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85" r:id="rId2"/>
    <p:sldId id="265" r:id="rId3"/>
    <p:sldId id="307" r:id="rId4"/>
    <p:sldId id="306" r:id="rId5"/>
    <p:sldId id="301" r:id="rId6"/>
    <p:sldId id="318" r:id="rId7"/>
    <p:sldId id="365" r:id="rId8"/>
    <p:sldId id="366" r:id="rId9"/>
    <p:sldId id="302" r:id="rId10"/>
    <p:sldId id="304" r:id="rId11"/>
    <p:sldId id="326" r:id="rId12"/>
    <p:sldId id="333" r:id="rId13"/>
    <p:sldId id="367" r:id="rId14"/>
    <p:sldId id="368" r:id="rId15"/>
    <p:sldId id="369" r:id="rId16"/>
    <p:sldId id="303" r:id="rId17"/>
    <p:sldId id="305" r:id="rId18"/>
    <p:sldId id="327" r:id="rId19"/>
    <p:sldId id="337" r:id="rId20"/>
    <p:sldId id="370" r:id="rId21"/>
    <p:sldId id="371" r:id="rId22"/>
    <p:sldId id="372" r:id="rId23"/>
    <p:sldId id="373" r:id="rId24"/>
    <p:sldId id="319" r:id="rId25"/>
    <p:sldId id="374" r:id="rId26"/>
    <p:sldId id="375" r:id="rId27"/>
    <p:sldId id="308" r:id="rId28"/>
    <p:sldId id="317" r:id="rId29"/>
    <p:sldId id="328" r:id="rId30"/>
    <p:sldId id="340" r:id="rId31"/>
    <p:sldId id="357" r:id="rId32"/>
    <p:sldId id="376" r:id="rId33"/>
    <p:sldId id="342" r:id="rId34"/>
    <p:sldId id="341" r:id="rId35"/>
    <p:sldId id="377" r:id="rId36"/>
    <p:sldId id="378" r:id="rId37"/>
    <p:sldId id="379" r:id="rId38"/>
    <p:sldId id="380" r:id="rId39"/>
    <p:sldId id="381" r:id="rId40"/>
    <p:sldId id="382" r:id="rId41"/>
    <p:sldId id="360" r:id="rId42"/>
    <p:sldId id="361" r:id="rId43"/>
    <p:sldId id="322" r:id="rId44"/>
    <p:sldId id="323" r:id="rId45"/>
    <p:sldId id="330" r:id="rId46"/>
    <p:sldId id="346" r:id="rId47"/>
    <p:sldId id="349" r:id="rId48"/>
    <p:sldId id="348" r:id="rId49"/>
    <p:sldId id="347" r:id="rId50"/>
    <p:sldId id="314" r:id="rId51"/>
    <p:sldId id="331" r:id="rId52"/>
    <p:sldId id="350" r:id="rId53"/>
    <p:sldId id="353" r:id="rId54"/>
    <p:sldId id="352" r:id="rId55"/>
    <p:sldId id="324" r:id="rId56"/>
    <p:sldId id="332" r:id="rId57"/>
    <p:sldId id="354" r:id="rId58"/>
    <p:sldId id="356" r:id="rId59"/>
    <p:sldId id="355" r:id="rId60"/>
    <p:sldId id="383" r:id="rId61"/>
    <p:sldId id="359" r:id="rId62"/>
    <p:sldId id="315" r:id="rId63"/>
    <p:sldId id="384" r:id="rId6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00" autoAdjust="0"/>
  </p:normalViewPr>
  <p:slideViewPr>
    <p:cSldViewPr>
      <p:cViewPr>
        <p:scale>
          <a:sx n="109" d="100"/>
          <a:sy n="109" d="100"/>
        </p:scale>
        <p:origin x="-167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F19F6-4158-42CD-AD57-EE5F51374869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3B24A-2E59-4563-9805-F82E0DE2C1F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31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3B24A-2E59-4563-9805-F82E0DE2C1F4}" type="slidenum">
              <a:rPr lang="sv-SE" smtClean="0"/>
              <a:pPr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85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503E-C48B-4691-B107-154C388AAEEF}" type="datetimeFigureOut">
              <a:rPr lang="sv-SE" smtClean="0"/>
              <a:pPr/>
              <a:t>2014-05-08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H_General_2009_ligh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607"/>
            <a:ext cx="9144000" cy="68547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503E-C48B-4691-B107-154C388AAEEF}" type="datetimeFigureOut">
              <a:rPr lang="sv-SE" smtClean="0"/>
              <a:pPr/>
              <a:t>2014-05-08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B328-6A69-416F-B4B7-832239A4856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Single-turn and multi-turn coil</a:t>
            </a:r>
            <a:br>
              <a:rPr lang="sv-SE" dirty="0" smtClean="0"/>
            </a:br>
            <a:r>
              <a:rPr lang="sv-SE" dirty="0" smtClean="0"/>
              <a:t>domains in 3D</a:t>
            </a:r>
            <a:endParaRPr lang="sv-S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29677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dirty="0" smtClean="0">
                <a:latin typeface="Arial" pitchFamily="34" charset="0"/>
                <a:cs typeface="Arial" pitchFamily="34" charset="0"/>
              </a:rPr>
              <a:t>© 2012 COMSOL. All</a:t>
            </a:r>
            <a:r>
              <a:rPr lang="sv-SE" sz="1000" baseline="0" dirty="0" smtClean="0">
                <a:latin typeface="Arial" pitchFamily="34" charset="0"/>
                <a:cs typeface="Arial" pitchFamily="34" charset="0"/>
              </a:rPr>
              <a:t> rights reserved.</a:t>
            </a:r>
            <a:endParaRPr lang="sv-SE" sz="10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3413054" cy="308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4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excitation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Excitation source is modeled as an internal cross section </a:t>
            </a:r>
            <a:r>
              <a:rPr lang="en-US" dirty="0" smtClean="0"/>
              <a:t>boundary called </a:t>
            </a:r>
            <a:r>
              <a:rPr lang="en-US" b="1" dirty="0" smtClean="0"/>
              <a:t>gap feed</a:t>
            </a:r>
          </a:p>
          <a:p>
            <a:r>
              <a:rPr lang="en-US" dirty="0" smtClean="0"/>
              <a:t>We need to be careful while drawing the geometry so that we create this internal boundary</a:t>
            </a:r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5616" y="3478701"/>
            <a:ext cx="7056784" cy="2254555"/>
            <a:chOff x="3059832" y="2852936"/>
            <a:chExt cx="7056784" cy="225455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3" t="19953" r="16811" b="21954"/>
            <a:stretch/>
          </p:blipFill>
          <p:spPr bwMode="auto">
            <a:xfrm>
              <a:off x="3059832" y="3221837"/>
              <a:ext cx="3096005" cy="1885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5652120" y="3068960"/>
              <a:ext cx="864096" cy="576064"/>
              <a:chOff x="5652120" y="3068960"/>
              <a:chExt cx="864096" cy="576064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H="1">
                <a:off x="5652120" y="3068960"/>
                <a:ext cx="432048" cy="5760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84168" y="3068960"/>
                <a:ext cx="43204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516216" y="2852936"/>
              <a:ext cx="36004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Gap feed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Specify the voltage across this boundary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Specify the current through this boundary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Options to connect to lumped electrical circuit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2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single_coil_gap_feed.mph</a:t>
            </a:r>
          </a:p>
          <a:p>
            <a:endParaRPr lang="en-US" dirty="0" smtClean="0"/>
          </a:p>
          <a:p>
            <a:r>
              <a:rPr lang="en-US" dirty="0" smtClean="0"/>
              <a:t>This model shows both DC and AC cases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5460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single-turn coil domain with gap feed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7542" y="1412776"/>
            <a:ext cx="8136400" cy="4259999"/>
            <a:chOff x="467542" y="1412776"/>
            <a:chExt cx="8136400" cy="425999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2" y="1614356"/>
              <a:ext cx="3335020" cy="18146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961" y="4024950"/>
              <a:ext cx="3743325" cy="16478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412776"/>
              <a:ext cx="2591782" cy="2410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Elbow Connector 4"/>
            <p:cNvCxnSpPr/>
            <p:nvPr/>
          </p:nvCxnSpPr>
          <p:spPr>
            <a:xfrm>
              <a:off x="2771800" y="3310944"/>
              <a:ext cx="864094" cy="792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 (DC)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1.17e-8 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1" y="1196752"/>
            <a:ext cx="61446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172" y="443711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solution</a:t>
            </a:r>
          </a:p>
          <a:p>
            <a:r>
              <a:rPr lang="en-US" dirty="0" smtClean="0"/>
              <a:t>Resistance = 1.65e-4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Higher current density along the inner radius indicates that more current is concentrated along a shorter conduction path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60032" y="443711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(20 kHz) solution</a:t>
            </a:r>
          </a:p>
          <a:p>
            <a:r>
              <a:rPr lang="en-US" dirty="0"/>
              <a:t>I</a:t>
            </a:r>
            <a:r>
              <a:rPr lang="en-US" dirty="0" smtClean="0"/>
              <a:t>mpedance = 2.3e-4 + 0.001i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distribution clearly shows the skin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gap feed in AC single-turn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Gap feed in AC indicates a connection to a transmission line</a:t>
            </a:r>
          </a:p>
          <a:p>
            <a:endParaRPr lang="en-US" dirty="0" smtClean="0"/>
          </a:p>
          <a:p>
            <a:r>
              <a:rPr lang="en-US" dirty="0" smtClean="0"/>
              <a:t>In reality there is a capacitive coupling between the two ends of this “gap” feed</a:t>
            </a:r>
          </a:p>
          <a:p>
            <a:pPr lvl="1"/>
            <a:r>
              <a:rPr lang="en-US" dirty="0" smtClean="0"/>
              <a:t>Capacitive coupling is more significant at higher frequencies</a:t>
            </a:r>
          </a:p>
          <a:p>
            <a:pPr lvl="1"/>
            <a:r>
              <a:rPr lang="en-US" dirty="0" smtClean="0"/>
              <a:t>We cannot model it since we assume the gap feed to be a zero thickness surface</a:t>
            </a:r>
          </a:p>
          <a:p>
            <a:pPr lvl="1"/>
            <a:r>
              <a:rPr lang="en-US" dirty="0" smtClean="0"/>
              <a:t>Gap impedance will depend on the actual gap thickness and material property of the “gap”</a:t>
            </a:r>
          </a:p>
          <a:p>
            <a:endParaRPr lang="en-US" dirty="0" smtClean="0"/>
          </a:p>
          <a:p>
            <a:r>
              <a:rPr lang="en-US" dirty="0" smtClean="0"/>
              <a:t>Gap feed is perfectly accurate for DC models but a good approximation only for low frequency AC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Single-turn coil – Boundary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en-US" dirty="0" smtClean="0"/>
              <a:t>Single-turn coil</a:t>
            </a:r>
          </a:p>
          <a:p>
            <a:r>
              <a:rPr lang="en-US" dirty="0" smtClean="0"/>
              <a:t>Leads are modeled</a:t>
            </a:r>
          </a:p>
          <a:p>
            <a:r>
              <a:rPr lang="en-US" dirty="0"/>
              <a:t>Geometry </a:t>
            </a:r>
            <a:r>
              <a:rPr lang="en-US" dirty="0" smtClean="0"/>
              <a:t>does not </a:t>
            </a:r>
            <a:r>
              <a:rPr lang="en-US" dirty="0"/>
              <a:t>form a closed loop</a:t>
            </a:r>
          </a:p>
          <a:p>
            <a:r>
              <a:rPr lang="en-US" dirty="0" smtClean="0"/>
              <a:t>Cross section and shape can be arbitrary</a:t>
            </a:r>
          </a:p>
          <a:p>
            <a:r>
              <a:rPr lang="en-US" dirty="0" smtClean="0"/>
              <a:t>You can use this to model more than a single turn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9071" r="12430" b="25794"/>
          <a:stretch/>
        </p:blipFill>
        <p:spPr bwMode="auto">
          <a:xfrm>
            <a:off x="6012160" y="2204864"/>
            <a:ext cx="2713442" cy="21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excitation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 of current flow is modeled by specifying a </a:t>
            </a:r>
            <a:r>
              <a:rPr lang="en-US" b="1" dirty="0"/>
              <a:t>ground</a:t>
            </a:r>
            <a:r>
              <a:rPr lang="en-US" dirty="0"/>
              <a:t> surface and a </a:t>
            </a:r>
            <a:r>
              <a:rPr lang="en-US" b="1" dirty="0"/>
              <a:t>boundary </a:t>
            </a:r>
            <a:r>
              <a:rPr lang="en-US" b="1" dirty="0" smtClean="0"/>
              <a:t>feed</a:t>
            </a:r>
          </a:p>
          <a:p>
            <a:r>
              <a:rPr lang="en-US" dirty="0" smtClean="0"/>
              <a:t>These surfaces should touch the external walls of the air domain surrounding the conductor</a:t>
            </a:r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71599" y="3356992"/>
            <a:ext cx="7365899" cy="2892176"/>
            <a:chOff x="971599" y="3356992"/>
            <a:chExt cx="7365899" cy="289217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36" t="4909" r="6599" b="4990"/>
            <a:stretch/>
          </p:blipFill>
          <p:spPr bwMode="auto">
            <a:xfrm>
              <a:off x="971599" y="3356992"/>
              <a:ext cx="3585681" cy="2892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 flipV="1">
              <a:off x="1259632" y="3501008"/>
              <a:ext cx="2088232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47864" y="4077072"/>
              <a:ext cx="4320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00994" y="3794155"/>
              <a:ext cx="45365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Boundary feed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Specify the voltage at this boundary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Specify the current through this boundary</a:t>
              </a:r>
            </a:p>
            <a:p>
              <a:pPr marL="342900" indent="-342900">
                <a:buAutoNum type="arabicPeriod"/>
              </a:pPr>
              <a:r>
                <a:rPr lang="en-US" sz="1600" dirty="0" smtClean="0"/>
                <a:t>Options to connect to lumped electrical circuit</a:t>
              </a:r>
              <a:endParaRPr lang="en-US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417888" y="5514244"/>
              <a:ext cx="432048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849936" y="5514244"/>
              <a:ext cx="43204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281984" y="5298220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Ground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97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single_coil_boundary_feed.mph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This model shows both DC and AC cases</a:t>
            </a:r>
          </a:p>
          <a:p>
            <a:pPr lvl="1"/>
            <a:endParaRPr lang="en-US" i="1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797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single-turn coil domain with ground and boundary feed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2" y="1588509"/>
            <a:ext cx="7876769" cy="4144747"/>
            <a:chOff x="539552" y="1516501"/>
            <a:chExt cx="7876769" cy="4144747"/>
          </a:xfrm>
        </p:grpSpPr>
        <p:grpSp>
          <p:nvGrpSpPr>
            <p:cNvPr id="3" name="Group 2"/>
            <p:cNvGrpSpPr/>
            <p:nvPr/>
          </p:nvGrpSpPr>
          <p:grpSpPr>
            <a:xfrm>
              <a:off x="539552" y="1516501"/>
              <a:ext cx="7876769" cy="4144747"/>
              <a:chOff x="539552" y="1366463"/>
              <a:chExt cx="7876769" cy="4144747"/>
            </a:xfrm>
          </p:grpSpPr>
          <p:pic>
            <p:nvPicPr>
              <p:cNvPr id="13314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585913"/>
                <a:ext cx="2727956" cy="17250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0186" y="3891960"/>
                <a:ext cx="3686175" cy="16192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6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98" t="17873" r="5486" b="10751"/>
              <a:stretch/>
            </p:blipFill>
            <p:spPr bwMode="auto">
              <a:xfrm>
                <a:off x="4427984" y="1366463"/>
                <a:ext cx="3988337" cy="2340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Elbow Connector 4"/>
              <p:cNvCxnSpPr/>
              <p:nvPr/>
            </p:nvCxnSpPr>
            <p:spPr>
              <a:xfrm>
                <a:off x="2915818" y="3182156"/>
                <a:ext cx="864094" cy="79208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Oval 3"/>
            <p:cNvSpPr/>
            <p:nvPr/>
          </p:nvSpPr>
          <p:spPr>
            <a:xfrm flipH="1">
              <a:off x="7643516" y="2717196"/>
              <a:ext cx="144016" cy="216024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Elbow Connector 6"/>
            <p:cNvCxnSpPr>
              <a:endCxn id="4" idx="3"/>
            </p:cNvCxnSpPr>
            <p:nvPr/>
          </p:nvCxnSpPr>
          <p:spPr>
            <a:xfrm flipV="1">
              <a:off x="2339752" y="2901584"/>
              <a:ext cx="5426689" cy="1673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5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3600" dirty="0" smtClean="0"/>
              <a:t>Introduction</a:t>
            </a:r>
            <a:endParaRPr lang="sv-S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</a:t>
            </a:r>
            <a:r>
              <a:rPr lang="en-US" dirty="0" smtClean="0"/>
              <a:t>tutorial shows how to use the Single-Turn Coil Domain and Multi-Turn Coil Domain features in COMSOL’s Magnetic Fields interface for modeling coils in 3D</a:t>
            </a:r>
          </a:p>
          <a:p>
            <a:endParaRPr lang="en-US" dirty="0" smtClean="0"/>
          </a:p>
          <a:p>
            <a:r>
              <a:rPr lang="en-US" dirty="0" smtClean="0"/>
              <a:t>These features are available only with the AC/DC Module</a:t>
            </a:r>
          </a:p>
          <a:p>
            <a:endParaRPr lang="en-US" dirty="0" smtClean="0"/>
          </a:p>
          <a:p>
            <a:r>
              <a:rPr lang="en-US" dirty="0" smtClean="0"/>
              <a:t>They are suitable for computationally efficient modeling of current-carrying conductors creating magnetic field</a:t>
            </a:r>
          </a:p>
          <a:p>
            <a:endParaRPr lang="en-US" dirty="0" smtClean="0"/>
          </a:p>
          <a:p>
            <a:r>
              <a:rPr lang="en-US" dirty="0" smtClean="0"/>
              <a:t>Additional information related to suitability of using these coil modeling features in DC and AC are provided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 (DC)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</a:t>
            </a:r>
            <a:r>
              <a:rPr lang="en-US" dirty="0"/>
              <a:t>3</a:t>
            </a:r>
            <a:r>
              <a:rPr lang="en-US" dirty="0" smtClean="0"/>
              <a:t>.16e-8 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" y="1141824"/>
            <a:ext cx="621792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8172" y="4437112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solution</a:t>
            </a:r>
          </a:p>
          <a:p>
            <a:r>
              <a:rPr lang="en-US" dirty="0" smtClean="0"/>
              <a:t>Resistance = </a:t>
            </a:r>
            <a:r>
              <a:rPr lang="en-US" dirty="0"/>
              <a:t>3</a:t>
            </a:r>
            <a:r>
              <a:rPr lang="en-US" dirty="0" smtClean="0"/>
              <a:t>.25e-4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Higher current density along the inner edges indicates that more current is concentrated along a shorter conduction path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443711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(10 kHz) solution</a:t>
            </a:r>
          </a:p>
          <a:p>
            <a:r>
              <a:rPr lang="en-US" dirty="0"/>
              <a:t>I</a:t>
            </a:r>
            <a:r>
              <a:rPr lang="en-US" dirty="0" smtClean="0"/>
              <a:t>mpedance = 3.83e-4 + 0.002i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distribution clearly shows the skin effect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4" y="1340768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221" y="1155179"/>
            <a:ext cx="4672013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Meshing considerations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503392" y="1027543"/>
            <a:ext cx="8532330" cy="3265593"/>
            <a:chOff x="503392" y="1027543"/>
            <a:chExt cx="8532330" cy="326559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0" t="17733" r="19000" b="31866"/>
            <a:stretch/>
          </p:blipFill>
          <p:spPr bwMode="auto">
            <a:xfrm>
              <a:off x="503392" y="1412776"/>
              <a:ext cx="3566160" cy="2880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0" t="18000" r="19200" b="32133"/>
            <a:stretch/>
          </p:blipFill>
          <p:spPr bwMode="auto">
            <a:xfrm>
              <a:off x="5115684" y="1428016"/>
              <a:ext cx="3550920" cy="284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00" r="36600" b="54533"/>
            <a:stretch/>
          </p:blipFill>
          <p:spPr bwMode="auto">
            <a:xfrm>
              <a:off x="7338784" y="1027543"/>
              <a:ext cx="1696938" cy="182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H="1" flipV="1">
              <a:off x="7701468" y="2276872"/>
              <a:ext cx="648072" cy="18722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8604448" y="1739875"/>
              <a:ext cx="338638" cy="23762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48172" y="443711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free tetrahedral mesh is suitable for the DC problem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4437112"/>
            <a:ext cx="380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Boundary layer mesh is better to resolve the skin effect for AC problems where the skin depth is smaller than the conductor 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Resolving the skin effect in conductors using boundary layer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skin depth:</a:t>
            </a:r>
          </a:p>
          <a:p>
            <a:endParaRPr lang="en-US" dirty="0"/>
          </a:p>
          <a:p>
            <a:r>
              <a:rPr lang="en-US" dirty="0" smtClean="0"/>
              <a:t>If the skin depth is less than ½ the thickness of the conductor, consider using a boundary layer mesh</a:t>
            </a:r>
          </a:p>
          <a:p>
            <a:pPr lvl="1"/>
            <a:r>
              <a:rPr lang="en-US" dirty="0" smtClean="0"/>
              <a:t>Two layers of mesh around the conductor wall is good enough</a:t>
            </a:r>
          </a:p>
          <a:p>
            <a:pPr lvl="1"/>
            <a:r>
              <a:rPr lang="en-US" dirty="0" smtClean="0"/>
              <a:t>Each layer has the same thickness as the skin depth</a:t>
            </a:r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1032892" y="4149080"/>
            <a:ext cx="7139508" cy="1860798"/>
            <a:chOff x="755576" y="4250804"/>
            <a:chExt cx="7139508" cy="18607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4797152"/>
              <a:ext cx="3467100" cy="1314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250804"/>
              <a:ext cx="2671035" cy="109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460258" y="5229200"/>
              <a:ext cx="8640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91397"/>
              </p:ext>
            </p:extLst>
          </p:nvPr>
        </p:nvGraphicFramePr>
        <p:xfrm>
          <a:off x="3725306" y="1361316"/>
          <a:ext cx="1494766" cy="9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5" imgW="723586" imgH="469696" progId="Equation.3">
                  <p:embed/>
                </p:oleObj>
              </mc:Choice>
              <mc:Fallback>
                <p:oleObj name="Equation" r:id="rId5" imgW="723586" imgH="46969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306" y="1361316"/>
                        <a:ext cx="1494766" cy="97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Multi-turn coil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Model a homogenized current carrying region to compute magnitude and direction of current flow</a:t>
            </a:r>
          </a:p>
          <a:p>
            <a:r>
              <a:rPr lang="en-US" dirty="0"/>
              <a:t>Use this information to find the magnetic field in and around the </a:t>
            </a:r>
            <a:r>
              <a:rPr lang="en-US" dirty="0" smtClean="0"/>
              <a:t>conductor</a:t>
            </a:r>
          </a:p>
          <a:p>
            <a:r>
              <a:rPr lang="en-US" dirty="0"/>
              <a:t>Useful when you have a lot of turns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individual wire is insulated – hence no shorting between </a:t>
            </a:r>
            <a:r>
              <a:rPr lang="en-US" dirty="0" smtClean="0"/>
              <a:t>conductors</a:t>
            </a:r>
          </a:p>
          <a:p>
            <a:r>
              <a:rPr lang="en-US" dirty="0" smtClean="0"/>
              <a:t>Individual </a:t>
            </a:r>
            <a:r>
              <a:rPr lang="en-US" dirty="0"/>
              <a:t>wire and multiple layers are not </a:t>
            </a:r>
            <a:r>
              <a:rPr lang="en-US" dirty="0" smtClean="0"/>
              <a:t>resolved</a:t>
            </a:r>
          </a:p>
          <a:p>
            <a:endParaRPr lang="en-US" dirty="0"/>
          </a:p>
          <a:p>
            <a:r>
              <a:rPr lang="en-US" b="1" u="sng" dirty="0" smtClean="0"/>
              <a:t>Note:</a:t>
            </a:r>
            <a:r>
              <a:rPr lang="en-US" dirty="0" smtClean="0"/>
              <a:t> You still need to model an air domain around the conductor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30" y="1678836"/>
            <a:ext cx="2540905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51030" y="3450486"/>
            <a:ext cx="2725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Homogenized </a:t>
            </a:r>
            <a:r>
              <a:rPr lang="en-US" sz="1600" dirty="0" smtClean="0"/>
              <a:t>multi-turn coil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11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in frequency and time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frequency domain when </a:t>
            </a:r>
            <a:r>
              <a:rPr lang="en-US" dirty="0"/>
              <a:t>the signal </a:t>
            </a:r>
            <a:r>
              <a:rPr lang="en-US" dirty="0" smtClean="0"/>
              <a:t>is harmonic (i.e. sinusoidal)</a:t>
            </a:r>
          </a:p>
          <a:p>
            <a:pPr lvl="1"/>
            <a:r>
              <a:rPr lang="en-US" dirty="0" smtClean="0"/>
              <a:t>Linear problem</a:t>
            </a:r>
          </a:p>
          <a:p>
            <a:pPr lvl="1"/>
            <a:r>
              <a:rPr lang="en-US" dirty="0" smtClean="0"/>
              <a:t>Relatively easy to solve</a:t>
            </a:r>
            <a:endParaRPr lang="en-US" dirty="0"/>
          </a:p>
          <a:p>
            <a:r>
              <a:rPr lang="en-US" dirty="0" smtClean="0"/>
              <a:t>Can be used </a:t>
            </a:r>
            <a:r>
              <a:rPr lang="en-US" dirty="0"/>
              <a:t>for multi-turn coil </a:t>
            </a:r>
            <a:r>
              <a:rPr lang="en-US" dirty="0" smtClean="0"/>
              <a:t>domain as long as the skin depth is much larger than the individual wire diameter</a:t>
            </a:r>
          </a:p>
          <a:p>
            <a:endParaRPr lang="en-US" dirty="0" smtClean="0"/>
          </a:p>
          <a:p>
            <a:r>
              <a:rPr lang="en-US" dirty="0"/>
              <a:t>Use </a:t>
            </a:r>
            <a:r>
              <a:rPr lang="en-US" dirty="0" smtClean="0"/>
              <a:t>time domain </a:t>
            </a:r>
            <a:r>
              <a:rPr lang="en-US" dirty="0"/>
              <a:t>only if the signal is not </a:t>
            </a:r>
            <a:r>
              <a:rPr lang="en-US" dirty="0" smtClean="0"/>
              <a:t>harmonic </a:t>
            </a:r>
            <a:r>
              <a:rPr lang="en-US" dirty="0"/>
              <a:t>(e.g. pulse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Nonlinear problem</a:t>
            </a:r>
          </a:p>
          <a:p>
            <a:pPr lvl="1"/>
            <a:r>
              <a:rPr lang="en-US" dirty="0" smtClean="0"/>
              <a:t>Requires more computational time and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Convergence tips when using 3D Multi-Turn Coil </a:t>
            </a:r>
            <a:r>
              <a:rPr lang="en-US" dirty="0"/>
              <a:t>D</a:t>
            </a:r>
            <a:r>
              <a:rPr lang="en-US" dirty="0" smtClean="0"/>
              <a:t>omain in frequency domain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small non-zero electrical conductivity for Air</a:t>
            </a:r>
          </a:p>
          <a:p>
            <a:pPr lvl="1"/>
            <a:r>
              <a:rPr lang="en-US" dirty="0" smtClean="0"/>
              <a:t>This is required to avoid creating a singular stiffness matrix</a:t>
            </a:r>
          </a:p>
          <a:p>
            <a:pPr lvl="1"/>
            <a:r>
              <a:rPr lang="en-US" dirty="0" smtClean="0"/>
              <a:t>A value of 1[S/m] is a good guess</a:t>
            </a:r>
          </a:p>
          <a:p>
            <a:pPr lvl="1"/>
            <a:r>
              <a:rPr lang="en-US" dirty="0" smtClean="0"/>
              <a:t>Using smaller values would increase computation time</a:t>
            </a:r>
          </a:p>
          <a:p>
            <a:pPr lvl="1"/>
            <a:r>
              <a:rPr lang="en-US" dirty="0" smtClean="0"/>
              <a:t>Cannot use a very high value because that would affect the “physics” of the model</a:t>
            </a:r>
          </a:p>
          <a:p>
            <a:endParaRPr lang="en-US" dirty="0" smtClean="0"/>
          </a:p>
          <a:p>
            <a:r>
              <a:rPr lang="en-US" dirty="0" smtClean="0"/>
              <a:t>May need Gauge fixing</a:t>
            </a:r>
          </a:p>
          <a:p>
            <a:pPr lvl="1"/>
            <a:r>
              <a:rPr lang="en-US" dirty="0" smtClean="0"/>
              <a:t>Add Gauge </a:t>
            </a:r>
            <a:r>
              <a:rPr lang="en-US" dirty="0"/>
              <a:t>F</a:t>
            </a:r>
            <a:r>
              <a:rPr lang="en-US" dirty="0" smtClean="0"/>
              <a:t>ixing to Ampere’s Law</a:t>
            </a:r>
          </a:p>
          <a:p>
            <a:pPr lvl="1"/>
            <a:r>
              <a:rPr lang="en-US" dirty="0" smtClean="0"/>
              <a:t>Add Gauge Fixing to Multi-Turn Coil Domain</a:t>
            </a:r>
          </a:p>
          <a:p>
            <a:pPr lvl="1"/>
            <a:r>
              <a:rPr lang="en-US" dirty="0" smtClean="0"/>
              <a:t>Required to get a unique numerical solution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75100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9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Multi-turn coil – 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n-US" dirty="0" smtClean="0"/>
              <a:t>Multiple parallel straight wires bundled in a sleeve</a:t>
            </a:r>
          </a:p>
          <a:p>
            <a:r>
              <a:rPr lang="en-US" dirty="0" smtClean="0"/>
              <a:t>Leads are modeled</a:t>
            </a:r>
          </a:p>
          <a:p>
            <a:r>
              <a:rPr lang="en-US" dirty="0"/>
              <a:t>Geometry </a:t>
            </a:r>
            <a:r>
              <a:rPr lang="en-US" dirty="0" smtClean="0"/>
              <a:t>should </a:t>
            </a:r>
            <a:r>
              <a:rPr lang="en-US" dirty="0"/>
              <a:t>not form a closed </a:t>
            </a:r>
            <a:r>
              <a:rPr lang="en-US" dirty="0" smtClean="0"/>
              <a:t>loop and must have a straight longitudinal axis</a:t>
            </a:r>
            <a:endParaRPr lang="en-US" dirty="0"/>
          </a:p>
          <a:p>
            <a:r>
              <a:rPr lang="en-US" dirty="0" smtClean="0"/>
              <a:t>Cross section can be arbitrary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1" t="7557" r="44049" b="8613"/>
          <a:stretch/>
        </p:blipFill>
        <p:spPr bwMode="auto">
          <a:xfrm>
            <a:off x="6732240" y="1544838"/>
            <a:ext cx="878390" cy="35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excitation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 of current flow is modeled by specifying a </a:t>
            </a:r>
            <a:r>
              <a:rPr lang="en-US" b="1" dirty="0" smtClean="0"/>
              <a:t>reference edge</a:t>
            </a:r>
          </a:p>
          <a:p>
            <a:r>
              <a:rPr lang="en-US" dirty="0" smtClean="0"/>
              <a:t>Also the two end surfaces should touch the external walls of the air domain surrounding the conductor</a:t>
            </a:r>
            <a:endParaRPr lang="en-US" dirty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99592" y="3368747"/>
            <a:ext cx="6264696" cy="2868565"/>
            <a:chOff x="899592" y="3368747"/>
            <a:chExt cx="6264696" cy="2868565"/>
          </a:xfrm>
        </p:grpSpPr>
        <p:grpSp>
          <p:nvGrpSpPr>
            <p:cNvPr id="15" name="Group 14"/>
            <p:cNvGrpSpPr/>
            <p:nvPr/>
          </p:nvGrpSpPr>
          <p:grpSpPr>
            <a:xfrm>
              <a:off x="899592" y="3368747"/>
              <a:ext cx="6264696" cy="2868565"/>
              <a:chOff x="899592" y="3368747"/>
              <a:chExt cx="6264696" cy="2868565"/>
            </a:xfrm>
          </p:grpSpPr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52" t="6786" r="15794" b="2130"/>
              <a:stretch/>
            </p:blipFill>
            <p:spPr bwMode="auto">
              <a:xfrm>
                <a:off x="899592" y="3368747"/>
                <a:ext cx="3772526" cy="2868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2915816" y="4825028"/>
                <a:ext cx="2031994" cy="9772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947809" y="5802276"/>
                <a:ext cx="432048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412012" y="5617610"/>
                <a:ext cx="1752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Reference edge</a:t>
                </a:r>
                <a:endParaRPr lang="en-US" sz="1600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2915816" y="4263836"/>
              <a:ext cx="0" cy="1371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29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multi_coil_linear.mph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This model shows only the DC case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20789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should have a closed current loop</a:t>
            </a:r>
            <a:endParaRPr lang="en-US" dirty="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27584" y="1512912"/>
            <a:ext cx="6497638" cy="242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Supratik\AppData\Local\Microsoft\Windows\Temporary Internet Files\Content.IE5\UMBVCCDO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151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C:\Users\Supratik\AppData\Local\Microsoft\Windows\Temporary Internet Files\Content.IE5\RLPW0YTE\MP9004012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91" y="1813743"/>
            <a:ext cx="1338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29309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Use a closed geometry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Specify a closed current path using appropriate modeling techniques</a:t>
            </a:r>
          </a:p>
        </p:txBody>
      </p:sp>
    </p:spTree>
    <p:extLst>
      <p:ext uri="{BB962C8B-B14F-4D97-AF65-F5344CB8AC3E}">
        <p14:creationId xmlns:p14="http://schemas.microsoft.com/office/powerpoint/2010/main" val="13378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multi-turn coil domain: Linear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95536" y="1254585"/>
            <a:ext cx="6984776" cy="5327302"/>
            <a:chOff x="395536" y="1254585"/>
            <a:chExt cx="6984776" cy="5327302"/>
          </a:xfrm>
        </p:grpSpPr>
        <p:grpSp>
          <p:nvGrpSpPr>
            <p:cNvPr id="22" name="Group 21"/>
            <p:cNvGrpSpPr/>
            <p:nvPr/>
          </p:nvGrpSpPr>
          <p:grpSpPr>
            <a:xfrm>
              <a:off x="395536" y="1254585"/>
              <a:ext cx="6984776" cy="5327302"/>
              <a:chOff x="395536" y="1254585"/>
              <a:chExt cx="6984776" cy="5327302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844824"/>
                <a:ext cx="3171781" cy="7200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2106" y="1254585"/>
                <a:ext cx="3068206" cy="532730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" name="Picture 4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02" t="3629" r="14456" b="8351"/>
              <a:stretch/>
            </p:blipFill>
            <p:spPr bwMode="auto">
              <a:xfrm>
                <a:off x="603953" y="3068960"/>
                <a:ext cx="3025740" cy="2825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9" name="Elbow Connector 8"/>
              <p:cNvCxnSpPr/>
              <p:nvPr/>
            </p:nvCxnSpPr>
            <p:spPr>
              <a:xfrm flipV="1">
                <a:off x="3491880" y="1340768"/>
                <a:ext cx="792088" cy="720080"/>
              </a:xfrm>
              <a:prstGeom prst="bentConnector3">
                <a:avLst>
                  <a:gd name="adj1" fmla="val 43514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2699792" y="2564904"/>
              <a:ext cx="504056" cy="5760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2195736" y="3140968"/>
              <a:ext cx="1008112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3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coil properties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1560" y="1254585"/>
            <a:ext cx="8064896" cy="5327302"/>
            <a:chOff x="611560" y="1254585"/>
            <a:chExt cx="8064896" cy="532730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254585"/>
              <a:ext cx="3068206" cy="53273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211960" y="2527736"/>
              <a:ext cx="446449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/>
                <a:t>This is the electrical conductivity of the wire material</a:t>
              </a:r>
              <a:r>
                <a:rPr lang="en-US" dirty="0" smtClean="0"/>
                <a:t>.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This is the cross section area of each wire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COMSOL uses these for computing coil resistance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83968" y="5097958"/>
              <a:ext cx="4320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The relative permeability and relative permittivity values are for the homogenized coil domain</a:t>
              </a:r>
              <a:endParaRPr lang="en-US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3851920" y="2564904"/>
              <a:ext cx="216024" cy="1008112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3851920" y="4653135"/>
              <a:ext cx="216024" cy="192875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13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wire cross section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745089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840" y="3717032"/>
            <a:ext cx="7742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Default is set to </a:t>
            </a:r>
            <a:r>
              <a:rPr lang="en-US" sz="2400" b="1" dirty="0" smtClean="0"/>
              <a:t>User defined </a:t>
            </a:r>
            <a:r>
              <a:rPr lang="en-US" sz="2400" dirty="0" smtClean="0"/>
              <a:t>cross section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specify the wire diameter of round wire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also specify AWG or SWG number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u="sng" dirty="0" smtClean="0"/>
              <a:t>Note:</a:t>
            </a:r>
            <a:r>
              <a:rPr lang="en-US" sz="2400" dirty="0" smtClean="0"/>
              <a:t> We are still not geometrically resolving the wires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32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1.02e-6 H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8704"/>
            <a:ext cx="6400800" cy="448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= 0.003 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8704"/>
            <a:ext cx="6400800" cy="448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Multi-turn coil – Circular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468737" cy="4525963"/>
          </a:xfrm>
        </p:spPr>
        <p:txBody>
          <a:bodyPr/>
          <a:lstStyle/>
          <a:p>
            <a:r>
              <a:rPr lang="en-US" dirty="0" smtClean="0"/>
              <a:t>Multiple wires arranged as a circular coil and placed in a potting material</a:t>
            </a:r>
          </a:p>
          <a:p>
            <a:r>
              <a:rPr lang="en-US" dirty="0" smtClean="0"/>
              <a:t>Leads are not modeled</a:t>
            </a:r>
          </a:p>
          <a:p>
            <a:r>
              <a:rPr lang="en-US" dirty="0"/>
              <a:t>Geometry </a:t>
            </a:r>
            <a:r>
              <a:rPr lang="en-US" dirty="0" smtClean="0"/>
              <a:t>must form </a:t>
            </a:r>
            <a:r>
              <a:rPr lang="en-US" dirty="0"/>
              <a:t>a closed </a:t>
            </a:r>
            <a:r>
              <a:rPr lang="en-US" dirty="0" smtClean="0"/>
              <a:t>loop and must have a straight longitudinal axis</a:t>
            </a:r>
          </a:p>
          <a:p>
            <a:r>
              <a:rPr lang="en-US" dirty="0" smtClean="0"/>
              <a:t>Cross section must be circular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0" t="19333" r="33300" b="22267"/>
          <a:stretch/>
        </p:blipFill>
        <p:spPr bwMode="auto">
          <a:xfrm>
            <a:off x="6084168" y="1676400"/>
            <a:ext cx="253746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excitation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 of current flow is modeled by specifying a </a:t>
            </a:r>
            <a:r>
              <a:rPr lang="en-US" b="1" dirty="0" smtClean="0"/>
              <a:t>reference edge</a:t>
            </a:r>
            <a:r>
              <a:rPr lang="en-US" dirty="0" smtClean="0"/>
              <a:t> (typically more than one edge) that should form a closed curve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4045" y="2937597"/>
            <a:ext cx="6161611" cy="3177817"/>
            <a:chOff x="1144045" y="2937597"/>
            <a:chExt cx="6161611" cy="317781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01" t="16132" r="29829" b="13467"/>
            <a:stretch/>
          </p:blipFill>
          <p:spPr bwMode="auto">
            <a:xfrm>
              <a:off x="1144045" y="2937597"/>
              <a:ext cx="2453789" cy="3177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460416" y="3053720"/>
              <a:ext cx="1737360" cy="9601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3197776" y="3610443"/>
              <a:ext cx="1887977" cy="9772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89177" y="4587691"/>
              <a:ext cx="4320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53380" y="4437112"/>
              <a:ext cx="175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Reference edges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87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err="1" smtClean="0"/>
              <a:t>multi_coil_circular.mph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dirty="0" smtClean="0"/>
              <a:t>This model shows both DC and AC cases</a:t>
            </a:r>
          </a:p>
          <a:p>
            <a:endParaRPr lang="en-US" dirty="0" smtClean="0"/>
          </a:p>
          <a:p>
            <a:r>
              <a:rPr lang="en-US" dirty="0" smtClean="0"/>
              <a:t>The AC model shows the effect of induced current in a conductor placed in the AC magnetic field created by the </a:t>
            </a:r>
            <a:r>
              <a:rPr lang="en-US" dirty="0" err="1" smtClean="0"/>
              <a:t>multiturn</a:t>
            </a:r>
            <a:r>
              <a:rPr lang="en-US" dirty="0" smtClean="0"/>
              <a:t> coil</a:t>
            </a:r>
          </a:p>
        </p:txBody>
      </p:sp>
    </p:spTree>
    <p:extLst>
      <p:ext uri="{BB962C8B-B14F-4D97-AF65-F5344CB8AC3E}">
        <p14:creationId xmlns:p14="http://schemas.microsoft.com/office/powerpoint/2010/main" val="24616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multi-turn coil domain: Circular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9848" y="1196752"/>
            <a:ext cx="6793320" cy="5463927"/>
            <a:chOff x="579848" y="1196752"/>
            <a:chExt cx="6793320" cy="5463927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0" t="15600" r="21000" b="12666"/>
            <a:stretch/>
          </p:blipFill>
          <p:spPr bwMode="auto">
            <a:xfrm>
              <a:off x="579848" y="3058088"/>
              <a:ext cx="3403560" cy="3190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8" y="1844824"/>
              <a:ext cx="2995637" cy="640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953" y="1196752"/>
              <a:ext cx="3109215" cy="5463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 flipV="1">
              <a:off x="3419872" y="1340768"/>
              <a:ext cx="792088" cy="720080"/>
            </a:xfrm>
            <a:prstGeom prst="bentConnector3">
              <a:avLst>
                <a:gd name="adj1" fmla="val 43514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6200000" flipH="1">
              <a:off x="1839157" y="3192408"/>
              <a:ext cx="1371600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30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 (DC)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6.05e-6 H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0984"/>
            <a:ext cx="6494791" cy="44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modeling magnetic field, we need to have a closed current loop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8"/>
          <a:stretch/>
        </p:blipFill>
        <p:spPr bwMode="auto">
          <a:xfrm>
            <a:off x="827584" y="1622425"/>
            <a:ext cx="6497638" cy="233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Supratik\AppData\Local\Microsoft\Windows\Temporary Internet Files\Content.IE5\UMBVCCDO\MC90043260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22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:\Users\Supratik\AppData\Local\Microsoft\Windows\Temporary Internet Files\Content.IE5\RLPW0YTE\MP9004012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91" y="1820863"/>
            <a:ext cx="133826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429309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appropriate boundary conditions for open geometries</a:t>
            </a:r>
          </a:p>
        </p:txBody>
      </p:sp>
    </p:spTree>
    <p:extLst>
      <p:ext uri="{BB962C8B-B14F-4D97-AF65-F5344CB8AC3E}">
        <p14:creationId xmlns:p14="http://schemas.microsoft.com/office/powerpoint/2010/main" val="15208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0180" y="4005064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 solution</a:t>
            </a:r>
          </a:p>
          <a:p>
            <a:r>
              <a:rPr lang="en-US" dirty="0" smtClean="0"/>
              <a:t>Resistance = 0.052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Uniform current density in the homogenized coil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00506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(100 Hz) solution</a:t>
            </a:r>
          </a:p>
          <a:p>
            <a:r>
              <a:rPr lang="en-US" dirty="0"/>
              <a:t>I</a:t>
            </a:r>
            <a:r>
              <a:rPr lang="en-US" dirty="0" smtClean="0"/>
              <a:t>mpedance = 0.061 + 0.001i </a:t>
            </a:r>
            <a:r>
              <a:rPr lang="el-GR" dirty="0" smtClean="0"/>
              <a:t>Ω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Uniform current density in coil domain but skin effect is visible in the copper core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arrows show that the current direction is opposite in the coil and the core because of induction effect</a:t>
            </a:r>
            <a:endParaRPr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4" y="1196752"/>
            <a:ext cx="39926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94" y="1196752"/>
            <a:ext cx="3992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reference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</a:t>
            </a:r>
            <a:r>
              <a:rPr lang="en-US" dirty="0"/>
              <a:t>circular coil, the </a:t>
            </a:r>
            <a:r>
              <a:rPr lang="en-US" dirty="0" smtClean="0"/>
              <a:t>“reference edge” is used for:</a:t>
            </a:r>
          </a:p>
          <a:p>
            <a:pPr lvl="1"/>
            <a:r>
              <a:rPr lang="en-US" dirty="0" smtClean="0"/>
              <a:t>Defining </a:t>
            </a:r>
            <a:r>
              <a:rPr lang="en-US" dirty="0"/>
              <a:t>the current </a:t>
            </a:r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Defining </a:t>
            </a:r>
            <a:r>
              <a:rPr lang="en-US" dirty="0"/>
              <a:t>the </a:t>
            </a:r>
            <a:r>
              <a:rPr lang="en-US" dirty="0" smtClean="0"/>
              <a:t>total length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) of the wire where: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The effective coil resistance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 is computed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N = number of turns</a:t>
            </a:r>
          </a:p>
          <a:p>
            <a:pPr marL="0" indent="0">
              <a:buNone/>
            </a:pPr>
            <a:r>
              <a:rPr lang="el-GR" sz="2000" dirty="0" smtClean="0"/>
              <a:t>σ</a:t>
            </a:r>
            <a:r>
              <a:rPr lang="en-US" sz="2000" baseline="-25000" dirty="0" smtClean="0"/>
              <a:t>coil</a:t>
            </a:r>
            <a:r>
              <a:rPr lang="en-US" sz="2000" dirty="0" smtClean="0"/>
              <a:t> = electrical conductivity of wires</a:t>
            </a:r>
          </a:p>
          <a:p>
            <a:pPr marL="0" indent="0">
              <a:buNone/>
            </a:pPr>
            <a:r>
              <a:rPr lang="en-US" sz="2000" dirty="0" err="1" smtClean="0"/>
              <a:t>A</a:t>
            </a:r>
            <a:r>
              <a:rPr lang="en-US" sz="2000" baseline="-25000" dirty="0" err="1" smtClean="0"/>
              <a:t>coil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cross-section area of individual wire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51972"/>
              </p:ext>
            </p:extLst>
          </p:nvPr>
        </p:nvGraphicFramePr>
        <p:xfrm>
          <a:off x="3059832" y="2708920"/>
          <a:ext cx="157953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3" imgW="863225" imgH="393529" progId="Equation.3">
                  <p:embed/>
                </p:oleObj>
              </mc:Choice>
              <mc:Fallback>
                <p:oleObj name="Equation" r:id="rId3" imgW="863225" imgH="393529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708920"/>
                        <a:ext cx="1579530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974227"/>
              </p:ext>
            </p:extLst>
          </p:nvPr>
        </p:nvGraphicFramePr>
        <p:xfrm>
          <a:off x="3131840" y="4077072"/>
          <a:ext cx="15097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5" imgW="825500" imgH="431800" progId="Equation.3">
                  <p:embed/>
                </p:oleObj>
              </mc:Choice>
              <mc:Fallback>
                <p:oleObj name="Equation" r:id="rId5" imgW="825500" imgH="4318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77072"/>
                        <a:ext cx="15097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0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reference 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reference edge can affect the accuracy of computed coil resistance if the cross section is appreciably thick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68" y="2847799"/>
            <a:ext cx="8280920" cy="3149682"/>
            <a:chOff x="683568" y="2847799"/>
            <a:chExt cx="8280920" cy="314968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6" t="19313" r="22184" b="24994"/>
            <a:stretch/>
          </p:blipFill>
          <p:spPr bwMode="auto">
            <a:xfrm>
              <a:off x="899592" y="2852936"/>
              <a:ext cx="2609637" cy="178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0" t="19473" r="22192" b="24674"/>
            <a:stretch/>
          </p:blipFill>
          <p:spPr bwMode="auto">
            <a:xfrm>
              <a:off x="5652120" y="2847799"/>
              <a:ext cx="2604499" cy="1792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3568" y="4797152"/>
              <a:ext cx="32403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Choosing a set of edges which run through the middle of the thickness will give a better estimate of resistance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40" y="4797152"/>
              <a:ext cx="4032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Choosing a set of edges which run around the outer or inner periphery will give an overestimate or underestimate respectively of resistance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56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509" y="1412776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Multi-turn coil – Numeric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n-US" dirty="0" smtClean="0"/>
              <a:t>Multiple wires arranged as a coil and placed in a potting material</a:t>
            </a:r>
          </a:p>
          <a:p>
            <a:r>
              <a:rPr lang="en-US" dirty="0" smtClean="0"/>
              <a:t>Leads are not modeled</a:t>
            </a:r>
          </a:p>
          <a:p>
            <a:r>
              <a:rPr lang="en-US" dirty="0"/>
              <a:t>Geometry </a:t>
            </a:r>
            <a:r>
              <a:rPr lang="en-US" dirty="0" smtClean="0"/>
              <a:t>must form </a:t>
            </a:r>
            <a:r>
              <a:rPr lang="en-US" dirty="0"/>
              <a:t>a closed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Cross section can have arbitrary shape</a:t>
            </a:r>
          </a:p>
          <a:p>
            <a:pPr lvl="1"/>
            <a:r>
              <a:rPr lang="en-US" dirty="0" smtClean="0"/>
              <a:t>Must have constant cross-section perpendicular to current direction</a:t>
            </a:r>
          </a:p>
          <a:p>
            <a:pPr lvl="1"/>
            <a:r>
              <a:rPr lang="en-US" dirty="0" smtClean="0"/>
              <a:t>Preferable not to have sharp corners in the cross section</a:t>
            </a:r>
          </a:p>
          <a:p>
            <a:pPr lvl="1"/>
            <a:r>
              <a:rPr lang="en-US" dirty="0" smtClean="0"/>
              <a:t>Use fillets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4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67644"/>
            <a:ext cx="4290053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excitation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Excitation source is modeled as an internal cross section boundary called </a:t>
            </a:r>
            <a:r>
              <a:rPr lang="en-US" dirty="0" smtClean="0"/>
              <a:t>an </a:t>
            </a:r>
            <a:r>
              <a:rPr lang="en-US" b="1" dirty="0" smtClean="0"/>
              <a:t>Input</a:t>
            </a:r>
            <a:endParaRPr lang="en-US" b="1" dirty="0"/>
          </a:p>
          <a:p>
            <a:r>
              <a:rPr lang="en-US" dirty="0"/>
              <a:t>Need to take care while drawing the geometry so that we create this internal </a:t>
            </a:r>
            <a:r>
              <a:rPr lang="en-US" dirty="0" smtClean="0"/>
              <a:t>boundary</a:t>
            </a:r>
          </a:p>
          <a:p>
            <a:r>
              <a:rPr lang="en-US" dirty="0" smtClean="0"/>
              <a:t>Other boundaries of the multi-turn coil domain should be assigned to </a:t>
            </a:r>
            <a:r>
              <a:rPr lang="en-US" b="1" dirty="0" smtClean="0"/>
              <a:t>Electric insulation</a:t>
            </a:r>
          </a:p>
          <a:p>
            <a:pPr lvl="1"/>
            <a:r>
              <a:rPr lang="en-US" dirty="0" smtClean="0"/>
              <a:t>Current flows parallel to these surfaces</a:t>
            </a:r>
          </a:p>
          <a:p>
            <a:r>
              <a:rPr lang="en-US" dirty="0"/>
              <a:t>Need to add a </a:t>
            </a:r>
            <a:r>
              <a:rPr lang="en-US" b="1" dirty="0"/>
              <a:t>Coil Current Calculation</a:t>
            </a:r>
            <a:r>
              <a:rPr lang="en-US" dirty="0"/>
              <a:t> study step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236296" y="4134202"/>
            <a:ext cx="720257" cy="897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80320" y="5031956"/>
            <a:ext cx="124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3072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multi_coil_numeric.mph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This model shows the DC case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597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5512" t="15118" r="25512" b="15118"/>
          <a:stretch>
            <a:fillRect/>
          </a:stretch>
        </p:blipFill>
        <p:spPr bwMode="auto">
          <a:xfrm>
            <a:off x="395536" y="2852936"/>
            <a:ext cx="3528392" cy="37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multi-turn coil domain: Numeric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1206282"/>
            <a:ext cx="6776152" cy="5370736"/>
            <a:chOff x="611560" y="1206282"/>
            <a:chExt cx="6776152" cy="537073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484783"/>
              <a:ext cx="3069178" cy="10008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Elbow Connector 8"/>
            <p:cNvCxnSpPr/>
            <p:nvPr/>
          </p:nvCxnSpPr>
          <p:spPr>
            <a:xfrm flipV="1">
              <a:off x="3131840" y="1340768"/>
              <a:ext cx="1224136" cy="3600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206282"/>
              <a:ext cx="3031736" cy="5370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Elbow Connector 12"/>
            <p:cNvCxnSpPr/>
            <p:nvPr/>
          </p:nvCxnSpPr>
          <p:spPr>
            <a:xfrm rot="16200000" flipH="1">
              <a:off x="1060137" y="3106873"/>
              <a:ext cx="1839151" cy="57606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5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settings for numeric multi-turn coil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67543" y="1628800"/>
            <a:ext cx="4886281" cy="2962803"/>
            <a:chOff x="467543" y="1628800"/>
            <a:chExt cx="4886281" cy="2962803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628800"/>
              <a:ext cx="4464497" cy="2962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3707904" y="1988840"/>
              <a:ext cx="16459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69590" y="1412776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 this step manually from </a:t>
            </a:r>
            <a:r>
              <a:rPr lang="en-US" b="1" dirty="0" smtClean="0"/>
              <a:t>Study 1 &gt; Study Steps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Drag this step up and ensure that it is located </a:t>
            </a:r>
            <a:r>
              <a:rPr lang="en-US" u="sng" dirty="0" smtClean="0"/>
              <a:t>above</a:t>
            </a:r>
            <a:r>
              <a:rPr lang="en-US" dirty="0" smtClean="0"/>
              <a:t> </a:t>
            </a:r>
            <a:r>
              <a:rPr lang="en-US" b="1" dirty="0" smtClean="0"/>
              <a:t>Step 2: Stationary</a:t>
            </a:r>
            <a:r>
              <a:rPr lang="en-US" dirty="0" smtClean="0"/>
              <a:t> under the Study branch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COMSOL will automatically setup the appropriate solvers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eigenvalue solver will first compute the direction of current flow in the coil domain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This information will be then used in the stationary solver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090253" cy="45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2.88e-6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= 0.039 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578085" cy="34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002021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32135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xy</a:t>
            </a:r>
            <a:r>
              <a:rPr lang="en-US" sz="2000" dirty="0" smtClean="0">
                <a:solidFill>
                  <a:schemeClr val="bg1"/>
                </a:solidFill>
              </a:rPr>
              <a:t>-view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tutorial describes how to use the following features</a:t>
            </a:r>
          </a:p>
          <a:p>
            <a:endParaRPr lang="en-US" dirty="0"/>
          </a:p>
          <a:p>
            <a:r>
              <a:rPr lang="en-US" dirty="0" smtClean="0"/>
              <a:t>Single-turn coil domain</a:t>
            </a:r>
          </a:p>
          <a:p>
            <a:pPr lvl="1"/>
            <a:r>
              <a:rPr lang="en-US" dirty="0" smtClean="0"/>
              <a:t>Gap feed</a:t>
            </a:r>
          </a:p>
          <a:p>
            <a:pPr lvl="1"/>
            <a:r>
              <a:rPr lang="en-US" dirty="0" smtClean="0"/>
              <a:t>Boundary feed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Multi-turn coil domain</a:t>
            </a:r>
          </a:p>
          <a:p>
            <a:pPr lvl="1"/>
            <a:r>
              <a:rPr lang="en-US" dirty="0" smtClean="0"/>
              <a:t>Linear coil</a:t>
            </a:r>
          </a:p>
          <a:p>
            <a:pPr lvl="1"/>
            <a:r>
              <a:rPr lang="en-US" dirty="0" smtClean="0"/>
              <a:t>Circular coil</a:t>
            </a:r>
          </a:p>
          <a:p>
            <a:pPr lvl="1"/>
            <a:r>
              <a:rPr lang="en-US" dirty="0" smtClean="0"/>
              <a:t>Numeric coil</a:t>
            </a:r>
          </a:p>
          <a:p>
            <a:pPr lvl="1"/>
            <a:r>
              <a:rPr lang="en-US" dirty="0" smtClean="0"/>
              <a:t>Using symmetry</a:t>
            </a:r>
          </a:p>
          <a:p>
            <a:pPr lvl="1"/>
            <a:r>
              <a:rPr lang="en-US" dirty="0" smtClean="0"/>
              <a:t>User-defined coil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l="9921" t="17638" r="33071" b="1890"/>
          <a:stretch>
            <a:fillRect/>
          </a:stretch>
        </p:blipFill>
        <p:spPr bwMode="auto">
          <a:xfrm>
            <a:off x="5724128" y="1916832"/>
            <a:ext cx="3119572" cy="33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symmetry –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US" dirty="0" smtClean="0"/>
              <a:t>Coil resistance and inductance is 2 times the computed value</a:t>
            </a:r>
          </a:p>
          <a:p>
            <a:r>
              <a:rPr lang="en-US" dirty="0" smtClean="0"/>
              <a:t>Need to use three boundary conditions for a numeric multi-turn coil domain </a:t>
            </a:r>
          </a:p>
          <a:p>
            <a:pPr lvl="1"/>
            <a:r>
              <a:rPr lang="en-US" b="1" dirty="0" smtClean="0"/>
              <a:t>Electric insulation</a:t>
            </a:r>
            <a:r>
              <a:rPr lang="en-US" dirty="0" smtClean="0"/>
              <a:t>: current is parallel to these surfaces</a:t>
            </a:r>
          </a:p>
          <a:p>
            <a:pPr lvl="1"/>
            <a:r>
              <a:rPr lang="en-US" b="1" dirty="0" smtClean="0"/>
              <a:t>Input</a:t>
            </a:r>
            <a:r>
              <a:rPr lang="en-US" dirty="0" smtClean="0"/>
              <a:t>: inlet surface for current flow</a:t>
            </a:r>
          </a:p>
          <a:p>
            <a:pPr lvl="1"/>
            <a:r>
              <a:rPr lang="en-US" b="1" dirty="0" smtClean="0"/>
              <a:t>Output</a:t>
            </a:r>
            <a:r>
              <a:rPr lang="en-US" dirty="0" smtClean="0"/>
              <a:t>: outlet surface for current flow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07903" y="3641152"/>
            <a:ext cx="432048" cy="1260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6965438" y="4073200"/>
            <a:ext cx="432048" cy="1260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7162" y="3582500"/>
            <a:ext cx="77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3967" y="4063560"/>
            <a:ext cx="93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6859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multi_coil_numeric_symmetry_half.mph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This model shows the DC case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389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032" y="287575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multi-turn coil domain: Numeric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10592" y="1359014"/>
            <a:ext cx="8281888" cy="4413151"/>
            <a:chOff x="610592" y="1359014"/>
            <a:chExt cx="8281888" cy="4413151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92" y="1359014"/>
              <a:ext cx="2620059" cy="1061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Elbow Connector 3"/>
            <p:cNvCxnSpPr/>
            <p:nvPr/>
          </p:nvCxnSpPr>
          <p:spPr>
            <a:xfrm>
              <a:off x="1920621" y="2132856"/>
              <a:ext cx="4019531" cy="576064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lbow Connector 7"/>
            <p:cNvCxnSpPr/>
            <p:nvPr/>
          </p:nvCxnSpPr>
          <p:spPr>
            <a:xfrm rot="16200000" flipH="1">
              <a:off x="1403648" y="2636912"/>
              <a:ext cx="1512168" cy="1080120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76056" y="4941168"/>
              <a:ext cx="381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All other settings are identical to the full 3D model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44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6402288" cy="48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2.88e-6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= 0.039 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5058139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290053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84168" y="321297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xy</a:t>
            </a:r>
            <a:r>
              <a:rPr lang="en-US" sz="2000" dirty="0" smtClean="0">
                <a:solidFill>
                  <a:schemeClr val="bg1"/>
                </a:solidFill>
              </a:rPr>
              <a:t>-view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7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10394" t="3780" r="16535" b="13228"/>
          <a:stretch>
            <a:fillRect/>
          </a:stretch>
        </p:blipFill>
        <p:spPr bwMode="auto">
          <a:xfrm>
            <a:off x="5484964" y="2912064"/>
            <a:ext cx="3380137" cy="287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symmetry – 1/8</a:t>
            </a:r>
            <a:r>
              <a:rPr lang="en-US" baseline="30000" dirty="0" smtClean="0"/>
              <a:t>th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en-US" dirty="0" smtClean="0"/>
              <a:t>Coil resistance and inductance is 8 times the computed value</a:t>
            </a:r>
          </a:p>
          <a:p>
            <a:r>
              <a:rPr lang="en-US" dirty="0" smtClean="0"/>
              <a:t>Need to use three boundary conditions for a numeric multi-turn coil domain </a:t>
            </a:r>
          </a:p>
          <a:p>
            <a:pPr lvl="1"/>
            <a:r>
              <a:rPr lang="en-US" b="1" dirty="0" smtClean="0"/>
              <a:t>Electric insulation</a:t>
            </a:r>
            <a:r>
              <a:rPr lang="en-US" dirty="0" smtClean="0"/>
              <a:t>: current is parallel to these surfaces</a:t>
            </a:r>
          </a:p>
          <a:p>
            <a:pPr lvl="1"/>
            <a:r>
              <a:rPr lang="en-US" b="1" dirty="0" smtClean="0"/>
              <a:t>Input</a:t>
            </a:r>
            <a:r>
              <a:rPr lang="en-US" dirty="0" smtClean="0"/>
              <a:t>: inlet surface for current flow</a:t>
            </a:r>
          </a:p>
          <a:p>
            <a:pPr lvl="1"/>
            <a:r>
              <a:rPr lang="en-US" b="1" dirty="0" smtClean="0"/>
              <a:t>Output</a:t>
            </a:r>
            <a:r>
              <a:rPr lang="en-US" dirty="0" smtClean="0"/>
              <a:t>: outlet surface for current flow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68144" y="4930822"/>
            <a:ext cx="432048" cy="1260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40160" y="4756502"/>
            <a:ext cx="300971" cy="2476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36096" y="5067182"/>
            <a:ext cx="77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4877" y="5056836"/>
            <a:ext cx="93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157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detailed modeling steps, see the following file:</a:t>
            </a:r>
          </a:p>
          <a:p>
            <a:pPr lvl="1"/>
            <a:r>
              <a:rPr lang="en-US" i="1" dirty="0" smtClean="0"/>
              <a:t>multi_coil_numeric_symmetry_octant.mph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This model shows the DC case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4389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328" y="220486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 t="11339"/>
          <a:stretch>
            <a:fillRect/>
          </a:stretch>
        </p:blipFill>
        <p:spPr bwMode="auto">
          <a:xfrm>
            <a:off x="5292080" y="607453"/>
            <a:ext cx="3810000" cy="25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0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multi-turn coil domain: Numeric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0099" y="1402412"/>
            <a:ext cx="8034074" cy="4811093"/>
            <a:chOff x="560099" y="1402412"/>
            <a:chExt cx="8034074" cy="4811093"/>
          </a:xfrm>
        </p:grpSpPr>
        <p:sp>
          <p:nvSpPr>
            <p:cNvPr id="10" name="TextBox 9"/>
            <p:cNvSpPr txBox="1"/>
            <p:nvPr/>
          </p:nvSpPr>
          <p:spPr>
            <a:xfrm>
              <a:off x="3979066" y="5013176"/>
              <a:ext cx="4615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Use half the number of turns since we have cut the geometry by half along the length of the coil</a:t>
              </a:r>
              <a:endParaRPr lang="en-US" sz="2400" dirty="0"/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99" y="1402412"/>
              <a:ext cx="2813851" cy="2016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Elbow Connector 4"/>
            <p:cNvCxnSpPr/>
            <p:nvPr/>
          </p:nvCxnSpPr>
          <p:spPr>
            <a:xfrm flipV="1">
              <a:off x="2051720" y="2636912"/>
              <a:ext cx="4831432" cy="246558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2219732" y="3130604"/>
              <a:ext cx="3452936" cy="1368152"/>
            </a:xfrm>
            <a:prstGeom prst="bent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7664" y="3418636"/>
              <a:ext cx="0" cy="1738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4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0486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Magnetic flux density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Inductance = 2.88e-6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Current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8052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= 0.039 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5730213" cy="42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2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Single-turn coil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Model the actual conductor to compute magnitude and direction of current flow</a:t>
            </a:r>
          </a:p>
          <a:p>
            <a:r>
              <a:rPr lang="en-US" dirty="0" smtClean="0"/>
              <a:t>Use this information to find the magnetic field in and around the conductor</a:t>
            </a:r>
          </a:p>
          <a:p>
            <a:r>
              <a:rPr lang="en-US" dirty="0" smtClean="0"/>
              <a:t>Useful when you have a few turns</a:t>
            </a:r>
          </a:p>
          <a:p>
            <a:r>
              <a:rPr lang="en-US" dirty="0" smtClean="0"/>
              <a:t>Also when you want to resolve the current distribution in individual wires and turns</a:t>
            </a:r>
          </a:p>
          <a:p>
            <a:endParaRPr lang="en-US" dirty="0"/>
          </a:p>
          <a:p>
            <a:r>
              <a:rPr lang="en-US" b="1" u="sng" dirty="0" smtClean="0"/>
              <a:t>Note:</a:t>
            </a:r>
            <a:r>
              <a:rPr lang="en-US" dirty="0" smtClean="0"/>
              <a:t> You need to model an air domain around the conductor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192592" y="1844824"/>
            <a:ext cx="2411856" cy="2094470"/>
            <a:chOff x="5868144" y="2852936"/>
            <a:chExt cx="2411856" cy="2094470"/>
          </a:xfrm>
        </p:grpSpPr>
        <p:sp>
          <p:nvSpPr>
            <p:cNvPr id="4" name="Rectangle 3"/>
            <p:cNvSpPr/>
            <p:nvPr/>
          </p:nvSpPr>
          <p:spPr>
            <a:xfrm>
              <a:off x="5944344" y="4608852"/>
              <a:ext cx="22685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Single-turn </a:t>
              </a:r>
              <a:r>
                <a:rPr lang="en-US" sz="1600" dirty="0" err="1"/>
                <a:t>toroidal</a:t>
              </a:r>
              <a:r>
                <a:rPr lang="en-US" sz="1600" dirty="0"/>
                <a:t> </a:t>
              </a:r>
              <a:r>
                <a:rPr lang="en-US" sz="1600" dirty="0" smtClean="0"/>
                <a:t>coil</a:t>
              </a:r>
              <a:endParaRPr lang="en-US" sz="1600" dirty="0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2852936"/>
              <a:ext cx="2411856" cy="1801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24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cross section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Longitudinal cross-section </a:t>
            </a:r>
            <a:r>
              <a:rPr lang="en-US" b="1" dirty="0"/>
              <a:t>area </a:t>
            </a:r>
            <a:r>
              <a:rPr lang="en-US" b="1" dirty="0" smtClean="0"/>
              <a:t>must be constant</a:t>
            </a:r>
          </a:p>
          <a:p>
            <a:r>
              <a:rPr lang="en-US" dirty="0" smtClean="0"/>
              <a:t>Coil Current </a:t>
            </a:r>
            <a:r>
              <a:rPr lang="en-US" dirty="0"/>
              <a:t>C</a:t>
            </a:r>
            <a:r>
              <a:rPr lang="en-US" dirty="0" smtClean="0"/>
              <a:t>alculation study</a:t>
            </a:r>
            <a:r>
              <a:rPr lang="en-US" dirty="0"/>
              <a:t> </a:t>
            </a:r>
            <a:r>
              <a:rPr lang="en-US" dirty="0" smtClean="0"/>
              <a:t>computes </a:t>
            </a:r>
            <a:r>
              <a:rPr lang="en-US" dirty="0"/>
              <a:t>the local current </a:t>
            </a:r>
            <a:r>
              <a:rPr lang="en-US" dirty="0" smtClean="0"/>
              <a:t>direction</a:t>
            </a:r>
          </a:p>
          <a:p>
            <a:r>
              <a:rPr lang="en-US" dirty="0" smtClean="0"/>
              <a:t>It </a:t>
            </a:r>
            <a:r>
              <a:rPr lang="en-US" dirty="0"/>
              <a:t>will not compute the local cross-section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This information is obtained from </a:t>
            </a:r>
            <a:r>
              <a:rPr lang="en-US" dirty="0"/>
              <a:t>the area of the </a:t>
            </a:r>
            <a:r>
              <a:rPr lang="en-US" dirty="0" smtClean="0"/>
              <a:t>“input” boundary</a:t>
            </a:r>
          </a:p>
          <a:p>
            <a:r>
              <a:rPr lang="en-US" dirty="0" smtClean="0"/>
              <a:t>This </a:t>
            </a:r>
            <a:r>
              <a:rPr lang="en-US" dirty="0"/>
              <a:t>means that current will not be conserved if the </a:t>
            </a:r>
            <a:r>
              <a:rPr lang="en-US" dirty="0" smtClean="0"/>
              <a:t>coil </a:t>
            </a:r>
            <a:r>
              <a:rPr lang="en-US" dirty="0"/>
              <a:t>cross-sectional area changes along the current </a:t>
            </a:r>
            <a:r>
              <a:rPr lang="en-US" dirty="0" smtClean="0"/>
              <a:t>path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216563" y="1211682"/>
            <a:ext cx="2387885" cy="3984419"/>
            <a:chOff x="6216563" y="1211682"/>
            <a:chExt cx="2387885" cy="39844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86" t="10671" r="31155" b="13312"/>
            <a:stretch/>
          </p:blipFill>
          <p:spPr bwMode="auto">
            <a:xfrm>
              <a:off x="6372200" y="1700808"/>
              <a:ext cx="1823225" cy="2524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6372200" y="1700808"/>
              <a:ext cx="707834" cy="432048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452320" y="1916832"/>
              <a:ext cx="504056" cy="216024"/>
            </a:xfrm>
            <a:prstGeom prst="line">
              <a:avLst/>
            </a:prstGeom>
            <a:ln w="1905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6372200" y="1484784"/>
              <a:ext cx="0" cy="216024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080034" y="1772816"/>
              <a:ext cx="0" cy="36576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7461820" y="1772816"/>
              <a:ext cx="0" cy="36576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956351" y="1681572"/>
              <a:ext cx="0" cy="216024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16563" y="1211682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76256" y="1458992"/>
              <a:ext cx="407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A’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25233" y="1450834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12359" y="1412776"/>
              <a:ext cx="383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B’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6563" y="4365104"/>
              <a:ext cx="2387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Sections AA’ and BB’ have significantly different cross section area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49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coil modeling option to choose?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Linear</a:t>
            </a:r>
            <a:r>
              <a:rPr lang="en-US" dirty="0" smtClean="0"/>
              <a:t> and </a:t>
            </a:r>
            <a:r>
              <a:rPr lang="en-US" b="1" dirty="0" smtClean="0"/>
              <a:t>Circular</a:t>
            </a:r>
            <a:r>
              <a:rPr lang="en-US" dirty="0" smtClean="0"/>
              <a:t> coil options are special cases</a:t>
            </a:r>
          </a:p>
          <a:p>
            <a:r>
              <a:rPr lang="en-US" dirty="0" smtClean="0"/>
              <a:t>You can use the </a:t>
            </a:r>
            <a:r>
              <a:rPr lang="en-US" b="1" dirty="0" smtClean="0"/>
              <a:t>Numeric</a:t>
            </a:r>
            <a:r>
              <a:rPr lang="en-US" dirty="0" smtClean="0"/>
              <a:t> coil option to model linear or circular coils</a:t>
            </a:r>
          </a:p>
          <a:p>
            <a:r>
              <a:rPr lang="en-US" dirty="0" smtClean="0"/>
              <a:t>Remember to add a Coil Current Calculation study whenever you use a Numeric coil</a:t>
            </a:r>
          </a:p>
        </p:txBody>
      </p:sp>
    </p:spTree>
    <p:extLst>
      <p:ext uri="{BB962C8B-B14F-4D97-AF65-F5344CB8AC3E}">
        <p14:creationId xmlns:p14="http://schemas.microsoft.com/office/powerpoint/2010/main" val="34690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Multi-turn coil – User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n-US" dirty="0" smtClean="0"/>
              <a:t>For general case</a:t>
            </a:r>
          </a:p>
          <a:p>
            <a:r>
              <a:rPr lang="en-US" dirty="0" smtClean="0"/>
              <a:t>Geometry need to form a closed loop</a:t>
            </a:r>
          </a:p>
          <a:p>
            <a:r>
              <a:rPr lang="en-US" dirty="0" smtClean="0"/>
              <a:t>Need to specify coil length</a:t>
            </a:r>
          </a:p>
          <a:p>
            <a:r>
              <a:rPr lang="en-US" dirty="0" smtClean="0"/>
              <a:t>Specify current direction using vectors</a:t>
            </a:r>
          </a:p>
          <a:p>
            <a:pPr lvl="1"/>
            <a:r>
              <a:rPr lang="en-US" dirty="0" smtClean="0"/>
              <a:t>Could be a function of x, y and z coordinates</a:t>
            </a:r>
          </a:p>
          <a:p>
            <a:pPr lvl="1"/>
            <a:r>
              <a:rPr lang="en-US" dirty="0" smtClean="0"/>
              <a:t>We need to ensure that the current direction creates a closed loop</a:t>
            </a:r>
          </a:p>
          <a:p>
            <a:r>
              <a:rPr lang="en-US" u="sng" dirty="0" smtClean="0"/>
              <a:t>Do not</a:t>
            </a:r>
            <a:r>
              <a:rPr lang="en-US" dirty="0" smtClean="0"/>
              <a:t> need </a:t>
            </a:r>
            <a:r>
              <a:rPr lang="en-US" dirty="0"/>
              <a:t>to add a </a:t>
            </a:r>
            <a:r>
              <a:rPr lang="en-US" b="1" dirty="0"/>
              <a:t>Coil Current Calculation</a:t>
            </a:r>
            <a:r>
              <a:rPr lang="en-US" dirty="0"/>
              <a:t> study step</a:t>
            </a:r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88" y="3429000"/>
            <a:ext cx="361950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tutorial showed how to use the 3D single-turn and multi-turn coil domain features</a:t>
            </a:r>
          </a:p>
          <a:p>
            <a:r>
              <a:rPr lang="en-US" dirty="0" smtClean="0"/>
              <a:t>New modeling features</a:t>
            </a:r>
          </a:p>
          <a:p>
            <a:pPr lvl="1"/>
            <a:r>
              <a:rPr lang="en-US" dirty="0" smtClean="0"/>
              <a:t>Gap feed, Boundary feed, Reference edge, Input, Output</a:t>
            </a:r>
          </a:p>
          <a:p>
            <a:r>
              <a:rPr lang="en-US" dirty="0" smtClean="0"/>
              <a:t>Considerations while drawing geometry</a:t>
            </a:r>
          </a:p>
          <a:p>
            <a:pPr lvl="1"/>
            <a:r>
              <a:rPr lang="en-US" dirty="0" smtClean="0"/>
              <a:t>Need to create additional internal boundary for Single-turn coil domain with Gap feed and Numeric type </a:t>
            </a:r>
            <a:r>
              <a:rPr lang="en-US" dirty="0"/>
              <a:t>Multi-turn coil </a:t>
            </a:r>
            <a:r>
              <a:rPr lang="en-US" dirty="0" smtClean="0"/>
              <a:t>domain</a:t>
            </a:r>
            <a:endParaRPr lang="en-US" dirty="0"/>
          </a:p>
          <a:p>
            <a:r>
              <a:rPr lang="en-US" dirty="0" smtClean="0"/>
              <a:t>Study set up</a:t>
            </a:r>
          </a:p>
          <a:p>
            <a:pPr lvl="1"/>
            <a:r>
              <a:rPr lang="en-US" dirty="0" smtClean="0"/>
              <a:t>Coil Current Calculation study required only for Numeric type Multi-turn coil domain</a:t>
            </a:r>
          </a:p>
          <a:p>
            <a:r>
              <a:rPr lang="en-US" dirty="0" smtClean="0"/>
              <a:t>DC vs. AC</a:t>
            </a:r>
          </a:p>
          <a:p>
            <a:pPr lvl="1"/>
            <a:r>
              <a:rPr lang="en-US" dirty="0" smtClean="0"/>
              <a:t>Meshing</a:t>
            </a:r>
          </a:p>
          <a:p>
            <a:pPr lvl="1"/>
            <a:r>
              <a:rPr lang="en-US" dirty="0" smtClean="0"/>
              <a:t>Convergence tips</a:t>
            </a:r>
          </a:p>
        </p:txBody>
      </p:sp>
    </p:spTree>
    <p:extLst>
      <p:ext uri="{BB962C8B-B14F-4D97-AF65-F5344CB8AC3E}">
        <p14:creationId xmlns:p14="http://schemas.microsoft.com/office/powerpoint/2010/main" val="37801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frequency domain - 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</a:t>
            </a:r>
            <a:r>
              <a:rPr lang="en-US" dirty="0"/>
              <a:t>this </a:t>
            </a:r>
            <a:r>
              <a:rPr lang="en-US" dirty="0" smtClean="0"/>
              <a:t>when </a:t>
            </a:r>
            <a:r>
              <a:rPr lang="en-US" dirty="0"/>
              <a:t>the signal </a:t>
            </a:r>
            <a:r>
              <a:rPr lang="en-US" dirty="0" smtClean="0"/>
              <a:t>is </a:t>
            </a:r>
            <a:r>
              <a:rPr lang="en-US" dirty="0"/>
              <a:t>periodic (e.g. </a:t>
            </a:r>
            <a:r>
              <a:rPr lang="en-US" dirty="0" smtClean="0"/>
              <a:t>sinusoidal, square wave)</a:t>
            </a:r>
          </a:p>
          <a:p>
            <a:endParaRPr lang="en-US" dirty="0"/>
          </a:p>
          <a:p>
            <a:r>
              <a:rPr lang="en-US" dirty="0" smtClean="0"/>
              <a:t>Can be used for single-turn </a:t>
            </a:r>
            <a:r>
              <a:rPr lang="en-US" dirty="0"/>
              <a:t>coil domain </a:t>
            </a:r>
            <a:r>
              <a:rPr lang="en-US" dirty="0" smtClean="0"/>
              <a:t>as </a:t>
            </a:r>
            <a:r>
              <a:rPr lang="en-US" dirty="0"/>
              <a:t>long </a:t>
            </a:r>
            <a:r>
              <a:rPr lang="en-US" dirty="0" smtClean="0"/>
              <a:t>as </a:t>
            </a:r>
            <a:r>
              <a:rPr lang="en-US" dirty="0"/>
              <a:t>the skin depth is </a:t>
            </a:r>
            <a:r>
              <a:rPr lang="en-US" dirty="0" smtClean="0"/>
              <a:t>not too small compared </a:t>
            </a:r>
            <a:r>
              <a:rPr lang="en-US" dirty="0"/>
              <a:t>to the conductor </a:t>
            </a:r>
            <a:r>
              <a:rPr lang="en-US" dirty="0" smtClean="0"/>
              <a:t>thickness</a:t>
            </a:r>
          </a:p>
          <a:p>
            <a:pPr lvl="1"/>
            <a:r>
              <a:rPr lang="en-US" dirty="0" smtClean="0"/>
              <a:t>When the skin depth is smaller than the conductor thickness, use a boundary layer mesh</a:t>
            </a:r>
          </a:p>
          <a:p>
            <a:pPr lvl="1"/>
            <a:r>
              <a:rPr lang="en-US" dirty="0" smtClean="0"/>
              <a:t>When the skin depth is significantly smaller (&lt; 1/20</a:t>
            </a:r>
            <a:r>
              <a:rPr lang="en-US" baseline="30000" dirty="0" smtClean="0"/>
              <a:t>th</a:t>
            </a:r>
            <a:r>
              <a:rPr lang="en-US" dirty="0" smtClean="0"/>
              <a:t>) than the conductor thickness then we cannot use single-turn coil domain anymore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time domain - Transient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be used for single-turn coil domain</a:t>
            </a:r>
          </a:p>
          <a:p>
            <a:pPr lvl="1"/>
            <a:r>
              <a:rPr lang="en-US" dirty="0" smtClean="0"/>
              <a:t>COMSOL uses an A-V formulation locally within the single-turn coil</a:t>
            </a:r>
          </a:p>
          <a:p>
            <a:pPr lvl="1"/>
            <a:r>
              <a:rPr lang="en-US" dirty="0" smtClean="0"/>
              <a:t>Solves for both magnetic vector  potential (A) and electric potential (V)</a:t>
            </a:r>
          </a:p>
          <a:p>
            <a:pPr lvl="1"/>
            <a:r>
              <a:rPr lang="en-US" dirty="0" smtClean="0"/>
              <a:t>Transient simulation is not supported for such cases because V is not uniquely defined at each point in space</a:t>
            </a:r>
          </a:p>
          <a:p>
            <a:pPr lvl="1"/>
            <a:r>
              <a:rPr lang="en-US" dirty="0" smtClean="0"/>
              <a:t>In time domain analysis, the voltage (V) is defined as a path integral between two points in space</a:t>
            </a:r>
          </a:p>
          <a:p>
            <a:pPr lvl="1"/>
            <a:endParaRPr lang="en-US" dirty="0"/>
          </a:p>
          <a:p>
            <a:r>
              <a:rPr lang="en-US" dirty="0" smtClean="0"/>
              <a:t>For details on the A-V formulation, refer to the </a:t>
            </a:r>
            <a:r>
              <a:rPr lang="en-US" i="1" dirty="0" smtClean="0"/>
              <a:t>AC/DC Module User’s Guide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21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Single-turn coil – Gap feed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/>
          <a:lstStyle/>
          <a:p>
            <a:r>
              <a:rPr lang="en-US" dirty="0" smtClean="0"/>
              <a:t>Single-turn coil</a:t>
            </a:r>
          </a:p>
          <a:p>
            <a:r>
              <a:rPr lang="en-US" dirty="0" smtClean="0"/>
              <a:t>Leads are not modeled</a:t>
            </a:r>
          </a:p>
          <a:p>
            <a:r>
              <a:rPr lang="en-US" dirty="0"/>
              <a:t>Geometry must form a closed loop</a:t>
            </a:r>
          </a:p>
          <a:p>
            <a:r>
              <a:rPr lang="en-US" dirty="0" smtClean="0"/>
              <a:t>Cross section and shape can be arbitrary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20113" r="19606" b="25155"/>
          <a:stretch/>
        </p:blipFill>
        <p:spPr bwMode="auto">
          <a:xfrm>
            <a:off x="5796136" y="1628800"/>
            <a:ext cx="2830531" cy="175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42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7403</TotalTime>
  <Words>2358</Words>
  <Application>Microsoft Office PowerPoint</Application>
  <PresentationFormat>On-screen Show (4:3)</PresentationFormat>
  <Paragraphs>342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PPT_Template_42-2</vt:lpstr>
      <vt:lpstr>Equation</vt:lpstr>
      <vt:lpstr>Single-turn and multi-turn coil domains in 3D</vt:lpstr>
      <vt:lpstr>Introduction</vt:lpstr>
      <vt:lpstr>We should have a closed current loop</vt:lpstr>
      <vt:lpstr>When modeling magnetic field, we need to have a closed current loop</vt:lpstr>
      <vt:lpstr>Overview</vt:lpstr>
      <vt:lpstr>Single-turn coil domain</vt:lpstr>
      <vt:lpstr>Modeling in frequency domain - AC</vt:lpstr>
      <vt:lpstr>Modeling in time domain - Transient</vt:lpstr>
      <vt:lpstr>Single-turn coil – Gap feed</vt:lpstr>
      <vt:lpstr>Coil excitation method</vt:lpstr>
      <vt:lpstr>Modeling in COMSOL</vt:lpstr>
      <vt:lpstr>Using single-turn coil domain with gap feed</vt:lpstr>
      <vt:lpstr>Results – Magnetic flux density (DC)</vt:lpstr>
      <vt:lpstr>Results – Current density</vt:lpstr>
      <vt:lpstr>Using gap feed in AC single-turn coil</vt:lpstr>
      <vt:lpstr>Single-turn coil – Boundary feed</vt:lpstr>
      <vt:lpstr>Coil excitation method</vt:lpstr>
      <vt:lpstr>Modeling in COMSOL</vt:lpstr>
      <vt:lpstr>Using single-turn coil domain with ground and boundary feed</vt:lpstr>
      <vt:lpstr>Results – Magnetic flux density (DC)</vt:lpstr>
      <vt:lpstr>Results – Current density</vt:lpstr>
      <vt:lpstr>Meshing considerations</vt:lpstr>
      <vt:lpstr>Resolving the skin effect in conductors using boundary layer mesh</vt:lpstr>
      <vt:lpstr>Multi-turn coil domain</vt:lpstr>
      <vt:lpstr>Modeling in frequency and time domain</vt:lpstr>
      <vt:lpstr>Convergence tips when using 3D Multi-Turn Coil Domain in frequency domain models</vt:lpstr>
      <vt:lpstr>Multi-turn coil – Linear</vt:lpstr>
      <vt:lpstr>Coil excitation method</vt:lpstr>
      <vt:lpstr>Modeling in COMSOL</vt:lpstr>
      <vt:lpstr>Using multi-turn coil domain: Linear</vt:lpstr>
      <vt:lpstr>Note on coil properties</vt:lpstr>
      <vt:lpstr>Options for wire cross section</vt:lpstr>
      <vt:lpstr>Results – Magnetic flux density</vt:lpstr>
      <vt:lpstr>Results – Current density</vt:lpstr>
      <vt:lpstr>Multi-turn coil – Circular</vt:lpstr>
      <vt:lpstr>Coil excitation method</vt:lpstr>
      <vt:lpstr>Modeling in COMSOL</vt:lpstr>
      <vt:lpstr>Using multi-turn coil domain: Circular</vt:lpstr>
      <vt:lpstr>Results – Magnetic flux density (DC)</vt:lpstr>
      <vt:lpstr>Results – Current density</vt:lpstr>
      <vt:lpstr>Note on reference edge</vt:lpstr>
      <vt:lpstr>Choice of reference edge</vt:lpstr>
      <vt:lpstr>Multi-turn coil – Numeric</vt:lpstr>
      <vt:lpstr>Coil excitation method</vt:lpstr>
      <vt:lpstr>Modeling in COMSOL</vt:lpstr>
      <vt:lpstr>Using multi-turn coil domain: Numeric</vt:lpstr>
      <vt:lpstr>Study settings for numeric multi-turn coil</vt:lpstr>
      <vt:lpstr>Results – Magnetic flux density</vt:lpstr>
      <vt:lpstr>Results – Current density</vt:lpstr>
      <vt:lpstr>Using symmetry – 1/2</vt:lpstr>
      <vt:lpstr>Modeling in COMSOL</vt:lpstr>
      <vt:lpstr>Using multi-turn coil domain: Numeric</vt:lpstr>
      <vt:lpstr>Results – Magnetic flux density</vt:lpstr>
      <vt:lpstr>Results – Current density</vt:lpstr>
      <vt:lpstr>Using symmetry – 1/8th model</vt:lpstr>
      <vt:lpstr>Modeling in COMSOL</vt:lpstr>
      <vt:lpstr>Using multi-turn coil domain: Numeric</vt:lpstr>
      <vt:lpstr>Results – Magnetic flux density</vt:lpstr>
      <vt:lpstr>Results – Current density</vt:lpstr>
      <vt:lpstr>Note on cross section area</vt:lpstr>
      <vt:lpstr>Which coil modeling option to choose?</vt:lpstr>
      <vt:lpstr>Multi-turn coil – User defined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niklas</dc:creator>
  <cp:lastModifiedBy>Mark Harradine</cp:lastModifiedBy>
  <cp:revision>173</cp:revision>
  <dcterms:created xsi:type="dcterms:W3CDTF">2011-09-07T09:32:49Z</dcterms:created>
  <dcterms:modified xsi:type="dcterms:W3CDTF">2014-05-08T10:38:24Z</dcterms:modified>
</cp:coreProperties>
</file>