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notesMasterIdLst>
    <p:notesMasterId r:id="rId3"/>
  </p:notesMasterIdLst>
  <p:sldIdLst>
    <p:sldId id="285" r:id="rId2"/>
  </p:sldIdLst>
  <p:sldSz cx="30495875" cy="43022838"/>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Your poster" id="{FBD8B3AE-BE91-4C46-B2EC-4082CAFA89BA}">
          <p14:sldIdLst>
            <p14:sldId id="285"/>
          </p14:sldIdLst>
        </p14:section>
        <p14:section name="Guidelines &amp; Examples" id="{31D5EE60-8FE9-4475-976F-B13E2EBE6E32}">
          <p14:sldIdLst/>
        </p14:section>
      </p14:sectionLst>
    </p:ext>
    <p:ext uri="{EFAFB233-063F-42B5-8137-9DF3F51BA10A}">
      <p15:sldGuideLst xmlns:p15="http://schemas.microsoft.com/office/powerpoint/2012/main">
        <p15:guide id="1" orient="horz" pos="13528" userDrawn="1">
          <p15:clr>
            <a:srgbClr val="A4A3A4"/>
          </p15:clr>
        </p15:guide>
        <p15:guide id="2" pos="9605"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194" autoAdjust="0"/>
    <p:restoredTop sz="92220" autoAdjust="0"/>
  </p:normalViewPr>
  <p:slideViewPr>
    <p:cSldViewPr snapToGrid="0">
      <p:cViewPr>
        <p:scale>
          <a:sx n="90" d="100"/>
          <a:sy n="90" d="100"/>
        </p:scale>
        <p:origin x="-7128" y="-1992"/>
      </p:cViewPr>
      <p:guideLst>
        <p:guide orient="horz" pos="13528"/>
        <p:guide pos="9605"/>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drawings/_rels/vmlDrawing1.vml.rels><?xml version="1.0" encoding="UTF-8" standalone="yes"?>
<Relationships xmlns="http://schemas.openxmlformats.org/package/2006/relationships"><Relationship Id="rId8" Type="http://schemas.openxmlformats.org/officeDocument/2006/relationships/image" Target="../media/image8.wmf"/><Relationship Id="rId3" Type="http://schemas.openxmlformats.org/officeDocument/2006/relationships/image" Target="../media/image3.wmf"/><Relationship Id="rId7" Type="http://schemas.openxmlformats.org/officeDocument/2006/relationships/image" Target="../media/image7.wmf"/><Relationship Id="rId2" Type="http://schemas.openxmlformats.org/officeDocument/2006/relationships/image" Target="../media/image2.wmf"/><Relationship Id="rId1" Type="http://schemas.openxmlformats.org/officeDocument/2006/relationships/image" Target="../media/image1.wmf"/><Relationship Id="rId6" Type="http://schemas.openxmlformats.org/officeDocument/2006/relationships/image" Target="../media/image6.wmf"/><Relationship Id="rId5" Type="http://schemas.openxmlformats.org/officeDocument/2006/relationships/image" Target="../media/image5.wmf"/><Relationship Id="rId4" Type="http://schemas.openxmlformats.org/officeDocument/2006/relationships/image" Target="../media/image4.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10/26/2023</a:t>
            </a:fld>
            <a:endParaRPr lang="en-US"/>
          </a:p>
        </p:txBody>
      </p:sp>
      <p:sp>
        <p:nvSpPr>
          <p:cNvPr id="4" name="Folienbildplatzhalter 3"/>
          <p:cNvSpPr>
            <a:spLocks noGrp="1" noRot="1" noChangeAspect="1"/>
          </p:cNvSpPr>
          <p:nvPr>
            <p:ph type="sldImg" idx="2"/>
          </p:nvPr>
        </p:nvSpPr>
        <p:spPr>
          <a:xfrm>
            <a:off x="2336800" y="1143000"/>
            <a:ext cx="2184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200937" rtl="0" eaLnBrk="1" latinLnBrk="0" hangingPunct="1">
      <a:defRPr sz="5513" kern="1200">
        <a:solidFill>
          <a:schemeClr val="tx1"/>
        </a:solidFill>
        <a:latin typeface="+mn-lt"/>
        <a:ea typeface="+mn-ea"/>
        <a:cs typeface="+mn-cs"/>
      </a:defRPr>
    </a:lvl1pPr>
    <a:lvl2pPr marL="2100469" algn="l" defTabSz="4200937" rtl="0" eaLnBrk="1" latinLnBrk="0" hangingPunct="1">
      <a:defRPr sz="5513" kern="1200">
        <a:solidFill>
          <a:schemeClr val="tx1"/>
        </a:solidFill>
        <a:latin typeface="+mn-lt"/>
        <a:ea typeface="+mn-ea"/>
        <a:cs typeface="+mn-cs"/>
      </a:defRPr>
    </a:lvl2pPr>
    <a:lvl3pPr marL="4200937" algn="l" defTabSz="4200937" rtl="0" eaLnBrk="1" latinLnBrk="0" hangingPunct="1">
      <a:defRPr sz="5513" kern="1200">
        <a:solidFill>
          <a:schemeClr val="tx1"/>
        </a:solidFill>
        <a:latin typeface="+mn-lt"/>
        <a:ea typeface="+mn-ea"/>
        <a:cs typeface="+mn-cs"/>
      </a:defRPr>
    </a:lvl3pPr>
    <a:lvl4pPr marL="6301406" algn="l" defTabSz="4200937" rtl="0" eaLnBrk="1" latinLnBrk="0" hangingPunct="1">
      <a:defRPr sz="5513" kern="1200">
        <a:solidFill>
          <a:schemeClr val="tx1"/>
        </a:solidFill>
        <a:latin typeface="+mn-lt"/>
        <a:ea typeface="+mn-ea"/>
        <a:cs typeface="+mn-cs"/>
      </a:defRPr>
    </a:lvl4pPr>
    <a:lvl5pPr marL="8401875" algn="l" defTabSz="4200937" rtl="0" eaLnBrk="1" latinLnBrk="0" hangingPunct="1">
      <a:defRPr sz="5513" kern="1200">
        <a:solidFill>
          <a:schemeClr val="tx1"/>
        </a:solidFill>
        <a:latin typeface="+mn-lt"/>
        <a:ea typeface="+mn-ea"/>
        <a:cs typeface="+mn-cs"/>
      </a:defRPr>
    </a:lvl5pPr>
    <a:lvl6pPr marL="10502343" algn="l" defTabSz="4200937" rtl="0" eaLnBrk="1" latinLnBrk="0" hangingPunct="1">
      <a:defRPr sz="5513" kern="1200">
        <a:solidFill>
          <a:schemeClr val="tx1"/>
        </a:solidFill>
        <a:latin typeface="+mn-lt"/>
        <a:ea typeface="+mn-ea"/>
        <a:cs typeface="+mn-cs"/>
      </a:defRPr>
    </a:lvl6pPr>
    <a:lvl7pPr marL="12602812" algn="l" defTabSz="4200937" rtl="0" eaLnBrk="1" latinLnBrk="0" hangingPunct="1">
      <a:defRPr sz="5513" kern="1200">
        <a:solidFill>
          <a:schemeClr val="tx1"/>
        </a:solidFill>
        <a:latin typeface="+mn-lt"/>
        <a:ea typeface="+mn-ea"/>
        <a:cs typeface="+mn-cs"/>
      </a:defRPr>
    </a:lvl7pPr>
    <a:lvl8pPr marL="14703281" algn="l" defTabSz="4200937" rtl="0" eaLnBrk="1" latinLnBrk="0" hangingPunct="1">
      <a:defRPr sz="5513" kern="1200">
        <a:solidFill>
          <a:schemeClr val="tx1"/>
        </a:solidFill>
        <a:latin typeface="+mn-lt"/>
        <a:ea typeface="+mn-ea"/>
        <a:cs typeface="+mn-cs"/>
      </a:defRPr>
    </a:lvl8pPr>
    <a:lvl9pPr marL="16803749" algn="l" defTabSz="4200937" rtl="0" eaLnBrk="1" latinLnBrk="0" hangingPunct="1">
      <a:defRPr sz="5513"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0" y="1"/>
            <a:ext cx="30495875" cy="12048348"/>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20"/>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3152625" y="1503650"/>
            <a:ext cx="16231295" cy="3830123"/>
          </a:xfrm>
        </p:spPr>
        <p:txBody>
          <a:bodyPr anchor="b">
            <a:normAutofit/>
          </a:bodyPr>
          <a:lstStyle>
            <a:lvl1pPr>
              <a:defRPr sz="8041" b="1">
                <a:latin typeface="Calibri" panose="020F0502020204030204" pitchFamily="34" charset="0"/>
                <a:cs typeface="Calibri" panose="020F0502020204030204" pitchFamily="34" charset="0"/>
              </a:defRPr>
            </a:lvl1pPr>
          </a:lstStyle>
          <a:p>
            <a:r>
              <a:rPr lang="en-US" noProof="0" dirty="0"/>
              <a:t>The Title of Poster (try to keep short, font size is 90-120 </a:t>
            </a:r>
            <a:r>
              <a:rPr lang="en-US" noProof="0" dirty="0" err="1"/>
              <a:t>pt</a:t>
            </a:r>
            <a:r>
              <a:rPr lang="en-US" noProof="0" dirty="0"/>
              <a:t>)</a:t>
            </a:r>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3152492" y="9800872"/>
            <a:ext cx="16231428" cy="1945022"/>
          </a:xfrm>
        </p:spPr>
        <p:txBody>
          <a:bodyPr>
            <a:noAutofit/>
          </a:bodyPr>
          <a:lstStyle>
            <a:lvl1pPr marL="0" indent="0">
              <a:lnSpc>
                <a:spcPct val="100000"/>
              </a:lnSpc>
              <a:buNone/>
              <a:defRPr sz="4000">
                <a:solidFill>
                  <a:schemeClr val="bg1">
                    <a:lumMod val="50000"/>
                  </a:schemeClr>
                </a:solidFill>
                <a:latin typeface="Calibri" panose="020F0502020204030204" pitchFamily="34" charset="0"/>
                <a:cs typeface="Calibri" panose="020F0502020204030204" pitchFamily="34" charset="0"/>
              </a:defRPr>
            </a:lvl1pPr>
          </a:lstStyle>
          <a:p>
            <a:pPr lvl="0"/>
            <a:r>
              <a:rPr lang="en-US" noProof="0" dirty="0"/>
              <a:t>Affiliation (30-40 </a:t>
            </a:r>
            <a:r>
              <a:rPr lang="en-US" noProof="0" dirty="0" err="1"/>
              <a:t>pt</a:t>
            </a:r>
            <a:r>
              <a:rPr lang="en-US" noProof="0" dirty="0"/>
              <a:t>)</a:t>
            </a:r>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1111847" y="1037461"/>
            <a:ext cx="11315225" cy="10897132"/>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en-US" noProof="0" dirty="0"/>
              <a:t>Your simulation results (export the image from COMSOL using the image snap shot with the format: PNG &amp; Background: transparent)</a:t>
            </a:r>
          </a:p>
        </p:txBody>
      </p:sp>
      <p:sp>
        <p:nvSpPr>
          <p:cNvPr id="12" name="Rechteck 11">
            <a:extLst>
              <a:ext uri="{FF2B5EF4-FFF2-40B4-BE49-F238E27FC236}">
                <a16:creationId xmlns:a16="http://schemas.microsoft.com/office/drawing/2014/main" id="{C3ED77E3-7509-4003-A80E-3F7C7DF2DD73}"/>
              </a:ext>
            </a:extLst>
          </p:cNvPr>
          <p:cNvSpPr/>
          <p:nvPr userDrawn="1"/>
        </p:nvSpPr>
        <p:spPr>
          <a:xfrm>
            <a:off x="8559656" y="41766671"/>
            <a:ext cx="13373544" cy="711509"/>
          </a:xfrm>
          <a:prstGeom prst="rect">
            <a:avLst/>
          </a:prstGeom>
        </p:spPr>
        <p:txBody>
          <a:bodyPr wrap="none">
            <a:spAutoFit/>
          </a:bodyPr>
          <a:lstStyle/>
          <a:p>
            <a:r>
              <a:rPr lang="en-US" sz="4020"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2023 COMSOL Conference</a:t>
            </a: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4503780" y="21258742"/>
            <a:ext cx="14880140" cy="6721051"/>
          </a:xfrm>
        </p:spPr>
        <p:txBody>
          <a:bodyPr>
            <a:noAutofit/>
          </a:bodyPr>
          <a:lstStyle>
            <a:lvl1pPr marL="0" indent="0">
              <a:buNone/>
              <a:defRPr sz="4020"/>
            </a:lvl1pPr>
            <a:lvl2pPr marL="1521463" indent="0">
              <a:buNone/>
              <a:defRPr sz="3216"/>
            </a:lvl2pPr>
            <a:lvl3pPr marL="3042927" indent="0">
              <a:buNone/>
              <a:defRPr sz="2814"/>
            </a:lvl3pPr>
            <a:lvl4pPr marL="4564390" indent="0">
              <a:buNone/>
              <a:defRPr sz="2010"/>
            </a:lvl4pPr>
            <a:lvl5pPr marL="6085854" indent="0">
              <a:buNone/>
              <a:defRPr sz="2010"/>
            </a:lvl5pPr>
          </a:lstStyle>
          <a:p>
            <a:pPr lvl="0"/>
            <a:r>
              <a:rPr lang="en-US" noProof="0" dirty="0"/>
              <a:t>Write your methods here.</a:t>
            </a:r>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08829" y="38839957"/>
            <a:ext cx="14100434" cy="2269423"/>
          </a:xfrm>
        </p:spPr>
        <p:txBody>
          <a:bodyPr>
            <a:noAutofit/>
          </a:bodyPr>
          <a:lstStyle>
            <a:lvl1pPr marL="0" indent="0">
              <a:buNone/>
              <a:defRPr sz="3216">
                <a:solidFill>
                  <a:schemeClr val="bg1">
                    <a:lumMod val="65000"/>
                  </a:schemeClr>
                </a:solidFill>
                <a:latin typeface="Calibri" panose="020F0502020204030204" pitchFamily="34" charset="0"/>
                <a:cs typeface="Calibri" panose="020F0502020204030204" pitchFamily="34" charset="0"/>
              </a:defRPr>
            </a:lvl1pPr>
            <a:lvl2pPr marL="1521463" indent="0">
              <a:buNone/>
              <a:defRPr sz="3216"/>
            </a:lvl2pPr>
            <a:lvl3pPr marL="3042927" indent="0">
              <a:buNone/>
              <a:defRPr sz="2814"/>
            </a:lvl3pPr>
            <a:lvl4pPr marL="4564390" indent="0">
              <a:buNone/>
              <a:defRPr sz="2010"/>
            </a:lvl4pPr>
            <a:lvl5pPr marL="6085854" indent="0">
              <a:buNone/>
              <a:defRPr sz="2010"/>
            </a:lvl5pPr>
          </a:lstStyle>
          <a:p>
            <a:pPr lvl="0"/>
            <a:r>
              <a:rPr lang="en-US" noProof="0" dirty="0"/>
              <a:t>Add your references here.</a:t>
            </a:r>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08829" y="37883659"/>
            <a:ext cx="14748250" cy="835241"/>
          </a:xfrm>
          <a:prstGeom prst="rect">
            <a:avLst/>
          </a:prstGeom>
          <a:noFill/>
        </p:spPr>
        <p:txBody>
          <a:bodyPr wrap="square" rtlCol="0">
            <a:spAutoFit/>
          </a:bodyPr>
          <a:lstStyle/>
          <a:p>
            <a:r>
              <a:rPr lang="en-US" sz="4824" b="1" dirty="0">
                <a:solidFill>
                  <a:schemeClr val="bg1">
                    <a:lumMod val="65000"/>
                  </a:schemeClr>
                </a:solidFill>
                <a:latin typeface="Calibri" panose="020F0502020204030204" pitchFamily="34" charset="0"/>
                <a:cs typeface="Calibri" panose="020F0502020204030204" pitchFamily="34" charset="0"/>
              </a:rPr>
              <a:t>REFERENCES</a:t>
            </a:r>
            <a:endParaRPr lang="en-US" sz="4020"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3152600" y="5570984"/>
            <a:ext cx="16231428" cy="4097654"/>
          </a:xfrm>
        </p:spPr>
        <p:txBody>
          <a:bodyPr>
            <a:noAutofit/>
          </a:bodyPr>
          <a:lstStyle>
            <a:lvl1pPr marL="0" indent="0">
              <a:lnSpc>
                <a:spcPct val="100000"/>
              </a:lnSpc>
              <a:buNone/>
              <a:defRPr sz="6000">
                <a:latin typeface="Calibri" panose="020F0502020204030204" pitchFamily="34" charset="0"/>
                <a:cs typeface="Calibri" panose="020F0502020204030204" pitchFamily="34" charset="0"/>
              </a:defRPr>
            </a:lvl1pPr>
          </a:lstStyle>
          <a:p>
            <a:pPr lvl="0"/>
            <a:r>
              <a:rPr lang="en-US" noProof="0" dirty="0"/>
              <a:t>Short 1-2 sentence introductory information about your project (font size 50-60 </a:t>
            </a:r>
            <a:r>
              <a:rPr lang="en-US" noProof="0" dirty="0" err="1"/>
              <a:t>pt</a:t>
            </a:r>
            <a:r>
              <a:rPr lang="en-US" noProof="0" dirty="0"/>
              <a:t>). </a:t>
            </a:r>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08829" y="13010063"/>
            <a:ext cx="28275091" cy="663777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20"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08829" y="28378369"/>
            <a:ext cx="28275091"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08829" y="37620638"/>
            <a:ext cx="28275091"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528139" y="14549110"/>
            <a:ext cx="27436470" cy="4620854"/>
          </a:xfrm>
        </p:spPr>
        <p:txBody>
          <a:bodyPr numCol="2" spcCol="914400">
            <a:noAutofit/>
          </a:bodyPr>
          <a:lstStyle>
            <a:lvl1pPr marL="0" indent="0">
              <a:buNone/>
              <a:defRPr sz="4020"/>
            </a:lvl1pPr>
            <a:lvl2pPr marL="1521463" indent="0">
              <a:buNone/>
              <a:defRPr sz="3216"/>
            </a:lvl2pPr>
            <a:lvl3pPr marL="3042927" indent="0">
              <a:buNone/>
              <a:defRPr sz="2814"/>
            </a:lvl3pPr>
            <a:lvl4pPr marL="4564390" indent="0">
              <a:buNone/>
              <a:defRPr sz="2010"/>
            </a:lvl4pPr>
            <a:lvl5pPr marL="6085854" indent="0">
              <a:buNone/>
              <a:defRPr sz="2010"/>
            </a:lvl5pPr>
          </a:lstStyle>
          <a:p>
            <a:pPr lvl="0"/>
            <a:r>
              <a:rPr lang="en-US" noProof="0" dirty="0"/>
              <a:t>This space is best used for including your paper abstract/introduction and conclusions. Do NOT include images here. Keep the text in two columns as it is set </a:t>
            </a:r>
            <a:br>
              <a:rPr lang="en-US" noProof="0" dirty="0"/>
            </a:br>
            <a:r>
              <a:rPr lang="en-US" noProof="0" dirty="0"/>
              <a:t>(text in just 1 column would not be readable). </a:t>
            </a:r>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528139" y="13272380"/>
            <a:ext cx="27436470" cy="1276730"/>
          </a:xfrm>
        </p:spPr>
        <p:txBody>
          <a:bodyPr anchor="b">
            <a:noAutofit/>
          </a:bodyPr>
          <a:lstStyle>
            <a:lvl1pPr marL="0" indent="0">
              <a:buNone/>
              <a:defRPr sz="7000" b="1"/>
            </a:lvl1pPr>
            <a:lvl2pPr marL="1521463" indent="0">
              <a:buNone/>
              <a:defRPr sz="3216"/>
            </a:lvl2pPr>
            <a:lvl3pPr marL="3042927" indent="0">
              <a:buNone/>
              <a:defRPr sz="2814"/>
            </a:lvl3pPr>
            <a:lvl4pPr marL="4564390" indent="0">
              <a:buNone/>
              <a:defRPr sz="2010"/>
            </a:lvl4pPr>
            <a:lvl5pPr marL="6085854" indent="0">
              <a:buNone/>
              <a:defRPr sz="2010"/>
            </a:lvl5pPr>
          </a:lstStyle>
          <a:p>
            <a:pPr lvl="0"/>
            <a:r>
              <a:rPr lang="en-US" noProof="0" dirty="0"/>
              <a:t>Subtitle (write either: Abstract, Introduction, or Goals)</a:t>
            </a:r>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4503780" y="19994542"/>
            <a:ext cx="14880140" cy="1278000"/>
          </a:xfrm>
        </p:spPr>
        <p:txBody>
          <a:bodyPr anchor="b">
            <a:noAutofit/>
          </a:bodyPr>
          <a:lstStyle>
            <a:lvl1pPr marL="0" indent="0">
              <a:buNone/>
              <a:defRPr sz="7000" b="1"/>
            </a:lvl1pPr>
            <a:lvl2pPr marL="1521463" indent="0">
              <a:buNone/>
              <a:defRPr sz="3216"/>
            </a:lvl2pPr>
            <a:lvl3pPr marL="3042927" indent="0">
              <a:buNone/>
              <a:defRPr sz="2814"/>
            </a:lvl3pPr>
            <a:lvl4pPr marL="4564390" indent="0">
              <a:buNone/>
              <a:defRPr sz="2010"/>
            </a:lvl4pPr>
            <a:lvl5pPr marL="6085854" indent="0">
              <a:buNone/>
              <a:defRPr sz="2010"/>
            </a:lvl5pPr>
          </a:lstStyle>
          <a:p>
            <a:pPr lvl="0"/>
            <a:r>
              <a:rPr lang="en-US" noProof="0" dirty="0"/>
              <a:t>Subtitle (write: Methodology)</a:t>
            </a:r>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08829" y="19957628"/>
            <a:ext cx="12701898" cy="6132436"/>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08829" y="26572939"/>
            <a:ext cx="12762598" cy="1439297"/>
          </a:xfrm>
        </p:spPr>
        <p:txBody>
          <a:bodyPr>
            <a:noAutofit/>
          </a:bodyPr>
          <a:lstStyle>
            <a:lvl1pPr marL="0" indent="0">
              <a:buNone/>
              <a:defRPr sz="4000"/>
            </a:lvl1pPr>
            <a:lvl2pPr marL="1521463" indent="0">
              <a:buNone/>
              <a:defRPr sz="3216"/>
            </a:lvl2pPr>
            <a:lvl3pPr marL="3042927" indent="0">
              <a:buNone/>
              <a:defRPr sz="2814"/>
            </a:lvl3pPr>
            <a:lvl4pPr marL="4564390" indent="0">
              <a:buNone/>
              <a:defRPr sz="2010"/>
            </a:lvl4pPr>
            <a:lvl5pPr marL="6085854" indent="0">
              <a:buNone/>
              <a:defRPr sz="2010"/>
            </a:lvl5pPr>
          </a:lstStyle>
          <a:p>
            <a:pPr lvl="0"/>
            <a:r>
              <a:rPr lang="en-US" noProof="0" dirty="0"/>
              <a:t>Captions should be 18–40 pt. Write captions: “FIGURE #. Text…” </a:t>
            </a:r>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5857079" y="38019216"/>
            <a:ext cx="13575222" cy="3090165"/>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en-US" noProof="0" dirty="0"/>
              <a:t>Your organization logo</a:t>
            </a:r>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08829" y="30330905"/>
            <a:ext cx="14298300" cy="6961076"/>
          </a:xfrm>
        </p:spPr>
        <p:txBody>
          <a:bodyPr>
            <a:noAutofit/>
          </a:bodyPr>
          <a:lstStyle>
            <a:lvl1pPr marL="0" indent="0">
              <a:buNone/>
              <a:defRPr sz="4020"/>
            </a:lvl1pPr>
            <a:lvl2pPr marL="1521463" indent="0">
              <a:buNone/>
              <a:defRPr sz="3216"/>
            </a:lvl2pPr>
            <a:lvl3pPr marL="3042927" indent="0">
              <a:buNone/>
              <a:defRPr sz="2814"/>
            </a:lvl3pPr>
            <a:lvl4pPr marL="4564390" indent="0">
              <a:buNone/>
              <a:defRPr sz="2010"/>
            </a:lvl4pPr>
            <a:lvl5pPr marL="6085854" indent="0">
              <a:buNone/>
              <a:defRPr sz="2010"/>
            </a:lvl5pPr>
          </a:lstStyle>
          <a:p>
            <a:pPr lvl="0"/>
            <a:r>
              <a:rPr lang="en-US" noProof="0" dirty="0"/>
              <a:t>Write your results here.</a:t>
            </a:r>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08829" y="28944905"/>
            <a:ext cx="14231947" cy="1278000"/>
          </a:xfrm>
        </p:spPr>
        <p:txBody>
          <a:bodyPr anchor="b">
            <a:noAutofit/>
          </a:bodyPr>
          <a:lstStyle>
            <a:lvl1pPr marL="0" indent="0">
              <a:buNone/>
              <a:defRPr sz="7000" b="1"/>
            </a:lvl1pPr>
            <a:lvl2pPr marL="1521463" indent="0">
              <a:buNone/>
              <a:defRPr sz="3216"/>
            </a:lvl2pPr>
            <a:lvl3pPr marL="3042927" indent="0">
              <a:buNone/>
              <a:defRPr sz="2814"/>
            </a:lvl3pPr>
            <a:lvl4pPr marL="4564390" indent="0">
              <a:buNone/>
              <a:defRPr sz="2010"/>
            </a:lvl4pPr>
            <a:lvl5pPr marL="6085854" indent="0">
              <a:buNone/>
              <a:defRPr sz="2010"/>
            </a:lvl5pPr>
          </a:lstStyle>
          <a:p>
            <a:pPr lvl="0"/>
            <a:r>
              <a:rPr lang="en-US" noProof="0" dirty="0"/>
              <a:t>Subtitle (write: Results)</a:t>
            </a:r>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6236338" y="28948560"/>
            <a:ext cx="13147582" cy="6435627"/>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6254231" y="35782764"/>
            <a:ext cx="13178070" cy="1439297"/>
          </a:xfrm>
        </p:spPr>
        <p:txBody>
          <a:bodyPr>
            <a:noAutofit/>
          </a:bodyPr>
          <a:lstStyle>
            <a:lvl1pPr marL="0" indent="0">
              <a:buNone/>
              <a:defRPr sz="4000"/>
            </a:lvl1pPr>
            <a:lvl2pPr marL="1521463" indent="0">
              <a:buNone/>
              <a:defRPr sz="3216"/>
            </a:lvl2pPr>
            <a:lvl3pPr marL="3042927" indent="0">
              <a:buNone/>
              <a:defRPr sz="2814"/>
            </a:lvl3pPr>
            <a:lvl4pPr marL="4564390" indent="0">
              <a:buNone/>
              <a:defRPr sz="2010"/>
            </a:lvl4pPr>
            <a:lvl5pPr marL="6085854" indent="0">
              <a:buNone/>
              <a:defRPr sz="2010"/>
            </a:lvl5pPr>
          </a:lstStyle>
          <a:p>
            <a:pPr lvl="0"/>
            <a:r>
              <a:rPr lang="en-US" noProof="0" dirty="0"/>
              <a:t>Captions should be 18–40 pt. Write captions: “FIGURE #. Text…” </a:t>
            </a:r>
          </a:p>
        </p:txBody>
      </p:sp>
    </p:spTree>
    <p:extLst>
      <p:ext uri="{BB962C8B-B14F-4D97-AF65-F5344CB8AC3E}">
        <p14:creationId xmlns:p14="http://schemas.microsoft.com/office/powerpoint/2010/main" val="12490780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Benutzerdefiniertes Layout">
    <p:spTree>
      <p:nvGrpSpPr>
        <p:cNvPr id="1" name=""/>
        <p:cNvGrpSpPr/>
        <p:nvPr/>
      </p:nvGrpSpPr>
      <p:grpSpPr>
        <a:xfrm>
          <a:off x="0" y="0"/>
          <a:ext cx="0" cy="0"/>
          <a:chOff x="0" y="0"/>
          <a:chExt cx="0" cy="0"/>
        </a:xfrm>
      </p:grpSpPr>
      <p:grpSp>
        <p:nvGrpSpPr>
          <p:cNvPr id="18" name="Group 17">
            <a:extLst>
              <a:ext uri="{FF2B5EF4-FFF2-40B4-BE49-F238E27FC236}">
                <a16:creationId xmlns:a16="http://schemas.microsoft.com/office/drawing/2014/main" id="{C47A5ED2-A0C3-409C-AD7A-B1754458CD1D}"/>
              </a:ext>
            </a:extLst>
          </p:cNvPr>
          <p:cNvGrpSpPr/>
          <p:nvPr userDrawn="1"/>
        </p:nvGrpSpPr>
        <p:grpSpPr>
          <a:xfrm>
            <a:off x="0" y="-11824"/>
            <a:ext cx="30496907" cy="43034662"/>
            <a:chOff x="0" y="-11824"/>
            <a:chExt cx="30496907" cy="43034662"/>
          </a:xfrm>
        </p:grpSpPr>
        <p:sp>
          <p:nvSpPr>
            <p:cNvPr id="19" name="Rectangle 18">
              <a:extLst>
                <a:ext uri="{FF2B5EF4-FFF2-40B4-BE49-F238E27FC236}">
                  <a16:creationId xmlns:a16="http://schemas.microsoft.com/office/drawing/2014/main" id="{944516B2-34A6-407A-B06A-72C9E15F25D8}"/>
                </a:ext>
              </a:extLst>
            </p:cNvPr>
            <p:cNvSpPr/>
            <p:nvPr/>
          </p:nvSpPr>
          <p:spPr>
            <a:xfrm>
              <a:off x="0" y="42914838"/>
              <a:ext cx="30494905"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87F7CE39-9823-4F5B-ABFE-098F325D8F35}"/>
                </a:ext>
              </a:extLst>
            </p:cNvPr>
            <p:cNvSpPr/>
            <p:nvPr/>
          </p:nvSpPr>
          <p:spPr>
            <a:xfrm rot="16200000">
              <a:off x="8926562" y="21452493"/>
              <a:ext cx="43032690"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a:extLst>
                <a:ext uri="{FF2B5EF4-FFF2-40B4-BE49-F238E27FC236}">
                  <a16:creationId xmlns:a16="http://schemas.microsoft.com/office/drawing/2014/main" id="{57C28E66-72CA-4593-A5C3-C152AF7401E0}"/>
                </a:ext>
              </a:extLst>
            </p:cNvPr>
            <p:cNvSpPr/>
            <p:nvPr/>
          </p:nvSpPr>
          <p:spPr>
            <a:xfrm rot="16200000">
              <a:off x="-21461373" y="21452493"/>
              <a:ext cx="43032690"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C5D7C444-DE16-42DD-9599-D07A4F3B6CB7}"/>
                </a:ext>
              </a:extLst>
            </p:cNvPr>
            <p:cNvSpPr/>
            <p:nvPr/>
          </p:nvSpPr>
          <p:spPr>
            <a:xfrm>
              <a:off x="0" y="-11824"/>
              <a:ext cx="30495876"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14C1A78C-DD81-48B0-B5FB-B545B0991A8C}"/>
                </a:ext>
              </a:extLst>
            </p:cNvPr>
            <p:cNvSpPr/>
            <p:nvPr/>
          </p:nvSpPr>
          <p:spPr>
            <a:xfrm rot="16200000">
              <a:off x="-21255792" y="21454172"/>
              <a:ext cx="42830489"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3B22A3E9-DA00-46AF-B9F1-54AC93CFAAE1}"/>
                </a:ext>
              </a:extLst>
            </p:cNvPr>
            <p:cNvSpPr/>
            <p:nvPr/>
          </p:nvSpPr>
          <p:spPr>
            <a:xfrm rot="16200000">
              <a:off x="8918160" y="21457418"/>
              <a:ext cx="42830488"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86C92FBF-DC74-4B45-BD34-D5360DA66C2F}"/>
                </a:ext>
              </a:extLst>
            </p:cNvPr>
            <p:cNvSpPr/>
            <p:nvPr/>
          </p:nvSpPr>
          <p:spPr>
            <a:xfrm>
              <a:off x="107456" y="92927"/>
              <a:ext cx="30279447"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44E91BDC-6419-4206-9FBB-965A380CC1A6}"/>
                </a:ext>
              </a:extLst>
            </p:cNvPr>
            <p:cNvSpPr/>
            <p:nvPr/>
          </p:nvSpPr>
          <p:spPr>
            <a:xfrm>
              <a:off x="108973" y="42806838"/>
              <a:ext cx="30277930"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21761434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096592" y="2290577"/>
            <a:ext cx="26302692" cy="831576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096592" y="11452839"/>
            <a:ext cx="26302692" cy="2729759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096591" y="39875806"/>
            <a:ext cx="6861572" cy="2290568"/>
          </a:xfrm>
          <a:prstGeom prst="rect">
            <a:avLst/>
          </a:prstGeom>
        </p:spPr>
        <p:txBody>
          <a:bodyPr vert="horz" lIns="91440" tIns="45720" rIns="91440" bIns="45720" rtlCol="0" anchor="ctr"/>
          <a:lstStyle>
            <a:lvl1pPr algn="l">
              <a:defRPr sz="4002">
                <a:solidFill>
                  <a:schemeClr val="tx1">
                    <a:tint val="75000"/>
                  </a:schemeClr>
                </a:solidFill>
              </a:defRPr>
            </a:lvl1pPr>
          </a:lstStyle>
          <a:p>
            <a:fld id="{A0C7885C-1B56-43D4-9483-3AAFF5FDFB8F}" type="datetimeFigureOut">
              <a:rPr lang="en-US" smtClean="0"/>
              <a:t>10/26/2023</a:t>
            </a:fld>
            <a:endParaRPr lang="en-US"/>
          </a:p>
        </p:txBody>
      </p:sp>
      <p:sp>
        <p:nvSpPr>
          <p:cNvPr id="5" name="Footer Placeholder 4"/>
          <p:cNvSpPr>
            <a:spLocks noGrp="1"/>
          </p:cNvSpPr>
          <p:nvPr>
            <p:ph type="ftr" sz="quarter" idx="3"/>
          </p:nvPr>
        </p:nvSpPr>
        <p:spPr>
          <a:xfrm>
            <a:off x="10101759" y="39875806"/>
            <a:ext cx="10292358" cy="2290568"/>
          </a:xfrm>
          <a:prstGeom prst="rect">
            <a:avLst/>
          </a:prstGeom>
        </p:spPr>
        <p:txBody>
          <a:bodyPr vert="horz" lIns="91440" tIns="45720" rIns="91440" bIns="45720" rtlCol="0" anchor="ctr"/>
          <a:lstStyle>
            <a:lvl1pPr algn="ctr">
              <a:defRPr sz="4002">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1537712" y="39875806"/>
            <a:ext cx="6861572" cy="2290568"/>
          </a:xfrm>
          <a:prstGeom prst="rect">
            <a:avLst/>
          </a:prstGeom>
        </p:spPr>
        <p:txBody>
          <a:bodyPr vert="horz" lIns="91440" tIns="45720" rIns="91440" bIns="45720" rtlCol="0" anchor="ctr"/>
          <a:lstStyle>
            <a:lvl1pPr algn="r">
              <a:defRPr sz="4002">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3652215490"/>
      </p:ext>
    </p:extLst>
  </p:cSld>
  <p:clrMap bg1="lt1" tx1="dk1" bg2="lt2" tx2="dk2" accent1="accent1" accent2="accent2" accent3="accent3" accent4="accent4" accent5="accent5" accent6="accent6" hlink="hlink" folHlink="folHlink"/>
  <p:sldLayoutIdLst>
    <p:sldLayoutId id="2147483693" r:id="rId1"/>
    <p:sldLayoutId id="2147483694" r:id="rId2"/>
  </p:sldLayoutIdLst>
  <p:txStyles>
    <p:titleStyle>
      <a:lvl1pPr algn="l" defTabSz="3049615" rtl="0" eaLnBrk="1" latinLnBrk="0" hangingPunct="1">
        <a:lnSpc>
          <a:spcPct val="90000"/>
        </a:lnSpc>
        <a:spcBef>
          <a:spcPct val="0"/>
        </a:spcBef>
        <a:buNone/>
        <a:defRPr sz="14674" kern="1200">
          <a:solidFill>
            <a:schemeClr val="tx1"/>
          </a:solidFill>
          <a:latin typeface="+mj-lt"/>
          <a:ea typeface="+mj-ea"/>
          <a:cs typeface="+mj-cs"/>
        </a:defRPr>
      </a:lvl1pPr>
    </p:titleStyle>
    <p:bodyStyle>
      <a:lvl1pPr marL="762404" indent="-762404" algn="l" defTabSz="3049615" rtl="0" eaLnBrk="1" latinLnBrk="0" hangingPunct="1">
        <a:lnSpc>
          <a:spcPct val="90000"/>
        </a:lnSpc>
        <a:spcBef>
          <a:spcPts val="3335"/>
        </a:spcBef>
        <a:buFont typeface="Arial" panose="020B0604020202020204" pitchFamily="34" charset="0"/>
        <a:buChar char="•"/>
        <a:defRPr sz="9338" kern="1200">
          <a:solidFill>
            <a:schemeClr val="tx1"/>
          </a:solidFill>
          <a:latin typeface="+mn-lt"/>
          <a:ea typeface="+mn-ea"/>
          <a:cs typeface="+mn-cs"/>
        </a:defRPr>
      </a:lvl1pPr>
      <a:lvl2pPr marL="2287212" indent="-762404" algn="l" defTabSz="3049615" rtl="0" eaLnBrk="1" latinLnBrk="0" hangingPunct="1">
        <a:lnSpc>
          <a:spcPct val="90000"/>
        </a:lnSpc>
        <a:spcBef>
          <a:spcPts val="1668"/>
        </a:spcBef>
        <a:buFont typeface="Arial" panose="020B0604020202020204" pitchFamily="34" charset="0"/>
        <a:buChar char="•"/>
        <a:defRPr sz="8004" kern="1200">
          <a:solidFill>
            <a:schemeClr val="tx1"/>
          </a:solidFill>
          <a:latin typeface="+mn-lt"/>
          <a:ea typeface="+mn-ea"/>
          <a:cs typeface="+mn-cs"/>
        </a:defRPr>
      </a:lvl2pPr>
      <a:lvl3pPr marL="3812019" indent="-762404" algn="l" defTabSz="3049615" rtl="0" eaLnBrk="1" latinLnBrk="0" hangingPunct="1">
        <a:lnSpc>
          <a:spcPct val="90000"/>
        </a:lnSpc>
        <a:spcBef>
          <a:spcPts val="1668"/>
        </a:spcBef>
        <a:buFont typeface="Arial" panose="020B0604020202020204" pitchFamily="34" charset="0"/>
        <a:buChar char="•"/>
        <a:defRPr sz="6670" kern="1200">
          <a:solidFill>
            <a:schemeClr val="tx1"/>
          </a:solidFill>
          <a:latin typeface="+mn-lt"/>
          <a:ea typeface="+mn-ea"/>
          <a:cs typeface="+mn-cs"/>
        </a:defRPr>
      </a:lvl3pPr>
      <a:lvl4pPr marL="5336827"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4pPr>
      <a:lvl5pPr marL="6861635"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5pPr>
      <a:lvl6pPr marL="8386442"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6pPr>
      <a:lvl7pPr marL="9911250"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7pPr>
      <a:lvl8pPr marL="11436058"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8pPr>
      <a:lvl9pPr marL="12960866"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9pPr>
    </p:bodyStyle>
    <p:otherStyle>
      <a:defPPr>
        <a:defRPr lang="en-US"/>
      </a:defPPr>
      <a:lvl1pPr marL="0" algn="l" defTabSz="3049615" rtl="0" eaLnBrk="1" latinLnBrk="0" hangingPunct="1">
        <a:defRPr sz="6003" kern="1200">
          <a:solidFill>
            <a:schemeClr val="tx1"/>
          </a:solidFill>
          <a:latin typeface="+mn-lt"/>
          <a:ea typeface="+mn-ea"/>
          <a:cs typeface="+mn-cs"/>
        </a:defRPr>
      </a:lvl1pPr>
      <a:lvl2pPr marL="1524808" algn="l" defTabSz="3049615" rtl="0" eaLnBrk="1" latinLnBrk="0" hangingPunct="1">
        <a:defRPr sz="6003" kern="1200">
          <a:solidFill>
            <a:schemeClr val="tx1"/>
          </a:solidFill>
          <a:latin typeface="+mn-lt"/>
          <a:ea typeface="+mn-ea"/>
          <a:cs typeface="+mn-cs"/>
        </a:defRPr>
      </a:lvl2pPr>
      <a:lvl3pPr marL="3049615" algn="l" defTabSz="3049615" rtl="0" eaLnBrk="1" latinLnBrk="0" hangingPunct="1">
        <a:defRPr sz="6003" kern="1200">
          <a:solidFill>
            <a:schemeClr val="tx1"/>
          </a:solidFill>
          <a:latin typeface="+mn-lt"/>
          <a:ea typeface="+mn-ea"/>
          <a:cs typeface="+mn-cs"/>
        </a:defRPr>
      </a:lvl3pPr>
      <a:lvl4pPr marL="4574423" algn="l" defTabSz="3049615" rtl="0" eaLnBrk="1" latinLnBrk="0" hangingPunct="1">
        <a:defRPr sz="6003" kern="1200">
          <a:solidFill>
            <a:schemeClr val="tx1"/>
          </a:solidFill>
          <a:latin typeface="+mn-lt"/>
          <a:ea typeface="+mn-ea"/>
          <a:cs typeface="+mn-cs"/>
        </a:defRPr>
      </a:lvl4pPr>
      <a:lvl5pPr marL="6099231" algn="l" defTabSz="3049615" rtl="0" eaLnBrk="1" latinLnBrk="0" hangingPunct="1">
        <a:defRPr sz="6003" kern="1200">
          <a:solidFill>
            <a:schemeClr val="tx1"/>
          </a:solidFill>
          <a:latin typeface="+mn-lt"/>
          <a:ea typeface="+mn-ea"/>
          <a:cs typeface="+mn-cs"/>
        </a:defRPr>
      </a:lvl5pPr>
      <a:lvl6pPr marL="7624039" algn="l" defTabSz="3049615" rtl="0" eaLnBrk="1" latinLnBrk="0" hangingPunct="1">
        <a:defRPr sz="6003" kern="1200">
          <a:solidFill>
            <a:schemeClr val="tx1"/>
          </a:solidFill>
          <a:latin typeface="+mn-lt"/>
          <a:ea typeface="+mn-ea"/>
          <a:cs typeface="+mn-cs"/>
        </a:defRPr>
      </a:lvl6pPr>
      <a:lvl7pPr marL="9148846" algn="l" defTabSz="3049615" rtl="0" eaLnBrk="1" latinLnBrk="0" hangingPunct="1">
        <a:defRPr sz="6003" kern="1200">
          <a:solidFill>
            <a:schemeClr val="tx1"/>
          </a:solidFill>
          <a:latin typeface="+mn-lt"/>
          <a:ea typeface="+mn-ea"/>
          <a:cs typeface="+mn-cs"/>
        </a:defRPr>
      </a:lvl7pPr>
      <a:lvl8pPr marL="10673654" algn="l" defTabSz="3049615" rtl="0" eaLnBrk="1" latinLnBrk="0" hangingPunct="1">
        <a:defRPr sz="6003" kern="1200">
          <a:solidFill>
            <a:schemeClr val="tx1"/>
          </a:solidFill>
          <a:latin typeface="+mn-lt"/>
          <a:ea typeface="+mn-ea"/>
          <a:cs typeface="+mn-cs"/>
        </a:defRPr>
      </a:lvl8pPr>
      <a:lvl9pPr marL="12198462" algn="l" defTabSz="3049615" rtl="0" eaLnBrk="1" latinLnBrk="0" hangingPunct="1">
        <a:defRPr sz="600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wmf"/><Relationship Id="rId13" Type="http://schemas.openxmlformats.org/officeDocument/2006/relationships/oleObject" Target="../embeddings/oleObject4.bin"/><Relationship Id="rId18" Type="http://schemas.openxmlformats.org/officeDocument/2006/relationships/image" Target="../media/image6.wmf"/><Relationship Id="rId3" Type="http://schemas.openxmlformats.org/officeDocument/2006/relationships/image" Target="../media/image9.png"/><Relationship Id="rId21" Type="http://schemas.openxmlformats.org/officeDocument/2006/relationships/oleObject" Target="../embeddings/oleObject8.bin"/><Relationship Id="rId7" Type="http://schemas.openxmlformats.org/officeDocument/2006/relationships/oleObject" Target="../embeddings/oleObject1.bin"/><Relationship Id="rId12" Type="http://schemas.openxmlformats.org/officeDocument/2006/relationships/image" Target="../media/image3.wmf"/><Relationship Id="rId17" Type="http://schemas.openxmlformats.org/officeDocument/2006/relationships/oleObject" Target="../embeddings/oleObject6.bin"/><Relationship Id="rId25" Type="http://schemas.openxmlformats.org/officeDocument/2006/relationships/image" Target="../media/image15.jpeg"/><Relationship Id="rId2" Type="http://schemas.openxmlformats.org/officeDocument/2006/relationships/slideLayout" Target="../slideLayouts/slideLayout1.xml"/><Relationship Id="rId16" Type="http://schemas.openxmlformats.org/officeDocument/2006/relationships/image" Target="../media/image5.wmf"/><Relationship Id="rId20" Type="http://schemas.openxmlformats.org/officeDocument/2006/relationships/image" Target="../media/image7.wmf"/><Relationship Id="rId1" Type="http://schemas.openxmlformats.org/officeDocument/2006/relationships/vmlDrawing" Target="../drawings/vmlDrawing1.vml"/><Relationship Id="rId6" Type="http://schemas.openxmlformats.org/officeDocument/2006/relationships/image" Target="../media/image12.png"/><Relationship Id="rId11" Type="http://schemas.openxmlformats.org/officeDocument/2006/relationships/oleObject" Target="../embeddings/oleObject3.bin"/><Relationship Id="rId24" Type="http://schemas.openxmlformats.org/officeDocument/2006/relationships/image" Target="../media/image14.png"/><Relationship Id="rId5" Type="http://schemas.openxmlformats.org/officeDocument/2006/relationships/image" Target="../media/image11.png"/><Relationship Id="rId15" Type="http://schemas.openxmlformats.org/officeDocument/2006/relationships/oleObject" Target="../embeddings/oleObject5.bin"/><Relationship Id="rId23" Type="http://schemas.openxmlformats.org/officeDocument/2006/relationships/image" Target="../media/image13.png"/><Relationship Id="rId10" Type="http://schemas.openxmlformats.org/officeDocument/2006/relationships/image" Target="../media/image2.wmf"/><Relationship Id="rId19" Type="http://schemas.openxmlformats.org/officeDocument/2006/relationships/oleObject" Target="../embeddings/oleObject7.bin"/><Relationship Id="rId4" Type="http://schemas.openxmlformats.org/officeDocument/2006/relationships/image" Target="../media/image10.png"/><Relationship Id="rId9" Type="http://schemas.openxmlformats.org/officeDocument/2006/relationships/oleObject" Target="../embeddings/oleObject2.bin"/><Relationship Id="rId14" Type="http://schemas.openxmlformats.org/officeDocument/2006/relationships/image" Target="../media/image4.wmf"/><Relationship Id="rId22" Type="http://schemas.openxmlformats.org/officeDocument/2006/relationships/image" Target="../media/image8.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0B9D7-42F7-4B50-93BD-21299D6C7D87}"/>
              </a:ext>
            </a:extLst>
          </p:cNvPr>
          <p:cNvSpPr>
            <a:spLocks noGrp="1"/>
          </p:cNvSpPr>
          <p:nvPr>
            <p:ph type="title"/>
          </p:nvPr>
        </p:nvSpPr>
        <p:spPr>
          <a:xfrm>
            <a:off x="13152492" y="615614"/>
            <a:ext cx="16231295" cy="3830123"/>
          </a:xfrm>
        </p:spPr>
        <p:txBody>
          <a:bodyPr>
            <a:normAutofit fontScale="90000"/>
          </a:bodyPr>
          <a:lstStyle/>
          <a:p>
            <a:br>
              <a:rPr lang="en-US" sz="5300" dirty="0"/>
            </a:br>
            <a:br>
              <a:rPr lang="en-US" sz="5300" dirty="0"/>
            </a:br>
            <a:br>
              <a:rPr lang="en-US" sz="5300" dirty="0"/>
            </a:br>
            <a:br>
              <a:rPr lang="en-US" sz="5300" dirty="0"/>
            </a:br>
            <a:br>
              <a:rPr lang="en-US" sz="5300" dirty="0"/>
            </a:br>
            <a:br>
              <a:rPr lang="en-US" sz="5300" dirty="0"/>
            </a:br>
            <a:br>
              <a:rPr lang="en-US" sz="5300" dirty="0"/>
            </a:br>
            <a:br>
              <a:rPr lang="en-US" sz="5300" dirty="0"/>
            </a:br>
            <a:br>
              <a:rPr lang="en-US" sz="5300" dirty="0"/>
            </a:br>
            <a:br>
              <a:rPr lang="en-US" sz="5300" dirty="0"/>
            </a:br>
            <a:br>
              <a:rPr lang="en-US" sz="5300" dirty="0"/>
            </a:br>
            <a:br>
              <a:rPr lang="en-US" sz="5300" dirty="0"/>
            </a:br>
            <a:br>
              <a:rPr lang="en-US" sz="5300" dirty="0"/>
            </a:br>
            <a:br>
              <a:rPr lang="en-US" sz="5300" dirty="0"/>
            </a:br>
            <a:br>
              <a:rPr lang="en-US" sz="5300" dirty="0"/>
            </a:br>
            <a:br>
              <a:rPr lang="en-US" sz="5300" dirty="0"/>
            </a:br>
            <a:br>
              <a:rPr lang="en-US" sz="5300" dirty="0"/>
            </a:br>
            <a:br>
              <a:rPr lang="en-US" sz="5300" dirty="0"/>
            </a:br>
            <a:br>
              <a:rPr lang="en-US" sz="5300" dirty="0"/>
            </a:br>
            <a:br>
              <a:rPr lang="en-US" sz="5300" dirty="0"/>
            </a:br>
            <a:br>
              <a:rPr lang="en-US" sz="5300" dirty="0"/>
            </a:br>
            <a:br>
              <a:rPr lang="en-US" sz="5300" dirty="0"/>
            </a:br>
            <a:br>
              <a:rPr lang="en-US" sz="5300" dirty="0"/>
            </a:br>
            <a:br>
              <a:rPr lang="en-US" sz="5300" dirty="0"/>
            </a:br>
            <a:br>
              <a:rPr lang="en-US" sz="5300" dirty="0"/>
            </a:br>
            <a:br>
              <a:rPr lang="en-US" sz="5300" dirty="0"/>
            </a:br>
            <a:br>
              <a:rPr lang="en-US" sz="5300" dirty="0"/>
            </a:br>
            <a:br>
              <a:rPr lang="en-US" sz="5300" dirty="0"/>
            </a:br>
            <a:br>
              <a:rPr lang="en-US" sz="5300" dirty="0"/>
            </a:br>
            <a:br>
              <a:rPr lang="en-US" sz="5300" dirty="0"/>
            </a:br>
            <a:br>
              <a:rPr lang="en-US" sz="5300" dirty="0"/>
            </a:br>
            <a:br>
              <a:rPr lang="en-US" sz="5300" dirty="0"/>
            </a:br>
            <a:br>
              <a:rPr lang="en-US" sz="5300" dirty="0"/>
            </a:br>
            <a:br>
              <a:rPr lang="en-US" sz="5300" dirty="0"/>
            </a:br>
            <a:br>
              <a:rPr lang="en-US" sz="5300" dirty="0"/>
            </a:br>
            <a:br>
              <a:rPr lang="en-US" sz="5300" dirty="0"/>
            </a:br>
            <a:br>
              <a:rPr lang="en-US" sz="5300" dirty="0"/>
            </a:br>
            <a:br>
              <a:rPr lang="en-US" sz="5300" dirty="0"/>
            </a:br>
            <a:br>
              <a:rPr lang="en-US" sz="5300" dirty="0"/>
            </a:br>
            <a:br>
              <a:rPr lang="en-US" sz="5300" dirty="0"/>
            </a:br>
            <a:br>
              <a:rPr lang="en-US" sz="5300" dirty="0"/>
            </a:br>
            <a:br>
              <a:rPr lang="en-US" sz="5300" dirty="0"/>
            </a:br>
            <a:br>
              <a:rPr lang="en-US" sz="5300" dirty="0"/>
            </a:br>
            <a:br>
              <a:rPr lang="en-US" sz="5300" dirty="0"/>
            </a:br>
            <a:br>
              <a:rPr lang="en-US" sz="5300" dirty="0"/>
            </a:br>
            <a:br>
              <a:rPr lang="en-US" sz="5300" dirty="0"/>
            </a:br>
            <a:br>
              <a:rPr lang="en-US" sz="5300" dirty="0"/>
            </a:br>
            <a:br>
              <a:rPr lang="en-US" sz="5300" dirty="0"/>
            </a:br>
            <a:br>
              <a:rPr lang="en-US" sz="5300" dirty="0"/>
            </a:br>
            <a:br>
              <a:rPr lang="en-US" sz="5300" dirty="0"/>
            </a:br>
            <a:br>
              <a:rPr lang="en-US" sz="5300" dirty="0"/>
            </a:br>
            <a:br>
              <a:rPr lang="en-US" sz="5300" dirty="0"/>
            </a:br>
            <a:br>
              <a:rPr lang="en-US" sz="5300" dirty="0"/>
            </a:br>
            <a:br>
              <a:rPr lang="en-US" sz="5300" dirty="0"/>
            </a:br>
            <a:br>
              <a:rPr lang="en-US" sz="5300" dirty="0"/>
            </a:br>
            <a:br>
              <a:rPr lang="en-US" sz="5300" dirty="0"/>
            </a:br>
            <a:br>
              <a:rPr lang="en-US" sz="5300" dirty="0"/>
            </a:br>
            <a:br>
              <a:rPr lang="en-US" sz="5300" dirty="0"/>
            </a:br>
            <a:br>
              <a:rPr lang="en-US" sz="5300" dirty="0"/>
            </a:br>
            <a:br>
              <a:rPr lang="en-US" sz="6700" b="0" dirty="0"/>
            </a:br>
            <a:br>
              <a:rPr lang="en-US" sz="6700" b="0" dirty="0"/>
            </a:br>
            <a:r>
              <a:rPr lang="en-US" sz="8900" dirty="0">
                <a:latin typeface="Arial" panose="020B0604020202020204" pitchFamily="34" charset="0"/>
                <a:cs typeface="Arial" panose="020B0604020202020204" pitchFamily="34" charset="0"/>
              </a:rPr>
              <a:t>Kinetics of Dye Regeneration in </a:t>
            </a:r>
            <a:r>
              <a:rPr lang="en-US" sz="8900" dirty="0" err="1">
                <a:latin typeface="Arial" panose="020B0604020202020204" pitchFamily="34" charset="0"/>
                <a:cs typeface="Arial" panose="020B0604020202020204" pitchFamily="34" charset="0"/>
              </a:rPr>
              <a:t>Photoanodes</a:t>
            </a:r>
            <a:r>
              <a:rPr lang="en-US" sz="8900" dirty="0">
                <a:latin typeface="Arial" panose="020B0604020202020204" pitchFamily="34" charset="0"/>
                <a:cs typeface="Arial" panose="020B0604020202020204" pitchFamily="34" charset="0"/>
              </a:rPr>
              <a:t> of Dye-Sensitized Solar Cells</a:t>
            </a:r>
            <a:endParaRPr lang="en-US" sz="5300"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B93C8F3F-7BC6-4E8C-81F3-43C909BB185F}"/>
              </a:ext>
            </a:extLst>
          </p:cNvPr>
          <p:cNvSpPr>
            <a:spLocks noGrp="1"/>
          </p:cNvSpPr>
          <p:nvPr>
            <p:ph sz="quarter" idx="10"/>
          </p:nvPr>
        </p:nvSpPr>
        <p:spPr/>
        <p:txBody>
          <a:bodyPr/>
          <a:lstStyle/>
          <a:p>
            <a:r>
              <a:rPr lang="en-US" sz="3000" dirty="0">
                <a:latin typeface="Arial" panose="020B0604020202020204" pitchFamily="34" charset="0"/>
                <a:cs typeface="Arial" panose="020B0604020202020204" pitchFamily="34" charset="0"/>
              </a:rPr>
              <a:t>Institute of Chemistry, Carl von Ossietzky University of Oldenburg, D-26111, Germany </a:t>
            </a:r>
            <a:br>
              <a:rPr lang="en-US" sz="3000" dirty="0">
                <a:latin typeface="Arial" panose="020B0604020202020204" pitchFamily="34" charset="0"/>
                <a:cs typeface="Arial" panose="020B0604020202020204" pitchFamily="34" charset="0"/>
              </a:rPr>
            </a:br>
            <a:r>
              <a:rPr lang="en-US" sz="3000" dirty="0">
                <a:latin typeface="Arial" panose="020B0604020202020204" pitchFamily="34" charset="0"/>
                <a:cs typeface="Arial" panose="020B0604020202020204" pitchFamily="34" charset="0"/>
              </a:rPr>
              <a:t>contact: wasiu.hamzat@uol.de; </a:t>
            </a:r>
            <a:br>
              <a:rPr lang="en-US" sz="3000" dirty="0">
                <a:latin typeface="Arial" panose="020B0604020202020204" pitchFamily="34" charset="0"/>
                <a:cs typeface="Arial" panose="020B0604020202020204" pitchFamily="34" charset="0"/>
              </a:rPr>
            </a:br>
            <a:r>
              <a:rPr lang="en-US" sz="3000" dirty="0">
                <a:latin typeface="Arial" panose="020B0604020202020204" pitchFamily="34" charset="0"/>
                <a:cs typeface="Arial" panose="020B0604020202020204" pitchFamily="34" charset="0"/>
              </a:rPr>
              <a:t>Cooperating partner: Institute of Applied Physics, Justus-Liebig </a:t>
            </a:r>
            <a:r>
              <a:rPr lang="en-US" sz="3000">
                <a:latin typeface="Arial" panose="020B0604020202020204" pitchFamily="34" charset="0"/>
                <a:cs typeface="Arial" panose="020B0604020202020204" pitchFamily="34" charset="0"/>
              </a:rPr>
              <a:t>University of </a:t>
            </a:r>
            <a:r>
              <a:rPr lang="en-US" sz="3000" dirty="0">
                <a:latin typeface="Arial" panose="020B0604020202020204" pitchFamily="34" charset="0"/>
                <a:cs typeface="Arial" panose="020B0604020202020204" pitchFamily="34" charset="0"/>
              </a:rPr>
              <a:t>Giessen</a:t>
            </a:r>
            <a:r>
              <a:rPr lang="en-US" sz="3000" dirty="0"/>
              <a:t>.</a:t>
            </a:r>
          </a:p>
        </p:txBody>
      </p:sp>
      <p:sp>
        <p:nvSpPr>
          <p:cNvPr id="7" name="Text Placeholder 6">
            <a:extLst>
              <a:ext uri="{FF2B5EF4-FFF2-40B4-BE49-F238E27FC236}">
                <a16:creationId xmlns:a16="http://schemas.microsoft.com/office/drawing/2014/main" id="{142342DC-D9D3-46BB-BC5F-F6390941017A}"/>
              </a:ext>
            </a:extLst>
          </p:cNvPr>
          <p:cNvSpPr>
            <a:spLocks noGrp="1"/>
          </p:cNvSpPr>
          <p:nvPr>
            <p:ph type="body" sz="quarter" idx="24"/>
          </p:nvPr>
        </p:nvSpPr>
        <p:spPr>
          <a:xfrm>
            <a:off x="1108829" y="38839957"/>
            <a:ext cx="14100434" cy="1126943"/>
          </a:xfrm>
        </p:spPr>
        <p:txBody>
          <a:bodyPr/>
          <a:lstStyle/>
          <a:p>
            <a:pPr>
              <a:lnSpc>
                <a:spcPct val="150000"/>
              </a:lnSpc>
            </a:pPr>
            <a:r>
              <a:rPr lang="de-DE" sz="1000" dirty="0"/>
              <a:t>[</a:t>
            </a:r>
            <a:r>
              <a:rPr lang="de-DE" sz="1000" dirty="0">
                <a:latin typeface="Arial" panose="020B0604020202020204" pitchFamily="34" charset="0"/>
                <a:cs typeface="Arial" panose="020B0604020202020204" pitchFamily="34" charset="0"/>
              </a:rPr>
              <a:t>1] R. </a:t>
            </a:r>
            <a:r>
              <a:rPr lang="de-DE" sz="1000" dirty="0" err="1">
                <a:latin typeface="Arial" panose="020B0604020202020204" pitchFamily="34" charset="0"/>
                <a:cs typeface="Arial" panose="020B0604020202020204" pitchFamily="34" charset="0"/>
              </a:rPr>
              <a:t>Ruess</a:t>
            </a:r>
            <a:r>
              <a:rPr lang="de-DE" sz="1000" dirty="0">
                <a:latin typeface="Arial" panose="020B0604020202020204" pitchFamily="34" charset="0"/>
                <a:cs typeface="Arial" panose="020B0604020202020204" pitchFamily="34" charset="0"/>
              </a:rPr>
              <a:t>, S. </a:t>
            </a:r>
            <a:r>
              <a:rPr lang="de-DE" sz="1000" dirty="0" err="1">
                <a:latin typeface="Arial" panose="020B0604020202020204" pitchFamily="34" charset="0"/>
                <a:cs typeface="Arial" panose="020B0604020202020204" pitchFamily="34" charset="0"/>
              </a:rPr>
              <a:t>Scarabino</a:t>
            </a:r>
            <a:r>
              <a:rPr lang="de-DE" sz="1000" dirty="0">
                <a:latin typeface="Arial" panose="020B0604020202020204" pitchFamily="34" charset="0"/>
                <a:cs typeface="Arial" panose="020B0604020202020204" pitchFamily="34" charset="0"/>
              </a:rPr>
              <a:t>, A. </a:t>
            </a:r>
            <a:r>
              <a:rPr lang="de-DE" sz="1000" dirty="0" err="1">
                <a:latin typeface="Arial" panose="020B0604020202020204" pitchFamily="34" charset="0"/>
                <a:cs typeface="Arial" panose="020B0604020202020204" pitchFamily="34" charset="0"/>
              </a:rPr>
              <a:t>Ringleb</a:t>
            </a:r>
            <a:r>
              <a:rPr lang="de-DE" sz="1000" dirty="0">
                <a:latin typeface="Arial" panose="020B0604020202020204" pitchFamily="34" charset="0"/>
                <a:cs typeface="Arial" panose="020B0604020202020204" pitchFamily="34" charset="0"/>
              </a:rPr>
              <a:t>, K. </a:t>
            </a:r>
            <a:r>
              <a:rPr lang="de-DE" sz="1000" dirty="0" err="1">
                <a:latin typeface="Arial" panose="020B0604020202020204" pitchFamily="34" charset="0"/>
                <a:cs typeface="Arial" panose="020B0604020202020204" pitchFamily="34" charset="0"/>
              </a:rPr>
              <a:t>Nonomura</a:t>
            </a:r>
            <a:r>
              <a:rPr lang="de-DE" sz="1000" dirty="0">
                <a:latin typeface="Arial" panose="020B0604020202020204" pitchFamily="34" charset="0"/>
                <a:cs typeface="Arial" panose="020B0604020202020204" pitchFamily="34" charset="0"/>
              </a:rPr>
              <a:t>, N. </a:t>
            </a:r>
            <a:r>
              <a:rPr lang="de-DE" sz="1000" dirty="0" err="1">
                <a:latin typeface="Arial" panose="020B0604020202020204" pitchFamily="34" charset="0"/>
                <a:cs typeface="Arial" panose="020B0604020202020204" pitchFamily="34" charset="0"/>
              </a:rPr>
              <a:t>Vlachopoulos</a:t>
            </a:r>
            <a:r>
              <a:rPr lang="de-DE" sz="1000" dirty="0">
                <a:latin typeface="Arial" panose="020B0604020202020204" pitchFamily="34" charset="0"/>
                <a:cs typeface="Arial" panose="020B0604020202020204" pitchFamily="34" charset="0"/>
              </a:rPr>
              <a:t>, A. </a:t>
            </a:r>
            <a:r>
              <a:rPr lang="de-DE" sz="1000" dirty="0" err="1">
                <a:latin typeface="Arial" panose="020B0604020202020204" pitchFamily="34" charset="0"/>
                <a:cs typeface="Arial" panose="020B0604020202020204" pitchFamily="34" charset="0"/>
              </a:rPr>
              <a:t>Hagfeldt</a:t>
            </a:r>
            <a:r>
              <a:rPr lang="de-DE" sz="1000" dirty="0">
                <a:latin typeface="Arial" panose="020B0604020202020204" pitchFamily="34" charset="0"/>
                <a:cs typeface="Arial" panose="020B0604020202020204" pitchFamily="34" charset="0"/>
              </a:rPr>
              <a:t>, G. Wittstock, D. </a:t>
            </a:r>
            <a:r>
              <a:rPr lang="de-DE" sz="1000" dirty="0" err="1">
                <a:latin typeface="Arial" panose="020B0604020202020204" pitchFamily="34" charset="0"/>
                <a:cs typeface="Arial" panose="020B0604020202020204" pitchFamily="34" charset="0"/>
              </a:rPr>
              <a:t>Schlettwein</a:t>
            </a:r>
            <a:r>
              <a:rPr lang="de-DE" sz="1000" dirty="0">
                <a:latin typeface="Arial" panose="020B0604020202020204" pitchFamily="34" charset="0"/>
                <a:cs typeface="Arial" panose="020B0604020202020204" pitchFamily="34" charset="0"/>
              </a:rPr>
              <a:t>; </a:t>
            </a:r>
            <a:r>
              <a:rPr lang="de-DE" sz="1000" i="1" dirty="0">
                <a:latin typeface="Arial" panose="020B0604020202020204" pitchFamily="34" charset="0"/>
                <a:cs typeface="Arial" panose="020B0604020202020204" pitchFamily="34" charset="0"/>
              </a:rPr>
              <a:t>Phys. Chem. Chem. Phys.</a:t>
            </a:r>
            <a:r>
              <a:rPr lang="de-DE" sz="1000" dirty="0">
                <a:latin typeface="Arial" panose="020B0604020202020204" pitchFamily="34" charset="0"/>
                <a:cs typeface="Arial" panose="020B0604020202020204" pitchFamily="34" charset="0"/>
              </a:rPr>
              <a:t> </a:t>
            </a:r>
            <a:r>
              <a:rPr lang="de-DE" sz="1000" b="1" dirty="0">
                <a:latin typeface="Arial" panose="020B0604020202020204" pitchFamily="34" charset="0"/>
                <a:cs typeface="Arial" panose="020B0604020202020204" pitchFamily="34" charset="0"/>
              </a:rPr>
              <a:t>2019</a:t>
            </a:r>
            <a:r>
              <a:rPr lang="de-DE" sz="1000" dirty="0">
                <a:latin typeface="Arial" panose="020B0604020202020204" pitchFamily="34" charset="0"/>
                <a:cs typeface="Arial" panose="020B0604020202020204" pitchFamily="34" charset="0"/>
              </a:rPr>
              <a:t>, </a:t>
            </a:r>
            <a:r>
              <a:rPr lang="de-DE" sz="1000" i="1" dirty="0">
                <a:latin typeface="Arial" panose="020B0604020202020204" pitchFamily="34" charset="0"/>
                <a:cs typeface="Arial" panose="020B0604020202020204" pitchFamily="34" charset="0"/>
              </a:rPr>
              <a:t>21</a:t>
            </a:r>
            <a:r>
              <a:rPr lang="de-DE" sz="1000" dirty="0">
                <a:latin typeface="Arial" panose="020B0604020202020204" pitchFamily="34" charset="0"/>
                <a:cs typeface="Arial" panose="020B0604020202020204" pitchFamily="34" charset="0"/>
              </a:rPr>
              <a:t>, 13047-13057</a:t>
            </a:r>
            <a:br>
              <a:rPr lang="de-DE" sz="1000" dirty="0">
                <a:latin typeface="Arial" panose="020B0604020202020204" pitchFamily="34" charset="0"/>
                <a:cs typeface="Arial" panose="020B0604020202020204" pitchFamily="34" charset="0"/>
              </a:rPr>
            </a:br>
            <a:r>
              <a:rPr lang="de-DE" sz="1000" dirty="0">
                <a:latin typeface="Arial" panose="020B0604020202020204" pitchFamily="34" charset="0"/>
                <a:cs typeface="Arial" panose="020B0604020202020204" pitchFamily="34" charset="0"/>
              </a:rPr>
              <a:t>[2] S. </a:t>
            </a:r>
            <a:r>
              <a:rPr lang="de-DE" sz="1000" dirty="0" err="1">
                <a:latin typeface="Arial" panose="020B0604020202020204" pitchFamily="34" charset="0"/>
                <a:cs typeface="Arial" panose="020B0604020202020204" pitchFamily="34" charset="0"/>
              </a:rPr>
              <a:t>Scarabino</a:t>
            </a:r>
            <a:r>
              <a:rPr lang="de-DE" sz="1000" dirty="0">
                <a:latin typeface="Arial" panose="020B0604020202020204" pitchFamily="34" charset="0"/>
                <a:cs typeface="Arial" panose="020B0604020202020204" pitchFamily="34" charset="0"/>
              </a:rPr>
              <a:t>, </a:t>
            </a:r>
            <a:r>
              <a:rPr lang="de-DE" sz="1000" dirty="0" err="1">
                <a:latin typeface="Arial" panose="020B0604020202020204" pitchFamily="34" charset="0"/>
                <a:cs typeface="Arial" panose="020B0604020202020204" pitchFamily="34" charset="0"/>
              </a:rPr>
              <a:t>PhD</a:t>
            </a:r>
            <a:r>
              <a:rPr lang="de-DE" sz="1000" dirty="0">
                <a:latin typeface="Arial" panose="020B0604020202020204" pitchFamily="34" charset="0"/>
                <a:cs typeface="Arial" panose="020B0604020202020204" pitchFamily="34" charset="0"/>
              </a:rPr>
              <a:t> Thesis, University of Oldenburg, 2020</a:t>
            </a:r>
            <a:br>
              <a:rPr lang="de-DE" sz="1000" dirty="0">
                <a:latin typeface="Arial" panose="020B0604020202020204" pitchFamily="34" charset="0"/>
                <a:cs typeface="Arial" panose="020B0604020202020204" pitchFamily="34" charset="0"/>
              </a:rPr>
            </a:br>
            <a:r>
              <a:rPr lang="en-US" sz="1000" dirty="0">
                <a:latin typeface="Arial" panose="020B0604020202020204" pitchFamily="34" charset="0"/>
                <a:cs typeface="Arial" panose="020B0604020202020204" pitchFamily="34" charset="0"/>
              </a:rPr>
              <a:t>{3] S. </a:t>
            </a:r>
            <a:r>
              <a:rPr lang="en-US" sz="1000" dirty="0" err="1">
                <a:latin typeface="Arial" panose="020B0604020202020204" pitchFamily="34" charset="0"/>
                <a:cs typeface="Arial" panose="020B0604020202020204" pitchFamily="34" charset="0"/>
              </a:rPr>
              <a:t>Scarabino</a:t>
            </a:r>
            <a:r>
              <a:rPr lang="en-US" sz="1000" dirty="0">
                <a:latin typeface="Arial" panose="020B0604020202020204" pitchFamily="34" charset="0"/>
                <a:cs typeface="Arial" panose="020B0604020202020204" pitchFamily="34" charset="0"/>
              </a:rPr>
              <a:t>, K. </a:t>
            </a:r>
            <a:r>
              <a:rPr lang="en-US" sz="1000" dirty="0" err="1">
                <a:latin typeface="Arial" panose="020B0604020202020204" pitchFamily="34" charset="0"/>
                <a:cs typeface="Arial" panose="020B0604020202020204" pitchFamily="34" charset="0"/>
              </a:rPr>
              <a:t>Nonomura</a:t>
            </a:r>
            <a:r>
              <a:rPr lang="en-US" sz="1000" dirty="0">
                <a:latin typeface="Arial" panose="020B0604020202020204" pitchFamily="34" charset="0"/>
                <a:cs typeface="Arial" panose="020B0604020202020204" pitchFamily="34" charset="0"/>
              </a:rPr>
              <a:t>, N. </a:t>
            </a:r>
            <a:r>
              <a:rPr lang="en-US" sz="1000" dirty="0" err="1">
                <a:latin typeface="Arial" panose="020B0604020202020204" pitchFamily="34" charset="0"/>
                <a:cs typeface="Arial" panose="020B0604020202020204" pitchFamily="34" charset="0"/>
              </a:rPr>
              <a:t>Vlachopoulos</a:t>
            </a:r>
            <a:r>
              <a:rPr lang="en-US" sz="1000" dirty="0">
                <a:latin typeface="Arial" panose="020B0604020202020204" pitchFamily="34" charset="0"/>
                <a:cs typeface="Arial" panose="020B0604020202020204" pitchFamily="34" charset="0"/>
              </a:rPr>
              <a:t>, A. </a:t>
            </a:r>
            <a:r>
              <a:rPr lang="en-US" sz="1000" dirty="0" err="1">
                <a:latin typeface="Arial" panose="020B0604020202020204" pitchFamily="34" charset="0"/>
                <a:cs typeface="Arial" panose="020B0604020202020204" pitchFamily="34" charset="0"/>
              </a:rPr>
              <a:t>Hagfeldt</a:t>
            </a:r>
            <a:r>
              <a:rPr lang="en-US" sz="1000" dirty="0">
                <a:latin typeface="Arial" panose="020B0604020202020204" pitchFamily="34" charset="0"/>
                <a:cs typeface="Arial" panose="020B0604020202020204" pitchFamily="34" charset="0"/>
              </a:rPr>
              <a:t>, G. Wittstock; </a:t>
            </a:r>
            <a:r>
              <a:rPr lang="en-US" sz="1000" i="1" dirty="0">
                <a:latin typeface="Arial" panose="020B0604020202020204" pitchFamily="34" charset="0"/>
                <a:cs typeface="Arial" panose="020B0604020202020204" pitchFamily="34" charset="0"/>
              </a:rPr>
              <a:t>Electrochem</a:t>
            </a:r>
            <a:r>
              <a:rPr lang="en-US" sz="1000" dirty="0">
                <a:latin typeface="Arial" panose="020B0604020202020204" pitchFamily="34" charset="0"/>
                <a:cs typeface="Arial" panose="020B0604020202020204" pitchFamily="34" charset="0"/>
              </a:rPr>
              <a:t> </a:t>
            </a:r>
            <a:r>
              <a:rPr lang="en-US" sz="1000" b="1" dirty="0">
                <a:latin typeface="Arial" panose="020B0604020202020204" pitchFamily="34" charset="0"/>
                <a:cs typeface="Arial" panose="020B0604020202020204" pitchFamily="34" charset="0"/>
              </a:rPr>
              <a:t>2020</a:t>
            </a:r>
            <a:r>
              <a:rPr lang="en-US" sz="1000" dirty="0">
                <a:latin typeface="Arial" panose="020B0604020202020204" pitchFamily="34" charset="0"/>
                <a:cs typeface="Arial" panose="020B0604020202020204" pitchFamily="34" charset="0"/>
              </a:rPr>
              <a:t>, </a:t>
            </a:r>
            <a:r>
              <a:rPr lang="en-US" sz="1000" i="1" dirty="0">
                <a:latin typeface="Arial" panose="020B0604020202020204" pitchFamily="34" charset="0"/>
                <a:cs typeface="Arial" panose="020B0604020202020204" pitchFamily="34" charset="0"/>
              </a:rPr>
              <a:t>1</a:t>
            </a:r>
            <a:r>
              <a:rPr lang="en-US" sz="1000" dirty="0">
                <a:latin typeface="Arial" panose="020B0604020202020204" pitchFamily="34" charset="0"/>
                <a:cs typeface="Arial" panose="020B0604020202020204" pitchFamily="34" charset="0"/>
              </a:rPr>
              <a:t>, 329-343</a:t>
            </a:r>
            <a:br>
              <a:rPr lang="en-US" sz="1000" dirty="0">
                <a:latin typeface="Arial" panose="020B0604020202020204" pitchFamily="34" charset="0"/>
                <a:cs typeface="Arial" panose="020B0604020202020204" pitchFamily="34" charset="0"/>
              </a:rPr>
            </a:br>
            <a:r>
              <a:rPr lang="en-US" sz="1000" dirty="0">
                <a:latin typeface="Arial" panose="020B0604020202020204" pitchFamily="34" charset="0"/>
                <a:cs typeface="Arial" panose="020B0604020202020204" pitchFamily="34" charset="0"/>
              </a:rPr>
              <a:t>[4] H. Ellis, I Schmidt, A. </a:t>
            </a:r>
            <a:r>
              <a:rPr lang="en-US" sz="1000" dirty="0" err="1">
                <a:latin typeface="Arial" panose="020B0604020202020204" pitchFamily="34" charset="0"/>
                <a:cs typeface="Arial" panose="020B0604020202020204" pitchFamily="34" charset="0"/>
              </a:rPr>
              <a:t>Hagfeldt</a:t>
            </a:r>
            <a:r>
              <a:rPr lang="en-US" sz="1000" dirty="0">
                <a:latin typeface="Arial" panose="020B0604020202020204" pitchFamily="34" charset="0"/>
                <a:cs typeface="Arial" panose="020B0604020202020204" pitchFamily="34" charset="0"/>
              </a:rPr>
              <a:t>, G. </a:t>
            </a:r>
            <a:r>
              <a:rPr lang="en-US" sz="1000" dirty="0" err="1">
                <a:latin typeface="Arial" panose="020B0604020202020204" pitchFamily="34" charset="0"/>
                <a:cs typeface="Arial" panose="020B0604020202020204" pitchFamily="34" charset="0"/>
              </a:rPr>
              <a:t>Wittstock</a:t>
            </a:r>
            <a:r>
              <a:rPr lang="en-US" sz="1000" dirty="0">
                <a:latin typeface="Arial" panose="020B0604020202020204" pitchFamily="34" charset="0"/>
                <a:cs typeface="Arial" panose="020B0604020202020204" pitchFamily="34" charset="0"/>
              </a:rPr>
              <a:t>, G. </a:t>
            </a:r>
            <a:r>
              <a:rPr lang="en-US" sz="1000" dirty="0" err="1">
                <a:latin typeface="Arial" panose="020B0604020202020204" pitchFamily="34" charset="0"/>
                <a:cs typeface="Arial" panose="020B0604020202020204" pitchFamily="34" charset="0"/>
              </a:rPr>
              <a:t>Boschloo</a:t>
            </a:r>
            <a:r>
              <a:rPr lang="en-US" sz="1000" dirty="0">
                <a:latin typeface="Arial" panose="020B0604020202020204" pitchFamily="34" charset="0"/>
                <a:cs typeface="Arial" panose="020B0604020202020204" pitchFamily="34" charset="0"/>
              </a:rPr>
              <a:t>; </a:t>
            </a:r>
            <a:r>
              <a:rPr lang="en-US" sz="1000" i="1" dirty="0">
                <a:latin typeface="Arial" panose="020B0604020202020204" pitchFamily="34" charset="0"/>
                <a:cs typeface="Arial" panose="020B0604020202020204" pitchFamily="34" charset="0"/>
              </a:rPr>
              <a:t>J. Phys. Chem. C</a:t>
            </a:r>
            <a:r>
              <a:rPr lang="en-US" sz="1000" dirty="0">
                <a:latin typeface="Arial" panose="020B0604020202020204" pitchFamily="34" charset="0"/>
                <a:cs typeface="Arial" panose="020B0604020202020204" pitchFamily="34" charset="0"/>
              </a:rPr>
              <a:t> </a:t>
            </a:r>
            <a:r>
              <a:rPr lang="en-US" sz="1000" b="1" dirty="0">
                <a:latin typeface="Arial" panose="020B0604020202020204" pitchFamily="34" charset="0"/>
                <a:cs typeface="Arial" panose="020B0604020202020204" pitchFamily="34" charset="0"/>
              </a:rPr>
              <a:t>2015</a:t>
            </a:r>
            <a:r>
              <a:rPr lang="en-US" sz="1000" dirty="0">
                <a:latin typeface="Arial" panose="020B0604020202020204" pitchFamily="34" charset="0"/>
                <a:cs typeface="Arial" panose="020B0604020202020204" pitchFamily="34" charset="0"/>
              </a:rPr>
              <a:t>, </a:t>
            </a:r>
            <a:r>
              <a:rPr lang="en-US" sz="1000" i="1" dirty="0">
                <a:latin typeface="Arial" panose="020B0604020202020204" pitchFamily="34" charset="0"/>
                <a:cs typeface="Arial" panose="020B0604020202020204" pitchFamily="34" charset="0"/>
              </a:rPr>
              <a:t>119</a:t>
            </a:r>
            <a:r>
              <a:rPr lang="en-US" sz="1000" dirty="0">
                <a:latin typeface="Arial" panose="020B0604020202020204" pitchFamily="34" charset="0"/>
                <a:cs typeface="Arial" panose="020B0604020202020204" pitchFamily="34" charset="0"/>
              </a:rPr>
              <a:t>, 21775–21783.</a:t>
            </a:r>
            <a:endParaRPr lang="en-DE" sz="1000" dirty="0">
              <a:latin typeface="Arial" panose="020B0604020202020204" pitchFamily="34" charset="0"/>
              <a:cs typeface="Arial" panose="020B0604020202020204" pitchFamily="34" charset="0"/>
            </a:endParaRPr>
          </a:p>
          <a:p>
            <a:endParaRPr lang="en-US" dirty="0"/>
          </a:p>
          <a:p>
            <a:endParaRPr lang="en-US" dirty="0"/>
          </a:p>
        </p:txBody>
      </p:sp>
      <p:sp>
        <p:nvSpPr>
          <p:cNvPr id="8" name="Content Placeholder 7">
            <a:extLst>
              <a:ext uri="{FF2B5EF4-FFF2-40B4-BE49-F238E27FC236}">
                <a16:creationId xmlns:a16="http://schemas.microsoft.com/office/drawing/2014/main" id="{8D742B11-619C-436F-BD05-D925F2036DEF}"/>
              </a:ext>
            </a:extLst>
          </p:cNvPr>
          <p:cNvSpPr>
            <a:spLocks noGrp="1"/>
          </p:cNvSpPr>
          <p:nvPr>
            <p:ph sz="quarter" idx="26"/>
          </p:nvPr>
        </p:nvSpPr>
        <p:spPr>
          <a:xfrm>
            <a:off x="13152359" y="4496812"/>
            <a:ext cx="16231428" cy="4097654"/>
          </a:xfrm>
        </p:spPr>
        <p:txBody>
          <a:bodyPr/>
          <a:lstStyle/>
          <a:p>
            <a:r>
              <a:rPr lang="en-US" sz="5000" u="sng" dirty="0">
                <a:latin typeface="Arial" panose="020B0604020202020204" pitchFamily="34" charset="0"/>
                <a:cs typeface="Arial" panose="020B0604020202020204" pitchFamily="34" charset="0"/>
              </a:rPr>
              <a:t>Wasiu Abidemi Hamzat, </a:t>
            </a:r>
            <a:r>
              <a:rPr lang="en-US" sz="5000" dirty="0">
                <a:latin typeface="Arial" panose="020B0604020202020204" pitchFamily="34" charset="0"/>
                <a:cs typeface="Arial" panose="020B0604020202020204" pitchFamily="34" charset="0"/>
              </a:rPr>
              <a:t>Gunther Wittstock, Dmitry </a:t>
            </a:r>
            <a:r>
              <a:rPr lang="en-US" sz="5000" dirty="0" err="1">
                <a:latin typeface="Arial" panose="020B0604020202020204" pitchFamily="34" charset="0"/>
                <a:cs typeface="Arial" panose="020B0604020202020204" pitchFamily="34" charset="0"/>
              </a:rPr>
              <a:t>Momontenko,Marius</a:t>
            </a:r>
            <a:r>
              <a:rPr lang="en-US" sz="5000" dirty="0">
                <a:latin typeface="Arial" panose="020B0604020202020204" pitchFamily="34" charset="0"/>
                <a:cs typeface="Arial" panose="020B0604020202020204" pitchFamily="34" charset="0"/>
              </a:rPr>
              <a:t> </a:t>
            </a:r>
            <a:r>
              <a:rPr lang="en-US" sz="5000">
                <a:latin typeface="Arial" panose="020B0604020202020204" pitchFamily="34" charset="0"/>
                <a:cs typeface="Arial" panose="020B0604020202020204" pitchFamily="34" charset="0"/>
              </a:rPr>
              <a:t>Muhle</a:t>
            </a:r>
            <a:endParaRPr lang="en-US" sz="5000" dirty="0">
              <a:latin typeface="Arial" panose="020B0604020202020204" pitchFamily="34" charset="0"/>
              <a:cs typeface="Arial" panose="020B0604020202020204" pitchFamily="34" charset="0"/>
            </a:endParaRPr>
          </a:p>
          <a:p>
            <a:r>
              <a:rPr lang="de-DE" sz="5000" dirty="0">
                <a:latin typeface="Arial" panose="020B0604020202020204" pitchFamily="34" charset="0"/>
                <a:cs typeface="Arial" panose="020B0604020202020204" pitchFamily="34" charset="0"/>
              </a:rPr>
              <a:t>The </a:t>
            </a:r>
            <a:r>
              <a:rPr lang="de-DE" sz="5000" dirty="0" err="1">
                <a:latin typeface="Arial" panose="020B0604020202020204" pitchFamily="34" charset="0"/>
                <a:cs typeface="Arial" panose="020B0604020202020204" pitchFamily="34" charset="0"/>
              </a:rPr>
              <a:t>simulation</a:t>
            </a:r>
            <a:r>
              <a:rPr lang="de-DE" sz="5000" dirty="0">
                <a:latin typeface="Arial" panose="020B0604020202020204" pitchFamily="34" charset="0"/>
                <a:cs typeface="Arial" panose="020B0604020202020204" pitchFamily="34" charset="0"/>
              </a:rPr>
              <a:t> </a:t>
            </a:r>
            <a:r>
              <a:rPr lang="de-DE" sz="5000" dirty="0" err="1">
                <a:latin typeface="Arial" panose="020B0604020202020204" pitchFamily="34" charset="0"/>
                <a:cs typeface="Arial" panose="020B0604020202020204" pitchFamily="34" charset="0"/>
              </a:rPr>
              <a:t>describe</a:t>
            </a:r>
            <a:r>
              <a:rPr lang="de-DE" sz="5000" dirty="0">
                <a:latin typeface="Arial" panose="020B0604020202020204" pitchFamily="34" charset="0"/>
                <a:cs typeface="Arial" panose="020B0604020202020204" pitchFamily="34" charset="0"/>
              </a:rPr>
              <a:t> </a:t>
            </a:r>
            <a:r>
              <a:rPr lang="de-DE" sz="5000" dirty="0" err="1">
                <a:latin typeface="Arial" panose="020B0604020202020204" pitchFamily="34" charset="0"/>
                <a:cs typeface="Arial" panose="020B0604020202020204" pitchFamily="34" charset="0"/>
              </a:rPr>
              <a:t>diagnostic</a:t>
            </a:r>
            <a:r>
              <a:rPr lang="de-DE" sz="5000" dirty="0">
                <a:latin typeface="Arial" panose="020B0604020202020204" pitchFamily="34" charset="0"/>
                <a:cs typeface="Arial" panose="020B0604020202020204" pitchFamily="34" charset="0"/>
              </a:rPr>
              <a:t> </a:t>
            </a:r>
            <a:r>
              <a:rPr lang="de-DE" sz="5000" dirty="0" err="1">
                <a:latin typeface="Arial" panose="020B0604020202020204" pitchFamily="34" charset="0"/>
                <a:cs typeface="Arial" panose="020B0604020202020204" pitchFamily="34" charset="0"/>
              </a:rPr>
              <a:t>experiments</a:t>
            </a:r>
            <a:r>
              <a:rPr lang="de-DE" sz="5000" dirty="0">
                <a:latin typeface="Arial" panose="020B0604020202020204" pitchFamily="34" charset="0"/>
                <a:cs typeface="Arial" panose="020B0604020202020204" pitchFamily="34" charset="0"/>
              </a:rPr>
              <a:t> of </a:t>
            </a:r>
            <a:r>
              <a:rPr lang="de-DE" sz="5000" dirty="0" err="1">
                <a:latin typeface="Arial" panose="020B0604020202020204" pitchFamily="34" charset="0"/>
                <a:cs typeface="Arial" panose="020B0604020202020204" pitchFamily="34" charset="0"/>
              </a:rPr>
              <a:t>photoanodes</a:t>
            </a:r>
            <a:r>
              <a:rPr lang="de-DE" sz="5000" dirty="0">
                <a:latin typeface="Arial" panose="020B0604020202020204" pitchFamily="34" charset="0"/>
                <a:cs typeface="Arial" panose="020B0604020202020204" pitchFamily="34" charset="0"/>
              </a:rPr>
              <a:t> </a:t>
            </a:r>
            <a:r>
              <a:rPr lang="de-DE" sz="5000" dirty="0" err="1">
                <a:latin typeface="Arial" panose="020B0604020202020204" pitchFamily="34" charset="0"/>
                <a:cs typeface="Arial" panose="020B0604020202020204" pitchFamily="34" charset="0"/>
              </a:rPr>
              <a:t>with</a:t>
            </a:r>
            <a:r>
              <a:rPr lang="de-DE" sz="5000" dirty="0">
                <a:latin typeface="Arial" panose="020B0604020202020204" pitchFamily="34" charset="0"/>
                <a:cs typeface="Arial" panose="020B0604020202020204" pitchFamily="34" charset="0"/>
              </a:rPr>
              <a:t> </a:t>
            </a:r>
            <a:r>
              <a:rPr lang="de-DE" sz="5000" dirty="0" err="1">
                <a:latin typeface="Arial" panose="020B0604020202020204" pitchFamily="34" charset="0"/>
                <a:cs typeface="Arial" panose="020B0604020202020204" pitchFamily="34" charset="0"/>
              </a:rPr>
              <a:t>scanning</a:t>
            </a:r>
            <a:r>
              <a:rPr lang="de-DE" sz="5000" dirty="0">
                <a:latin typeface="Arial" panose="020B0604020202020204" pitchFamily="34" charset="0"/>
                <a:cs typeface="Arial" panose="020B0604020202020204" pitchFamily="34" charset="0"/>
              </a:rPr>
              <a:t> </a:t>
            </a:r>
            <a:r>
              <a:rPr lang="de-DE" sz="5000" dirty="0" err="1">
                <a:latin typeface="Arial" panose="020B0604020202020204" pitchFamily="34" charset="0"/>
                <a:cs typeface="Arial" panose="020B0604020202020204" pitchFamily="34" charset="0"/>
              </a:rPr>
              <a:t>electrochemical</a:t>
            </a:r>
            <a:r>
              <a:rPr lang="de-DE" sz="5000" dirty="0">
                <a:latin typeface="Arial" panose="020B0604020202020204" pitchFamily="34" charset="0"/>
                <a:cs typeface="Arial" panose="020B0604020202020204" pitchFamily="34" charset="0"/>
              </a:rPr>
              <a:t> </a:t>
            </a:r>
            <a:r>
              <a:rPr lang="de-DE" sz="5000" dirty="0" err="1">
                <a:latin typeface="Arial" panose="020B0604020202020204" pitchFamily="34" charset="0"/>
                <a:cs typeface="Arial" panose="020B0604020202020204" pitchFamily="34" charset="0"/>
              </a:rPr>
              <a:t>microscopy</a:t>
            </a:r>
            <a:r>
              <a:rPr lang="de-DE" sz="5000" dirty="0">
                <a:latin typeface="Arial" panose="020B0604020202020204" pitchFamily="34" charset="0"/>
                <a:cs typeface="Arial" panose="020B0604020202020204" pitchFamily="34" charset="0"/>
              </a:rPr>
              <a:t> (SECM) </a:t>
            </a:r>
            <a:r>
              <a:rPr lang="de-DE" sz="5000" dirty="0" err="1">
                <a:latin typeface="Arial" panose="020B0604020202020204" pitchFamily="34" charset="0"/>
                <a:cs typeface="Arial" panose="020B0604020202020204" pitchFamily="34" charset="0"/>
              </a:rPr>
              <a:t>with</a:t>
            </a:r>
            <a:r>
              <a:rPr lang="de-DE" sz="5000" dirty="0">
                <a:latin typeface="Arial" panose="020B0604020202020204" pitchFamily="34" charset="0"/>
                <a:cs typeface="Arial" panose="020B0604020202020204" pitchFamily="34" charset="0"/>
              </a:rPr>
              <a:t> </a:t>
            </a:r>
            <a:r>
              <a:rPr lang="de-DE" sz="5000" dirty="0" err="1">
                <a:latin typeface="Arial" panose="020B0604020202020204" pitchFamily="34" charset="0"/>
                <a:cs typeface="Arial" panose="020B0604020202020204" pitchFamily="34" charset="0"/>
              </a:rPr>
              <a:t>the</a:t>
            </a:r>
            <a:r>
              <a:rPr lang="de-DE" sz="5000" dirty="0">
                <a:latin typeface="Arial" panose="020B0604020202020204" pitchFamily="34" charset="0"/>
                <a:cs typeface="Arial" panose="020B0604020202020204" pitchFamily="34" charset="0"/>
              </a:rPr>
              <a:t> </a:t>
            </a:r>
            <a:r>
              <a:rPr lang="de-DE" sz="5000" dirty="0" err="1">
                <a:latin typeface="Arial" panose="020B0604020202020204" pitchFamily="34" charset="0"/>
                <a:cs typeface="Arial" panose="020B0604020202020204" pitchFamily="34" charset="0"/>
              </a:rPr>
              <a:t>aim</a:t>
            </a:r>
            <a:r>
              <a:rPr lang="de-DE" sz="5000" dirty="0">
                <a:latin typeface="Arial" panose="020B0604020202020204" pitchFamily="34" charset="0"/>
                <a:cs typeface="Arial" panose="020B0604020202020204" pitchFamily="34" charset="0"/>
              </a:rPr>
              <a:t> of </a:t>
            </a:r>
            <a:r>
              <a:rPr lang="de-DE" sz="5000" dirty="0" err="1">
                <a:latin typeface="Arial" panose="020B0604020202020204" pitchFamily="34" charset="0"/>
                <a:cs typeface="Arial" panose="020B0604020202020204" pitchFamily="34" charset="0"/>
              </a:rPr>
              <a:t>extracting</a:t>
            </a:r>
            <a:r>
              <a:rPr lang="de-DE" sz="5000" dirty="0">
                <a:latin typeface="Arial" panose="020B0604020202020204" pitchFamily="34" charset="0"/>
                <a:cs typeface="Arial" panose="020B0604020202020204" pitchFamily="34" charset="0"/>
              </a:rPr>
              <a:t> </a:t>
            </a:r>
            <a:r>
              <a:rPr lang="de-DE" sz="5000" dirty="0" err="1">
                <a:latin typeface="Arial" panose="020B0604020202020204" pitchFamily="34" charset="0"/>
                <a:cs typeface="Arial" panose="020B0604020202020204" pitchFamily="34" charset="0"/>
              </a:rPr>
              <a:t>the</a:t>
            </a:r>
            <a:r>
              <a:rPr lang="de-DE" sz="5000" dirty="0">
                <a:latin typeface="Arial" panose="020B0604020202020204" pitchFamily="34" charset="0"/>
                <a:cs typeface="Arial" panose="020B0604020202020204" pitchFamily="34" charset="0"/>
              </a:rPr>
              <a:t> </a:t>
            </a:r>
            <a:r>
              <a:rPr lang="de-DE" sz="5000" dirty="0" err="1">
                <a:latin typeface="Arial" panose="020B0604020202020204" pitchFamily="34" charset="0"/>
                <a:cs typeface="Arial" panose="020B0604020202020204" pitchFamily="34" charset="0"/>
              </a:rPr>
              <a:t>maximum</a:t>
            </a:r>
            <a:r>
              <a:rPr lang="de-DE" sz="5000" dirty="0">
                <a:latin typeface="Arial" panose="020B0604020202020204" pitchFamily="34" charset="0"/>
                <a:cs typeface="Arial" panose="020B0604020202020204" pitchFamily="34" charset="0"/>
              </a:rPr>
              <a:t> </a:t>
            </a:r>
            <a:r>
              <a:rPr lang="de-DE" sz="5000" dirty="0" err="1">
                <a:latin typeface="Arial" panose="020B0604020202020204" pitchFamily="34" charset="0"/>
                <a:cs typeface="Arial" panose="020B0604020202020204" pitchFamily="34" charset="0"/>
              </a:rPr>
              <a:t>information</a:t>
            </a:r>
            <a:r>
              <a:rPr lang="de-DE" sz="5000" dirty="0">
                <a:latin typeface="Arial" panose="020B0604020202020204" pitchFamily="34" charset="0"/>
                <a:cs typeface="Arial" panose="020B0604020202020204" pitchFamily="34" charset="0"/>
              </a:rPr>
              <a:t> </a:t>
            </a:r>
            <a:r>
              <a:rPr lang="de-DE" sz="5000" dirty="0" err="1">
                <a:latin typeface="Arial" panose="020B0604020202020204" pitchFamily="34" charset="0"/>
                <a:cs typeface="Arial" panose="020B0604020202020204" pitchFamily="34" charset="0"/>
              </a:rPr>
              <a:t>content</a:t>
            </a:r>
            <a:r>
              <a:rPr lang="de-DE" sz="5000" dirty="0">
                <a:latin typeface="Arial" panose="020B0604020202020204" pitchFamily="34" charset="0"/>
                <a:cs typeface="Arial" panose="020B0604020202020204" pitchFamily="34" charset="0"/>
              </a:rPr>
              <a:t> </a:t>
            </a:r>
            <a:r>
              <a:rPr lang="de-DE" sz="5000" dirty="0" err="1">
                <a:latin typeface="Arial" panose="020B0604020202020204" pitchFamily="34" charset="0"/>
                <a:cs typeface="Arial" panose="020B0604020202020204" pitchFamily="34" charset="0"/>
              </a:rPr>
              <a:t>from</a:t>
            </a:r>
            <a:r>
              <a:rPr lang="de-DE" sz="5000" dirty="0">
                <a:latin typeface="Arial" panose="020B0604020202020204" pitchFamily="34" charset="0"/>
                <a:cs typeface="Arial" panose="020B0604020202020204" pitchFamily="34" charset="0"/>
              </a:rPr>
              <a:t> </a:t>
            </a:r>
            <a:r>
              <a:rPr lang="de-DE" sz="5000" dirty="0" err="1">
                <a:latin typeface="Arial" panose="020B0604020202020204" pitchFamily="34" charset="0"/>
                <a:cs typeface="Arial" panose="020B0604020202020204" pitchFamily="34" charset="0"/>
              </a:rPr>
              <a:t>experiment</a:t>
            </a:r>
            <a:r>
              <a:rPr lang="de-DE" sz="5000" dirty="0">
                <a:latin typeface="Arial" panose="020B0604020202020204" pitchFamily="34" charset="0"/>
                <a:cs typeface="Arial" panose="020B0604020202020204" pitchFamily="34" charset="0"/>
              </a:rPr>
              <a:t>.</a:t>
            </a:r>
            <a:endParaRPr lang="en-US" sz="5000" dirty="0"/>
          </a:p>
        </p:txBody>
      </p:sp>
      <p:sp>
        <p:nvSpPr>
          <p:cNvPr id="5" name="Text Placeholder 4">
            <a:extLst>
              <a:ext uri="{FF2B5EF4-FFF2-40B4-BE49-F238E27FC236}">
                <a16:creationId xmlns:a16="http://schemas.microsoft.com/office/drawing/2014/main" id="{22870161-6EDA-42E3-AC05-0552171DAD15}"/>
              </a:ext>
            </a:extLst>
          </p:cNvPr>
          <p:cNvSpPr>
            <a:spLocks noGrp="1"/>
          </p:cNvSpPr>
          <p:nvPr>
            <p:ph type="body" sz="quarter" idx="18"/>
          </p:nvPr>
        </p:nvSpPr>
        <p:spPr>
          <a:xfrm>
            <a:off x="1622541" y="14297575"/>
            <a:ext cx="27436470" cy="4620854"/>
          </a:xfrm>
        </p:spPr>
        <p:txBody>
          <a:bodyPr/>
          <a:lstStyle/>
          <a:p>
            <a:pPr algn="just"/>
            <a:r>
              <a:rPr lang="en-US" dirty="0"/>
              <a:t>An approach curve obtained by scanning electrochemical microscopy (SECM) represents the electrolysis current for a mediator at microelectrode as function of sample-microelectrode distance. It contains information about the reaction rate by which the mediator is regenerated at the sample -- here the illuminated </a:t>
            </a:r>
            <a:r>
              <a:rPr lang="en-US" dirty="0" err="1"/>
              <a:t>photoanode</a:t>
            </a:r>
            <a:r>
              <a:rPr lang="en-US" dirty="0"/>
              <a:t> from a dye-sensitized solar cell. Quantitative relations are available for flat electrodes, the overlapping effects of electrode porosity, decaying light intensity on the sample, loss mechanisms in the porous semiconductor on the microelectrode current have not been understood quantitatively. The simulation are made to understand the steady state behavior and also the time-dependent behavior for intermittent illumination which is expected to contain more kinetic information of the studied system. Our simulation describes the process of light absorption, electron injection into the conduction band, dye regeneration by the mediator, loss processes. </a:t>
            </a:r>
          </a:p>
        </p:txBody>
      </p:sp>
      <p:sp>
        <p:nvSpPr>
          <p:cNvPr id="9" name="Text Placeholder 8">
            <a:extLst>
              <a:ext uri="{FF2B5EF4-FFF2-40B4-BE49-F238E27FC236}">
                <a16:creationId xmlns:a16="http://schemas.microsoft.com/office/drawing/2014/main" id="{B8D710F8-ACEB-4930-B23B-03F5CB4E1A48}"/>
              </a:ext>
            </a:extLst>
          </p:cNvPr>
          <p:cNvSpPr>
            <a:spLocks noGrp="1"/>
          </p:cNvSpPr>
          <p:nvPr>
            <p:ph type="body" sz="quarter" idx="27"/>
          </p:nvPr>
        </p:nvSpPr>
        <p:spPr>
          <a:xfrm>
            <a:off x="1528139" y="12969770"/>
            <a:ext cx="27436470" cy="1276730"/>
          </a:xfrm>
        </p:spPr>
        <p:txBody>
          <a:bodyPr/>
          <a:lstStyle/>
          <a:p>
            <a:r>
              <a:rPr lang="en-US" dirty="0"/>
              <a:t>Introduction</a:t>
            </a:r>
          </a:p>
        </p:txBody>
      </p:sp>
      <p:sp>
        <p:nvSpPr>
          <p:cNvPr id="10" name="Text Placeholder 9">
            <a:extLst>
              <a:ext uri="{FF2B5EF4-FFF2-40B4-BE49-F238E27FC236}">
                <a16:creationId xmlns:a16="http://schemas.microsoft.com/office/drawing/2014/main" id="{2B8190DE-FA50-4E4C-B86F-982C65891F6A}"/>
              </a:ext>
            </a:extLst>
          </p:cNvPr>
          <p:cNvSpPr>
            <a:spLocks noGrp="1"/>
          </p:cNvSpPr>
          <p:nvPr>
            <p:ph type="body" sz="quarter" idx="28"/>
          </p:nvPr>
        </p:nvSpPr>
        <p:spPr>
          <a:xfrm>
            <a:off x="14602514" y="19667954"/>
            <a:ext cx="14880140" cy="1278000"/>
          </a:xfrm>
        </p:spPr>
        <p:txBody>
          <a:bodyPr/>
          <a:lstStyle/>
          <a:p>
            <a:r>
              <a:rPr lang="en-US" dirty="0"/>
              <a:t>Computational Method</a:t>
            </a:r>
          </a:p>
        </p:txBody>
      </p:sp>
      <p:sp>
        <p:nvSpPr>
          <p:cNvPr id="12" name="Text Placeholder 11">
            <a:extLst>
              <a:ext uri="{FF2B5EF4-FFF2-40B4-BE49-F238E27FC236}">
                <a16:creationId xmlns:a16="http://schemas.microsoft.com/office/drawing/2014/main" id="{FC644384-6DB7-4296-B34C-E6674D4A428F}"/>
              </a:ext>
            </a:extLst>
          </p:cNvPr>
          <p:cNvSpPr>
            <a:spLocks noGrp="1"/>
          </p:cNvSpPr>
          <p:nvPr>
            <p:ph type="body" sz="quarter" idx="30"/>
          </p:nvPr>
        </p:nvSpPr>
        <p:spPr>
          <a:xfrm>
            <a:off x="1588934" y="26513265"/>
            <a:ext cx="12762598" cy="556324"/>
          </a:xfrm>
        </p:spPr>
        <p:txBody>
          <a:bodyPr/>
          <a:lstStyle/>
          <a:p>
            <a:r>
              <a:rPr lang="en-US" dirty="0"/>
              <a:t>Figure 1: Simulation model and geometry.  </a:t>
            </a:r>
          </a:p>
        </p:txBody>
      </p:sp>
      <p:sp>
        <p:nvSpPr>
          <p:cNvPr id="15" name="Text Placeholder 14">
            <a:extLst>
              <a:ext uri="{FF2B5EF4-FFF2-40B4-BE49-F238E27FC236}">
                <a16:creationId xmlns:a16="http://schemas.microsoft.com/office/drawing/2014/main" id="{D23F0EBA-2A90-4C5D-8253-43734D350409}"/>
              </a:ext>
            </a:extLst>
          </p:cNvPr>
          <p:cNvSpPr>
            <a:spLocks noGrp="1"/>
          </p:cNvSpPr>
          <p:nvPr>
            <p:ph type="body" sz="quarter" idx="33"/>
          </p:nvPr>
        </p:nvSpPr>
        <p:spPr>
          <a:xfrm>
            <a:off x="1625132" y="28688982"/>
            <a:ext cx="14231947" cy="1278000"/>
          </a:xfrm>
        </p:spPr>
        <p:txBody>
          <a:bodyPr/>
          <a:lstStyle/>
          <a:p>
            <a:r>
              <a:rPr lang="en-US" dirty="0"/>
              <a:t>Simulation results</a:t>
            </a:r>
          </a:p>
        </p:txBody>
      </p:sp>
      <p:sp>
        <p:nvSpPr>
          <p:cNvPr id="17" name="Text Placeholder 16">
            <a:extLst>
              <a:ext uri="{FF2B5EF4-FFF2-40B4-BE49-F238E27FC236}">
                <a16:creationId xmlns:a16="http://schemas.microsoft.com/office/drawing/2014/main" id="{E699D37B-2F3A-487B-B2C4-0E90B616EB07}"/>
              </a:ext>
            </a:extLst>
          </p:cNvPr>
          <p:cNvSpPr>
            <a:spLocks noGrp="1"/>
          </p:cNvSpPr>
          <p:nvPr>
            <p:ph type="body" sz="quarter" idx="35"/>
          </p:nvPr>
        </p:nvSpPr>
        <p:spPr>
          <a:xfrm>
            <a:off x="16192500" y="34886900"/>
            <a:ext cx="13176000" cy="1416611"/>
          </a:xfrm>
        </p:spPr>
        <p:txBody>
          <a:bodyPr/>
          <a:lstStyle/>
          <a:p>
            <a:r>
              <a:rPr lang="en-US" dirty="0"/>
              <a:t>Figure 3: Concentration of profile of mediator and calculated conduction band electrons along a symmetry axis.</a:t>
            </a:r>
          </a:p>
        </p:txBody>
      </p:sp>
      <p:pic>
        <p:nvPicPr>
          <p:cNvPr id="166" name="Picture Placeholder 165">
            <a:extLst>
              <a:ext uri="{FF2B5EF4-FFF2-40B4-BE49-F238E27FC236}">
                <a16:creationId xmlns:a16="http://schemas.microsoft.com/office/drawing/2014/main" id="{6BF23895-A945-46DB-8D37-996553DAC8BF}"/>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l="5741" r="5741"/>
          <a:stretch>
            <a:fillRect/>
          </a:stretch>
        </p:blipFill>
        <p:spPr>
          <a:xfrm>
            <a:off x="1111847" y="1037461"/>
            <a:ext cx="11315225" cy="10897132"/>
          </a:xfrm>
        </p:spPr>
      </p:pic>
      <p:pic>
        <p:nvPicPr>
          <p:cNvPr id="225" name="Picture Placeholder 224">
            <a:extLst>
              <a:ext uri="{FF2B5EF4-FFF2-40B4-BE49-F238E27FC236}">
                <a16:creationId xmlns:a16="http://schemas.microsoft.com/office/drawing/2014/main" id="{ABD44E58-AD5C-4F84-A8CE-53F2854893B5}"/>
              </a:ext>
            </a:extLst>
          </p:cNvPr>
          <p:cNvPicPr>
            <a:picLocks noGrp="1" noChangeAspect="1"/>
          </p:cNvPicPr>
          <p:nvPr>
            <p:ph type="pic" sz="quarter" idx="29"/>
          </p:nvPr>
        </p:nvPicPr>
        <p:blipFill>
          <a:blip r:embed="rId4">
            <a:extLst>
              <a:ext uri="{28A0092B-C50C-407E-A947-70E740481C1C}">
                <a14:useLocalDpi xmlns:a14="http://schemas.microsoft.com/office/drawing/2010/main" val="0"/>
              </a:ext>
            </a:extLst>
          </a:blip>
          <a:srcRect t="10163" b="10163"/>
          <a:stretch>
            <a:fillRect/>
          </a:stretch>
        </p:blipFill>
        <p:spPr>
          <a:xfrm>
            <a:off x="1108829" y="19953690"/>
            <a:ext cx="12701898" cy="6132436"/>
          </a:xfrm>
        </p:spPr>
      </p:pic>
      <p:sp>
        <p:nvSpPr>
          <p:cNvPr id="22" name="TextBox 21">
            <a:extLst>
              <a:ext uri="{FF2B5EF4-FFF2-40B4-BE49-F238E27FC236}">
                <a16:creationId xmlns:a16="http://schemas.microsoft.com/office/drawing/2014/main" id="{F0D20150-66B9-4781-85BD-632E1EA1A31B}"/>
              </a:ext>
            </a:extLst>
          </p:cNvPr>
          <p:cNvSpPr txBox="1"/>
          <p:nvPr/>
        </p:nvSpPr>
        <p:spPr>
          <a:xfrm>
            <a:off x="256275" y="36353550"/>
            <a:ext cx="12700800" cy="1200329"/>
          </a:xfrm>
          <a:prstGeom prst="rect">
            <a:avLst/>
          </a:prstGeom>
          <a:noFill/>
        </p:spPr>
        <p:txBody>
          <a:bodyPr wrap="square" rtlCol="0">
            <a:spAutoFit/>
          </a:bodyPr>
          <a:lstStyle/>
          <a:p>
            <a:r>
              <a:rPr lang="en-US" sz="3600" dirty="0"/>
              <a:t>Figure 2: Approach curves with increasing intensity of light of photoanode and its comparison with experiment at 1.8 </a:t>
            </a:r>
            <a:r>
              <a:rPr lang="en-GB" sz="3600"/>
              <a:t>µ</a:t>
            </a:r>
            <a:r>
              <a:rPr lang="en-US" sz="3600"/>
              <a:t>m</a:t>
            </a:r>
            <a:endParaRPr lang="en-US" sz="3600" dirty="0"/>
          </a:p>
        </p:txBody>
      </p:sp>
      <p:pic>
        <p:nvPicPr>
          <p:cNvPr id="11" name="Picture 10">
            <a:extLst>
              <a:ext uri="{FF2B5EF4-FFF2-40B4-BE49-F238E27FC236}">
                <a16:creationId xmlns:a16="http://schemas.microsoft.com/office/drawing/2014/main" id="{DF5EB757-694C-4B98-98E0-BE5121DBC20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30184862"/>
            <a:ext cx="7533441" cy="5757702"/>
          </a:xfrm>
          <a:prstGeom prst="rect">
            <a:avLst/>
          </a:prstGeom>
        </p:spPr>
      </p:pic>
      <p:pic>
        <p:nvPicPr>
          <p:cNvPr id="20" name="Picture 19">
            <a:extLst>
              <a:ext uri="{FF2B5EF4-FFF2-40B4-BE49-F238E27FC236}">
                <a16:creationId xmlns:a16="http://schemas.microsoft.com/office/drawing/2014/main" id="{CAFAD5FD-EB29-4C38-ABAF-0D0871ACFE88}"/>
              </a:ext>
            </a:extLst>
          </p:cNvPr>
          <p:cNvPicPr>
            <a:picLocks noChangeAspect="1"/>
          </p:cNvPicPr>
          <p:nvPr/>
        </p:nvPicPr>
        <p:blipFill>
          <a:blip r:embed="rId6"/>
          <a:stretch>
            <a:fillRect/>
          </a:stretch>
        </p:blipFill>
        <p:spPr>
          <a:xfrm>
            <a:off x="5789076" y="30911711"/>
            <a:ext cx="6377524" cy="4735785"/>
          </a:xfrm>
          <a:prstGeom prst="rect">
            <a:avLst/>
          </a:prstGeom>
        </p:spPr>
      </p:pic>
      <p:graphicFrame>
        <p:nvGraphicFramePr>
          <p:cNvPr id="28" name="Object 27">
            <a:extLst>
              <a:ext uri="{FF2B5EF4-FFF2-40B4-BE49-F238E27FC236}">
                <a16:creationId xmlns:a16="http://schemas.microsoft.com/office/drawing/2014/main" id="{0CDA2DA7-FB92-4EDF-BE9D-3D10BC574604}"/>
              </a:ext>
            </a:extLst>
          </p:cNvPr>
          <p:cNvGraphicFramePr>
            <a:graphicFrameLocks noChangeAspect="1"/>
          </p:cNvGraphicFramePr>
          <p:nvPr>
            <p:extLst>
              <p:ext uri="{D42A27DB-BD31-4B8C-83A1-F6EECF244321}">
                <p14:modId xmlns:p14="http://schemas.microsoft.com/office/powerpoint/2010/main" val="2248988529"/>
              </p:ext>
            </p:extLst>
          </p:nvPr>
        </p:nvGraphicFramePr>
        <p:xfrm>
          <a:off x="14593885" y="22367717"/>
          <a:ext cx="2686050" cy="571500"/>
        </p:xfrm>
        <a:graphic>
          <a:graphicData uri="http://schemas.openxmlformats.org/presentationml/2006/ole">
            <mc:AlternateContent xmlns:mc="http://schemas.openxmlformats.org/markup-compatibility/2006">
              <mc:Choice xmlns:v="urn:schemas-microsoft-com:vml" Requires="v">
                <p:oleObj spid="_x0000_s1266" name="Equation" r:id="rId7" imgW="1892160" imgH="419040" progId="Equation.DSMT4">
                  <p:embed/>
                </p:oleObj>
              </mc:Choice>
              <mc:Fallback>
                <p:oleObj name="Equation" r:id="rId7" imgW="1892160" imgH="419040" progId="Equation.DSMT4">
                  <p:embed/>
                  <p:pic>
                    <p:nvPicPr>
                      <p:cNvPr id="51" name="Object 50">
                        <a:extLst>
                          <a:ext uri="{FF2B5EF4-FFF2-40B4-BE49-F238E27FC236}">
                            <a16:creationId xmlns:a16="http://schemas.microsoft.com/office/drawing/2014/main" id="{F6019D49-0603-4B74-B779-08B2485A4D5F}"/>
                          </a:ext>
                        </a:extLst>
                      </p:cNvPr>
                      <p:cNvPicPr/>
                      <p:nvPr/>
                    </p:nvPicPr>
                    <p:blipFill>
                      <a:blip r:embed="rId8"/>
                      <a:stretch>
                        <a:fillRect/>
                      </a:stretch>
                    </p:blipFill>
                    <p:spPr>
                      <a:xfrm>
                        <a:off x="14593885" y="22367717"/>
                        <a:ext cx="2686050" cy="571500"/>
                      </a:xfrm>
                      <a:prstGeom prst="rect">
                        <a:avLst/>
                      </a:prstGeom>
                    </p:spPr>
                  </p:pic>
                </p:oleObj>
              </mc:Fallback>
            </mc:AlternateContent>
          </a:graphicData>
        </a:graphic>
      </p:graphicFrame>
      <p:sp>
        <p:nvSpPr>
          <p:cNvPr id="29" name="TextBox 28">
            <a:extLst>
              <a:ext uri="{FF2B5EF4-FFF2-40B4-BE49-F238E27FC236}">
                <a16:creationId xmlns:a16="http://schemas.microsoft.com/office/drawing/2014/main" id="{E3BF201B-1D64-4CE0-81CE-50C767E8F6AF}"/>
              </a:ext>
            </a:extLst>
          </p:cNvPr>
          <p:cNvSpPr txBox="1"/>
          <p:nvPr/>
        </p:nvSpPr>
        <p:spPr>
          <a:xfrm>
            <a:off x="14544376" y="23074590"/>
            <a:ext cx="1741492" cy="478272"/>
          </a:xfrm>
          <a:prstGeom prst="rect">
            <a:avLst/>
          </a:prstGeom>
          <a:noFill/>
        </p:spPr>
        <p:txBody>
          <a:bodyPr wrap="square" rtlCol="0">
            <a:spAutoFit/>
          </a:bodyPr>
          <a:lstStyle/>
          <a:p>
            <a:pPr>
              <a:lnSpc>
                <a:spcPct val="110000"/>
              </a:lnSpc>
            </a:pPr>
            <a:r>
              <a:rPr lang="en-US" sz="2400" spc="30" dirty="0"/>
              <a:t>[Dye] &gt; &gt;  </a:t>
            </a:r>
            <a:endParaRPr lang="en-DE" sz="2400" spc="30" dirty="0" err="1"/>
          </a:p>
        </p:txBody>
      </p:sp>
      <p:graphicFrame>
        <p:nvGraphicFramePr>
          <p:cNvPr id="31" name="Object 30">
            <a:extLst>
              <a:ext uri="{FF2B5EF4-FFF2-40B4-BE49-F238E27FC236}">
                <a16:creationId xmlns:a16="http://schemas.microsoft.com/office/drawing/2014/main" id="{12D6F197-5446-4627-AF00-0B0AC8E948CA}"/>
              </a:ext>
            </a:extLst>
          </p:cNvPr>
          <p:cNvGraphicFramePr>
            <a:graphicFrameLocks noChangeAspect="1"/>
          </p:cNvGraphicFramePr>
          <p:nvPr>
            <p:extLst>
              <p:ext uri="{D42A27DB-BD31-4B8C-83A1-F6EECF244321}">
                <p14:modId xmlns:p14="http://schemas.microsoft.com/office/powerpoint/2010/main" val="3299195720"/>
              </p:ext>
            </p:extLst>
          </p:nvPr>
        </p:nvGraphicFramePr>
        <p:xfrm>
          <a:off x="14593885" y="23606163"/>
          <a:ext cx="3146425" cy="523875"/>
        </p:xfrm>
        <a:graphic>
          <a:graphicData uri="http://schemas.openxmlformats.org/presentationml/2006/ole">
            <mc:AlternateContent xmlns:mc="http://schemas.openxmlformats.org/markup-compatibility/2006">
              <mc:Choice xmlns:v="urn:schemas-microsoft-com:vml" Requires="v">
                <p:oleObj spid="_x0000_s1267" name="Equation" r:id="rId9" imgW="2197080" imgH="368280" progId="Equation.DSMT4">
                  <p:embed/>
                </p:oleObj>
              </mc:Choice>
              <mc:Fallback>
                <p:oleObj name="Equation" r:id="rId9" imgW="2197080" imgH="368280" progId="Equation.DSMT4">
                  <p:embed/>
                  <p:pic>
                    <p:nvPicPr>
                      <p:cNvPr id="55" name="Object 54">
                        <a:extLst>
                          <a:ext uri="{FF2B5EF4-FFF2-40B4-BE49-F238E27FC236}">
                            <a16:creationId xmlns:a16="http://schemas.microsoft.com/office/drawing/2014/main" id="{FFDAE422-9861-4165-ADAF-7601DF14E273}"/>
                          </a:ext>
                        </a:extLst>
                      </p:cNvPr>
                      <p:cNvPicPr/>
                      <p:nvPr/>
                    </p:nvPicPr>
                    <p:blipFill>
                      <a:blip r:embed="rId10"/>
                      <a:stretch>
                        <a:fillRect/>
                      </a:stretch>
                    </p:blipFill>
                    <p:spPr>
                      <a:xfrm>
                        <a:off x="14593885" y="23606163"/>
                        <a:ext cx="3146425" cy="523875"/>
                      </a:xfrm>
                      <a:prstGeom prst="rect">
                        <a:avLst/>
                      </a:prstGeom>
                    </p:spPr>
                  </p:pic>
                </p:oleObj>
              </mc:Fallback>
            </mc:AlternateContent>
          </a:graphicData>
        </a:graphic>
      </p:graphicFrame>
      <p:sp>
        <p:nvSpPr>
          <p:cNvPr id="34" name="TextBox 33">
            <a:extLst>
              <a:ext uri="{FF2B5EF4-FFF2-40B4-BE49-F238E27FC236}">
                <a16:creationId xmlns:a16="http://schemas.microsoft.com/office/drawing/2014/main" id="{F65E694A-832B-4EAF-BEDD-E49C06123CD0}"/>
              </a:ext>
            </a:extLst>
          </p:cNvPr>
          <p:cNvSpPr txBox="1"/>
          <p:nvPr/>
        </p:nvSpPr>
        <p:spPr>
          <a:xfrm>
            <a:off x="16799511" y="23048976"/>
            <a:ext cx="2649538" cy="478272"/>
          </a:xfrm>
          <a:prstGeom prst="rect">
            <a:avLst/>
          </a:prstGeom>
          <a:noFill/>
        </p:spPr>
        <p:txBody>
          <a:bodyPr wrap="square" rtlCol="0">
            <a:spAutoFit/>
          </a:bodyPr>
          <a:lstStyle/>
          <a:p>
            <a:pPr algn="l">
              <a:lnSpc>
                <a:spcPct val="110000"/>
              </a:lnSpc>
            </a:pPr>
            <a:r>
              <a:rPr lang="en-US" sz="2400" spc="30" dirty="0"/>
              <a:t>(From experiment)</a:t>
            </a:r>
            <a:endParaRPr lang="en-DE" sz="2400" spc="30" dirty="0" err="1"/>
          </a:p>
        </p:txBody>
      </p:sp>
      <p:sp>
        <p:nvSpPr>
          <p:cNvPr id="37" name="TextBox 36">
            <a:extLst>
              <a:ext uri="{FF2B5EF4-FFF2-40B4-BE49-F238E27FC236}">
                <a16:creationId xmlns:a16="http://schemas.microsoft.com/office/drawing/2014/main" id="{41EFD9FC-4D1C-4C2F-B920-498FCADFED8A}"/>
              </a:ext>
            </a:extLst>
          </p:cNvPr>
          <p:cNvSpPr txBox="1"/>
          <p:nvPr/>
        </p:nvSpPr>
        <p:spPr>
          <a:xfrm>
            <a:off x="15855592" y="23089486"/>
            <a:ext cx="990597" cy="478272"/>
          </a:xfrm>
          <a:prstGeom prst="rect">
            <a:avLst/>
          </a:prstGeom>
          <a:noFill/>
        </p:spPr>
        <p:txBody>
          <a:bodyPr wrap="square" rtlCol="0">
            <a:spAutoFit/>
          </a:bodyPr>
          <a:lstStyle/>
          <a:p>
            <a:pPr algn="l">
              <a:lnSpc>
                <a:spcPct val="110000"/>
              </a:lnSpc>
            </a:pPr>
            <a:r>
              <a:rPr lang="en-US" sz="2400" spc="30" dirty="0"/>
              <a:t>[Dye</a:t>
            </a:r>
            <a:r>
              <a:rPr lang="en-US" sz="2400" spc="30" baseline="30000" dirty="0"/>
              <a:t>+</a:t>
            </a:r>
            <a:r>
              <a:rPr lang="en-US" sz="2400" spc="30" dirty="0"/>
              <a:t>]</a:t>
            </a:r>
            <a:endParaRPr lang="en-DE" sz="2400" spc="30" dirty="0" err="1"/>
          </a:p>
        </p:txBody>
      </p:sp>
      <p:graphicFrame>
        <p:nvGraphicFramePr>
          <p:cNvPr id="38" name="Object 37">
            <a:extLst>
              <a:ext uri="{FF2B5EF4-FFF2-40B4-BE49-F238E27FC236}">
                <a16:creationId xmlns:a16="http://schemas.microsoft.com/office/drawing/2014/main" id="{911E9C02-C7CC-48F4-813B-165069599239}"/>
              </a:ext>
            </a:extLst>
          </p:cNvPr>
          <p:cNvGraphicFramePr>
            <a:graphicFrameLocks noChangeAspect="1"/>
          </p:cNvGraphicFramePr>
          <p:nvPr>
            <p:extLst>
              <p:ext uri="{D42A27DB-BD31-4B8C-83A1-F6EECF244321}">
                <p14:modId xmlns:p14="http://schemas.microsoft.com/office/powerpoint/2010/main" val="2459559706"/>
              </p:ext>
            </p:extLst>
          </p:nvPr>
        </p:nvGraphicFramePr>
        <p:xfrm>
          <a:off x="14627215" y="24265411"/>
          <a:ext cx="2695575" cy="909637"/>
        </p:xfrm>
        <a:graphic>
          <a:graphicData uri="http://schemas.openxmlformats.org/presentationml/2006/ole">
            <mc:AlternateContent xmlns:mc="http://schemas.openxmlformats.org/markup-compatibility/2006">
              <mc:Choice xmlns:v="urn:schemas-microsoft-com:vml" Requires="v">
                <p:oleObj spid="_x0000_s1268" name="Equation" r:id="rId11" imgW="1879560" imgH="634680" progId="Equation.DSMT4">
                  <p:embed/>
                </p:oleObj>
              </mc:Choice>
              <mc:Fallback>
                <p:oleObj name="Equation" r:id="rId11" imgW="1879560" imgH="634680" progId="Equation.DSMT4">
                  <p:embed/>
                  <p:pic>
                    <p:nvPicPr>
                      <p:cNvPr id="29" name="Object 28">
                        <a:extLst>
                          <a:ext uri="{FF2B5EF4-FFF2-40B4-BE49-F238E27FC236}">
                            <a16:creationId xmlns:a16="http://schemas.microsoft.com/office/drawing/2014/main" id="{54B069C0-6391-45A7-A368-CFAAC3E0F795}"/>
                          </a:ext>
                        </a:extLst>
                      </p:cNvPr>
                      <p:cNvPicPr/>
                      <p:nvPr/>
                    </p:nvPicPr>
                    <p:blipFill>
                      <a:blip r:embed="rId12"/>
                      <a:stretch>
                        <a:fillRect/>
                      </a:stretch>
                    </p:blipFill>
                    <p:spPr>
                      <a:xfrm>
                        <a:off x="14627215" y="24265411"/>
                        <a:ext cx="2695575" cy="909637"/>
                      </a:xfrm>
                      <a:prstGeom prst="rect">
                        <a:avLst/>
                      </a:prstGeom>
                    </p:spPr>
                  </p:pic>
                </p:oleObj>
              </mc:Fallback>
            </mc:AlternateContent>
          </a:graphicData>
        </a:graphic>
      </p:graphicFrame>
      <p:graphicFrame>
        <p:nvGraphicFramePr>
          <p:cNvPr id="41" name="Object 40">
            <a:extLst>
              <a:ext uri="{FF2B5EF4-FFF2-40B4-BE49-F238E27FC236}">
                <a16:creationId xmlns:a16="http://schemas.microsoft.com/office/drawing/2014/main" id="{60A66E3D-C185-4B0B-A397-9361B222D8EE}"/>
              </a:ext>
            </a:extLst>
          </p:cNvPr>
          <p:cNvGraphicFramePr>
            <a:graphicFrameLocks noChangeAspect="1"/>
          </p:cNvGraphicFramePr>
          <p:nvPr>
            <p:extLst>
              <p:ext uri="{D42A27DB-BD31-4B8C-83A1-F6EECF244321}">
                <p14:modId xmlns:p14="http://schemas.microsoft.com/office/powerpoint/2010/main" val="2537811410"/>
              </p:ext>
            </p:extLst>
          </p:nvPr>
        </p:nvGraphicFramePr>
        <p:xfrm>
          <a:off x="14638503" y="25693555"/>
          <a:ext cx="4194496" cy="521704"/>
        </p:xfrm>
        <a:graphic>
          <a:graphicData uri="http://schemas.openxmlformats.org/presentationml/2006/ole">
            <mc:AlternateContent xmlns:mc="http://schemas.openxmlformats.org/markup-compatibility/2006">
              <mc:Choice xmlns:v="urn:schemas-microsoft-com:vml" Requires="v">
                <p:oleObj spid="_x0000_s1269" name="Equation" r:id="rId13" imgW="3340080" imgH="419040" progId="Equation.DSMT4">
                  <p:embed/>
                </p:oleObj>
              </mc:Choice>
              <mc:Fallback>
                <p:oleObj name="Equation" r:id="rId13" imgW="3340080" imgH="419040" progId="Equation.DSMT4">
                  <p:embed/>
                  <p:pic>
                    <p:nvPicPr>
                      <p:cNvPr id="31" name="Object 30">
                        <a:extLst>
                          <a:ext uri="{FF2B5EF4-FFF2-40B4-BE49-F238E27FC236}">
                            <a16:creationId xmlns:a16="http://schemas.microsoft.com/office/drawing/2014/main" id="{12D6F197-5446-4627-AF00-0B0AC8E948CA}"/>
                          </a:ext>
                        </a:extLst>
                      </p:cNvPr>
                      <p:cNvPicPr/>
                      <p:nvPr/>
                    </p:nvPicPr>
                    <p:blipFill>
                      <a:blip r:embed="rId14"/>
                      <a:stretch>
                        <a:fillRect/>
                      </a:stretch>
                    </p:blipFill>
                    <p:spPr>
                      <a:xfrm>
                        <a:off x="14638503" y="25693555"/>
                        <a:ext cx="4194496" cy="521704"/>
                      </a:xfrm>
                      <a:prstGeom prst="rect">
                        <a:avLst/>
                      </a:prstGeom>
                    </p:spPr>
                  </p:pic>
                </p:oleObj>
              </mc:Fallback>
            </mc:AlternateContent>
          </a:graphicData>
        </a:graphic>
      </p:graphicFrame>
      <p:sp>
        <p:nvSpPr>
          <p:cNvPr id="26" name="TextBox 25">
            <a:extLst>
              <a:ext uri="{FF2B5EF4-FFF2-40B4-BE49-F238E27FC236}">
                <a16:creationId xmlns:a16="http://schemas.microsoft.com/office/drawing/2014/main" id="{2B8D911E-E93D-4A18-8545-BDBB017180B3}"/>
              </a:ext>
            </a:extLst>
          </p:cNvPr>
          <p:cNvSpPr txBox="1"/>
          <p:nvPr/>
        </p:nvSpPr>
        <p:spPr>
          <a:xfrm>
            <a:off x="14602514" y="21062715"/>
            <a:ext cx="2878138" cy="461665"/>
          </a:xfrm>
          <a:prstGeom prst="rect">
            <a:avLst/>
          </a:prstGeom>
          <a:noFill/>
        </p:spPr>
        <p:txBody>
          <a:bodyPr wrap="square" rtlCol="0">
            <a:spAutoFit/>
          </a:bodyPr>
          <a:lstStyle/>
          <a:p>
            <a:r>
              <a:rPr lang="en-GB" sz="2400" dirty="0"/>
              <a:t>Lambert-Beer Law</a:t>
            </a:r>
            <a:endParaRPr lang="en-DE" sz="2400" dirty="0"/>
          </a:p>
        </p:txBody>
      </p:sp>
      <p:graphicFrame>
        <p:nvGraphicFramePr>
          <p:cNvPr id="43" name="Object 42">
            <a:extLst>
              <a:ext uri="{FF2B5EF4-FFF2-40B4-BE49-F238E27FC236}">
                <a16:creationId xmlns:a16="http://schemas.microsoft.com/office/drawing/2014/main" id="{8AD5D3CF-79A8-465C-9AE3-5D5B20C3C9D5}"/>
              </a:ext>
            </a:extLst>
          </p:cNvPr>
          <p:cNvGraphicFramePr>
            <a:graphicFrameLocks noChangeAspect="1"/>
          </p:cNvGraphicFramePr>
          <p:nvPr>
            <p:extLst>
              <p:ext uri="{D42A27DB-BD31-4B8C-83A1-F6EECF244321}">
                <p14:modId xmlns:p14="http://schemas.microsoft.com/office/powerpoint/2010/main" val="2735303695"/>
              </p:ext>
            </p:extLst>
          </p:nvPr>
        </p:nvGraphicFramePr>
        <p:xfrm>
          <a:off x="14627215" y="21382737"/>
          <a:ext cx="2146300" cy="596900"/>
        </p:xfrm>
        <a:graphic>
          <a:graphicData uri="http://schemas.openxmlformats.org/presentationml/2006/ole">
            <mc:AlternateContent xmlns:mc="http://schemas.openxmlformats.org/markup-compatibility/2006">
              <mc:Choice xmlns:v="urn:schemas-microsoft-com:vml" Requires="v">
                <p:oleObj spid="_x0000_s1270" name="Equation" r:id="rId15" imgW="1498320" imgH="419040" progId="Equation.DSMT4">
                  <p:embed/>
                </p:oleObj>
              </mc:Choice>
              <mc:Fallback>
                <p:oleObj name="Equation" r:id="rId15" imgW="1498320" imgH="419040" progId="Equation.DSMT4">
                  <p:embed/>
                  <p:pic>
                    <p:nvPicPr>
                      <p:cNvPr id="31" name="Object 30">
                        <a:extLst>
                          <a:ext uri="{FF2B5EF4-FFF2-40B4-BE49-F238E27FC236}">
                            <a16:creationId xmlns:a16="http://schemas.microsoft.com/office/drawing/2014/main" id="{12D6F197-5446-4627-AF00-0B0AC8E948CA}"/>
                          </a:ext>
                        </a:extLst>
                      </p:cNvPr>
                      <p:cNvPicPr/>
                      <p:nvPr/>
                    </p:nvPicPr>
                    <p:blipFill>
                      <a:blip r:embed="rId16"/>
                      <a:stretch>
                        <a:fillRect/>
                      </a:stretch>
                    </p:blipFill>
                    <p:spPr>
                      <a:xfrm>
                        <a:off x="14627215" y="21382737"/>
                        <a:ext cx="2146300" cy="596900"/>
                      </a:xfrm>
                      <a:prstGeom prst="rect">
                        <a:avLst/>
                      </a:prstGeom>
                    </p:spPr>
                  </p:pic>
                </p:oleObj>
              </mc:Fallback>
            </mc:AlternateContent>
          </a:graphicData>
        </a:graphic>
      </p:graphicFrame>
      <p:graphicFrame>
        <p:nvGraphicFramePr>
          <p:cNvPr id="59" name="Object 58">
            <a:extLst>
              <a:ext uri="{FF2B5EF4-FFF2-40B4-BE49-F238E27FC236}">
                <a16:creationId xmlns:a16="http://schemas.microsoft.com/office/drawing/2014/main" id="{DBF986FE-AF16-4A36-82E1-9F2CECE9AD15}"/>
              </a:ext>
            </a:extLst>
          </p:cNvPr>
          <p:cNvGraphicFramePr>
            <a:graphicFrameLocks noChangeAspect="1"/>
          </p:cNvGraphicFramePr>
          <p:nvPr>
            <p:extLst>
              <p:ext uri="{D42A27DB-BD31-4B8C-83A1-F6EECF244321}">
                <p14:modId xmlns:p14="http://schemas.microsoft.com/office/powerpoint/2010/main" val="2180954202"/>
              </p:ext>
            </p:extLst>
          </p:nvPr>
        </p:nvGraphicFramePr>
        <p:xfrm>
          <a:off x="14569984" y="26909474"/>
          <a:ext cx="1898650" cy="544512"/>
        </p:xfrm>
        <a:graphic>
          <a:graphicData uri="http://schemas.openxmlformats.org/presentationml/2006/ole">
            <mc:AlternateContent xmlns:mc="http://schemas.openxmlformats.org/markup-compatibility/2006">
              <mc:Choice xmlns:v="urn:schemas-microsoft-com:vml" Requires="v">
                <p:oleObj spid="_x0000_s1271" name="Equation" r:id="rId17" imgW="1320480" imgH="380880" progId="Equation.DSMT4">
                  <p:embed/>
                </p:oleObj>
              </mc:Choice>
              <mc:Fallback>
                <p:oleObj name="Equation" r:id="rId17" imgW="1320480" imgH="380880" progId="Equation.DSMT4">
                  <p:embed/>
                  <p:pic>
                    <p:nvPicPr>
                      <p:cNvPr id="51" name="Object 50">
                        <a:extLst>
                          <a:ext uri="{FF2B5EF4-FFF2-40B4-BE49-F238E27FC236}">
                            <a16:creationId xmlns:a16="http://schemas.microsoft.com/office/drawing/2014/main" id="{67A2A50B-535D-45D6-B14D-32199AA9C0D6}"/>
                          </a:ext>
                        </a:extLst>
                      </p:cNvPr>
                      <p:cNvPicPr/>
                      <p:nvPr/>
                    </p:nvPicPr>
                    <p:blipFill>
                      <a:blip r:embed="rId18"/>
                      <a:stretch>
                        <a:fillRect/>
                      </a:stretch>
                    </p:blipFill>
                    <p:spPr>
                      <a:xfrm>
                        <a:off x="14569984" y="26909474"/>
                        <a:ext cx="1898650" cy="544512"/>
                      </a:xfrm>
                      <a:prstGeom prst="rect">
                        <a:avLst/>
                      </a:prstGeom>
                    </p:spPr>
                  </p:pic>
                </p:oleObj>
              </mc:Fallback>
            </mc:AlternateContent>
          </a:graphicData>
        </a:graphic>
      </p:graphicFrame>
      <p:sp>
        <p:nvSpPr>
          <p:cNvPr id="60" name="TextBox 59">
            <a:extLst>
              <a:ext uri="{FF2B5EF4-FFF2-40B4-BE49-F238E27FC236}">
                <a16:creationId xmlns:a16="http://schemas.microsoft.com/office/drawing/2014/main" id="{55C2A6BB-8958-4A4B-8F7C-9D85FDD5C7C1}"/>
              </a:ext>
            </a:extLst>
          </p:cNvPr>
          <p:cNvSpPr txBox="1"/>
          <p:nvPr/>
        </p:nvSpPr>
        <p:spPr>
          <a:xfrm>
            <a:off x="14471024" y="26529156"/>
            <a:ext cx="5773536" cy="461665"/>
          </a:xfrm>
          <a:prstGeom prst="rect">
            <a:avLst/>
          </a:prstGeom>
          <a:noFill/>
        </p:spPr>
        <p:txBody>
          <a:bodyPr wrap="square" rtlCol="0">
            <a:spAutoFit/>
          </a:bodyPr>
          <a:lstStyle/>
          <a:p>
            <a:r>
              <a:rPr lang="en-GB" sz="2400" dirty="0"/>
              <a:t>Diffusive mass transport for </a:t>
            </a:r>
            <a:r>
              <a:rPr lang="en-GB" sz="2400" dirty="0" err="1"/>
              <a:t>M</a:t>
            </a:r>
            <a:r>
              <a:rPr lang="en-GB" sz="2400" baseline="-25000" dirty="0" err="1"/>
              <a:t>Red</a:t>
            </a:r>
            <a:r>
              <a:rPr lang="en-GB" sz="2400" dirty="0"/>
              <a:t>, </a:t>
            </a:r>
            <a:r>
              <a:rPr lang="en-GB" sz="2400" dirty="0" err="1"/>
              <a:t>M</a:t>
            </a:r>
            <a:r>
              <a:rPr lang="en-GB" sz="2400" baseline="-25000" dirty="0" err="1"/>
              <a:t>Ox</a:t>
            </a:r>
            <a:r>
              <a:rPr lang="en-GB" sz="2400" dirty="0"/>
              <a:t>, </a:t>
            </a:r>
            <a:r>
              <a:rPr lang="en-GB" sz="2400" dirty="0" err="1"/>
              <a:t>e</a:t>
            </a:r>
            <a:r>
              <a:rPr lang="en-GB" sz="2400" baseline="-25000" dirty="0" err="1"/>
              <a:t>CB</a:t>
            </a:r>
            <a:endParaRPr lang="en-DE" sz="2400" baseline="-25000" dirty="0"/>
          </a:p>
        </p:txBody>
      </p:sp>
      <p:sp>
        <p:nvSpPr>
          <p:cNvPr id="61" name="TextBox 60">
            <a:extLst>
              <a:ext uri="{FF2B5EF4-FFF2-40B4-BE49-F238E27FC236}">
                <a16:creationId xmlns:a16="http://schemas.microsoft.com/office/drawing/2014/main" id="{355DB1D2-D282-4689-8FCA-22A44B1AA735}"/>
              </a:ext>
            </a:extLst>
          </p:cNvPr>
          <p:cNvSpPr txBox="1"/>
          <p:nvPr/>
        </p:nvSpPr>
        <p:spPr>
          <a:xfrm>
            <a:off x="20540149" y="21249686"/>
            <a:ext cx="1245362" cy="478272"/>
          </a:xfrm>
          <a:prstGeom prst="rect">
            <a:avLst/>
          </a:prstGeom>
          <a:noFill/>
        </p:spPr>
        <p:txBody>
          <a:bodyPr wrap="square" rtlCol="0">
            <a:spAutoFit/>
          </a:bodyPr>
          <a:lstStyle/>
          <a:p>
            <a:pPr algn="l">
              <a:lnSpc>
                <a:spcPct val="110000"/>
              </a:lnSpc>
            </a:pPr>
            <a:r>
              <a:rPr lang="en-US" sz="2400" b="1" spc="30" dirty="0"/>
              <a:t>Physic 1</a:t>
            </a:r>
            <a:endParaRPr lang="en-DE" sz="2400" b="1" spc="30" dirty="0" err="1"/>
          </a:p>
        </p:txBody>
      </p:sp>
      <p:sp>
        <p:nvSpPr>
          <p:cNvPr id="62" name="TextBox 61">
            <a:extLst>
              <a:ext uri="{FF2B5EF4-FFF2-40B4-BE49-F238E27FC236}">
                <a16:creationId xmlns:a16="http://schemas.microsoft.com/office/drawing/2014/main" id="{A5DF8472-544C-49C7-B2D0-A73F6ECCE77E}"/>
              </a:ext>
            </a:extLst>
          </p:cNvPr>
          <p:cNvSpPr txBox="1"/>
          <p:nvPr/>
        </p:nvSpPr>
        <p:spPr>
          <a:xfrm>
            <a:off x="20602796" y="21730939"/>
            <a:ext cx="4554902" cy="5780044"/>
          </a:xfrm>
          <a:prstGeom prst="rect">
            <a:avLst/>
          </a:prstGeom>
          <a:noFill/>
        </p:spPr>
        <p:txBody>
          <a:bodyPr wrap="square" rtlCol="0">
            <a:spAutoFit/>
          </a:bodyPr>
          <a:lstStyle/>
          <a:p>
            <a:pPr algn="l">
              <a:lnSpc>
                <a:spcPct val="110000"/>
              </a:lnSpc>
            </a:pPr>
            <a:r>
              <a:rPr lang="en-US" sz="2400" spc="30" dirty="0"/>
              <a:t>Diffusion of dilution species (</a:t>
            </a:r>
            <a:r>
              <a:rPr lang="en-US" sz="2400" spc="30" dirty="0" err="1"/>
              <a:t>M</a:t>
            </a:r>
            <a:r>
              <a:rPr lang="en-US" sz="2400" spc="30" baseline="-25000" dirty="0" err="1"/>
              <a:t>Red</a:t>
            </a:r>
            <a:r>
              <a:rPr lang="en-US" sz="2400" spc="30" dirty="0"/>
              <a:t>, </a:t>
            </a:r>
            <a:r>
              <a:rPr lang="en-US" sz="2400" spc="30" dirty="0" err="1"/>
              <a:t>M</a:t>
            </a:r>
            <a:r>
              <a:rPr lang="en-US" sz="2400" spc="30" baseline="-25000" dirty="0" err="1"/>
              <a:t>Ox</a:t>
            </a:r>
            <a:r>
              <a:rPr lang="en-US" sz="2400" spc="30" dirty="0"/>
              <a:t>) </a:t>
            </a:r>
          </a:p>
          <a:p>
            <a:pPr algn="l">
              <a:lnSpc>
                <a:spcPct val="110000"/>
              </a:lnSpc>
            </a:pPr>
            <a:r>
              <a:rPr lang="en-US" sz="2400" b="1" spc="30" dirty="0"/>
              <a:t>Boundary conditions</a:t>
            </a:r>
          </a:p>
          <a:p>
            <a:pPr algn="l">
              <a:lnSpc>
                <a:spcPct val="110000"/>
              </a:lnSpc>
            </a:pPr>
            <a:r>
              <a:rPr lang="en-US" sz="2400" spc="30" dirty="0"/>
              <a:t>Bulk boundaries: 10, 11</a:t>
            </a:r>
          </a:p>
          <a:p>
            <a:pPr>
              <a:lnSpc>
                <a:spcPct val="110000"/>
              </a:lnSpc>
            </a:pPr>
            <a:r>
              <a:rPr lang="en-US" sz="2400" i="1" spc="30" dirty="0" err="1"/>
              <a:t>D</a:t>
            </a:r>
            <a:r>
              <a:rPr lang="en-US" sz="2400" spc="30" baseline="-25000" dirty="0" err="1"/>
              <a:t>MOx</a:t>
            </a:r>
            <a:r>
              <a:rPr lang="en-US" sz="2400" spc="30" dirty="0"/>
              <a:t>= </a:t>
            </a:r>
            <a:r>
              <a:rPr lang="en-US" sz="2400" i="1" spc="30" dirty="0" err="1"/>
              <a:t>D</a:t>
            </a:r>
            <a:r>
              <a:rPr lang="en-US" sz="2400" spc="30" baseline="-25000" dirty="0" err="1"/>
              <a:t>MRed</a:t>
            </a:r>
            <a:r>
              <a:rPr lang="en-US" sz="2400" spc="30" dirty="0"/>
              <a:t>= </a:t>
            </a:r>
            <a:r>
              <a:rPr lang="en-US" sz="2400" i="1" spc="30" dirty="0"/>
              <a:t>D</a:t>
            </a:r>
            <a:r>
              <a:rPr lang="en-US" sz="2400" spc="30" baseline="-25000" dirty="0"/>
              <a:t>e-</a:t>
            </a:r>
            <a:r>
              <a:rPr lang="en-US" sz="2400" spc="30" dirty="0"/>
              <a:t>=</a:t>
            </a:r>
            <a:r>
              <a:rPr lang="en-DE" sz="2400" dirty="0"/>
              <a:t> 9.1E-10 m²/s,</a:t>
            </a:r>
            <a:endParaRPr lang="en-US" sz="2400" dirty="0"/>
          </a:p>
          <a:p>
            <a:pPr>
              <a:lnSpc>
                <a:spcPct val="110000"/>
              </a:lnSpc>
            </a:pPr>
            <a:r>
              <a:rPr lang="en-US" sz="2400" i="1" dirty="0" err="1"/>
              <a:t>c</a:t>
            </a:r>
            <a:r>
              <a:rPr lang="en-US" sz="2400" i="1" baseline="-25000" dirty="0" err="1"/>
              <a:t>Mox</a:t>
            </a:r>
            <a:r>
              <a:rPr lang="en-US" sz="2400" i="1" dirty="0"/>
              <a:t>=</a:t>
            </a:r>
            <a:r>
              <a:rPr lang="en-US" sz="2400" dirty="0"/>
              <a:t>1 mM, </a:t>
            </a:r>
            <a:r>
              <a:rPr lang="en-US" sz="2400" i="1" dirty="0" err="1"/>
              <a:t>c</a:t>
            </a:r>
            <a:r>
              <a:rPr lang="en-US" sz="2400" baseline="-25000" dirty="0" err="1"/>
              <a:t>Red</a:t>
            </a:r>
            <a:r>
              <a:rPr lang="en-US" sz="2400" dirty="0"/>
              <a:t>=0, </a:t>
            </a:r>
            <a:r>
              <a:rPr lang="en-US" sz="2400" i="1" dirty="0" err="1"/>
              <a:t>r</a:t>
            </a:r>
            <a:r>
              <a:rPr lang="en-US" sz="2400" baseline="-25000" dirty="0" err="1"/>
              <a:t>T</a:t>
            </a:r>
            <a:r>
              <a:rPr lang="en-US" sz="2400" dirty="0"/>
              <a:t>=25 </a:t>
            </a:r>
            <a:r>
              <a:rPr lang="en-GB" sz="2400" dirty="0"/>
              <a:t>µM</a:t>
            </a:r>
          </a:p>
          <a:p>
            <a:pPr>
              <a:lnSpc>
                <a:spcPct val="110000"/>
              </a:lnSpc>
            </a:pPr>
            <a:r>
              <a:rPr lang="en-GB" sz="2400" dirty="0"/>
              <a:t>5,3,1,13,12, no flux</a:t>
            </a:r>
          </a:p>
          <a:p>
            <a:pPr>
              <a:lnSpc>
                <a:spcPct val="110000"/>
              </a:lnSpc>
            </a:pPr>
            <a:r>
              <a:rPr lang="en-GB" sz="2400" b="1" dirty="0"/>
              <a:t>Porous domain</a:t>
            </a:r>
          </a:p>
          <a:p>
            <a:pPr>
              <a:lnSpc>
                <a:spcPct val="110000"/>
              </a:lnSpc>
            </a:pPr>
            <a:r>
              <a:rPr lang="en-GB" sz="2400" dirty="0"/>
              <a:t>Porosity (por) </a:t>
            </a:r>
            <a:r>
              <a:rPr lang="en-US" sz="2400" dirty="0"/>
              <a:t>= 0.6,</a:t>
            </a:r>
            <a:r>
              <a:rPr lang="en-DE" dirty="0"/>
              <a:t> </a:t>
            </a:r>
            <a:r>
              <a:rPr lang="en-DE" i="1" dirty="0"/>
              <a:t>α </a:t>
            </a:r>
            <a:r>
              <a:rPr lang="en-DE" dirty="0"/>
              <a:t>=</a:t>
            </a:r>
            <a:r>
              <a:rPr lang="en-US" dirty="0"/>
              <a:t> </a:t>
            </a:r>
            <a:r>
              <a:rPr lang="en-DE" dirty="0"/>
              <a:t>0.2µm</a:t>
            </a:r>
            <a:r>
              <a:rPr lang="en-US" baseline="30000" dirty="0"/>
              <a:t>,</a:t>
            </a:r>
            <a:endParaRPr lang="en-US" sz="2400" dirty="0"/>
          </a:p>
          <a:p>
            <a:pPr>
              <a:lnSpc>
                <a:spcPct val="110000"/>
              </a:lnSpc>
            </a:pPr>
            <a:r>
              <a:rPr lang="en-US" sz="2400" dirty="0" err="1"/>
              <a:t>K</a:t>
            </a:r>
            <a:r>
              <a:rPr lang="en-US" sz="2400" baseline="-25000" dirty="0" err="1"/>
              <a:t>eq</a:t>
            </a:r>
            <a:r>
              <a:rPr lang="en-US" sz="2400" dirty="0"/>
              <a:t>=50m</a:t>
            </a:r>
            <a:r>
              <a:rPr lang="en-US" sz="2400" baseline="30000" dirty="0"/>
              <a:t>2</a:t>
            </a:r>
            <a:r>
              <a:rPr lang="en-US" sz="2400" dirty="0"/>
              <a:t>s/mol,</a:t>
            </a:r>
            <a:r>
              <a:rPr lang="en-US" sz="2400" i="1" dirty="0"/>
              <a:t> </a:t>
            </a:r>
            <a:r>
              <a:rPr lang="en-US" sz="2400" i="1" dirty="0" err="1"/>
              <a:t>D</a:t>
            </a:r>
            <a:r>
              <a:rPr lang="en-US" sz="2400" i="1" baseline="-25000" dirty="0" err="1"/>
              <a:t>por</a:t>
            </a:r>
            <a:r>
              <a:rPr lang="en-US" sz="2400" i="1" dirty="0"/>
              <a:t>=D[</a:t>
            </a:r>
            <a:r>
              <a:rPr lang="en-US" sz="2400" i="1" dirty="0" err="1"/>
              <a:t>M</a:t>
            </a:r>
            <a:r>
              <a:rPr lang="en-US" sz="2400" i="1" baseline="-25000" dirty="0" err="1"/>
              <a:t>Ox</a:t>
            </a:r>
            <a:r>
              <a:rPr lang="en-US" sz="2400" i="1" dirty="0"/>
              <a:t>]por</a:t>
            </a:r>
            <a:r>
              <a:rPr lang="en-US" sz="2400" i="1" baseline="30000" dirty="0"/>
              <a:t>1.5</a:t>
            </a:r>
            <a:endParaRPr lang="en-GB" sz="2400" i="1" baseline="30000" dirty="0"/>
          </a:p>
          <a:p>
            <a:pPr>
              <a:lnSpc>
                <a:spcPct val="110000"/>
              </a:lnSpc>
            </a:pPr>
            <a:r>
              <a:rPr lang="en-GB" sz="2400" dirty="0"/>
              <a:t>Reactions  in the porous  domain</a:t>
            </a:r>
          </a:p>
          <a:p>
            <a:pPr>
              <a:lnSpc>
                <a:spcPct val="110000"/>
              </a:lnSpc>
            </a:pPr>
            <a:r>
              <a:rPr lang="en-GB" sz="2400" i="1" dirty="0" err="1"/>
              <a:t>R</a:t>
            </a:r>
            <a:r>
              <a:rPr lang="en-GB" sz="2400" baseline="-25000" dirty="0" err="1"/>
              <a:t>Mox</a:t>
            </a:r>
            <a:r>
              <a:rPr lang="en-US" sz="2400" i="1" spc="30" dirty="0"/>
              <a:t> =</a:t>
            </a:r>
            <a:r>
              <a:rPr lang="en-US" sz="2400" i="1" spc="30" dirty="0" err="1"/>
              <a:t>k</a:t>
            </a:r>
            <a:r>
              <a:rPr lang="en-US" sz="2400" spc="30" baseline="-25000" dirty="0" err="1"/>
              <a:t>ox</a:t>
            </a:r>
            <a:r>
              <a:rPr lang="en-US" sz="2400" spc="30" dirty="0"/>
              <a:t>[Dye</a:t>
            </a:r>
            <a:r>
              <a:rPr lang="en-US" sz="2400" spc="30" baseline="30000" dirty="0"/>
              <a:t>+</a:t>
            </a:r>
            <a:r>
              <a:rPr lang="en-US" sz="2400" spc="30" dirty="0"/>
              <a:t>][</a:t>
            </a:r>
            <a:r>
              <a:rPr lang="en-US" sz="2400" spc="30" dirty="0" err="1"/>
              <a:t>M</a:t>
            </a:r>
            <a:r>
              <a:rPr lang="en-US" sz="2400" spc="30" baseline="-25000" dirty="0" err="1"/>
              <a:t>red</a:t>
            </a:r>
            <a:r>
              <a:rPr lang="en-US" sz="2400" spc="30" dirty="0"/>
              <a:t>], </a:t>
            </a:r>
            <a:r>
              <a:rPr lang="en-GB" sz="2400" dirty="0" err="1"/>
              <a:t>R</a:t>
            </a:r>
            <a:r>
              <a:rPr lang="en-GB" sz="2400" baseline="-25000" dirty="0" err="1"/>
              <a:t>MRed</a:t>
            </a:r>
            <a:r>
              <a:rPr lang="en-US" sz="2400" spc="30" dirty="0"/>
              <a:t> </a:t>
            </a:r>
            <a:r>
              <a:rPr lang="en-US" sz="2400" i="1" spc="30" dirty="0"/>
              <a:t>=</a:t>
            </a:r>
            <a:r>
              <a:rPr lang="en-US" sz="2400" i="1" spc="30" dirty="0" err="1"/>
              <a:t>k</a:t>
            </a:r>
            <a:r>
              <a:rPr lang="en-US" sz="2400" i="1" spc="30" baseline="-25000" dirty="0" err="1"/>
              <a:t>ox</a:t>
            </a:r>
            <a:r>
              <a:rPr lang="en-US" sz="2400" spc="30" dirty="0"/>
              <a:t>[Dye</a:t>
            </a:r>
            <a:r>
              <a:rPr lang="en-US" sz="2400" spc="30" baseline="30000" dirty="0"/>
              <a:t>+</a:t>
            </a:r>
            <a:r>
              <a:rPr lang="en-US" sz="2400" spc="30" dirty="0"/>
              <a:t>][</a:t>
            </a:r>
            <a:r>
              <a:rPr lang="en-US" sz="2400" spc="30" dirty="0" err="1"/>
              <a:t>M</a:t>
            </a:r>
            <a:r>
              <a:rPr lang="en-US" sz="2400" spc="30" baseline="-25000" dirty="0" err="1"/>
              <a:t>red</a:t>
            </a:r>
            <a:r>
              <a:rPr lang="en-US" sz="2400" spc="30" dirty="0"/>
              <a:t>], </a:t>
            </a:r>
            <a:r>
              <a:rPr lang="en-US" sz="2400" i="1" spc="30" dirty="0" err="1"/>
              <a:t>k</a:t>
            </a:r>
            <a:r>
              <a:rPr lang="en-US" sz="2400" spc="30" baseline="-25000" dirty="0" err="1"/>
              <a:t>ox</a:t>
            </a:r>
            <a:r>
              <a:rPr lang="en-US" sz="2400" spc="30" dirty="0"/>
              <a:t>= 10</a:t>
            </a:r>
            <a:r>
              <a:rPr lang="en-US" sz="2400" i="1" spc="30" dirty="0"/>
              <a:t> m</a:t>
            </a:r>
            <a:r>
              <a:rPr lang="en-US" sz="2400" i="1" spc="30" baseline="30000" dirty="0"/>
              <a:t>3</a:t>
            </a:r>
            <a:r>
              <a:rPr lang="en-US" sz="2400" i="1" spc="30" dirty="0"/>
              <a:t>/(</a:t>
            </a:r>
            <a:r>
              <a:rPr lang="en-US" sz="2400" i="1" spc="30" dirty="0" err="1"/>
              <a:t>smol</a:t>
            </a:r>
            <a:r>
              <a:rPr lang="en-US" sz="2400" i="1" spc="30" dirty="0"/>
              <a:t>), </a:t>
            </a:r>
            <a:r>
              <a:rPr lang="en-US" sz="2400" i="1" spc="30" dirty="0" err="1"/>
              <a:t>D</a:t>
            </a:r>
            <a:r>
              <a:rPr lang="en-US" sz="2400" spc="30" baseline="-25000" dirty="0" err="1"/>
              <a:t>dye</a:t>
            </a:r>
            <a:r>
              <a:rPr lang="en-US" sz="2400" i="1" spc="30" dirty="0"/>
              <a:t>=</a:t>
            </a:r>
            <a:r>
              <a:rPr lang="en-US" sz="2400" spc="30" dirty="0"/>
              <a:t>1E-20</a:t>
            </a:r>
            <a:r>
              <a:rPr lang="en-US" sz="2400" i="1" spc="30" dirty="0"/>
              <a:t> </a:t>
            </a:r>
            <a:r>
              <a:rPr lang="en-US" sz="2400" spc="30" dirty="0"/>
              <a:t>m/s,</a:t>
            </a:r>
          </a:p>
        </p:txBody>
      </p:sp>
      <p:sp>
        <p:nvSpPr>
          <p:cNvPr id="63" name="TextBox 62">
            <a:extLst>
              <a:ext uri="{FF2B5EF4-FFF2-40B4-BE49-F238E27FC236}">
                <a16:creationId xmlns:a16="http://schemas.microsoft.com/office/drawing/2014/main" id="{3A867C18-5E18-43A5-85AE-6BAA8EA83D41}"/>
              </a:ext>
            </a:extLst>
          </p:cNvPr>
          <p:cNvSpPr txBox="1"/>
          <p:nvPr/>
        </p:nvSpPr>
        <p:spPr>
          <a:xfrm>
            <a:off x="25780201" y="21244200"/>
            <a:ext cx="3652100" cy="6457152"/>
          </a:xfrm>
          <a:prstGeom prst="rect">
            <a:avLst/>
          </a:prstGeom>
          <a:noFill/>
        </p:spPr>
        <p:txBody>
          <a:bodyPr wrap="square" rtlCol="0">
            <a:spAutoFit/>
          </a:bodyPr>
          <a:lstStyle/>
          <a:p>
            <a:pPr algn="l">
              <a:lnSpc>
                <a:spcPct val="110000"/>
              </a:lnSpc>
            </a:pPr>
            <a:r>
              <a:rPr lang="en-US" sz="2400" b="1" spc="30" dirty="0"/>
              <a:t>Physics 2: (</a:t>
            </a:r>
            <a:r>
              <a:rPr lang="en-US" sz="2400" b="1" spc="30" dirty="0" err="1"/>
              <a:t>e</a:t>
            </a:r>
            <a:r>
              <a:rPr lang="en-US" sz="2400" b="1" spc="30" baseline="-25000" dirty="0" err="1"/>
              <a:t>CB</a:t>
            </a:r>
            <a:r>
              <a:rPr lang="en-US" sz="2400" b="1" spc="30" dirty="0"/>
              <a:t>)</a:t>
            </a:r>
          </a:p>
          <a:p>
            <a:pPr algn="l">
              <a:lnSpc>
                <a:spcPct val="110000"/>
              </a:lnSpc>
            </a:pPr>
            <a:r>
              <a:rPr lang="en-US" sz="2400" b="1" spc="30" dirty="0"/>
              <a:t>Boundary conditions</a:t>
            </a:r>
          </a:p>
          <a:p>
            <a:pPr algn="l">
              <a:lnSpc>
                <a:spcPct val="110000"/>
              </a:lnSpc>
            </a:pPr>
            <a:r>
              <a:rPr lang="en-US" sz="2400" spc="30" dirty="0"/>
              <a:t>At z=-</a:t>
            </a:r>
            <a:r>
              <a:rPr lang="en-US" sz="2400" spc="30" dirty="0" err="1"/>
              <a:t>d_film</a:t>
            </a:r>
            <a:endParaRPr lang="en-US" sz="2400" spc="30" dirty="0"/>
          </a:p>
          <a:p>
            <a:pPr algn="l">
              <a:lnSpc>
                <a:spcPct val="110000"/>
              </a:lnSpc>
            </a:pPr>
            <a:r>
              <a:rPr lang="en-US" sz="2400" spc="30" dirty="0"/>
              <a:t>(back contact) [</a:t>
            </a:r>
            <a:r>
              <a:rPr lang="en-US" sz="2400" spc="30" dirty="0" err="1"/>
              <a:t>e</a:t>
            </a:r>
            <a:r>
              <a:rPr lang="en-US" sz="2400" spc="30" baseline="-25000" dirty="0" err="1"/>
              <a:t>cB</a:t>
            </a:r>
            <a:r>
              <a:rPr lang="en-US" sz="2400" spc="30" dirty="0"/>
              <a:t>]=0,</a:t>
            </a:r>
          </a:p>
          <a:p>
            <a:pPr>
              <a:lnSpc>
                <a:spcPct val="110000"/>
              </a:lnSpc>
            </a:pPr>
            <a:r>
              <a:rPr lang="en-US" sz="2400" spc="30" dirty="0"/>
              <a:t>At symmetry </a:t>
            </a:r>
          </a:p>
          <a:p>
            <a:pPr>
              <a:lnSpc>
                <a:spcPct val="110000"/>
              </a:lnSpc>
            </a:pPr>
            <a:endParaRPr lang="en-US" sz="2400" spc="30" dirty="0"/>
          </a:p>
          <a:p>
            <a:pPr>
              <a:lnSpc>
                <a:spcPct val="110000"/>
              </a:lnSpc>
            </a:pPr>
            <a:r>
              <a:rPr lang="en-US" sz="2400" spc="30" dirty="0"/>
              <a:t>At tip, </a:t>
            </a:r>
            <a:r>
              <a:rPr lang="en-GB" sz="2400" i="1" spc="30" dirty="0" err="1"/>
              <a:t>J</a:t>
            </a:r>
            <a:r>
              <a:rPr lang="en-GB" sz="2400" baseline="-25000" dirty="0" err="1"/>
              <a:t>Mox</a:t>
            </a:r>
            <a:r>
              <a:rPr lang="en-US" sz="2400" i="1" spc="30" dirty="0"/>
              <a:t>=</a:t>
            </a:r>
            <a:r>
              <a:rPr lang="en-US" sz="2400" i="1" spc="30" dirty="0" err="1"/>
              <a:t>k</a:t>
            </a:r>
            <a:r>
              <a:rPr lang="en-US" sz="2400" i="1" spc="30" baseline="-25000" dirty="0" err="1"/>
              <a:t>T</a:t>
            </a:r>
            <a:r>
              <a:rPr lang="en-US" sz="2400" spc="30" dirty="0"/>
              <a:t>[</a:t>
            </a:r>
            <a:r>
              <a:rPr lang="en-US" sz="2400" spc="30" dirty="0" err="1"/>
              <a:t>M</a:t>
            </a:r>
            <a:r>
              <a:rPr lang="en-US" sz="2400" spc="30" baseline="-25000" dirty="0" err="1"/>
              <a:t>Ox</a:t>
            </a:r>
            <a:r>
              <a:rPr lang="en-US" sz="2400" spc="30" dirty="0"/>
              <a:t>], </a:t>
            </a:r>
            <a:r>
              <a:rPr lang="en-GB" sz="2400" dirty="0" err="1"/>
              <a:t>R</a:t>
            </a:r>
            <a:r>
              <a:rPr lang="en-GB" sz="2400" baseline="-25000" dirty="0" err="1"/>
              <a:t>MRed</a:t>
            </a:r>
            <a:r>
              <a:rPr lang="en-US" sz="2400" i="1" spc="30" dirty="0"/>
              <a:t> =- </a:t>
            </a:r>
            <a:r>
              <a:rPr lang="en-US" sz="2400" i="1" spc="30" dirty="0" err="1"/>
              <a:t>k</a:t>
            </a:r>
            <a:r>
              <a:rPr lang="en-US" sz="2400" spc="30" baseline="-25000" dirty="0" err="1"/>
              <a:t>ox</a:t>
            </a:r>
            <a:r>
              <a:rPr lang="en-US" sz="2400" spc="30" dirty="0"/>
              <a:t>[</a:t>
            </a:r>
            <a:r>
              <a:rPr lang="en-US" sz="2400" spc="30" dirty="0" err="1"/>
              <a:t>M</a:t>
            </a:r>
            <a:r>
              <a:rPr lang="en-US" sz="2400" spc="30" baseline="-25000" dirty="0" err="1"/>
              <a:t>Ox</a:t>
            </a:r>
            <a:r>
              <a:rPr lang="en-US" sz="2400" spc="30" dirty="0"/>
              <a:t>], </a:t>
            </a:r>
            <a:r>
              <a:rPr lang="en-US" sz="2400" i="1" spc="30" dirty="0" err="1"/>
              <a:t>k</a:t>
            </a:r>
            <a:r>
              <a:rPr lang="en-US" sz="2400" spc="30" baseline="-25000" dirty="0" err="1"/>
              <a:t>T</a:t>
            </a:r>
            <a:r>
              <a:rPr lang="en-US" sz="2400" spc="30" dirty="0"/>
              <a:t>= 1 m/s</a:t>
            </a:r>
          </a:p>
          <a:p>
            <a:pPr>
              <a:lnSpc>
                <a:spcPct val="110000"/>
              </a:lnSpc>
            </a:pPr>
            <a:r>
              <a:rPr lang="en-US" sz="2400" spc="30" dirty="0"/>
              <a:t>Generation of </a:t>
            </a:r>
            <a:r>
              <a:rPr lang="en-US" sz="2400" spc="30" dirty="0" err="1"/>
              <a:t>e</a:t>
            </a:r>
            <a:r>
              <a:rPr lang="en-US" sz="2400" spc="30" baseline="-25000" dirty="0" err="1"/>
              <a:t>CB</a:t>
            </a:r>
            <a:endParaRPr lang="en-US" sz="2400" i="1" spc="30" baseline="-25000" dirty="0"/>
          </a:p>
          <a:p>
            <a:pPr>
              <a:lnSpc>
                <a:spcPct val="110000"/>
              </a:lnSpc>
            </a:pPr>
            <a:r>
              <a:rPr lang="en-US" sz="2400" i="1" spc="30" dirty="0" err="1"/>
              <a:t>Re</a:t>
            </a:r>
            <a:r>
              <a:rPr lang="en-US" sz="2400" i="1" spc="30" baseline="-25000" dirty="0" err="1"/>
              <a:t>CB</a:t>
            </a:r>
            <a:r>
              <a:rPr lang="en-US" sz="2400" i="1" spc="30" dirty="0"/>
              <a:t>=</a:t>
            </a:r>
            <a:r>
              <a:rPr lang="en-DE" sz="2400" dirty="0"/>
              <a:t> </a:t>
            </a:r>
            <a:r>
              <a:rPr lang="en-DE" sz="2400" i="1" dirty="0"/>
              <a:t>α </a:t>
            </a:r>
            <a:r>
              <a:rPr lang="en-US" sz="2400" i="1" dirty="0" err="1"/>
              <a:t>J</a:t>
            </a:r>
            <a:r>
              <a:rPr lang="en-US" sz="2400" i="1" baseline="-25000" dirty="0" err="1"/>
              <a:t>hv</a:t>
            </a:r>
            <a:r>
              <a:rPr lang="en-US" sz="2400" i="1" dirty="0" err="1"/>
              <a:t>e</a:t>
            </a:r>
            <a:r>
              <a:rPr lang="en-US" sz="2400" i="1" baseline="30000" dirty="0"/>
              <a:t>-</a:t>
            </a:r>
            <a:r>
              <a:rPr lang="en-DE" sz="2400" dirty="0"/>
              <a:t> </a:t>
            </a:r>
            <a:r>
              <a:rPr lang="en-DE" sz="2400" i="1" baseline="30000" dirty="0"/>
              <a:t>α </a:t>
            </a:r>
            <a:r>
              <a:rPr lang="en-US" sz="2400" i="1" baseline="30000" dirty="0"/>
              <a:t>z</a:t>
            </a:r>
          </a:p>
          <a:p>
            <a:pPr>
              <a:lnSpc>
                <a:spcPct val="110000"/>
              </a:lnSpc>
            </a:pPr>
            <a:endParaRPr lang="en-US" sz="2400" i="1" spc="30" baseline="30000" dirty="0"/>
          </a:p>
          <a:p>
            <a:pPr>
              <a:lnSpc>
                <a:spcPct val="110000"/>
              </a:lnSpc>
            </a:pPr>
            <a:r>
              <a:rPr lang="de-DE" sz="2400" spc="30" dirty="0"/>
              <a:t>Initial </a:t>
            </a:r>
            <a:r>
              <a:rPr lang="de-DE" sz="2400" spc="30" dirty="0" err="1"/>
              <a:t>condition</a:t>
            </a:r>
            <a:r>
              <a:rPr lang="de-DE" sz="2400" spc="30" dirty="0"/>
              <a:t>: </a:t>
            </a:r>
            <a:r>
              <a:rPr lang="en-US" sz="2400" spc="30" dirty="0"/>
              <a:t>[</a:t>
            </a:r>
            <a:r>
              <a:rPr lang="en-US" sz="2400" spc="30" dirty="0" err="1"/>
              <a:t>e</a:t>
            </a:r>
            <a:r>
              <a:rPr lang="en-US" sz="2400" spc="30" baseline="-25000" dirty="0" err="1"/>
              <a:t>cB</a:t>
            </a:r>
            <a:r>
              <a:rPr lang="en-US" sz="2400" spc="30" dirty="0"/>
              <a:t>]=0</a:t>
            </a:r>
          </a:p>
          <a:p>
            <a:pPr>
              <a:lnSpc>
                <a:spcPct val="110000"/>
              </a:lnSpc>
            </a:pPr>
            <a:endParaRPr lang="en-US" sz="2400" spc="30" dirty="0"/>
          </a:p>
          <a:p>
            <a:pPr>
              <a:lnSpc>
                <a:spcPct val="110000"/>
              </a:lnSpc>
            </a:pPr>
            <a:r>
              <a:rPr lang="en-US" sz="2400" spc="30" dirty="0"/>
              <a:t>To be done </a:t>
            </a:r>
          </a:p>
          <a:p>
            <a:pPr>
              <a:lnSpc>
                <a:spcPct val="110000"/>
              </a:lnSpc>
            </a:pPr>
            <a:r>
              <a:rPr lang="en-US" sz="2400" spc="30" dirty="0"/>
              <a:t>consumption terms (loss mechanisms)</a:t>
            </a:r>
            <a:endParaRPr lang="en-DE" sz="2400" spc="30" dirty="0"/>
          </a:p>
        </p:txBody>
      </p:sp>
      <p:graphicFrame>
        <p:nvGraphicFramePr>
          <p:cNvPr id="39" name="Object 38">
            <a:extLst>
              <a:ext uri="{FF2B5EF4-FFF2-40B4-BE49-F238E27FC236}">
                <a16:creationId xmlns:a16="http://schemas.microsoft.com/office/drawing/2014/main" id="{2C8D2C22-E4FF-47D9-BB0D-71149A5BE7A6}"/>
              </a:ext>
            </a:extLst>
          </p:cNvPr>
          <p:cNvGraphicFramePr>
            <a:graphicFrameLocks noChangeAspect="1"/>
          </p:cNvGraphicFramePr>
          <p:nvPr>
            <p:extLst>
              <p:ext uri="{D42A27DB-BD31-4B8C-83A1-F6EECF244321}">
                <p14:modId xmlns:p14="http://schemas.microsoft.com/office/powerpoint/2010/main" val="3407462086"/>
              </p:ext>
            </p:extLst>
          </p:nvPr>
        </p:nvGraphicFramePr>
        <p:xfrm>
          <a:off x="27722923" y="22779013"/>
          <a:ext cx="1193800" cy="736600"/>
        </p:xfrm>
        <a:graphic>
          <a:graphicData uri="http://schemas.openxmlformats.org/presentationml/2006/ole">
            <mc:AlternateContent xmlns:mc="http://schemas.openxmlformats.org/markup-compatibility/2006">
              <mc:Choice xmlns:v="urn:schemas-microsoft-com:vml" Requires="v">
                <p:oleObj spid="_x0000_s1272" name="Equation" r:id="rId19" imgW="1193760" imgH="736560" progId="Equation.DSMT4">
                  <p:embed/>
                </p:oleObj>
              </mc:Choice>
              <mc:Fallback>
                <p:oleObj name="Equation" r:id="rId19" imgW="1193760" imgH="736560" progId="Equation.DSMT4">
                  <p:embed/>
                  <p:pic>
                    <p:nvPicPr>
                      <p:cNvPr id="0" name=""/>
                      <p:cNvPicPr/>
                      <p:nvPr/>
                    </p:nvPicPr>
                    <p:blipFill>
                      <a:blip r:embed="rId20"/>
                      <a:stretch>
                        <a:fillRect/>
                      </a:stretch>
                    </p:blipFill>
                    <p:spPr>
                      <a:xfrm>
                        <a:off x="27722923" y="22779013"/>
                        <a:ext cx="1193800" cy="736600"/>
                      </a:xfrm>
                      <a:prstGeom prst="rect">
                        <a:avLst/>
                      </a:prstGeom>
                    </p:spPr>
                  </p:pic>
                </p:oleObj>
              </mc:Fallback>
            </mc:AlternateContent>
          </a:graphicData>
        </a:graphic>
      </p:graphicFrame>
      <p:graphicFrame>
        <p:nvGraphicFramePr>
          <p:cNvPr id="65" name="Object 64">
            <a:extLst>
              <a:ext uri="{FF2B5EF4-FFF2-40B4-BE49-F238E27FC236}">
                <a16:creationId xmlns:a16="http://schemas.microsoft.com/office/drawing/2014/main" id="{F66E6BBF-36E8-4829-961F-573C861C7794}"/>
              </a:ext>
            </a:extLst>
          </p:cNvPr>
          <p:cNvGraphicFramePr>
            <a:graphicFrameLocks noChangeAspect="1"/>
          </p:cNvGraphicFramePr>
          <p:nvPr>
            <p:extLst>
              <p:ext uri="{D42A27DB-BD31-4B8C-83A1-F6EECF244321}">
                <p14:modId xmlns:p14="http://schemas.microsoft.com/office/powerpoint/2010/main" val="1618195818"/>
              </p:ext>
            </p:extLst>
          </p:nvPr>
        </p:nvGraphicFramePr>
        <p:xfrm>
          <a:off x="14569984" y="27671698"/>
          <a:ext cx="2031098" cy="719038"/>
        </p:xfrm>
        <a:graphic>
          <a:graphicData uri="http://schemas.openxmlformats.org/presentationml/2006/ole">
            <mc:AlternateContent xmlns:mc="http://schemas.openxmlformats.org/markup-compatibility/2006">
              <mc:Choice xmlns:v="urn:schemas-microsoft-com:vml" Requires="v">
                <p:oleObj spid="_x0000_s1273" name="Equation" r:id="rId21" imgW="1358640" imgH="482400" progId="Equation.DSMT4">
                  <p:embed/>
                </p:oleObj>
              </mc:Choice>
              <mc:Fallback>
                <p:oleObj name="Equation" r:id="rId21" imgW="1358640" imgH="482400" progId="Equation.DSMT4">
                  <p:embed/>
                  <p:pic>
                    <p:nvPicPr>
                      <p:cNvPr id="40" name="Object 39">
                        <a:extLst>
                          <a:ext uri="{FF2B5EF4-FFF2-40B4-BE49-F238E27FC236}">
                            <a16:creationId xmlns:a16="http://schemas.microsoft.com/office/drawing/2014/main" id="{CEBEBC29-7B05-47CB-A90A-29A204B79C6D}"/>
                          </a:ext>
                        </a:extLst>
                      </p:cNvPr>
                      <p:cNvPicPr>
                        <a:picLocks noChangeAspect="1" noChangeArrowheads="1"/>
                      </p:cNvPicPr>
                      <p:nvPr/>
                    </p:nvPicPr>
                    <p:blipFill>
                      <a:blip r:embed="rId22"/>
                      <a:srcRect/>
                      <a:stretch>
                        <a:fillRect/>
                      </a:stretch>
                    </p:blipFill>
                    <p:spPr bwMode="auto">
                      <a:xfrm>
                        <a:off x="14569984" y="27671698"/>
                        <a:ext cx="2031098" cy="719038"/>
                      </a:xfrm>
                      <a:prstGeom prst="rect">
                        <a:avLst/>
                      </a:prstGeom>
                      <a:noFill/>
                    </p:spPr>
                  </p:pic>
                </p:oleObj>
              </mc:Fallback>
            </mc:AlternateContent>
          </a:graphicData>
        </a:graphic>
      </p:graphicFrame>
      <p:pic>
        <p:nvPicPr>
          <p:cNvPr id="71" name="Picture 70">
            <a:extLst>
              <a:ext uri="{FF2B5EF4-FFF2-40B4-BE49-F238E27FC236}">
                <a16:creationId xmlns:a16="http://schemas.microsoft.com/office/drawing/2014/main" id="{754AD387-518A-43CE-90B6-937620F15994}"/>
              </a:ext>
            </a:extLst>
          </p:cNvPr>
          <p:cNvPicPr>
            <a:picLocks noChangeAspect="1"/>
          </p:cNvPicPr>
          <p:nvPr/>
        </p:nvPicPr>
        <p:blipFill>
          <a:blip r:embed="rId23" cstate="hqprint">
            <a:extLst>
              <a:ext uri="{28A0092B-C50C-407E-A947-70E740481C1C}">
                <a14:useLocalDpi xmlns:a14="http://schemas.microsoft.com/office/drawing/2010/main" val="0"/>
              </a:ext>
            </a:extLst>
          </a:blip>
          <a:stretch>
            <a:fillRect/>
          </a:stretch>
        </p:blipFill>
        <p:spPr>
          <a:xfrm>
            <a:off x="16422414" y="29327982"/>
            <a:ext cx="6053270" cy="4634064"/>
          </a:xfrm>
          <a:prstGeom prst="rect">
            <a:avLst/>
          </a:prstGeom>
        </p:spPr>
      </p:pic>
      <p:pic>
        <p:nvPicPr>
          <p:cNvPr id="87" name="Picture 86">
            <a:extLst>
              <a:ext uri="{FF2B5EF4-FFF2-40B4-BE49-F238E27FC236}">
                <a16:creationId xmlns:a16="http://schemas.microsoft.com/office/drawing/2014/main" id="{82DBE117-A023-452E-83F6-BF32D7BDD55B}"/>
              </a:ext>
            </a:extLst>
          </p:cNvPr>
          <p:cNvPicPr>
            <a:picLocks noChangeAspect="1"/>
          </p:cNvPicPr>
          <p:nvPr/>
        </p:nvPicPr>
        <p:blipFill>
          <a:blip r:embed="rId24"/>
          <a:stretch>
            <a:fillRect/>
          </a:stretch>
        </p:blipFill>
        <p:spPr>
          <a:xfrm>
            <a:off x="22923117" y="29403744"/>
            <a:ext cx="5934393" cy="4558302"/>
          </a:xfrm>
          <a:prstGeom prst="rect">
            <a:avLst/>
          </a:prstGeom>
        </p:spPr>
      </p:pic>
      <p:pic>
        <p:nvPicPr>
          <p:cNvPr id="24" name="Picture Placeholder 23">
            <a:extLst>
              <a:ext uri="{FF2B5EF4-FFF2-40B4-BE49-F238E27FC236}">
                <a16:creationId xmlns:a16="http://schemas.microsoft.com/office/drawing/2014/main" id="{B43E0C8E-08B1-4B62-A1DC-47C4F9F6981E}"/>
              </a:ext>
            </a:extLst>
          </p:cNvPr>
          <p:cNvPicPr>
            <a:picLocks noGrp="1" noChangeAspect="1"/>
          </p:cNvPicPr>
          <p:nvPr>
            <p:ph type="pic" sz="quarter" idx="31"/>
          </p:nvPr>
        </p:nvPicPr>
        <p:blipFill>
          <a:blip r:embed="rId25">
            <a:extLst>
              <a:ext uri="{28A0092B-C50C-407E-A947-70E740481C1C}">
                <a14:useLocalDpi xmlns:a14="http://schemas.microsoft.com/office/drawing/2010/main" val="0"/>
              </a:ext>
            </a:extLst>
          </a:blip>
          <a:srcRect l="58" r="58"/>
          <a:stretch>
            <a:fillRect/>
          </a:stretch>
        </p:blipFill>
        <p:spPr/>
      </p:pic>
      <p:sp>
        <p:nvSpPr>
          <p:cNvPr id="42" name="TextBox 59">
            <a:extLst>
              <a:ext uri="{FF2B5EF4-FFF2-40B4-BE49-F238E27FC236}">
                <a16:creationId xmlns:a16="http://schemas.microsoft.com/office/drawing/2014/main" id="{55C2A6BB-8958-4A4B-8F7C-9D85FDD5C7C1}"/>
              </a:ext>
            </a:extLst>
          </p:cNvPr>
          <p:cNvSpPr txBox="1"/>
          <p:nvPr/>
        </p:nvSpPr>
        <p:spPr>
          <a:xfrm>
            <a:off x="14512749" y="25125684"/>
            <a:ext cx="5773536" cy="461665"/>
          </a:xfrm>
          <a:prstGeom prst="rect">
            <a:avLst/>
          </a:prstGeom>
          <a:noFill/>
        </p:spPr>
        <p:txBody>
          <a:bodyPr wrap="square" rtlCol="0">
            <a:spAutoFit/>
          </a:bodyPr>
          <a:lstStyle/>
          <a:p>
            <a:r>
              <a:rPr lang="en-GB" sz="2400" dirty="0"/>
              <a:t>Dye regeneration by mediator</a:t>
            </a:r>
            <a:endParaRPr lang="en-DE" sz="2400" baseline="-25000" dirty="0"/>
          </a:p>
        </p:txBody>
      </p:sp>
      <p:sp>
        <p:nvSpPr>
          <p:cNvPr id="44" name="TextBox 59">
            <a:extLst>
              <a:ext uri="{FF2B5EF4-FFF2-40B4-BE49-F238E27FC236}">
                <a16:creationId xmlns:a16="http://schemas.microsoft.com/office/drawing/2014/main" id="{55C2A6BB-8958-4A4B-8F7C-9D85FDD5C7C1}"/>
              </a:ext>
            </a:extLst>
          </p:cNvPr>
          <p:cNvSpPr txBox="1"/>
          <p:nvPr/>
        </p:nvSpPr>
        <p:spPr>
          <a:xfrm>
            <a:off x="14542289" y="21916846"/>
            <a:ext cx="5773536" cy="461665"/>
          </a:xfrm>
          <a:prstGeom prst="rect">
            <a:avLst/>
          </a:prstGeom>
          <a:noFill/>
        </p:spPr>
        <p:txBody>
          <a:bodyPr wrap="square" rtlCol="0">
            <a:spAutoFit/>
          </a:bodyPr>
          <a:lstStyle/>
          <a:p>
            <a:r>
              <a:rPr lang="en-GB" sz="2400" dirty="0"/>
              <a:t>Electron injection, </a:t>
            </a:r>
            <a:r>
              <a:rPr lang="en-GB" sz="2400" dirty="0" err="1"/>
              <a:t>photoxidation</a:t>
            </a:r>
            <a:r>
              <a:rPr lang="en-GB" sz="2400" dirty="0"/>
              <a:t> of dye</a:t>
            </a:r>
            <a:endParaRPr lang="en-DE" sz="2400" baseline="-25000" dirty="0"/>
          </a:p>
        </p:txBody>
      </p:sp>
      <p:sp>
        <p:nvSpPr>
          <p:cNvPr id="45" name="TextBox 59">
            <a:extLst>
              <a:ext uri="{FF2B5EF4-FFF2-40B4-BE49-F238E27FC236}">
                <a16:creationId xmlns:a16="http://schemas.microsoft.com/office/drawing/2014/main" id="{55C2A6BB-8958-4A4B-8F7C-9D85FDD5C7C1}"/>
              </a:ext>
            </a:extLst>
          </p:cNvPr>
          <p:cNvSpPr txBox="1"/>
          <p:nvPr/>
        </p:nvSpPr>
        <p:spPr>
          <a:xfrm>
            <a:off x="16846189" y="27722251"/>
            <a:ext cx="5773536" cy="461665"/>
          </a:xfrm>
          <a:prstGeom prst="rect">
            <a:avLst/>
          </a:prstGeom>
          <a:noFill/>
        </p:spPr>
        <p:txBody>
          <a:bodyPr wrap="square" rtlCol="0">
            <a:spAutoFit/>
          </a:bodyPr>
          <a:lstStyle/>
          <a:p>
            <a:r>
              <a:rPr lang="en-GB" sz="2400" dirty="0"/>
              <a:t>Microelectrode current</a:t>
            </a:r>
            <a:endParaRPr lang="en-DE" sz="2400" baseline="-25000" dirty="0"/>
          </a:p>
        </p:txBody>
      </p:sp>
    </p:spTree>
    <p:extLst>
      <p:ext uri="{BB962C8B-B14F-4D97-AF65-F5344CB8AC3E}">
        <p14:creationId xmlns:p14="http://schemas.microsoft.com/office/powerpoint/2010/main" val="3627171321"/>
      </p:ext>
    </p:extLst>
  </p:cSld>
  <p:clrMapOvr>
    <a:masterClrMapping/>
  </p:clrMapOvr>
</p:sld>
</file>

<file path=ppt/theme/theme1.xml><?xml version="1.0" encoding="utf-8"?>
<a:theme xmlns:a="http://schemas.openxmlformats.org/drawingml/2006/main" name="Offic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691</Words>
  <Application>Microsoft Office PowerPoint</Application>
  <PresentationFormat>Custom</PresentationFormat>
  <Paragraphs>46</Paragraphs>
  <Slides>1</Slides>
  <Notes>0</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1</vt:i4>
      </vt:variant>
    </vt:vector>
  </HeadingPairs>
  <TitlesOfParts>
    <vt:vector size="6" baseType="lpstr">
      <vt:lpstr>Arial</vt:lpstr>
      <vt:lpstr>Calibri</vt:lpstr>
      <vt:lpstr>Calibri Light</vt:lpstr>
      <vt:lpstr>Office</vt:lpstr>
      <vt:lpstr>Equation</vt:lpstr>
      <vt:lpstr>                                                             Kinetics of Dye Regeneration in Photoanodes of Dye-Sensitized Solar Cells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Notebook</cp:lastModifiedBy>
  <cp:revision>210</cp:revision>
  <cp:lastPrinted>2023-01-06T15:48:30Z</cp:lastPrinted>
  <dcterms:created xsi:type="dcterms:W3CDTF">2023-01-03T14:57:49Z</dcterms:created>
  <dcterms:modified xsi:type="dcterms:W3CDTF">2023-10-26T05:08:20Z</dcterms:modified>
</cp:coreProperties>
</file>