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
  </p:notesMasterIdLst>
  <p:sldIdLst>
    <p:sldId id="285" r:id="rId2"/>
  </p:sldIdLst>
  <p:sldSz cx="30495875" cy="430228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BA4A20-459C-4C7D-9AA6-7E25E881A159}" v="11" dt="2023-11-21T08:52:15.1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502"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1/9/2024</a:t>
            </a:fld>
            <a:endParaRPr lang="en-US"/>
          </a:p>
        </p:txBody>
      </p:sp>
      <p:sp>
        <p:nvSpPr>
          <p:cNvPr id="4" name="Folienbildplatzhalter 3"/>
          <p:cNvSpPr>
            <a:spLocks noGrp="1" noRot="1" noChangeAspect="1"/>
          </p:cNvSpPr>
          <p:nvPr>
            <p:ph type="sldImg" idx="2"/>
          </p:nvPr>
        </p:nvSpPr>
        <p:spPr>
          <a:xfrm>
            <a:off x="2336800" y="1143000"/>
            <a:ext cx="2184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200937" rtl="0" eaLnBrk="1" latinLnBrk="0" hangingPunct="1">
      <a:defRPr sz="5513" kern="1200">
        <a:solidFill>
          <a:schemeClr val="tx1"/>
        </a:solidFill>
        <a:latin typeface="+mn-lt"/>
        <a:ea typeface="+mn-ea"/>
        <a:cs typeface="+mn-cs"/>
      </a:defRPr>
    </a:lvl1pPr>
    <a:lvl2pPr marL="2100469" algn="l" defTabSz="4200937" rtl="0" eaLnBrk="1" latinLnBrk="0" hangingPunct="1">
      <a:defRPr sz="5513" kern="1200">
        <a:solidFill>
          <a:schemeClr val="tx1"/>
        </a:solidFill>
        <a:latin typeface="+mn-lt"/>
        <a:ea typeface="+mn-ea"/>
        <a:cs typeface="+mn-cs"/>
      </a:defRPr>
    </a:lvl2pPr>
    <a:lvl3pPr marL="4200937" algn="l" defTabSz="4200937" rtl="0" eaLnBrk="1" latinLnBrk="0" hangingPunct="1">
      <a:defRPr sz="5513" kern="1200">
        <a:solidFill>
          <a:schemeClr val="tx1"/>
        </a:solidFill>
        <a:latin typeface="+mn-lt"/>
        <a:ea typeface="+mn-ea"/>
        <a:cs typeface="+mn-cs"/>
      </a:defRPr>
    </a:lvl3pPr>
    <a:lvl4pPr marL="6301406" algn="l" defTabSz="4200937" rtl="0" eaLnBrk="1" latinLnBrk="0" hangingPunct="1">
      <a:defRPr sz="5513" kern="1200">
        <a:solidFill>
          <a:schemeClr val="tx1"/>
        </a:solidFill>
        <a:latin typeface="+mn-lt"/>
        <a:ea typeface="+mn-ea"/>
        <a:cs typeface="+mn-cs"/>
      </a:defRPr>
    </a:lvl4pPr>
    <a:lvl5pPr marL="8401875" algn="l" defTabSz="4200937" rtl="0" eaLnBrk="1" latinLnBrk="0" hangingPunct="1">
      <a:defRPr sz="5513" kern="1200">
        <a:solidFill>
          <a:schemeClr val="tx1"/>
        </a:solidFill>
        <a:latin typeface="+mn-lt"/>
        <a:ea typeface="+mn-ea"/>
        <a:cs typeface="+mn-cs"/>
      </a:defRPr>
    </a:lvl5pPr>
    <a:lvl6pPr marL="10502343" algn="l" defTabSz="4200937" rtl="0" eaLnBrk="1" latinLnBrk="0" hangingPunct="1">
      <a:defRPr sz="5513" kern="1200">
        <a:solidFill>
          <a:schemeClr val="tx1"/>
        </a:solidFill>
        <a:latin typeface="+mn-lt"/>
        <a:ea typeface="+mn-ea"/>
        <a:cs typeface="+mn-cs"/>
      </a:defRPr>
    </a:lvl6pPr>
    <a:lvl7pPr marL="12602812" algn="l" defTabSz="4200937" rtl="0" eaLnBrk="1" latinLnBrk="0" hangingPunct="1">
      <a:defRPr sz="5513" kern="1200">
        <a:solidFill>
          <a:schemeClr val="tx1"/>
        </a:solidFill>
        <a:latin typeface="+mn-lt"/>
        <a:ea typeface="+mn-ea"/>
        <a:cs typeface="+mn-cs"/>
      </a:defRPr>
    </a:lvl7pPr>
    <a:lvl8pPr marL="14703281" algn="l" defTabSz="4200937" rtl="0" eaLnBrk="1" latinLnBrk="0" hangingPunct="1">
      <a:defRPr sz="5513" kern="1200">
        <a:solidFill>
          <a:schemeClr val="tx1"/>
        </a:solidFill>
        <a:latin typeface="+mn-lt"/>
        <a:ea typeface="+mn-ea"/>
        <a:cs typeface="+mn-cs"/>
      </a:defRPr>
    </a:lvl8pPr>
    <a:lvl9pPr marL="16803749" algn="l" defTabSz="4200937" rtl="0" eaLnBrk="1" latinLnBrk="0" hangingPunct="1">
      <a:defRPr sz="551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0" y="1"/>
            <a:ext cx="30495875" cy="12048348"/>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2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3152625" y="1503650"/>
            <a:ext cx="16231295" cy="3830123"/>
          </a:xfrm>
        </p:spPr>
        <p:txBody>
          <a:bodyPr anchor="b">
            <a:normAutofit/>
          </a:bodyPr>
          <a:lstStyle>
            <a:lvl1pPr>
              <a:defRPr sz="8041"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3152492" y="9800872"/>
            <a:ext cx="16231428" cy="1945022"/>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1111847" y="1037461"/>
            <a:ext cx="11315225" cy="1089713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59656" y="41766671"/>
            <a:ext cx="13373544" cy="711509"/>
          </a:xfrm>
          <a:prstGeom prst="rect">
            <a:avLst/>
          </a:prstGeom>
        </p:spPr>
        <p:txBody>
          <a:bodyPr wrap="none">
            <a:spAutoFit/>
          </a:bodyPr>
          <a:lstStyle/>
          <a:p>
            <a:r>
              <a:rPr lang="en-US" sz="402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2023 COMSOL Conference</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4503780" y="21258742"/>
            <a:ext cx="14880140" cy="6721051"/>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08829" y="38839957"/>
            <a:ext cx="14100434" cy="2269423"/>
          </a:xfrm>
        </p:spPr>
        <p:txBody>
          <a:bodyPr>
            <a:noAutofit/>
          </a:bodyPr>
          <a:lstStyle>
            <a:lvl1pPr marL="0" indent="0">
              <a:buNone/>
              <a:defRPr sz="3216">
                <a:solidFill>
                  <a:schemeClr val="bg1">
                    <a:lumMod val="65000"/>
                  </a:schemeClr>
                </a:solidFill>
                <a:latin typeface="Calibri" panose="020F0502020204030204" pitchFamily="34" charset="0"/>
                <a:cs typeface="Calibri" panose="020F0502020204030204" pitchFamily="34" charset="0"/>
              </a:defRPr>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08829" y="37883659"/>
            <a:ext cx="14748250" cy="835241"/>
          </a:xfrm>
          <a:prstGeom prst="rect">
            <a:avLst/>
          </a:prstGeom>
          <a:noFill/>
        </p:spPr>
        <p:txBody>
          <a:bodyPr wrap="square" rtlCol="0">
            <a:spAutoFit/>
          </a:bodyPr>
          <a:lstStyle/>
          <a:p>
            <a:r>
              <a:rPr lang="en-US" sz="4824" b="1" dirty="0">
                <a:solidFill>
                  <a:schemeClr val="bg1">
                    <a:lumMod val="65000"/>
                  </a:schemeClr>
                </a:solidFill>
                <a:latin typeface="Calibri" panose="020F0502020204030204" pitchFamily="34" charset="0"/>
                <a:cs typeface="Calibri" panose="020F0502020204030204" pitchFamily="34" charset="0"/>
              </a:rPr>
              <a:t>REFERENCES</a:t>
            </a:r>
            <a:endParaRPr lang="en-US" sz="402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3152600" y="5570984"/>
            <a:ext cx="16231428" cy="4097654"/>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08829" y="13010063"/>
            <a:ext cx="28275091" cy="66377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0"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08829" y="28378369"/>
            <a:ext cx="2827509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08829" y="37620638"/>
            <a:ext cx="2827509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528139" y="14549110"/>
            <a:ext cx="27436470" cy="4620854"/>
          </a:xfrm>
        </p:spPr>
        <p:txBody>
          <a:bodyPr numCol="2" spcCol="914400">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528139" y="13272380"/>
            <a:ext cx="27436470" cy="127673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4503780" y="19994542"/>
            <a:ext cx="14880140"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08829" y="19957628"/>
            <a:ext cx="12701898" cy="61324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08829" y="26572939"/>
            <a:ext cx="12762598"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5857079" y="38019216"/>
            <a:ext cx="13575222" cy="3090165"/>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08829" y="30330905"/>
            <a:ext cx="14298300" cy="6961076"/>
          </a:xfrm>
        </p:spPr>
        <p:txBody>
          <a:bodyPr>
            <a:noAutofit/>
          </a:bodyPr>
          <a:lstStyle>
            <a:lvl1pPr marL="0" indent="0">
              <a:buNone/>
              <a:defRPr sz="402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08829" y="28944905"/>
            <a:ext cx="14231947" cy="1278000"/>
          </a:xfrm>
        </p:spPr>
        <p:txBody>
          <a:bodyPr anchor="b">
            <a:noAutofit/>
          </a:bodyPr>
          <a:lstStyle>
            <a:lvl1pPr marL="0" indent="0">
              <a:buNone/>
              <a:defRPr sz="7000" b="1"/>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6236338" y="28948560"/>
            <a:ext cx="13147582" cy="6435627"/>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6254231" y="35782764"/>
            <a:ext cx="13178070" cy="1439297"/>
          </a:xfrm>
        </p:spPr>
        <p:txBody>
          <a:bodyPr>
            <a:noAutofit/>
          </a:bodyPr>
          <a:lstStyle>
            <a:lvl1pPr marL="0" indent="0">
              <a:buNone/>
              <a:defRPr sz="4000"/>
            </a:lvl1pPr>
            <a:lvl2pPr marL="1521463" indent="0">
              <a:buNone/>
              <a:defRPr sz="3216"/>
            </a:lvl2pPr>
            <a:lvl3pPr marL="3042927" indent="0">
              <a:buNone/>
              <a:defRPr sz="2814"/>
            </a:lvl3pPr>
            <a:lvl4pPr marL="4564390" indent="0">
              <a:buNone/>
              <a:defRPr sz="2010"/>
            </a:lvl4pPr>
            <a:lvl5pPr marL="6085854" indent="0">
              <a:buNone/>
              <a:defRPr sz="2010"/>
            </a:lvl5pPr>
          </a:lstStyle>
          <a:p>
            <a:pPr lvl="0"/>
            <a:r>
              <a:rPr lang="en-US" noProof="0" dirty="0"/>
              <a:t>Captions should be 18–40 pt. Write captions: “FIGURE #. Text…” </a:t>
            </a:r>
          </a:p>
        </p:txBody>
      </p:sp>
    </p:spTree>
    <p:extLst>
      <p:ext uri="{BB962C8B-B14F-4D97-AF65-F5344CB8AC3E}">
        <p14:creationId xmlns:p14="http://schemas.microsoft.com/office/powerpoint/2010/main" val="124907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47A5ED2-A0C3-409C-AD7A-B1754458CD1D}"/>
              </a:ext>
            </a:extLst>
          </p:cNvPr>
          <p:cNvGrpSpPr/>
          <p:nvPr userDrawn="1"/>
        </p:nvGrpSpPr>
        <p:grpSpPr>
          <a:xfrm>
            <a:off x="0" y="-11824"/>
            <a:ext cx="30496907" cy="43034662"/>
            <a:chOff x="0" y="-11824"/>
            <a:chExt cx="30496907" cy="43034662"/>
          </a:xfrm>
        </p:grpSpPr>
        <p:sp>
          <p:nvSpPr>
            <p:cNvPr id="19" name="Rectangle 18">
              <a:extLst>
                <a:ext uri="{FF2B5EF4-FFF2-40B4-BE49-F238E27FC236}">
                  <a16:creationId xmlns:a16="http://schemas.microsoft.com/office/drawing/2014/main" id="{944516B2-34A6-407A-B06A-72C9E15F25D8}"/>
                </a:ext>
              </a:extLst>
            </p:cNvPr>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7F7CE39-9823-4F5B-ABFE-098F325D8F35}"/>
                </a:ext>
              </a:extLst>
            </p:cNvPr>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57C28E66-72CA-4593-A5C3-C152AF7401E0}"/>
                </a:ext>
              </a:extLst>
            </p:cNvPr>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5D7C444-DE16-42DD-9599-D07A4F3B6CB7}"/>
                </a:ext>
              </a:extLst>
            </p:cNvPr>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4C1A78C-DD81-48B0-B5FB-B545B0991A8C}"/>
                </a:ext>
              </a:extLst>
            </p:cNvPr>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B22A3E9-DA00-46AF-B9F1-54AC93CFAAE1}"/>
                </a:ext>
              </a:extLst>
            </p:cNvPr>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6C92FBF-DC74-4B45-BD34-D5360DA66C2F}"/>
                </a:ext>
              </a:extLst>
            </p:cNvPr>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4E91BDC-6419-4206-9FBB-965A380CC1A6}"/>
                </a:ext>
              </a:extLst>
            </p:cNvPr>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176143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96592" y="2290577"/>
            <a:ext cx="26302692" cy="8315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96592" y="11452839"/>
            <a:ext cx="26302692" cy="272975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96591" y="39875806"/>
            <a:ext cx="6861572" cy="2290568"/>
          </a:xfrm>
          <a:prstGeom prst="rect">
            <a:avLst/>
          </a:prstGeom>
        </p:spPr>
        <p:txBody>
          <a:bodyPr vert="horz" lIns="91440" tIns="45720" rIns="91440" bIns="45720" rtlCol="0" anchor="ctr"/>
          <a:lstStyle>
            <a:lvl1pPr algn="l">
              <a:defRPr sz="4002">
                <a:solidFill>
                  <a:schemeClr val="tx1">
                    <a:tint val="75000"/>
                  </a:schemeClr>
                </a:solidFill>
              </a:defRPr>
            </a:lvl1pPr>
          </a:lstStyle>
          <a:p>
            <a:fld id="{A0C7885C-1B56-43D4-9483-3AAFF5FDFB8F}" type="datetimeFigureOut">
              <a:rPr lang="en-US" smtClean="0"/>
              <a:t>1/9/2024</a:t>
            </a:fld>
            <a:endParaRPr lang="en-US"/>
          </a:p>
        </p:txBody>
      </p:sp>
      <p:sp>
        <p:nvSpPr>
          <p:cNvPr id="5" name="Footer Placeholder 4"/>
          <p:cNvSpPr>
            <a:spLocks noGrp="1"/>
          </p:cNvSpPr>
          <p:nvPr>
            <p:ph type="ftr" sz="quarter" idx="3"/>
          </p:nvPr>
        </p:nvSpPr>
        <p:spPr>
          <a:xfrm>
            <a:off x="10101759" y="39875806"/>
            <a:ext cx="10292358" cy="2290568"/>
          </a:xfrm>
          <a:prstGeom prst="rect">
            <a:avLst/>
          </a:prstGeom>
        </p:spPr>
        <p:txBody>
          <a:bodyPr vert="horz" lIns="91440" tIns="45720" rIns="91440" bIns="45720" rtlCol="0" anchor="ctr"/>
          <a:lstStyle>
            <a:lvl1pPr algn="ctr">
              <a:defRPr sz="400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537712" y="39875806"/>
            <a:ext cx="6861572" cy="2290568"/>
          </a:xfrm>
          <a:prstGeom prst="rect">
            <a:avLst/>
          </a:prstGeom>
        </p:spPr>
        <p:txBody>
          <a:bodyPr vert="horz" lIns="91440" tIns="45720" rIns="91440" bIns="45720" rtlCol="0" anchor="ctr"/>
          <a:lstStyle>
            <a:lvl1pPr algn="r">
              <a:defRPr sz="4002">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652215490"/>
      </p:ext>
    </p:extLst>
  </p:cSld>
  <p:clrMap bg1="lt1" tx1="dk1" bg2="lt2" tx2="dk2" accent1="accent1" accent2="accent2" accent3="accent3" accent4="accent4" accent5="accent5" accent6="accent6" hlink="hlink" folHlink="folHlink"/>
  <p:sldLayoutIdLst>
    <p:sldLayoutId id="2147483693" r:id="rId1"/>
    <p:sldLayoutId id="2147483694" r:id="rId2"/>
  </p:sldLayoutIdLst>
  <p:txStyles>
    <p:title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p:titleStyle>
    <p:body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p:bodyStyle>
    <p:otherStyle>
      <a:defPPr>
        <a:defRPr lang="en-US"/>
      </a:defPPr>
      <a:lvl1pPr marL="0" algn="l" defTabSz="3049615" rtl="0" eaLnBrk="1" latinLnBrk="0" hangingPunct="1">
        <a:defRPr sz="6003" kern="1200">
          <a:solidFill>
            <a:schemeClr val="tx1"/>
          </a:solidFill>
          <a:latin typeface="+mn-lt"/>
          <a:ea typeface="+mn-ea"/>
          <a:cs typeface="+mn-cs"/>
        </a:defRPr>
      </a:lvl1pPr>
      <a:lvl2pPr marL="1524808" algn="l" defTabSz="3049615" rtl="0" eaLnBrk="1" latinLnBrk="0" hangingPunct="1">
        <a:defRPr sz="6003" kern="1200">
          <a:solidFill>
            <a:schemeClr val="tx1"/>
          </a:solidFill>
          <a:latin typeface="+mn-lt"/>
          <a:ea typeface="+mn-ea"/>
          <a:cs typeface="+mn-cs"/>
        </a:defRPr>
      </a:lvl2pPr>
      <a:lvl3pPr marL="3049615" algn="l" defTabSz="3049615" rtl="0" eaLnBrk="1" latinLnBrk="0" hangingPunct="1">
        <a:defRPr sz="6003" kern="1200">
          <a:solidFill>
            <a:schemeClr val="tx1"/>
          </a:solidFill>
          <a:latin typeface="+mn-lt"/>
          <a:ea typeface="+mn-ea"/>
          <a:cs typeface="+mn-cs"/>
        </a:defRPr>
      </a:lvl3pPr>
      <a:lvl4pPr marL="4574423" algn="l" defTabSz="3049615" rtl="0" eaLnBrk="1" latinLnBrk="0" hangingPunct="1">
        <a:defRPr sz="6003" kern="1200">
          <a:solidFill>
            <a:schemeClr val="tx1"/>
          </a:solidFill>
          <a:latin typeface="+mn-lt"/>
          <a:ea typeface="+mn-ea"/>
          <a:cs typeface="+mn-cs"/>
        </a:defRPr>
      </a:lvl4pPr>
      <a:lvl5pPr marL="6099231" algn="l" defTabSz="3049615" rtl="0" eaLnBrk="1" latinLnBrk="0" hangingPunct="1">
        <a:defRPr sz="6003" kern="1200">
          <a:solidFill>
            <a:schemeClr val="tx1"/>
          </a:solidFill>
          <a:latin typeface="+mn-lt"/>
          <a:ea typeface="+mn-ea"/>
          <a:cs typeface="+mn-cs"/>
        </a:defRPr>
      </a:lvl5pPr>
      <a:lvl6pPr marL="7624039" algn="l" defTabSz="3049615" rtl="0" eaLnBrk="1" latinLnBrk="0" hangingPunct="1">
        <a:defRPr sz="6003" kern="1200">
          <a:solidFill>
            <a:schemeClr val="tx1"/>
          </a:solidFill>
          <a:latin typeface="+mn-lt"/>
          <a:ea typeface="+mn-ea"/>
          <a:cs typeface="+mn-cs"/>
        </a:defRPr>
      </a:lvl6pPr>
      <a:lvl7pPr marL="9148846" algn="l" defTabSz="3049615" rtl="0" eaLnBrk="1" latinLnBrk="0" hangingPunct="1">
        <a:defRPr sz="6003" kern="1200">
          <a:solidFill>
            <a:schemeClr val="tx1"/>
          </a:solidFill>
          <a:latin typeface="+mn-lt"/>
          <a:ea typeface="+mn-ea"/>
          <a:cs typeface="+mn-cs"/>
        </a:defRPr>
      </a:lvl7pPr>
      <a:lvl8pPr marL="10673654" algn="l" defTabSz="3049615" rtl="0" eaLnBrk="1" latinLnBrk="0" hangingPunct="1">
        <a:defRPr sz="6003" kern="1200">
          <a:solidFill>
            <a:schemeClr val="tx1"/>
          </a:solidFill>
          <a:latin typeface="+mn-lt"/>
          <a:ea typeface="+mn-ea"/>
          <a:cs typeface="+mn-cs"/>
        </a:defRPr>
      </a:lvl8pPr>
      <a:lvl9pPr marL="12198462" algn="l" defTabSz="3049615" rtl="0" eaLnBrk="1" latinLnBrk="0" hangingPunct="1">
        <a:defRPr sz="600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3152625" y="1503650"/>
            <a:ext cx="16231295" cy="2732233"/>
          </a:xfrm>
        </p:spPr>
        <p:txBody>
          <a:bodyPr>
            <a:normAutofit fontScale="90000"/>
          </a:bodyPr>
          <a:lstStyle/>
          <a:p>
            <a:r>
              <a:rPr lang="en-US" dirty="0"/>
              <a:t>Dielectric Design Validation Through Electric Field Study of Condenser Type Bushing</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1000"/>
              </a:spcBef>
            </a:pPr>
            <a:r>
              <a:rPr lang="en-US" dirty="0"/>
              <a:t>Mitalkumar Ladani</a:t>
            </a:r>
          </a:p>
          <a:p>
            <a:pPr>
              <a:spcBef>
                <a:spcPts val="1000"/>
              </a:spcBef>
            </a:pPr>
            <a:r>
              <a:rPr lang="en-US" dirty="0"/>
              <a:t>Technology center (Product development engineer), Hitachi energy India limited, Vadodara, India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lgn="just"/>
            <a:r>
              <a:rPr lang="en-US" sz="4250" dirty="0"/>
              <a:t>2-D axis symmetry model is used for dielectric problem to reduce the simulation time. Capacitive graded foils are either modelled by floating potential or anisotropic material property. To see the effect of nearby ground plane on bushings, transformer turret is modelled. Recommended turret dimensions could be optimized by allowable maximum stress on oil side high voltage electrode. Boundary PDE and transport of diluted species physics is used to evaluate the stressed oil volume and cumulative stress over field lines for high voltage to ground plane.  Stressed oil volume which is criteria for large oil gaps in transformer is being evaluated to check permissible stress on oil shield.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dirty="0"/>
              <a:t>IEC 60137-2017 Insulated bushings for alternating voltages above 1 000 V</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3152492" y="4190210"/>
            <a:ext cx="16231428" cy="5348989"/>
          </a:xfrm>
        </p:spPr>
        <p:txBody>
          <a:bodyPr/>
          <a:lstStyle/>
          <a:p>
            <a:pPr algn="just"/>
            <a:r>
              <a:rPr lang="en-US" dirty="0"/>
              <a:t>Dielectric field for condenser type high voltage bushings which are capacitive graded is studied through electrostatic problem. Capacitive graded field simulated by mean of sub model or virtual foil. Maximum field at coated electrode due to nearby ground plane or electrode is determined.</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r>
              <a:rPr lang="en-US" dirty="0"/>
              <a:t>As reliability of transformer is highly dependable on high voltage condenser type bushing, there is need to design bushings with low dielectric stress to insure the large lifespan of components. It is analytically not possible to predict or analyze the stresses generated at foil edges, tangential stress at core surface, point stresses on stress reliving electrode or nearby ground electrodes. It is design essential to evaluate this parameter to successfully pass type test and reliable operation on field. Low frequency electrostatic standard FEM problem is solved to derive necessary result parameters. Foil used for capacitive grading is of 80-120 micron which has limitation in meshing due to large geometry difference ratio. Sub-model approach where few of the foil edges are simulated to have higher accurate simulation. Guidelines for tangential field on core surface, maximum stress on oil shield, partial discharge inception on foil edges are established through simulation.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 </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 </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08829" y="26122678"/>
            <a:ext cx="12762598" cy="1439297"/>
          </a:xfrm>
        </p:spPr>
        <p:txBody>
          <a:bodyPr/>
          <a:lstStyle/>
          <a:p>
            <a:r>
              <a:rPr lang="en-US" dirty="0"/>
              <a:t>Figure 1. Typical  maximum electric field at oil side high voltage electrode while mounted on grounded transformer turret</a:t>
            </a:r>
          </a:p>
        </p:txBody>
      </p:sp>
      <p:pic>
        <p:nvPicPr>
          <p:cNvPr id="50" name="Picture Placeholder 49">
            <a:extLst>
              <a:ext uri="{FF2B5EF4-FFF2-40B4-BE49-F238E27FC236}">
                <a16:creationId xmlns:a16="http://schemas.microsoft.com/office/drawing/2014/main" id="{1AC11F19-18D5-67C4-1FAD-FF37D456CC58}"/>
              </a:ext>
            </a:extLst>
          </p:cNvPr>
          <p:cNvPicPr>
            <a:picLocks noGrp="1" noChangeAspect="1"/>
          </p:cNvPicPr>
          <p:nvPr>
            <p:ph type="pic" sz="quarter" idx="31"/>
          </p:nvPr>
        </p:nvPicPr>
        <p:blipFill>
          <a:blip r:embed="rId2"/>
          <a:srcRect t="6954" b="6954"/>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08829" y="30330905"/>
            <a:ext cx="14231947" cy="7006012"/>
          </a:xfrm>
        </p:spPr>
        <p:txBody>
          <a:bodyPr/>
          <a:lstStyle/>
          <a:p>
            <a:pPr algn="just"/>
            <a:r>
              <a:rPr lang="en-US" dirty="0"/>
              <a:t>FEM numerical simulation plays vital role in defining the design criteria for HV condenser bushing where effect of foils on partial discharge inception voltage is concerned checkpoint for reliable design which are illustrated in figure 2. To optimize the transformer turrets and reduce the effect of nearby earthed plane, simulation gives reliable option to look for optimized HV electrode geometry as well as choosing right dimension of turret to safe operating stress limit. Simulation also adds the validation for upper insulation maximum stress under Lightning or switching for different type of sheds or different insulation material like porcelain or silicone or epoxy. HV bushing design criteria like tangential field on core can be predicted which is major cause of failure under HV energy discharge.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84" name="Picture Placeholder 83">
            <a:extLst>
              <a:ext uri="{FF2B5EF4-FFF2-40B4-BE49-F238E27FC236}">
                <a16:creationId xmlns:a16="http://schemas.microsoft.com/office/drawing/2014/main" id="{FFF327AC-EAC0-8BAE-BA25-84E802465A13}"/>
              </a:ext>
            </a:extLst>
          </p:cNvPr>
          <p:cNvPicPr>
            <a:picLocks noGrp="1" noChangeAspect="1"/>
          </p:cNvPicPr>
          <p:nvPr>
            <p:ph type="pic" sz="quarter" idx="34"/>
          </p:nvPr>
        </p:nvPicPr>
        <p:blipFill rotWithShape="1">
          <a:blip r:embed="rId3">
            <a:extLst>
              <a:ext uri="{28A0092B-C50C-407E-A947-70E740481C1C}">
                <a14:useLocalDpi xmlns:a14="http://schemas.microsoft.com/office/drawing/2010/main" val="0"/>
              </a:ext>
            </a:extLst>
          </a:blip>
          <a:srcRect t="-1439" b="6187"/>
          <a:stretch/>
        </p:blipFill>
        <p:spPr>
          <a:xfrm>
            <a:off x="17708880" y="28683670"/>
            <a:ext cx="11255729" cy="7526569"/>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Typical maximum Point stress  on ground foil edge </a:t>
            </a:r>
          </a:p>
        </p:txBody>
      </p:sp>
      <p:pic>
        <p:nvPicPr>
          <p:cNvPr id="48" name="Picture Placeholder 47" descr="A rainbow colored cylindrical object&#10;&#10;Description automatically generated">
            <a:extLst>
              <a:ext uri="{FF2B5EF4-FFF2-40B4-BE49-F238E27FC236}">
                <a16:creationId xmlns:a16="http://schemas.microsoft.com/office/drawing/2014/main" id="{0994FEB8-10A1-10D0-807A-5428DB06E6FF}"/>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1028" r="11028"/>
          <a:stretch>
            <a:fillRect/>
          </a:stretch>
        </p:blipFill>
        <p:spPr/>
      </p:pic>
      <p:pic>
        <p:nvPicPr>
          <p:cNvPr id="80" name="Picture Placeholder 79">
            <a:extLst>
              <a:ext uri="{FF2B5EF4-FFF2-40B4-BE49-F238E27FC236}">
                <a16:creationId xmlns:a16="http://schemas.microsoft.com/office/drawing/2014/main" id="{64A8F3AF-36E2-8708-FCF3-530272F38FA5}"/>
              </a:ext>
            </a:extLst>
          </p:cNvPr>
          <p:cNvPicPr>
            <a:picLocks noGrp="1" noChangeAspect="1"/>
          </p:cNvPicPr>
          <p:nvPr>
            <p:ph type="pic" sz="quarter" idx="29"/>
          </p:nvPr>
        </p:nvPicPr>
        <p:blipFill rotWithShape="1">
          <a:blip r:embed="rId5"/>
          <a:srcRect l="10227" t="-181" r="8425" b="-98"/>
          <a:stretch/>
        </p:blipFill>
        <p:spPr>
          <a:xfrm rot="5400000">
            <a:off x="5123323" y="16044891"/>
            <a:ext cx="4733610" cy="12762598"/>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7831e6d9-dc6c-4cd1-9ec6-1dc2b4133195}" enabled="0" method="" siteId="{7831e6d9-dc6c-4cd1-9ec6-1dc2b4133195}" removed="1"/>
</clbl:labelList>
</file>

<file path=docProps/app.xml><?xml version="1.0" encoding="utf-8"?>
<Properties xmlns="http://schemas.openxmlformats.org/officeDocument/2006/extended-properties" xmlns:vt="http://schemas.openxmlformats.org/officeDocument/2006/docPropsVTypes">
  <Template>Office Theme</Template>
  <TotalTime>0</TotalTime>
  <Words>520</Words>
  <Application>Microsoft Office PowerPoint</Application>
  <PresentationFormat>Custom</PresentationFormat>
  <Paragraphs>13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vt:lpstr>
      <vt:lpstr>Dielectric Design Validation Through Electric Field Study of Condenser Type Bushing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Anties K. Martin</cp:lastModifiedBy>
  <cp:revision>105</cp:revision>
  <cp:lastPrinted>2023-01-06T15:48:30Z</cp:lastPrinted>
  <dcterms:created xsi:type="dcterms:W3CDTF">2023-01-03T14:57:49Z</dcterms:created>
  <dcterms:modified xsi:type="dcterms:W3CDTF">2024-01-09T09:48:42Z</dcterms:modified>
</cp:coreProperties>
</file>