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 id="2" name="Thieltges, Sascha Benjamin" initials="TSB" lastIdx="0" clrIdx="1">
    <p:extLst>
      <p:ext uri="{19B8F6BF-5375-455C-9EA6-DF929625EA0E}">
        <p15:presenceInfo xmlns:p15="http://schemas.microsoft.com/office/powerpoint/2012/main" userId="S-1-5-21-343818398-861567501-682003330-20588" providerId="AD"/>
      </p:ext>
    </p:extLst>
  </p:cmAuthor>
  <p:cmAuthor id="3" name="Sargon Youssef" initials="SY" lastIdx="14" clrIdx="2">
    <p:extLst>
      <p:ext uri="{19B8F6BF-5375-455C-9EA6-DF929625EA0E}">
        <p15:presenceInfo xmlns:p15="http://schemas.microsoft.com/office/powerpoint/2012/main" userId="4e08350b5d6d305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1104" y="-352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‹Nr.›</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‹Nr.›</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‹Nr.›</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hyperlink" Target="https://doi.org/10.1201/b18948" TargetMode="External"/><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Bildplatzhalter 40"/>
          <p:cNvPicPr>
            <a:picLocks noGrp="1" noChangeAspect="1"/>
          </p:cNvPicPr>
          <p:nvPr>
            <p:ph type="pic" sz="quarter" idx="29"/>
          </p:nvPr>
        </p:nvPicPr>
        <p:blipFill>
          <a:blip r:embed="rId2" cstate="print">
            <a:extLst>
              <a:ext uri="{28A0092B-C50C-407E-A947-70E740481C1C}">
                <a14:useLocalDpi xmlns:a14="http://schemas.microsoft.com/office/drawing/2010/main" val="0"/>
              </a:ext>
            </a:extLst>
          </a:blip>
          <a:stretch>
            <a:fillRect/>
          </a:stretch>
        </p:blipFill>
        <p:spPr>
          <a:xfrm>
            <a:off x="7545909" y="20398107"/>
            <a:ext cx="7918720" cy="6348997"/>
          </a:xfrm>
        </p:spPr>
      </p:pic>
      <p:pic>
        <p:nvPicPr>
          <p:cNvPr id="43" name="Bildplatzhalter 40"/>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196912" y="20398107"/>
            <a:ext cx="6348997" cy="6348997"/>
          </a:xfrm>
          <a:prstGeom prst="rect">
            <a:avLst/>
          </a:prstGeom>
        </p:spPr>
      </p:pic>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sz="12000" dirty="0"/>
              <a:t>Defect detection in deep-seated tendons using MFL</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spcBef>
                <a:spcPts val="1200"/>
              </a:spcBef>
            </a:pPr>
            <a:r>
              <a:rPr lang="en-US" dirty="0"/>
              <a:t>S. Thieltges</a:t>
            </a:r>
            <a:r>
              <a:rPr lang="en-US" baseline="30000" dirty="0"/>
              <a:t>1</a:t>
            </a:r>
            <a:r>
              <a:rPr lang="en-US" dirty="0"/>
              <a:t>, C. Zimmer</a:t>
            </a:r>
            <a:r>
              <a:rPr lang="en-US" baseline="30000" dirty="0"/>
              <a:t>1</a:t>
            </a:r>
            <a:r>
              <a:rPr lang="en-US" dirty="0"/>
              <a:t>, D. Meiser</a:t>
            </a:r>
            <a:r>
              <a:rPr lang="en-US" baseline="30000" dirty="0"/>
              <a:t>1</a:t>
            </a:r>
            <a:r>
              <a:rPr lang="en-US" dirty="0"/>
              <a:t>, L. Lauck</a:t>
            </a:r>
            <a:r>
              <a:rPr lang="en-US" baseline="30000" dirty="0"/>
              <a:t>1</a:t>
            </a:r>
            <a:r>
              <a:rPr lang="en-US" dirty="0"/>
              <a:t>, S. Youssef</a:t>
            </a:r>
            <a:r>
              <a:rPr lang="en-US" baseline="30000" dirty="0"/>
              <a:t>2</a:t>
            </a:r>
            <a:r>
              <a:rPr lang="en-US" dirty="0"/>
              <a:t>, K. Szielasko</a:t>
            </a:r>
            <a:r>
              <a:rPr lang="en-US" baseline="30000" dirty="0"/>
              <a:t>1</a:t>
            </a:r>
            <a:endParaRPr lang="en-US" dirty="0"/>
          </a:p>
          <a:p>
            <a:pPr marL="742950" indent="-742950">
              <a:spcBef>
                <a:spcPts val="1200"/>
              </a:spcBef>
              <a:buAutoNum type="arabicPeriod"/>
            </a:pPr>
            <a:r>
              <a:rPr lang="en-US" dirty="0" err="1"/>
              <a:t>Fraunhofer</a:t>
            </a:r>
            <a:r>
              <a:rPr lang="en-US" dirty="0"/>
              <a:t> Institute for Nondestructive Testing IZFP, </a:t>
            </a:r>
            <a:r>
              <a:rPr lang="en-US" dirty="0" err="1"/>
              <a:t>Saarbrücken</a:t>
            </a:r>
            <a:r>
              <a:rPr lang="en-US" dirty="0"/>
              <a:t>, Germany</a:t>
            </a:r>
          </a:p>
          <a:p>
            <a:pPr marL="742950" indent="-742950">
              <a:spcBef>
                <a:spcPts val="1200"/>
              </a:spcBef>
              <a:buAutoNum type="arabicPeriod"/>
            </a:pPr>
            <a:r>
              <a:rPr lang="en-US" dirty="0" err="1"/>
              <a:t>Institut</a:t>
            </a:r>
            <a:r>
              <a:rPr lang="en-US" dirty="0"/>
              <a:t> Dr. </a:t>
            </a:r>
            <a:r>
              <a:rPr lang="en-US" dirty="0" err="1"/>
              <a:t>Foerster</a:t>
            </a:r>
            <a:r>
              <a:rPr lang="en-US" dirty="0"/>
              <a:t> GmbH &amp; CO. KG, Reutlingen, Germany</a:t>
            </a:r>
          </a:p>
        </p:txBody>
      </p:sp>
      <p:pic>
        <p:nvPicPr>
          <p:cNvPr id="19" name="Bildplatzhalter 18"/>
          <p:cNvPicPr>
            <a:picLocks noGrp="1" noChangeAspect="1"/>
          </p:cNvPicPr>
          <p:nvPr>
            <p:ph type="pic" sz="quarter" idx="11"/>
          </p:nvPr>
        </p:nvPicPr>
        <p:blipFill rotWithShape="1">
          <a:blip r:embed="rId4" cstate="print">
            <a:extLst>
              <a:ext uri="{28A0092B-C50C-407E-A947-70E740481C1C}">
                <a14:useLocalDpi xmlns:a14="http://schemas.microsoft.com/office/drawing/2010/main" val="0"/>
              </a:ext>
            </a:extLst>
          </a:blip>
          <a:srcRect l="6849" t="28730" r="14936" b="3000"/>
          <a:stretch/>
        </p:blipFill>
        <p:spPr>
          <a:xfrm>
            <a:off x="-48127" y="-48127"/>
            <a:ext cx="14004759" cy="12224085"/>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5000" dirty="0" smtClean="0"/>
              <a:t>The </a:t>
            </a:r>
            <a:r>
              <a:rPr lang="en-US" sz="5000" dirty="0"/>
              <a:t>MFL detection system, comprising a U-shaped DC electromagnet and a point probe serving as a Hall effect sensor, is modeled in 2D within a static time domain. Batch sweeps are utilized to vary both the scanning position of the MFL sensor over the specimen and the geometry of the electromagnet. Additionally, the ferromagnetic hysteresis behavior of the </a:t>
            </a:r>
            <a:r>
              <a:rPr lang="en-US" sz="5000" dirty="0" smtClean="0"/>
              <a:t>involved materials is </a:t>
            </a:r>
            <a:r>
              <a:rPr lang="en-US" sz="5000" dirty="0"/>
              <a:t>incorporated into the model.</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buAutoNum type="arabicPeriod"/>
            </a:pPr>
            <a:r>
              <a:rPr lang="en-US" dirty="0" smtClean="0"/>
              <a:t>D. </a:t>
            </a:r>
            <a:r>
              <a:rPr lang="en-US" dirty="0" err="1" smtClean="0"/>
              <a:t>Jiles</a:t>
            </a:r>
            <a:r>
              <a:rPr lang="en-US" dirty="0" smtClean="0"/>
              <a:t>, </a:t>
            </a:r>
            <a:r>
              <a:rPr lang="en-US" dirty="0"/>
              <a:t>(2015). Introduction to Magnetism and Magnetic Materials (3rd ed.). CRC Press. </a:t>
            </a:r>
            <a:r>
              <a:rPr lang="en-US" dirty="0">
                <a:hlinkClick r:id="rId5"/>
              </a:rPr>
              <a:t>https://doi.org/10.1201/b18948</a:t>
            </a:r>
            <a:endParaRPr lang="en-US" dirty="0"/>
          </a:p>
          <a:p>
            <a:pPr marL="514350" indent="-514350">
              <a:buFont typeface="Arial" panose="020B0604020202020204" pitchFamily="34" charset="0"/>
              <a:buAutoNum type="arabicPeriod"/>
            </a:pPr>
            <a:r>
              <a:rPr lang="en-US" dirty="0" smtClean="0"/>
              <a:t>K. Mandal; D. Atherton </a:t>
            </a:r>
            <a:r>
              <a:rPr lang="en-US" dirty="0"/>
              <a:t>(1998): A study of magnetic flux-leakage signals. In: </a:t>
            </a:r>
            <a:r>
              <a:rPr lang="en-US" i="1" dirty="0"/>
              <a:t>J. Phys. D: Appl. Phys. </a:t>
            </a:r>
            <a:r>
              <a:rPr lang="en-US" dirty="0"/>
              <a:t>31 (22), S. 3211–3217. DOI: 10.1088/0022-3727/31/22/006.</a:t>
            </a:r>
          </a:p>
          <a:p>
            <a:pPr marL="514350" indent="-514350">
              <a:buAutoNum type="arabicPeriod"/>
            </a:pPr>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smtClean="0"/>
              <a:t>Design optimization </a:t>
            </a:r>
            <a:r>
              <a:rPr lang="en-US" dirty="0"/>
              <a:t>of a magnetic flux leakage (MFL) sensor for the detection of flaws in </a:t>
            </a:r>
            <a:r>
              <a:rPr lang="en-US" dirty="0" err="1"/>
              <a:t>prestressed</a:t>
            </a:r>
            <a:r>
              <a:rPr lang="en-US" dirty="0"/>
              <a:t> tendons buried at critical depths greater than 20 cm.</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5000" dirty="0" err="1"/>
              <a:t>Prestressed</a:t>
            </a:r>
            <a:r>
              <a:rPr lang="en-US" sz="5000" dirty="0"/>
              <a:t> tendons are a critical component in construction, contributing to enhanced load-bearing capacity and reduced cracking in concrete structures. However, due to material-related factors, individual strands may corrode and fracture (defects). Magnetic flux leakage (MFL) has proven to be an </a:t>
            </a:r>
            <a:r>
              <a:rPr lang="en-US" sz="5000" dirty="0" smtClean="0"/>
              <a:t>effective method for </a:t>
            </a:r>
            <a:r>
              <a:rPr lang="en-US" sz="5000" dirty="0"/>
              <a:t>defect detection in non destructive testing. A significant challenge lies in detecting defects at depths greater than 20 cm, where detection accuracy is primarily influenced by the design of the MFL sensor.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and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mc:AlternateContent xmlns:mc="http://schemas.openxmlformats.org/markup-compatibility/2006" xmlns:a14="http://schemas.microsoft.com/office/drawing/2010/main">
        <mc:Choice Requires="a14">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Left: </a:t>
                </a:r>
                <a:r>
                  <a:rPr lang="en-US" dirty="0" smtClean="0"/>
                  <a:t>Simulation </a:t>
                </a:r>
                <a:r>
                  <a:rPr lang="en-US" dirty="0"/>
                  <a:t>geometry. Right: Measured </a:t>
                </a:r>
                <a14:m>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panose="02040503050406030204" pitchFamily="18" charset="0"/>
                          </a:rPr>
                          <m:t>𝐻</m:t>
                        </m:r>
                      </m:e>
                      <m:sub>
                        <m:r>
                          <a:rPr lang="de-DE" b="0" i="1" smtClean="0">
                            <a:latin typeface="Cambria Math" panose="02040503050406030204" pitchFamily="18" charset="0"/>
                          </a:rPr>
                          <m:t>𝑦</m:t>
                        </m:r>
                      </m:sub>
                    </m:sSub>
                  </m:oMath>
                </a14:m>
                <a:r>
                  <a:rPr lang="en-US" dirty="0"/>
                  <a:t> component for various tendon depths.</a:t>
                </a:r>
              </a:p>
            </p:txBody>
          </p:sp>
        </mc:Choice>
        <mc:Fallback xmlns="">
          <p:sp>
            <p:nvSpPr>
              <p:cNvPr id="12" name="Text Placeholder 11">
                <a:extLst>
                  <a:ext uri="{FF2B5EF4-FFF2-40B4-BE49-F238E27FC236}">
                    <a16:creationId xmlns:a16="http://schemas.microsoft.com/office/drawing/2014/main" id="{FC644384-6DB7-4296-B34C-E6674D4A428F}"/>
                  </a:ext>
                </a:extLst>
              </p:cNvPr>
              <p:cNvSpPr>
                <a:spLocks noGrp="1" noRot="1" noChangeAspect="1" noMove="1" noResize="1" noEditPoints="1" noAdjustHandles="1" noChangeArrowheads="1" noChangeShapeType="1" noTextEdit="1"/>
              </p:cNvSpPr>
              <p:nvPr>
                <p:ph type="body" sz="quarter" idx="30"/>
              </p:nvPr>
            </p:nvSpPr>
            <p:spPr>
              <a:blipFill>
                <a:blip r:embed="rId6"/>
                <a:stretch>
                  <a:fillRect l="-1593" t="-9959" b="-3734"/>
                </a:stretch>
              </a:blipFill>
            </p:spPr>
            <p:txBody>
              <a:bodyPr/>
              <a:lstStyle/>
              <a:p>
                <a:r>
                  <a:rPr lang="de-DE">
                    <a:noFill/>
                  </a:rPr>
                  <a:t> </a:t>
                </a:r>
              </a:p>
            </p:txBody>
          </p:sp>
        </mc:Fallback>
      </mc:AlternateContent>
      <p:pic>
        <p:nvPicPr>
          <p:cNvPr id="18" name="Bildplatzhalter 17"/>
          <p:cNvPicPr>
            <a:picLocks noGrp="1" noChangeAspect="1"/>
          </p:cNvPicPr>
          <p:nvPr>
            <p:ph type="pic" sz="quarter" idx="31"/>
          </p:nvPr>
        </p:nvPicPr>
        <p:blipFill>
          <a:blip r:embed="rId7">
            <a:extLst>
              <a:ext uri="{28A0092B-C50C-407E-A947-70E740481C1C}">
                <a14:useLocalDpi xmlns:a14="http://schemas.microsoft.com/office/drawing/2010/main" val="0"/>
              </a:ext>
            </a:extLst>
          </a:blip>
          <a:srcRect t="19982" b="19982"/>
          <a:stretch>
            <a:fillRect/>
          </a:stretch>
        </p:blipFill>
        <p:spPr/>
      </p:pic>
      <mc:AlternateContent xmlns:mc="http://schemas.openxmlformats.org/markup-compatibility/2006" xmlns:a14="http://schemas.microsoft.com/office/drawing/2010/main">
        <mc:Choice Requires="a14">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5000" dirty="0"/>
                  <a:t>By varying the geometric parameters of the yoke (see Figure 2, right), the magnetic cross-sectional area </a:t>
                </a:r>
                <a14:m>
                  <m:oMath xmlns:m="http://schemas.openxmlformats.org/officeDocument/2006/math">
                    <m:r>
                      <a:rPr lang="de-DE" sz="5000" b="0" i="1" smtClean="0">
                        <a:latin typeface="Cambria Math" panose="02040503050406030204" pitchFamily="18" charset="0"/>
                      </a:rPr>
                      <m:t>𝐴</m:t>
                    </m:r>
                  </m:oMath>
                </a14:m>
                <a:r>
                  <a:rPr lang="en-US" sz="5000" dirty="0"/>
                  <a:t> changes. This variation affects the magnetic field strength </a:t>
                </a:r>
                <a14:m>
                  <m:oMath xmlns:m="http://schemas.openxmlformats.org/officeDocument/2006/math">
                    <m:sSub>
                      <m:sSubPr>
                        <m:ctrlPr>
                          <a:rPr lang="de-DE" sz="5000" b="0" i="1" smtClean="0">
                            <a:latin typeface="Cambria Math" panose="02040503050406030204" pitchFamily="18" charset="0"/>
                          </a:rPr>
                        </m:ctrlPr>
                      </m:sSubPr>
                      <m:e>
                        <m:r>
                          <a:rPr lang="de-DE" sz="5000" b="0" i="1" smtClean="0">
                            <a:latin typeface="Cambria Math" panose="02040503050406030204" pitchFamily="18" charset="0"/>
                          </a:rPr>
                          <m:t>𝐻</m:t>
                        </m:r>
                      </m:e>
                      <m:sub>
                        <m:r>
                          <a:rPr lang="de-DE" sz="5000" b="0" i="1" smtClean="0">
                            <a:latin typeface="Cambria Math" panose="02040503050406030204" pitchFamily="18" charset="0"/>
                          </a:rPr>
                          <m:t>𝑦</m:t>
                        </m:r>
                      </m:sub>
                    </m:sSub>
                  </m:oMath>
                </a14:m>
                <a:r>
                  <a:rPr lang="en-US" sz="5000" dirty="0"/>
                  <a:t>​ (see Figure 1, right), particularly when the defective </a:t>
                </a:r>
                <a:r>
                  <a:rPr lang="en-US" sz="5000" dirty="0" err="1" smtClean="0"/>
                  <a:t>prestressed</a:t>
                </a:r>
                <a:r>
                  <a:rPr lang="en-US" sz="5000" dirty="0" smtClean="0"/>
                  <a:t> </a:t>
                </a:r>
                <a:r>
                  <a:rPr lang="en-US" sz="5000" dirty="0"/>
                  <a:t>steel is within </a:t>
                </a:r>
                <a:r>
                  <a:rPr lang="en-US" sz="5000" dirty="0" smtClean="0"/>
                  <a:t>a range of </a:t>
                </a:r>
                <a:r>
                  <a:rPr lang="en-US" sz="5000" dirty="0"/>
                  <a:t>15 </a:t>
                </a:r>
                <a:r>
                  <a:rPr lang="en-US" sz="5000" dirty="0" smtClean="0"/>
                  <a:t>cm. </a:t>
                </a:r>
                <a:r>
                  <a:rPr lang="en-US" sz="5000" dirty="0"/>
                  <a:t>At distances greater than 15 cm, the influence of geometric parameters on magnetic field strength diminishes significantly. Consequently, increasing the cross-sectional area beyond this distance may not be beneficial and could instead adversely affect the handling characteristics.</a:t>
                </a:r>
              </a:p>
            </p:txBody>
          </p:sp>
        </mc:Choice>
        <mc:Fallback xmlns="">
          <p:sp>
            <p:nvSpPr>
              <p:cNvPr id="14" name="Text Placeholder 13">
                <a:extLst>
                  <a:ext uri="{FF2B5EF4-FFF2-40B4-BE49-F238E27FC236}">
                    <a16:creationId xmlns:a16="http://schemas.microsoft.com/office/drawing/2014/main" id="{7ACA5A39-8C41-455A-9700-610CD1B5191A}"/>
                  </a:ext>
                </a:extLst>
              </p:cNvPr>
              <p:cNvSpPr>
                <a:spLocks noGrp="1" noRot="1" noChangeAspect="1" noMove="1" noResize="1" noEditPoints="1" noAdjustHandles="1" noChangeArrowheads="1" noChangeShapeType="1" noTextEdit="1"/>
              </p:cNvSpPr>
              <p:nvPr>
                <p:ph type="body" sz="quarter" idx="32"/>
              </p:nvPr>
            </p:nvSpPr>
            <p:spPr>
              <a:blipFill>
                <a:blip r:embed="rId8"/>
                <a:stretch>
                  <a:fillRect l="-1896" t="-3090" r="-1896" b="-3348"/>
                </a:stretch>
              </a:blipFill>
            </p:spPr>
            <p:txBody>
              <a:bodyPr/>
              <a:lstStyle/>
              <a:p>
                <a:r>
                  <a:rPr lang="de-DE">
                    <a:noFill/>
                  </a:rPr>
                  <a:t> </a:t>
                </a:r>
              </a:p>
            </p:txBody>
          </p:sp>
        </mc:Fallback>
      </mc:AlternateContent>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pic>
        <p:nvPicPr>
          <p:cNvPr id="72" name="Bildplatzhalter 71"/>
          <p:cNvPicPr>
            <a:picLocks noGrp="1" noChangeAspect="1"/>
          </p:cNvPicPr>
          <p:nvPr>
            <p:ph type="pic" sz="quarter" idx="34"/>
          </p:nvPr>
        </p:nvPicPr>
        <p:blipFill>
          <a:blip r:embed="rId9">
            <a:extLst>
              <a:ext uri="{28A0092B-C50C-407E-A947-70E740481C1C}">
                <a14:useLocalDpi xmlns:a14="http://schemas.microsoft.com/office/drawing/2010/main" val="0"/>
              </a:ext>
            </a:extLst>
          </a:blip>
          <a:stretch>
            <a:fillRect/>
          </a:stretch>
        </p:blipFill>
        <p:spPr>
          <a:xfrm>
            <a:off x="17545431" y="29357776"/>
            <a:ext cx="8722191" cy="6937123"/>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Left</a:t>
            </a:r>
            <a:r>
              <a:rPr lang="en-US" dirty="0" smtClean="0"/>
              <a:t>: Results of parameter variation. </a:t>
            </a:r>
            <a:r>
              <a:rPr lang="en-US" dirty="0"/>
              <a:t>Right: Schematic drawing and geometrical parameters.</a:t>
            </a:r>
          </a:p>
        </p:txBody>
      </p:sp>
      <p:sp>
        <p:nvSpPr>
          <p:cNvPr id="45" name="Textfeld 44"/>
          <p:cNvSpPr txBox="1"/>
          <p:nvPr/>
        </p:nvSpPr>
        <p:spPr>
          <a:xfrm>
            <a:off x="2887980" y="24993600"/>
            <a:ext cx="879087" cy="369332"/>
          </a:xfrm>
          <a:prstGeom prst="rect">
            <a:avLst/>
          </a:prstGeom>
          <a:noFill/>
        </p:spPr>
        <p:txBody>
          <a:bodyPr wrap="none" rtlCol="0">
            <a:spAutoFit/>
          </a:bodyPr>
          <a:lstStyle/>
          <a:p>
            <a:r>
              <a:rPr lang="de-DE" dirty="0" err="1"/>
              <a:t>Tendon</a:t>
            </a:r>
            <a:endParaRPr lang="de-DE" dirty="0"/>
          </a:p>
        </p:txBody>
      </p:sp>
      <p:sp>
        <p:nvSpPr>
          <p:cNvPr id="46" name="Textfeld 45"/>
          <p:cNvSpPr txBox="1"/>
          <p:nvPr/>
        </p:nvSpPr>
        <p:spPr>
          <a:xfrm>
            <a:off x="3973610" y="25874061"/>
            <a:ext cx="795602" cy="369332"/>
          </a:xfrm>
          <a:prstGeom prst="rect">
            <a:avLst/>
          </a:prstGeom>
          <a:noFill/>
        </p:spPr>
        <p:txBody>
          <a:bodyPr wrap="none" rtlCol="0">
            <a:spAutoFit/>
          </a:bodyPr>
          <a:lstStyle/>
          <a:p>
            <a:r>
              <a:rPr lang="de-DE" dirty="0" err="1"/>
              <a:t>Defect</a:t>
            </a:r>
            <a:endParaRPr lang="de-DE" dirty="0"/>
          </a:p>
        </p:txBody>
      </p:sp>
      <p:sp>
        <p:nvSpPr>
          <p:cNvPr id="47" name="Rechteck 46"/>
          <p:cNvSpPr/>
          <p:nvPr/>
        </p:nvSpPr>
        <p:spPr>
          <a:xfrm>
            <a:off x="4838700" y="24743813"/>
            <a:ext cx="533400" cy="897487"/>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9" name="Gerade Verbindung mit Pfeil 48"/>
          <p:cNvCxnSpPr>
            <a:stCxn id="46" idx="3"/>
          </p:cNvCxnSpPr>
          <p:nvPr/>
        </p:nvCxnSpPr>
        <p:spPr>
          <a:xfrm flipV="1">
            <a:off x="4769212" y="25641300"/>
            <a:ext cx="336188" cy="41742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2" name="Textfeld 51"/>
          <p:cNvSpPr txBox="1"/>
          <p:nvPr/>
        </p:nvSpPr>
        <p:spPr>
          <a:xfrm>
            <a:off x="3973610" y="21209072"/>
            <a:ext cx="1554721" cy="369332"/>
          </a:xfrm>
          <a:prstGeom prst="rect">
            <a:avLst/>
          </a:prstGeom>
          <a:noFill/>
        </p:spPr>
        <p:txBody>
          <a:bodyPr wrap="none" rtlCol="0">
            <a:spAutoFit/>
          </a:bodyPr>
          <a:lstStyle/>
          <a:p>
            <a:r>
              <a:rPr lang="de-DE" dirty="0"/>
              <a:t>U </a:t>
            </a:r>
            <a:r>
              <a:rPr lang="de-DE" dirty="0" err="1"/>
              <a:t>shaped</a:t>
            </a:r>
            <a:r>
              <a:rPr lang="de-DE" dirty="0"/>
              <a:t> </a:t>
            </a:r>
            <a:r>
              <a:rPr lang="de-DE" dirty="0" err="1"/>
              <a:t>yoke</a:t>
            </a:r>
            <a:endParaRPr lang="de-DE" dirty="0"/>
          </a:p>
        </p:txBody>
      </p:sp>
      <p:sp>
        <p:nvSpPr>
          <p:cNvPr id="53" name="Textfeld 52"/>
          <p:cNvSpPr txBox="1"/>
          <p:nvPr/>
        </p:nvSpPr>
        <p:spPr>
          <a:xfrm>
            <a:off x="4438224" y="22880081"/>
            <a:ext cx="625492" cy="369332"/>
          </a:xfrm>
          <a:prstGeom prst="rect">
            <a:avLst/>
          </a:prstGeom>
          <a:noFill/>
        </p:spPr>
        <p:txBody>
          <a:bodyPr wrap="none" rtlCol="0">
            <a:spAutoFit/>
          </a:bodyPr>
          <a:lstStyle/>
          <a:p>
            <a:r>
              <a:rPr lang="de-DE" dirty="0"/>
              <a:t>Coils</a:t>
            </a:r>
          </a:p>
        </p:txBody>
      </p:sp>
      <p:cxnSp>
        <p:nvCxnSpPr>
          <p:cNvPr id="55" name="Gerade Verbindung mit Pfeil 54"/>
          <p:cNvCxnSpPr>
            <a:stCxn id="53" idx="3"/>
          </p:cNvCxnSpPr>
          <p:nvPr/>
        </p:nvCxnSpPr>
        <p:spPr>
          <a:xfrm flipV="1">
            <a:off x="5063716" y="22632668"/>
            <a:ext cx="464614" cy="432079"/>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56" name="Gerade Verbindung mit Pfeil 55"/>
          <p:cNvCxnSpPr>
            <a:stCxn id="53" idx="1"/>
          </p:cNvCxnSpPr>
          <p:nvPr/>
        </p:nvCxnSpPr>
        <p:spPr>
          <a:xfrm flipH="1" flipV="1">
            <a:off x="3973610" y="22632668"/>
            <a:ext cx="464614" cy="432079"/>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61" name="Textfeld 60"/>
          <p:cNvSpPr txBox="1"/>
          <p:nvPr/>
        </p:nvSpPr>
        <p:spPr>
          <a:xfrm>
            <a:off x="2831810" y="24333187"/>
            <a:ext cx="1568314" cy="369332"/>
          </a:xfrm>
          <a:prstGeom prst="rect">
            <a:avLst/>
          </a:prstGeom>
          <a:noFill/>
        </p:spPr>
        <p:txBody>
          <a:bodyPr wrap="none" rtlCol="0">
            <a:spAutoFit/>
          </a:bodyPr>
          <a:lstStyle/>
          <a:p>
            <a:r>
              <a:rPr lang="de-DE" dirty="0"/>
              <a:t>Reinforcement</a:t>
            </a:r>
          </a:p>
        </p:txBody>
      </p:sp>
      <p:cxnSp>
        <p:nvCxnSpPr>
          <p:cNvPr id="63" name="Gerade Verbindung mit Pfeil 62"/>
          <p:cNvCxnSpPr/>
          <p:nvPr/>
        </p:nvCxnSpPr>
        <p:spPr>
          <a:xfrm flipV="1">
            <a:off x="4438224" y="24203052"/>
            <a:ext cx="1082432" cy="303609"/>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Gerade Verbindung mit Pfeil 63"/>
          <p:cNvCxnSpPr/>
          <p:nvPr/>
        </p:nvCxnSpPr>
        <p:spPr>
          <a:xfrm flipV="1">
            <a:off x="4445898" y="24280342"/>
            <a:ext cx="2463145" cy="222654"/>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Gerade Verbindung mit Pfeil 65"/>
          <p:cNvCxnSpPr>
            <a:stCxn id="61" idx="1"/>
          </p:cNvCxnSpPr>
          <p:nvPr/>
        </p:nvCxnSpPr>
        <p:spPr>
          <a:xfrm flipH="1" flipV="1">
            <a:off x="2706842" y="24305223"/>
            <a:ext cx="124968" cy="21263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Gerade Verbindung mit Pfeil 68"/>
          <p:cNvCxnSpPr>
            <a:stCxn id="61" idx="0"/>
          </p:cNvCxnSpPr>
          <p:nvPr/>
        </p:nvCxnSpPr>
        <p:spPr>
          <a:xfrm flipV="1">
            <a:off x="3615967" y="24214120"/>
            <a:ext cx="357643" cy="119067"/>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73" name="Bildplatzhalter 7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199992" y="30238570"/>
            <a:ext cx="5570346" cy="4540428"/>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372</Words>
  <Application>Microsoft Office PowerPoint</Application>
  <PresentationFormat>Benutzerdefiniert</PresentationFormat>
  <Paragraphs>20</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Calibri Light</vt:lpstr>
      <vt:lpstr>Cambria Math</vt:lpstr>
      <vt:lpstr>Office Theme</vt:lpstr>
      <vt:lpstr>Defect detection in deep-seated tendons using MFL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Thieltges, Sascha Benjamin</cp:lastModifiedBy>
  <cp:revision>133</cp:revision>
  <cp:lastPrinted>2023-01-06T15:48:30Z</cp:lastPrinted>
  <dcterms:created xsi:type="dcterms:W3CDTF">2023-01-03T14:57:49Z</dcterms:created>
  <dcterms:modified xsi:type="dcterms:W3CDTF">2024-08-30T17:53:39Z</dcterms:modified>
</cp:coreProperties>
</file>