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7"/>
  </p:notesMasterIdLst>
  <p:handoutMasterIdLst>
    <p:handoutMasterId r:id="rId28"/>
  </p:handoutMasterIdLst>
  <p:sldIdLst>
    <p:sldId id="3863" r:id="rId2"/>
    <p:sldId id="3857" r:id="rId3"/>
    <p:sldId id="3839" r:id="rId4"/>
    <p:sldId id="3942" r:id="rId5"/>
    <p:sldId id="4051" r:id="rId6"/>
    <p:sldId id="3944" r:id="rId7"/>
    <p:sldId id="4052" r:id="rId8"/>
    <p:sldId id="3855" r:id="rId9"/>
    <p:sldId id="3866" r:id="rId10"/>
    <p:sldId id="3995" r:id="rId11"/>
    <p:sldId id="4057" r:id="rId12"/>
    <p:sldId id="4054" r:id="rId13"/>
    <p:sldId id="4008" r:id="rId14"/>
    <p:sldId id="4030" r:id="rId15"/>
    <p:sldId id="4007" r:id="rId16"/>
    <p:sldId id="4055" r:id="rId17"/>
    <p:sldId id="4018" r:id="rId18"/>
    <p:sldId id="4056" r:id="rId19"/>
    <p:sldId id="4049" r:id="rId20"/>
    <p:sldId id="4017" r:id="rId21"/>
    <p:sldId id="4050" r:id="rId22"/>
    <p:sldId id="4016" r:id="rId23"/>
    <p:sldId id="4037" r:id="rId24"/>
    <p:sldId id="4028" r:id="rId25"/>
    <p:sldId id="3837" r:id="rId26"/>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73" userDrawn="1">
          <p15:clr>
            <a:srgbClr val="A4A3A4"/>
          </p15:clr>
        </p15:guide>
        <p15:guide id="2" pos="4050">
          <p15:clr>
            <a:srgbClr val="A4A3A4"/>
          </p15:clr>
        </p15:guide>
        <p15:guide id="3" pos="557" userDrawn="1">
          <p15:clr>
            <a:srgbClr val="A4A3A4"/>
          </p15:clr>
        </p15:guide>
        <p15:guide id="4" orient="horz" pos="4174">
          <p15:clr>
            <a:srgbClr val="A4A3A4"/>
          </p15:clr>
        </p15:guide>
        <p15:guide id="5" pos="7497" userDrawn="1">
          <p15:clr>
            <a:srgbClr val="A4A3A4"/>
          </p15:clr>
        </p15:guide>
        <p15:guide id="6" pos="70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951E"/>
    <a:srgbClr val="FFFF00"/>
    <a:srgbClr val="341801"/>
    <a:srgbClr val="682F03"/>
    <a:srgbClr val="F08200"/>
    <a:srgbClr val="E91E21"/>
    <a:srgbClr val="010066"/>
    <a:srgbClr val="DA1F28"/>
    <a:srgbClr val="4BC1DD"/>
    <a:srgbClr val="333F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67" autoAdjust="0"/>
    <p:restoredTop sz="95076" autoAdjust="0"/>
  </p:normalViewPr>
  <p:slideViewPr>
    <p:cSldViewPr>
      <p:cViewPr varScale="1">
        <p:scale>
          <a:sx n="103" d="100"/>
          <a:sy n="103" d="100"/>
        </p:scale>
        <p:origin x="426" y="78"/>
      </p:cViewPr>
      <p:guideLst>
        <p:guide orient="horz" pos="373"/>
        <p:guide pos="4050"/>
        <p:guide pos="557"/>
        <p:guide orient="horz" pos="4174"/>
        <p:guide pos="7497"/>
        <p:guide pos="7044"/>
      </p:guideLst>
    </p:cSldViewPr>
  </p:slideViewPr>
  <p:outlineViewPr>
    <p:cViewPr>
      <p:scale>
        <a:sx n="100" d="100"/>
        <a:sy n="100" d="100"/>
      </p:scale>
      <p:origin x="0" y="-864"/>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87" d="100"/>
          <a:sy n="87" d="100"/>
        </p:scale>
        <p:origin x="384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2024/11/4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t>2024/11/4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18F03C3-53C1-4F10-8DAF-D1F318E96C6E}" type="slidenum">
              <a:rPr lang="zh-CN" altLang="en-US" smtClean="0"/>
              <a:t>13</a:t>
            </a:fld>
            <a:endParaRPr lang="zh-CN" altLang="en-US"/>
          </a:p>
        </p:txBody>
      </p:sp>
    </p:spTree>
    <p:extLst>
      <p:ext uri="{BB962C8B-B14F-4D97-AF65-F5344CB8AC3E}">
        <p14:creationId xmlns:p14="http://schemas.microsoft.com/office/powerpoint/2010/main" val="3408629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亮亮图文旗舰店</a:t>
            </a:r>
          </a:p>
          <a:p>
            <a:r>
              <a:rPr lang="en-US" altLang="zh-CN" dirty="0"/>
              <a:t>https://liangliangtuwen.tmall.com</a:t>
            </a:r>
          </a:p>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t>25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238" y="6704013"/>
            <a:ext cx="2892425" cy="384175"/>
          </a:xfrm>
          <a:prstGeom prst="rect">
            <a:avLst/>
          </a:prstGeom>
        </p:spPr>
        <p:txBody>
          <a:bodyPr/>
          <a:lstStyle/>
          <a:p>
            <a:fld id="{D4605F42-41ED-4042-B35F-4A15FC2AF8BA}" type="datetime1">
              <a:rPr lang="zh-CN" altLang="en-US" smtClean="0"/>
              <a:t>2024/11/4</a:t>
            </a:fld>
            <a:endParaRPr lang="zh-CN" altLang="en-US"/>
          </a:p>
        </p:txBody>
      </p:sp>
      <p:sp>
        <p:nvSpPr>
          <p:cNvPr id="3" name="页脚占位符 2"/>
          <p:cNvSpPr>
            <a:spLocks noGrp="1"/>
          </p:cNvSpPr>
          <p:nvPr>
            <p:ph type="ftr" sz="quarter" idx="11"/>
          </p:nvPr>
        </p:nvSpPr>
        <p:spPr>
          <a:xfrm>
            <a:off x="4259263" y="6704013"/>
            <a:ext cx="4340225"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2088" y="6704013"/>
            <a:ext cx="2892425" cy="384175"/>
          </a:xfrm>
          <a:prstGeom prst="rect">
            <a:avLst/>
          </a:prstGeom>
        </p:spPr>
        <p:txBody>
          <a:bodyPr/>
          <a:lstStyle/>
          <a:p>
            <a:fld id="{3E01EE5D-26FB-46D5-A381-ECFB35BF1D3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圆角矩形 5"/>
          <p:cNvSpPr/>
          <p:nvPr userDrawn="1"/>
        </p:nvSpPr>
        <p:spPr>
          <a:xfrm>
            <a:off x="0" y="1888133"/>
            <a:ext cx="12858750" cy="2088232"/>
          </a:xfrm>
          <a:prstGeom prst="roundRect">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1100783" y="1024037"/>
            <a:ext cx="3852428" cy="3852428"/>
          </a:xfrm>
          <a:prstGeom prst="ellipse">
            <a:avLst/>
          </a:prstGeom>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userDrawn="1"/>
        </p:nvSpPr>
        <p:spPr>
          <a:xfrm>
            <a:off x="1784859" y="1672109"/>
            <a:ext cx="2520280" cy="2520280"/>
          </a:xfrm>
          <a:prstGeom prst="ellipse">
            <a:avLst/>
          </a:prstGeom>
          <a:solidFill>
            <a:schemeClr val="bg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占位符 9"/>
          <p:cNvSpPr>
            <a:spLocks noGrp="1"/>
          </p:cNvSpPr>
          <p:nvPr>
            <p:ph type="body" sz="quarter" idx="10" hasCustomPrompt="1"/>
          </p:nvPr>
        </p:nvSpPr>
        <p:spPr>
          <a:xfrm>
            <a:off x="1981486" y="2140161"/>
            <a:ext cx="2127025" cy="1584176"/>
          </a:xfrm>
          <a:prstGeom prst="rect">
            <a:avLst/>
          </a:prstGeom>
          <a:effectLst>
            <a:outerShdw blurRad="419100" dist="419100" dir="5400000" algn="ctr" rotWithShape="0">
              <a:srgbClr val="000000">
                <a:alpha val="43137"/>
              </a:srgbClr>
            </a:outerShdw>
          </a:effectLst>
        </p:spPr>
        <p:txBody>
          <a:bodyPr anchor="ctr">
            <a:noAutofit/>
          </a:bodyPr>
          <a:lstStyle>
            <a:lvl1pPr marL="0" indent="0" algn="ctr">
              <a:buNone/>
              <a:defRPr sz="13800">
                <a:solidFill>
                  <a:srgbClr val="0070C0"/>
                </a:solidFill>
                <a:latin typeface="Impact" panose="020B0806030902050204" pitchFamily="34" charset="0"/>
              </a:defRPr>
            </a:lvl1pPr>
          </a:lstStyle>
          <a:p>
            <a:pPr lvl="0"/>
            <a:r>
              <a:rPr lang="en-US" altLang="zh-CN" dirty="0"/>
              <a:t>01</a:t>
            </a:r>
            <a:endParaRPr lang="zh-CN" altLang="en-US" dirty="0"/>
          </a:p>
        </p:txBody>
      </p:sp>
      <p:sp>
        <p:nvSpPr>
          <p:cNvPr id="12" name="文本占位符 9"/>
          <p:cNvSpPr>
            <a:spLocks noGrp="1"/>
          </p:cNvSpPr>
          <p:nvPr>
            <p:ph type="body" sz="quarter" idx="12" hasCustomPrompt="1"/>
          </p:nvPr>
        </p:nvSpPr>
        <p:spPr>
          <a:xfrm>
            <a:off x="5317392" y="2032149"/>
            <a:ext cx="7344188" cy="1584176"/>
          </a:xfrm>
          <a:prstGeom prst="rect">
            <a:avLst/>
          </a:prstGeom>
          <a:effectLst>
            <a:outerShdw blurRad="419100" dist="419100" dir="5400000" algn="ctr" rotWithShape="0">
              <a:srgbClr val="000000">
                <a:alpha val="43137"/>
              </a:srgbClr>
            </a:outerShdw>
          </a:effectLst>
        </p:spPr>
        <p:txBody>
          <a:bodyPr anchor="ctr">
            <a:noAutofit/>
          </a:bodyPr>
          <a:lstStyle>
            <a:lvl1pPr marL="0" indent="0" algn="ctr">
              <a:buNone/>
              <a:defRPr sz="6000">
                <a:solidFill>
                  <a:schemeClr val="bg1"/>
                </a:solidFill>
                <a:latin typeface="Impact" panose="020B0806030902050204" pitchFamily="34" charset="0"/>
              </a:defRPr>
            </a:lvl1pPr>
          </a:lstStyle>
          <a:p>
            <a:pPr lvl="0"/>
            <a:r>
              <a:rPr lang="zh-CN" altLang="en-US" dirty="0"/>
              <a:t>点击输入章节标题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0">
                                            <p:txEl>
                                              <p:pRg st="0" end="0"/>
                                            </p:txEl>
                                          </p:spTgt>
                                        </p:tgtEl>
                                        <p:attrNameLst>
                                          <p:attrName>style.visibility</p:attrName>
                                        </p:attrNameLst>
                                      </p:cBhvr>
                                      <p:to>
                                        <p:strVal val="visible"/>
                                      </p:to>
                                    </p:set>
                                    <p:anim by="(-#ppt_w*2)" calcmode="lin" valueType="num">
                                      <p:cBhvr rctx="PPT">
                                        <p:cTn id="23" dur="500" autoRev="1" fill="hold">
                                          <p:stCondLst>
                                            <p:cond delay="0"/>
                                          </p:stCondLst>
                                        </p:cTn>
                                        <p:tgtEl>
                                          <p:spTgt spid="10">
                                            <p:txEl>
                                              <p:pRg st="0" end="0"/>
                                            </p:txEl>
                                          </p:spTgt>
                                        </p:tgtEl>
                                        <p:attrNameLst>
                                          <p:attrName>ppt_w</p:attrName>
                                        </p:attrNameLst>
                                      </p:cBhvr>
                                    </p:anim>
                                    <p:anim by="(#ppt_w*0.50)" calcmode="lin" valueType="num">
                                      <p:cBhvr>
                                        <p:cTn id="24" dur="500" decel="50000" autoRev="1" fill="hold">
                                          <p:stCondLst>
                                            <p:cond delay="0"/>
                                          </p:stCondLst>
                                        </p:cTn>
                                        <p:tgtEl>
                                          <p:spTgt spid="10">
                                            <p:txEl>
                                              <p:pRg st="0" end="0"/>
                                            </p:txEl>
                                          </p:spTgt>
                                        </p:tgtEl>
                                        <p:attrNameLst>
                                          <p:attrName>ppt_x</p:attrName>
                                        </p:attrNameLst>
                                      </p:cBhvr>
                                    </p:anim>
                                    <p:anim from="(-#ppt_h/2)" to="(#ppt_y)" calcmode="lin" valueType="num">
                                      <p:cBhvr>
                                        <p:cTn id="25" dur="1000" fill="hold">
                                          <p:stCondLst>
                                            <p:cond delay="0"/>
                                          </p:stCondLst>
                                        </p:cTn>
                                        <p:tgtEl>
                                          <p:spTgt spid="10">
                                            <p:txEl>
                                              <p:pRg st="0" end="0"/>
                                            </p:txEl>
                                          </p:spTgt>
                                        </p:tgtEl>
                                        <p:attrNameLst>
                                          <p:attrName>ppt_y</p:attrName>
                                        </p:attrNameLst>
                                      </p:cBhvr>
                                    </p:anim>
                                    <p:animRot by="21600000">
                                      <p:cBhvr>
                                        <p:cTn id="26" dur="1000" fill="hold">
                                          <p:stCondLst>
                                            <p:cond delay="0"/>
                                          </p:stCondLst>
                                        </p:cTn>
                                        <p:tgtEl>
                                          <p:spTgt spid="10">
                                            <p:txEl>
                                              <p:pRg st="0" end="0"/>
                                            </p:txEl>
                                          </p:spTgt>
                                        </p:tgtEl>
                                        <p:attrNameLst>
                                          <p:attrName>r</p:attrName>
                                        </p:attrNameLst>
                                      </p:cBhvr>
                                    </p:animRot>
                                  </p:childTnLst>
                                </p:cTn>
                              </p:par>
                            </p:childTnLst>
                          </p:cTn>
                        </p:par>
                        <p:par>
                          <p:cTn id="27" fill="hold">
                            <p:stCondLst>
                              <p:cond delay="2599"/>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p:cTn id="30"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32"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10"/>
                        </p:tgtEl>
                        <p:attrNameLst>
                          <p:attrName>style.visibility</p:attrName>
                        </p:attrNameLst>
                      </p:cBhvr>
                      <p:to>
                        <p:strVal val="visible"/>
                      </p:to>
                    </p:set>
                    <p:anim by="(-#ppt_w*2)" calcmode="lin" valueType="num">
                      <p:cBhvr rctx="PPT">
                        <p:cTn dur="500" autoRev="1" fill="hold">
                          <p:stCondLst>
                            <p:cond delay="0"/>
                          </p:stCondLst>
                        </p:cTn>
                        <p:tgtEl>
                          <p:spTgt spid="10"/>
                        </p:tgtEl>
                        <p:attrNameLst>
                          <p:attrName>ppt_w</p:attrName>
                        </p:attrNameLst>
                      </p:cBhvr>
                    </p:anim>
                    <p:anim by="(#ppt_w*0.50)" calcmode="lin" valueType="num">
                      <p:cBhvr>
                        <p:cTn dur="500" decel="50000" autoRev="1" fill="hold">
                          <p:stCondLst>
                            <p:cond delay="0"/>
                          </p:stCondLst>
                        </p:cTn>
                        <p:tgtEl>
                          <p:spTgt spid="10"/>
                        </p:tgtEl>
                        <p:attrNameLst>
                          <p:attrName>ppt_x</p:attrName>
                        </p:attrNameLst>
                      </p:cBhvr>
                    </p:anim>
                    <p:anim from="(-#ppt_h/2)" to="(#ppt_y)" calcmode="lin" valueType="num">
                      <p:cBhvr>
                        <p:cTn dur="1000" fill="hold">
                          <p:stCondLst>
                            <p:cond delay="0"/>
                          </p:stCondLst>
                        </p:cTn>
                        <p:tgtEl>
                          <p:spTgt spid="10"/>
                        </p:tgtEl>
                        <p:attrNameLst>
                          <p:attrName>ppt_y</p:attrName>
                        </p:attrNameLst>
                      </p:cBhvr>
                    </p:anim>
                    <p:animRot by="21600000">
                      <p:cBhvr>
                        <p:cTn dur="1000" fill="hold">
                          <p:stCondLst>
                            <p:cond delay="0"/>
                          </p:stCondLst>
                        </p:cTn>
                        <p:tgtEl>
                          <p:spTgt spid="10"/>
                        </p:tgtEl>
                        <p:attrNameLst>
                          <p:attrName>r</p:attrName>
                        </p:attrNameLst>
                      </p:cBhvr>
                    </p:animRot>
                  </p:childTnLst>
                </p:cTn>
              </p:par>
            </p:tnLst>
          </p:tmpl>
        </p:tmplLst>
      </p:bldP>
      <p:bldP spid="12" grpId="0" build="p">
        <p:tmplLst>
          <p:tmpl lvl="1">
            <p:tnLst>
              <p:par>
                <p:cTn presetID="41" presetClass="entr" presetSubtype="0" fill="hold" nodeType="afterEffect">
                  <p:stCondLst>
                    <p:cond delay="0"/>
                  </p:stCondLst>
                  <p:iterate type="lt">
                    <p:tmPct val="10000"/>
                  </p:iterate>
                  <p:childTnLst>
                    <p:set>
                      <p:cBhvr>
                        <p:cTn dur="1" fill="hold">
                          <p:stCondLst>
                            <p:cond delay="0"/>
                          </p:stCondLst>
                        </p:cTn>
                        <p:tgtEl>
                          <p:spTgt spid="12"/>
                        </p:tgtEl>
                        <p:attrNameLst>
                          <p:attrName>style.visibility</p:attrName>
                        </p:attrNameLst>
                      </p:cBhvr>
                      <p:to>
                        <p:strVal val="visible"/>
                      </p:to>
                    </p:set>
                    <p:anim calcmode="lin" valueType="num">
                      <p:cBhvr>
                        <p:cTn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dur="500" fill="hold"/>
                        <p:tgtEl>
                          <p:spTgt spid="12"/>
                        </p:tgtEl>
                        <p:attrNameLst>
                          <p:attrName>ppt_y</p:attrName>
                        </p:attrNameLst>
                      </p:cBhvr>
                      <p:tavLst>
                        <p:tav tm="0">
                          <p:val>
                            <p:strVal val="#ppt_y"/>
                          </p:val>
                        </p:tav>
                        <p:tav tm="100000">
                          <p:val>
                            <p:strVal val="#ppt_y"/>
                          </p:val>
                        </p:tav>
                      </p:tavLst>
                    </p:anim>
                    <p:anim calcmode="lin" valueType="num">
                      <p:cBhvr>
                        <p:cTn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dur="500" tmFilter="0,0; .5, 1; 1, 1"/>
                        <p:tgtEl>
                          <p:spTgt spid="12"/>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圆角矩形 5"/>
          <p:cNvSpPr/>
          <p:nvPr userDrawn="1"/>
        </p:nvSpPr>
        <p:spPr>
          <a:xfrm>
            <a:off x="0" y="375965"/>
            <a:ext cx="12858750" cy="698195"/>
          </a:xfrm>
          <a:prstGeom prst="roundRect">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146156" y="55258"/>
            <a:ext cx="1260000" cy="1260000"/>
          </a:xfrm>
          <a:prstGeom prst="ellipse">
            <a:avLst/>
          </a:prstGeom>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userDrawn="1"/>
        </p:nvSpPr>
        <p:spPr>
          <a:xfrm>
            <a:off x="326156" y="235258"/>
            <a:ext cx="900000" cy="900000"/>
          </a:xfrm>
          <a:prstGeom prst="ellipse">
            <a:avLst/>
          </a:prstGeom>
          <a:solidFill>
            <a:schemeClr val="bg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0070C0"/>
              </a:solidFill>
            </a:endParaRPr>
          </a:p>
        </p:txBody>
      </p:sp>
      <p:sp>
        <p:nvSpPr>
          <p:cNvPr id="10" name="文本占位符 9"/>
          <p:cNvSpPr>
            <a:spLocks noGrp="1"/>
          </p:cNvSpPr>
          <p:nvPr>
            <p:ph type="body" sz="quarter" idx="13" hasCustomPrompt="1"/>
          </p:nvPr>
        </p:nvSpPr>
        <p:spPr>
          <a:xfrm>
            <a:off x="1768476" y="454672"/>
            <a:ext cx="3168922" cy="503560"/>
          </a:xfrm>
          <a:prstGeom prst="rect">
            <a:avLst/>
          </a:prstGeom>
        </p:spPr>
        <p:txBody>
          <a:bodyPr anchor="ctr">
            <a:normAutofit/>
          </a:bodyPr>
          <a:lstStyle>
            <a:lvl1pPr marL="0" indent="0">
              <a:buNone/>
              <a:defRPr sz="2400">
                <a:solidFill>
                  <a:schemeClr val="bg1"/>
                </a:solidFill>
              </a:defRPr>
            </a:lvl1pPr>
          </a:lstStyle>
          <a:p>
            <a:pPr lvl="0"/>
            <a:r>
              <a:rPr lang="zh-CN" altLang="en-US" dirty="0"/>
              <a:t>点击输入标题内容</a:t>
            </a:r>
          </a:p>
        </p:txBody>
      </p:sp>
      <p:pic>
        <p:nvPicPr>
          <p:cNvPr id="1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8615" y="257175"/>
            <a:ext cx="855345" cy="855345"/>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userDrawn="1"/>
        </p:nvSpPr>
        <p:spPr>
          <a:xfrm>
            <a:off x="668655" y="1456690"/>
            <a:ext cx="11510010" cy="1076325"/>
          </a:xfrm>
          <a:prstGeom prst="rect">
            <a:avLst/>
          </a:prstGeom>
          <a:noFill/>
        </p:spPr>
        <p:txBody>
          <a:bodyPr wrap="square" rtlCol="0">
            <a:spAutoFit/>
          </a:bodyPr>
          <a:lstStyle/>
          <a:p>
            <a:endParaRPr lang="en-US" altLang="zh-CN" sz="3200"/>
          </a:p>
          <a:p>
            <a:endParaRPr lang="en-US" altLang="zh-CN" sz="32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相关建议">
    <p:spTree>
      <p:nvGrpSpPr>
        <p:cNvPr id="1" name=""/>
        <p:cNvGrpSpPr/>
        <p:nvPr/>
      </p:nvGrpSpPr>
      <p:grpSpPr>
        <a:xfrm>
          <a:off x="0" y="0"/>
          <a:ext cx="0" cy="0"/>
          <a:chOff x="0" y="0"/>
          <a:chExt cx="0" cy="0"/>
        </a:xfrm>
      </p:grpSpPr>
      <p:sp>
        <p:nvSpPr>
          <p:cNvPr id="7" name="矩形 6"/>
          <p:cNvSpPr/>
          <p:nvPr userDrawn="1"/>
        </p:nvSpPr>
        <p:spPr>
          <a:xfrm>
            <a:off x="0" y="0"/>
            <a:ext cx="1784194" cy="7232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aphicFrame>
        <p:nvGraphicFramePr>
          <p:cNvPr id="8" name="表格 7"/>
          <p:cNvGraphicFramePr>
            <a:graphicFrameLocks noGrp="1"/>
          </p:cNvGraphicFramePr>
          <p:nvPr userDrawn="1"/>
        </p:nvGraphicFramePr>
        <p:xfrm>
          <a:off x="0" y="1338072"/>
          <a:ext cx="1783715" cy="5017770"/>
        </p:xfrm>
        <a:graphic>
          <a:graphicData uri="http://schemas.openxmlformats.org/drawingml/2006/table">
            <a:tbl>
              <a:tblPr>
                <a:tableStyleId>{2D5ABB26-0587-4C30-8999-92F81FD0307C}</a:tableStyleId>
              </a:tblPr>
              <a:tblGrid>
                <a:gridCol w="1783715">
                  <a:extLst>
                    <a:ext uri="{9D8B030D-6E8A-4147-A177-3AD203B41FA5}">
                      <a16:colId xmlns:a16="http://schemas.microsoft.com/office/drawing/2014/main" val="20000"/>
                    </a:ext>
                  </a:extLst>
                </a:gridCol>
              </a:tblGrid>
              <a:tr h="836295">
                <a:tc>
                  <a:txBody>
                    <a:bodyPr/>
                    <a:lstStyle/>
                    <a:p>
                      <a:pPr algn="ctr">
                        <a:spcAft>
                          <a:spcPts val="0"/>
                        </a:spcAft>
                        <a:defRPr/>
                      </a:pPr>
                      <a:r>
                        <a:rPr lang="zh-CN" altLang="en-US"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rPr>
                        <a:t>纳米技术与纳米纺织品简介</a:t>
                      </a:r>
                      <a:endParaRPr lang="zh-CN" altLang="zh-CN"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纳米材料制备</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纤维织物中的</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纳米智能</a:t>
                      </a:r>
                      <a:r>
                        <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rPr>
                        <a:t>&amp;</a:t>
                      </a: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功能纺织品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相关建议</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纳米纺织产品</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创新设计</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cxnSp>
        <p:nvCxnSpPr>
          <p:cNvPr id="13" name="直接连接符 12"/>
          <p:cNvCxnSpPr/>
          <p:nvPr userDrawn="1"/>
        </p:nvCxnSpPr>
        <p:spPr>
          <a:xfrm>
            <a:off x="2941508" y="1338072"/>
            <a:ext cx="87666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4682536"/>
            <a:ext cx="1784194" cy="831244"/>
            <a:chOff x="0" y="1272662"/>
            <a:chExt cx="1691680" cy="788186"/>
          </a:xfrm>
        </p:grpSpPr>
        <p:sp>
          <p:nvSpPr>
            <p:cNvPr id="15" name="矩形 14"/>
            <p:cNvSpPr/>
            <p:nvPr userDrawn="1"/>
          </p:nvSpPr>
          <p:spPr>
            <a:xfrm>
              <a:off x="0" y="1272662"/>
              <a:ext cx="1691680" cy="788186"/>
            </a:xfrm>
            <a:prstGeom prst="rect">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5" dirty="0">
                  <a:solidFill>
                    <a:schemeClr val="bg1"/>
                  </a:solidFill>
                  <a:latin typeface="微软雅黑" panose="020B0503020204020204" pitchFamily="34" charset="-122"/>
                  <a:ea typeface="微软雅黑" panose="020B0503020204020204" pitchFamily="34" charset="-122"/>
                </a:rPr>
                <a:t>静电纺纳米</a:t>
              </a:r>
              <a:endParaRPr lang="en-US" altLang="zh-CN" sz="1685" dirty="0">
                <a:solidFill>
                  <a:schemeClr val="bg1"/>
                </a:solidFill>
                <a:latin typeface="微软雅黑" panose="020B0503020204020204" pitchFamily="34" charset="-122"/>
                <a:ea typeface="微软雅黑" panose="020B0503020204020204" pitchFamily="34" charset="-122"/>
              </a:endParaRPr>
            </a:p>
            <a:p>
              <a:pPr algn="ctr"/>
              <a:r>
                <a:rPr lang="zh-CN" altLang="en-US" sz="1685" dirty="0">
                  <a:solidFill>
                    <a:schemeClr val="bg1"/>
                  </a:solidFill>
                  <a:latin typeface="微软雅黑" panose="020B0503020204020204" pitchFamily="34" charset="-122"/>
                  <a:ea typeface="微软雅黑" panose="020B0503020204020204" pitchFamily="34" charset="-122"/>
                </a:rPr>
                <a:t>纺织品</a:t>
              </a:r>
            </a:p>
          </p:txBody>
        </p:sp>
        <p:sp>
          <p:nvSpPr>
            <p:cNvPr id="17" name="等腰三角形 16"/>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sp>
        <p:nvSpPr>
          <p:cNvPr id="10" name="直角三角形 9"/>
          <p:cNvSpPr/>
          <p:nvPr userDrawn="1"/>
        </p:nvSpPr>
        <p:spPr>
          <a:xfrm flipH="1">
            <a:off x="11894344" y="6348660"/>
            <a:ext cx="1002263" cy="900049"/>
          </a:xfrm>
          <a:prstGeom prst="rtTriangle">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00" dirty="0">
              <a:ea typeface="微软雅黑" panose="020B0503020204020204" pitchFamily="34" charset="-122"/>
            </a:endParaRPr>
          </a:p>
        </p:txBody>
      </p:sp>
      <p:sp>
        <p:nvSpPr>
          <p:cNvPr id="11" name="五边形 10"/>
          <p:cNvSpPr/>
          <p:nvPr userDrawn="1"/>
        </p:nvSpPr>
        <p:spPr>
          <a:xfrm flipH="1">
            <a:off x="12004628" y="6717118"/>
            <a:ext cx="1040562" cy="531592"/>
          </a:xfrm>
          <a:prstGeom prst="homePlate">
            <a:avLst/>
          </a:prstGeom>
          <a:noFill/>
          <a:ln w="25400" cap="flat" cmpd="sng" algn="ctr">
            <a:noFill/>
            <a:prstDash val="solid"/>
          </a:ln>
          <a:effectLst/>
        </p:spPr>
        <p:txBody>
          <a:bodyPr rot="0" spcFirstLastPara="0" vertOverflow="overflow" horzOverflow="overflow" vert="horz" wrap="square" lIns="96435" tIns="48217" rIns="96435" bIns="48217" numCol="1" spcCol="0" rtlCol="0" fromWordArt="0" anchor="ctr" anchorCtr="0" forceAA="0" compatLnSpc="1">
            <a:noAutofit/>
          </a:bodyPr>
          <a:lstStyle/>
          <a:p>
            <a:pPr algn="ctr"/>
            <a:fld id="{170C0C04-E408-48A9-82A4-3716296300DE}" type="slidenum">
              <a:rPr lang="zh-CN" altLang="en-US" sz="19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sz="100" kern="0" dirty="0">
              <a:solidFill>
                <a:sysClr val="window" lastClr="FFFFFF"/>
              </a:solidFill>
              <a:latin typeface="Calibri" panose="020F0502020204030204"/>
              <a:ea typeface="微软雅黑" panose="020B0503020204020204" pitchFamily="34" charset="-122"/>
            </a:endParaRPr>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73209"/>
            <a:ext cx="1784193" cy="34342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绪论">
    <p:spTree>
      <p:nvGrpSpPr>
        <p:cNvPr id="1" name=""/>
        <p:cNvGrpSpPr/>
        <p:nvPr/>
      </p:nvGrpSpPr>
      <p:grpSpPr>
        <a:xfrm>
          <a:off x="0" y="0"/>
          <a:ext cx="0" cy="0"/>
          <a:chOff x="0" y="0"/>
          <a:chExt cx="0" cy="0"/>
        </a:xfrm>
      </p:grpSpPr>
      <p:sp>
        <p:nvSpPr>
          <p:cNvPr id="7" name="矩形 6"/>
          <p:cNvSpPr/>
          <p:nvPr userDrawn="1"/>
        </p:nvSpPr>
        <p:spPr>
          <a:xfrm>
            <a:off x="0" y="0"/>
            <a:ext cx="1784194" cy="7232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aphicFrame>
        <p:nvGraphicFramePr>
          <p:cNvPr id="8" name="表格 7"/>
          <p:cNvGraphicFramePr>
            <a:graphicFrameLocks noGrp="1"/>
          </p:cNvGraphicFramePr>
          <p:nvPr userDrawn="1"/>
        </p:nvGraphicFramePr>
        <p:xfrm>
          <a:off x="0" y="1338072"/>
          <a:ext cx="1783715" cy="5017770"/>
        </p:xfrm>
        <a:graphic>
          <a:graphicData uri="http://schemas.openxmlformats.org/drawingml/2006/table">
            <a:tbl>
              <a:tblPr>
                <a:tableStyleId>{2D5ABB26-0587-4C30-8999-92F81FD0307C}</a:tableStyleId>
              </a:tblPr>
              <a:tblGrid>
                <a:gridCol w="1783715">
                  <a:extLst>
                    <a:ext uri="{9D8B030D-6E8A-4147-A177-3AD203B41FA5}">
                      <a16:colId xmlns:a16="http://schemas.microsoft.com/office/drawing/2014/main" val="20000"/>
                    </a:ext>
                  </a:extLst>
                </a:gridCol>
              </a:tblGrid>
              <a:tr h="836295">
                <a:tc>
                  <a:txBody>
                    <a:bodyPr/>
                    <a:lstStyle/>
                    <a:p>
                      <a:pPr algn="ctr"/>
                      <a:endParaRPr lang="zh-CN" altLang="en-US" sz="1900" dirty="0">
                        <a:ea typeface="微软雅黑" panose="020B0503020204020204" pitchFamily="34" charset="-122"/>
                      </a:endParaRP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纳米材料制备</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纤维织物中的</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纳米智能</a:t>
                      </a:r>
                      <a:r>
                        <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rPr>
                        <a:t>&amp;</a:t>
                      </a: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功能纺织品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静电纺纳米</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纳米纺织产品</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创新设计</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pSp>
        <p:nvGrpSpPr>
          <p:cNvPr id="10" name="组合 9"/>
          <p:cNvGrpSpPr/>
          <p:nvPr userDrawn="1"/>
        </p:nvGrpSpPr>
        <p:grpSpPr>
          <a:xfrm>
            <a:off x="0" y="1342187"/>
            <a:ext cx="1784194" cy="831244"/>
            <a:chOff x="0" y="1272662"/>
            <a:chExt cx="1691680" cy="788186"/>
          </a:xfrm>
        </p:grpSpPr>
        <p:sp>
          <p:nvSpPr>
            <p:cNvPr id="11" name="矩形 10"/>
            <p:cNvSpPr/>
            <p:nvPr userDrawn="1"/>
          </p:nvSpPr>
          <p:spPr>
            <a:xfrm>
              <a:off x="0" y="1272662"/>
              <a:ext cx="1691680" cy="788186"/>
            </a:xfrm>
            <a:prstGeom prst="rect">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defRPr/>
              </a:pPr>
              <a:r>
                <a:rPr lang="zh-CN" altLang="en-US" sz="1685"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纳米技术与纳米纺织品简介</a:t>
              </a:r>
              <a:endParaRPr lang="zh-CN" altLang="zh-CN" sz="1685"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cxnSp>
        <p:nvCxnSpPr>
          <p:cNvPr id="13" name="直接连接符 12"/>
          <p:cNvCxnSpPr/>
          <p:nvPr userDrawn="1"/>
        </p:nvCxnSpPr>
        <p:spPr>
          <a:xfrm>
            <a:off x="2941508" y="1338072"/>
            <a:ext cx="87666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直角三角形 17"/>
          <p:cNvSpPr/>
          <p:nvPr userDrawn="1"/>
        </p:nvSpPr>
        <p:spPr>
          <a:xfrm flipH="1">
            <a:off x="11894344" y="6348660"/>
            <a:ext cx="1002263" cy="900049"/>
          </a:xfrm>
          <a:prstGeom prst="rtTriangle">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00" dirty="0">
              <a:ea typeface="微软雅黑" panose="020B0503020204020204" pitchFamily="34" charset="-122"/>
            </a:endParaRPr>
          </a:p>
        </p:txBody>
      </p:sp>
      <p:sp>
        <p:nvSpPr>
          <p:cNvPr id="19" name="五边形 18"/>
          <p:cNvSpPr/>
          <p:nvPr userDrawn="1"/>
        </p:nvSpPr>
        <p:spPr>
          <a:xfrm flipH="1">
            <a:off x="12004628" y="6717118"/>
            <a:ext cx="1040562" cy="531592"/>
          </a:xfrm>
          <a:prstGeom prst="homePlate">
            <a:avLst/>
          </a:prstGeom>
          <a:noFill/>
          <a:ln w="25400" cap="flat" cmpd="sng" algn="ctr">
            <a:noFill/>
            <a:prstDash val="solid"/>
          </a:ln>
          <a:effectLst/>
        </p:spPr>
        <p:txBody>
          <a:bodyPr rot="0" spcFirstLastPara="0" vertOverflow="overflow" horzOverflow="overflow" vert="horz" wrap="square" lIns="96435" tIns="48217" rIns="96435" bIns="48217" numCol="1" spcCol="0" rtlCol="0" fromWordArt="0" anchor="ctr" anchorCtr="0" forceAA="0" compatLnSpc="1">
            <a:noAutofit/>
          </a:bodyPr>
          <a:lstStyle/>
          <a:p>
            <a:pPr algn="ctr"/>
            <a:fld id="{170C0C04-E408-48A9-82A4-3716296300DE}" type="slidenum">
              <a:rPr lang="zh-CN" altLang="en-US" sz="19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sz="100" kern="0" dirty="0">
              <a:solidFill>
                <a:sysClr val="window" lastClr="FFFFFF"/>
              </a:solidFill>
              <a:latin typeface="Calibri" panose="020F0502020204030204"/>
              <a:ea typeface="微软雅黑" panose="020B0503020204020204" pitchFamily="34" charset="-122"/>
            </a:endParaRPr>
          </a:p>
        </p:txBody>
      </p:sp>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73209"/>
            <a:ext cx="1784193" cy="34342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论文总结">
    <p:spTree>
      <p:nvGrpSpPr>
        <p:cNvPr id="1" name=""/>
        <p:cNvGrpSpPr/>
        <p:nvPr/>
      </p:nvGrpSpPr>
      <p:grpSpPr>
        <a:xfrm>
          <a:off x="0" y="0"/>
          <a:ext cx="0" cy="0"/>
          <a:chOff x="0" y="0"/>
          <a:chExt cx="0" cy="0"/>
        </a:xfrm>
      </p:grpSpPr>
      <p:sp>
        <p:nvSpPr>
          <p:cNvPr id="7" name="矩形 6"/>
          <p:cNvSpPr/>
          <p:nvPr userDrawn="1"/>
        </p:nvSpPr>
        <p:spPr>
          <a:xfrm>
            <a:off x="0" y="0"/>
            <a:ext cx="1784194" cy="7232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aphicFrame>
        <p:nvGraphicFramePr>
          <p:cNvPr id="8" name="表格 7"/>
          <p:cNvGraphicFramePr>
            <a:graphicFrameLocks noGrp="1"/>
          </p:cNvGraphicFramePr>
          <p:nvPr userDrawn="1"/>
        </p:nvGraphicFramePr>
        <p:xfrm>
          <a:off x="0" y="1338072"/>
          <a:ext cx="1783715" cy="5017770"/>
        </p:xfrm>
        <a:graphic>
          <a:graphicData uri="http://schemas.openxmlformats.org/drawingml/2006/table">
            <a:tbl>
              <a:tblPr>
                <a:tableStyleId>{2D5ABB26-0587-4C30-8999-92F81FD0307C}</a:tableStyleId>
              </a:tblPr>
              <a:tblGrid>
                <a:gridCol w="1783715">
                  <a:extLst>
                    <a:ext uri="{9D8B030D-6E8A-4147-A177-3AD203B41FA5}">
                      <a16:colId xmlns:a16="http://schemas.microsoft.com/office/drawing/2014/main" val="20000"/>
                    </a:ext>
                  </a:extLst>
                </a:gridCol>
              </a:tblGrid>
              <a:tr h="83629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rPr>
                        <a:t>纳米技术与纳米纺织品简介</a:t>
                      </a:r>
                      <a:endParaRPr lang="zh-CN" altLang="zh-CN" sz="1685"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纳米材料制备</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纤维织物中的</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纳米技术</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纳米智能</a:t>
                      </a:r>
                      <a:r>
                        <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rPr>
                        <a:t>&amp;</a:t>
                      </a: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功能纺织品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静电纺纳米</a:t>
                      </a:r>
                      <a:endParaRPr lang="en-US" altLang="zh-CN" sz="1685"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纺织品</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836295">
                <a:tc>
                  <a:txBody>
                    <a:bodyPr/>
                    <a:lstStyle/>
                    <a:p>
                      <a:pPr algn="ctr"/>
                      <a:r>
                        <a:rPr lang="zh-CN" altLang="en-US" sz="1685" dirty="0">
                          <a:solidFill>
                            <a:schemeClr val="tx1">
                              <a:lumMod val="65000"/>
                              <a:lumOff val="35000"/>
                            </a:schemeClr>
                          </a:solidFill>
                          <a:latin typeface="微软雅黑" panose="020B0503020204020204" pitchFamily="34" charset="-122"/>
                          <a:ea typeface="微软雅黑" panose="020B0503020204020204" pitchFamily="34" charset="-122"/>
                        </a:rPr>
                        <a:t>论文总结</a:t>
                      </a:r>
                    </a:p>
                  </a:txBody>
                  <a:tcPr marL="95885" marR="9588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cxnSp>
        <p:nvCxnSpPr>
          <p:cNvPr id="13" name="直接连接符 12"/>
          <p:cNvCxnSpPr/>
          <p:nvPr userDrawn="1"/>
        </p:nvCxnSpPr>
        <p:spPr>
          <a:xfrm>
            <a:off x="2941508" y="1338072"/>
            <a:ext cx="87666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5517416"/>
            <a:ext cx="1784194" cy="831244"/>
            <a:chOff x="0" y="1272662"/>
            <a:chExt cx="1691680" cy="788186"/>
          </a:xfrm>
        </p:grpSpPr>
        <p:sp>
          <p:nvSpPr>
            <p:cNvPr id="15" name="矩形 14"/>
            <p:cNvSpPr/>
            <p:nvPr userDrawn="1"/>
          </p:nvSpPr>
          <p:spPr>
            <a:xfrm>
              <a:off x="0" y="1272662"/>
              <a:ext cx="1691680" cy="788186"/>
            </a:xfrm>
            <a:prstGeom prst="rect">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85" dirty="0">
                  <a:solidFill>
                    <a:schemeClr val="bg1"/>
                  </a:solidFill>
                  <a:latin typeface="微软雅黑" panose="020B0503020204020204" pitchFamily="34" charset="-122"/>
                  <a:ea typeface="微软雅黑" panose="020B0503020204020204" pitchFamily="34" charset="-122"/>
                </a:rPr>
                <a:t>纳米纺织产品</a:t>
              </a:r>
              <a:endParaRPr lang="en-US" altLang="zh-CN" sz="1685" dirty="0">
                <a:solidFill>
                  <a:schemeClr val="bg1"/>
                </a:solidFill>
                <a:latin typeface="微软雅黑" panose="020B0503020204020204" pitchFamily="34" charset="-122"/>
                <a:ea typeface="微软雅黑" panose="020B0503020204020204" pitchFamily="34" charset="-122"/>
              </a:endParaRPr>
            </a:p>
            <a:p>
              <a:pPr algn="ctr"/>
              <a:r>
                <a:rPr lang="zh-CN" altLang="en-US" sz="1685" dirty="0">
                  <a:solidFill>
                    <a:schemeClr val="bg1"/>
                  </a:solidFill>
                  <a:latin typeface="微软雅黑" panose="020B0503020204020204" pitchFamily="34" charset="-122"/>
                  <a:ea typeface="微软雅黑" panose="020B0503020204020204" pitchFamily="34" charset="-122"/>
                </a:rPr>
                <a:t>创新设计</a:t>
              </a:r>
            </a:p>
          </p:txBody>
        </p:sp>
        <p:sp>
          <p:nvSpPr>
            <p:cNvPr id="17" name="等腰三角形 16"/>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sp>
        <p:nvSpPr>
          <p:cNvPr id="10" name="直角三角形 9"/>
          <p:cNvSpPr/>
          <p:nvPr userDrawn="1"/>
        </p:nvSpPr>
        <p:spPr>
          <a:xfrm flipH="1">
            <a:off x="11894344" y="6348660"/>
            <a:ext cx="1002263" cy="900049"/>
          </a:xfrm>
          <a:prstGeom prst="rtTriangle">
            <a:avLst/>
          </a:prstGeom>
          <a:solidFill>
            <a:srgbClr val="15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00" dirty="0">
              <a:ea typeface="微软雅黑" panose="020B0503020204020204" pitchFamily="34" charset="-122"/>
            </a:endParaRPr>
          </a:p>
        </p:txBody>
      </p:sp>
      <p:sp>
        <p:nvSpPr>
          <p:cNvPr id="11" name="五边形 10"/>
          <p:cNvSpPr/>
          <p:nvPr userDrawn="1"/>
        </p:nvSpPr>
        <p:spPr>
          <a:xfrm flipH="1">
            <a:off x="12004628" y="6717118"/>
            <a:ext cx="1040562" cy="531592"/>
          </a:xfrm>
          <a:prstGeom prst="homePlate">
            <a:avLst/>
          </a:prstGeom>
          <a:noFill/>
          <a:ln w="25400" cap="flat" cmpd="sng" algn="ctr">
            <a:noFill/>
            <a:prstDash val="solid"/>
          </a:ln>
          <a:effectLst/>
        </p:spPr>
        <p:txBody>
          <a:bodyPr rot="0" spcFirstLastPara="0" vertOverflow="overflow" horzOverflow="overflow" vert="horz" wrap="square" lIns="96435" tIns="48217" rIns="96435" bIns="48217" numCol="1" spcCol="0" rtlCol="0" fromWordArt="0" anchor="ctr" anchorCtr="0" forceAA="0" compatLnSpc="1">
            <a:noAutofit/>
          </a:bodyPr>
          <a:lstStyle/>
          <a:p>
            <a:pPr algn="ctr"/>
            <a:fld id="{170C0C04-E408-48A9-82A4-3716296300DE}" type="slidenum">
              <a:rPr lang="zh-CN" altLang="en-US" sz="19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sz="100" kern="0" dirty="0">
              <a:solidFill>
                <a:sysClr val="window" lastClr="FFFFFF"/>
              </a:solidFill>
              <a:latin typeface="Calibri" panose="020F0502020204030204"/>
              <a:ea typeface="微软雅黑" panose="020B0503020204020204" pitchFamily="34" charset="-122"/>
            </a:endParaRPr>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6873209"/>
            <a:ext cx="1784193" cy="34342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69" y="0"/>
            <a:ext cx="12858750" cy="7232650"/>
          </a:xfrm>
          <a:prstGeom prst="rect">
            <a:avLst/>
          </a:prstGeom>
        </p:spPr>
      </p:pic>
      <p:sp>
        <p:nvSpPr>
          <p:cNvPr id="2" name="标题 1"/>
          <p:cNvSpPr>
            <a:spLocks noGrp="1"/>
          </p:cNvSpPr>
          <p:nvPr>
            <p:ph type="title"/>
          </p:nvPr>
        </p:nvSpPr>
        <p:spPr>
          <a:xfrm>
            <a:off x="852199" y="173631"/>
            <a:ext cx="3855735" cy="389711"/>
          </a:xfrm>
        </p:spPr>
        <p:txBody>
          <a:bodyPr/>
          <a:lstStyle>
            <a:lvl1pPr algn="l">
              <a:defRPr sz="2250" b="0">
                <a:solidFill>
                  <a:schemeClr val="bg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矩形 3"/>
          <p:cNvSpPr/>
          <p:nvPr userDrawn="1"/>
        </p:nvSpPr>
        <p:spPr>
          <a:xfrm>
            <a:off x="0" y="632229"/>
            <a:ext cx="12858750" cy="6600421"/>
          </a:xfrm>
          <a:prstGeom prst="rect">
            <a:avLst/>
          </a:prstGeom>
          <a:gradFill flip="none" rotWithShape="1">
            <a:gsLst>
              <a:gs pos="0">
                <a:srgbClr val="CCD0D1"/>
              </a:gs>
              <a:gs pos="49200">
                <a:srgbClr val="E8EAE9"/>
              </a:gs>
              <a:gs pos="100000">
                <a:srgbClr val="FCFCF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1" name="流程图: 离页连接符 20"/>
          <p:cNvSpPr/>
          <p:nvPr userDrawn="1"/>
        </p:nvSpPr>
        <p:spPr>
          <a:xfrm>
            <a:off x="300128" y="-1"/>
            <a:ext cx="536581" cy="790234"/>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灯片编号占位符 5"/>
          <p:cNvSpPr txBox="1"/>
          <p:nvPr userDrawn="1"/>
        </p:nvSpPr>
        <p:spPr>
          <a:xfrm>
            <a:off x="9234488" y="6856413"/>
            <a:ext cx="2892425" cy="38417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fld id="{3E01EE5D-26FB-46D5-A381-ECFB35BF1D34}" type="slidenum">
              <a:rPr lang="zh-CN" altLang="en-US" smtClean="0"/>
              <a:t>‹#›</a:t>
            </a:fld>
            <a:endParaRPr lang="zh-CN" altLang="en-US" dirty="0"/>
          </a:p>
        </p:txBody>
      </p:sp>
      <p:sp>
        <p:nvSpPr>
          <p:cNvPr id="9" name="灯片编号占位符 8"/>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6BFE558-7197-4E90-9A4A-096B0585840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5" Type="http://schemas.openxmlformats.org/officeDocument/2006/relationships/image" Target="../media/image43.tiff"/><Relationship Id="rId4" Type="http://schemas.openxmlformats.org/officeDocument/2006/relationships/image" Target="../media/image30.tiff"/></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notesSlide" Target="../notesSlides/notesSlide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1.xml"/><Relationship Id="rId5" Type="http://schemas.openxmlformats.org/officeDocument/2006/relationships/tags" Target="../tags/tag7.xml"/><Relationship Id="rId4" Type="http://schemas.openxmlformats.org/officeDocument/2006/relationships/tags" Target="../tags/tag6.xml"/></Relationships>
</file>

<file path=ppt/slides/_rels/slide2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png"/><Relationship Id="rId1" Type="http://schemas.openxmlformats.org/officeDocument/2006/relationships/slideLayout" Target="../slideLayouts/slideLayout4.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8" Type="http://schemas.openxmlformats.org/officeDocument/2006/relationships/video" Target="../media/media4.mp4"/><Relationship Id="rId13" Type="http://schemas.openxmlformats.org/officeDocument/2006/relationships/image" Target="../media/image67.png"/><Relationship Id="rId3" Type="http://schemas.microsoft.com/office/2007/relationships/media" Target="../media/media2.mp4"/><Relationship Id="rId7" Type="http://schemas.microsoft.com/office/2007/relationships/media" Target="../media/media4.mp4"/><Relationship Id="rId12" Type="http://schemas.openxmlformats.org/officeDocument/2006/relationships/image" Target="../media/image6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65.png"/><Relationship Id="rId5" Type="http://schemas.microsoft.com/office/2007/relationships/media" Target="../media/media3.mp4"/><Relationship Id="rId15" Type="http://schemas.openxmlformats.org/officeDocument/2006/relationships/image" Target="../media/image69.png"/><Relationship Id="rId10" Type="http://schemas.openxmlformats.org/officeDocument/2006/relationships/image" Target="../media/image64.png"/><Relationship Id="rId4" Type="http://schemas.openxmlformats.org/officeDocument/2006/relationships/video" Target="../media/media2.mp4"/><Relationship Id="rId9" Type="http://schemas.openxmlformats.org/officeDocument/2006/relationships/slideLayout" Target="../slideLayouts/slideLayout4.xml"/><Relationship Id="rId14" Type="http://schemas.openxmlformats.org/officeDocument/2006/relationships/image" Target="../media/image68.png"/></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51820"/>
          <a:stretch>
            <a:fillRect/>
          </a:stretch>
        </p:blipFill>
        <p:spPr>
          <a:xfrm>
            <a:off x="353" y="5374163"/>
            <a:ext cx="12858044" cy="1858486"/>
          </a:xfrm>
          <a:prstGeom prst="rect">
            <a:avLst/>
          </a:prstGeom>
        </p:spPr>
      </p:pic>
      <p:sp>
        <p:nvSpPr>
          <p:cNvPr id="4" name="文本框 3"/>
          <p:cNvSpPr txBox="1"/>
          <p:nvPr/>
        </p:nvSpPr>
        <p:spPr>
          <a:xfrm>
            <a:off x="871538" y="2032149"/>
            <a:ext cx="11505939" cy="769441"/>
          </a:xfrm>
          <a:prstGeom prst="rect">
            <a:avLst/>
          </a:prstGeom>
          <a:noFill/>
        </p:spPr>
        <p:txBody>
          <a:bodyPr wrap="square" rtlCol="0">
            <a:spAutoFit/>
          </a:bodyPr>
          <a:lstStyle/>
          <a:p>
            <a:r>
              <a:rPr lang="zh-CN" altLang="en-US" sz="4400" b="1" dirty="0">
                <a:solidFill>
                  <a:schemeClr val="tx1"/>
                </a:solidFill>
                <a:latin typeface="+mn-lt"/>
                <a:ea typeface="+mn-ea"/>
                <a:cs typeface="+mn-ea"/>
                <a:sym typeface="+mn-lt"/>
              </a:rPr>
              <a:t>纳米纤维单向导水空气过滤膜的多物理场模型</a:t>
            </a:r>
          </a:p>
        </p:txBody>
      </p:sp>
      <p:sp>
        <p:nvSpPr>
          <p:cNvPr id="2" name="矩形 1"/>
          <p:cNvSpPr/>
          <p:nvPr/>
        </p:nvSpPr>
        <p:spPr>
          <a:xfrm>
            <a:off x="-1905" y="5374005"/>
            <a:ext cx="12860655" cy="1858010"/>
          </a:xfrm>
          <a:prstGeom prst="rect">
            <a:avLst/>
          </a:pr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pic>
        <p:nvPicPr>
          <p:cNvPr id="16" name="Picture 2"/>
          <p:cNvPicPr>
            <a:picLocks noChangeAspect="1" noChangeArrowheads="1"/>
          </p:cNvPicPr>
          <p:nvPr>
            <p:custDataLst>
              <p:tags r:id="rId2"/>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165100" y="87630"/>
            <a:ext cx="1263015" cy="1263015"/>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259"/>
          <p:cNvSpPr>
            <a:spLocks noChangeArrowheads="1"/>
          </p:cNvSpPr>
          <p:nvPr/>
        </p:nvSpPr>
        <p:spPr bwMode="auto">
          <a:xfrm>
            <a:off x="3909060" y="3256280"/>
            <a:ext cx="5005705" cy="17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zh-CN" altLang="en-US" sz="2800" b="1" dirty="0">
                <a:solidFill>
                  <a:schemeClr val="bg1">
                    <a:lumMod val="50000"/>
                  </a:schemeClr>
                </a:solidFill>
                <a:latin typeface="+mn-lt"/>
                <a:ea typeface="+mn-ea"/>
                <a:cs typeface="+mn-ea"/>
                <a:sym typeface="+mn-lt"/>
              </a:rPr>
              <a:t>牛健行</a:t>
            </a:r>
          </a:p>
          <a:p>
            <a:pPr lvl="0" algn="ctr">
              <a:lnSpc>
                <a:spcPct val="150000"/>
              </a:lnSpc>
              <a:buNone/>
            </a:pPr>
            <a:r>
              <a:rPr lang="zh-CN" altLang="en-US" sz="2400" dirty="0">
                <a:solidFill>
                  <a:schemeClr val="bg1">
                    <a:lumMod val="50000"/>
                  </a:schemeClr>
                </a:solidFill>
                <a:latin typeface="Arial" panose="020B0604020202020204" pitchFamily="34" charset="0"/>
                <a:ea typeface="+mn-ea"/>
                <a:cs typeface="Arial" panose="020B0604020202020204" pitchFamily="34" charset="0"/>
                <a:sym typeface="+mn-lt"/>
              </a:rPr>
              <a:t>上海工程技术大学</a:t>
            </a:r>
            <a:r>
              <a:rPr lang="en-US" altLang="zh-CN" sz="2400" dirty="0">
                <a:solidFill>
                  <a:schemeClr val="bg1">
                    <a:lumMod val="50000"/>
                  </a:schemeClr>
                </a:solidFill>
                <a:latin typeface="Arial" panose="020B0604020202020204" pitchFamily="34" charset="0"/>
                <a:ea typeface="+mn-ea"/>
                <a:cs typeface="Arial" panose="020B0604020202020204" pitchFamily="34" charset="0"/>
                <a:sym typeface="+mn-lt"/>
              </a:rPr>
              <a:t> </a:t>
            </a:r>
            <a:r>
              <a:rPr lang="zh-CN" altLang="en-US" sz="2400" dirty="0">
                <a:solidFill>
                  <a:schemeClr val="bg1">
                    <a:lumMod val="50000"/>
                  </a:schemeClr>
                </a:solidFill>
                <a:latin typeface="Arial" panose="020B0604020202020204" pitchFamily="34" charset="0"/>
                <a:ea typeface="+mn-ea"/>
                <a:cs typeface="Arial" panose="020B0604020202020204" pitchFamily="34" charset="0"/>
                <a:sym typeface="+mn-lt"/>
              </a:rPr>
              <a:t>郑元生副教授团队</a:t>
            </a:r>
          </a:p>
          <a:p>
            <a:pPr lvl="1" algn="ctr">
              <a:lnSpc>
                <a:spcPct val="150000"/>
              </a:lnSpc>
              <a:buNone/>
            </a:pPr>
            <a:r>
              <a:rPr lang="en-US" altLang="zh-CN" sz="2100" dirty="0">
                <a:solidFill>
                  <a:schemeClr val="bg1">
                    <a:lumMod val="50000"/>
                  </a:schemeClr>
                </a:solidFill>
                <a:latin typeface="Arial" panose="020B0604020202020204" pitchFamily="34" charset="0"/>
                <a:ea typeface="+mn-ea"/>
                <a:cs typeface="Arial" panose="020B0604020202020204" pitchFamily="34" charset="0"/>
                <a:sym typeface="+mn-lt"/>
              </a:rPr>
              <a:t>      </a:t>
            </a:r>
            <a:r>
              <a:rPr lang="en-US" sz="2100" dirty="0">
                <a:solidFill>
                  <a:schemeClr val="bg1">
                    <a:lumMod val="50000"/>
                  </a:schemeClr>
                </a:solidFill>
                <a:latin typeface="Arial" panose="020B0604020202020204" pitchFamily="34" charset="0"/>
                <a:ea typeface="+mn-ea"/>
                <a:cs typeface="Arial" panose="020B0604020202020204" pitchFamily="34" charset="0"/>
                <a:sym typeface="+mn-lt"/>
              </a:rPr>
              <a:t>yuansheng@sues.edu.cn  </a:t>
            </a:r>
          </a:p>
        </p:txBody>
      </p:sp>
      <p:pic>
        <p:nvPicPr>
          <p:cNvPr id="5" name="图片 4"/>
          <p:cNvPicPr>
            <a:picLocks noChangeAspect="1"/>
          </p:cNvPicPr>
          <p:nvPr/>
        </p:nvPicPr>
        <p:blipFill>
          <a:blip r:embed="rId6"/>
          <a:stretch>
            <a:fillRect/>
          </a:stretch>
        </p:blipFill>
        <p:spPr>
          <a:xfrm>
            <a:off x="4917440" y="4768215"/>
            <a:ext cx="326390" cy="2432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mj-lt"/>
                <a:ea typeface="+mj-lt"/>
                <a:cs typeface="Arial" panose="020B0604020202020204" pitchFamily="34" charset="0"/>
                <a:sym typeface="+mn-lt"/>
              </a:rPr>
              <a:t>研究方法</a:t>
            </a:r>
            <a:endParaRPr lang="zh-CN" altLang="en-US" sz="6000" b="1" dirty="0">
              <a:solidFill>
                <a:schemeClr val="bg1"/>
              </a:solidFill>
              <a:latin typeface="+mj-lt"/>
              <a:ea typeface="+mj-lt"/>
              <a:cs typeface="Arial" panose="020B0604020202020204" pitchFamily="34" charset="0"/>
            </a:endParaRP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03</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409D5EF1-94DB-5887-0740-EB897232ADD3}"/>
              </a:ext>
            </a:extLst>
          </p:cNvPr>
          <p:cNvSpPr>
            <a:spLocks noGrp="1"/>
          </p:cNvSpPr>
          <p:nvPr>
            <p:ph type="body" sz="quarter" idx="13"/>
          </p:nvPr>
        </p:nvSpPr>
        <p:spPr/>
        <p:txBody>
          <a:bodyPr>
            <a:normAutofit/>
          </a:bodyPr>
          <a:lstStyle/>
          <a:p>
            <a:r>
              <a:rPr lang="en-US" altLang="zh-CN" dirty="0"/>
              <a:t>3</a:t>
            </a:r>
            <a:r>
              <a:rPr lang="zh-CN" altLang="en-US" dirty="0"/>
              <a:t>研究方法</a:t>
            </a:r>
            <a:r>
              <a:rPr lang="en-US" altLang="zh-CN" dirty="0"/>
              <a:t>-</a:t>
            </a:r>
            <a:r>
              <a:rPr lang="zh-CN" altLang="en-US" dirty="0"/>
              <a:t>制备材料</a:t>
            </a:r>
          </a:p>
        </p:txBody>
      </p:sp>
      <p:pic>
        <p:nvPicPr>
          <p:cNvPr id="4" name="图片 3">
            <a:extLst>
              <a:ext uri="{FF2B5EF4-FFF2-40B4-BE49-F238E27FC236}">
                <a16:creationId xmlns:a16="http://schemas.microsoft.com/office/drawing/2014/main" id="{C5ECFED4-9C8F-2C8B-521F-53E257BBCD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7613" y="1456085"/>
            <a:ext cx="1333686" cy="1762371"/>
          </a:xfrm>
          <a:prstGeom prst="rect">
            <a:avLst/>
          </a:prstGeom>
        </p:spPr>
      </p:pic>
      <p:pic>
        <p:nvPicPr>
          <p:cNvPr id="6" name="图片 5">
            <a:extLst>
              <a:ext uri="{FF2B5EF4-FFF2-40B4-BE49-F238E27FC236}">
                <a16:creationId xmlns:a16="http://schemas.microsoft.com/office/drawing/2014/main" id="{7715B628-041B-8DCC-A78D-A29D51FD7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5885" y="1672109"/>
            <a:ext cx="1528171" cy="1368152"/>
          </a:xfrm>
          <a:prstGeom prst="rect">
            <a:avLst/>
          </a:prstGeom>
        </p:spPr>
      </p:pic>
      <p:cxnSp>
        <p:nvCxnSpPr>
          <p:cNvPr id="8" name="直接箭头连接符 7">
            <a:extLst>
              <a:ext uri="{FF2B5EF4-FFF2-40B4-BE49-F238E27FC236}">
                <a16:creationId xmlns:a16="http://schemas.microsoft.com/office/drawing/2014/main" id="{080F01D8-12ED-D6B8-A025-85B9F46F562E}"/>
              </a:ext>
            </a:extLst>
          </p:cNvPr>
          <p:cNvCxnSpPr>
            <a:cxnSpLocks/>
            <a:stCxn id="4" idx="3"/>
            <a:endCxn id="6" idx="1"/>
          </p:cNvCxnSpPr>
          <p:nvPr/>
        </p:nvCxnSpPr>
        <p:spPr>
          <a:xfrm>
            <a:off x="2351299" y="2337271"/>
            <a:ext cx="1114586" cy="18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9DC03493-6149-3FA8-437E-EAF11C5B6CEB}"/>
              </a:ext>
            </a:extLst>
          </p:cNvPr>
          <p:cNvSpPr txBox="1"/>
          <p:nvPr/>
        </p:nvSpPr>
        <p:spPr>
          <a:xfrm>
            <a:off x="1737693" y="3256285"/>
            <a:ext cx="2409570" cy="369332"/>
          </a:xfrm>
          <a:prstGeom prst="rect">
            <a:avLst/>
          </a:prstGeom>
          <a:noFill/>
        </p:spPr>
        <p:txBody>
          <a:bodyPr wrap="none" rtlCol="0">
            <a:spAutoFit/>
          </a:bodyPr>
          <a:lstStyle/>
          <a:p>
            <a:r>
              <a:rPr lang="zh-CN" altLang="en-US" dirty="0">
                <a:latin typeface="+mn-ea"/>
                <a:ea typeface="+mn-ea"/>
              </a:rPr>
              <a:t>制备双层</a:t>
            </a:r>
            <a:r>
              <a:rPr lang="en-US" altLang="zh-CN" dirty="0">
                <a:latin typeface="+mn-ea"/>
                <a:ea typeface="+mn-ea"/>
              </a:rPr>
              <a:t>Janus</a:t>
            </a:r>
            <a:r>
              <a:rPr lang="zh-CN" altLang="en-US" dirty="0">
                <a:latin typeface="+mn-ea"/>
                <a:ea typeface="+mn-ea"/>
              </a:rPr>
              <a:t>纤维膜</a:t>
            </a:r>
          </a:p>
        </p:txBody>
      </p:sp>
      <p:sp>
        <p:nvSpPr>
          <p:cNvPr id="12" name="文本框 11">
            <a:extLst>
              <a:ext uri="{FF2B5EF4-FFF2-40B4-BE49-F238E27FC236}">
                <a16:creationId xmlns:a16="http://schemas.microsoft.com/office/drawing/2014/main" id="{C34B1D3E-3940-9F86-D764-8D6A7A7D1A00}"/>
              </a:ext>
            </a:extLst>
          </p:cNvPr>
          <p:cNvSpPr txBox="1"/>
          <p:nvPr/>
        </p:nvSpPr>
        <p:spPr>
          <a:xfrm>
            <a:off x="873597" y="3688333"/>
            <a:ext cx="4608512" cy="646331"/>
          </a:xfrm>
          <a:prstGeom prst="rect">
            <a:avLst/>
          </a:prstGeom>
          <a:noFill/>
        </p:spPr>
        <p:txBody>
          <a:bodyPr wrap="square" rtlCol="0">
            <a:spAutoFit/>
          </a:bodyPr>
          <a:lstStyle/>
          <a:p>
            <a:r>
              <a:rPr lang="en-US" altLang="zh-CN" dirty="0">
                <a:latin typeface="+mn-ea"/>
                <a:ea typeface="+mn-ea"/>
              </a:rPr>
              <a:t>PAN-SiO</a:t>
            </a:r>
            <a:r>
              <a:rPr lang="en-US" altLang="zh-CN" baseline="-25000" dirty="0">
                <a:latin typeface="+mn-ea"/>
                <a:ea typeface="+mn-ea"/>
              </a:rPr>
              <a:t>2</a:t>
            </a:r>
            <a:r>
              <a:rPr lang="en-US" altLang="zh-CN" dirty="0">
                <a:latin typeface="+mn-ea"/>
                <a:ea typeface="+mn-ea"/>
              </a:rPr>
              <a:t>-β</a:t>
            </a:r>
            <a:r>
              <a:rPr lang="zh-CN" altLang="en-US" dirty="0">
                <a:latin typeface="+mn-ea"/>
                <a:ea typeface="+mn-ea"/>
              </a:rPr>
              <a:t>为</a:t>
            </a:r>
            <a:r>
              <a:rPr lang="zh-CN" altLang="en-US" dirty="0">
                <a:solidFill>
                  <a:srgbClr val="00B050"/>
                </a:solidFill>
                <a:latin typeface="+mn-ea"/>
                <a:ea typeface="+mn-ea"/>
              </a:rPr>
              <a:t>亲水层</a:t>
            </a:r>
            <a:r>
              <a:rPr lang="zh-CN" altLang="en-US" dirty="0">
                <a:latin typeface="+mn-ea"/>
                <a:ea typeface="+mn-ea"/>
              </a:rPr>
              <a:t>，</a:t>
            </a:r>
            <a:r>
              <a:rPr lang="en-US" altLang="zh-CN" dirty="0">
                <a:latin typeface="+mn-ea"/>
                <a:ea typeface="+mn-ea"/>
              </a:rPr>
              <a:t>PS PU</a:t>
            </a:r>
            <a:r>
              <a:rPr lang="zh-CN" altLang="en-US" dirty="0">
                <a:latin typeface="+mn-ea"/>
                <a:ea typeface="+mn-ea"/>
              </a:rPr>
              <a:t>为</a:t>
            </a:r>
            <a:r>
              <a:rPr lang="zh-CN" altLang="en-US" dirty="0">
                <a:solidFill>
                  <a:srgbClr val="AD951E"/>
                </a:solidFill>
                <a:latin typeface="+mn-ea"/>
                <a:ea typeface="+mn-ea"/>
              </a:rPr>
              <a:t>疏水层</a:t>
            </a:r>
          </a:p>
          <a:p>
            <a:endParaRPr lang="zh-CN" altLang="en-US" dirty="0"/>
          </a:p>
        </p:txBody>
      </p:sp>
      <p:pic>
        <p:nvPicPr>
          <p:cNvPr id="14" name="图片 13">
            <a:extLst>
              <a:ext uri="{FF2B5EF4-FFF2-40B4-BE49-F238E27FC236}">
                <a16:creationId xmlns:a16="http://schemas.microsoft.com/office/drawing/2014/main" id="{010482ED-7F7F-BAD7-F4C9-43F9C14DDE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7367" y="1456085"/>
            <a:ext cx="2240861" cy="1728192"/>
          </a:xfrm>
          <a:prstGeom prst="rect">
            <a:avLst/>
          </a:prstGeom>
        </p:spPr>
      </p:pic>
      <p:pic>
        <p:nvPicPr>
          <p:cNvPr id="16" name="图片 15">
            <a:extLst>
              <a:ext uri="{FF2B5EF4-FFF2-40B4-BE49-F238E27FC236}">
                <a16:creationId xmlns:a16="http://schemas.microsoft.com/office/drawing/2014/main" id="{6DF2678A-D645-C6D4-8D39-B56102DE23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51008" y="1456085"/>
            <a:ext cx="2116806" cy="1791143"/>
          </a:xfrm>
          <a:prstGeom prst="rect">
            <a:avLst/>
          </a:prstGeom>
        </p:spPr>
      </p:pic>
      <p:cxnSp>
        <p:nvCxnSpPr>
          <p:cNvPr id="18" name="直接连接符 17">
            <a:extLst>
              <a:ext uri="{FF2B5EF4-FFF2-40B4-BE49-F238E27FC236}">
                <a16:creationId xmlns:a16="http://schemas.microsoft.com/office/drawing/2014/main" id="{CAF08F4E-C778-FAEA-160A-5252C8E3B7FD}"/>
              </a:ext>
            </a:extLst>
          </p:cNvPr>
          <p:cNvCxnSpPr>
            <a:cxnSpLocks/>
          </p:cNvCxnSpPr>
          <p:nvPr/>
        </p:nvCxnSpPr>
        <p:spPr>
          <a:xfrm>
            <a:off x="7149455" y="2536205"/>
            <a:ext cx="0" cy="648072"/>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F83359FD-C48A-797F-DA4B-35E717B9610B}"/>
              </a:ext>
            </a:extLst>
          </p:cNvPr>
          <p:cNvCxnSpPr>
            <a:cxnSpLocks/>
          </p:cNvCxnSpPr>
          <p:nvPr/>
        </p:nvCxnSpPr>
        <p:spPr>
          <a:xfrm>
            <a:off x="7653511" y="2536205"/>
            <a:ext cx="0" cy="648072"/>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D5A6F968-2514-862E-F2CB-6DEA18BE3503}"/>
              </a:ext>
            </a:extLst>
          </p:cNvPr>
          <p:cNvCxnSpPr>
            <a:cxnSpLocks/>
          </p:cNvCxnSpPr>
          <p:nvPr/>
        </p:nvCxnSpPr>
        <p:spPr>
          <a:xfrm flipH="1">
            <a:off x="7149455" y="3184277"/>
            <a:ext cx="504056"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id="{6792C417-E2C4-786B-059C-C113A751CE6B}"/>
              </a:ext>
            </a:extLst>
          </p:cNvPr>
          <p:cNvCxnSpPr>
            <a:cxnSpLocks/>
          </p:cNvCxnSpPr>
          <p:nvPr/>
        </p:nvCxnSpPr>
        <p:spPr>
          <a:xfrm flipH="1">
            <a:off x="7149455" y="2536205"/>
            <a:ext cx="504056"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id="{99B45773-6E94-3D6E-3DA8-0C1AE1A2CA2F}"/>
              </a:ext>
            </a:extLst>
          </p:cNvPr>
          <p:cNvCxnSpPr>
            <a:cxnSpLocks/>
          </p:cNvCxnSpPr>
          <p:nvPr/>
        </p:nvCxnSpPr>
        <p:spPr>
          <a:xfrm>
            <a:off x="8085559" y="2392189"/>
            <a:ext cx="0" cy="79208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5F7114E9-00F5-D77D-BDB1-ADCD9085009E}"/>
              </a:ext>
            </a:extLst>
          </p:cNvPr>
          <p:cNvCxnSpPr>
            <a:cxnSpLocks/>
          </p:cNvCxnSpPr>
          <p:nvPr/>
        </p:nvCxnSpPr>
        <p:spPr>
          <a:xfrm>
            <a:off x="8445599" y="2392189"/>
            <a:ext cx="0" cy="79208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FBD32CC9-F8A9-682B-9E4F-DFD6478E77A7}"/>
              </a:ext>
            </a:extLst>
          </p:cNvPr>
          <p:cNvCxnSpPr>
            <a:cxnSpLocks/>
          </p:cNvCxnSpPr>
          <p:nvPr/>
        </p:nvCxnSpPr>
        <p:spPr>
          <a:xfrm flipH="1">
            <a:off x="8085559" y="3112269"/>
            <a:ext cx="360040"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id="{CC0B4730-0FDD-AC75-19D8-BCB4291C81CA}"/>
              </a:ext>
            </a:extLst>
          </p:cNvPr>
          <p:cNvCxnSpPr>
            <a:cxnSpLocks/>
          </p:cNvCxnSpPr>
          <p:nvPr/>
        </p:nvCxnSpPr>
        <p:spPr>
          <a:xfrm flipH="1">
            <a:off x="8085559" y="2392189"/>
            <a:ext cx="360040"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993130B7-BBFA-2B29-BBF0-C3C7193210E2}"/>
              </a:ext>
            </a:extLst>
          </p:cNvPr>
          <p:cNvCxnSpPr>
            <a:cxnSpLocks/>
          </p:cNvCxnSpPr>
          <p:nvPr/>
        </p:nvCxnSpPr>
        <p:spPr>
          <a:xfrm>
            <a:off x="9597727" y="1312069"/>
            <a:ext cx="0" cy="1800200"/>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id="{EAC964A6-77FD-4039-E8B1-E5FE5862DFEF}"/>
              </a:ext>
            </a:extLst>
          </p:cNvPr>
          <p:cNvCxnSpPr>
            <a:cxnSpLocks/>
          </p:cNvCxnSpPr>
          <p:nvPr/>
        </p:nvCxnSpPr>
        <p:spPr>
          <a:xfrm>
            <a:off x="10029775" y="1312069"/>
            <a:ext cx="0" cy="1728192"/>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901B0F3D-B66A-9EB3-457D-1C39BB4C39EF}"/>
              </a:ext>
            </a:extLst>
          </p:cNvPr>
          <p:cNvSpPr txBox="1"/>
          <p:nvPr/>
        </p:nvSpPr>
        <p:spPr>
          <a:xfrm>
            <a:off x="7005439" y="3472309"/>
            <a:ext cx="3647152" cy="369332"/>
          </a:xfrm>
          <a:prstGeom prst="rect">
            <a:avLst/>
          </a:prstGeom>
          <a:noFill/>
        </p:spPr>
        <p:txBody>
          <a:bodyPr wrap="none" rtlCol="0">
            <a:spAutoFit/>
          </a:bodyPr>
          <a:lstStyle/>
          <a:p>
            <a:r>
              <a:rPr lang="zh-CN" altLang="en-US" dirty="0">
                <a:latin typeface="+mn-ea"/>
                <a:ea typeface="+mn-ea"/>
              </a:rPr>
              <a:t>测量纤维膜纤维直径以及孔径分布</a:t>
            </a:r>
          </a:p>
        </p:txBody>
      </p:sp>
      <p:pic>
        <p:nvPicPr>
          <p:cNvPr id="49" name="图片 48">
            <a:extLst>
              <a:ext uri="{FF2B5EF4-FFF2-40B4-BE49-F238E27FC236}">
                <a16:creationId xmlns:a16="http://schemas.microsoft.com/office/drawing/2014/main" id="{9E0E5F56-BCFD-0B11-21FD-69C5E89847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29175" y="4480421"/>
            <a:ext cx="2323458" cy="1872208"/>
          </a:xfrm>
          <a:prstGeom prst="rect">
            <a:avLst/>
          </a:prstGeom>
        </p:spPr>
      </p:pic>
      <p:pic>
        <p:nvPicPr>
          <p:cNvPr id="51" name="图片 50">
            <a:extLst>
              <a:ext uri="{FF2B5EF4-FFF2-40B4-BE49-F238E27FC236}">
                <a16:creationId xmlns:a16="http://schemas.microsoft.com/office/drawing/2014/main" id="{83A22AA3-4412-3D1C-E13E-5B0A1D5EF7D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77447" y="4624437"/>
            <a:ext cx="2655640" cy="1806624"/>
          </a:xfrm>
          <a:prstGeom prst="rect">
            <a:avLst/>
          </a:prstGeom>
        </p:spPr>
      </p:pic>
      <p:pic>
        <p:nvPicPr>
          <p:cNvPr id="53" name="图片 52">
            <a:extLst>
              <a:ext uri="{FF2B5EF4-FFF2-40B4-BE49-F238E27FC236}">
                <a16:creationId xmlns:a16="http://schemas.microsoft.com/office/drawing/2014/main" id="{30DB2221-36F1-D799-55F7-F1FA2BEE7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741744" y="4624437"/>
            <a:ext cx="2664296" cy="1819765"/>
          </a:xfrm>
          <a:prstGeom prst="rect">
            <a:avLst/>
          </a:prstGeom>
        </p:spPr>
      </p:pic>
      <p:cxnSp>
        <p:nvCxnSpPr>
          <p:cNvPr id="54" name="直接连接符 53">
            <a:extLst>
              <a:ext uri="{FF2B5EF4-FFF2-40B4-BE49-F238E27FC236}">
                <a16:creationId xmlns:a16="http://schemas.microsoft.com/office/drawing/2014/main" id="{30BA9926-7B2E-5C7E-1B1E-F81BA56A9626}"/>
              </a:ext>
            </a:extLst>
          </p:cNvPr>
          <p:cNvCxnSpPr>
            <a:cxnSpLocks/>
          </p:cNvCxnSpPr>
          <p:nvPr/>
        </p:nvCxnSpPr>
        <p:spPr>
          <a:xfrm>
            <a:off x="6357367" y="4408413"/>
            <a:ext cx="0" cy="187220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id="{7B8B42EB-8AC1-3B82-B369-959A5950D160}"/>
              </a:ext>
            </a:extLst>
          </p:cNvPr>
          <p:cNvCxnSpPr>
            <a:cxnSpLocks/>
          </p:cNvCxnSpPr>
          <p:nvPr/>
        </p:nvCxnSpPr>
        <p:spPr>
          <a:xfrm>
            <a:off x="6789415" y="4408413"/>
            <a:ext cx="0" cy="187220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CBAFD9BC-4B0A-65CA-1B4B-77A6CFBB2AB7}"/>
              </a:ext>
            </a:extLst>
          </p:cNvPr>
          <p:cNvCxnSpPr>
            <a:cxnSpLocks/>
          </p:cNvCxnSpPr>
          <p:nvPr/>
        </p:nvCxnSpPr>
        <p:spPr>
          <a:xfrm flipH="1">
            <a:off x="6357367" y="4408413"/>
            <a:ext cx="432048"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id="{2A0D3DE2-B450-C2BA-2D65-5C4466505D11}"/>
              </a:ext>
            </a:extLst>
          </p:cNvPr>
          <p:cNvCxnSpPr>
            <a:cxnSpLocks/>
          </p:cNvCxnSpPr>
          <p:nvPr/>
        </p:nvCxnSpPr>
        <p:spPr>
          <a:xfrm flipH="1">
            <a:off x="6357367" y="6280621"/>
            <a:ext cx="432048"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1" name="文本框 60">
            <a:extLst>
              <a:ext uri="{FF2B5EF4-FFF2-40B4-BE49-F238E27FC236}">
                <a16:creationId xmlns:a16="http://schemas.microsoft.com/office/drawing/2014/main" id="{5A713ADB-BA66-FF98-8972-5DD9FB4E0F3F}"/>
              </a:ext>
            </a:extLst>
          </p:cNvPr>
          <p:cNvSpPr txBox="1"/>
          <p:nvPr/>
        </p:nvSpPr>
        <p:spPr>
          <a:xfrm>
            <a:off x="5205239" y="6496645"/>
            <a:ext cx="1569660" cy="369332"/>
          </a:xfrm>
          <a:prstGeom prst="rect">
            <a:avLst/>
          </a:prstGeom>
          <a:noFill/>
        </p:spPr>
        <p:txBody>
          <a:bodyPr wrap="none" rtlCol="0">
            <a:spAutoFit/>
          </a:bodyPr>
          <a:lstStyle/>
          <a:p>
            <a:r>
              <a:rPr lang="zh-CN" altLang="en-US" dirty="0">
                <a:latin typeface="+mn-ea"/>
                <a:ea typeface="+mn-ea"/>
              </a:rPr>
              <a:t>测试过滤效率</a:t>
            </a:r>
          </a:p>
        </p:txBody>
      </p:sp>
      <p:sp>
        <p:nvSpPr>
          <p:cNvPr id="62" name="文本框 61">
            <a:extLst>
              <a:ext uri="{FF2B5EF4-FFF2-40B4-BE49-F238E27FC236}">
                <a16:creationId xmlns:a16="http://schemas.microsoft.com/office/drawing/2014/main" id="{DA56BCC5-C74A-19ED-1801-A8257262FD10}"/>
              </a:ext>
            </a:extLst>
          </p:cNvPr>
          <p:cNvSpPr txBox="1"/>
          <p:nvPr/>
        </p:nvSpPr>
        <p:spPr>
          <a:xfrm>
            <a:off x="9141822" y="6441559"/>
            <a:ext cx="2031325" cy="369332"/>
          </a:xfrm>
          <a:prstGeom prst="rect">
            <a:avLst/>
          </a:prstGeom>
          <a:noFill/>
        </p:spPr>
        <p:txBody>
          <a:bodyPr wrap="none" rtlCol="0">
            <a:spAutoFit/>
          </a:bodyPr>
          <a:lstStyle/>
          <a:p>
            <a:r>
              <a:rPr lang="zh-CN" altLang="en-US" dirty="0">
                <a:latin typeface="+mn-ea"/>
                <a:ea typeface="+mn-ea"/>
              </a:rPr>
              <a:t>测试单向导水能力</a:t>
            </a:r>
          </a:p>
        </p:txBody>
      </p:sp>
      <p:sp>
        <p:nvSpPr>
          <p:cNvPr id="63" name="箭头: 右 62">
            <a:extLst>
              <a:ext uri="{FF2B5EF4-FFF2-40B4-BE49-F238E27FC236}">
                <a16:creationId xmlns:a16="http://schemas.microsoft.com/office/drawing/2014/main" id="{05AD59E3-D001-2333-453A-893DC54851F8}"/>
              </a:ext>
            </a:extLst>
          </p:cNvPr>
          <p:cNvSpPr/>
          <p:nvPr/>
        </p:nvSpPr>
        <p:spPr>
          <a:xfrm>
            <a:off x="5421263" y="2104157"/>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箭头: 右 63">
            <a:extLst>
              <a:ext uri="{FF2B5EF4-FFF2-40B4-BE49-F238E27FC236}">
                <a16:creationId xmlns:a16="http://schemas.microsoft.com/office/drawing/2014/main" id="{FBD89EC5-160E-D9AD-46F9-B2B4F8B4124A}"/>
              </a:ext>
            </a:extLst>
          </p:cNvPr>
          <p:cNvSpPr/>
          <p:nvPr/>
        </p:nvSpPr>
        <p:spPr>
          <a:xfrm rot="5400000">
            <a:off x="8811659" y="3970345"/>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1607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5">
            <a:extLst>
              <a:ext uri="{FF2B5EF4-FFF2-40B4-BE49-F238E27FC236}">
                <a16:creationId xmlns:a16="http://schemas.microsoft.com/office/drawing/2014/main" id="{E733743E-5D57-0DBD-30C1-E8451AA25F75}"/>
              </a:ext>
            </a:extLst>
          </p:cNvPr>
          <p:cNvSpPr>
            <a:spLocks noGrp="1"/>
          </p:cNvSpPr>
          <p:nvPr>
            <p:ph type="body" sz="quarter" idx="13"/>
          </p:nvPr>
        </p:nvSpPr>
        <p:spPr>
          <a:xfrm>
            <a:off x="1748855" y="736005"/>
            <a:ext cx="3168650" cy="504825"/>
          </a:xfrm>
        </p:spPr>
        <p:txBody>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气流模拟</a:t>
            </a:r>
            <a:endParaRPr lang="en-US" altLang="zh-CN" dirty="0"/>
          </a:p>
          <a:p>
            <a:endParaRPr lang="zh-CN" altLang="en-US" dirty="0"/>
          </a:p>
        </p:txBody>
      </p:sp>
      <p:sp>
        <p:nvSpPr>
          <p:cNvPr id="5" name="文本框 4">
            <a:extLst>
              <a:ext uri="{FF2B5EF4-FFF2-40B4-BE49-F238E27FC236}">
                <a16:creationId xmlns:a16="http://schemas.microsoft.com/office/drawing/2014/main" id="{FBAD080C-4C37-24FE-FE92-BCB5B82A1FCD}"/>
              </a:ext>
            </a:extLst>
          </p:cNvPr>
          <p:cNvSpPr txBox="1"/>
          <p:nvPr/>
        </p:nvSpPr>
        <p:spPr>
          <a:xfrm>
            <a:off x="308695" y="1744117"/>
            <a:ext cx="4824536" cy="2031325"/>
          </a:xfrm>
          <a:prstGeom prst="rect">
            <a:avLst/>
          </a:prstGeom>
          <a:noFill/>
        </p:spPr>
        <p:txBody>
          <a:bodyPr wrap="square">
            <a:spAutoFit/>
          </a:bodyPr>
          <a:lstStyle/>
          <a:p>
            <a:r>
              <a:rPr lang="zh-CN" altLang="en-US" b="0" i="0" u="none" strike="noStrike" baseline="0" dirty="0">
                <a:solidFill>
                  <a:srgbClr val="000000"/>
                </a:solidFill>
                <a:latin typeface="+mn-ea"/>
                <a:ea typeface="+mn-ea"/>
              </a:rPr>
              <a:t> 计算域的大小是根据</a:t>
            </a:r>
            <a:r>
              <a:rPr lang="en-US" altLang="zh-CN" b="0" i="0" u="none" strike="noStrike" baseline="0" dirty="0">
                <a:solidFill>
                  <a:srgbClr val="000000"/>
                </a:solidFill>
                <a:latin typeface="+mn-ea"/>
                <a:ea typeface="+mn-ea"/>
              </a:rPr>
              <a:t>Brinkmann</a:t>
            </a:r>
            <a:r>
              <a:rPr lang="zh-CN" altLang="en-US" b="0" i="0" u="none" strike="noStrike" baseline="0" dirty="0">
                <a:solidFill>
                  <a:srgbClr val="000000"/>
                </a:solidFill>
                <a:latin typeface="+mn-ea"/>
                <a:ea typeface="+mn-ea"/>
              </a:rPr>
              <a:t>筛分长度（</a:t>
            </a:r>
            <a:r>
              <a:rPr lang="en-US" altLang="zh-CN" b="0" i="1" u="none" strike="noStrike" baseline="0" dirty="0">
                <a:solidFill>
                  <a:srgbClr val="000000"/>
                </a:solidFill>
                <a:latin typeface="+mn-ea"/>
                <a:ea typeface="+mn-ea"/>
              </a:rPr>
              <a:t>k</a:t>
            </a:r>
            <a:r>
              <a:rPr lang="en-US" altLang="zh-CN" i="1" baseline="30000" dirty="0">
                <a:solidFill>
                  <a:srgbClr val="000000"/>
                </a:solidFill>
                <a:latin typeface="+mn-ea"/>
                <a:ea typeface="+mn-ea"/>
              </a:rPr>
              <a:t>1/2</a:t>
            </a:r>
            <a:r>
              <a:rPr lang="zh-CN" altLang="en-US" b="0" i="0" u="none" strike="noStrike" baseline="0" dirty="0">
                <a:solidFill>
                  <a:srgbClr val="000000"/>
                </a:solidFill>
                <a:latin typeface="+mn-ea"/>
                <a:ea typeface="+mn-ea"/>
              </a:rPr>
              <a:t>）来决定的，其中</a:t>
            </a:r>
            <a:r>
              <a:rPr lang="en-US" altLang="zh-CN" b="0" i="1" u="none" strike="noStrike" baseline="0" dirty="0">
                <a:solidFill>
                  <a:srgbClr val="000000"/>
                </a:solidFill>
                <a:latin typeface="+mn-ea"/>
                <a:ea typeface="+mn-ea"/>
              </a:rPr>
              <a:t>k</a:t>
            </a:r>
            <a:r>
              <a:rPr lang="zh-CN" altLang="en-US" b="0" i="0" u="none" strike="noStrike" baseline="0" dirty="0">
                <a:solidFill>
                  <a:srgbClr val="000000"/>
                </a:solidFill>
                <a:latin typeface="+mn-ea"/>
                <a:ea typeface="+mn-ea"/>
              </a:rPr>
              <a:t>为纤维过滤介质的渗透率，计算域的大小一般应大于</a:t>
            </a:r>
            <a:r>
              <a:rPr lang="en-US" altLang="zh-CN" b="0" i="0" u="none" strike="noStrike" baseline="0" dirty="0">
                <a:solidFill>
                  <a:srgbClr val="000000"/>
                </a:solidFill>
                <a:latin typeface="+mn-ea"/>
                <a:ea typeface="+mn-ea"/>
              </a:rPr>
              <a:t>14</a:t>
            </a:r>
            <a:r>
              <a:rPr lang="en-US" altLang="zh-CN" b="0" i="1" u="none" strike="noStrike" baseline="0" dirty="0">
                <a:solidFill>
                  <a:srgbClr val="000000"/>
                </a:solidFill>
                <a:latin typeface="+mn-ea"/>
                <a:ea typeface="+mn-ea"/>
              </a:rPr>
              <a:t>k</a:t>
            </a:r>
            <a:r>
              <a:rPr lang="en-US" altLang="zh-CN" b="0" i="1" u="none" strike="noStrike" baseline="30000" dirty="0">
                <a:solidFill>
                  <a:srgbClr val="000000"/>
                </a:solidFill>
                <a:latin typeface="+mn-ea"/>
                <a:ea typeface="+mn-ea"/>
              </a:rPr>
              <a:t>1/2</a:t>
            </a:r>
            <a:r>
              <a:rPr lang="zh-CN" altLang="en-US" b="0" i="0" u="none" strike="noStrike" baseline="0" dirty="0">
                <a:solidFill>
                  <a:srgbClr val="000000"/>
                </a:solidFill>
                <a:latin typeface="+mn-ea"/>
                <a:ea typeface="+mn-ea"/>
              </a:rPr>
              <a:t>，这个尺寸的</a:t>
            </a:r>
            <a:r>
              <a:rPr lang="en-US" altLang="zh-CN" b="0" i="0" u="none" strike="noStrike" baseline="0" dirty="0">
                <a:solidFill>
                  <a:srgbClr val="000000"/>
                </a:solidFill>
                <a:latin typeface="+mn-ea"/>
                <a:ea typeface="+mn-ea"/>
              </a:rPr>
              <a:t>3D</a:t>
            </a:r>
            <a:r>
              <a:rPr lang="zh-CN" altLang="en-US" b="0" i="0" u="none" strike="noStrike" baseline="0" dirty="0">
                <a:solidFill>
                  <a:srgbClr val="000000"/>
                </a:solidFill>
                <a:latin typeface="+mn-ea"/>
                <a:ea typeface="+mn-ea"/>
              </a:rPr>
              <a:t>模型可以充分代表纤维过滤介质的宏观特征尺寸。</a:t>
            </a:r>
            <a:r>
              <a:rPr lang="en-US" altLang="zh-CN" b="0" i="0" u="none" strike="noStrike" baseline="0" dirty="0">
                <a:solidFill>
                  <a:srgbClr val="000000"/>
                </a:solidFill>
                <a:latin typeface="+mn-ea"/>
                <a:ea typeface="+mn-ea"/>
              </a:rPr>
              <a:t>k</a:t>
            </a:r>
            <a:r>
              <a:rPr lang="zh-CN" altLang="en-US" b="0" i="0" u="none" strike="noStrike" baseline="0" dirty="0">
                <a:solidFill>
                  <a:srgbClr val="000000"/>
                </a:solidFill>
                <a:latin typeface="+mn-ea"/>
                <a:ea typeface="+mn-ea"/>
              </a:rPr>
              <a:t>值大小由下式计算得出： </a:t>
            </a:r>
          </a:p>
          <a:p>
            <a:endParaRPr lang="en-US" altLang="zh-CN" sz="1800" b="0" i="0" u="none" strike="noStrike" baseline="0" dirty="0">
              <a:solidFill>
                <a:srgbClr val="000000"/>
              </a:solidFill>
              <a:latin typeface="宋体" panose="02010600030101010101" pitchFamily="2" charset="-122"/>
              <a:ea typeface="宋体" panose="02010600030101010101" pitchFamily="2" charset="-122"/>
            </a:endParaRPr>
          </a:p>
          <a:p>
            <a:endParaRPr lang="en-US" altLang="zh-CN" dirty="0">
              <a:solidFill>
                <a:srgbClr val="000000"/>
              </a:solidFill>
              <a:latin typeface="宋体" panose="02010600030101010101" pitchFamily="2" charset="-122"/>
            </a:endParaRPr>
          </a:p>
        </p:txBody>
      </p:sp>
      <p:pic>
        <p:nvPicPr>
          <p:cNvPr id="7" name="图片 6">
            <a:extLst>
              <a:ext uri="{FF2B5EF4-FFF2-40B4-BE49-F238E27FC236}">
                <a16:creationId xmlns:a16="http://schemas.microsoft.com/office/drawing/2014/main" id="{4370D276-3390-0258-6A23-EB612EDAB4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2791" y="3328293"/>
            <a:ext cx="2981184" cy="846221"/>
          </a:xfrm>
          <a:prstGeom prst="rect">
            <a:avLst/>
          </a:prstGeom>
        </p:spPr>
      </p:pic>
      <p:sp>
        <p:nvSpPr>
          <p:cNvPr id="8" name="文本框 7">
            <a:extLst>
              <a:ext uri="{FF2B5EF4-FFF2-40B4-BE49-F238E27FC236}">
                <a16:creationId xmlns:a16="http://schemas.microsoft.com/office/drawing/2014/main" id="{D8CB3CE3-FBA7-F946-61E6-7BD07E7DE48E}"/>
              </a:ext>
            </a:extLst>
          </p:cNvPr>
          <p:cNvSpPr txBox="1"/>
          <p:nvPr/>
        </p:nvSpPr>
        <p:spPr>
          <a:xfrm>
            <a:off x="236687" y="4336405"/>
            <a:ext cx="5184576" cy="923330"/>
          </a:xfrm>
          <a:prstGeom prst="rect">
            <a:avLst/>
          </a:prstGeom>
          <a:noFill/>
        </p:spPr>
        <p:txBody>
          <a:bodyPr wrap="square" rtlCol="0">
            <a:spAutoFit/>
          </a:bodyPr>
          <a:lstStyle/>
          <a:p>
            <a:r>
              <a:rPr lang="zh-CN" altLang="en-US" sz="1800" b="0" i="0" u="none" strike="noStrike" baseline="0" dirty="0">
                <a:solidFill>
                  <a:srgbClr val="000000"/>
                </a:solidFill>
                <a:latin typeface="+mn-ea"/>
                <a:ea typeface="+mn-ea"/>
              </a:rPr>
              <a:t>式中，</a:t>
            </a:r>
            <a:r>
              <a:rPr lang="en-US" altLang="zh-CN" sz="1800" b="0" i="1" u="none" strike="noStrike" baseline="0" dirty="0">
                <a:solidFill>
                  <a:srgbClr val="000000"/>
                </a:solidFill>
                <a:latin typeface="+mn-ea"/>
                <a:ea typeface="+mn-ea"/>
              </a:rPr>
              <a:t>r</a:t>
            </a:r>
            <a:r>
              <a:rPr lang="zh-CN" altLang="en-US" sz="1800" b="0" i="0" u="none" strike="noStrike" baseline="0" dirty="0">
                <a:solidFill>
                  <a:srgbClr val="000000"/>
                </a:solidFill>
                <a:latin typeface="+mn-ea"/>
                <a:ea typeface="+mn-ea"/>
              </a:rPr>
              <a:t>表示纤维半径，</a:t>
            </a:r>
            <a:r>
              <a:rPr lang="en-US" altLang="zh-CN" sz="1800" b="0" i="0" u="none" strike="noStrike" baseline="0" dirty="0">
                <a:solidFill>
                  <a:srgbClr val="000000"/>
                </a:solidFill>
                <a:latin typeface="+mn-ea"/>
                <a:ea typeface="+mn-ea"/>
              </a:rPr>
              <a:t>φ</a:t>
            </a:r>
            <a:r>
              <a:rPr lang="zh-CN" altLang="en-US" sz="1800" b="0" i="0" u="none" strike="noStrike" baseline="0" dirty="0">
                <a:solidFill>
                  <a:srgbClr val="000000"/>
                </a:solidFill>
                <a:latin typeface="+mn-ea"/>
                <a:ea typeface="+mn-ea"/>
              </a:rPr>
              <a:t>表示固体体积分数。非织造材料的固体体积分数是根据其孔隙率（</a:t>
            </a:r>
            <a:r>
              <a:rPr lang="en-US" altLang="zh-CN" sz="1800" b="0" i="1" u="none" strike="noStrike" baseline="0" dirty="0">
                <a:solidFill>
                  <a:srgbClr val="000000"/>
                </a:solidFill>
                <a:latin typeface="+mn-ea"/>
                <a:ea typeface="+mn-ea"/>
              </a:rPr>
              <a:t>P</a:t>
            </a:r>
            <a:r>
              <a:rPr lang="zh-CN" altLang="en-US" sz="1800" b="0" i="0" u="none" strike="noStrike" baseline="0" dirty="0">
                <a:solidFill>
                  <a:srgbClr val="000000"/>
                </a:solidFill>
                <a:latin typeface="+mn-ea"/>
                <a:ea typeface="+mn-ea"/>
              </a:rPr>
              <a:t>）得出，其大小为</a:t>
            </a:r>
            <a:r>
              <a:rPr lang="en-US" altLang="zh-CN" sz="1800" b="0" i="0" u="none" strike="noStrike" baseline="0" dirty="0">
                <a:solidFill>
                  <a:srgbClr val="000000"/>
                </a:solidFill>
                <a:latin typeface="+mn-ea"/>
                <a:ea typeface="+mn-ea"/>
              </a:rPr>
              <a:t>1-</a:t>
            </a:r>
            <a:r>
              <a:rPr lang="en-US" altLang="zh-CN" sz="1800" b="0" i="1" u="none" strike="noStrike" baseline="0" dirty="0">
                <a:solidFill>
                  <a:srgbClr val="000000"/>
                </a:solidFill>
                <a:latin typeface="+mn-ea"/>
                <a:ea typeface="+mn-ea"/>
              </a:rPr>
              <a:t>P</a:t>
            </a:r>
            <a:r>
              <a:rPr lang="zh-CN" altLang="en-US" sz="1800" b="0" i="0" u="none" strike="noStrike" baseline="0" dirty="0">
                <a:solidFill>
                  <a:srgbClr val="000000"/>
                </a:solidFill>
                <a:latin typeface="+mn-ea"/>
                <a:ea typeface="+mn-ea"/>
              </a:rPr>
              <a:t>。</a:t>
            </a:r>
            <a:endParaRPr lang="zh-CN" altLang="en-US" dirty="0">
              <a:latin typeface="+mn-ea"/>
              <a:ea typeface="+mn-ea"/>
            </a:endParaRPr>
          </a:p>
        </p:txBody>
      </p:sp>
      <p:pic>
        <p:nvPicPr>
          <p:cNvPr id="10" name="图片 9">
            <a:extLst>
              <a:ext uri="{FF2B5EF4-FFF2-40B4-BE49-F238E27FC236}">
                <a16:creationId xmlns:a16="http://schemas.microsoft.com/office/drawing/2014/main" id="{39B634D5-8AD1-B60D-EF5D-2F9643C13D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5399" y="1672109"/>
            <a:ext cx="4008693" cy="3116502"/>
          </a:xfrm>
          <a:prstGeom prst="rect">
            <a:avLst/>
          </a:prstGeom>
        </p:spPr>
      </p:pic>
      <p:pic>
        <p:nvPicPr>
          <p:cNvPr id="12" name="图片 11">
            <a:extLst>
              <a:ext uri="{FF2B5EF4-FFF2-40B4-BE49-F238E27FC236}">
                <a16:creationId xmlns:a16="http://schemas.microsoft.com/office/drawing/2014/main" id="{4A3B3728-4793-E26B-B566-77BB677B79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3351" y="4840461"/>
            <a:ext cx="6337558" cy="1713756"/>
          </a:xfrm>
          <a:prstGeom prst="rect">
            <a:avLst/>
          </a:prstGeom>
        </p:spPr>
      </p:pic>
    </p:spTree>
    <p:extLst>
      <p:ext uri="{BB962C8B-B14F-4D97-AF65-F5344CB8AC3E}">
        <p14:creationId xmlns:p14="http://schemas.microsoft.com/office/powerpoint/2010/main" val="2597185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a:extLst>
              <a:ext uri="{FF2B5EF4-FFF2-40B4-BE49-F238E27FC236}">
                <a16:creationId xmlns:a16="http://schemas.microsoft.com/office/drawing/2014/main" id="{46E17C12-7247-8AD5-D770-90ECA9B6224A}"/>
              </a:ext>
            </a:extLst>
          </p:cNvPr>
          <p:cNvSpPr>
            <a:spLocks noGrp="1"/>
          </p:cNvSpPr>
          <p:nvPr>
            <p:ph type="body" sz="quarter" idx="13"/>
          </p:nvPr>
        </p:nvSpPr>
        <p:spPr>
          <a:xfrm>
            <a:off x="1748855" y="663997"/>
            <a:ext cx="3168922" cy="503560"/>
          </a:xfrm>
        </p:spPr>
        <p:txBody>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气流模拟</a:t>
            </a:r>
            <a:endParaRPr lang="en-US" altLang="zh-CN" dirty="0"/>
          </a:p>
          <a:p>
            <a:endParaRPr lang="zh-CN" altLang="en-US" dirty="0"/>
          </a:p>
        </p:txBody>
      </p:sp>
      <p:pic>
        <p:nvPicPr>
          <p:cNvPr id="15" name="图片 14">
            <a:extLst>
              <a:ext uri="{FF2B5EF4-FFF2-40B4-BE49-F238E27FC236}">
                <a16:creationId xmlns:a16="http://schemas.microsoft.com/office/drawing/2014/main" id="{3DD383D0-8650-3C41-8642-052A14AE875D}"/>
              </a:ext>
            </a:extLst>
          </p:cNvPr>
          <p:cNvPicPr>
            <a:picLocks noChangeAspect="1"/>
          </p:cNvPicPr>
          <p:nvPr/>
        </p:nvPicPr>
        <p:blipFill>
          <a:blip r:embed="rId3" cstate="print">
            <a:extLst>
              <a:ext uri="{28A0092B-C50C-407E-A947-70E740481C1C}">
                <a14:useLocalDpi xmlns:a14="http://schemas.microsoft.com/office/drawing/2010/main" val="0"/>
              </a:ext>
            </a:extLst>
          </a:blip>
          <a:srcRect l="1" r="-1766" b="6233"/>
          <a:stretch/>
        </p:blipFill>
        <p:spPr>
          <a:xfrm>
            <a:off x="3693071" y="2104157"/>
            <a:ext cx="2736304" cy="1890922"/>
          </a:xfrm>
          <a:prstGeom prst="rect">
            <a:avLst/>
          </a:prstGeom>
        </p:spPr>
      </p:pic>
      <p:pic>
        <p:nvPicPr>
          <p:cNvPr id="17" name="图片 16">
            <a:extLst>
              <a:ext uri="{FF2B5EF4-FFF2-40B4-BE49-F238E27FC236}">
                <a16:creationId xmlns:a16="http://schemas.microsoft.com/office/drawing/2014/main" id="{8FE2175C-8FA4-94B7-733E-7897F1F896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29375" y="2104157"/>
            <a:ext cx="2880320" cy="1877405"/>
          </a:xfrm>
          <a:prstGeom prst="rect">
            <a:avLst/>
          </a:prstGeom>
        </p:spPr>
      </p:pic>
      <p:pic>
        <p:nvPicPr>
          <p:cNvPr id="19" name="图片 18">
            <a:extLst>
              <a:ext uri="{FF2B5EF4-FFF2-40B4-BE49-F238E27FC236}">
                <a16:creationId xmlns:a16="http://schemas.microsoft.com/office/drawing/2014/main" id="{D5F92A7D-D1A7-E7B1-47A9-9D94EFB903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29375" y="4264397"/>
            <a:ext cx="2808312" cy="1830471"/>
          </a:xfrm>
          <a:prstGeom prst="rect">
            <a:avLst/>
          </a:prstGeom>
        </p:spPr>
      </p:pic>
      <p:pic>
        <p:nvPicPr>
          <p:cNvPr id="21" name="图片 20">
            <a:extLst>
              <a:ext uri="{FF2B5EF4-FFF2-40B4-BE49-F238E27FC236}">
                <a16:creationId xmlns:a16="http://schemas.microsoft.com/office/drawing/2014/main" id="{98FB7150-0DBB-4B9C-7426-1A97358F805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40589" y="4120381"/>
            <a:ext cx="2918789" cy="1902480"/>
          </a:xfrm>
          <a:prstGeom prst="rect">
            <a:avLst/>
          </a:prstGeom>
        </p:spPr>
      </p:pic>
      <p:sp>
        <p:nvSpPr>
          <p:cNvPr id="23" name="文本框 22">
            <a:extLst>
              <a:ext uri="{FF2B5EF4-FFF2-40B4-BE49-F238E27FC236}">
                <a16:creationId xmlns:a16="http://schemas.microsoft.com/office/drawing/2014/main" id="{78CC7B5C-0187-0C08-EA42-9CD6EBCA1439}"/>
              </a:ext>
            </a:extLst>
          </p:cNvPr>
          <p:cNvSpPr txBox="1"/>
          <p:nvPr/>
        </p:nvSpPr>
        <p:spPr>
          <a:xfrm>
            <a:off x="1316807" y="2392189"/>
            <a:ext cx="2160240" cy="923330"/>
          </a:xfrm>
          <a:prstGeom prst="rect">
            <a:avLst/>
          </a:prstGeom>
          <a:noFill/>
        </p:spPr>
        <p:txBody>
          <a:bodyPr wrap="square" rtlCol="0">
            <a:spAutoFit/>
          </a:bodyPr>
          <a:lstStyle/>
          <a:p>
            <a:r>
              <a:rPr lang="en-US" altLang="zh-CN" dirty="0">
                <a:latin typeface="+mn-ea"/>
                <a:ea typeface="+mn-ea"/>
              </a:rPr>
              <a:t>1. </a:t>
            </a:r>
            <a:r>
              <a:rPr lang="zh-CN" altLang="en-US" dirty="0">
                <a:latin typeface="+mn-ea"/>
                <a:ea typeface="+mn-ea"/>
              </a:rPr>
              <a:t>拍摄</a:t>
            </a:r>
            <a:r>
              <a:rPr lang="en-US" altLang="zh-CN" dirty="0">
                <a:latin typeface="+mn-ea"/>
                <a:ea typeface="+mn-ea"/>
              </a:rPr>
              <a:t>SEM</a:t>
            </a:r>
            <a:r>
              <a:rPr lang="zh-CN" altLang="en-US" dirty="0">
                <a:latin typeface="+mn-ea"/>
                <a:ea typeface="+mn-ea"/>
              </a:rPr>
              <a:t>图，测量</a:t>
            </a:r>
            <a:r>
              <a:rPr lang="zh-CN" altLang="en-US" dirty="0">
                <a:solidFill>
                  <a:srgbClr val="FF0000"/>
                </a:solidFill>
                <a:latin typeface="+mn-ea"/>
                <a:ea typeface="+mn-ea"/>
              </a:rPr>
              <a:t>纤维直径</a:t>
            </a:r>
            <a:r>
              <a:rPr lang="zh-CN" altLang="en-US" dirty="0">
                <a:latin typeface="+mn-ea"/>
                <a:ea typeface="+mn-ea"/>
              </a:rPr>
              <a:t>、</a:t>
            </a:r>
            <a:r>
              <a:rPr lang="zh-CN" altLang="en-US" dirty="0">
                <a:solidFill>
                  <a:srgbClr val="FF0000"/>
                </a:solidFill>
                <a:latin typeface="+mn-ea"/>
                <a:ea typeface="+mn-ea"/>
              </a:rPr>
              <a:t>纤维厚度</a:t>
            </a:r>
            <a:r>
              <a:rPr lang="zh-CN" altLang="en-US" dirty="0">
                <a:latin typeface="+mn-ea"/>
                <a:ea typeface="+mn-ea"/>
              </a:rPr>
              <a:t>和</a:t>
            </a:r>
            <a:r>
              <a:rPr lang="zh-CN" altLang="en-US" dirty="0">
                <a:solidFill>
                  <a:srgbClr val="FF0000"/>
                </a:solidFill>
                <a:latin typeface="+mn-ea"/>
                <a:ea typeface="+mn-ea"/>
              </a:rPr>
              <a:t>孔隙率</a:t>
            </a:r>
            <a:r>
              <a:rPr lang="zh-CN" altLang="en-US" dirty="0">
                <a:latin typeface="+mn-ea"/>
                <a:ea typeface="+mn-ea"/>
              </a:rPr>
              <a:t>。</a:t>
            </a:r>
          </a:p>
        </p:txBody>
      </p:sp>
      <p:sp>
        <p:nvSpPr>
          <p:cNvPr id="24" name="文本框 23">
            <a:extLst>
              <a:ext uri="{FF2B5EF4-FFF2-40B4-BE49-F238E27FC236}">
                <a16:creationId xmlns:a16="http://schemas.microsoft.com/office/drawing/2014/main" id="{8B43E01A-EE46-0D8E-3912-B38D0B236230}"/>
              </a:ext>
            </a:extLst>
          </p:cNvPr>
          <p:cNvSpPr txBox="1"/>
          <p:nvPr/>
        </p:nvSpPr>
        <p:spPr>
          <a:xfrm>
            <a:off x="9730895" y="2320181"/>
            <a:ext cx="2160240" cy="923330"/>
          </a:xfrm>
          <a:prstGeom prst="rect">
            <a:avLst/>
          </a:prstGeom>
          <a:noFill/>
        </p:spPr>
        <p:txBody>
          <a:bodyPr wrap="square" rtlCol="0">
            <a:spAutoFit/>
          </a:bodyPr>
          <a:lstStyle/>
          <a:p>
            <a:r>
              <a:rPr lang="en-US" altLang="zh-CN" dirty="0">
                <a:latin typeface="+mn-ea"/>
                <a:ea typeface="+mn-ea"/>
              </a:rPr>
              <a:t>2. </a:t>
            </a:r>
            <a:r>
              <a:rPr lang="zh-CN" altLang="en-US" dirty="0">
                <a:latin typeface="+mn-ea"/>
                <a:ea typeface="+mn-ea"/>
              </a:rPr>
              <a:t>根据测量的纤维膜参数，建立纤维膜三维模型。</a:t>
            </a:r>
          </a:p>
        </p:txBody>
      </p:sp>
      <p:sp>
        <p:nvSpPr>
          <p:cNvPr id="25" name="文本框 24">
            <a:extLst>
              <a:ext uri="{FF2B5EF4-FFF2-40B4-BE49-F238E27FC236}">
                <a16:creationId xmlns:a16="http://schemas.microsoft.com/office/drawing/2014/main" id="{55883FB8-EDF2-B421-29E2-91962C0C283D}"/>
              </a:ext>
            </a:extLst>
          </p:cNvPr>
          <p:cNvSpPr txBox="1"/>
          <p:nvPr/>
        </p:nvSpPr>
        <p:spPr>
          <a:xfrm>
            <a:off x="1316807" y="4624437"/>
            <a:ext cx="2160240" cy="646331"/>
          </a:xfrm>
          <a:prstGeom prst="rect">
            <a:avLst/>
          </a:prstGeom>
          <a:noFill/>
        </p:spPr>
        <p:txBody>
          <a:bodyPr wrap="square" rtlCol="0">
            <a:spAutoFit/>
          </a:bodyPr>
          <a:lstStyle/>
          <a:p>
            <a:r>
              <a:rPr lang="en-US" altLang="zh-CN" dirty="0">
                <a:latin typeface="+mn-ea"/>
                <a:ea typeface="+mn-ea"/>
              </a:rPr>
              <a:t>3. </a:t>
            </a:r>
            <a:r>
              <a:rPr lang="zh-CN" altLang="en-US" dirty="0">
                <a:latin typeface="+mn-ea"/>
                <a:ea typeface="+mn-ea"/>
              </a:rPr>
              <a:t>选择其中一处插入长方体。</a:t>
            </a:r>
          </a:p>
        </p:txBody>
      </p:sp>
      <p:sp>
        <p:nvSpPr>
          <p:cNvPr id="26" name="文本框 25">
            <a:extLst>
              <a:ext uri="{FF2B5EF4-FFF2-40B4-BE49-F238E27FC236}">
                <a16:creationId xmlns:a16="http://schemas.microsoft.com/office/drawing/2014/main" id="{8FD5DCF6-8EC1-2FC8-D172-6F3705A406A0}"/>
              </a:ext>
            </a:extLst>
          </p:cNvPr>
          <p:cNvSpPr txBox="1"/>
          <p:nvPr/>
        </p:nvSpPr>
        <p:spPr>
          <a:xfrm>
            <a:off x="9726960" y="4624437"/>
            <a:ext cx="2160240" cy="646331"/>
          </a:xfrm>
          <a:prstGeom prst="rect">
            <a:avLst/>
          </a:prstGeom>
          <a:noFill/>
        </p:spPr>
        <p:txBody>
          <a:bodyPr wrap="square" rtlCol="0">
            <a:spAutoFit/>
          </a:bodyPr>
          <a:lstStyle/>
          <a:p>
            <a:r>
              <a:rPr lang="en-US" altLang="zh-CN" dirty="0">
                <a:latin typeface="+mn-ea"/>
                <a:ea typeface="+mn-ea"/>
              </a:rPr>
              <a:t>4. </a:t>
            </a:r>
            <a:r>
              <a:rPr lang="zh-CN" altLang="en-US" dirty="0">
                <a:latin typeface="+mn-ea"/>
                <a:ea typeface="+mn-ea"/>
              </a:rPr>
              <a:t>完成模拟用模型建立。</a:t>
            </a:r>
          </a:p>
        </p:txBody>
      </p:sp>
      <p:cxnSp>
        <p:nvCxnSpPr>
          <p:cNvPr id="28" name="直接连接符 27">
            <a:extLst>
              <a:ext uri="{FF2B5EF4-FFF2-40B4-BE49-F238E27FC236}">
                <a16:creationId xmlns:a16="http://schemas.microsoft.com/office/drawing/2014/main" id="{076AF2BB-2A2A-8E34-4A96-392897BD0DD4}"/>
              </a:ext>
            </a:extLst>
          </p:cNvPr>
          <p:cNvCxnSpPr>
            <a:cxnSpLocks/>
          </p:cNvCxnSpPr>
          <p:nvPr/>
        </p:nvCxnSpPr>
        <p:spPr>
          <a:xfrm>
            <a:off x="3621063" y="4048373"/>
            <a:ext cx="5688632"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990194B8-936A-88D6-1EE5-EC5E8C105529}"/>
              </a:ext>
            </a:extLst>
          </p:cNvPr>
          <p:cNvCxnSpPr>
            <a:cxnSpLocks/>
          </p:cNvCxnSpPr>
          <p:nvPr/>
        </p:nvCxnSpPr>
        <p:spPr>
          <a:xfrm>
            <a:off x="6429375" y="2032149"/>
            <a:ext cx="0" cy="403244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E46A8FDF-C500-067E-2832-162A372AEF64}"/>
              </a:ext>
            </a:extLst>
          </p:cNvPr>
          <p:cNvCxnSpPr>
            <a:cxnSpLocks/>
          </p:cNvCxnSpPr>
          <p:nvPr/>
        </p:nvCxnSpPr>
        <p:spPr>
          <a:xfrm>
            <a:off x="3621063" y="2032149"/>
            <a:ext cx="0" cy="403244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id="{B499EFA2-8DF8-907E-C300-CFD75D1D4D76}"/>
              </a:ext>
            </a:extLst>
          </p:cNvPr>
          <p:cNvCxnSpPr>
            <a:cxnSpLocks/>
          </p:cNvCxnSpPr>
          <p:nvPr/>
        </p:nvCxnSpPr>
        <p:spPr>
          <a:xfrm>
            <a:off x="9309695" y="2104157"/>
            <a:ext cx="0" cy="396044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6BD9F933-C246-896A-66B7-304912BEC90A}"/>
              </a:ext>
            </a:extLst>
          </p:cNvPr>
          <p:cNvCxnSpPr>
            <a:cxnSpLocks/>
          </p:cNvCxnSpPr>
          <p:nvPr/>
        </p:nvCxnSpPr>
        <p:spPr>
          <a:xfrm>
            <a:off x="3621063" y="6064597"/>
            <a:ext cx="5688632"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id="{AE99E7BD-E39B-C3B2-2CC4-F94428FEDDF0}"/>
              </a:ext>
            </a:extLst>
          </p:cNvPr>
          <p:cNvCxnSpPr>
            <a:cxnSpLocks/>
          </p:cNvCxnSpPr>
          <p:nvPr/>
        </p:nvCxnSpPr>
        <p:spPr>
          <a:xfrm>
            <a:off x="3585059" y="2032149"/>
            <a:ext cx="5688632"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a16="http://schemas.microsoft.com/office/drawing/2014/main" id="{E253F8CB-01B9-B560-E7A1-7DA254C598BB}"/>
              </a:ext>
            </a:extLst>
          </p:cNvPr>
          <p:cNvSpPr txBox="1"/>
          <p:nvPr/>
        </p:nvSpPr>
        <p:spPr>
          <a:xfrm>
            <a:off x="5259824" y="1312069"/>
            <a:ext cx="2339102" cy="461665"/>
          </a:xfrm>
          <a:prstGeom prst="rect">
            <a:avLst/>
          </a:prstGeom>
          <a:noFill/>
        </p:spPr>
        <p:txBody>
          <a:bodyPr wrap="none" rtlCol="0">
            <a:spAutoFit/>
          </a:bodyPr>
          <a:lstStyle/>
          <a:p>
            <a:r>
              <a:rPr lang="zh-CN" altLang="en-US" sz="2400" b="1" dirty="0">
                <a:latin typeface="+mj-ea"/>
                <a:ea typeface="+mj-ea"/>
              </a:rPr>
              <a:t>三维模型的建立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3829050" cy="560070"/>
          </a:xfrm>
        </p:spPr>
        <p:txBody>
          <a:bodyPr>
            <a:normAutofit/>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气流模拟</a:t>
            </a:r>
            <a:endParaRPr lang="en-US" altLang="zh-CN" dirty="0"/>
          </a:p>
        </p:txBody>
      </p:sp>
      <p:pic>
        <p:nvPicPr>
          <p:cNvPr id="10" name="图片 9" descr="Untitled2">
            <a:extLst>
              <a:ext uri="{FF2B5EF4-FFF2-40B4-BE49-F238E27FC236}">
                <a16:creationId xmlns:a16="http://schemas.microsoft.com/office/drawing/2014/main" id="{129D069F-4812-00CA-CE3A-EEA2B9347F8E}"/>
              </a:ext>
            </a:extLst>
          </p:cNvPr>
          <p:cNvPicPr>
            <a:picLocks noChangeAspect="1"/>
          </p:cNvPicPr>
          <p:nvPr/>
        </p:nvPicPr>
        <p:blipFill>
          <a:blip r:embed="rId3"/>
          <a:stretch>
            <a:fillRect/>
          </a:stretch>
        </p:blipFill>
        <p:spPr>
          <a:xfrm>
            <a:off x="1316807" y="1384077"/>
            <a:ext cx="2394615" cy="1548000"/>
          </a:xfrm>
          <a:prstGeom prst="rect">
            <a:avLst/>
          </a:prstGeom>
        </p:spPr>
      </p:pic>
      <p:pic>
        <p:nvPicPr>
          <p:cNvPr id="11" name="图片 10" descr="Untitled3">
            <a:extLst>
              <a:ext uri="{FF2B5EF4-FFF2-40B4-BE49-F238E27FC236}">
                <a16:creationId xmlns:a16="http://schemas.microsoft.com/office/drawing/2014/main" id="{3034B5E0-8EB4-2548-B279-7C8E5E704119}"/>
              </a:ext>
            </a:extLst>
          </p:cNvPr>
          <p:cNvPicPr>
            <a:picLocks noChangeAspect="1"/>
          </p:cNvPicPr>
          <p:nvPr/>
        </p:nvPicPr>
        <p:blipFill>
          <a:blip r:embed="rId4"/>
          <a:stretch>
            <a:fillRect/>
          </a:stretch>
        </p:blipFill>
        <p:spPr>
          <a:xfrm>
            <a:off x="4286848" y="1409278"/>
            <a:ext cx="2395438" cy="1548000"/>
          </a:xfrm>
          <a:prstGeom prst="rect">
            <a:avLst/>
          </a:prstGeom>
        </p:spPr>
      </p:pic>
      <p:pic>
        <p:nvPicPr>
          <p:cNvPr id="12" name="图片 11" descr="Untitled4">
            <a:extLst>
              <a:ext uri="{FF2B5EF4-FFF2-40B4-BE49-F238E27FC236}">
                <a16:creationId xmlns:a16="http://schemas.microsoft.com/office/drawing/2014/main" id="{3D4DC569-8DAF-D1FA-BD75-D452D939467F}"/>
              </a:ext>
            </a:extLst>
          </p:cNvPr>
          <p:cNvPicPr>
            <a:picLocks noChangeAspect="1"/>
          </p:cNvPicPr>
          <p:nvPr/>
        </p:nvPicPr>
        <p:blipFill>
          <a:blip r:embed="rId5"/>
          <a:stretch>
            <a:fillRect/>
          </a:stretch>
        </p:blipFill>
        <p:spPr>
          <a:xfrm>
            <a:off x="7149455" y="1456085"/>
            <a:ext cx="2394900" cy="1548000"/>
          </a:xfrm>
          <a:prstGeom prst="rect">
            <a:avLst/>
          </a:prstGeom>
        </p:spPr>
      </p:pic>
      <p:pic>
        <p:nvPicPr>
          <p:cNvPr id="13" name="图片 12" descr="Untitled5">
            <a:extLst>
              <a:ext uri="{FF2B5EF4-FFF2-40B4-BE49-F238E27FC236}">
                <a16:creationId xmlns:a16="http://schemas.microsoft.com/office/drawing/2014/main" id="{2E6D1959-EEFF-C769-7676-23BC7A19953A}"/>
              </a:ext>
            </a:extLst>
          </p:cNvPr>
          <p:cNvPicPr>
            <a:picLocks noChangeAspect="1"/>
          </p:cNvPicPr>
          <p:nvPr/>
        </p:nvPicPr>
        <p:blipFill>
          <a:blip r:embed="rId6"/>
          <a:stretch>
            <a:fillRect/>
          </a:stretch>
        </p:blipFill>
        <p:spPr>
          <a:xfrm>
            <a:off x="10024107" y="1404151"/>
            <a:ext cx="2395018" cy="1548000"/>
          </a:xfrm>
          <a:prstGeom prst="rect">
            <a:avLst/>
          </a:prstGeom>
        </p:spPr>
      </p:pic>
      <p:pic>
        <p:nvPicPr>
          <p:cNvPr id="14" name="图片 13">
            <a:extLst>
              <a:ext uri="{FF2B5EF4-FFF2-40B4-BE49-F238E27FC236}">
                <a16:creationId xmlns:a16="http://schemas.microsoft.com/office/drawing/2014/main" id="{189C5A19-4825-A415-680F-73FC5A7BA69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1423" y="3328293"/>
            <a:ext cx="2319558" cy="1548000"/>
          </a:xfrm>
          <a:prstGeom prst="rect">
            <a:avLst/>
          </a:prstGeom>
        </p:spPr>
      </p:pic>
      <p:pic>
        <p:nvPicPr>
          <p:cNvPr id="15" name="图片 14">
            <a:extLst>
              <a:ext uri="{FF2B5EF4-FFF2-40B4-BE49-F238E27FC236}">
                <a16:creationId xmlns:a16="http://schemas.microsoft.com/office/drawing/2014/main" id="{6C3776AE-2AEF-3FFC-1F3A-D4F10DF52D2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71763" y="4279327"/>
            <a:ext cx="2395114" cy="1548000"/>
          </a:xfrm>
          <a:prstGeom prst="rect">
            <a:avLst/>
          </a:prstGeom>
        </p:spPr>
      </p:pic>
      <p:pic>
        <p:nvPicPr>
          <p:cNvPr id="16" name="图片 15">
            <a:extLst>
              <a:ext uri="{FF2B5EF4-FFF2-40B4-BE49-F238E27FC236}">
                <a16:creationId xmlns:a16="http://schemas.microsoft.com/office/drawing/2014/main" id="{018AF37A-230B-239D-E70B-07D025C1C68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05439" y="5272509"/>
            <a:ext cx="2300025" cy="1548000"/>
          </a:xfrm>
          <a:prstGeom prst="rect">
            <a:avLst/>
          </a:prstGeom>
        </p:spPr>
      </p:pic>
      <p:sp>
        <p:nvSpPr>
          <p:cNvPr id="17" name="箭头: 右 16">
            <a:extLst>
              <a:ext uri="{FF2B5EF4-FFF2-40B4-BE49-F238E27FC236}">
                <a16:creationId xmlns:a16="http://schemas.microsoft.com/office/drawing/2014/main" id="{618CD3E2-EE20-5FBA-227B-6C2A8F3A6564}"/>
              </a:ext>
            </a:extLst>
          </p:cNvPr>
          <p:cNvSpPr/>
          <p:nvPr/>
        </p:nvSpPr>
        <p:spPr>
          <a:xfrm>
            <a:off x="3872070" y="2000398"/>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右 17">
            <a:extLst>
              <a:ext uri="{FF2B5EF4-FFF2-40B4-BE49-F238E27FC236}">
                <a16:creationId xmlns:a16="http://schemas.microsoft.com/office/drawing/2014/main" id="{3365CC6D-755A-62AD-6078-7F7B884A4677}"/>
              </a:ext>
            </a:extLst>
          </p:cNvPr>
          <p:cNvSpPr/>
          <p:nvPr/>
        </p:nvSpPr>
        <p:spPr>
          <a:xfrm>
            <a:off x="6762956" y="2001969"/>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箭头: 右 18">
            <a:extLst>
              <a:ext uri="{FF2B5EF4-FFF2-40B4-BE49-F238E27FC236}">
                <a16:creationId xmlns:a16="http://schemas.microsoft.com/office/drawing/2014/main" id="{3760192A-2755-5DF9-5712-80E3FC206458}"/>
              </a:ext>
            </a:extLst>
          </p:cNvPr>
          <p:cNvSpPr/>
          <p:nvPr/>
        </p:nvSpPr>
        <p:spPr>
          <a:xfrm>
            <a:off x="9592569" y="2003541"/>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箭头: 右 19">
            <a:extLst>
              <a:ext uri="{FF2B5EF4-FFF2-40B4-BE49-F238E27FC236}">
                <a16:creationId xmlns:a16="http://schemas.microsoft.com/office/drawing/2014/main" id="{30AE00D9-487E-ABAC-D0AA-0DB3E9A2A4A8}"/>
              </a:ext>
            </a:extLst>
          </p:cNvPr>
          <p:cNvSpPr/>
          <p:nvPr/>
        </p:nvSpPr>
        <p:spPr>
          <a:xfrm rot="5400000">
            <a:off x="11064720" y="3466267"/>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箭头: 右 20">
            <a:extLst>
              <a:ext uri="{FF2B5EF4-FFF2-40B4-BE49-F238E27FC236}">
                <a16:creationId xmlns:a16="http://schemas.microsoft.com/office/drawing/2014/main" id="{8D109790-8E00-4259-C108-42D650290BFF}"/>
              </a:ext>
            </a:extLst>
          </p:cNvPr>
          <p:cNvSpPr/>
          <p:nvPr/>
        </p:nvSpPr>
        <p:spPr>
          <a:xfrm rot="12209941">
            <a:off x="9501441" y="4052300"/>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箭头: 右 21">
            <a:extLst>
              <a:ext uri="{FF2B5EF4-FFF2-40B4-BE49-F238E27FC236}">
                <a16:creationId xmlns:a16="http://schemas.microsoft.com/office/drawing/2014/main" id="{0C03BF14-3697-A0F6-DC53-92A952180C5D}"/>
              </a:ext>
            </a:extLst>
          </p:cNvPr>
          <p:cNvSpPr/>
          <p:nvPr/>
        </p:nvSpPr>
        <p:spPr>
          <a:xfrm rot="8716415">
            <a:off x="9484159" y="5844964"/>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a:extLst>
              <a:ext uri="{FF2B5EF4-FFF2-40B4-BE49-F238E27FC236}">
                <a16:creationId xmlns:a16="http://schemas.microsoft.com/office/drawing/2014/main" id="{B5011DDC-FC66-6F35-5F91-5EE26F305177}"/>
              </a:ext>
            </a:extLst>
          </p:cNvPr>
          <p:cNvSpPr/>
          <p:nvPr/>
        </p:nvSpPr>
        <p:spPr>
          <a:xfrm>
            <a:off x="308695" y="3184277"/>
            <a:ext cx="201622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物理场选择</a:t>
            </a:r>
            <a:r>
              <a:rPr lang="en-US" altLang="zh-CN" dirty="0"/>
              <a:t>-</a:t>
            </a:r>
            <a:r>
              <a:rPr lang="zh-CN" altLang="en-US" dirty="0"/>
              <a:t>层流</a:t>
            </a:r>
          </a:p>
        </p:txBody>
      </p:sp>
      <p:sp>
        <p:nvSpPr>
          <p:cNvPr id="25" name="矩形: 圆角 24">
            <a:extLst>
              <a:ext uri="{FF2B5EF4-FFF2-40B4-BE49-F238E27FC236}">
                <a16:creationId xmlns:a16="http://schemas.microsoft.com/office/drawing/2014/main" id="{763C560E-F2C5-BB8C-C834-E59BD064CDCD}"/>
              </a:ext>
            </a:extLst>
          </p:cNvPr>
          <p:cNvSpPr/>
          <p:nvPr/>
        </p:nvSpPr>
        <p:spPr>
          <a:xfrm>
            <a:off x="452711" y="4048373"/>
            <a:ext cx="165618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全局参数设定</a:t>
            </a:r>
          </a:p>
        </p:txBody>
      </p:sp>
      <p:sp>
        <p:nvSpPr>
          <p:cNvPr id="26" name="矩形: 圆角 25">
            <a:extLst>
              <a:ext uri="{FF2B5EF4-FFF2-40B4-BE49-F238E27FC236}">
                <a16:creationId xmlns:a16="http://schemas.microsoft.com/office/drawing/2014/main" id="{3E8353F3-ED55-FB07-186E-5DC88250098C}"/>
              </a:ext>
            </a:extLst>
          </p:cNvPr>
          <p:cNvSpPr/>
          <p:nvPr/>
        </p:nvSpPr>
        <p:spPr>
          <a:xfrm>
            <a:off x="668735" y="4912469"/>
            <a:ext cx="1224136"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模型导入</a:t>
            </a:r>
          </a:p>
        </p:txBody>
      </p:sp>
      <p:sp>
        <p:nvSpPr>
          <p:cNvPr id="27" name="矩形: 圆角 26">
            <a:extLst>
              <a:ext uri="{FF2B5EF4-FFF2-40B4-BE49-F238E27FC236}">
                <a16:creationId xmlns:a16="http://schemas.microsoft.com/office/drawing/2014/main" id="{3639E400-6FA9-CBF3-2687-6F8EDD247072}"/>
              </a:ext>
            </a:extLst>
          </p:cNvPr>
          <p:cNvSpPr/>
          <p:nvPr/>
        </p:nvSpPr>
        <p:spPr>
          <a:xfrm>
            <a:off x="452711" y="5776565"/>
            <a:ext cx="1728192"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材料属性</a:t>
            </a:r>
            <a:r>
              <a:rPr lang="en-US" altLang="zh-CN" dirty="0"/>
              <a:t>-</a:t>
            </a:r>
            <a:r>
              <a:rPr lang="zh-CN" altLang="en-US" dirty="0"/>
              <a:t>空气</a:t>
            </a:r>
          </a:p>
        </p:txBody>
      </p:sp>
      <p:sp>
        <p:nvSpPr>
          <p:cNvPr id="28" name="矩形: 圆角 27">
            <a:extLst>
              <a:ext uri="{FF2B5EF4-FFF2-40B4-BE49-F238E27FC236}">
                <a16:creationId xmlns:a16="http://schemas.microsoft.com/office/drawing/2014/main" id="{89D7A625-523A-25FF-4081-8BFA2799C712}"/>
              </a:ext>
            </a:extLst>
          </p:cNvPr>
          <p:cNvSpPr/>
          <p:nvPr/>
        </p:nvSpPr>
        <p:spPr>
          <a:xfrm>
            <a:off x="2396927" y="5776565"/>
            <a:ext cx="129614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边界条件</a:t>
            </a:r>
          </a:p>
        </p:txBody>
      </p:sp>
      <p:sp>
        <p:nvSpPr>
          <p:cNvPr id="29" name="矩形: 圆角 28">
            <a:extLst>
              <a:ext uri="{FF2B5EF4-FFF2-40B4-BE49-F238E27FC236}">
                <a16:creationId xmlns:a16="http://schemas.microsoft.com/office/drawing/2014/main" id="{B0B9D467-B3D3-1AA4-CEF3-028E276AEEEE}"/>
              </a:ext>
            </a:extLst>
          </p:cNvPr>
          <p:cNvSpPr/>
          <p:nvPr/>
        </p:nvSpPr>
        <p:spPr>
          <a:xfrm>
            <a:off x="2324919" y="4912469"/>
            <a:ext cx="237626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网格划分</a:t>
            </a:r>
            <a:r>
              <a:rPr lang="en-US" altLang="zh-CN" dirty="0"/>
              <a:t>-</a:t>
            </a:r>
            <a:r>
              <a:rPr lang="zh-CN" altLang="en-US" dirty="0"/>
              <a:t>流体动力学</a:t>
            </a:r>
          </a:p>
        </p:txBody>
      </p:sp>
      <p:sp>
        <p:nvSpPr>
          <p:cNvPr id="30" name="椭圆 29">
            <a:extLst>
              <a:ext uri="{FF2B5EF4-FFF2-40B4-BE49-F238E27FC236}">
                <a16:creationId xmlns:a16="http://schemas.microsoft.com/office/drawing/2014/main" id="{87B33217-6A4B-A99A-C97E-4EE9D5D3A084}"/>
              </a:ext>
            </a:extLst>
          </p:cNvPr>
          <p:cNvSpPr/>
          <p:nvPr/>
        </p:nvSpPr>
        <p:spPr>
          <a:xfrm>
            <a:off x="4125119" y="5920581"/>
            <a:ext cx="1008112" cy="70564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200" dirty="0"/>
              <a:t>入口气流速度：</a:t>
            </a:r>
            <a:r>
              <a:rPr lang="en-US" altLang="zh-CN" sz="1200" dirty="0"/>
              <a:t>0.1m/s</a:t>
            </a:r>
            <a:endParaRPr lang="zh-CN" altLang="en-US" sz="1200" dirty="0"/>
          </a:p>
        </p:txBody>
      </p:sp>
      <p:sp>
        <p:nvSpPr>
          <p:cNvPr id="31" name="椭圆 30">
            <a:extLst>
              <a:ext uri="{FF2B5EF4-FFF2-40B4-BE49-F238E27FC236}">
                <a16:creationId xmlns:a16="http://schemas.microsoft.com/office/drawing/2014/main" id="{D029F424-2F33-40F7-6A3A-2F09544A21F6}"/>
              </a:ext>
            </a:extLst>
          </p:cNvPr>
          <p:cNvSpPr/>
          <p:nvPr/>
        </p:nvSpPr>
        <p:spPr>
          <a:xfrm>
            <a:off x="5565279" y="5920581"/>
            <a:ext cx="1008112" cy="705644"/>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200" dirty="0"/>
              <a:t>出口压力</a:t>
            </a:r>
            <a:r>
              <a:rPr lang="en-US" altLang="zh-CN" sz="1200" dirty="0"/>
              <a:t>0pa</a:t>
            </a:r>
            <a:endParaRPr lang="zh-CN" altLang="en-US" sz="1200" dirty="0"/>
          </a:p>
        </p:txBody>
      </p:sp>
      <p:sp>
        <p:nvSpPr>
          <p:cNvPr id="32" name="箭头: 右 31">
            <a:extLst>
              <a:ext uri="{FF2B5EF4-FFF2-40B4-BE49-F238E27FC236}">
                <a16:creationId xmlns:a16="http://schemas.microsoft.com/office/drawing/2014/main" id="{C8D31CC3-C618-DF0B-10F9-08FA32561640}"/>
              </a:ext>
            </a:extLst>
          </p:cNvPr>
          <p:cNvSpPr/>
          <p:nvPr/>
        </p:nvSpPr>
        <p:spPr>
          <a:xfrm rot="5400000">
            <a:off x="1156036" y="3849104"/>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箭头: 右 32">
            <a:extLst>
              <a:ext uri="{FF2B5EF4-FFF2-40B4-BE49-F238E27FC236}">
                <a16:creationId xmlns:a16="http://schemas.microsoft.com/office/drawing/2014/main" id="{2F2FD23F-6D34-F7CD-FC14-EA5252BD3EFD}"/>
              </a:ext>
            </a:extLst>
          </p:cNvPr>
          <p:cNvSpPr/>
          <p:nvPr/>
        </p:nvSpPr>
        <p:spPr>
          <a:xfrm rot="5400000">
            <a:off x="1156036" y="4713200"/>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箭头: 右 33">
            <a:extLst>
              <a:ext uri="{FF2B5EF4-FFF2-40B4-BE49-F238E27FC236}">
                <a16:creationId xmlns:a16="http://schemas.microsoft.com/office/drawing/2014/main" id="{A354774A-A0DD-695F-FA06-6E37605CF164}"/>
              </a:ext>
            </a:extLst>
          </p:cNvPr>
          <p:cNvSpPr/>
          <p:nvPr/>
        </p:nvSpPr>
        <p:spPr>
          <a:xfrm rot="5400000">
            <a:off x="1156036" y="5577296"/>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箭头: 右 34">
            <a:extLst>
              <a:ext uri="{FF2B5EF4-FFF2-40B4-BE49-F238E27FC236}">
                <a16:creationId xmlns:a16="http://schemas.microsoft.com/office/drawing/2014/main" id="{DBE37D25-C89E-026C-006C-B55098242D10}"/>
              </a:ext>
            </a:extLst>
          </p:cNvPr>
          <p:cNvSpPr/>
          <p:nvPr/>
        </p:nvSpPr>
        <p:spPr>
          <a:xfrm>
            <a:off x="2180903" y="5992589"/>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箭头: 右 35">
            <a:extLst>
              <a:ext uri="{FF2B5EF4-FFF2-40B4-BE49-F238E27FC236}">
                <a16:creationId xmlns:a16="http://schemas.microsoft.com/office/drawing/2014/main" id="{F158C68A-7E76-04DA-1CC3-C29A4648F442}"/>
              </a:ext>
            </a:extLst>
          </p:cNvPr>
          <p:cNvSpPr/>
          <p:nvPr/>
        </p:nvSpPr>
        <p:spPr>
          <a:xfrm rot="16200000">
            <a:off x="2884229" y="5505288"/>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箭头连接符 37">
            <a:extLst>
              <a:ext uri="{FF2B5EF4-FFF2-40B4-BE49-F238E27FC236}">
                <a16:creationId xmlns:a16="http://schemas.microsoft.com/office/drawing/2014/main" id="{903D0380-C814-9178-36CE-1DBCA7299F9C}"/>
              </a:ext>
            </a:extLst>
          </p:cNvPr>
          <p:cNvCxnSpPr>
            <a:cxnSpLocks/>
            <a:stCxn id="28" idx="3"/>
            <a:endCxn id="30" idx="2"/>
          </p:cNvCxnSpPr>
          <p:nvPr/>
        </p:nvCxnSpPr>
        <p:spPr>
          <a:xfrm>
            <a:off x="3693071" y="6100565"/>
            <a:ext cx="432048" cy="1728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0269043E-76B4-204F-5D83-401FF07BE709}"/>
              </a:ext>
            </a:extLst>
          </p:cNvPr>
          <p:cNvCxnSpPr>
            <a:cxnSpLocks/>
            <a:endCxn id="31" idx="2"/>
          </p:cNvCxnSpPr>
          <p:nvPr/>
        </p:nvCxnSpPr>
        <p:spPr>
          <a:xfrm flipV="1">
            <a:off x="5133231" y="6273403"/>
            <a:ext cx="432048" cy="72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矩形: 圆角 42">
            <a:extLst>
              <a:ext uri="{FF2B5EF4-FFF2-40B4-BE49-F238E27FC236}">
                <a16:creationId xmlns:a16="http://schemas.microsoft.com/office/drawing/2014/main" id="{F81D7440-6280-28D6-E9DF-33A77E1292DF}"/>
              </a:ext>
            </a:extLst>
          </p:cNvPr>
          <p:cNvSpPr/>
          <p:nvPr/>
        </p:nvSpPr>
        <p:spPr>
          <a:xfrm>
            <a:off x="2324919" y="4048373"/>
            <a:ext cx="1440160"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运算结果</a:t>
            </a:r>
          </a:p>
        </p:txBody>
      </p:sp>
      <p:sp>
        <p:nvSpPr>
          <p:cNvPr id="44" name="箭头: 右 43">
            <a:extLst>
              <a:ext uri="{FF2B5EF4-FFF2-40B4-BE49-F238E27FC236}">
                <a16:creationId xmlns:a16="http://schemas.microsoft.com/office/drawing/2014/main" id="{9964B425-CEF7-B84D-A4F7-52A0C1842D97}"/>
              </a:ext>
            </a:extLst>
          </p:cNvPr>
          <p:cNvSpPr/>
          <p:nvPr/>
        </p:nvSpPr>
        <p:spPr>
          <a:xfrm rot="16200000">
            <a:off x="2884229" y="4641191"/>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a16="http://schemas.microsoft.com/office/drawing/2014/main" id="{72114377-A3E0-D797-CBC5-AEEF540D09BE}"/>
              </a:ext>
            </a:extLst>
          </p:cNvPr>
          <p:cNvSpPr/>
          <p:nvPr/>
        </p:nvSpPr>
        <p:spPr>
          <a:xfrm>
            <a:off x="2396927" y="3184277"/>
            <a:ext cx="2304256"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压力场图、速度场图</a:t>
            </a:r>
          </a:p>
        </p:txBody>
      </p:sp>
      <p:sp>
        <p:nvSpPr>
          <p:cNvPr id="46" name="箭头: 右 45">
            <a:extLst>
              <a:ext uri="{FF2B5EF4-FFF2-40B4-BE49-F238E27FC236}">
                <a16:creationId xmlns:a16="http://schemas.microsoft.com/office/drawing/2014/main" id="{BD698A70-26D5-D166-CF82-B55D321600F2}"/>
              </a:ext>
            </a:extLst>
          </p:cNvPr>
          <p:cNvSpPr/>
          <p:nvPr/>
        </p:nvSpPr>
        <p:spPr>
          <a:xfrm rot="16200000">
            <a:off x="2884229" y="3777095"/>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单向导水模拟</a:t>
            </a:r>
            <a:endParaRPr lang="en-US" altLang="zh-CN" dirty="0"/>
          </a:p>
        </p:txBody>
      </p:sp>
      <p:pic>
        <p:nvPicPr>
          <p:cNvPr id="8" name="图片 7">
            <a:extLst>
              <a:ext uri="{FF2B5EF4-FFF2-40B4-BE49-F238E27FC236}">
                <a16:creationId xmlns:a16="http://schemas.microsoft.com/office/drawing/2014/main" id="{B2BDD7E9-CEC7-C2B7-CFF0-BFEC3EA702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9135" y="1384077"/>
            <a:ext cx="2715812" cy="1872208"/>
          </a:xfrm>
          <a:prstGeom prst="rect">
            <a:avLst/>
          </a:prstGeom>
        </p:spPr>
      </p:pic>
      <p:pic>
        <p:nvPicPr>
          <p:cNvPr id="9" name="图片 8" descr="Untitled14">
            <a:extLst>
              <a:ext uri="{FF2B5EF4-FFF2-40B4-BE49-F238E27FC236}">
                <a16:creationId xmlns:a16="http://schemas.microsoft.com/office/drawing/2014/main" id="{15DBB165-381F-C714-F7F4-D933F10C9BE9}"/>
              </a:ext>
            </a:extLst>
          </p:cNvPr>
          <p:cNvPicPr>
            <a:picLocks noChangeAspect="1"/>
          </p:cNvPicPr>
          <p:nvPr/>
        </p:nvPicPr>
        <p:blipFill>
          <a:blip r:embed="rId3"/>
          <a:srcRect l="14476" r="16717" b="98"/>
          <a:stretch>
            <a:fillRect/>
          </a:stretch>
        </p:blipFill>
        <p:spPr>
          <a:xfrm>
            <a:off x="9021663" y="1312069"/>
            <a:ext cx="3353435" cy="3235325"/>
          </a:xfrm>
          <a:prstGeom prst="rect">
            <a:avLst/>
          </a:prstGeom>
        </p:spPr>
      </p:pic>
      <p:sp>
        <p:nvSpPr>
          <p:cNvPr id="10" name="箭头: 右 9">
            <a:extLst>
              <a:ext uri="{FF2B5EF4-FFF2-40B4-BE49-F238E27FC236}">
                <a16:creationId xmlns:a16="http://schemas.microsoft.com/office/drawing/2014/main" id="{AFF5F93D-47C6-404E-6516-5A326633DC3D}"/>
              </a:ext>
            </a:extLst>
          </p:cNvPr>
          <p:cNvSpPr/>
          <p:nvPr/>
        </p:nvSpPr>
        <p:spPr>
          <a:xfrm>
            <a:off x="7797527" y="1960141"/>
            <a:ext cx="1080120" cy="792088"/>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a16="http://schemas.microsoft.com/office/drawing/2014/main" id="{0C6F9A4A-E99C-F4A1-1F57-D879F4994BD6}"/>
              </a:ext>
            </a:extLst>
          </p:cNvPr>
          <p:cNvGrpSpPr/>
          <p:nvPr/>
        </p:nvGrpSpPr>
        <p:grpSpPr>
          <a:xfrm>
            <a:off x="850883" y="1384077"/>
            <a:ext cx="2736304" cy="1890922"/>
            <a:chOff x="1028775" y="1384077"/>
            <a:chExt cx="2736304" cy="1890922"/>
          </a:xfrm>
        </p:grpSpPr>
        <p:pic>
          <p:nvPicPr>
            <p:cNvPr id="11" name="图片 10">
              <a:extLst>
                <a:ext uri="{FF2B5EF4-FFF2-40B4-BE49-F238E27FC236}">
                  <a16:creationId xmlns:a16="http://schemas.microsoft.com/office/drawing/2014/main" id="{CA64CD0D-3B1D-FD01-3545-6B5E8B3626B7}"/>
                </a:ext>
              </a:extLst>
            </p:cNvPr>
            <p:cNvPicPr>
              <a:picLocks noChangeAspect="1"/>
            </p:cNvPicPr>
            <p:nvPr/>
          </p:nvPicPr>
          <p:blipFill>
            <a:blip r:embed="rId4" cstate="print">
              <a:extLst>
                <a:ext uri="{28A0092B-C50C-407E-A947-70E740481C1C}">
                  <a14:useLocalDpi xmlns:a14="http://schemas.microsoft.com/office/drawing/2010/main" val="0"/>
                </a:ext>
              </a:extLst>
            </a:blip>
            <a:srcRect l="1" r="-1766" b="6233"/>
            <a:stretch/>
          </p:blipFill>
          <p:spPr>
            <a:xfrm>
              <a:off x="1028775" y="1384077"/>
              <a:ext cx="2736304" cy="1890922"/>
            </a:xfrm>
            <a:prstGeom prst="rect">
              <a:avLst/>
            </a:prstGeom>
          </p:spPr>
        </p:pic>
        <p:cxnSp>
          <p:nvCxnSpPr>
            <p:cNvPr id="21" name="直接连接符 20">
              <a:extLst>
                <a:ext uri="{FF2B5EF4-FFF2-40B4-BE49-F238E27FC236}">
                  <a16:creationId xmlns:a16="http://schemas.microsoft.com/office/drawing/2014/main" id="{4C2B954B-E746-76B9-517E-CE0DFA252FCE}"/>
                </a:ext>
              </a:extLst>
            </p:cNvPr>
            <p:cNvCxnSpPr>
              <a:cxnSpLocks/>
            </p:cNvCxnSpPr>
            <p:nvPr/>
          </p:nvCxnSpPr>
          <p:spPr>
            <a:xfrm>
              <a:off x="3261023" y="3040261"/>
              <a:ext cx="21602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0667173E-41B7-A50E-6B01-C16FC003C654}"/>
                </a:ext>
              </a:extLst>
            </p:cNvPr>
            <p:cNvSpPr txBox="1"/>
            <p:nvPr/>
          </p:nvSpPr>
          <p:spPr>
            <a:xfrm>
              <a:off x="3044999" y="2680221"/>
              <a:ext cx="686406" cy="307777"/>
            </a:xfrm>
            <a:prstGeom prst="rect">
              <a:avLst/>
            </a:prstGeom>
            <a:noFill/>
          </p:spPr>
          <p:txBody>
            <a:bodyPr wrap="none" rtlCol="0">
              <a:spAutoFit/>
            </a:bodyPr>
            <a:lstStyle/>
            <a:p>
              <a:r>
                <a:rPr lang="en-US" altLang="zh-CN" sz="1400" dirty="0">
                  <a:solidFill>
                    <a:schemeClr val="bg1"/>
                  </a:solidFill>
                  <a:latin typeface="Arial" panose="020B0604020202020204" pitchFamily="34" charset="0"/>
                  <a:cs typeface="Arial" panose="020B0604020202020204" pitchFamily="34" charset="0"/>
                </a:rPr>
                <a:t>10 </a:t>
              </a:r>
              <a:r>
                <a:rPr lang="en-US" altLang="zh-CN" sz="1400" kern="100" dirty="0" err="1">
                  <a:solidFill>
                    <a:schemeClr val="bg1"/>
                  </a:solidFill>
                  <a:effectLst/>
                  <a:latin typeface="Arial" panose="020B0604020202020204" pitchFamily="34" charset="0"/>
                  <a:ea typeface="等线" panose="02010600030101010101" pitchFamily="2" charset="-122"/>
                  <a:cs typeface="Arial" panose="020B0604020202020204" pitchFamily="34" charset="0"/>
                </a:rPr>
                <a:t>μm</a:t>
              </a:r>
              <a:endParaRPr lang="zh-CN" altLang="en-US" sz="1400" dirty="0">
                <a:solidFill>
                  <a:schemeClr val="bg1"/>
                </a:solidFill>
                <a:latin typeface="Arial" panose="020B0604020202020204" pitchFamily="34" charset="0"/>
                <a:cs typeface="Arial" panose="020B0604020202020204" pitchFamily="34" charset="0"/>
              </a:endParaRPr>
            </a:p>
          </p:txBody>
        </p:sp>
      </p:grpSp>
      <p:grpSp>
        <p:nvGrpSpPr>
          <p:cNvPr id="27" name="组合 26">
            <a:extLst>
              <a:ext uri="{FF2B5EF4-FFF2-40B4-BE49-F238E27FC236}">
                <a16:creationId xmlns:a16="http://schemas.microsoft.com/office/drawing/2014/main" id="{2459BE3D-53E1-8BB3-9329-0FED37CD6352}"/>
              </a:ext>
            </a:extLst>
          </p:cNvPr>
          <p:cNvGrpSpPr/>
          <p:nvPr/>
        </p:nvGrpSpPr>
        <p:grpSpPr>
          <a:xfrm>
            <a:off x="884238" y="3616325"/>
            <a:ext cx="2664817" cy="1923276"/>
            <a:chOff x="1028775" y="4192389"/>
            <a:chExt cx="2727148" cy="1923276"/>
          </a:xfrm>
        </p:grpSpPr>
        <p:pic>
          <p:nvPicPr>
            <p:cNvPr id="13" name="图片 12">
              <a:extLst>
                <a:ext uri="{FF2B5EF4-FFF2-40B4-BE49-F238E27FC236}">
                  <a16:creationId xmlns:a16="http://schemas.microsoft.com/office/drawing/2014/main" id="{29FBA9FA-87AB-DBF8-CF83-485C35B28414}"/>
                </a:ext>
              </a:extLst>
            </p:cNvPr>
            <p:cNvPicPr>
              <a:picLocks noChangeAspect="1"/>
            </p:cNvPicPr>
            <p:nvPr/>
          </p:nvPicPr>
          <p:blipFill>
            <a:blip r:embed="rId5" cstate="print">
              <a:extLst>
                <a:ext uri="{28A0092B-C50C-407E-A947-70E740481C1C}">
                  <a14:useLocalDpi xmlns:a14="http://schemas.microsoft.com/office/drawing/2010/main" val="0"/>
                </a:ext>
              </a:extLst>
            </a:blip>
            <a:srcRect r="126" b="6087"/>
            <a:stretch/>
          </p:blipFill>
          <p:spPr>
            <a:xfrm>
              <a:off x="1028775" y="4192389"/>
              <a:ext cx="2727148" cy="1923276"/>
            </a:xfrm>
            <a:prstGeom prst="rect">
              <a:avLst/>
            </a:prstGeom>
          </p:spPr>
        </p:pic>
        <p:cxnSp>
          <p:nvCxnSpPr>
            <p:cNvPr id="15" name="直接连接符 14">
              <a:extLst>
                <a:ext uri="{FF2B5EF4-FFF2-40B4-BE49-F238E27FC236}">
                  <a16:creationId xmlns:a16="http://schemas.microsoft.com/office/drawing/2014/main" id="{F968EFFD-CEB0-C1BA-BFCD-95DC31F452B7}"/>
                </a:ext>
              </a:extLst>
            </p:cNvPr>
            <p:cNvCxnSpPr>
              <a:cxnSpLocks/>
            </p:cNvCxnSpPr>
            <p:nvPr/>
          </p:nvCxnSpPr>
          <p:spPr>
            <a:xfrm>
              <a:off x="3261023" y="5920581"/>
              <a:ext cx="21602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E3D22630-2A6A-E874-BCFB-89EB20F50F74}"/>
                </a:ext>
              </a:extLst>
            </p:cNvPr>
            <p:cNvSpPr txBox="1"/>
            <p:nvPr/>
          </p:nvSpPr>
          <p:spPr>
            <a:xfrm>
              <a:off x="3045520" y="5560541"/>
              <a:ext cx="686406" cy="307777"/>
            </a:xfrm>
            <a:prstGeom prst="rect">
              <a:avLst/>
            </a:prstGeom>
            <a:noFill/>
          </p:spPr>
          <p:txBody>
            <a:bodyPr wrap="none" rtlCol="0">
              <a:spAutoFit/>
            </a:bodyPr>
            <a:lstStyle/>
            <a:p>
              <a:r>
                <a:rPr lang="en-US" altLang="zh-CN" sz="1400" dirty="0">
                  <a:solidFill>
                    <a:schemeClr val="bg1"/>
                  </a:solidFill>
                  <a:latin typeface="Arial" panose="020B0604020202020204" pitchFamily="34" charset="0"/>
                  <a:cs typeface="Arial" panose="020B0604020202020204" pitchFamily="34" charset="0"/>
                </a:rPr>
                <a:t>10 </a:t>
              </a:r>
              <a:r>
                <a:rPr lang="en-US" altLang="zh-CN" sz="1400" kern="100" dirty="0" err="1">
                  <a:solidFill>
                    <a:schemeClr val="bg1"/>
                  </a:solidFill>
                  <a:effectLst/>
                  <a:latin typeface="Arial" panose="020B0604020202020204" pitchFamily="34" charset="0"/>
                  <a:ea typeface="等线" panose="02010600030101010101" pitchFamily="2" charset="-122"/>
                  <a:cs typeface="Arial" panose="020B0604020202020204" pitchFamily="34" charset="0"/>
                </a:rPr>
                <a:t>μm</a:t>
              </a:r>
              <a:endParaRPr lang="zh-CN" altLang="en-US" sz="1400" dirty="0">
                <a:solidFill>
                  <a:schemeClr val="bg1"/>
                </a:solidFill>
                <a:latin typeface="Arial" panose="020B0604020202020204" pitchFamily="34" charset="0"/>
                <a:cs typeface="Arial" panose="020B0604020202020204" pitchFamily="34" charset="0"/>
              </a:endParaRPr>
            </a:p>
          </p:txBody>
        </p:sp>
      </p:grpSp>
      <p:sp>
        <p:nvSpPr>
          <p:cNvPr id="24" name="文本框 23">
            <a:extLst>
              <a:ext uri="{FF2B5EF4-FFF2-40B4-BE49-F238E27FC236}">
                <a16:creationId xmlns:a16="http://schemas.microsoft.com/office/drawing/2014/main" id="{6E264000-A5AE-1520-821A-8A9EA76E03D8}"/>
              </a:ext>
            </a:extLst>
          </p:cNvPr>
          <p:cNvSpPr txBox="1"/>
          <p:nvPr/>
        </p:nvSpPr>
        <p:spPr>
          <a:xfrm>
            <a:off x="3549055" y="6235608"/>
            <a:ext cx="5955476" cy="369332"/>
          </a:xfrm>
          <a:prstGeom prst="rect">
            <a:avLst/>
          </a:prstGeom>
          <a:noFill/>
        </p:spPr>
        <p:txBody>
          <a:bodyPr wrap="none" rtlCol="0">
            <a:spAutoFit/>
          </a:bodyPr>
          <a:lstStyle/>
          <a:p>
            <a:r>
              <a:rPr lang="zh-CN" altLang="en-US" dirty="0">
                <a:latin typeface="+mn-ea"/>
                <a:ea typeface="+mn-ea"/>
              </a:rPr>
              <a:t>根据纤维膜平面图和截面图，构建简易二维纤维膜截面图</a:t>
            </a:r>
          </a:p>
        </p:txBody>
      </p:sp>
      <p:sp>
        <p:nvSpPr>
          <p:cNvPr id="25" name="文本框 24">
            <a:extLst>
              <a:ext uri="{FF2B5EF4-FFF2-40B4-BE49-F238E27FC236}">
                <a16:creationId xmlns:a16="http://schemas.microsoft.com/office/drawing/2014/main" id="{894A4251-BEDC-E4D0-57CA-015353B59499}"/>
              </a:ext>
            </a:extLst>
          </p:cNvPr>
          <p:cNvSpPr txBox="1"/>
          <p:nvPr/>
        </p:nvSpPr>
        <p:spPr>
          <a:xfrm>
            <a:off x="1964879" y="3256285"/>
            <a:ext cx="877163" cy="369332"/>
          </a:xfrm>
          <a:prstGeom prst="rect">
            <a:avLst/>
          </a:prstGeom>
          <a:noFill/>
        </p:spPr>
        <p:txBody>
          <a:bodyPr wrap="none" rtlCol="0">
            <a:spAutoFit/>
          </a:bodyPr>
          <a:lstStyle/>
          <a:p>
            <a:r>
              <a:rPr lang="zh-CN" altLang="en-US" dirty="0">
                <a:latin typeface="+mn-ea"/>
                <a:ea typeface="+mn-ea"/>
              </a:rPr>
              <a:t>亲水层</a:t>
            </a:r>
          </a:p>
        </p:txBody>
      </p:sp>
      <p:sp>
        <p:nvSpPr>
          <p:cNvPr id="26" name="文本框 25">
            <a:extLst>
              <a:ext uri="{FF2B5EF4-FFF2-40B4-BE49-F238E27FC236}">
                <a16:creationId xmlns:a16="http://schemas.microsoft.com/office/drawing/2014/main" id="{E9A77961-EF2B-93E9-A895-2B9D11D5026A}"/>
              </a:ext>
            </a:extLst>
          </p:cNvPr>
          <p:cNvSpPr txBox="1"/>
          <p:nvPr/>
        </p:nvSpPr>
        <p:spPr>
          <a:xfrm>
            <a:off x="1964879" y="5488533"/>
            <a:ext cx="877163" cy="369332"/>
          </a:xfrm>
          <a:prstGeom prst="rect">
            <a:avLst/>
          </a:prstGeom>
          <a:noFill/>
        </p:spPr>
        <p:txBody>
          <a:bodyPr wrap="none" rtlCol="0">
            <a:spAutoFit/>
          </a:bodyPr>
          <a:lstStyle/>
          <a:p>
            <a:r>
              <a:rPr lang="zh-CN" altLang="en-US" dirty="0"/>
              <a:t>疏水层</a:t>
            </a:r>
          </a:p>
        </p:txBody>
      </p:sp>
      <p:graphicFrame>
        <p:nvGraphicFramePr>
          <p:cNvPr id="30" name="表格 29">
            <a:extLst>
              <a:ext uri="{FF2B5EF4-FFF2-40B4-BE49-F238E27FC236}">
                <a16:creationId xmlns:a16="http://schemas.microsoft.com/office/drawing/2014/main" id="{A065B023-C46F-75FC-1674-16BA47FE5FF0}"/>
              </a:ext>
            </a:extLst>
          </p:cNvPr>
          <p:cNvGraphicFramePr>
            <a:graphicFrameLocks noGrp="1"/>
          </p:cNvGraphicFramePr>
          <p:nvPr>
            <p:extLst>
              <p:ext uri="{D42A27DB-BD31-4B8C-83A1-F6EECF244321}">
                <p14:modId xmlns:p14="http://schemas.microsoft.com/office/powerpoint/2010/main" val="2831767479"/>
              </p:ext>
            </p:extLst>
          </p:nvPr>
        </p:nvGraphicFramePr>
        <p:xfrm>
          <a:off x="4053111" y="4048373"/>
          <a:ext cx="4752528" cy="1463040"/>
        </p:xfrm>
        <a:graphic>
          <a:graphicData uri="http://schemas.openxmlformats.org/drawingml/2006/table">
            <a:tbl>
              <a:tblPr firstRow="1" bandRow="1">
                <a:tableStyleId>{5C22544A-7EE6-4342-B048-85BDC9FD1C3A}</a:tableStyleId>
              </a:tblPr>
              <a:tblGrid>
                <a:gridCol w="2376264">
                  <a:extLst>
                    <a:ext uri="{9D8B030D-6E8A-4147-A177-3AD203B41FA5}">
                      <a16:colId xmlns:a16="http://schemas.microsoft.com/office/drawing/2014/main" val="1164676644"/>
                    </a:ext>
                  </a:extLst>
                </a:gridCol>
                <a:gridCol w="2376264">
                  <a:extLst>
                    <a:ext uri="{9D8B030D-6E8A-4147-A177-3AD203B41FA5}">
                      <a16:colId xmlns:a16="http://schemas.microsoft.com/office/drawing/2014/main" val="2333822335"/>
                    </a:ext>
                  </a:extLst>
                </a:gridCol>
              </a:tblGrid>
              <a:tr h="293752">
                <a:tc>
                  <a:txBody>
                    <a:bodyPr/>
                    <a:lstStyle/>
                    <a:p>
                      <a:r>
                        <a:rPr lang="zh-CN" altLang="en-US" dirty="0">
                          <a:latin typeface="Arial" panose="020B0604020202020204" pitchFamily="34" charset="0"/>
                          <a:cs typeface="Arial" panose="020B0604020202020204" pitchFamily="34" charset="0"/>
                        </a:rPr>
                        <a:t>水滴半径</a:t>
                      </a:r>
                    </a:p>
                  </a:txBody>
                  <a:tcPr/>
                </a:tc>
                <a:tc>
                  <a:txBody>
                    <a:bodyPr/>
                    <a:lstStyle/>
                    <a:p>
                      <a:r>
                        <a:rPr lang="en-US" altLang="zh-CN" sz="1800" b="1" kern="1200" dirty="0">
                          <a:solidFill>
                            <a:schemeClr val="lt1"/>
                          </a:solidFill>
                          <a:effectLst/>
                          <a:latin typeface="Arial" panose="020B0604020202020204" pitchFamily="34" charset="0"/>
                          <a:ea typeface="+mn-ea"/>
                          <a:cs typeface="Arial" panose="020B0604020202020204" pitchFamily="34" charset="0"/>
                        </a:rPr>
                        <a:t>150μm</a:t>
                      </a:r>
                      <a:endParaRPr lang="zh-CN" alt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17995847"/>
                  </a:ext>
                </a:extLst>
              </a:tr>
              <a:tr h="293752">
                <a:tc>
                  <a:txBody>
                    <a:bodyPr/>
                    <a:lstStyle/>
                    <a:p>
                      <a:r>
                        <a:rPr lang="zh-CN" altLang="en-US" dirty="0"/>
                        <a:t>疏水层纤维半径</a:t>
                      </a:r>
                    </a:p>
                  </a:txBody>
                  <a:tcPr/>
                </a:tc>
                <a:tc>
                  <a:txBody>
                    <a:bodyPr/>
                    <a:lstStyle/>
                    <a:p>
                      <a:pPr algn="just"/>
                      <a:r>
                        <a:rPr lang="en-US" sz="1800" b="1" kern="0" dirty="0">
                          <a:solidFill>
                            <a:schemeClr val="tx1"/>
                          </a:solidFill>
                          <a:effectLst/>
                          <a:latin typeface="Arial" panose="020B0604020202020204" pitchFamily="34" charset="0"/>
                          <a:ea typeface="宋体" panose="02010600030101010101" pitchFamily="2" charset="-122"/>
                          <a:cs typeface="Arial" panose="020B0604020202020204" pitchFamily="34" charset="0"/>
                        </a:rPr>
                        <a:t>15μm</a:t>
                      </a:r>
                      <a:endParaRPr lang="zh-CN" sz="1800" b="1"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204343544"/>
                  </a:ext>
                </a:extLst>
              </a:tr>
              <a:tr h="293752">
                <a:tc>
                  <a:txBody>
                    <a:bodyPr/>
                    <a:lstStyle/>
                    <a:p>
                      <a:r>
                        <a:rPr lang="zh-CN" altLang="en-US" dirty="0"/>
                        <a:t>亲水层纤维半径</a:t>
                      </a:r>
                    </a:p>
                  </a:txBody>
                  <a:tcPr/>
                </a:tc>
                <a:tc>
                  <a:txBody>
                    <a:bodyPr/>
                    <a:lstStyle/>
                    <a:p>
                      <a:pPr algn="just"/>
                      <a:r>
                        <a:rPr lang="en-US" sz="1800" b="1" kern="0" dirty="0">
                          <a:solidFill>
                            <a:schemeClr val="tx1"/>
                          </a:solidFill>
                          <a:effectLst/>
                          <a:latin typeface="Arial" panose="020B0604020202020204" pitchFamily="34" charset="0"/>
                          <a:ea typeface="宋体" panose="02010600030101010101" pitchFamily="2" charset="-122"/>
                          <a:cs typeface="Arial" panose="020B0604020202020204" pitchFamily="34" charset="0"/>
                        </a:rPr>
                        <a:t>7.5μm</a:t>
                      </a:r>
                      <a:endParaRPr lang="zh-CN" sz="1800" b="1"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444399657"/>
                  </a:ext>
                </a:extLst>
              </a:tr>
              <a:tr h="293752">
                <a:tc>
                  <a:txBody>
                    <a:bodyPr/>
                    <a:lstStyle/>
                    <a:p>
                      <a:r>
                        <a:rPr lang="zh-CN" altLang="en-US" dirty="0"/>
                        <a:t>纤维膜半径</a:t>
                      </a:r>
                    </a:p>
                  </a:txBody>
                  <a:tcPr/>
                </a:tc>
                <a:tc>
                  <a:txBody>
                    <a:bodyPr/>
                    <a:lstStyle/>
                    <a:p>
                      <a:pPr algn="just"/>
                      <a:r>
                        <a:rPr lang="en-US" sz="1800" b="1" kern="0" dirty="0">
                          <a:solidFill>
                            <a:schemeClr val="tx1"/>
                          </a:solidFill>
                          <a:effectLst/>
                          <a:latin typeface="Arial" panose="020B0604020202020204" pitchFamily="34" charset="0"/>
                          <a:ea typeface="宋体" panose="02010600030101010101" pitchFamily="2" charset="-122"/>
                          <a:cs typeface="Arial" panose="020B0604020202020204" pitchFamily="34" charset="0"/>
                        </a:rPr>
                        <a:t>172.5μm</a:t>
                      </a:r>
                      <a:endParaRPr lang="zh-CN" sz="1800" b="1"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636453414"/>
                  </a:ext>
                </a:extLst>
              </a:tr>
            </a:tbl>
          </a:graphicData>
        </a:graphic>
      </p:graphicFrame>
      <p:sp>
        <p:nvSpPr>
          <p:cNvPr id="31" name="文本框 30">
            <a:extLst>
              <a:ext uri="{FF2B5EF4-FFF2-40B4-BE49-F238E27FC236}">
                <a16:creationId xmlns:a16="http://schemas.microsoft.com/office/drawing/2014/main" id="{6F89F969-162B-1A65-60C4-4EF58BBB67F1}"/>
              </a:ext>
            </a:extLst>
          </p:cNvPr>
          <p:cNvSpPr txBox="1"/>
          <p:nvPr/>
        </p:nvSpPr>
        <p:spPr>
          <a:xfrm>
            <a:off x="5133231" y="3400301"/>
            <a:ext cx="877163" cy="369332"/>
          </a:xfrm>
          <a:prstGeom prst="rect">
            <a:avLst/>
          </a:prstGeom>
          <a:noFill/>
        </p:spPr>
        <p:txBody>
          <a:bodyPr wrap="none" rtlCol="0">
            <a:spAutoFit/>
          </a:bodyPr>
          <a:lstStyle/>
          <a:p>
            <a:r>
              <a:rPr lang="zh-CN" altLang="en-US" dirty="0"/>
              <a:t>截面图</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E122C64A-062D-425A-14D2-32BEAB36F987}"/>
              </a:ext>
            </a:extLst>
          </p:cNvPr>
          <p:cNvSpPr>
            <a:spLocks noGrp="1"/>
          </p:cNvSpPr>
          <p:nvPr>
            <p:ph type="body" sz="quarter" idx="13"/>
          </p:nvPr>
        </p:nvSpPr>
        <p:spPr>
          <a:xfrm>
            <a:off x="1748855" y="736005"/>
            <a:ext cx="3168922" cy="503560"/>
          </a:xfrm>
        </p:spPr>
        <p:txBody>
          <a:bodyPr>
            <a:normAutofit fontScale="85000" lnSpcReduction="10000"/>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单向导水模拟</a:t>
            </a:r>
            <a:endParaRPr lang="en-US" altLang="zh-CN" dirty="0"/>
          </a:p>
          <a:p>
            <a:endParaRPr lang="zh-CN" altLang="en-US" dirty="0"/>
          </a:p>
        </p:txBody>
      </p:sp>
      <p:sp>
        <p:nvSpPr>
          <p:cNvPr id="4" name="文本框 3">
            <a:extLst>
              <a:ext uri="{FF2B5EF4-FFF2-40B4-BE49-F238E27FC236}">
                <a16:creationId xmlns:a16="http://schemas.microsoft.com/office/drawing/2014/main" id="{BE5A9976-C771-191E-7CF6-14AB86B26D75}"/>
              </a:ext>
            </a:extLst>
          </p:cNvPr>
          <p:cNvSpPr txBox="1"/>
          <p:nvPr/>
        </p:nvSpPr>
        <p:spPr>
          <a:xfrm>
            <a:off x="380703" y="1888133"/>
            <a:ext cx="6048672" cy="1477328"/>
          </a:xfrm>
          <a:prstGeom prst="rect">
            <a:avLst/>
          </a:prstGeom>
          <a:noFill/>
        </p:spPr>
        <p:txBody>
          <a:bodyPr wrap="square">
            <a:spAutoFit/>
          </a:bodyPr>
          <a:lstStyle/>
          <a:p>
            <a:pPr algn="just"/>
            <a:r>
              <a:rPr lang="zh-CN" altLang="en-US" b="0" i="0" dirty="0">
                <a:solidFill>
                  <a:srgbClr val="000000"/>
                </a:solidFill>
                <a:effectLst/>
                <a:latin typeface="微软雅黑" panose="020B0503020204020204" pitchFamily="34" charset="-122"/>
                <a:ea typeface="微软雅黑" panose="020B0503020204020204" pitchFamily="34" charset="-122"/>
              </a:rPr>
              <a:t>当马赫数极低时，可以假定流体不可压缩。对于可压缩性比气体小得多的流体，这是一个很好的近似。水在多孔介质中缓慢流动的层流是一种常见的不可压缩流体流动的例子</a:t>
            </a:r>
            <a:r>
              <a:rPr lang="zh-CN" altLang="en-US" dirty="0">
                <a:solidFill>
                  <a:srgbClr val="000000"/>
                </a:solidFill>
                <a:latin typeface="微软雅黑" panose="020B0503020204020204" pitchFamily="34" charset="-122"/>
                <a:ea typeface="微软雅黑" panose="020B0503020204020204" pitchFamily="34" charset="-122"/>
              </a:rPr>
              <a:t>。</a:t>
            </a:r>
            <a:r>
              <a:rPr lang="zh-CN" altLang="en-US" b="0" i="0" dirty="0">
                <a:solidFill>
                  <a:srgbClr val="000000"/>
                </a:solidFill>
                <a:effectLst/>
                <a:latin typeface="微软雅黑" panose="020B0503020204020204" pitchFamily="34" charset="-122"/>
                <a:ea typeface="微软雅黑" panose="020B0503020204020204" pitchFamily="34" charset="-122"/>
              </a:rPr>
              <a:t>该模型基于不可压缩流体的</a:t>
            </a:r>
            <a:r>
              <a:rPr lang="en-US" altLang="zh-CN" b="0" i="0" dirty="0">
                <a:solidFill>
                  <a:srgbClr val="000000"/>
                </a:solidFill>
                <a:effectLst/>
                <a:latin typeface="微软雅黑" panose="020B0503020204020204" pitchFamily="34" charset="-122"/>
                <a:ea typeface="微软雅黑" panose="020B0503020204020204" pitchFamily="34" charset="-122"/>
              </a:rPr>
              <a:t>Navier-Stokes</a:t>
            </a:r>
            <a:r>
              <a:rPr lang="zh-CN" altLang="en-US" b="0" i="0" dirty="0">
                <a:solidFill>
                  <a:srgbClr val="000000"/>
                </a:solidFill>
                <a:effectLst/>
                <a:latin typeface="微软雅黑" panose="020B0503020204020204" pitchFamily="34" charset="-122"/>
                <a:ea typeface="微软雅黑" panose="020B0503020204020204" pitchFamily="34" charset="-122"/>
              </a:rPr>
              <a:t>方程，模拟了流体的质量和动量传递：</a:t>
            </a:r>
          </a:p>
        </p:txBody>
      </p:sp>
      <p:pic>
        <p:nvPicPr>
          <p:cNvPr id="6" name="图片 5">
            <a:extLst>
              <a:ext uri="{FF2B5EF4-FFF2-40B4-BE49-F238E27FC236}">
                <a16:creationId xmlns:a16="http://schemas.microsoft.com/office/drawing/2014/main" id="{2F7121A6-4385-5454-5D89-08D1827555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783" y="3400301"/>
            <a:ext cx="4629796" cy="485843"/>
          </a:xfrm>
          <a:prstGeom prst="rect">
            <a:avLst/>
          </a:prstGeom>
        </p:spPr>
      </p:pic>
      <p:pic>
        <p:nvPicPr>
          <p:cNvPr id="7" name="图片 6">
            <a:extLst>
              <a:ext uri="{FF2B5EF4-FFF2-40B4-BE49-F238E27FC236}">
                <a16:creationId xmlns:a16="http://schemas.microsoft.com/office/drawing/2014/main" id="{DCB21412-427C-3C09-DBBC-68C652DE29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81503" y="1456085"/>
            <a:ext cx="3384376" cy="2538069"/>
          </a:xfrm>
          <a:prstGeom prst="rect">
            <a:avLst/>
          </a:prstGeom>
        </p:spPr>
      </p:pic>
      <p:pic>
        <p:nvPicPr>
          <p:cNvPr id="8" name="图片 7">
            <a:extLst>
              <a:ext uri="{FF2B5EF4-FFF2-40B4-BE49-F238E27FC236}">
                <a16:creationId xmlns:a16="http://schemas.microsoft.com/office/drawing/2014/main" id="{69C2DA56-A448-5FB4-1CDE-82A29B98AA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7196" y="4123947"/>
            <a:ext cx="3336371" cy="2502278"/>
          </a:xfrm>
          <a:prstGeom prst="rect">
            <a:avLst/>
          </a:prstGeom>
        </p:spPr>
      </p:pic>
      <p:sp>
        <p:nvSpPr>
          <p:cNvPr id="9" name="文本框 8">
            <a:extLst>
              <a:ext uri="{FF2B5EF4-FFF2-40B4-BE49-F238E27FC236}">
                <a16:creationId xmlns:a16="http://schemas.microsoft.com/office/drawing/2014/main" id="{6D2B414F-A7B0-F09F-9753-5782F6FC171C}"/>
              </a:ext>
            </a:extLst>
          </p:cNvPr>
          <p:cNvSpPr txBox="1"/>
          <p:nvPr/>
        </p:nvSpPr>
        <p:spPr>
          <a:xfrm>
            <a:off x="380704" y="3976365"/>
            <a:ext cx="6048672" cy="1477328"/>
          </a:xfrm>
          <a:prstGeom prst="rect">
            <a:avLst/>
          </a:prstGeom>
          <a:noFill/>
        </p:spPr>
        <p:txBody>
          <a:bodyPr wrap="square" rtlCol="0">
            <a:spAutoFit/>
          </a:bodyPr>
          <a:lstStyle/>
          <a:p>
            <a:pPr algn="just"/>
            <a:r>
              <a:rPr lang="zh-CN" altLang="en-US" b="0" i="0" dirty="0">
                <a:solidFill>
                  <a:srgbClr val="000000"/>
                </a:solidFill>
                <a:effectLst/>
                <a:latin typeface="微软雅黑" panose="020B0503020204020204" pitchFamily="34" charset="-122"/>
                <a:ea typeface="微软雅黑" panose="020B0503020204020204" pitchFamily="34" charset="-122"/>
              </a:rPr>
              <a:t>由于表面张力和壁面附着力，微通道可以有效地输送液体。在该模型中，表面张力可以借助于扩散界面表示，根据下式进行计算：</a:t>
            </a:r>
          </a:p>
          <a:p>
            <a:br>
              <a:rPr lang="zh-CN" altLang="en-US" dirty="0"/>
            </a:br>
            <a:endParaRPr lang="zh-CN" altLang="en-US" dirty="0"/>
          </a:p>
        </p:txBody>
      </p:sp>
      <p:pic>
        <p:nvPicPr>
          <p:cNvPr id="11" name="图片 10">
            <a:extLst>
              <a:ext uri="{FF2B5EF4-FFF2-40B4-BE49-F238E27FC236}">
                <a16:creationId xmlns:a16="http://schemas.microsoft.com/office/drawing/2014/main" id="{2B5CDD66-95F8-E330-54A1-4D338361E9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2871" y="4840461"/>
            <a:ext cx="2638793" cy="666843"/>
          </a:xfrm>
          <a:prstGeom prst="rect">
            <a:avLst/>
          </a:prstGeom>
        </p:spPr>
      </p:pic>
    </p:spTree>
    <p:extLst>
      <p:ext uri="{BB962C8B-B14F-4D97-AF65-F5344CB8AC3E}">
        <p14:creationId xmlns:p14="http://schemas.microsoft.com/office/powerpoint/2010/main" val="3064330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占位符 1">
            <a:extLst>
              <a:ext uri="{FF2B5EF4-FFF2-40B4-BE49-F238E27FC236}">
                <a16:creationId xmlns:a16="http://schemas.microsoft.com/office/drawing/2014/main" id="{93A2BC0F-7570-82A8-AE41-4A18991854EB}"/>
              </a:ext>
            </a:extLst>
          </p:cNvPr>
          <p:cNvSpPr>
            <a:spLocks noGrp="1"/>
          </p:cNvSpPr>
          <p:nvPr>
            <p:ph type="body" sz="quarter" idx="13"/>
          </p:nvPr>
        </p:nvSpPr>
        <p:spPr>
          <a:xfrm>
            <a:off x="1768475" y="454025"/>
            <a:ext cx="3168650" cy="504825"/>
          </a:xfrm>
        </p:spPr>
        <p:txBody>
          <a:bodyPr>
            <a:normAutofit fontScale="85000" lnSpcReduction="10000"/>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单向导水模拟</a:t>
            </a:r>
            <a:endParaRPr lang="en-US" altLang="zh-CN" dirty="0"/>
          </a:p>
        </p:txBody>
      </p:sp>
      <p:pic>
        <p:nvPicPr>
          <p:cNvPr id="19" name="图片 18" descr="Untitled9">
            <a:extLst>
              <a:ext uri="{FF2B5EF4-FFF2-40B4-BE49-F238E27FC236}">
                <a16:creationId xmlns:a16="http://schemas.microsoft.com/office/drawing/2014/main" id="{87FB064F-6CCD-2384-F4D4-9D6BD9A28F3C}"/>
              </a:ext>
            </a:extLst>
          </p:cNvPr>
          <p:cNvPicPr>
            <a:picLocks noChangeAspect="1"/>
          </p:cNvPicPr>
          <p:nvPr/>
        </p:nvPicPr>
        <p:blipFill>
          <a:blip r:embed="rId2"/>
          <a:srcRect l="21367" t="6436" r="21279" b="6887"/>
          <a:stretch/>
        </p:blipFill>
        <p:spPr>
          <a:xfrm>
            <a:off x="1426760" y="1100123"/>
            <a:ext cx="1825603" cy="1857079"/>
          </a:xfrm>
          <a:prstGeom prst="rect">
            <a:avLst/>
          </a:prstGeom>
        </p:spPr>
      </p:pic>
      <p:pic>
        <p:nvPicPr>
          <p:cNvPr id="20" name="图片 19" descr="Untitled10">
            <a:extLst>
              <a:ext uri="{FF2B5EF4-FFF2-40B4-BE49-F238E27FC236}">
                <a16:creationId xmlns:a16="http://schemas.microsoft.com/office/drawing/2014/main" id="{987D1217-4C3D-66B8-0ED2-31B4633BFF5F}"/>
              </a:ext>
            </a:extLst>
          </p:cNvPr>
          <p:cNvPicPr>
            <a:picLocks noChangeAspect="1"/>
          </p:cNvPicPr>
          <p:nvPr/>
        </p:nvPicPr>
        <p:blipFill>
          <a:blip r:embed="rId3"/>
          <a:srcRect l="21608" t="7146" r="21657" b="7084"/>
          <a:stretch/>
        </p:blipFill>
        <p:spPr>
          <a:xfrm>
            <a:off x="3964142" y="1090692"/>
            <a:ext cx="1815098" cy="1847656"/>
          </a:xfrm>
          <a:prstGeom prst="rect">
            <a:avLst/>
          </a:prstGeom>
        </p:spPr>
      </p:pic>
      <p:pic>
        <p:nvPicPr>
          <p:cNvPr id="21" name="图片 20" descr="Untitled13">
            <a:extLst>
              <a:ext uri="{FF2B5EF4-FFF2-40B4-BE49-F238E27FC236}">
                <a16:creationId xmlns:a16="http://schemas.microsoft.com/office/drawing/2014/main" id="{79DBB218-B3CB-2909-6CF1-0269CB64D797}"/>
              </a:ext>
            </a:extLst>
          </p:cNvPr>
          <p:cNvPicPr>
            <a:picLocks noChangeAspect="1"/>
          </p:cNvPicPr>
          <p:nvPr/>
        </p:nvPicPr>
        <p:blipFill>
          <a:blip r:embed="rId4"/>
          <a:srcRect l="21693" t="6837" r="22844" b="7369"/>
          <a:stretch/>
        </p:blipFill>
        <p:spPr>
          <a:xfrm>
            <a:off x="10504772" y="3972940"/>
            <a:ext cx="1819373" cy="1894486"/>
          </a:xfrm>
          <a:prstGeom prst="rect">
            <a:avLst/>
          </a:prstGeom>
        </p:spPr>
      </p:pic>
      <p:pic>
        <p:nvPicPr>
          <p:cNvPr id="22" name="图片 21">
            <a:extLst>
              <a:ext uri="{FF2B5EF4-FFF2-40B4-BE49-F238E27FC236}">
                <a16:creationId xmlns:a16="http://schemas.microsoft.com/office/drawing/2014/main" id="{07E70A66-0AC4-7DCC-64FD-BA16DA1C9D02}"/>
              </a:ext>
            </a:extLst>
          </p:cNvPr>
          <p:cNvPicPr>
            <a:picLocks noChangeAspect="1"/>
          </p:cNvPicPr>
          <p:nvPr/>
        </p:nvPicPr>
        <p:blipFill>
          <a:blip r:embed="rId5" cstate="print">
            <a:extLst>
              <a:ext uri="{28A0092B-C50C-407E-A947-70E740481C1C}">
                <a14:useLocalDpi xmlns:a14="http://schemas.microsoft.com/office/drawing/2010/main" val="0"/>
              </a:ext>
            </a:extLst>
          </a:blip>
          <a:srcRect l="20925" t="7418" r="21411" b="6904"/>
          <a:stretch/>
        </p:blipFill>
        <p:spPr>
          <a:xfrm>
            <a:off x="8864508" y="1100121"/>
            <a:ext cx="1866507" cy="1866509"/>
          </a:xfrm>
          <a:prstGeom prst="rect">
            <a:avLst/>
          </a:prstGeom>
        </p:spPr>
      </p:pic>
      <p:pic>
        <p:nvPicPr>
          <p:cNvPr id="23" name="图片 22">
            <a:extLst>
              <a:ext uri="{FF2B5EF4-FFF2-40B4-BE49-F238E27FC236}">
                <a16:creationId xmlns:a16="http://schemas.microsoft.com/office/drawing/2014/main" id="{32CC62D1-DB16-572D-C922-24C03642F985}"/>
              </a:ext>
            </a:extLst>
          </p:cNvPr>
          <p:cNvPicPr>
            <a:picLocks noChangeAspect="1"/>
          </p:cNvPicPr>
          <p:nvPr/>
        </p:nvPicPr>
        <p:blipFill>
          <a:blip r:embed="rId6" cstate="print">
            <a:extLst>
              <a:ext uri="{28A0092B-C50C-407E-A947-70E740481C1C}">
                <a14:useLocalDpi xmlns:a14="http://schemas.microsoft.com/office/drawing/2010/main" val="0"/>
              </a:ext>
            </a:extLst>
          </a:blip>
          <a:srcRect l="21320" t="6653" r="21250" b="6876"/>
          <a:stretch/>
        </p:blipFill>
        <p:spPr>
          <a:xfrm>
            <a:off x="6448104" y="1052987"/>
            <a:ext cx="1841370" cy="1866003"/>
          </a:xfrm>
          <a:prstGeom prst="rect">
            <a:avLst/>
          </a:prstGeom>
        </p:spPr>
      </p:pic>
      <p:pic>
        <p:nvPicPr>
          <p:cNvPr id="24" name="图片 23">
            <a:extLst>
              <a:ext uri="{FF2B5EF4-FFF2-40B4-BE49-F238E27FC236}">
                <a16:creationId xmlns:a16="http://schemas.microsoft.com/office/drawing/2014/main" id="{4371D755-1F24-466E-867E-408409766FB0}"/>
              </a:ext>
            </a:extLst>
          </p:cNvPr>
          <p:cNvPicPr>
            <a:picLocks noChangeAspect="1"/>
          </p:cNvPicPr>
          <p:nvPr/>
        </p:nvPicPr>
        <p:blipFill>
          <a:blip r:embed="rId7" cstate="print">
            <a:extLst>
              <a:ext uri="{28A0092B-C50C-407E-A947-70E740481C1C}">
                <a14:useLocalDpi xmlns:a14="http://schemas.microsoft.com/office/drawing/2010/main" val="0"/>
              </a:ext>
            </a:extLst>
          </a:blip>
          <a:srcRect l="20169" t="4672" r="20688" b="4909"/>
          <a:stretch/>
        </p:blipFill>
        <p:spPr>
          <a:xfrm>
            <a:off x="7890405" y="3320642"/>
            <a:ext cx="1803662" cy="1832495"/>
          </a:xfrm>
          <a:prstGeom prst="rect">
            <a:avLst/>
          </a:prstGeom>
        </p:spPr>
      </p:pic>
      <p:pic>
        <p:nvPicPr>
          <p:cNvPr id="25" name="图片 24">
            <a:extLst>
              <a:ext uri="{FF2B5EF4-FFF2-40B4-BE49-F238E27FC236}">
                <a16:creationId xmlns:a16="http://schemas.microsoft.com/office/drawing/2014/main" id="{F635619B-8708-1540-51A0-4B04719B5045}"/>
              </a:ext>
            </a:extLst>
          </p:cNvPr>
          <p:cNvPicPr>
            <a:picLocks noChangeAspect="1"/>
          </p:cNvPicPr>
          <p:nvPr/>
        </p:nvPicPr>
        <p:blipFill>
          <a:blip r:embed="rId8" cstate="print">
            <a:extLst>
              <a:ext uri="{28A0092B-C50C-407E-A947-70E740481C1C}">
                <a14:useLocalDpi xmlns:a14="http://schemas.microsoft.com/office/drawing/2010/main" val="0"/>
              </a:ext>
            </a:extLst>
          </a:blip>
          <a:srcRect l="20306" t="4988" r="20447" b="4751"/>
          <a:stretch/>
        </p:blipFill>
        <p:spPr>
          <a:xfrm>
            <a:off x="7918686" y="5358682"/>
            <a:ext cx="1822516" cy="1845136"/>
          </a:xfrm>
          <a:prstGeom prst="rect">
            <a:avLst/>
          </a:prstGeom>
        </p:spPr>
      </p:pic>
      <p:sp>
        <p:nvSpPr>
          <p:cNvPr id="26" name="箭头: 右 25">
            <a:extLst>
              <a:ext uri="{FF2B5EF4-FFF2-40B4-BE49-F238E27FC236}">
                <a16:creationId xmlns:a16="http://schemas.microsoft.com/office/drawing/2014/main" id="{6CB392C2-D8B9-C8F0-8908-432C7F8CCFD3}"/>
              </a:ext>
            </a:extLst>
          </p:cNvPr>
          <p:cNvSpPr/>
          <p:nvPr/>
        </p:nvSpPr>
        <p:spPr>
          <a:xfrm>
            <a:off x="3378109" y="1835413"/>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箭头: 右 26">
            <a:extLst>
              <a:ext uri="{FF2B5EF4-FFF2-40B4-BE49-F238E27FC236}">
                <a16:creationId xmlns:a16="http://schemas.microsoft.com/office/drawing/2014/main" id="{744FB666-D4E1-078D-CE1B-963789824901}"/>
              </a:ext>
            </a:extLst>
          </p:cNvPr>
          <p:cNvSpPr/>
          <p:nvPr/>
        </p:nvSpPr>
        <p:spPr>
          <a:xfrm>
            <a:off x="5915491" y="1855838"/>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箭头: 右 27">
            <a:extLst>
              <a:ext uri="{FF2B5EF4-FFF2-40B4-BE49-F238E27FC236}">
                <a16:creationId xmlns:a16="http://schemas.microsoft.com/office/drawing/2014/main" id="{87C9B815-1EEC-D140-9D84-6A9DB1426171}"/>
              </a:ext>
            </a:extLst>
          </p:cNvPr>
          <p:cNvSpPr/>
          <p:nvPr/>
        </p:nvSpPr>
        <p:spPr>
          <a:xfrm>
            <a:off x="8394740" y="1846411"/>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箭头: 右 28">
            <a:extLst>
              <a:ext uri="{FF2B5EF4-FFF2-40B4-BE49-F238E27FC236}">
                <a16:creationId xmlns:a16="http://schemas.microsoft.com/office/drawing/2014/main" id="{3FB790F1-DAB1-D235-38ED-1CCA1B3F51AF}"/>
              </a:ext>
            </a:extLst>
          </p:cNvPr>
          <p:cNvSpPr/>
          <p:nvPr/>
        </p:nvSpPr>
        <p:spPr>
          <a:xfrm rot="2993820">
            <a:off x="10732587" y="3222724"/>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箭头: 右 29">
            <a:extLst>
              <a:ext uri="{FF2B5EF4-FFF2-40B4-BE49-F238E27FC236}">
                <a16:creationId xmlns:a16="http://schemas.microsoft.com/office/drawing/2014/main" id="{9FC7BB2A-874B-D474-F0DB-DC141C87EB92}"/>
              </a:ext>
            </a:extLst>
          </p:cNvPr>
          <p:cNvSpPr/>
          <p:nvPr/>
        </p:nvSpPr>
        <p:spPr>
          <a:xfrm rot="12204072">
            <a:off x="9950162" y="4240819"/>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箭头: 右 30">
            <a:extLst>
              <a:ext uri="{FF2B5EF4-FFF2-40B4-BE49-F238E27FC236}">
                <a16:creationId xmlns:a16="http://schemas.microsoft.com/office/drawing/2014/main" id="{65BA8AF7-8C82-3D84-0412-D39C51936632}"/>
              </a:ext>
            </a:extLst>
          </p:cNvPr>
          <p:cNvSpPr/>
          <p:nvPr/>
        </p:nvSpPr>
        <p:spPr>
          <a:xfrm rot="8538906">
            <a:off x="9978442" y="5654840"/>
            <a:ext cx="386499"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33">
            <a:extLst>
              <a:ext uri="{FF2B5EF4-FFF2-40B4-BE49-F238E27FC236}">
                <a16:creationId xmlns:a16="http://schemas.microsoft.com/office/drawing/2014/main" id="{E0545F6D-CB64-F912-EDA9-2C5C0F1C753B}"/>
              </a:ext>
            </a:extLst>
          </p:cNvPr>
          <p:cNvSpPr/>
          <p:nvPr/>
        </p:nvSpPr>
        <p:spPr>
          <a:xfrm>
            <a:off x="308695" y="3184277"/>
            <a:ext cx="201622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物理场选择</a:t>
            </a:r>
            <a:r>
              <a:rPr lang="en-US" altLang="zh-CN" dirty="0"/>
              <a:t>-</a:t>
            </a:r>
            <a:r>
              <a:rPr lang="zh-CN" altLang="en-US" dirty="0"/>
              <a:t>层流</a:t>
            </a:r>
          </a:p>
        </p:txBody>
      </p:sp>
      <p:sp>
        <p:nvSpPr>
          <p:cNvPr id="35" name="矩形: 圆角 34">
            <a:extLst>
              <a:ext uri="{FF2B5EF4-FFF2-40B4-BE49-F238E27FC236}">
                <a16:creationId xmlns:a16="http://schemas.microsoft.com/office/drawing/2014/main" id="{24DD7222-9691-9F01-2369-E0482E3E19E8}"/>
              </a:ext>
            </a:extLst>
          </p:cNvPr>
          <p:cNvSpPr/>
          <p:nvPr/>
        </p:nvSpPr>
        <p:spPr>
          <a:xfrm>
            <a:off x="452711" y="4048373"/>
            <a:ext cx="165618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全局参数设定</a:t>
            </a:r>
          </a:p>
        </p:txBody>
      </p:sp>
      <p:sp>
        <p:nvSpPr>
          <p:cNvPr id="36" name="矩形: 圆角 35">
            <a:extLst>
              <a:ext uri="{FF2B5EF4-FFF2-40B4-BE49-F238E27FC236}">
                <a16:creationId xmlns:a16="http://schemas.microsoft.com/office/drawing/2014/main" id="{4368780B-B3D7-CC8E-037C-53900485C467}"/>
              </a:ext>
            </a:extLst>
          </p:cNvPr>
          <p:cNvSpPr/>
          <p:nvPr/>
        </p:nvSpPr>
        <p:spPr>
          <a:xfrm>
            <a:off x="668735" y="4912469"/>
            <a:ext cx="1224136"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建立模型</a:t>
            </a:r>
          </a:p>
        </p:txBody>
      </p:sp>
      <p:sp>
        <p:nvSpPr>
          <p:cNvPr id="37" name="矩形: 圆角 36">
            <a:extLst>
              <a:ext uri="{FF2B5EF4-FFF2-40B4-BE49-F238E27FC236}">
                <a16:creationId xmlns:a16="http://schemas.microsoft.com/office/drawing/2014/main" id="{480AA530-124A-424B-6F1C-300ABFB7FBA5}"/>
              </a:ext>
            </a:extLst>
          </p:cNvPr>
          <p:cNvSpPr/>
          <p:nvPr/>
        </p:nvSpPr>
        <p:spPr>
          <a:xfrm>
            <a:off x="164679" y="5776565"/>
            <a:ext cx="2232248"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材料属性</a:t>
            </a:r>
            <a:r>
              <a:rPr lang="en-US" altLang="zh-CN" dirty="0"/>
              <a:t>-</a:t>
            </a:r>
            <a:r>
              <a:rPr lang="zh-CN" altLang="en-US" dirty="0"/>
              <a:t>空气</a:t>
            </a:r>
            <a:r>
              <a:rPr lang="en-US" altLang="zh-CN" dirty="0"/>
              <a:t>/</a:t>
            </a:r>
            <a:r>
              <a:rPr lang="zh-CN" altLang="en-US" dirty="0"/>
              <a:t>液体</a:t>
            </a:r>
          </a:p>
        </p:txBody>
      </p:sp>
      <p:sp>
        <p:nvSpPr>
          <p:cNvPr id="38" name="矩形: 圆角 37">
            <a:extLst>
              <a:ext uri="{FF2B5EF4-FFF2-40B4-BE49-F238E27FC236}">
                <a16:creationId xmlns:a16="http://schemas.microsoft.com/office/drawing/2014/main" id="{483268D6-FF72-CB7C-C5EB-54429BDBCC70}"/>
              </a:ext>
            </a:extLst>
          </p:cNvPr>
          <p:cNvSpPr/>
          <p:nvPr/>
        </p:nvSpPr>
        <p:spPr>
          <a:xfrm>
            <a:off x="2324919" y="6584650"/>
            <a:ext cx="2592288"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设定流体相场边界条件</a:t>
            </a:r>
          </a:p>
        </p:txBody>
      </p:sp>
      <p:sp>
        <p:nvSpPr>
          <p:cNvPr id="39" name="矩形: 圆角 38">
            <a:extLst>
              <a:ext uri="{FF2B5EF4-FFF2-40B4-BE49-F238E27FC236}">
                <a16:creationId xmlns:a16="http://schemas.microsoft.com/office/drawing/2014/main" id="{3898318F-3C58-37B5-D364-F5C409E438D7}"/>
              </a:ext>
            </a:extLst>
          </p:cNvPr>
          <p:cNvSpPr/>
          <p:nvPr/>
        </p:nvSpPr>
        <p:spPr>
          <a:xfrm>
            <a:off x="2756967" y="4840461"/>
            <a:ext cx="2376264"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网格划分</a:t>
            </a:r>
            <a:r>
              <a:rPr lang="en-US" altLang="zh-CN" dirty="0"/>
              <a:t>-</a:t>
            </a:r>
            <a:r>
              <a:rPr lang="zh-CN" altLang="en-US" dirty="0"/>
              <a:t>流体动力学</a:t>
            </a:r>
          </a:p>
        </p:txBody>
      </p:sp>
      <p:sp>
        <p:nvSpPr>
          <p:cNvPr id="42" name="箭头: 右 41">
            <a:extLst>
              <a:ext uri="{FF2B5EF4-FFF2-40B4-BE49-F238E27FC236}">
                <a16:creationId xmlns:a16="http://schemas.microsoft.com/office/drawing/2014/main" id="{61079C17-B115-D68E-9F98-9798AEE09892}"/>
              </a:ext>
            </a:extLst>
          </p:cNvPr>
          <p:cNvSpPr/>
          <p:nvPr/>
        </p:nvSpPr>
        <p:spPr>
          <a:xfrm rot="5400000">
            <a:off x="1156036" y="3849104"/>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箭头: 右 42">
            <a:extLst>
              <a:ext uri="{FF2B5EF4-FFF2-40B4-BE49-F238E27FC236}">
                <a16:creationId xmlns:a16="http://schemas.microsoft.com/office/drawing/2014/main" id="{5A6B6413-B150-C49B-C7D3-989969694F92}"/>
              </a:ext>
            </a:extLst>
          </p:cNvPr>
          <p:cNvSpPr/>
          <p:nvPr/>
        </p:nvSpPr>
        <p:spPr>
          <a:xfrm rot="5400000">
            <a:off x="1156036" y="4713200"/>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箭头: 右 43">
            <a:extLst>
              <a:ext uri="{FF2B5EF4-FFF2-40B4-BE49-F238E27FC236}">
                <a16:creationId xmlns:a16="http://schemas.microsoft.com/office/drawing/2014/main" id="{3EB63BAF-AAA5-6CBC-921A-ABD92B5118F0}"/>
              </a:ext>
            </a:extLst>
          </p:cNvPr>
          <p:cNvSpPr/>
          <p:nvPr/>
        </p:nvSpPr>
        <p:spPr>
          <a:xfrm rot="5400000">
            <a:off x="1156036" y="5577296"/>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箭头: 右 44">
            <a:extLst>
              <a:ext uri="{FF2B5EF4-FFF2-40B4-BE49-F238E27FC236}">
                <a16:creationId xmlns:a16="http://schemas.microsoft.com/office/drawing/2014/main" id="{4F896F5C-579A-E38B-7CC5-D627D99C216A}"/>
              </a:ext>
            </a:extLst>
          </p:cNvPr>
          <p:cNvSpPr/>
          <p:nvPr/>
        </p:nvSpPr>
        <p:spPr>
          <a:xfrm rot="3319674">
            <a:off x="2180903" y="6371702"/>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箭头: 右 45">
            <a:extLst>
              <a:ext uri="{FF2B5EF4-FFF2-40B4-BE49-F238E27FC236}">
                <a16:creationId xmlns:a16="http://schemas.microsoft.com/office/drawing/2014/main" id="{809DF210-0A4B-9412-FAEB-B3D9EC2647D2}"/>
              </a:ext>
            </a:extLst>
          </p:cNvPr>
          <p:cNvSpPr/>
          <p:nvPr/>
        </p:nvSpPr>
        <p:spPr>
          <a:xfrm rot="16200000">
            <a:off x="3604309" y="6325250"/>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圆角 48">
            <a:extLst>
              <a:ext uri="{FF2B5EF4-FFF2-40B4-BE49-F238E27FC236}">
                <a16:creationId xmlns:a16="http://schemas.microsoft.com/office/drawing/2014/main" id="{CDBEC7E9-1C6C-ACC4-09B1-2F39B454B15A}"/>
              </a:ext>
            </a:extLst>
          </p:cNvPr>
          <p:cNvSpPr/>
          <p:nvPr/>
        </p:nvSpPr>
        <p:spPr>
          <a:xfrm>
            <a:off x="2972991" y="3976365"/>
            <a:ext cx="1440160"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运算结果</a:t>
            </a:r>
          </a:p>
        </p:txBody>
      </p:sp>
      <p:sp>
        <p:nvSpPr>
          <p:cNvPr id="50" name="箭头: 右 49">
            <a:extLst>
              <a:ext uri="{FF2B5EF4-FFF2-40B4-BE49-F238E27FC236}">
                <a16:creationId xmlns:a16="http://schemas.microsoft.com/office/drawing/2014/main" id="{9D0D7502-B2CE-2F62-61EF-1346977EE92C}"/>
              </a:ext>
            </a:extLst>
          </p:cNvPr>
          <p:cNvSpPr/>
          <p:nvPr/>
        </p:nvSpPr>
        <p:spPr>
          <a:xfrm rot="16200000">
            <a:off x="3604309" y="4569183"/>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圆角 50">
            <a:extLst>
              <a:ext uri="{FF2B5EF4-FFF2-40B4-BE49-F238E27FC236}">
                <a16:creationId xmlns:a16="http://schemas.microsoft.com/office/drawing/2014/main" id="{1FC20CA2-3DF7-7255-E0F5-9181DAB06A2C}"/>
              </a:ext>
            </a:extLst>
          </p:cNvPr>
          <p:cNvSpPr/>
          <p:nvPr/>
        </p:nvSpPr>
        <p:spPr>
          <a:xfrm>
            <a:off x="3117007" y="3184277"/>
            <a:ext cx="1224136"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流体动画</a:t>
            </a:r>
          </a:p>
        </p:txBody>
      </p:sp>
      <p:sp>
        <p:nvSpPr>
          <p:cNvPr id="52" name="箭头: 右 51">
            <a:extLst>
              <a:ext uri="{FF2B5EF4-FFF2-40B4-BE49-F238E27FC236}">
                <a16:creationId xmlns:a16="http://schemas.microsoft.com/office/drawing/2014/main" id="{17431E64-6DEA-8382-C7C0-C1C28C07BF72}"/>
              </a:ext>
            </a:extLst>
          </p:cNvPr>
          <p:cNvSpPr/>
          <p:nvPr/>
        </p:nvSpPr>
        <p:spPr>
          <a:xfrm rot="16200000">
            <a:off x="3604309" y="3777095"/>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圆角 52">
            <a:extLst>
              <a:ext uri="{FF2B5EF4-FFF2-40B4-BE49-F238E27FC236}">
                <a16:creationId xmlns:a16="http://schemas.microsoft.com/office/drawing/2014/main" id="{BBC57F48-DA8B-8111-7220-853AFA0FB055}"/>
              </a:ext>
            </a:extLst>
          </p:cNvPr>
          <p:cNvSpPr/>
          <p:nvPr/>
        </p:nvSpPr>
        <p:spPr>
          <a:xfrm>
            <a:off x="2684959" y="5704557"/>
            <a:ext cx="2592288"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建立多物理场</a:t>
            </a:r>
            <a:r>
              <a:rPr lang="en-US" altLang="zh-CN" dirty="0"/>
              <a:t>-</a:t>
            </a:r>
            <a:r>
              <a:rPr lang="zh-CN" altLang="en-US" dirty="0"/>
              <a:t>两相流</a:t>
            </a:r>
          </a:p>
        </p:txBody>
      </p:sp>
      <p:sp>
        <p:nvSpPr>
          <p:cNvPr id="54" name="箭头: 右 53">
            <a:extLst>
              <a:ext uri="{FF2B5EF4-FFF2-40B4-BE49-F238E27FC236}">
                <a16:creationId xmlns:a16="http://schemas.microsoft.com/office/drawing/2014/main" id="{2C2D35F1-FFE1-AA73-6D1C-B058937E61CC}"/>
              </a:ext>
            </a:extLst>
          </p:cNvPr>
          <p:cNvSpPr/>
          <p:nvPr/>
        </p:nvSpPr>
        <p:spPr>
          <a:xfrm rot="16200000">
            <a:off x="3604309" y="5433279"/>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圆角 55">
            <a:extLst>
              <a:ext uri="{FF2B5EF4-FFF2-40B4-BE49-F238E27FC236}">
                <a16:creationId xmlns:a16="http://schemas.microsoft.com/office/drawing/2014/main" id="{D3EA29C4-E3D5-D530-7A11-68D112960896}"/>
              </a:ext>
            </a:extLst>
          </p:cNvPr>
          <p:cNvSpPr/>
          <p:nvPr/>
        </p:nvSpPr>
        <p:spPr>
          <a:xfrm>
            <a:off x="4557167" y="3184277"/>
            <a:ext cx="2520280" cy="648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dirty="0"/>
              <a:t>压力场图、速度场图</a:t>
            </a:r>
          </a:p>
        </p:txBody>
      </p:sp>
      <p:sp>
        <p:nvSpPr>
          <p:cNvPr id="55" name="箭头: 右 54">
            <a:extLst>
              <a:ext uri="{FF2B5EF4-FFF2-40B4-BE49-F238E27FC236}">
                <a16:creationId xmlns:a16="http://schemas.microsoft.com/office/drawing/2014/main" id="{C570A317-5AE4-BBF4-207A-F2C6A96779AB}"/>
              </a:ext>
            </a:extLst>
          </p:cNvPr>
          <p:cNvSpPr/>
          <p:nvPr/>
        </p:nvSpPr>
        <p:spPr>
          <a:xfrm>
            <a:off x="4353312" y="3342248"/>
            <a:ext cx="288032" cy="254523"/>
          </a:xfrm>
          <a:prstGeom prst="rightArrow">
            <a:avLst/>
          </a:prstGeom>
          <a:solidFill>
            <a:srgbClr val="00B0F0"/>
          </a:solid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8" name="直接箭头连接符 57">
            <a:extLst>
              <a:ext uri="{FF2B5EF4-FFF2-40B4-BE49-F238E27FC236}">
                <a16:creationId xmlns:a16="http://schemas.microsoft.com/office/drawing/2014/main" id="{275B73B9-A946-90FB-8BE1-C3EF3D599F5C}"/>
              </a:ext>
            </a:extLst>
          </p:cNvPr>
          <p:cNvCxnSpPr>
            <a:cxnSpLocks/>
            <a:stCxn id="38" idx="3"/>
            <a:endCxn id="61" idx="2"/>
          </p:cNvCxnSpPr>
          <p:nvPr/>
        </p:nvCxnSpPr>
        <p:spPr>
          <a:xfrm flipV="1">
            <a:off x="4917207" y="6305773"/>
            <a:ext cx="1008112" cy="602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椭圆 60">
            <a:extLst>
              <a:ext uri="{FF2B5EF4-FFF2-40B4-BE49-F238E27FC236}">
                <a16:creationId xmlns:a16="http://schemas.microsoft.com/office/drawing/2014/main" id="{BB9CBB91-CBDF-7469-A3EB-AF5CD26D58C0}"/>
              </a:ext>
            </a:extLst>
          </p:cNvPr>
          <p:cNvSpPr/>
          <p:nvPr/>
        </p:nvSpPr>
        <p:spPr>
          <a:xfrm>
            <a:off x="5925319" y="5848573"/>
            <a:ext cx="1296144" cy="91440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400" dirty="0"/>
              <a:t>液体初速：</a:t>
            </a:r>
            <a:r>
              <a:rPr lang="en-US" altLang="zh-CN" sz="1400" dirty="0"/>
              <a:t>0.1m/s</a:t>
            </a:r>
            <a:endParaRPr lang="zh-CN" altLang="en-US" sz="1400" dirty="0"/>
          </a:p>
        </p:txBody>
      </p:sp>
      <p:sp>
        <p:nvSpPr>
          <p:cNvPr id="4" name="椭圆 3">
            <a:extLst>
              <a:ext uri="{FF2B5EF4-FFF2-40B4-BE49-F238E27FC236}">
                <a16:creationId xmlns:a16="http://schemas.microsoft.com/office/drawing/2014/main" id="{546EE4F2-1B70-D804-E556-A64D68774F71}"/>
              </a:ext>
            </a:extLst>
          </p:cNvPr>
          <p:cNvSpPr/>
          <p:nvPr/>
        </p:nvSpPr>
        <p:spPr>
          <a:xfrm>
            <a:off x="5925319" y="4480421"/>
            <a:ext cx="1296144" cy="914400"/>
          </a:xfrm>
          <a:prstGeom prst="ellipse">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400" dirty="0"/>
              <a:t>润湿壁根据接触角设置</a:t>
            </a:r>
          </a:p>
        </p:txBody>
      </p:sp>
      <p:cxnSp>
        <p:nvCxnSpPr>
          <p:cNvPr id="5" name="直接箭头连接符 4">
            <a:extLst>
              <a:ext uri="{FF2B5EF4-FFF2-40B4-BE49-F238E27FC236}">
                <a16:creationId xmlns:a16="http://schemas.microsoft.com/office/drawing/2014/main" id="{4C37D8BF-84D5-99BC-158B-C2F1E270CB0E}"/>
              </a:ext>
            </a:extLst>
          </p:cNvPr>
          <p:cNvCxnSpPr>
            <a:cxnSpLocks/>
            <a:endCxn id="4" idx="4"/>
          </p:cNvCxnSpPr>
          <p:nvPr/>
        </p:nvCxnSpPr>
        <p:spPr>
          <a:xfrm flipV="1">
            <a:off x="6573391" y="5394821"/>
            <a:ext cx="0" cy="436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1">
            <a:extLst>
              <a:ext uri="{FF2B5EF4-FFF2-40B4-BE49-F238E27FC236}">
                <a16:creationId xmlns:a16="http://schemas.microsoft.com/office/drawing/2014/main" id="{08E6BF5B-60AD-B447-2063-9CAD4B18F69E}"/>
              </a:ext>
            </a:extLst>
          </p:cNvPr>
          <p:cNvSpPr>
            <a:spLocks noGrp="1"/>
          </p:cNvSpPr>
          <p:nvPr>
            <p:ph type="body" sz="quarter" idx="13"/>
          </p:nvPr>
        </p:nvSpPr>
        <p:spPr>
          <a:xfrm>
            <a:off x="1768475" y="454025"/>
            <a:ext cx="3168650" cy="504825"/>
          </a:xfrm>
        </p:spPr>
        <p:txBody>
          <a:bodyPr>
            <a:normAutofit fontScale="85000" lnSpcReduction="10000"/>
          </a:bodyPr>
          <a:lstStyle/>
          <a:p>
            <a:r>
              <a:rPr lang="en-US" altLang="zh-CN" b="1" dirty="0">
                <a:sym typeface="+mn-ea"/>
              </a:rPr>
              <a:t>3 </a:t>
            </a:r>
            <a:r>
              <a:rPr lang="zh-CN" altLang="en-US" b="1" dirty="0">
                <a:sym typeface="+mn-ea"/>
              </a:rPr>
              <a:t>研究方法</a:t>
            </a:r>
            <a:r>
              <a:rPr lang="en-US" altLang="zh-CN" b="1" dirty="0">
                <a:sym typeface="+mn-ea"/>
              </a:rPr>
              <a:t> –</a:t>
            </a:r>
            <a:r>
              <a:rPr lang="zh-CN" altLang="en-US" b="1" dirty="0">
                <a:sym typeface="+mn-ea"/>
              </a:rPr>
              <a:t>单向导水模拟</a:t>
            </a:r>
            <a:endParaRPr lang="en-US" altLang="zh-CN" dirty="0"/>
          </a:p>
        </p:txBody>
      </p:sp>
      <p:pic>
        <p:nvPicPr>
          <p:cNvPr id="5" name="图片 4">
            <a:extLst>
              <a:ext uri="{FF2B5EF4-FFF2-40B4-BE49-F238E27FC236}">
                <a16:creationId xmlns:a16="http://schemas.microsoft.com/office/drawing/2014/main" id="{C9881A9A-8D08-E919-9AB8-0929BC5F43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4840" y="1456085"/>
            <a:ext cx="3384376" cy="2839152"/>
          </a:xfrm>
          <a:prstGeom prst="rect">
            <a:avLst/>
          </a:prstGeom>
        </p:spPr>
      </p:pic>
      <p:sp>
        <p:nvSpPr>
          <p:cNvPr id="6" name="文本框 5">
            <a:extLst>
              <a:ext uri="{FF2B5EF4-FFF2-40B4-BE49-F238E27FC236}">
                <a16:creationId xmlns:a16="http://schemas.microsoft.com/office/drawing/2014/main" id="{7A1154E0-D45C-388D-875C-995F910AD271}"/>
              </a:ext>
            </a:extLst>
          </p:cNvPr>
          <p:cNvSpPr txBox="1"/>
          <p:nvPr/>
        </p:nvSpPr>
        <p:spPr>
          <a:xfrm>
            <a:off x="1964879" y="4480421"/>
            <a:ext cx="2377574" cy="369332"/>
          </a:xfrm>
          <a:prstGeom prst="rect">
            <a:avLst/>
          </a:prstGeom>
          <a:noFill/>
        </p:spPr>
        <p:txBody>
          <a:bodyPr wrap="none" rtlCol="0">
            <a:spAutoFit/>
          </a:bodyPr>
          <a:lstStyle/>
          <a:p>
            <a:r>
              <a:rPr lang="en-US" altLang="zh-CN" dirty="0"/>
              <a:t> </a:t>
            </a:r>
            <a:r>
              <a:rPr lang="zh-CN" altLang="en-US" sz="1600" dirty="0">
                <a:latin typeface="+mn-ea"/>
                <a:ea typeface="+mn-ea"/>
              </a:rPr>
              <a:t>润湿壁</a:t>
            </a:r>
            <a:r>
              <a:rPr lang="en-US" altLang="zh-CN" sz="1600" dirty="0">
                <a:latin typeface="+mn-ea"/>
                <a:ea typeface="+mn-ea"/>
              </a:rPr>
              <a:t>-</a:t>
            </a:r>
            <a:r>
              <a:rPr lang="zh-CN" altLang="en-US" sz="1600" dirty="0">
                <a:latin typeface="+mn-ea"/>
                <a:ea typeface="+mn-ea"/>
              </a:rPr>
              <a:t>杨拉普拉斯方程</a:t>
            </a:r>
          </a:p>
        </p:txBody>
      </p:sp>
      <p:pic>
        <p:nvPicPr>
          <p:cNvPr id="8" name="图片 7">
            <a:extLst>
              <a:ext uri="{FF2B5EF4-FFF2-40B4-BE49-F238E27FC236}">
                <a16:creationId xmlns:a16="http://schemas.microsoft.com/office/drawing/2014/main" id="{86669C47-1462-E4F4-328E-379A0CFB9B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73" y="1744117"/>
            <a:ext cx="4848902" cy="2248214"/>
          </a:xfrm>
          <a:prstGeom prst="rect">
            <a:avLst/>
          </a:prstGeom>
        </p:spPr>
      </p:pic>
      <p:sp>
        <p:nvSpPr>
          <p:cNvPr id="10" name="文本框 9">
            <a:extLst>
              <a:ext uri="{FF2B5EF4-FFF2-40B4-BE49-F238E27FC236}">
                <a16:creationId xmlns:a16="http://schemas.microsoft.com/office/drawing/2014/main" id="{0BA4D418-D66D-624B-3223-7891DC72DAD3}"/>
              </a:ext>
            </a:extLst>
          </p:cNvPr>
          <p:cNvSpPr txBox="1"/>
          <p:nvPr/>
        </p:nvSpPr>
        <p:spPr>
          <a:xfrm>
            <a:off x="6069335" y="4336405"/>
            <a:ext cx="5349541" cy="338554"/>
          </a:xfrm>
          <a:prstGeom prst="rect">
            <a:avLst/>
          </a:prstGeom>
          <a:noFill/>
        </p:spPr>
        <p:txBody>
          <a:bodyPr wrap="none" rtlCol="0">
            <a:spAutoFit/>
          </a:bodyPr>
          <a:lstStyle/>
          <a:p>
            <a:r>
              <a:rPr lang="zh-CN" altLang="en-US" sz="1600" dirty="0">
                <a:latin typeface="+mn-ea"/>
                <a:ea typeface="+mn-ea"/>
              </a:rPr>
              <a:t>两相流控制方程，</a:t>
            </a:r>
            <a:r>
              <a:rPr lang="zh-CN" altLang="en-US" sz="1600" b="0" i="0" dirty="0">
                <a:solidFill>
                  <a:srgbClr val="000000"/>
                </a:solidFill>
                <a:effectLst/>
                <a:latin typeface="+mn-ea"/>
                <a:ea typeface="+mn-ea"/>
              </a:rPr>
              <a:t>水被定义为流体</a:t>
            </a:r>
            <a:r>
              <a:rPr lang="en-US" altLang="zh-CN" sz="1600" b="0" i="0" dirty="0">
                <a:solidFill>
                  <a:srgbClr val="000000"/>
                </a:solidFill>
                <a:effectLst/>
                <a:latin typeface="+mn-ea"/>
                <a:ea typeface="+mn-ea"/>
              </a:rPr>
              <a:t>1</a:t>
            </a:r>
            <a:r>
              <a:rPr lang="zh-CN" altLang="en-US" sz="1600" b="0" i="0" dirty="0">
                <a:solidFill>
                  <a:srgbClr val="000000"/>
                </a:solidFill>
                <a:effectLst/>
                <a:latin typeface="+mn-ea"/>
                <a:ea typeface="+mn-ea"/>
              </a:rPr>
              <a:t>，空气被定义为流体</a:t>
            </a:r>
            <a:r>
              <a:rPr lang="en-US" altLang="zh-CN" sz="1600" b="0" i="0" dirty="0">
                <a:solidFill>
                  <a:srgbClr val="000000"/>
                </a:solidFill>
                <a:effectLst/>
                <a:latin typeface="+mn-ea"/>
                <a:ea typeface="+mn-ea"/>
              </a:rPr>
              <a:t>2</a:t>
            </a:r>
            <a:endParaRPr lang="zh-CN" altLang="en-US" sz="1600" dirty="0">
              <a:latin typeface="+mn-ea"/>
              <a:ea typeface="+mn-ea"/>
            </a:endParaRPr>
          </a:p>
        </p:txBody>
      </p:sp>
    </p:spTree>
    <p:extLst>
      <p:ext uri="{BB962C8B-B14F-4D97-AF65-F5344CB8AC3E}">
        <p14:creationId xmlns:p14="http://schemas.microsoft.com/office/powerpoint/2010/main" val="555772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6996694-2590-E0F5-6226-15A7B8E18FE4}"/>
              </a:ext>
            </a:extLst>
          </p:cNvPr>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椭圆 2">
            <a:extLst>
              <a:ext uri="{FF2B5EF4-FFF2-40B4-BE49-F238E27FC236}">
                <a16:creationId xmlns:a16="http://schemas.microsoft.com/office/drawing/2014/main" id="{ADB3AFC2-E9CD-1364-AF74-B264E9E00711}"/>
              </a:ext>
            </a:extLst>
          </p:cNvPr>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a:extLst>
              <a:ext uri="{FF2B5EF4-FFF2-40B4-BE49-F238E27FC236}">
                <a16:creationId xmlns:a16="http://schemas.microsoft.com/office/drawing/2014/main" id="{93AA3EFE-5A8A-DB1F-1558-6CF288639D38}"/>
              </a:ext>
            </a:extLst>
          </p:cNvPr>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mj-lt"/>
                <a:ea typeface="+mj-lt"/>
                <a:cs typeface="Arial" panose="020B0604020202020204" pitchFamily="34" charset="0"/>
                <a:sym typeface="+mn-lt"/>
              </a:rPr>
              <a:t>仿真结果</a:t>
            </a:r>
            <a:endParaRPr lang="zh-CN" altLang="en-US" sz="6000" b="1" dirty="0">
              <a:solidFill>
                <a:schemeClr val="bg1"/>
              </a:solidFill>
              <a:latin typeface="+mj-lt"/>
              <a:ea typeface="+mj-lt"/>
              <a:cs typeface="Arial" panose="020B0604020202020204" pitchFamily="34" charset="0"/>
            </a:endParaRPr>
          </a:p>
        </p:txBody>
      </p:sp>
      <p:sp>
        <p:nvSpPr>
          <p:cNvPr id="5" name="椭圆 4">
            <a:extLst>
              <a:ext uri="{FF2B5EF4-FFF2-40B4-BE49-F238E27FC236}">
                <a16:creationId xmlns:a16="http://schemas.microsoft.com/office/drawing/2014/main" id="{0DE7CF17-69FD-B900-077A-0333279B7F87}"/>
              </a:ext>
            </a:extLst>
          </p:cNvPr>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7E6F9596-F86C-6F41-F87E-0C3394FBFE59}"/>
              </a:ext>
            </a:extLst>
          </p:cNvPr>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04</a:t>
            </a:r>
            <a:endParaRPr lang="zh-CN" altLang="en-US" sz="13800" dirty="0">
              <a:solidFill>
                <a:srgbClr val="0070C0"/>
              </a:solidFill>
              <a:latin typeface="Impact" panose="020B0806030902050204" pitchFamily="34" charset="0"/>
            </a:endParaRPr>
          </a:p>
        </p:txBody>
      </p:sp>
    </p:spTree>
    <p:extLst>
      <p:ext uri="{BB962C8B-B14F-4D97-AF65-F5344CB8AC3E}">
        <p14:creationId xmlns:p14="http://schemas.microsoft.com/office/powerpoint/2010/main" val="3516920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925319" y="447973"/>
            <a:ext cx="6529705" cy="755650"/>
            <a:chOff x="5844664" y="1806352"/>
            <a:chExt cx="4855210" cy="755777"/>
          </a:xfrm>
        </p:grpSpPr>
        <p:sp>
          <p:nvSpPr>
            <p:cNvPr id="4" name="圆角矩形 3"/>
            <p:cNvSpPr/>
            <p:nvPr/>
          </p:nvSpPr>
          <p:spPr>
            <a:xfrm>
              <a:off x="5844664" y="1806352"/>
              <a:ext cx="4854342" cy="755777"/>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dirty="0">
                <a:cs typeface="+mn-ea"/>
                <a:sym typeface="+mn-lt"/>
              </a:endParaRPr>
            </a:p>
          </p:txBody>
        </p:sp>
        <p:sp>
          <p:nvSpPr>
            <p:cNvPr id="5" name="椭圆 4"/>
            <p:cNvSpPr/>
            <p:nvPr/>
          </p:nvSpPr>
          <p:spPr>
            <a:xfrm>
              <a:off x="5980174" y="1902888"/>
              <a:ext cx="424471" cy="562705"/>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01</a:t>
              </a:r>
              <a:endParaRPr lang="zh-CN" altLang="en-US" sz="1510" dirty="0">
                <a:cs typeface="+mn-ea"/>
                <a:sym typeface="+mn-lt"/>
              </a:endParaRPr>
            </a:p>
          </p:txBody>
        </p:sp>
        <p:sp>
          <p:nvSpPr>
            <p:cNvPr id="40" name="MH_Entry_1"/>
            <p:cNvSpPr/>
            <p:nvPr>
              <p:custDataLst>
                <p:tags r:id="rId5"/>
              </p:custDataLst>
            </p:nvPr>
          </p:nvSpPr>
          <p:spPr>
            <a:xfrm>
              <a:off x="6617459" y="1968613"/>
              <a:ext cx="4082415" cy="430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ea"/>
                </a:rPr>
                <a:t>背景介绍</a:t>
              </a:r>
              <a:endParaRPr lang="en-US" altLang="zh-CN" sz="2800" dirty="0">
                <a:solidFill>
                  <a:schemeClr val="bg1">
                    <a:lumMod val="50000"/>
                  </a:schemeClr>
                </a:solidFill>
                <a:cs typeface="+mn-ea"/>
                <a:sym typeface="+mn-lt"/>
              </a:endParaRPr>
            </a:p>
          </p:txBody>
        </p:sp>
      </p:grpSp>
      <p:grpSp>
        <p:nvGrpSpPr>
          <p:cNvPr id="6" name="组合 5"/>
          <p:cNvGrpSpPr/>
          <p:nvPr/>
        </p:nvGrpSpPr>
        <p:grpSpPr>
          <a:xfrm>
            <a:off x="5925319" y="1744117"/>
            <a:ext cx="6497320" cy="755650"/>
            <a:chOff x="5844664" y="2863627"/>
            <a:chExt cx="4854342" cy="755777"/>
          </a:xfrm>
        </p:grpSpPr>
        <p:sp>
          <p:nvSpPr>
            <p:cNvPr id="28" name="圆角矩形 27"/>
            <p:cNvSpPr/>
            <p:nvPr/>
          </p:nvSpPr>
          <p:spPr>
            <a:xfrm>
              <a:off x="5844664" y="2863627"/>
              <a:ext cx="4854342" cy="755777"/>
            </a:xfrm>
            <a:prstGeom prst="roundRect">
              <a:avLst>
                <a:gd name="adj" fmla="val 50000"/>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29" name="椭圆 28"/>
            <p:cNvSpPr/>
            <p:nvPr/>
          </p:nvSpPr>
          <p:spPr>
            <a:xfrm>
              <a:off x="6010850" y="2935647"/>
              <a:ext cx="420817" cy="562705"/>
            </a:xfrm>
            <a:prstGeom prst="ellipse">
              <a:avLst/>
            </a:prstGeom>
            <a:solidFill>
              <a:srgbClr val="0070C0"/>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02</a:t>
              </a:r>
              <a:endParaRPr lang="zh-CN" altLang="en-US" sz="1510" dirty="0">
                <a:cs typeface="+mn-ea"/>
                <a:sym typeface="+mn-lt"/>
              </a:endParaRPr>
            </a:p>
          </p:txBody>
        </p:sp>
        <p:sp>
          <p:nvSpPr>
            <p:cNvPr id="41" name="MH_Entry_2"/>
            <p:cNvSpPr/>
            <p:nvPr>
              <p:custDataLst>
                <p:tags r:id="rId4"/>
              </p:custDataLst>
            </p:nvPr>
          </p:nvSpPr>
          <p:spPr>
            <a:xfrm>
              <a:off x="6928892" y="3002401"/>
              <a:ext cx="3383737" cy="430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研究目的</a:t>
              </a:r>
            </a:p>
          </p:txBody>
        </p:sp>
      </p:grpSp>
      <p:grpSp>
        <p:nvGrpSpPr>
          <p:cNvPr id="8" name="组合 7"/>
          <p:cNvGrpSpPr/>
          <p:nvPr/>
        </p:nvGrpSpPr>
        <p:grpSpPr>
          <a:xfrm>
            <a:off x="5925319" y="2968253"/>
            <a:ext cx="6426200" cy="755650"/>
            <a:chOff x="5844664" y="3885183"/>
            <a:chExt cx="4854342" cy="755777"/>
          </a:xfrm>
        </p:grpSpPr>
        <p:sp>
          <p:nvSpPr>
            <p:cNvPr id="31" name="圆角矩形 30"/>
            <p:cNvSpPr/>
            <p:nvPr/>
          </p:nvSpPr>
          <p:spPr>
            <a:xfrm>
              <a:off x="5844664" y="3885183"/>
              <a:ext cx="4854342" cy="755777"/>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32" name="椭圆 31"/>
            <p:cNvSpPr/>
            <p:nvPr/>
          </p:nvSpPr>
          <p:spPr>
            <a:xfrm>
              <a:off x="6024922" y="3957203"/>
              <a:ext cx="401011" cy="562705"/>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03</a:t>
              </a:r>
              <a:endParaRPr lang="zh-CN" altLang="en-US" sz="1510" dirty="0">
                <a:cs typeface="+mn-ea"/>
                <a:sym typeface="+mn-lt"/>
              </a:endParaRPr>
            </a:p>
          </p:txBody>
        </p:sp>
        <p:sp>
          <p:nvSpPr>
            <p:cNvPr id="42" name="MH_Entry_3"/>
            <p:cNvSpPr/>
            <p:nvPr>
              <p:custDataLst>
                <p:tags r:id="rId3"/>
              </p:custDataLst>
            </p:nvPr>
          </p:nvSpPr>
          <p:spPr>
            <a:xfrm>
              <a:off x="7125180" y="4047770"/>
              <a:ext cx="2991163" cy="43060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研究方法</a:t>
              </a:r>
            </a:p>
          </p:txBody>
        </p:sp>
      </p:grpSp>
      <p:grpSp>
        <p:nvGrpSpPr>
          <p:cNvPr id="30" name="组合 29"/>
          <p:cNvGrpSpPr/>
          <p:nvPr/>
        </p:nvGrpSpPr>
        <p:grpSpPr>
          <a:xfrm>
            <a:off x="205163" y="-3967"/>
            <a:ext cx="5564065" cy="7232650"/>
            <a:chOff x="0" y="-14713"/>
            <a:chExt cx="5564065" cy="7232650"/>
          </a:xfrm>
          <a:solidFill>
            <a:schemeClr val="tx1">
              <a:lumMod val="65000"/>
              <a:lumOff val="35000"/>
            </a:schemeClr>
          </a:solidFill>
        </p:grpSpPr>
        <p:sp>
          <p:nvSpPr>
            <p:cNvPr id="33" name="等腰三角形 32"/>
            <p:cNvSpPr/>
            <p:nvPr/>
          </p:nvSpPr>
          <p:spPr>
            <a:xfrm rot="5400000">
              <a:off x="5171328" y="1205572"/>
              <a:ext cx="421829" cy="3636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36" name="矩形 35"/>
            <p:cNvSpPr/>
            <p:nvPr/>
          </p:nvSpPr>
          <p:spPr>
            <a:xfrm>
              <a:off x="0" y="-14713"/>
              <a:ext cx="5200420" cy="72326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grpSp>
      <p:grpSp>
        <p:nvGrpSpPr>
          <p:cNvPr id="2" name="组合 1"/>
          <p:cNvGrpSpPr/>
          <p:nvPr/>
        </p:nvGrpSpPr>
        <p:grpSpPr>
          <a:xfrm>
            <a:off x="0" y="-14713"/>
            <a:ext cx="5564065" cy="7232650"/>
            <a:chOff x="0" y="-14713"/>
            <a:chExt cx="5564065" cy="7232650"/>
          </a:xfrm>
          <a:effectLst>
            <a:outerShdw blurRad="419100" dist="419100" dir="5400000" algn="ctr" rotWithShape="0">
              <a:srgbClr val="000000">
                <a:alpha val="43137"/>
              </a:srgbClr>
            </a:outerShdw>
          </a:effectLst>
        </p:grpSpPr>
        <p:sp>
          <p:nvSpPr>
            <p:cNvPr id="13" name="等腰三角形 12"/>
            <p:cNvSpPr/>
            <p:nvPr/>
          </p:nvSpPr>
          <p:spPr>
            <a:xfrm rot="5400000">
              <a:off x="5171328" y="1205572"/>
              <a:ext cx="421829" cy="36364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effectLst>
                  <a:outerShdw blurRad="419100" dist="419100" dir="5400000" algn="ctr" rotWithShape="0">
                    <a:srgbClr val="000000">
                      <a:alpha val="43137"/>
                    </a:srgbClr>
                  </a:outerShdw>
                </a:effectLst>
                <a:cs typeface="+mn-ea"/>
                <a:sym typeface="+mn-lt"/>
              </a:endParaRPr>
            </a:p>
          </p:txBody>
        </p:sp>
        <p:sp>
          <p:nvSpPr>
            <p:cNvPr id="12" name="矩形 11"/>
            <p:cNvSpPr/>
            <p:nvPr/>
          </p:nvSpPr>
          <p:spPr>
            <a:xfrm>
              <a:off x="0" y="-14713"/>
              <a:ext cx="5200420" cy="7232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effectLst>
                  <a:outerShdw blurRad="419100" dist="419100" dir="5400000" algn="ctr" rotWithShape="0">
                    <a:srgbClr val="000000">
                      <a:alpha val="43137"/>
                    </a:srgbClr>
                  </a:outerShdw>
                </a:effectLst>
                <a:cs typeface="+mn-ea"/>
                <a:sym typeface="+mn-lt"/>
              </a:endParaRPr>
            </a:p>
          </p:txBody>
        </p:sp>
      </p:grpSp>
      <p:sp>
        <p:nvSpPr>
          <p:cNvPr id="25" name="椭圆 24"/>
          <p:cNvSpPr/>
          <p:nvPr/>
        </p:nvSpPr>
        <p:spPr>
          <a:xfrm>
            <a:off x="1612653" y="2523796"/>
            <a:ext cx="1588559" cy="1588559"/>
          </a:xfrm>
          <a:prstGeom prst="ellipse">
            <a:avLst/>
          </a:prstGeom>
          <a:solidFill>
            <a:schemeClr val="bg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zh-CN" altLang="en-US" sz="3600" b="1" dirty="0">
                <a:solidFill>
                  <a:srgbClr val="0070C0"/>
                </a:solidFill>
                <a:cs typeface="+mn-ea"/>
                <a:sym typeface="+mn-lt"/>
              </a:rPr>
              <a:t>主要内容</a:t>
            </a:r>
          </a:p>
        </p:txBody>
      </p:sp>
      <p:sp>
        <p:nvSpPr>
          <p:cNvPr id="22" name="同心圆 21"/>
          <p:cNvSpPr/>
          <p:nvPr/>
        </p:nvSpPr>
        <p:spPr>
          <a:xfrm>
            <a:off x="755437" y="1673859"/>
            <a:ext cx="3302992" cy="3302992"/>
          </a:xfrm>
          <a:prstGeom prst="donut">
            <a:avLst>
              <a:gd name="adj" fmla="val 15195"/>
            </a:avLst>
          </a:prstGeom>
          <a:solidFill>
            <a:schemeClr val="bg1"/>
          </a:solidFill>
          <a:ln>
            <a:noFill/>
          </a:ln>
          <a:effectLst>
            <a:outerShdw blurRad="419100" dist="419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3600" b="1" dirty="0">
              <a:solidFill>
                <a:schemeClr val="bg1">
                  <a:lumMod val="50000"/>
                </a:schemeClr>
              </a:solidFill>
              <a:cs typeface="+mn-ea"/>
              <a:sym typeface="+mn-lt"/>
            </a:endParaRPr>
          </a:p>
        </p:txBody>
      </p:sp>
      <p:sp>
        <p:nvSpPr>
          <p:cNvPr id="7" name="圆角矩形 30">
            <a:extLst>
              <a:ext uri="{FF2B5EF4-FFF2-40B4-BE49-F238E27FC236}">
                <a16:creationId xmlns:a16="http://schemas.microsoft.com/office/drawing/2014/main" id="{4D78DFD6-632C-BB7A-58BF-86136A07B2B7}"/>
              </a:ext>
            </a:extLst>
          </p:cNvPr>
          <p:cNvSpPr/>
          <p:nvPr/>
        </p:nvSpPr>
        <p:spPr>
          <a:xfrm>
            <a:off x="5925319" y="4336405"/>
            <a:ext cx="6426200" cy="755650"/>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9" name="椭圆 8">
            <a:extLst>
              <a:ext uri="{FF2B5EF4-FFF2-40B4-BE49-F238E27FC236}">
                <a16:creationId xmlns:a16="http://schemas.microsoft.com/office/drawing/2014/main" id="{F0BD8572-B5F3-2343-5ADA-9830F8F3BB5C}"/>
              </a:ext>
            </a:extLst>
          </p:cNvPr>
          <p:cNvSpPr/>
          <p:nvPr/>
        </p:nvSpPr>
        <p:spPr>
          <a:xfrm>
            <a:off x="6163945" y="4408413"/>
            <a:ext cx="530860" cy="562610"/>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04</a:t>
            </a:r>
            <a:endParaRPr lang="zh-CN" altLang="en-US" sz="1510" dirty="0">
              <a:cs typeface="+mn-ea"/>
              <a:sym typeface="+mn-lt"/>
            </a:endParaRPr>
          </a:p>
        </p:txBody>
      </p:sp>
      <p:sp>
        <p:nvSpPr>
          <p:cNvPr id="10" name="MH_Entry_3">
            <a:extLst>
              <a:ext uri="{FF2B5EF4-FFF2-40B4-BE49-F238E27FC236}">
                <a16:creationId xmlns:a16="http://schemas.microsoft.com/office/drawing/2014/main" id="{F34D25F3-435B-E127-1754-AF422CDBBCAB}"/>
              </a:ext>
            </a:extLst>
          </p:cNvPr>
          <p:cNvSpPr/>
          <p:nvPr>
            <p:custDataLst>
              <p:tags r:id="rId1"/>
            </p:custDataLst>
          </p:nvPr>
        </p:nvSpPr>
        <p:spPr>
          <a:xfrm>
            <a:off x="7725519" y="4480421"/>
            <a:ext cx="3959715"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仿真结果</a:t>
            </a:r>
          </a:p>
        </p:txBody>
      </p:sp>
      <p:sp>
        <p:nvSpPr>
          <p:cNvPr id="11" name="圆角矩形 30">
            <a:extLst>
              <a:ext uri="{FF2B5EF4-FFF2-40B4-BE49-F238E27FC236}">
                <a16:creationId xmlns:a16="http://schemas.microsoft.com/office/drawing/2014/main" id="{F3877CF5-9661-E928-7CF8-CA920C52814F}"/>
              </a:ext>
            </a:extLst>
          </p:cNvPr>
          <p:cNvSpPr/>
          <p:nvPr/>
        </p:nvSpPr>
        <p:spPr>
          <a:xfrm>
            <a:off x="5925319" y="5632549"/>
            <a:ext cx="6426200" cy="755650"/>
          </a:xfrm>
          <a:prstGeom prst="roundRect">
            <a:avLst>
              <a:gd name="adj" fmla="val 50000"/>
            </a:avLst>
          </a:prstGeom>
          <a:noFill/>
          <a:ln>
            <a:solidFill>
              <a:schemeClr val="accent1"/>
            </a:solid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10">
              <a:cs typeface="+mn-ea"/>
              <a:sym typeface="+mn-lt"/>
            </a:endParaRPr>
          </a:p>
        </p:txBody>
      </p:sp>
      <p:sp>
        <p:nvSpPr>
          <p:cNvPr id="14" name="椭圆 13">
            <a:extLst>
              <a:ext uri="{FF2B5EF4-FFF2-40B4-BE49-F238E27FC236}">
                <a16:creationId xmlns:a16="http://schemas.microsoft.com/office/drawing/2014/main" id="{0A5BBC36-0B7D-190E-875C-FB49D13A2EBB}"/>
              </a:ext>
            </a:extLst>
          </p:cNvPr>
          <p:cNvSpPr/>
          <p:nvPr/>
        </p:nvSpPr>
        <p:spPr>
          <a:xfrm>
            <a:off x="6163945" y="5704557"/>
            <a:ext cx="530860" cy="562610"/>
          </a:xfrm>
          <a:prstGeom prst="ellipse">
            <a:avLst/>
          </a:prstGeom>
          <a:solidFill>
            <a:schemeClr val="accent1"/>
          </a:solidFill>
          <a:ln>
            <a:noFill/>
          </a:ln>
          <a:effectLst>
            <a:outerShdw blurRad="419100" dist="4191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10" dirty="0">
                <a:cs typeface="+mn-ea"/>
                <a:sym typeface="+mn-lt"/>
              </a:rPr>
              <a:t>05</a:t>
            </a:r>
            <a:endParaRPr lang="zh-CN" altLang="en-US" sz="1510" dirty="0">
              <a:cs typeface="+mn-ea"/>
              <a:sym typeface="+mn-lt"/>
            </a:endParaRPr>
          </a:p>
        </p:txBody>
      </p:sp>
      <p:sp>
        <p:nvSpPr>
          <p:cNvPr id="15" name="MH_Entry_3">
            <a:extLst>
              <a:ext uri="{FF2B5EF4-FFF2-40B4-BE49-F238E27FC236}">
                <a16:creationId xmlns:a16="http://schemas.microsoft.com/office/drawing/2014/main" id="{D40E0BB6-577D-D337-C436-63CF0A12F33D}"/>
              </a:ext>
            </a:extLst>
          </p:cNvPr>
          <p:cNvSpPr/>
          <p:nvPr>
            <p:custDataLst>
              <p:tags r:id="rId2"/>
            </p:custDataLst>
          </p:nvPr>
        </p:nvSpPr>
        <p:spPr>
          <a:xfrm>
            <a:off x="7653511" y="5776565"/>
            <a:ext cx="3959715"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2800" b="1" dirty="0">
                <a:solidFill>
                  <a:schemeClr val="tx1">
                    <a:lumMod val="75000"/>
                    <a:lumOff val="25000"/>
                  </a:schemeClr>
                </a:solidFill>
                <a:latin typeface="Arial" panose="020B0604020202020204" pitchFamily="34" charset="0"/>
                <a:cs typeface="Arial" panose="020B0604020202020204" pitchFamily="34" charset="0"/>
                <a:sym typeface="+mn-lt"/>
              </a:rPr>
              <a:t>结论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40000" fill="hold" nodeType="afterEffect" p14:presetBounceEnd="40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0000">
                                          <p:cBhvr additive="base">
                                            <p:cTn id="12" dur="10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3" dur="10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10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4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accel="4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sym typeface="+mn-ea"/>
              </a:rPr>
              <a:t>4</a:t>
            </a:r>
            <a:r>
              <a:rPr lang="zh-CN" altLang="en-US" b="1" dirty="0">
                <a:sym typeface="+mn-ea"/>
              </a:rPr>
              <a:t>仿真结果</a:t>
            </a:r>
            <a:r>
              <a:rPr lang="en-US" altLang="zh-CN" b="1" dirty="0">
                <a:sym typeface="+mn-ea"/>
              </a:rPr>
              <a:t>-</a:t>
            </a:r>
            <a:r>
              <a:rPr lang="zh-CN" altLang="en-US" b="1" dirty="0">
                <a:sym typeface="+mn-ea"/>
              </a:rPr>
              <a:t>气流模拟</a:t>
            </a:r>
            <a:endParaRPr lang="en-US" altLang="zh-CN" b="1" dirty="0">
              <a:sym typeface="+mn-ea"/>
            </a:endParaRPr>
          </a:p>
        </p:txBody>
      </p:sp>
      <p:pic>
        <p:nvPicPr>
          <p:cNvPr id="17" name="图片 16">
            <a:extLst>
              <a:ext uri="{FF2B5EF4-FFF2-40B4-BE49-F238E27FC236}">
                <a16:creationId xmlns:a16="http://schemas.microsoft.com/office/drawing/2014/main" id="{1FA49B01-0D21-B429-1AF8-5EDB6236CF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735" y="1672109"/>
            <a:ext cx="2573202" cy="1731857"/>
          </a:xfrm>
          <a:prstGeom prst="rect">
            <a:avLst/>
          </a:prstGeom>
        </p:spPr>
      </p:pic>
      <p:pic>
        <p:nvPicPr>
          <p:cNvPr id="19" name="图片 18">
            <a:extLst>
              <a:ext uri="{FF2B5EF4-FFF2-40B4-BE49-F238E27FC236}">
                <a16:creationId xmlns:a16="http://schemas.microsoft.com/office/drawing/2014/main" id="{1A70A507-C8BB-F725-DB64-C6C8CA799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1023" y="1744117"/>
            <a:ext cx="2440586" cy="1628770"/>
          </a:xfrm>
          <a:prstGeom prst="rect">
            <a:avLst/>
          </a:prstGeom>
        </p:spPr>
      </p:pic>
      <p:pic>
        <p:nvPicPr>
          <p:cNvPr id="21" name="图片 20">
            <a:extLst>
              <a:ext uri="{FF2B5EF4-FFF2-40B4-BE49-F238E27FC236}">
                <a16:creationId xmlns:a16="http://schemas.microsoft.com/office/drawing/2014/main" id="{F2180638-DD49-FDC6-3E1B-339FF2ECC6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37287" y="1744117"/>
            <a:ext cx="2411428" cy="1622977"/>
          </a:xfrm>
          <a:prstGeom prst="rect">
            <a:avLst/>
          </a:prstGeom>
        </p:spPr>
      </p:pic>
      <p:pic>
        <p:nvPicPr>
          <p:cNvPr id="23" name="图片 22">
            <a:extLst>
              <a:ext uri="{FF2B5EF4-FFF2-40B4-BE49-F238E27FC236}">
                <a16:creationId xmlns:a16="http://schemas.microsoft.com/office/drawing/2014/main" id="{EF1ABF08-65EB-F838-5D30-F10A6CB60B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82845" y="1816125"/>
            <a:ext cx="2766771" cy="1944216"/>
          </a:xfrm>
          <a:prstGeom prst="rect">
            <a:avLst/>
          </a:prstGeom>
        </p:spPr>
      </p:pic>
      <p:pic>
        <p:nvPicPr>
          <p:cNvPr id="25" name="图片 24">
            <a:extLst>
              <a:ext uri="{FF2B5EF4-FFF2-40B4-BE49-F238E27FC236}">
                <a16:creationId xmlns:a16="http://schemas.microsoft.com/office/drawing/2014/main" id="{66DEB2C1-9D60-BB88-AB0B-360833F32EC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2791" y="4840461"/>
            <a:ext cx="2275449" cy="1531459"/>
          </a:xfrm>
          <a:prstGeom prst="rect">
            <a:avLst/>
          </a:prstGeom>
        </p:spPr>
      </p:pic>
      <p:pic>
        <p:nvPicPr>
          <p:cNvPr id="27" name="图片 26">
            <a:extLst>
              <a:ext uri="{FF2B5EF4-FFF2-40B4-BE49-F238E27FC236}">
                <a16:creationId xmlns:a16="http://schemas.microsoft.com/office/drawing/2014/main" id="{8A69D110-5EAD-AB61-D017-667234DD412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77047" y="4912469"/>
            <a:ext cx="2186061" cy="1471298"/>
          </a:xfrm>
          <a:prstGeom prst="rect">
            <a:avLst/>
          </a:prstGeom>
        </p:spPr>
      </p:pic>
      <p:pic>
        <p:nvPicPr>
          <p:cNvPr id="29" name="图片 28">
            <a:extLst>
              <a:ext uri="{FF2B5EF4-FFF2-40B4-BE49-F238E27FC236}">
                <a16:creationId xmlns:a16="http://schemas.microsoft.com/office/drawing/2014/main" id="{6D988498-648C-682D-1DFE-AEA7258FC98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37287" y="4912469"/>
            <a:ext cx="2040381" cy="1373250"/>
          </a:xfrm>
          <a:prstGeom prst="rect">
            <a:avLst/>
          </a:prstGeom>
        </p:spPr>
      </p:pic>
      <p:sp>
        <p:nvSpPr>
          <p:cNvPr id="30" name="文本框 29">
            <a:extLst>
              <a:ext uri="{FF2B5EF4-FFF2-40B4-BE49-F238E27FC236}">
                <a16:creationId xmlns:a16="http://schemas.microsoft.com/office/drawing/2014/main" id="{1F18F412-938D-4BF3-BCAF-ADCC8D3EC335}"/>
              </a:ext>
            </a:extLst>
          </p:cNvPr>
          <p:cNvSpPr txBox="1"/>
          <p:nvPr/>
        </p:nvSpPr>
        <p:spPr>
          <a:xfrm>
            <a:off x="1100783" y="3832349"/>
            <a:ext cx="6480720" cy="646331"/>
          </a:xfrm>
          <a:prstGeom prst="rect">
            <a:avLst/>
          </a:prstGeom>
          <a:noFill/>
        </p:spPr>
        <p:txBody>
          <a:bodyPr wrap="square" rtlCol="0">
            <a:spAutoFit/>
          </a:bodyPr>
          <a:lstStyle/>
          <a:p>
            <a:r>
              <a:rPr lang="zh-CN" altLang="en-US" b="0" i="0" dirty="0">
                <a:solidFill>
                  <a:srgbClr val="FF0000"/>
                </a:solidFill>
                <a:effectLst/>
                <a:latin typeface="+mn-ea"/>
                <a:ea typeface="+mn-ea"/>
              </a:rPr>
              <a:t>红色</a:t>
            </a:r>
            <a:r>
              <a:rPr lang="zh-CN" altLang="en-US" b="0" i="0" dirty="0">
                <a:solidFill>
                  <a:srgbClr val="2A2F45"/>
                </a:solidFill>
                <a:effectLst/>
                <a:latin typeface="+mn-ea"/>
                <a:ea typeface="+mn-ea"/>
              </a:rPr>
              <a:t>代表高压区域，由</a:t>
            </a:r>
            <a:r>
              <a:rPr lang="zh-CN" altLang="en-US" b="0" i="0" dirty="0">
                <a:solidFill>
                  <a:srgbClr val="92D050"/>
                </a:solidFill>
                <a:effectLst/>
                <a:latin typeface="+mn-ea"/>
                <a:ea typeface="+mn-ea"/>
              </a:rPr>
              <a:t>绿色</a:t>
            </a:r>
            <a:r>
              <a:rPr lang="zh-CN" altLang="en-US" b="0" i="0" dirty="0">
                <a:solidFill>
                  <a:srgbClr val="2A2F45"/>
                </a:solidFill>
                <a:effectLst/>
                <a:latin typeface="+mn-ea"/>
                <a:ea typeface="+mn-ea"/>
              </a:rPr>
              <a:t>过渡到</a:t>
            </a:r>
            <a:r>
              <a:rPr lang="zh-CN" altLang="en-US" b="0" i="0" dirty="0">
                <a:solidFill>
                  <a:schemeClr val="accent2"/>
                </a:solidFill>
                <a:effectLst/>
                <a:latin typeface="+mn-ea"/>
                <a:ea typeface="+mn-ea"/>
              </a:rPr>
              <a:t>蓝色</a:t>
            </a:r>
            <a:r>
              <a:rPr lang="zh-CN" altLang="en-US" b="0" i="0" dirty="0">
                <a:solidFill>
                  <a:srgbClr val="2A2F45"/>
                </a:solidFill>
                <a:effectLst/>
                <a:latin typeface="+mn-ea"/>
                <a:ea typeface="+mn-ea"/>
              </a:rPr>
              <a:t>代表低压区域。在所有三个样品中，压力都集中在顶表面，纤维交接处的压力较高。</a:t>
            </a:r>
            <a:endParaRPr lang="zh-CN" altLang="en-US" dirty="0">
              <a:latin typeface="+mn-ea"/>
              <a:ea typeface="+mn-ea"/>
            </a:endParaRPr>
          </a:p>
        </p:txBody>
      </p:sp>
      <p:sp>
        <p:nvSpPr>
          <p:cNvPr id="31" name="文本框 30">
            <a:extLst>
              <a:ext uri="{FF2B5EF4-FFF2-40B4-BE49-F238E27FC236}">
                <a16:creationId xmlns:a16="http://schemas.microsoft.com/office/drawing/2014/main" id="{6675A0EB-7E69-1403-1B85-A83C42231244}"/>
              </a:ext>
            </a:extLst>
          </p:cNvPr>
          <p:cNvSpPr txBox="1"/>
          <p:nvPr/>
        </p:nvSpPr>
        <p:spPr>
          <a:xfrm>
            <a:off x="1316807" y="3400301"/>
            <a:ext cx="1260923" cy="369332"/>
          </a:xfrm>
          <a:prstGeom prst="rect">
            <a:avLst/>
          </a:prstGeom>
          <a:noFill/>
        </p:spPr>
        <p:txBody>
          <a:bodyPr wrap="none" rtlCol="0">
            <a:spAutoFit/>
          </a:bodyPr>
          <a:lstStyle/>
          <a:p>
            <a:r>
              <a:rPr lang="en-US" altLang="zh-CN" dirty="0"/>
              <a:t>PAN-SiO</a:t>
            </a:r>
            <a:r>
              <a:rPr lang="en-US" altLang="zh-CN" baseline="-25000" dirty="0"/>
              <a:t>2</a:t>
            </a:r>
            <a:r>
              <a:rPr lang="en-US" altLang="zh-CN" dirty="0"/>
              <a:t>-β</a:t>
            </a:r>
            <a:endParaRPr lang="zh-CN" altLang="en-US" dirty="0"/>
          </a:p>
        </p:txBody>
      </p:sp>
      <p:sp>
        <p:nvSpPr>
          <p:cNvPr id="32" name="文本框 31">
            <a:extLst>
              <a:ext uri="{FF2B5EF4-FFF2-40B4-BE49-F238E27FC236}">
                <a16:creationId xmlns:a16="http://schemas.microsoft.com/office/drawing/2014/main" id="{0D1C9A03-51F0-BA42-BE83-CDE4F93066CA}"/>
              </a:ext>
            </a:extLst>
          </p:cNvPr>
          <p:cNvSpPr txBox="1"/>
          <p:nvPr/>
        </p:nvSpPr>
        <p:spPr>
          <a:xfrm>
            <a:off x="5997327" y="3400301"/>
            <a:ext cx="1855636" cy="369332"/>
          </a:xfrm>
          <a:prstGeom prst="rect">
            <a:avLst/>
          </a:prstGeom>
          <a:noFill/>
        </p:spPr>
        <p:txBody>
          <a:bodyPr wrap="none" rtlCol="0">
            <a:spAutoFit/>
          </a:bodyPr>
          <a:lstStyle/>
          <a:p>
            <a:r>
              <a:rPr lang="en-US" altLang="zh-CN" dirty="0"/>
              <a:t>PAN-SiO</a:t>
            </a:r>
            <a:r>
              <a:rPr lang="en-US" altLang="zh-CN" baseline="-25000" dirty="0"/>
              <a:t>2</a:t>
            </a:r>
            <a:r>
              <a:rPr lang="en-US" altLang="zh-CN" dirty="0"/>
              <a:t>-β/PS PU</a:t>
            </a:r>
            <a:endParaRPr lang="zh-CN" altLang="en-US" dirty="0"/>
          </a:p>
        </p:txBody>
      </p:sp>
      <p:sp>
        <p:nvSpPr>
          <p:cNvPr id="33" name="文本框 32">
            <a:extLst>
              <a:ext uri="{FF2B5EF4-FFF2-40B4-BE49-F238E27FC236}">
                <a16:creationId xmlns:a16="http://schemas.microsoft.com/office/drawing/2014/main" id="{4E17BCCB-0A78-99FF-8700-D31EFE74FCC4}"/>
              </a:ext>
            </a:extLst>
          </p:cNvPr>
          <p:cNvSpPr txBox="1"/>
          <p:nvPr/>
        </p:nvSpPr>
        <p:spPr>
          <a:xfrm>
            <a:off x="4125119" y="3400301"/>
            <a:ext cx="728084" cy="369332"/>
          </a:xfrm>
          <a:prstGeom prst="rect">
            <a:avLst/>
          </a:prstGeom>
          <a:noFill/>
        </p:spPr>
        <p:txBody>
          <a:bodyPr wrap="none" rtlCol="0">
            <a:spAutoFit/>
          </a:bodyPr>
          <a:lstStyle/>
          <a:p>
            <a:r>
              <a:rPr lang="en-US" altLang="zh-CN" dirty="0"/>
              <a:t>PS PU</a:t>
            </a:r>
            <a:endParaRPr lang="zh-CN" altLang="en-US" dirty="0"/>
          </a:p>
        </p:txBody>
      </p:sp>
      <p:sp>
        <p:nvSpPr>
          <p:cNvPr id="34" name="文本框 33">
            <a:extLst>
              <a:ext uri="{FF2B5EF4-FFF2-40B4-BE49-F238E27FC236}">
                <a16:creationId xmlns:a16="http://schemas.microsoft.com/office/drawing/2014/main" id="{E7781AED-890F-6961-AF18-0A0D6F24E0AA}"/>
              </a:ext>
            </a:extLst>
          </p:cNvPr>
          <p:cNvSpPr txBox="1"/>
          <p:nvPr/>
        </p:nvSpPr>
        <p:spPr>
          <a:xfrm>
            <a:off x="8733631" y="3904357"/>
            <a:ext cx="4248472" cy="646331"/>
          </a:xfrm>
          <a:prstGeom prst="rect">
            <a:avLst/>
          </a:prstGeom>
          <a:noFill/>
        </p:spPr>
        <p:txBody>
          <a:bodyPr wrap="square" rtlCol="0">
            <a:spAutoFit/>
          </a:bodyPr>
          <a:lstStyle/>
          <a:p>
            <a:r>
              <a:rPr lang="zh-CN" altLang="en-US" b="0" i="0" dirty="0">
                <a:solidFill>
                  <a:srgbClr val="2A2F45"/>
                </a:solidFill>
                <a:effectLst/>
                <a:latin typeface="+mn-ea"/>
                <a:ea typeface="+mn-ea"/>
              </a:rPr>
              <a:t>模拟和实验结果在压力降大小上表现出一致的趋势</a:t>
            </a:r>
            <a:r>
              <a:rPr lang="zh-CN" altLang="en-US" dirty="0">
                <a:solidFill>
                  <a:srgbClr val="2A2F45"/>
                </a:solidFill>
                <a:latin typeface="+mn-ea"/>
                <a:ea typeface="+mn-ea"/>
              </a:rPr>
              <a:t>。</a:t>
            </a:r>
            <a:endParaRPr lang="zh-CN" altLang="en-US" dirty="0">
              <a:latin typeface="+mn-ea"/>
              <a:ea typeface="+mn-ea"/>
            </a:endParaRPr>
          </a:p>
        </p:txBody>
      </p:sp>
      <p:sp>
        <p:nvSpPr>
          <p:cNvPr id="35" name="文本框 34">
            <a:extLst>
              <a:ext uri="{FF2B5EF4-FFF2-40B4-BE49-F238E27FC236}">
                <a16:creationId xmlns:a16="http://schemas.microsoft.com/office/drawing/2014/main" id="{F197F9EE-CF76-3849-D636-96EDEF4C2645}"/>
              </a:ext>
            </a:extLst>
          </p:cNvPr>
          <p:cNvSpPr txBox="1"/>
          <p:nvPr/>
        </p:nvSpPr>
        <p:spPr>
          <a:xfrm>
            <a:off x="2828975" y="6626225"/>
            <a:ext cx="6480720" cy="369332"/>
          </a:xfrm>
          <a:prstGeom prst="rect">
            <a:avLst/>
          </a:prstGeom>
          <a:noFill/>
        </p:spPr>
        <p:txBody>
          <a:bodyPr wrap="square" rtlCol="0">
            <a:spAutoFit/>
          </a:bodyPr>
          <a:lstStyle/>
          <a:p>
            <a:r>
              <a:rPr lang="zh-CN" altLang="en-US" b="0" i="0" dirty="0">
                <a:effectLst/>
                <a:latin typeface="+mn-ea"/>
                <a:ea typeface="+mn-ea"/>
              </a:rPr>
              <a:t>三种纤维膜气流速度场变化</a:t>
            </a:r>
            <a:endParaRPr lang="zh-CN" altLang="en-US" dirty="0">
              <a:latin typeface="+mn-ea"/>
              <a:ea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1057BEBC-67DB-A04A-8652-EAFC7C91F73A}"/>
              </a:ext>
            </a:extLst>
          </p:cNvPr>
          <p:cNvSpPr>
            <a:spLocks noGrp="1"/>
          </p:cNvSpPr>
          <p:nvPr>
            <p:ph type="body" sz="quarter" idx="13"/>
          </p:nvPr>
        </p:nvSpPr>
        <p:spPr>
          <a:xfrm>
            <a:off x="1820863" y="622831"/>
            <a:ext cx="3168922" cy="503560"/>
          </a:xfrm>
        </p:spPr>
        <p:txBody>
          <a:bodyPr>
            <a:normAutofit fontScale="85000" lnSpcReduction="10000"/>
          </a:bodyPr>
          <a:lstStyle/>
          <a:p>
            <a:r>
              <a:rPr lang="en-US" altLang="zh-CN" b="1" dirty="0">
                <a:sym typeface="+mn-ea"/>
              </a:rPr>
              <a:t>4</a:t>
            </a:r>
            <a:r>
              <a:rPr lang="zh-CN" altLang="en-US" b="1" dirty="0">
                <a:sym typeface="+mn-ea"/>
              </a:rPr>
              <a:t>仿真结果</a:t>
            </a:r>
            <a:r>
              <a:rPr lang="en-US" altLang="zh-CN" b="1" dirty="0">
                <a:sym typeface="+mn-ea"/>
              </a:rPr>
              <a:t>-</a:t>
            </a:r>
            <a:r>
              <a:rPr lang="zh-CN" altLang="en-US" b="1" dirty="0">
                <a:sym typeface="+mn-ea"/>
              </a:rPr>
              <a:t>单向导水模拟</a:t>
            </a:r>
          </a:p>
          <a:p>
            <a:endParaRPr lang="zh-CN" altLang="en-US" dirty="0"/>
          </a:p>
        </p:txBody>
      </p:sp>
      <p:pic>
        <p:nvPicPr>
          <p:cNvPr id="3" name="20241013_114712">
            <a:hlinkClick r:id="" action="ppaction://media"/>
            <a:extLst>
              <a:ext uri="{FF2B5EF4-FFF2-40B4-BE49-F238E27FC236}">
                <a16:creationId xmlns:a16="http://schemas.microsoft.com/office/drawing/2014/main" id="{EC37CE07-E6B7-28CF-02ED-A7FCB9045CAA}"/>
              </a:ext>
            </a:extLst>
          </p:cNvPr>
          <p:cNvPicPr/>
          <p:nvPr>
            <a:videoFile r:link="rId2"/>
            <p:extLst>
              <p:ext uri="{DAA4B4D4-6D71-4841-9C94-3DE7FCFB9230}">
                <p14:media xmlns:p14="http://schemas.microsoft.com/office/powerpoint/2010/main" r:embed="rId1"/>
              </p:ext>
            </p:extLst>
          </p:nvPr>
        </p:nvPicPr>
        <p:blipFill>
          <a:blip r:embed="rId10"/>
          <a:stretch>
            <a:fillRect/>
          </a:stretch>
        </p:blipFill>
        <p:spPr>
          <a:xfrm>
            <a:off x="884238" y="1960141"/>
            <a:ext cx="2736304" cy="2340000"/>
          </a:xfrm>
          <a:prstGeom prst="rect">
            <a:avLst/>
          </a:prstGeom>
        </p:spPr>
      </p:pic>
      <p:pic>
        <p:nvPicPr>
          <p:cNvPr id="4" name="20241013_125718">
            <a:hlinkClick r:id="" action="ppaction://media"/>
            <a:extLst>
              <a:ext uri="{FF2B5EF4-FFF2-40B4-BE49-F238E27FC236}">
                <a16:creationId xmlns:a16="http://schemas.microsoft.com/office/drawing/2014/main" id="{FC962F8A-2DDE-9CE0-3F38-C3C1AA5C4B02}"/>
              </a:ext>
            </a:extLst>
          </p:cNvPr>
          <p:cNvPicPr/>
          <p:nvPr>
            <a:videoFile r:link="rId4"/>
            <p:extLst>
              <p:ext uri="{DAA4B4D4-6D71-4841-9C94-3DE7FCFB9230}">
                <p14:media xmlns:p14="http://schemas.microsoft.com/office/powerpoint/2010/main" r:embed="rId3"/>
              </p:ext>
            </p:extLst>
          </p:nvPr>
        </p:nvPicPr>
        <p:blipFill>
          <a:blip r:embed="rId11"/>
          <a:stretch>
            <a:fillRect/>
          </a:stretch>
        </p:blipFill>
        <p:spPr>
          <a:xfrm>
            <a:off x="6573391" y="2032149"/>
            <a:ext cx="2376264" cy="2151648"/>
          </a:xfrm>
          <a:prstGeom prst="rect">
            <a:avLst/>
          </a:prstGeom>
        </p:spPr>
      </p:pic>
      <p:sp>
        <p:nvSpPr>
          <p:cNvPr id="5" name="文本框 4">
            <a:extLst>
              <a:ext uri="{FF2B5EF4-FFF2-40B4-BE49-F238E27FC236}">
                <a16:creationId xmlns:a16="http://schemas.microsoft.com/office/drawing/2014/main" id="{B33E905E-A355-434B-BE36-FDE5CBE23D35}"/>
              </a:ext>
            </a:extLst>
          </p:cNvPr>
          <p:cNvSpPr txBox="1"/>
          <p:nvPr/>
        </p:nvSpPr>
        <p:spPr>
          <a:xfrm>
            <a:off x="1532831" y="6064597"/>
            <a:ext cx="4801314" cy="400110"/>
          </a:xfrm>
          <a:prstGeom prst="rect">
            <a:avLst/>
          </a:prstGeom>
          <a:noFill/>
        </p:spPr>
        <p:txBody>
          <a:bodyPr wrap="none" rtlCol="0">
            <a:spAutoFit/>
          </a:bodyPr>
          <a:lstStyle/>
          <a:p>
            <a:r>
              <a:rPr lang="zh-CN" altLang="en-US" sz="2000" dirty="0">
                <a:latin typeface="+mn-ea"/>
                <a:ea typeface="+mn-ea"/>
              </a:rPr>
              <a:t>疏水层在上，亲水层在下，液体快速导出</a:t>
            </a:r>
          </a:p>
        </p:txBody>
      </p:sp>
      <p:sp>
        <p:nvSpPr>
          <p:cNvPr id="6" name="文本框 5">
            <a:extLst>
              <a:ext uri="{FF2B5EF4-FFF2-40B4-BE49-F238E27FC236}">
                <a16:creationId xmlns:a16="http://schemas.microsoft.com/office/drawing/2014/main" id="{E37C7D97-FE9D-C6DF-016C-C2239654F943}"/>
              </a:ext>
            </a:extLst>
          </p:cNvPr>
          <p:cNvSpPr txBox="1"/>
          <p:nvPr/>
        </p:nvSpPr>
        <p:spPr>
          <a:xfrm>
            <a:off x="7365479" y="6064597"/>
            <a:ext cx="4801314" cy="400110"/>
          </a:xfrm>
          <a:prstGeom prst="rect">
            <a:avLst/>
          </a:prstGeom>
          <a:noFill/>
        </p:spPr>
        <p:txBody>
          <a:bodyPr wrap="none" rtlCol="0">
            <a:spAutoFit/>
          </a:bodyPr>
          <a:lstStyle/>
          <a:p>
            <a:r>
              <a:rPr lang="zh-CN" altLang="en-US" sz="2000" dirty="0">
                <a:latin typeface="+mj-ea"/>
                <a:ea typeface="+mj-ea"/>
              </a:rPr>
              <a:t>亲水层在上，疏水层在下，阻止液体导出</a:t>
            </a:r>
          </a:p>
        </p:txBody>
      </p:sp>
      <p:pic>
        <p:nvPicPr>
          <p:cNvPr id="10" name="图片 9">
            <a:extLst>
              <a:ext uri="{FF2B5EF4-FFF2-40B4-BE49-F238E27FC236}">
                <a16:creationId xmlns:a16="http://schemas.microsoft.com/office/drawing/2014/main" id="{3CE955DA-A2F8-1535-9F58-CD5BB415D92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72791" y="4696445"/>
            <a:ext cx="5544616" cy="1133600"/>
          </a:xfrm>
          <a:prstGeom prst="rect">
            <a:avLst/>
          </a:prstGeom>
        </p:spPr>
      </p:pic>
      <p:pic>
        <p:nvPicPr>
          <p:cNvPr id="12" name="图片 11">
            <a:extLst>
              <a:ext uri="{FF2B5EF4-FFF2-40B4-BE49-F238E27FC236}">
                <a16:creationId xmlns:a16="http://schemas.microsoft.com/office/drawing/2014/main" id="{7E6F343B-92C7-1C91-8A07-4C06021DE65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97527" y="4768453"/>
            <a:ext cx="3816424" cy="1060908"/>
          </a:xfrm>
          <a:prstGeom prst="rect">
            <a:avLst/>
          </a:prstGeom>
        </p:spPr>
      </p:pic>
      <p:pic>
        <p:nvPicPr>
          <p:cNvPr id="7" name="34ce8f27b886eac9aca12bf1558bee0a">
            <a:hlinkClick r:id="" action="ppaction://media"/>
            <a:extLst>
              <a:ext uri="{FF2B5EF4-FFF2-40B4-BE49-F238E27FC236}">
                <a16:creationId xmlns:a16="http://schemas.microsoft.com/office/drawing/2014/main" id="{F9882412-8908-C998-0C85-07ACC2F8E93E}"/>
              </a:ext>
            </a:extLst>
          </p:cNvPr>
          <p:cNvPicPr>
            <a:picLocks noChangeAspect="1"/>
          </p:cNvPicPr>
          <p:nvPr>
            <a:videoFile r:link="rId6"/>
            <p:extLst>
              <p:ext uri="{DAA4B4D4-6D71-4841-9C94-3DE7FCFB9230}">
                <p14:media xmlns:p14="http://schemas.microsoft.com/office/powerpoint/2010/main" r:embed="rId5"/>
              </p:ext>
            </p:extLst>
          </p:nvPr>
        </p:nvPicPr>
        <p:blipFill>
          <a:blip r:embed="rId14"/>
          <a:stretch>
            <a:fillRect/>
          </a:stretch>
        </p:blipFill>
        <p:spPr>
          <a:xfrm>
            <a:off x="3781678" y="1816125"/>
            <a:ext cx="2562434" cy="2340000"/>
          </a:xfrm>
          <a:prstGeom prst="rect">
            <a:avLst/>
          </a:prstGeom>
        </p:spPr>
      </p:pic>
      <p:pic>
        <p:nvPicPr>
          <p:cNvPr id="8" name="c0be7a5c738e5cd10afcf90018635c6b">
            <a:hlinkClick r:id="" action="ppaction://media"/>
            <a:extLst>
              <a:ext uri="{FF2B5EF4-FFF2-40B4-BE49-F238E27FC236}">
                <a16:creationId xmlns:a16="http://schemas.microsoft.com/office/drawing/2014/main" id="{9286541F-2B3C-B62C-D85A-0CE480B28E09}"/>
              </a:ext>
            </a:extLst>
          </p:cNvPr>
          <p:cNvPicPr>
            <a:picLocks noChangeAspect="1"/>
          </p:cNvPicPr>
          <p:nvPr>
            <a:videoFile r:link="rId8"/>
            <p:extLst>
              <p:ext uri="{DAA4B4D4-6D71-4841-9C94-3DE7FCFB9230}">
                <p14:media xmlns:p14="http://schemas.microsoft.com/office/powerpoint/2010/main" r:embed="rId7"/>
              </p:ext>
            </p:extLst>
          </p:nvPr>
        </p:nvPicPr>
        <p:blipFill>
          <a:blip r:embed="rId15"/>
          <a:stretch>
            <a:fillRect/>
          </a:stretch>
        </p:blipFill>
        <p:spPr>
          <a:xfrm>
            <a:off x="9258292" y="1888133"/>
            <a:ext cx="2656797" cy="2426172"/>
          </a:xfrm>
          <a:prstGeom prst="rect">
            <a:avLst/>
          </a:prstGeom>
        </p:spPr>
      </p:pic>
    </p:spTree>
    <p:extLst>
      <p:ext uri="{BB962C8B-B14F-4D97-AF65-F5344CB8AC3E}">
        <p14:creationId xmlns:p14="http://schemas.microsoft.com/office/powerpoint/2010/main" val="66896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950"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722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1">
                  <p:stCondLst>
                    <p:cond delay="indefinite"/>
                  </p:stCondLst>
                </p:cTn>
                <p:tgtEl>
                  <p:spTgt spid="3"/>
                </p:tgtEl>
              </p:cMediaNode>
            </p:video>
            <p:video>
              <p:cMediaNode>
                <p:cTn id="12" fill="hold" display="1">
                  <p:stCondLst>
                    <p:cond delay="indefinite"/>
                  </p:stCondLst>
                </p:cTn>
                <p:tgtEl>
                  <p:spTgt spid="4"/>
                </p:tgtEl>
              </p:cMediaNode>
            </p:video>
            <p:video>
              <p:cMediaNode vol="80000">
                <p:cTn id="13" fill="hold" display="0">
                  <p:stCondLst>
                    <p:cond delay="indefinite"/>
                  </p:stCondLst>
                </p:cTn>
                <p:tgtEl>
                  <p:spTgt spid="7"/>
                </p:tgtEl>
              </p:cMediaNode>
            </p:vide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7"/>
                                        </p:tgtEl>
                                      </p:cBhvr>
                                    </p:cmd>
                                  </p:childTnLst>
                                </p:cTn>
                              </p:par>
                            </p:childTnLst>
                          </p:cTn>
                        </p:par>
                      </p:childTnLst>
                    </p:cTn>
                  </p:par>
                </p:childTnLst>
              </p:cTn>
              <p:nextCondLst>
                <p:cond evt="onClick" delay="0">
                  <p:tgtEl>
                    <p:spTgt spid="7"/>
                  </p:tgtEl>
                </p:cond>
              </p:nextCondLst>
            </p:seq>
            <p:video>
              <p:cMediaNode vol="80000">
                <p:cTn id="19" fill="hold" display="0">
                  <p:stCondLst>
                    <p:cond delay="indefinite"/>
                  </p:stCondLst>
                </p:cTn>
                <p:tgtEl>
                  <p:spTgt spid="8"/>
                </p:tgtEl>
              </p:cMediaNode>
            </p:video>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sym typeface="+mn-ea"/>
              </a:rPr>
              <a:t>4</a:t>
            </a:r>
            <a:r>
              <a:rPr lang="zh-CN" altLang="en-US" b="1" dirty="0">
                <a:sym typeface="+mn-ea"/>
              </a:rPr>
              <a:t>仿真结果</a:t>
            </a:r>
            <a:r>
              <a:rPr lang="en-US" altLang="zh-CN" b="1" dirty="0">
                <a:sym typeface="+mn-ea"/>
              </a:rPr>
              <a:t>-</a:t>
            </a:r>
            <a:r>
              <a:rPr lang="zh-CN" altLang="en-US" b="1" dirty="0">
                <a:sym typeface="+mn-ea"/>
              </a:rPr>
              <a:t>单向导水模拟</a:t>
            </a:r>
          </a:p>
        </p:txBody>
      </p:sp>
      <p:pic>
        <p:nvPicPr>
          <p:cNvPr id="14" name="图片 13">
            <a:extLst>
              <a:ext uri="{FF2B5EF4-FFF2-40B4-BE49-F238E27FC236}">
                <a16:creationId xmlns:a16="http://schemas.microsoft.com/office/drawing/2014/main" id="{B6B46B9F-AD9C-29B1-66D3-12A346387E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0744" y="1600101"/>
            <a:ext cx="7639817" cy="1656184"/>
          </a:xfrm>
          <a:prstGeom prst="rect">
            <a:avLst/>
          </a:prstGeom>
        </p:spPr>
      </p:pic>
      <p:pic>
        <p:nvPicPr>
          <p:cNvPr id="16" name="图片 15">
            <a:extLst>
              <a:ext uri="{FF2B5EF4-FFF2-40B4-BE49-F238E27FC236}">
                <a16:creationId xmlns:a16="http://schemas.microsoft.com/office/drawing/2014/main" id="{34035BAF-CC2B-9673-1D30-FC02AC14DE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0943" y="4048373"/>
            <a:ext cx="6140844" cy="1728192"/>
          </a:xfrm>
          <a:prstGeom prst="rect">
            <a:avLst/>
          </a:prstGeom>
        </p:spPr>
      </p:pic>
      <p:sp>
        <p:nvSpPr>
          <p:cNvPr id="17" name="文本框 16">
            <a:extLst>
              <a:ext uri="{FF2B5EF4-FFF2-40B4-BE49-F238E27FC236}">
                <a16:creationId xmlns:a16="http://schemas.microsoft.com/office/drawing/2014/main" id="{47DFDCE2-BEF2-5AD4-6873-67F32D7C3AF6}"/>
              </a:ext>
            </a:extLst>
          </p:cNvPr>
          <p:cNvSpPr txBox="1"/>
          <p:nvPr/>
        </p:nvSpPr>
        <p:spPr>
          <a:xfrm>
            <a:off x="2972991" y="3544317"/>
            <a:ext cx="5262979" cy="369332"/>
          </a:xfrm>
          <a:prstGeom prst="rect">
            <a:avLst/>
          </a:prstGeom>
          <a:noFill/>
        </p:spPr>
        <p:txBody>
          <a:bodyPr wrap="none" rtlCol="0">
            <a:spAutoFit/>
          </a:bodyPr>
          <a:lstStyle/>
          <a:p>
            <a:r>
              <a:rPr lang="zh-CN" altLang="en-US" sz="1800" dirty="0">
                <a:latin typeface="+mn-ea"/>
                <a:ea typeface="+mn-ea"/>
              </a:rPr>
              <a:t>液滴接触疏水层在上，亲水层在下时所受压力变化</a:t>
            </a:r>
            <a:endParaRPr lang="zh-CN" altLang="en-US" dirty="0"/>
          </a:p>
        </p:txBody>
      </p:sp>
      <p:sp>
        <p:nvSpPr>
          <p:cNvPr id="18" name="文本框 17">
            <a:extLst>
              <a:ext uri="{FF2B5EF4-FFF2-40B4-BE49-F238E27FC236}">
                <a16:creationId xmlns:a16="http://schemas.microsoft.com/office/drawing/2014/main" id="{A4F7A51B-8895-79FD-A451-C8F348ACCEC0}"/>
              </a:ext>
            </a:extLst>
          </p:cNvPr>
          <p:cNvSpPr txBox="1"/>
          <p:nvPr/>
        </p:nvSpPr>
        <p:spPr>
          <a:xfrm>
            <a:off x="2972991" y="5992589"/>
            <a:ext cx="5424883" cy="369332"/>
          </a:xfrm>
          <a:prstGeom prst="rect">
            <a:avLst/>
          </a:prstGeom>
          <a:noFill/>
        </p:spPr>
        <p:txBody>
          <a:bodyPr wrap="none" rtlCol="0">
            <a:spAutoFit/>
          </a:bodyPr>
          <a:lstStyle/>
          <a:p>
            <a:r>
              <a:rPr lang="zh-CN" altLang="en-US" sz="1800" dirty="0">
                <a:latin typeface="+mn-ea"/>
                <a:ea typeface="+mn-ea"/>
              </a:rPr>
              <a:t>液滴接触亲水层在上，疏水层在下时所受压力变化</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277247" y="2248173"/>
            <a:ext cx="7077944" cy="1015663"/>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Arial" panose="020B0604020202020204" pitchFamily="34" charset="0"/>
                <a:cs typeface="Arial" panose="020B0604020202020204" pitchFamily="34" charset="0"/>
                <a:sym typeface="+mn-lt"/>
              </a:rPr>
              <a:t>结论</a:t>
            </a: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05</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sym typeface="+mn-ea"/>
              </a:rPr>
              <a:t>5</a:t>
            </a:r>
            <a:r>
              <a:rPr lang="zh-CN" altLang="en-US" b="1" dirty="0">
                <a:sym typeface="+mn-ea"/>
              </a:rPr>
              <a:t>结论</a:t>
            </a:r>
          </a:p>
        </p:txBody>
      </p:sp>
      <p:sp>
        <p:nvSpPr>
          <p:cNvPr id="4" name="文本框 3">
            <a:extLst>
              <a:ext uri="{FF2B5EF4-FFF2-40B4-BE49-F238E27FC236}">
                <a16:creationId xmlns:a16="http://schemas.microsoft.com/office/drawing/2014/main" id="{5508362B-9E39-87C0-5A0B-C61F11F18A73}"/>
              </a:ext>
            </a:extLst>
          </p:cNvPr>
          <p:cNvSpPr txBox="1"/>
          <p:nvPr/>
        </p:nvSpPr>
        <p:spPr>
          <a:xfrm>
            <a:off x="884238" y="1600101"/>
            <a:ext cx="1723549" cy="461665"/>
          </a:xfrm>
          <a:prstGeom prst="rect">
            <a:avLst/>
          </a:prstGeom>
          <a:noFill/>
        </p:spPr>
        <p:txBody>
          <a:bodyPr wrap="none" rtlCol="0">
            <a:spAutoFit/>
          </a:bodyPr>
          <a:lstStyle/>
          <a:p>
            <a:r>
              <a:rPr lang="zh-CN" altLang="en-US" sz="2400" dirty="0">
                <a:latin typeface="+mn-ea"/>
                <a:ea typeface="+mn-ea"/>
              </a:rPr>
              <a:t>气流场模拟</a:t>
            </a:r>
          </a:p>
        </p:txBody>
      </p:sp>
      <p:sp>
        <p:nvSpPr>
          <p:cNvPr id="8" name="文本框 7">
            <a:extLst>
              <a:ext uri="{FF2B5EF4-FFF2-40B4-BE49-F238E27FC236}">
                <a16:creationId xmlns:a16="http://schemas.microsoft.com/office/drawing/2014/main" id="{9D4C3580-F3F7-F71B-8324-69ED554387A7}"/>
              </a:ext>
            </a:extLst>
          </p:cNvPr>
          <p:cNvSpPr txBox="1"/>
          <p:nvPr/>
        </p:nvSpPr>
        <p:spPr>
          <a:xfrm>
            <a:off x="740743" y="2176165"/>
            <a:ext cx="10965879" cy="646331"/>
          </a:xfrm>
          <a:prstGeom prst="rect">
            <a:avLst/>
          </a:prstGeom>
          <a:noFill/>
        </p:spPr>
        <p:txBody>
          <a:bodyPr wrap="square" rtlCol="0">
            <a:spAutoFit/>
          </a:bodyPr>
          <a:lstStyle/>
          <a:p>
            <a:r>
              <a:rPr lang="zh-CN" altLang="en-US" sz="1800" b="0" i="0" u="none" strike="noStrike" baseline="0" dirty="0">
                <a:solidFill>
                  <a:srgbClr val="000000"/>
                </a:solidFill>
                <a:latin typeface="+mn-ea"/>
                <a:ea typeface="+mn-ea"/>
              </a:rPr>
              <a:t>采用</a:t>
            </a:r>
            <a:r>
              <a:rPr lang="en-US" altLang="zh-CN" sz="1800" b="0" i="0" u="none" strike="noStrike" baseline="0" dirty="0">
                <a:solidFill>
                  <a:srgbClr val="000000"/>
                </a:solidFill>
                <a:latin typeface="+mn-ea"/>
                <a:ea typeface="+mn-ea"/>
              </a:rPr>
              <a:t>CFD</a:t>
            </a:r>
            <a:r>
              <a:rPr lang="zh-CN" altLang="en-US" sz="1800" b="0" i="0" u="none" strike="noStrike" baseline="0" dirty="0">
                <a:solidFill>
                  <a:srgbClr val="000000"/>
                </a:solidFill>
                <a:latin typeface="+mn-ea"/>
                <a:ea typeface="+mn-ea"/>
              </a:rPr>
              <a:t>方法对纤维集合体的气流场进行了数值模拟。模拟结果印证了纳米纤维在空气过滤领域的优越性，且该模拟结果和实验数据吻合良好，证明该模拟方法对纤维基空气过滤材料的设计具有一定理论指导意义。 </a:t>
            </a:r>
            <a:endParaRPr lang="zh-CN" altLang="en-US" dirty="0">
              <a:latin typeface="+mn-ea"/>
              <a:ea typeface="+mn-ea"/>
            </a:endParaRPr>
          </a:p>
        </p:txBody>
      </p:sp>
      <p:sp>
        <p:nvSpPr>
          <p:cNvPr id="9" name="矩形 8">
            <a:extLst>
              <a:ext uri="{FF2B5EF4-FFF2-40B4-BE49-F238E27FC236}">
                <a16:creationId xmlns:a16="http://schemas.microsoft.com/office/drawing/2014/main" id="{D599CAB1-7536-B3D5-4517-35E0F9624B98}"/>
              </a:ext>
            </a:extLst>
          </p:cNvPr>
          <p:cNvSpPr/>
          <p:nvPr/>
        </p:nvSpPr>
        <p:spPr>
          <a:xfrm>
            <a:off x="895434" y="2032149"/>
            <a:ext cx="632567" cy="42713"/>
          </a:xfrm>
          <a:prstGeom prst="rect">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10" name="矩形 9">
            <a:extLst>
              <a:ext uri="{FF2B5EF4-FFF2-40B4-BE49-F238E27FC236}">
                <a16:creationId xmlns:a16="http://schemas.microsoft.com/office/drawing/2014/main" id="{8D7262EA-7710-7863-72C5-42BF0A17F69E}"/>
              </a:ext>
            </a:extLst>
          </p:cNvPr>
          <p:cNvSpPr/>
          <p:nvPr/>
        </p:nvSpPr>
        <p:spPr>
          <a:xfrm>
            <a:off x="1532831" y="2032149"/>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
        <p:nvSpPr>
          <p:cNvPr id="11" name="文本框 10">
            <a:extLst>
              <a:ext uri="{FF2B5EF4-FFF2-40B4-BE49-F238E27FC236}">
                <a16:creationId xmlns:a16="http://schemas.microsoft.com/office/drawing/2014/main" id="{2A654179-FC71-3B81-D6DE-CD03AFCDE20F}"/>
              </a:ext>
            </a:extLst>
          </p:cNvPr>
          <p:cNvSpPr txBox="1"/>
          <p:nvPr/>
        </p:nvSpPr>
        <p:spPr>
          <a:xfrm>
            <a:off x="868794" y="3400301"/>
            <a:ext cx="2031325" cy="461665"/>
          </a:xfrm>
          <a:prstGeom prst="rect">
            <a:avLst/>
          </a:prstGeom>
          <a:noFill/>
        </p:spPr>
        <p:txBody>
          <a:bodyPr wrap="none" rtlCol="0">
            <a:spAutoFit/>
          </a:bodyPr>
          <a:lstStyle/>
          <a:p>
            <a:r>
              <a:rPr lang="zh-CN" altLang="en-US" sz="2400" dirty="0">
                <a:latin typeface="+mn-ea"/>
                <a:ea typeface="+mn-ea"/>
              </a:rPr>
              <a:t>单向导水模拟</a:t>
            </a:r>
          </a:p>
        </p:txBody>
      </p:sp>
      <p:sp>
        <p:nvSpPr>
          <p:cNvPr id="12" name="矩形 11">
            <a:extLst>
              <a:ext uri="{FF2B5EF4-FFF2-40B4-BE49-F238E27FC236}">
                <a16:creationId xmlns:a16="http://schemas.microsoft.com/office/drawing/2014/main" id="{9705D60B-053C-7132-CAA0-48F052FABD08}"/>
              </a:ext>
            </a:extLst>
          </p:cNvPr>
          <p:cNvSpPr/>
          <p:nvPr/>
        </p:nvSpPr>
        <p:spPr>
          <a:xfrm>
            <a:off x="884238" y="3832349"/>
            <a:ext cx="632567" cy="427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solidFill>
                <a:srgbClr val="FFC000"/>
              </a:solidFill>
              <a:ea typeface="微软雅黑" panose="020B0503020204020204" pitchFamily="34" charset="-122"/>
            </a:endParaRPr>
          </a:p>
        </p:txBody>
      </p:sp>
      <p:sp>
        <p:nvSpPr>
          <p:cNvPr id="13" name="矩形 12">
            <a:extLst>
              <a:ext uri="{FF2B5EF4-FFF2-40B4-BE49-F238E27FC236}">
                <a16:creationId xmlns:a16="http://schemas.microsoft.com/office/drawing/2014/main" id="{07DC29DA-EE2C-3D0A-2F42-A15CC0D27436}"/>
              </a:ext>
            </a:extLst>
          </p:cNvPr>
          <p:cNvSpPr/>
          <p:nvPr/>
        </p:nvSpPr>
        <p:spPr>
          <a:xfrm>
            <a:off x="1532831" y="3832349"/>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
        <p:nvSpPr>
          <p:cNvPr id="16" name="文本框 15">
            <a:extLst>
              <a:ext uri="{FF2B5EF4-FFF2-40B4-BE49-F238E27FC236}">
                <a16:creationId xmlns:a16="http://schemas.microsoft.com/office/drawing/2014/main" id="{A55F3471-F9A0-D365-A806-F02695FD307B}"/>
              </a:ext>
            </a:extLst>
          </p:cNvPr>
          <p:cNvSpPr txBox="1"/>
          <p:nvPr/>
        </p:nvSpPr>
        <p:spPr>
          <a:xfrm>
            <a:off x="812751" y="3976365"/>
            <a:ext cx="10873208" cy="1200329"/>
          </a:xfrm>
          <a:prstGeom prst="rect">
            <a:avLst/>
          </a:prstGeom>
          <a:noFill/>
        </p:spPr>
        <p:txBody>
          <a:bodyPr wrap="square" rtlCol="0">
            <a:spAutoFit/>
          </a:bodyPr>
          <a:lstStyle/>
          <a:p>
            <a:r>
              <a:rPr lang="zh-CN" altLang="en-US" i="0" dirty="0">
                <a:solidFill>
                  <a:srgbClr val="2A2F45"/>
                </a:solidFill>
                <a:effectLst/>
                <a:latin typeface="+mn-ea"/>
                <a:ea typeface="+mn-ea"/>
              </a:rPr>
              <a:t>为了验证单向</a:t>
            </a:r>
            <a:r>
              <a:rPr lang="zh-CN" altLang="en-US" dirty="0">
                <a:solidFill>
                  <a:srgbClr val="2A2F45"/>
                </a:solidFill>
                <a:latin typeface="+mn-ea"/>
                <a:ea typeface="+mn-ea"/>
              </a:rPr>
              <a:t>导水的机理</a:t>
            </a:r>
            <a:r>
              <a:rPr lang="zh-CN" altLang="en-US" i="0" dirty="0">
                <a:solidFill>
                  <a:srgbClr val="2A2F45"/>
                </a:solidFill>
                <a:effectLst/>
                <a:latin typeface="+mn-ea"/>
                <a:ea typeface="+mn-ea"/>
              </a:rPr>
              <a:t>，使用了</a:t>
            </a:r>
            <a:r>
              <a:rPr lang="en-US" altLang="zh-CN" i="0" dirty="0">
                <a:solidFill>
                  <a:srgbClr val="2A2F45"/>
                </a:solidFill>
                <a:effectLst/>
                <a:latin typeface="+mn-ea"/>
                <a:ea typeface="+mn-ea"/>
              </a:rPr>
              <a:t>COMSOL</a:t>
            </a:r>
            <a:r>
              <a:rPr lang="zh-CN" altLang="en-US" i="0" dirty="0">
                <a:solidFill>
                  <a:srgbClr val="2A2F45"/>
                </a:solidFill>
                <a:effectLst/>
                <a:latin typeface="+mn-ea"/>
                <a:ea typeface="+mn-ea"/>
              </a:rPr>
              <a:t>软件的二维层流两相流、移动网格界面模型。该模型用于模拟两种互不相溶的流体的流动，可精确追踪流体的位置。流体位置的追踪基于考虑表面张力和润湿效应以及界面质量传输的边界条件。这种方法确保了对亲水层和疏水层之间复杂相互作用的准确模拟，有助于了解具有差异性梯度和润湿性梯度纤维膜单向导水的有效性。</a:t>
            </a:r>
            <a:endParaRPr lang="zh-CN" altLang="en-US" dirty="0">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750"/>
                                        <p:tgtEl>
                                          <p:spTgt spid="10"/>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2" grpId="0" bldLvl="0" animBg="1"/>
      <p:bldP spid="13"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bwMode="auto">
          <a:xfrm>
            <a:off x="0" y="1"/>
            <a:ext cx="8805639" cy="7232649"/>
          </a:xfrm>
          <a:custGeom>
            <a:avLst/>
            <a:gdLst>
              <a:gd name="connsiteX0" fmla="*/ 0 w 9922865"/>
              <a:gd name="connsiteY0" fmla="*/ 0 h 7492075"/>
              <a:gd name="connsiteX1" fmla="*/ 9922865 w 9922865"/>
              <a:gd name="connsiteY1" fmla="*/ 0 h 7492075"/>
              <a:gd name="connsiteX2" fmla="*/ 1647718 w 9922865"/>
              <a:gd name="connsiteY2" fmla="*/ 7492075 h 7492075"/>
              <a:gd name="connsiteX3" fmla="*/ 0 w 9922865"/>
              <a:gd name="connsiteY3" fmla="*/ 7492075 h 7492075"/>
            </a:gdLst>
            <a:ahLst/>
            <a:cxnLst>
              <a:cxn ang="0">
                <a:pos x="connsiteX0" y="connsiteY0"/>
              </a:cxn>
              <a:cxn ang="0">
                <a:pos x="connsiteX1" y="connsiteY1"/>
              </a:cxn>
              <a:cxn ang="0">
                <a:pos x="connsiteX2" y="connsiteY2"/>
              </a:cxn>
              <a:cxn ang="0">
                <a:pos x="connsiteX3" y="connsiteY3"/>
              </a:cxn>
            </a:cxnLst>
            <a:rect l="l" t="t" r="r" b="b"/>
            <a:pathLst>
              <a:path w="9922865" h="7492075">
                <a:moveTo>
                  <a:pt x="0" y="0"/>
                </a:moveTo>
                <a:lnTo>
                  <a:pt x="9922865" y="0"/>
                </a:lnTo>
                <a:lnTo>
                  <a:pt x="1647718" y="7492075"/>
                </a:lnTo>
                <a:lnTo>
                  <a:pt x="0" y="7492075"/>
                </a:lnTo>
                <a:close/>
              </a:path>
            </a:pathLst>
          </a:custGeom>
          <a:solidFill>
            <a:schemeClr val="tx1">
              <a:lumMod val="50000"/>
              <a:lumOff val="50000"/>
            </a:schemeClr>
          </a:solidFill>
          <a:ln w="0">
            <a:noFill/>
            <a:prstDash val="solid"/>
            <a:round/>
          </a:ln>
        </p:spPr>
        <p:txBody>
          <a:bodyPr vert="horz" wrap="square" lIns="128580" tIns="64290" rIns="128580" bIns="64290" numCol="1" anchor="t" anchorCtr="0" compatLnSpc="1">
            <a:noAutofit/>
          </a:bodyPr>
          <a:lstStyle/>
          <a:p>
            <a:endParaRPr lang="zh-CN" altLang="en-US">
              <a:latin typeface="+mn-lt"/>
              <a:ea typeface="+mn-ea"/>
              <a:cs typeface="+mn-ea"/>
              <a:sym typeface="+mn-lt"/>
            </a:endParaRPr>
          </a:p>
        </p:txBody>
      </p:sp>
      <p:sp>
        <p:nvSpPr>
          <p:cNvPr id="25" name="任意多边形 24"/>
          <p:cNvSpPr/>
          <p:nvPr/>
        </p:nvSpPr>
        <p:spPr bwMode="auto">
          <a:xfrm>
            <a:off x="-218" y="15876"/>
            <a:ext cx="8181122" cy="7232650"/>
          </a:xfrm>
          <a:custGeom>
            <a:avLst/>
            <a:gdLst>
              <a:gd name="connsiteX0" fmla="*/ 0 w 9219111"/>
              <a:gd name="connsiteY0" fmla="*/ 0 h 7492076"/>
              <a:gd name="connsiteX1" fmla="*/ 9219111 w 9219111"/>
              <a:gd name="connsiteY1" fmla="*/ 0 h 7492076"/>
              <a:gd name="connsiteX2" fmla="*/ 948639 w 9219111"/>
              <a:gd name="connsiteY2" fmla="*/ 7492076 h 7492076"/>
              <a:gd name="connsiteX3" fmla="*/ 0 w 9219111"/>
              <a:gd name="connsiteY3" fmla="*/ 7492076 h 7492076"/>
            </a:gdLst>
            <a:ahLst/>
            <a:cxnLst>
              <a:cxn ang="0">
                <a:pos x="connsiteX0" y="connsiteY0"/>
              </a:cxn>
              <a:cxn ang="0">
                <a:pos x="connsiteX1" y="connsiteY1"/>
              </a:cxn>
              <a:cxn ang="0">
                <a:pos x="connsiteX2" y="connsiteY2"/>
              </a:cxn>
              <a:cxn ang="0">
                <a:pos x="connsiteX3" y="connsiteY3"/>
              </a:cxn>
            </a:cxnLst>
            <a:rect l="l" t="t" r="r" b="b"/>
            <a:pathLst>
              <a:path w="9219111" h="7492076">
                <a:moveTo>
                  <a:pt x="0" y="0"/>
                </a:moveTo>
                <a:lnTo>
                  <a:pt x="9219111" y="0"/>
                </a:lnTo>
                <a:lnTo>
                  <a:pt x="948639" y="7492076"/>
                </a:lnTo>
                <a:lnTo>
                  <a:pt x="0" y="7492076"/>
                </a:lnTo>
                <a:close/>
              </a:path>
            </a:pathLst>
          </a:custGeom>
          <a:solidFill>
            <a:srgbClr val="0070C0"/>
          </a:solidFill>
          <a:ln w="0">
            <a:noFill/>
            <a:prstDash val="solid"/>
            <a:round/>
          </a:ln>
          <a:effectLst>
            <a:outerShdw blurRad="50800" dist="38100" dir="2700000" algn="tl" rotWithShape="0">
              <a:prstClr val="black">
                <a:alpha val="40000"/>
              </a:prstClr>
            </a:outerShdw>
          </a:effectLst>
        </p:spPr>
        <p:txBody>
          <a:bodyPr vert="horz" wrap="square" lIns="128580" tIns="64290" rIns="128580" bIns="64290" numCol="1" anchor="t" anchorCtr="0" compatLnSpc="1">
            <a:noAutofit/>
          </a:bodyPr>
          <a:lstStyle/>
          <a:p>
            <a:endParaRPr lang="zh-CN" altLang="en-US">
              <a:latin typeface="+mn-lt"/>
              <a:ea typeface="+mn-ea"/>
              <a:cs typeface="+mn-ea"/>
              <a:sym typeface="+mn-lt"/>
            </a:endParaRPr>
          </a:p>
        </p:txBody>
      </p:sp>
      <p:sp>
        <p:nvSpPr>
          <p:cNvPr id="12" name="Freeform 8"/>
          <p:cNvSpPr/>
          <p:nvPr/>
        </p:nvSpPr>
        <p:spPr bwMode="auto">
          <a:xfrm>
            <a:off x="3438871" y="523245"/>
            <a:ext cx="3787556" cy="3785769"/>
          </a:xfrm>
          <a:custGeom>
            <a:avLst/>
            <a:gdLst>
              <a:gd name="T0" fmla="*/ 1168 w 2120"/>
              <a:gd name="T1" fmla="*/ 5 h 2119"/>
              <a:gd name="T2" fmla="*/ 1374 w 2120"/>
              <a:gd name="T3" fmla="*/ 47 h 2119"/>
              <a:gd name="T4" fmla="*/ 1564 w 2120"/>
              <a:gd name="T5" fmla="*/ 127 h 2119"/>
              <a:gd name="T6" fmla="*/ 1734 w 2120"/>
              <a:gd name="T7" fmla="*/ 243 h 2119"/>
              <a:gd name="T8" fmla="*/ 1877 w 2120"/>
              <a:gd name="T9" fmla="*/ 386 h 2119"/>
              <a:gd name="T10" fmla="*/ 1991 w 2120"/>
              <a:gd name="T11" fmla="*/ 555 h 2119"/>
              <a:gd name="T12" fmla="*/ 2071 w 2120"/>
              <a:gd name="T13" fmla="*/ 743 h 2119"/>
              <a:gd name="T14" fmla="*/ 2114 w 2120"/>
              <a:gd name="T15" fmla="*/ 951 h 2119"/>
              <a:gd name="T16" fmla="*/ 2114 w 2120"/>
              <a:gd name="T17" fmla="*/ 1167 h 2119"/>
              <a:gd name="T18" fmla="*/ 2071 w 2120"/>
              <a:gd name="T19" fmla="*/ 1373 h 2119"/>
              <a:gd name="T20" fmla="*/ 1991 w 2120"/>
              <a:gd name="T21" fmla="*/ 1564 h 2119"/>
              <a:gd name="T22" fmla="*/ 1877 w 2120"/>
              <a:gd name="T23" fmla="*/ 1733 h 2119"/>
              <a:gd name="T24" fmla="*/ 1734 w 2120"/>
              <a:gd name="T25" fmla="*/ 1876 h 2119"/>
              <a:gd name="T26" fmla="*/ 1564 w 2120"/>
              <a:gd name="T27" fmla="*/ 1989 h 2119"/>
              <a:gd name="T28" fmla="*/ 1374 w 2120"/>
              <a:gd name="T29" fmla="*/ 2070 h 2119"/>
              <a:gd name="T30" fmla="*/ 1168 w 2120"/>
              <a:gd name="T31" fmla="*/ 2112 h 2119"/>
              <a:gd name="T32" fmla="*/ 952 w 2120"/>
              <a:gd name="T33" fmla="*/ 2112 h 2119"/>
              <a:gd name="T34" fmla="*/ 744 w 2120"/>
              <a:gd name="T35" fmla="*/ 2070 h 2119"/>
              <a:gd name="T36" fmla="*/ 555 w 2120"/>
              <a:gd name="T37" fmla="*/ 1989 h 2119"/>
              <a:gd name="T38" fmla="*/ 386 w 2120"/>
              <a:gd name="T39" fmla="*/ 1876 h 2119"/>
              <a:gd name="T40" fmla="*/ 243 w 2120"/>
              <a:gd name="T41" fmla="*/ 1733 h 2119"/>
              <a:gd name="T42" fmla="*/ 128 w 2120"/>
              <a:gd name="T43" fmla="*/ 1564 h 2119"/>
              <a:gd name="T44" fmla="*/ 47 w 2120"/>
              <a:gd name="T45" fmla="*/ 1373 h 2119"/>
              <a:gd name="T46" fmla="*/ 5 w 2120"/>
              <a:gd name="T47" fmla="*/ 1167 h 2119"/>
              <a:gd name="T48" fmla="*/ 5 w 2120"/>
              <a:gd name="T49" fmla="*/ 951 h 2119"/>
              <a:gd name="T50" fmla="*/ 47 w 2120"/>
              <a:gd name="T51" fmla="*/ 743 h 2119"/>
              <a:gd name="T52" fmla="*/ 128 w 2120"/>
              <a:gd name="T53" fmla="*/ 555 h 2119"/>
              <a:gd name="T54" fmla="*/ 243 w 2120"/>
              <a:gd name="T55" fmla="*/ 386 h 2119"/>
              <a:gd name="T56" fmla="*/ 386 w 2120"/>
              <a:gd name="T57" fmla="*/ 243 h 2119"/>
              <a:gd name="T58" fmla="*/ 555 w 2120"/>
              <a:gd name="T59" fmla="*/ 127 h 2119"/>
              <a:gd name="T60" fmla="*/ 744 w 2120"/>
              <a:gd name="T61" fmla="*/ 47 h 2119"/>
              <a:gd name="T62" fmla="*/ 952 w 2120"/>
              <a:gd name="T63" fmla="*/ 5 h 2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20" h="2119">
                <a:moveTo>
                  <a:pt x="1060" y="0"/>
                </a:moveTo>
                <a:lnTo>
                  <a:pt x="1168" y="5"/>
                </a:lnTo>
                <a:lnTo>
                  <a:pt x="1273" y="21"/>
                </a:lnTo>
                <a:lnTo>
                  <a:pt x="1374" y="47"/>
                </a:lnTo>
                <a:lnTo>
                  <a:pt x="1472" y="84"/>
                </a:lnTo>
                <a:lnTo>
                  <a:pt x="1564" y="127"/>
                </a:lnTo>
                <a:lnTo>
                  <a:pt x="1652" y="181"/>
                </a:lnTo>
                <a:lnTo>
                  <a:pt x="1734" y="243"/>
                </a:lnTo>
                <a:lnTo>
                  <a:pt x="1809" y="311"/>
                </a:lnTo>
                <a:lnTo>
                  <a:pt x="1877" y="386"/>
                </a:lnTo>
                <a:lnTo>
                  <a:pt x="1938" y="466"/>
                </a:lnTo>
                <a:lnTo>
                  <a:pt x="1991" y="555"/>
                </a:lnTo>
                <a:lnTo>
                  <a:pt x="2036" y="647"/>
                </a:lnTo>
                <a:lnTo>
                  <a:pt x="2071" y="743"/>
                </a:lnTo>
                <a:lnTo>
                  <a:pt x="2097" y="845"/>
                </a:lnTo>
                <a:lnTo>
                  <a:pt x="2114" y="951"/>
                </a:lnTo>
                <a:lnTo>
                  <a:pt x="2120" y="1059"/>
                </a:lnTo>
                <a:lnTo>
                  <a:pt x="2114" y="1167"/>
                </a:lnTo>
                <a:lnTo>
                  <a:pt x="2097" y="1272"/>
                </a:lnTo>
                <a:lnTo>
                  <a:pt x="2071" y="1373"/>
                </a:lnTo>
                <a:lnTo>
                  <a:pt x="2036" y="1471"/>
                </a:lnTo>
                <a:lnTo>
                  <a:pt x="1991" y="1564"/>
                </a:lnTo>
                <a:lnTo>
                  <a:pt x="1938" y="1651"/>
                </a:lnTo>
                <a:lnTo>
                  <a:pt x="1877" y="1733"/>
                </a:lnTo>
                <a:lnTo>
                  <a:pt x="1809" y="1808"/>
                </a:lnTo>
                <a:lnTo>
                  <a:pt x="1734" y="1876"/>
                </a:lnTo>
                <a:lnTo>
                  <a:pt x="1652" y="1937"/>
                </a:lnTo>
                <a:lnTo>
                  <a:pt x="1564" y="1989"/>
                </a:lnTo>
                <a:lnTo>
                  <a:pt x="1472" y="2035"/>
                </a:lnTo>
                <a:lnTo>
                  <a:pt x="1374" y="2070"/>
                </a:lnTo>
                <a:lnTo>
                  <a:pt x="1273" y="2096"/>
                </a:lnTo>
                <a:lnTo>
                  <a:pt x="1168" y="2112"/>
                </a:lnTo>
                <a:lnTo>
                  <a:pt x="1060" y="2119"/>
                </a:lnTo>
                <a:lnTo>
                  <a:pt x="952" y="2112"/>
                </a:lnTo>
                <a:lnTo>
                  <a:pt x="847" y="2096"/>
                </a:lnTo>
                <a:lnTo>
                  <a:pt x="744" y="2070"/>
                </a:lnTo>
                <a:lnTo>
                  <a:pt x="648" y="2035"/>
                </a:lnTo>
                <a:lnTo>
                  <a:pt x="555" y="1989"/>
                </a:lnTo>
                <a:lnTo>
                  <a:pt x="468" y="1937"/>
                </a:lnTo>
                <a:lnTo>
                  <a:pt x="386" y="1876"/>
                </a:lnTo>
                <a:lnTo>
                  <a:pt x="311" y="1808"/>
                </a:lnTo>
                <a:lnTo>
                  <a:pt x="243" y="1733"/>
                </a:lnTo>
                <a:lnTo>
                  <a:pt x="182" y="1651"/>
                </a:lnTo>
                <a:lnTo>
                  <a:pt x="128" y="1564"/>
                </a:lnTo>
                <a:lnTo>
                  <a:pt x="84" y="1471"/>
                </a:lnTo>
                <a:lnTo>
                  <a:pt x="47" y="1373"/>
                </a:lnTo>
                <a:lnTo>
                  <a:pt x="21" y="1272"/>
                </a:lnTo>
                <a:lnTo>
                  <a:pt x="5" y="1167"/>
                </a:lnTo>
                <a:lnTo>
                  <a:pt x="0" y="1059"/>
                </a:lnTo>
                <a:lnTo>
                  <a:pt x="5" y="951"/>
                </a:lnTo>
                <a:lnTo>
                  <a:pt x="21" y="845"/>
                </a:lnTo>
                <a:lnTo>
                  <a:pt x="47" y="743"/>
                </a:lnTo>
                <a:lnTo>
                  <a:pt x="84" y="647"/>
                </a:lnTo>
                <a:lnTo>
                  <a:pt x="128" y="555"/>
                </a:lnTo>
                <a:lnTo>
                  <a:pt x="182" y="466"/>
                </a:lnTo>
                <a:lnTo>
                  <a:pt x="243" y="386"/>
                </a:lnTo>
                <a:lnTo>
                  <a:pt x="311" y="311"/>
                </a:lnTo>
                <a:lnTo>
                  <a:pt x="386" y="243"/>
                </a:lnTo>
                <a:lnTo>
                  <a:pt x="468" y="181"/>
                </a:lnTo>
                <a:lnTo>
                  <a:pt x="555" y="127"/>
                </a:lnTo>
                <a:lnTo>
                  <a:pt x="648" y="84"/>
                </a:lnTo>
                <a:lnTo>
                  <a:pt x="744" y="47"/>
                </a:lnTo>
                <a:lnTo>
                  <a:pt x="847" y="21"/>
                </a:lnTo>
                <a:lnTo>
                  <a:pt x="952" y="5"/>
                </a:lnTo>
                <a:lnTo>
                  <a:pt x="1060" y="0"/>
                </a:lnTo>
                <a:close/>
              </a:path>
            </a:pathLst>
          </a:custGeom>
          <a:solidFill>
            <a:schemeClr val="bg1"/>
          </a:solidFill>
          <a:ln w="0">
            <a:noFill/>
            <a:prstDash val="solid"/>
            <a:round/>
          </a:ln>
          <a:effectLst>
            <a:outerShdw blurRad="444500" dist="127000" dir="2700000" algn="tl" rotWithShape="0">
              <a:prstClr val="black">
                <a:alpha val="40000"/>
              </a:prstClr>
            </a:outerShdw>
          </a:effectLst>
        </p:spPr>
        <p:txBody>
          <a:bodyPr vert="horz" wrap="square" lIns="128580" tIns="64290" rIns="128580" bIns="64290" numCol="1" anchor="t" anchorCtr="0" compatLnSpc="1"/>
          <a:lstStyle/>
          <a:p>
            <a:endParaRPr lang="zh-CN" altLang="en-US">
              <a:latin typeface="+mn-lt"/>
              <a:ea typeface="+mn-ea"/>
              <a:cs typeface="+mn-ea"/>
              <a:sym typeface="+mn-lt"/>
            </a:endParaRPr>
          </a:p>
        </p:txBody>
      </p:sp>
      <p:sp>
        <p:nvSpPr>
          <p:cNvPr id="13" name="Freeform 9"/>
          <p:cNvSpPr/>
          <p:nvPr/>
        </p:nvSpPr>
        <p:spPr bwMode="auto">
          <a:xfrm>
            <a:off x="3694351" y="798856"/>
            <a:ext cx="3276595" cy="3273021"/>
          </a:xfrm>
          <a:custGeom>
            <a:avLst/>
            <a:gdLst>
              <a:gd name="T0" fmla="*/ 917 w 1834"/>
              <a:gd name="T1" fmla="*/ 0 h 1832"/>
              <a:gd name="T2" fmla="*/ 1016 w 1834"/>
              <a:gd name="T3" fmla="*/ 5 h 1832"/>
              <a:gd name="T4" fmla="*/ 1112 w 1834"/>
              <a:gd name="T5" fmla="*/ 21 h 1832"/>
              <a:gd name="T6" fmla="*/ 1207 w 1834"/>
              <a:gd name="T7" fmla="*/ 47 h 1832"/>
              <a:gd name="T8" fmla="*/ 1296 w 1834"/>
              <a:gd name="T9" fmla="*/ 80 h 1832"/>
              <a:gd name="T10" fmla="*/ 1380 w 1834"/>
              <a:gd name="T11" fmla="*/ 124 h 1832"/>
              <a:gd name="T12" fmla="*/ 1458 w 1834"/>
              <a:gd name="T13" fmla="*/ 176 h 1832"/>
              <a:gd name="T14" fmla="*/ 1531 w 1834"/>
              <a:gd name="T15" fmla="*/ 236 h 1832"/>
              <a:gd name="T16" fmla="*/ 1598 w 1834"/>
              <a:gd name="T17" fmla="*/ 302 h 1832"/>
              <a:gd name="T18" fmla="*/ 1657 w 1834"/>
              <a:gd name="T19" fmla="*/ 375 h 1832"/>
              <a:gd name="T20" fmla="*/ 1708 w 1834"/>
              <a:gd name="T21" fmla="*/ 454 h 1832"/>
              <a:gd name="T22" fmla="*/ 1751 w 1834"/>
              <a:gd name="T23" fmla="*/ 538 h 1832"/>
              <a:gd name="T24" fmla="*/ 1786 w 1834"/>
              <a:gd name="T25" fmla="*/ 627 h 1832"/>
              <a:gd name="T26" fmla="*/ 1813 w 1834"/>
              <a:gd name="T27" fmla="*/ 719 h 1832"/>
              <a:gd name="T28" fmla="*/ 1828 w 1834"/>
              <a:gd name="T29" fmla="*/ 817 h 1832"/>
              <a:gd name="T30" fmla="*/ 1834 w 1834"/>
              <a:gd name="T31" fmla="*/ 916 h 1832"/>
              <a:gd name="T32" fmla="*/ 1828 w 1834"/>
              <a:gd name="T33" fmla="*/ 1016 h 1832"/>
              <a:gd name="T34" fmla="*/ 1813 w 1834"/>
              <a:gd name="T35" fmla="*/ 1112 h 1832"/>
              <a:gd name="T36" fmla="*/ 1786 w 1834"/>
              <a:gd name="T37" fmla="*/ 1206 h 1832"/>
              <a:gd name="T38" fmla="*/ 1751 w 1834"/>
              <a:gd name="T39" fmla="*/ 1295 h 1832"/>
              <a:gd name="T40" fmla="*/ 1708 w 1834"/>
              <a:gd name="T41" fmla="*/ 1379 h 1832"/>
              <a:gd name="T42" fmla="*/ 1657 w 1834"/>
              <a:gd name="T43" fmla="*/ 1457 h 1832"/>
              <a:gd name="T44" fmla="*/ 1598 w 1834"/>
              <a:gd name="T45" fmla="*/ 1529 h 1832"/>
              <a:gd name="T46" fmla="*/ 1531 w 1834"/>
              <a:gd name="T47" fmla="*/ 1595 h 1832"/>
              <a:gd name="T48" fmla="*/ 1458 w 1834"/>
              <a:gd name="T49" fmla="*/ 1654 h 1832"/>
              <a:gd name="T50" fmla="*/ 1380 w 1834"/>
              <a:gd name="T51" fmla="*/ 1707 h 1832"/>
              <a:gd name="T52" fmla="*/ 1296 w 1834"/>
              <a:gd name="T53" fmla="*/ 1750 h 1832"/>
              <a:gd name="T54" fmla="*/ 1207 w 1834"/>
              <a:gd name="T55" fmla="*/ 1785 h 1832"/>
              <a:gd name="T56" fmla="*/ 1112 w 1834"/>
              <a:gd name="T57" fmla="*/ 1811 h 1832"/>
              <a:gd name="T58" fmla="*/ 1016 w 1834"/>
              <a:gd name="T59" fmla="*/ 1827 h 1832"/>
              <a:gd name="T60" fmla="*/ 917 w 1834"/>
              <a:gd name="T61" fmla="*/ 1832 h 1832"/>
              <a:gd name="T62" fmla="*/ 817 w 1834"/>
              <a:gd name="T63" fmla="*/ 1827 h 1832"/>
              <a:gd name="T64" fmla="*/ 720 w 1834"/>
              <a:gd name="T65" fmla="*/ 1811 h 1832"/>
              <a:gd name="T66" fmla="*/ 627 w 1834"/>
              <a:gd name="T67" fmla="*/ 1785 h 1832"/>
              <a:gd name="T68" fmla="*/ 538 w 1834"/>
              <a:gd name="T69" fmla="*/ 1750 h 1832"/>
              <a:gd name="T70" fmla="*/ 454 w 1834"/>
              <a:gd name="T71" fmla="*/ 1707 h 1832"/>
              <a:gd name="T72" fmla="*/ 376 w 1834"/>
              <a:gd name="T73" fmla="*/ 1654 h 1832"/>
              <a:gd name="T74" fmla="*/ 302 w 1834"/>
              <a:gd name="T75" fmla="*/ 1595 h 1832"/>
              <a:gd name="T76" fmla="*/ 236 w 1834"/>
              <a:gd name="T77" fmla="*/ 1529 h 1832"/>
              <a:gd name="T78" fmla="*/ 177 w 1834"/>
              <a:gd name="T79" fmla="*/ 1457 h 1832"/>
              <a:gd name="T80" fmla="*/ 126 w 1834"/>
              <a:gd name="T81" fmla="*/ 1379 h 1832"/>
              <a:gd name="T82" fmla="*/ 82 w 1834"/>
              <a:gd name="T83" fmla="*/ 1295 h 1832"/>
              <a:gd name="T84" fmla="*/ 47 w 1834"/>
              <a:gd name="T85" fmla="*/ 1206 h 1832"/>
              <a:gd name="T86" fmla="*/ 21 w 1834"/>
              <a:gd name="T87" fmla="*/ 1112 h 1832"/>
              <a:gd name="T88" fmla="*/ 6 w 1834"/>
              <a:gd name="T89" fmla="*/ 1016 h 1832"/>
              <a:gd name="T90" fmla="*/ 0 w 1834"/>
              <a:gd name="T91" fmla="*/ 916 h 1832"/>
              <a:gd name="T92" fmla="*/ 6 w 1834"/>
              <a:gd name="T93" fmla="*/ 817 h 1832"/>
              <a:gd name="T94" fmla="*/ 21 w 1834"/>
              <a:gd name="T95" fmla="*/ 719 h 1832"/>
              <a:gd name="T96" fmla="*/ 47 w 1834"/>
              <a:gd name="T97" fmla="*/ 627 h 1832"/>
              <a:gd name="T98" fmla="*/ 82 w 1834"/>
              <a:gd name="T99" fmla="*/ 538 h 1832"/>
              <a:gd name="T100" fmla="*/ 126 w 1834"/>
              <a:gd name="T101" fmla="*/ 454 h 1832"/>
              <a:gd name="T102" fmla="*/ 177 w 1834"/>
              <a:gd name="T103" fmla="*/ 375 h 1832"/>
              <a:gd name="T104" fmla="*/ 236 w 1834"/>
              <a:gd name="T105" fmla="*/ 302 h 1832"/>
              <a:gd name="T106" fmla="*/ 302 w 1834"/>
              <a:gd name="T107" fmla="*/ 236 h 1832"/>
              <a:gd name="T108" fmla="*/ 376 w 1834"/>
              <a:gd name="T109" fmla="*/ 176 h 1832"/>
              <a:gd name="T110" fmla="*/ 454 w 1834"/>
              <a:gd name="T111" fmla="*/ 124 h 1832"/>
              <a:gd name="T112" fmla="*/ 538 w 1834"/>
              <a:gd name="T113" fmla="*/ 80 h 1832"/>
              <a:gd name="T114" fmla="*/ 627 w 1834"/>
              <a:gd name="T115" fmla="*/ 47 h 1832"/>
              <a:gd name="T116" fmla="*/ 720 w 1834"/>
              <a:gd name="T117" fmla="*/ 21 h 1832"/>
              <a:gd name="T118" fmla="*/ 817 w 1834"/>
              <a:gd name="T119" fmla="*/ 5 h 1832"/>
              <a:gd name="T120" fmla="*/ 917 w 1834"/>
              <a:gd name="T121" fmla="*/ 0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34" h="1832">
                <a:moveTo>
                  <a:pt x="917" y="0"/>
                </a:moveTo>
                <a:lnTo>
                  <a:pt x="1016" y="5"/>
                </a:lnTo>
                <a:lnTo>
                  <a:pt x="1112" y="21"/>
                </a:lnTo>
                <a:lnTo>
                  <a:pt x="1207" y="47"/>
                </a:lnTo>
                <a:lnTo>
                  <a:pt x="1296" y="80"/>
                </a:lnTo>
                <a:lnTo>
                  <a:pt x="1380" y="124"/>
                </a:lnTo>
                <a:lnTo>
                  <a:pt x="1458" y="176"/>
                </a:lnTo>
                <a:lnTo>
                  <a:pt x="1531" y="236"/>
                </a:lnTo>
                <a:lnTo>
                  <a:pt x="1598" y="302"/>
                </a:lnTo>
                <a:lnTo>
                  <a:pt x="1657" y="375"/>
                </a:lnTo>
                <a:lnTo>
                  <a:pt x="1708" y="454"/>
                </a:lnTo>
                <a:lnTo>
                  <a:pt x="1751" y="538"/>
                </a:lnTo>
                <a:lnTo>
                  <a:pt x="1786" y="627"/>
                </a:lnTo>
                <a:lnTo>
                  <a:pt x="1813" y="719"/>
                </a:lnTo>
                <a:lnTo>
                  <a:pt x="1828" y="817"/>
                </a:lnTo>
                <a:lnTo>
                  <a:pt x="1834" y="916"/>
                </a:lnTo>
                <a:lnTo>
                  <a:pt x="1828" y="1016"/>
                </a:lnTo>
                <a:lnTo>
                  <a:pt x="1813" y="1112"/>
                </a:lnTo>
                <a:lnTo>
                  <a:pt x="1786" y="1206"/>
                </a:lnTo>
                <a:lnTo>
                  <a:pt x="1751" y="1295"/>
                </a:lnTo>
                <a:lnTo>
                  <a:pt x="1708" y="1379"/>
                </a:lnTo>
                <a:lnTo>
                  <a:pt x="1657" y="1457"/>
                </a:lnTo>
                <a:lnTo>
                  <a:pt x="1598" y="1529"/>
                </a:lnTo>
                <a:lnTo>
                  <a:pt x="1531" y="1595"/>
                </a:lnTo>
                <a:lnTo>
                  <a:pt x="1458" y="1654"/>
                </a:lnTo>
                <a:lnTo>
                  <a:pt x="1380" y="1707"/>
                </a:lnTo>
                <a:lnTo>
                  <a:pt x="1296" y="1750"/>
                </a:lnTo>
                <a:lnTo>
                  <a:pt x="1207" y="1785"/>
                </a:lnTo>
                <a:lnTo>
                  <a:pt x="1112" y="1811"/>
                </a:lnTo>
                <a:lnTo>
                  <a:pt x="1016" y="1827"/>
                </a:lnTo>
                <a:lnTo>
                  <a:pt x="917" y="1832"/>
                </a:lnTo>
                <a:lnTo>
                  <a:pt x="817" y="1827"/>
                </a:lnTo>
                <a:lnTo>
                  <a:pt x="720" y="1811"/>
                </a:lnTo>
                <a:lnTo>
                  <a:pt x="627" y="1785"/>
                </a:lnTo>
                <a:lnTo>
                  <a:pt x="538" y="1750"/>
                </a:lnTo>
                <a:lnTo>
                  <a:pt x="454" y="1707"/>
                </a:lnTo>
                <a:lnTo>
                  <a:pt x="376" y="1654"/>
                </a:lnTo>
                <a:lnTo>
                  <a:pt x="302" y="1595"/>
                </a:lnTo>
                <a:lnTo>
                  <a:pt x="236" y="1529"/>
                </a:lnTo>
                <a:lnTo>
                  <a:pt x="177" y="1457"/>
                </a:lnTo>
                <a:lnTo>
                  <a:pt x="126" y="1379"/>
                </a:lnTo>
                <a:lnTo>
                  <a:pt x="82" y="1295"/>
                </a:lnTo>
                <a:lnTo>
                  <a:pt x="47" y="1206"/>
                </a:lnTo>
                <a:lnTo>
                  <a:pt x="21" y="1112"/>
                </a:lnTo>
                <a:lnTo>
                  <a:pt x="6" y="1016"/>
                </a:lnTo>
                <a:lnTo>
                  <a:pt x="0" y="916"/>
                </a:lnTo>
                <a:lnTo>
                  <a:pt x="6" y="817"/>
                </a:lnTo>
                <a:lnTo>
                  <a:pt x="21" y="719"/>
                </a:lnTo>
                <a:lnTo>
                  <a:pt x="47" y="627"/>
                </a:lnTo>
                <a:lnTo>
                  <a:pt x="82" y="538"/>
                </a:lnTo>
                <a:lnTo>
                  <a:pt x="126" y="454"/>
                </a:lnTo>
                <a:lnTo>
                  <a:pt x="177" y="375"/>
                </a:lnTo>
                <a:lnTo>
                  <a:pt x="236" y="302"/>
                </a:lnTo>
                <a:lnTo>
                  <a:pt x="302" y="236"/>
                </a:lnTo>
                <a:lnTo>
                  <a:pt x="376" y="176"/>
                </a:lnTo>
                <a:lnTo>
                  <a:pt x="454" y="124"/>
                </a:lnTo>
                <a:lnTo>
                  <a:pt x="538" y="80"/>
                </a:lnTo>
                <a:lnTo>
                  <a:pt x="627" y="47"/>
                </a:lnTo>
                <a:lnTo>
                  <a:pt x="720" y="21"/>
                </a:lnTo>
                <a:lnTo>
                  <a:pt x="817" y="5"/>
                </a:lnTo>
                <a:lnTo>
                  <a:pt x="917" y="0"/>
                </a:lnTo>
                <a:close/>
              </a:path>
            </a:pathLst>
          </a:custGeom>
          <a:solidFill>
            <a:srgbClr val="0070C0"/>
          </a:solidFill>
          <a:ln w="0">
            <a:noFill/>
            <a:prstDash val="solid"/>
            <a:round/>
          </a:ln>
        </p:spPr>
        <p:txBody>
          <a:bodyPr vert="horz" wrap="square" lIns="128580" tIns="64290" rIns="128580" bIns="64290" numCol="1" anchor="t" anchorCtr="0" compatLnSpc="1"/>
          <a:lstStyle/>
          <a:p>
            <a:endParaRPr lang="zh-CN" altLang="en-US">
              <a:latin typeface="+mn-lt"/>
              <a:ea typeface="+mn-ea"/>
              <a:cs typeface="+mn-ea"/>
              <a:sym typeface="+mn-lt"/>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8774" y="761492"/>
            <a:ext cx="3347747" cy="334774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7"/>
          <p:cNvSpPr>
            <a:spLocks noChangeArrowheads="1"/>
          </p:cNvSpPr>
          <p:nvPr/>
        </p:nvSpPr>
        <p:spPr bwMode="auto">
          <a:xfrm>
            <a:off x="6213061" y="5488266"/>
            <a:ext cx="4392488"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400" b="1" dirty="0">
                <a:solidFill>
                  <a:schemeClr val="accent2">
                    <a:lumMod val="60000"/>
                    <a:lumOff val="40000"/>
                  </a:schemeClr>
                </a:solidFill>
                <a:latin typeface="微软雅黑" panose="020B0503020204020204" pitchFamily="34" charset="-122"/>
                <a:ea typeface="微软雅黑" panose="020B0503020204020204" pitchFamily="34" charset="-122"/>
                <a:sym typeface="微软雅黑" panose="020B0503020204020204" pitchFamily="34" charset="-122"/>
              </a:rPr>
              <a:t>上海工程技术大学  郑元生副教授团队</a:t>
            </a:r>
          </a:p>
        </p:txBody>
      </p:sp>
      <p:sp>
        <p:nvSpPr>
          <p:cNvPr id="3" name="TextBox 7"/>
          <p:cNvSpPr>
            <a:spLocks noChangeArrowheads="1"/>
          </p:cNvSpPr>
          <p:nvPr/>
        </p:nvSpPr>
        <p:spPr bwMode="auto">
          <a:xfrm>
            <a:off x="5925029" y="4408093"/>
            <a:ext cx="4968552"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500" b="1"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演示完毕 感谢聆听</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2500"/>
                                  </p:stCondLst>
                                  <p:iterate type="lt">
                                    <p:tmPct val="10000"/>
                                  </p:iterate>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22" presetClass="entr" presetSubtype="8" fill="hold" grpId="0" nodeType="withEffect">
                                  <p:stCondLst>
                                    <p:cond delay="45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Arial" panose="020B0604020202020204" pitchFamily="34" charset="0"/>
                <a:cs typeface="Arial" panose="020B0604020202020204" pitchFamily="34" charset="0"/>
                <a:sym typeface="+mn-ea"/>
              </a:rPr>
              <a:t>背景介绍</a:t>
            </a:r>
            <a:endParaRPr lang="en-US" altLang="zh-CN" sz="6000" dirty="0">
              <a:solidFill>
                <a:schemeClr val="bg1"/>
              </a:solidFill>
              <a:cs typeface="+mn-ea"/>
              <a:sym typeface="+mn-lt"/>
            </a:endParaRP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5991"/>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01</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normAutofit/>
          </a:bodyPr>
          <a:lstStyle/>
          <a:p>
            <a:r>
              <a:rPr lang="en-US" altLang="zh-CN" b="1" dirty="0">
                <a:latin typeface="+mj-lt"/>
                <a:ea typeface="+mj-lt"/>
                <a:cs typeface="Arial" panose="020B0604020202020204" pitchFamily="34" charset="0"/>
                <a:sym typeface="+mn-ea"/>
              </a:rPr>
              <a:t>1 </a:t>
            </a:r>
            <a:r>
              <a:rPr lang="zh-CN" altLang="en-US" b="1" dirty="0">
                <a:latin typeface="+mj-lt"/>
                <a:ea typeface="+mj-lt"/>
                <a:cs typeface="Arial" panose="020B0604020202020204" pitchFamily="34" charset="0"/>
                <a:sym typeface="+mn-ea"/>
              </a:rPr>
              <a:t>背景介绍</a:t>
            </a:r>
            <a:endParaRPr lang="zh-CN" altLang="en-US" dirty="0"/>
          </a:p>
        </p:txBody>
      </p:sp>
      <p:sp>
        <p:nvSpPr>
          <p:cNvPr id="70" name="矩形 47"/>
          <p:cNvSpPr>
            <a:spLocks noChangeArrowheads="1"/>
          </p:cNvSpPr>
          <p:nvPr/>
        </p:nvSpPr>
        <p:spPr bwMode="auto">
          <a:xfrm>
            <a:off x="4457776" y="2032149"/>
            <a:ext cx="7405370" cy="167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gn="just">
              <a:lnSpc>
                <a:spcPct val="130000"/>
              </a:lnSpc>
              <a:spcBef>
                <a:spcPct val="0"/>
              </a:spcBef>
              <a:buNone/>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传统纤维的直径5~50μm，蚕丝直径4~5μm，超细旦纤维直径0.4~4μm。当纤维直径由微米级减小到纳米级时，纤维材料将表现出一些特殊的性能，如较高的比表面积与体积比，优良的表面柔韧性和力学性能。</a:t>
            </a:r>
          </a:p>
        </p:txBody>
      </p:sp>
      <p:sp>
        <p:nvSpPr>
          <p:cNvPr id="71" name="矩形 3"/>
          <p:cNvSpPr>
            <a:spLocks noChangeArrowheads="1"/>
          </p:cNvSpPr>
          <p:nvPr/>
        </p:nvSpPr>
        <p:spPr bwMode="auto">
          <a:xfrm>
            <a:off x="4629175" y="1384077"/>
            <a:ext cx="156591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319" tIns="36160" rIns="72319" bIns="36160">
            <a:spAutoFit/>
          </a:bodyPr>
          <a:lstStyle/>
          <a:p>
            <a:pPr>
              <a:spcBef>
                <a:spcPct val="0"/>
              </a:spcBef>
              <a:buFont typeface="Arial" panose="020B0604020202020204" pitchFamily="34" charset="0"/>
              <a:buNone/>
            </a:pP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a:t>
            </a:r>
          </a:p>
        </p:txBody>
      </p:sp>
      <p:sp>
        <p:nvSpPr>
          <p:cNvPr id="72" name="矩形 71"/>
          <p:cNvSpPr/>
          <p:nvPr/>
        </p:nvSpPr>
        <p:spPr>
          <a:xfrm>
            <a:off x="4557167" y="1888133"/>
            <a:ext cx="632567" cy="42713"/>
          </a:xfrm>
          <a:prstGeom prst="rect">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73" name="矩形 72"/>
          <p:cNvSpPr/>
          <p:nvPr/>
        </p:nvSpPr>
        <p:spPr>
          <a:xfrm>
            <a:off x="5205239" y="1888133"/>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pic>
        <p:nvPicPr>
          <p:cNvPr id="10242" name="Picture 2" descr="http://himg2.huanqiu.com/attachment2010/2016/0727/201607271009501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687" y="1528093"/>
            <a:ext cx="4172585" cy="2413635"/>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3">
            <a:extLst>
              <a:ext uri="{FF2B5EF4-FFF2-40B4-BE49-F238E27FC236}">
                <a16:creationId xmlns:a16="http://schemas.microsoft.com/office/drawing/2014/main" id="{8F5221B4-9080-DD77-3851-54433FA0AC75}"/>
              </a:ext>
            </a:extLst>
          </p:cNvPr>
          <p:cNvSpPr>
            <a:spLocks noChangeArrowheads="1"/>
          </p:cNvSpPr>
          <p:nvPr/>
        </p:nvSpPr>
        <p:spPr bwMode="auto">
          <a:xfrm>
            <a:off x="4485159" y="4120381"/>
            <a:ext cx="3736777" cy="50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319" tIns="36160" rIns="72319" bIns="36160">
            <a:spAutoFit/>
          </a:bodyPr>
          <a:lstStyle/>
          <a:p>
            <a:pPr>
              <a:spcBef>
                <a:spcPct val="0"/>
              </a:spcBef>
              <a:buFont typeface="Arial" panose="020B0604020202020204" pitchFamily="34" charset="0"/>
              <a:buNone/>
            </a:pP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纳米纤维空气过滤材料</a:t>
            </a:r>
          </a:p>
        </p:txBody>
      </p:sp>
      <p:sp>
        <p:nvSpPr>
          <p:cNvPr id="4" name="矩形 3">
            <a:extLst>
              <a:ext uri="{FF2B5EF4-FFF2-40B4-BE49-F238E27FC236}">
                <a16:creationId xmlns:a16="http://schemas.microsoft.com/office/drawing/2014/main" id="{288BA1D8-43D8-9692-908F-C9666D439471}"/>
              </a:ext>
            </a:extLst>
          </p:cNvPr>
          <p:cNvSpPr/>
          <p:nvPr/>
        </p:nvSpPr>
        <p:spPr>
          <a:xfrm>
            <a:off x="4629175" y="4696445"/>
            <a:ext cx="632567" cy="427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5" name="矩形 4">
            <a:extLst>
              <a:ext uri="{FF2B5EF4-FFF2-40B4-BE49-F238E27FC236}">
                <a16:creationId xmlns:a16="http://schemas.microsoft.com/office/drawing/2014/main" id="{F0E14222-1247-2A5D-0AE5-CEAFF3CA804F}"/>
              </a:ext>
            </a:extLst>
          </p:cNvPr>
          <p:cNvSpPr/>
          <p:nvPr/>
        </p:nvSpPr>
        <p:spPr>
          <a:xfrm>
            <a:off x="5277247" y="4696445"/>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pic>
        <p:nvPicPr>
          <p:cNvPr id="10" name="图片 9">
            <a:extLst>
              <a:ext uri="{FF2B5EF4-FFF2-40B4-BE49-F238E27FC236}">
                <a16:creationId xmlns:a16="http://schemas.microsoft.com/office/drawing/2014/main" id="{A224A33C-626F-9EBA-9545-B7D3239753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767" y="4120381"/>
            <a:ext cx="2736304" cy="2926869"/>
          </a:xfrm>
          <a:prstGeom prst="rect">
            <a:avLst/>
          </a:prstGeom>
        </p:spPr>
      </p:pic>
      <p:sp>
        <p:nvSpPr>
          <p:cNvPr id="11" name="矩形 47">
            <a:extLst>
              <a:ext uri="{FF2B5EF4-FFF2-40B4-BE49-F238E27FC236}">
                <a16:creationId xmlns:a16="http://schemas.microsoft.com/office/drawing/2014/main" id="{0EEB8C46-7008-684E-B5C8-FEF9300DC259}"/>
              </a:ext>
            </a:extLst>
          </p:cNvPr>
          <p:cNvSpPr>
            <a:spLocks noChangeArrowheads="1"/>
          </p:cNvSpPr>
          <p:nvPr/>
        </p:nvSpPr>
        <p:spPr bwMode="auto">
          <a:xfrm>
            <a:off x="4441579" y="4840461"/>
            <a:ext cx="7405370" cy="203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纳米纤维空气过滤材料是一种高效的空气净化技术，利用纳米级别的纤维材料，可以有效捕捉微小的颗粒物、细菌和病毒。相较于传统的过滤材料，纳米纤维具有更大的表面积和更好的过滤效率，同时也能保持较低的气流阻力。这使得它在空气净化、工业排放控制和个人防护设备等领域都有广泛的应用。</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750"/>
                                        <p:tgtEl>
                                          <p:spTgt spid="73"/>
                                        </p:tgtEl>
                                      </p:cBhvr>
                                    </p:animEffect>
                                  </p:childTnLst>
                                </p:cTn>
                              </p:par>
                            </p:childTnLst>
                          </p:cTn>
                        </p:par>
                        <p:par>
                          <p:cTn id="16" fill="hold">
                            <p:stCondLst>
                              <p:cond delay="1750"/>
                            </p:stCondLst>
                            <p:childTnLst>
                              <p:par>
                                <p:cTn id="17" presetID="14" presetClass="entr" presetSubtype="1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randombar(horizontal)">
                                      <p:cBhvr>
                                        <p:cTn id="19" dur="750"/>
                                        <p:tgtEl>
                                          <p:spTgt spid="70"/>
                                        </p:tgtEl>
                                      </p:cBhvr>
                                    </p:animEffect>
                                  </p:childTnLst>
                                </p:cTn>
                              </p:par>
                            </p:childTnLst>
                          </p:cTn>
                        </p:par>
                        <p:par>
                          <p:cTn id="20" fill="hold">
                            <p:stCondLst>
                              <p:cond delay="2500"/>
                            </p:stCondLst>
                            <p:childTnLst>
                              <p:par>
                                <p:cTn id="21" presetID="1" presetClass="entr" presetSubtype="0" fill="hold" nodeType="afterEffect">
                                  <p:stCondLst>
                                    <p:cond delay="0"/>
                                  </p:stCondLst>
                                  <p:childTnLst>
                                    <p:set>
                                      <p:cBhvr>
                                        <p:cTn id="22" dur="1" fill="hold">
                                          <p:stCondLst>
                                            <p:cond delay="0"/>
                                          </p:stCondLst>
                                        </p:cTn>
                                        <p:tgtEl>
                                          <p:spTgt spid="10242"/>
                                        </p:tgtEl>
                                        <p:attrNameLst>
                                          <p:attrName>style.visibility</p:attrName>
                                        </p:attrNameLst>
                                      </p:cBhvr>
                                      <p:to>
                                        <p:strVal val="visible"/>
                                      </p:to>
                                    </p:se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500"/>
                                        <p:tgtEl>
                                          <p:spTgt spid="3"/>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750"/>
                                        <p:tgtEl>
                                          <p:spTgt spid="5"/>
                                        </p:tgtEl>
                                      </p:cBhvr>
                                    </p:animEffect>
                                  </p:childTnLst>
                                </p:cTn>
                              </p:par>
                            </p:childTnLst>
                          </p:cTn>
                        </p:par>
                        <p:par>
                          <p:cTn id="35" fill="hold">
                            <p:stCondLst>
                              <p:cond delay="4250"/>
                            </p:stCondLst>
                            <p:childTnLst>
                              <p:par>
                                <p:cTn id="36" presetID="14" presetClass="entr" presetSubtype="1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randombar(horizontal)">
                                      <p:cBhvr>
                                        <p:cTn id="38"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bldLvl="0" animBg="1"/>
      <p:bldP spid="73" grpId="0" bldLvl="0" animBg="1"/>
      <p:bldP spid="3" grpId="0"/>
      <p:bldP spid="4" grpId="0" bldLvl="0" animBg="1"/>
      <p:bldP spid="5" grpId="0" bldLvl="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C98EDD81-0334-ED06-B36F-3A95636F5593}"/>
              </a:ext>
            </a:extLst>
          </p:cNvPr>
          <p:cNvSpPr>
            <a:spLocks noGrp="1"/>
          </p:cNvSpPr>
          <p:nvPr>
            <p:ph type="body" sz="quarter" idx="13"/>
          </p:nvPr>
        </p:nvSpPr>
        <p:spPr>
          <a:xfrm>
            <a:off x="1748855" y="736005"/>
            <a:ext cx="3168922" cy="503560"/>
          </a:xfrm>
        </p:spPr>
        <p:txBody>
          <a:bodyPr/>
          <a:lstStyle/>
          <a:p>
            <a:r>
              <a:rPr lang="en-US" altLang="zh-CN" b="1" dirty="0">
                <a:latin typeface="+mj-lt"/>
                <a:ea typeface="+mj-lt"/>
                <a:cs typeface="Arial" panose="020B0604020202020204" pitchFamily="34" charset="0"/>
                <a:sym typeface="+mn-ea"/>
              </a:rPr>
              <a:t>1 </a:t>
            </a:r>
            <a:r>
              <a:rPr lang="zh-CN" altLang="en-US" b="1" dirty="0">
                <a:latin typeface="+mj-lt"/>
                <a:ea typeface="+mj-lt"/>
                <a:cs typeface="Arial" panose="020B0604020202020204" pitchFamily="34" charset="0"/>
                <a:sym typeface="+mn-ea"/>
              </a:rPr>
              <a:t>背景介绍</a:t>
            </a:r>
            <a:endParaRPr lang="zh-CN" altLang="en-US" dirty="0"/>
          </a:p>
          <a:p>
            <a:endParaRPr lang="zh-CN" altLang="en-US" dirty="0"/>
          </a:p>
        </p:txBody>
      </p:sp>
      <p:pic>
        <p:nvPicPr>
          <p:cNvPr id="4" name="图片 3">
            <a:extLst>
              <a:ext uri="{FF2B5EF4-FFF2-40B4-BE49-F238E27FC236}">
                <a16:creationId xmlns:a16="http://schemas.microsoft.com/office/drawing/2014/main" id="{333EDD3B-83B3-2348-1780-A1C00B3B3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767" y="2104157"/>
            <a:ext cx="5904656" cy="2434689"/>
          </a:xfrm>
          <a:prstGeom prst="rect">
            <a:avLst/>
          </a:prstGeom>
        </p:spPr>
      </p:pic>
      <p:pic>
        <p:nvPicPr>
          <p:cNvPr id="5" name="图片 4">
            <a:extLst>
              <a:ext uri="{FF2B5EF4-FFF2-40B4-BE49-F238E27FC236}">
                <a16:creationId xmlns:a16="http://schemas.microsoft.com/office/drawing/2014/main" id="{95CD5A7C-A280-6D3F-7CF6-03E3EB8465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8775" y="4402641"/>
            <a:ext cx="6048672" cy="2223584"/>
          </a:xfrm>
          <a:prstGeom prst="rect">
            <a:avLst/>
          </a:prstGeom>
        </p:spPr>
      </p:pic>
      <p:pic>
        <p:nvPicPr>
          <p:cNvPr id="7" name="图片 6">
            <a:extLst>
              <a:ext uri="{FF2B5EF4-FFF2-40B4-BE49-F238E27FC236}">
                <a16:creationId xmlns:a16="http://schemas.microsoft.com/office/drawing/2014/main" id="{7A24480E-FA67-FE03-86B2-85CEB661AE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3471" y="2536205"/>
            <a:ext cx="5333186" cy="1987921"/>
          </a:xfrm>
          <a:prstGeom prst="rect">
            <a:avLst/>
          </a:prstGeom>
        </p:spPr>
      </p:pic>
      <p:sp>
        <p:nvSpPr>
          <p:cNvPr id="8" name="文本框 7">
            <a:extLst>
              <a:ext uri="{FF2B5EF4-FFF2-40B4-BE49-F238E27FC236}">
                <a16:creationId xmlns:a16="http://schemas.microsoft.com/office/drawing/2014/main" id="{7CCE468F-2A2D-E41A-AEBF-10C61F71AA0C}"/>
              </a:ext>
            </a:extLst>
          </p:cNvPr>
          <p:cNvSpPr txBox="1"/>
          <p:nvPr/>
        </p:nvSpPr>
        <p:spPr>
          <a:xfrm>
            <a:off x="3189015" y="1600101"/>
            <a:ext cx="1826141" cy="369332"/>
          </a:xfrm>
          <a:prstGeom prst="rect">
            <a:avLst/>
          </a:prstGeom>
          <a:noFill/>
        </p:spPr>
        <p:txBody>
          <a:bodyPr wrap="none" rtlCol="0">
            <a:spAutoFit/>
          </a:bodyPr>
          <a:lstStyle/>
          <a:p>
            <a:pPr>
              <a:spcBef>
                <a:spcPct val="0"/>
              </a:spcBef>
              <a:buFont typeface="Arial" panose="020B0604020202020204" pitchFamily="34" charset="0"/>
              <a:buNone/>
            </a:pP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a:t>
            </a:r>
            <a:r>
              <a:rPr lang="en-US" altLang="zh-CN"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SEM</a:t>
            </a: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图</a:t>
            </a:r>
          </a:p>
        </p:txBody>
      </p:sp>
      <p:pic>
        <p:nvPicPr>
          <p:cNvPr id="10" name="图片 9">
            <a:extLst>
              <a:ext uri="{FF2B5EF4-FFF2-40B4-BE49-F238E27FC236}">
                <a16:creationId xmlns:a16="http://schemas.microsoft.com/office/drawing/2014/main" id="{A79C3EF6-5310-27E1-0213-B3C4F06932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1463" y="4480421"/>
            <a:ext cx="5442133" cy="1603658"/>
          </a:xfrm>
          <a:prstGeom prst="rect">
            <a:avLst/>
          </a:prstGeom>
        </p:spPr>
      </p:pic>
      <p:sp>
        <p:nvSpPr>
          <p:cNvPr id="11" name="文本框 10">
            <a:extLst>
              <a:ext uri="{FF2B5EF4-FFF2-40B4-BE49-F238E27FC236}">
                <a16:creationId xmlns:a16="http://schemas.microsoft.com/office/drawing/2014/main" id="{59D30B2A-331F-7CDB-31AB-DD01597097C9}"/>
              </a:ext>
            </a:extLst>
          </p:cNvPr>
          <p:cNvSpPr txBox="1"/>
          <p:nvPr/>
        </p:nvSpPr>
        <p:spPr>
          <a:xfrm>
            <a:off x="8805639" y="1816125"/>
            <a:ext cx="3108543" cy="369332"/>
          </a:xfrm>
          <a:prstGeom prst="rect">
            <a:avLst/>
          </a:prstGeom>
          <a:noFill/>
        </p:spPr>
        <p:txBody>
          <a:bodyPr wrap="none" rtlCol="0">
            <a:spAutoFit/>
          </a:bodyPr>
          <a:lstStyle/>
          <a:p>
            <a:pPr>
              <a:spcBef>
                <a:spcPct val="0"/>
              </a:spcBef>
              <a:buFont typeface="Arial" panose="020B0604020202020204" pitchFamily="34" charset="0"/>
              <a:buNone/>
            </a:pP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纳米纤维</a:t>
            </a:r>
            <a:r>
              <a:rPr lang="en-US" altLang="zh-CN"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PM</a:t>
            </a: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颗粒捕捉</a:t>
            </a:r>
            <a:r>
              <a:rPr lang="en-US" altLang="zh-CN"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SEM</a:t>
            </a: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图</a:t>
            </a:r>
          </a:p>
        </p:txBody>
      </p:sp>
    </p:spTree>
    <p:extLst>
      <p:ext uri="{BB962C8B-B14F-4D97-AF65-F5344CB8AC3E}">
        <p14:creationId xmlns:p14="http://schemas.microsoft.com/office/powerpoint/2010/main" val="3013275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normAutofit/>
          </a:bodyPr>
          <a:lstStyle/>
          <a:p>
            <a:r>
              <a:rPr lang="en-US" altLang="zh-CN" b="1" dirty="0">
                <a:latin typeface="+mj-lt"/>
                <a:ea typeface="+mj-lt"/>
                <a:cs typeface="Arial" panose="020B0604020202020204" pitchFamily="34" charset="0"/>
                <a:sym typeface="+mn-ea"/>
              </a:rPr>
              <a:t>1 </a:t>
            </a:r>
            <a:r>
              <a:rPr lang="zh-CN" altLang="en-US" b="1" dirty="0">
                <a:latin typeface="+mj-lt"/>
                <a:ea typeface="+mj-lt"/>
                <a:cs typeface="Arial" panose="020B0604020202020204" pitchFamily="34" charset="0"/>
                <a:sym typeface="+mn-ea"/>
              </a:rPr>
              <a:t>背景介绍</a:t>
            </a:r>
            <a:endParaRPr lang="zh-CN" altLang="en-US" dirty="0"/>
          </a:p>
        </p:txBody>
      </p:sp>
      <p:sp>
        <p:nvSpPr>
          <p:cNvPr id="30" name="矩形 3"/>
          <p:cNvSpPr>
            <a:spLocks noChangeArrowheads="1"/>
          </p:cNvSpPr>
          <p:nvPr/>
        </p:nvSpPr>
        <p:spPr bwMode="auto">
          <a:xfrm>
            <a:off x="894891" y="1672109"/>
            <a:ext cx="2580002" cy="573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425" tIns="48213" rIns="96425" bIns="4821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3095" b="1" dirty="0">
                <a:solidFill>
                  <a:schemeClr val="tx1">
                    <a:lumMod val="75000"/>
                    <a:lumOff val="25000"/>
                  </a:schemeClr>
                </a:solidFill>
                <a:latin typeface="Arial" panose="020B0604020202020204" pitchFamily="34" charset="0"/>
                <a:cs typeface="Arial" panose="020B0604020202020204" pitchFamily="34" charset="0"/>
              </a:rPr>
              <a:t>单向导水材料</a:t>
            </a:r>
          </a:p>
        </p:txBody>
      </p:sp>
      <p:sp>
        <p:nvSpPr>
          <p:cNvPr id="6" name="矩形 47">
            <a:extLst>
              <a:ext uri="{FF2B5EF4-FFF2-40B4-BE49-F238E27FC236}">
                <a16:creationId xmlns:a16="http://schemas.microsoft.com/office/drawing/2014/main" id="{36AD018B-D51E-3FAD-F574-C44FC748652A}"/>
              </a:ext>
            </a:extLst>
          </p:cNvPr>
          <p:cNvSpPr>
            <a:spLocks noChangeArrowheads="1"/>
          </p:cNvSpPr>
          <p:nvPr/>
        </p:nvSpPr>
        <p:spPr bwMode="auto">
          <a:xfrm>
            <a:off x="596727" y="2320181"/>
            <a:ext cx="5557837" cy="1634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单向导水材料是一种具有单向流动特性的材料，能够让水流只在一个方向上通过，同时阻止反向流动。较为常见的单向导水材料为</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Janus</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纤维膜，这是一种正反两面具有不同性质的材料。</a:t>
            </a:r>
          </a:p>
        </p:txBody>
      </p:sp>
      <p:pic>
        <p:nvPicPr>
          <p:cNvPr id="10" name="图片 9">
            <a:extLst>
              <a:ext uri="{FF2B5EF4-FFF2-40B4-BE49-F238E27FC236}">
                <a16:creationId xmlns:a16="http://schemas.microsoft.com/office/drawing/2014/main" id="{A04DA977-4590-3FE7-2619-DD576295D1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727" y="4120381"/>
            <a:ext cx="5441922" cy="2104474"/>
          </a:xfrm>
          <a:prstGeom prst="rect">
            <a:avLst/>
          </a:prstGeom>
        </p:spPr>
      </p:pic>
      <p:sp>
        <p:nvSpPr>
          <p:cNvPr id="11" name="矩形 10">
            <a:extLst>
              <a:ext uri="{FF2B5EF4-FFF2-40B4-BE49-F238E27FC236}">
                <a16:creationId xmlns:a16="http://schemas.microsoft.com/office/drawing/2014/main" id="{31DC93F1-DA2F-D4AE-2002-BF7AC1238702}"/>
              </a:ext>
            </a:extLst>
          </p:cNvPr>
          <p:cNvSpPr/>
          <p:nvPr/>
        </p:nvSpPr>
        <p:spPr>
          <a:xfrm>
            <a:off x="856419" y="2248173"/>
            <a:ext cx="632567" cy="427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12" name="矩形 11">
            <a:extLst>
              <a:ext uri="{FF2B5EF4-FFF2-40B4-BE49-F238E27FC236}">
                <a16:creationId xmlns:a16="http://schemas.microsoft.com/office/drawing/2014/main" id="{9E3A0094-A659-6B71-F53A-6B0DF2108D72}"/>
              </a:ext>
            </a:extLst>
          </p:cNvPr>
          <p:cNvSpPr/>
          <p:nvPr/>
        </p:nvSpPr>
        <p:spPr>
          <a:xfrm>
            <a:off x="1532831" y="2248173"/>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pic>
        <p:nvPicPr>
          <p:cNvPr id="14" name="图片 13">
            <a:extLst>
              <a:ext uri="{FF2B5EF4-FFF2-40B4-BE49-F238E27FC236}">
                <a16:creationId xmlns:a16="http://schemas.microsoft.com/office/drawing/2014/main" id="{6496520E-4319-4F01-3AA7-A9BF269C76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9375" y="4048373"/>
            <a:ext cx="6149606" cy="2087387"/>
          </a:xfrm>
          <a:prstGeom prst="rect">
            <a:avLst/>
          </a:prstGeom>
        </p:spPr>
      </p:pic>
      <p:sp>
        <p:nvSpPr>
          <p:cNvPr id="15" name="矩形 3">
            <a:extLst>
              <a:ext uri="{FF2B5EF4-FFF2-40B4-BE49-F238E27FC236}">
                <a16:creationId xmlns:a16="http://schemas.microsoft.com/office/drawing/2014/main" id="{3A69118E-A879-9C7A-1471-0394641DC9F1}"/>
              </a:ext>
            </a:extLst>
          </p:cNvPr>
          <p:cNvSpPr>
            <a:spLocks noChangeArrowheads="1"/>
          </p:cNvSpPr>
          <p:nvPr/>
        </p:nvSpPr>
        <p:spPr bwMode="auto">
          <a:xfrm>
            <a:off x="6573391" y="1672109"/>
            <a:ext cx="4170181" cy="573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425" tIns="48213" rIns="96425" bIns="4821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3095" b="1" dirty="0">
                <a:solidFill>
                  <a:schemeClr val="tx1">
                    <a:lumMod val="75000"/>
                    <a:lumOff val="25000"/>
                  </a:schemeClr>
                </a:solidFill>
                <a:latin typeface="Arial" panose="020B0604020202020204" pitchFamily="34" charset="0"/>
                <a:cs typeface="Arial" panose="020B0604020202020204" pitchFamily="34" charset="0"/>
              </a:rPr>
              <a:t>单向导水空气过滤材料</a:t>
            </a:r>
          </a:p>
        </p:txBody>
      </p:sp>
      <p:sp>
        <p:nvSpPr>
          <p:cNvPr id="16" name="矩形 15">
            <a:extLst>
              <a:ext uri="{FF2B5EF4-FFF2-40B4-BE49-F238E27FC236}">
                <a16:creationId xmlns:a16="http://schemas.microsoft.com/office/drawing/2014/main" id="{C97930D8-AAAC-6A87-EC74-9A7B3DF4BE33}"/>
              </a:ext>
            </a:extLst>
          </p:cNvPr>
          <p:cNvSpPr/>
          <p:nvPr/>
        </p:nvSpPr>
        <p:spPr>
          <a:xfrm>
            <a:off x="6573391" y="2248173"/>
            <a:ext cx="632567" cy="4271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17" name="矩形 16">
            <a:extLst>
              <a:ext uri="{FF2B5EF4-FFF2-40B4-BE49-F238E27FC236}">
                <a16:creationId xmlns:a16="http://schemas.microsoft.com/office/drawing/2014/main" id="{65C5091B-A845-15E7-FA7B-C59ACE37B857}"/>
              </a:ext>
            </a:extLst>
          </p:cNvPr>
          <p:cNvSpPr/>
          <p:nvPr/>
        </p:nvSpPr>
        <p:spPr>
          <a:xfrm>
            <a:off x="7293471" y="2248173"/>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
        <p:nvSpPr>
          <p:cNvPr id="18" name="矩形 47">
            <a:extLst>
              <a:ext uri="{FF2B5EF4-FFF2-40B4-BE49-F238E27FC236}">
                <a16:creationId xmlns:a16="http://schemas.microsoft.com/office/drawing/2014/main" id="{5292A4AF-71F5-BB8C-5722-6A6319E0B554}"/>
              </a:ext>
            </a:extLst>
          </p:cNvPr>
          <p:cNvSpPr>
            <a:spLocks noChangeArrowheads="1"/>
          </p:cNvSpPr>
          <p:nvPr/>
        </p:nvSpPr>
        <p:spPr bwMode="auto">
          <a:xfrm>
            <a:off x="6429375" y="2248173"/>
            <a:ext cx="5904656" cy="1634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19" tIns="36160" rIns="72319" bIns="36160">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单向导水口罩是一种功能性口罩，它可以有效防止外界污染物进入，同时允许呼出水汽排出。这样的设计有助于减少口罩内部的湿气积聚，提高佩戴的舒适度。</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750"/>
                                        <p:tgtEl>
                                          <p:spTgt spid="6"/>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750"/>
                                        <p:tgtEl>
                                          <p:spTgt spid="12"/>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750"/>
                                        <p:tgtEl>
                                          <p:spTgt spid="17"/>
                                        </p:tgtEl>
                                      </p:cBhvr>
                                    </p:animEffect>
                                  </p:childTnLst>
                                </p:cTn>
                              </p:par>
                            </p:childTnLst>
                          </p:cTn>
                        </p:par>
                        <p:par>
                          <p:cTn id="32" fill="hold">
                            <p:stCondLst>
                              <p:cond delay="425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 grpId="0"/>
      <p:bldP spid="11" grpId="0" bldLvl="0" animBg="1"/>
      <p:bldP spid="12" grpId="0" bldLvl="0" animBg="1"/>
      <p:bldP spid="15" grpId="0"/>
      <p:bldP spid="16" grpId="0" bldLvl="0" animBg="1"/>
      <p:bldP spid="17" grpId="0" bldLvl="0" animBg="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F39C889-6A7E-5C3E-088C-A5747BDB96F8}"/>
              </a:ext>
            </a:extLst>
          </p:cNvPr>
          <p:cNvSpPr>
            <a:spLocks noGrp="1"/>
          </p:cNvSpPr>
          <p:nvPr>
            <p:ph type="body" sz="quarter" idx="13"/>
          </p:nvPr>
        </p:nvSpPr>
        <p:spPr>
          <a:xfrm>
            <a:off x="1748855" y="736005"/>
            <a:ext cx="3168922" cy="503560"/>
          </a:xfrm>
        </p:spPr>
        <p:txBody>
          <a:bodyPr/>
          <a:lstStyle/>
          <a:p>
            <a:r>
              <a:rPr lang="en-US" altLang="zh-CN" b="1" dirty="0">
                <a:latin typeface="+mj-lt"/>
                <a:ea typeface="+mj-lt"/>
                <a:cs typeface="Arial" panose="020B0604020202020204" pitchFamily="34" charset="0"/>
                <a:sym typeface="+mn-ea"/>
              </a:rPr>
              <a:t>1 </a:t>
            </a:r>
            <a:r>
              <a:rPr lang="zh-CN" altLang="en-US" b="1" dirty="0">
                <a:latin typeface="+mj-lt"/>
                <a:ea typeface="+mj-lt"/>
                <a:cs typeface="Arial" panose="020B0604020202020204" pitchFamily="34" charset="0"/>
                <a:sym typeface="+mn-ea"/>
              </a:rPr>
              <a:t>背景介绍</a:t>
            </a:r>
            <a:endParaRPr lang="zh-CN" altLang="en-US" dirty="0"/>
          </a:p>
          <a:p>
            <a:endParaRPr lang="zh-CN" altLang="en-US" dirty="0"/>
          </a:p>
        </p:txBody>
      </p:sp>
      <p:pic>
        <p:nvPicPr>
          <p:cNvPr id="6" name="图片 5">
            <a:extLst>
              <a:ext uri="{FF2B5EF4-FFF2-40B4-BE49-F238E27FC236}">
                <a16:creationId xmlns:a16="http://schemas.microsoft.com/office/drawing/2014/main" id="{39F9F0B1-820E-6A76-494E-89366096C4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823" y="1672109"/>
            <a:ext cx="5299997" cy="2988150"/>
          </a:xfrm>
          <a:prstGeom prst="rect">
            <a:avLst/>
          </a:prstGeom>
        </p:spPr>
      </p:pic>
      <p:sp>
        <p:nvSpPr>
          <p:cNvPr id="7" name="文本框 6">
            <a:extLst>
              <a:ext uri="{FF2B5EF4-FFF2-40B4-BE49-F238E27FC236}">
                <a16:creationId xmlns:a16="http://schemas.microsoft.com/office/drawing/2014/main" id="{3C06BA74-A619-01AB-DD04-9E477718C39E}"/>
              </a:ext>
            </a:extLst>
          </p:cNvPr>
          <p:cNvSpPr txBox="1"/>
          <p:nvPr/>
        </p:nvSpPr>
        <p:spPr>
          <a:xfrm>
            <a:off x="5565279" y="1096045"/>
            <a:ext cx="2339102" cy="523220"/>
          </a:xfrm>
          <a:prstGeom prst="rect">
            <a:avLst/>
          </a:prstGeom>
          <a:noFill/>
        </p:spPr>
        <p:txBody>
          <a:bodyPr wrap="none" rtlCol="0">
            <a:spAutoFit/>
          </a:bodyPr>
          <a:lstStyle/>
          <a:p>
            <a:r>
              <a:rPr lang="zh-CN" altLang="en-US" sz="2800" b="1" dirty="0">
                <a:latin typeface="+mj-ea"/>
                <a:ea typeface="+mj-ea"/>
              </a:rPr>
              <a:t>单向导水现象</a:t>
            </a:r>
          </a:p>
        </p:txBody>
      </p:sp>
      <p:pic>
        <p:nvPicPr>
          <p:cNvPr id="9" name="图片 8">
            <a:extLst>
              <a:ext uri="{FF2B5EF4-FFF2-40B4-BE49-F238E27FC236}">
                <a16:creationId xmlns:a16="http://schemas.microsoft.com/office/drawing/2014/main" id="{C19611AF-27BD-3A60-4B25-4990072D52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8815" y="4840461"/>
            <a:ext cx="5472608" cy="2118429"/>
          </a:xfrm>
          <a:prstGeom prst="rect">
            <a:avLst/>
          </a:prstGeom>
        </p:spPr>
      </p:pic>
      <p:pic>
        <p:nvPicPr>
          <p:cNvPr id="11" name="图片 10">
            <a:extLst>
              <a:ext uri="{FF2B5EF4-FFF2-40B4-BE49-F238E27FC236}">
                <a16:creationId xmlns:a16="http://schemas.microsoft.com/office/drawing/2014/main" id="{907AB691-5A7B-2A9A-0A9F-3BAFFE9EA7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2353" y="4717857"/>
            <a:ext cx="5969929" cy="1908368"/>
          </a:xfrm>
          <a:prstGeom prst="rect">
            <a:avLst/>
          </a:prstGeom>
        </p:spPr>
      </p:pic>
      <p:pic>
        <p:nvPicPr>
          <p:cNvPr id="13" name="图片 12">
            <a:extLst>
              <a:ext uri="{FF2B5EF4-FFF2-40B4-BE49-F238E27FC236}">
                <a16:creationId xmlns:a16="http://schemas.microsoft.com/office/drawing/2014/main" id="{72B46A9D-7267-4133-54E5-25208E7283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7352" y="1744117"/>
            <a:ext cx="4564198" cy="2822596"/>
          </a:xfrm>
          <a:prstGeom prst="rect">
            <a:avLst/>
          </a:prstGeom>
        </p:spPr>
      </p:pic>
    </p:spTree>
    <p:extLst>
      <p:ext uri="{BB962C8B-B14F-4D97-AF65-F5344CB8AC3E}">
        <p14:creationId xmlns:p14="http://schemas.microsoft.com/office/powerpoint/2010/main" val="507508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883536"/>
            <a:ext cx="12858750" cy="20882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059234" y="1001438"/>
            <a:ext cx="3916131" cy="3852428"/>
          </a:xfrm>
          <a:prstGeom prst="ellipse">
            <a:avLst/>
          </a:prstGeom>
          <a:ln>
            <a:noFill/>
          </a:ln>
          <a:effectLst>
            <a:outerShdw blurRad="381000" dist="444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a:off x="5421947" y="2319841"/>
            <a:ext cx="7077944" cy="1014730"/>
          </a:xfrm>
          <a:prstGeom prst="rect">
            <a:avLst/>
          </a:prstGeom>
          <a:noFill/>
          <a:effectLst>
            <a:outerShdw blurRad="254000" dist="317500" dir="5400000" algn="t" rotWithShape="0">
              <a:prstClr val="black">
                <a:alpha val="40000"/>
              </a:prstClr>
            </a:outerShdw>
          </a:effectLst>
        </p:spPr>
        <p:txBody>
          <a:bodyPr wrap="square" rtlCol="0">
            <a:spAutoFit/>
          </a:bodyPr>
          <a:lstStyle/>
          <a:p>
            <a:pPr algn="ctr"/>
            <a:r>
              <a:rPr lang="zh-CN" altLang="en-US" sz="6000" b="1" dirty="0">
                <a:solidFill>
                  <a:schemeClr val="bg1"/>
                </a:solidFill>
                <a:latin typeface="+mj-lt"/>
                <a:ea typeface="+mj-lt"/>
                <a:cs typeface="Arial" panose="020B0604020202020204" pitchFamily="34" charset="0"/>
                <a:sym typeface="+mn-lt"/>
              </a:rPr>
              <a:t>研究目的</a:t>
            </a:r>
            <a:endParaRPr lang="en-US" altLang="zh-CN" sz="6000" dirty="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a:xfrm>
            <a:off x="1721156" y="1672109"/>
            <a:ext cx="2592288" cy="2520280"/>
          </a:xfrm>
          <a:prstGeom prst="ellipse">
            <a:avLst/>
          </a:prstGeom>
          <a:solidFill>
            <a:schemeClr val="bg1"/>
          </a:solidFill>
          <a:ln>
            <a:noFill/>
          </a:ln>
          <a:effectLst>
            <a:outerShdw blurRad="381000" dist="317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901175" y="1819656"/>
            <a:ext cx="2232248" cy="2214880"/>
          </a:xfrm>
          <a:prstGeom prst="rect">
            <a:avLst/>
          </a:prstGeom>
          <a:noFill/>
          <a:effectLst>
            <a:outerShdw blurRad="381000" dist="317500" dir="5400000" algn="t" rotWithShape="0">
              <a:prstClr val="black">
                <a:alpha val="43000"/>
              </a:prstClr>
            </a:outerShdw>
          </a:effectLst>
        </p:spPr>
        <p:txBody>
          <a:bodyPr wrap="square" rtlCol="0">
            <a:spAutoFit/>
          </a:bodyPr>
          <a:lstStyle/>
          <a:p>
            <a:pPr algn="ctr"/>
            <a:r>
              <a:rPr lang="en-US" altLang="zh-CN" sz="13800" dirty="0">
                <a:solidFill>
                  <a:srgbClr val="0070C0"/>
                </a:solidFill>
                <a:latin typeface="Impact" panose="020B0806030902050204" pitchFamily="34" charset="0"/>
              </a:rPr>
              <a:t>02</a:t>
            </a:r>
            <a:endParaRPr lang="zh-CN" altLang="en-US" sz="13800" dirty="0">
              <a:solidFill>
                <a:srgbClr val="0070C0"/>
              </a:solidFill>
              <a:latin typeface="Impact" panose="020B0806030902050204"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768475" y="454660"/>
            <a:ext cx="7867015" cy="503555"/>
          </a:xfrm>
        </p:spPr>
        <p:txBody>
          <a:bodyPr/>
          <a:lstStyle/>
          <a:p>
            <a:r>
              <a:rPr lang="en-US" altLang="zh-CN" b="1" dirty="0"/>
              <a:t>2 </a:t>
            </a:r>
            <a:r>
              <a:rPr lang="zh-CN" altLang="en-US" b="1" dirty="0"/>
              <a:t>研究目的</a:t>
            </a:r>
            <a:endParaRPr lang="en-US" altLang="zh-CN" b="1" dirty="0"/>
          </a:p>
        </p:txBody>
      </p:sp>
      <p:sp>
        <p:nvSpPr>
          <p:cNvPr id="10" name="文本框 9">
            <a:extLst>
              <a:ext uri="{FF2B5EF4-FFF2-40B4-BE49-F238E27FC236}">
                <a16:creationId xmlns:a16="http://schemas.microsoft.com/office/drawing/2014/main" id="{E307B6ED-7F36-EC8F-E625-C9D895EED5B4}"/>
              </a:ext>
            </a:extLst>
          </p:cNvPr>
          <p:cNvSpPr txBox="1"/>
          <p:nvPr/>
        </p:nvSpPr>
        <p:spPr>
          <a:xfrm>
            <a:off x="7293471" y="1528093"/>
            <a:ext cx="6552728" cy="461665"/>
          </a:xfrm>
          <a:prstGeom prst="rect">
            <a:avLst/>
          </a:prstGeom>
          <a:noFill/>
        </p:spPr>
        <p:txBody>
          <a:bodyPr wrap="square" rtlCol="0">
            <a:spAutoFit/>
          </a:bodyPr>
          <a:lstStyle/>
          <a:p>
            <a:r>
              <a:rPr lang="zh-CN" altLang="en-US" sz="2400" b="1" dirty="0">
                <a:latin typeface="+mn-ea"/>
                <a:ea typeface="+mn-ea"/>
              </a:rPr>
              <a:t>单向导水模拟</a:t>
            </a:r>
          </a:p>
        </p:txBody>
      </p:sp>
      <p:sp>
        <p:nvSpPr>
          <p:cNvPr id="13" name="文本框 12">
            <a:extLst>
              <a:ext uri="{FF2B5EF4-FFF2-40B4-BE49-F238E27FC236}">
                <a16:creationId xmlns:a16="http://schemas.microsoft.com/office/drawing/2014/main" id="{0784D54F-F353-2779-4E2D-4D5A42CBB20A}"/>
              </a:ext>
            </a:extLst>
          </p:cNvPr>
          <p:cNvSpPr txBox="1"/>
          <p:nvPr/>
        </p:nvSpPr>
        <p:spPr>
          <a:xfrm>
            <a:off x="740743" y="2176165"/>
            <a:ext cx="5688632" cy="1200329"/>
          </a:xfrm>
          <a:prstGeom prst="rect">
            <a:avLst/>
          </a:prstGeom>
          <a:noFill/>
        </p:spPr>
        <p:txBody>
          <a:bodyPr wrap="square" rtlCol="0">
            <a:spAutoFit/>
          </a:bodyPr>
          <a:lstStyle/>
          <a:p>
            <a:r>
              <a:rPr lang="zh-CN" altLang="en-US" sz="1800" b="0" i="0" u="none" strike="noStrike" baseline="0" dirty="0">
                <a:solidFill>
                  <a:srgbClr val="000000"/>
                </a:solidFill>
                <a:latin typeface="+mn-ea"/>
                <a:ea typeface="+mn-ea"/>
              </a:rPr>
              <a:t>采用实验与计算流体动力学（</a:t>
            </a:r>
            <a:r>
              <a:rPr lang="en-US" altLang="zh-CN" sz="1800" b="0" i="0" u="none" strike="noStrike" baseline="0" dirty="0">
                <a:solidFill>
                  <a:srgbClr val="000000"/>
                </a:solidFill>
                <a:latin typeface="+mn-ea"/>
                <a:ea typeface="+mn-ea"/>
              </a:rPr>
              <a:t>CFD</a:t>
            </a:r>
            <a:r>
              <a:rPr lang="zh-CN" altLang="en-US" sz="1800" b="0" i="0" u="none" strike="noStrike" baseline="0" dirty="0">
                <a:solidFill>
                  <a:srgbClr val="000000"/>
                </a:solidFill>
                <a:latin typeface="+mn-ea"/>
                <a:ea typeface="+mn-ea"/>
              </a:rPr>
              <a:t>）模拟的方法研究多级结构纤维集合体的气流场分布和滤阻大小，将实验与模拟结果比较，分析模拟方法在预测多级结构过滤材料滤阻方面的可行性。</a:t>
            </a:r>
            <a:endParaRPr lang="zh-CN" altLang="en-US" dirty="0">
              <a:latin typeface="+mn-ea"/>
              <a:ea typeface="+mn-ea"/>
            </a:endParaRPr>
          </a:p>
        </p:txBody>
      </p:sp>
      <p:pic>
        <p:nvPicPr>
          <p:cNvPr id="15" name="图片 14">
            <a:extLst>
              <a:ext uri="{FF2B5EF4-FFF2-40B4-BE49-F238E27FC236}">
                <a16:creationId xmlns:a16="http://schemas.microsoft.com/office/drawing/2014/main" id="{3BD8F9B1-9A50-B0FB-8263-16244873F2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783" y="3328293"/>
            <a:ext cx="4206654" cy="3563798"/>
          </a:xfrm>
          <a:prstGeom prst="rect">
            <a:avLst/>
          </a:prstGeom>
        </p:spPr>
      </p:pic>
      <p:sp>
        <p:nvSpPr>
          <p:cNvPr id="16" name="矩形 15">
            <a:extLst>
              <a:ext uri="{FF2B5EF4-FFF2-40B4-BE49-F238E27FC236}">
                <a16:creationId xmlns:a16="http://schemas.microsoft.com/office/drawing/2014/main" id="{CC3D8FE0-1ACE-FAA6-4308-191C321C3447}"/>
              </a:ext>
            </a:extLst>
          </p:cNvPr>
          <p:cNvSpPr/>
          <p:nvPr/>
        </p:nvSpPr>
        <p:spPr>
          <a:xfrm>
            <a:off x="1244799" y="1960141"/>
            <a:ext cx="632567" cy="427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ea typeface="微软雅黑" panose="020B0503020204020204" pitchFamily="34" charset="-122"/>
            </a:endParaRPr>
          </a:p>
        </p:txBody>
      </p:sp>
      <p:sp>
        <p:nvSpPr>
          <p:cNvPr id="17" name="矩形 16">
            <a:extLst>
              <a:ext uri="{FF2B5EF4-FFF2-40B4-BE49-F238E27FC236}">
                <a16:creationId xmlns:a16="http://schemas.microsoft.com/office/drawing/2014/main" id="{DE1EED13-FF72-0AD2-858E-6F3D7DE8EB6E}"/>
              </a:ext>
            </a:extLst>
          </p:cNvPr>
          <p:cNvSpPr/>
          <p:nvPr/>
        </p:nvSpPr>
        <p:spPr>
          <a:xfrm>
            <a:off x="1964879" y="1960141"/>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
        <p:nvSpPr>
          <p:cNvPr id="18" name="文本框 17">
            <a:extLst>
              <a:ext uri="{FF2B5EF4-FFF2-40B4-BE49-F238E27FC236}">
                <a16:creationId xmlns:a16="http://schemas.microsoft.com/office/drawing/2014/main" id="{57FFDCE5-2D6C-F4EB-2AC7-420E2B27733D}"/>
              </a:ext>
            </a:extLst>
          </p:cNvPr>
          <p:cNvSpPr txBox="1"/>
          <p:nvPr/>
        </p:nvSpPr>
        <p:spPr>
          <a:xfrm>
            <a:off x="1172791" y="1528093"/>
            <a:ext cx="6552728" cy="461665"/>
          </a:xfrm>
          <a:prstGeom prst="rect">
            <a:avLst/>
          </a:prstGeom>
          <a:noFill/>
        </p:spPr>
        <p:txBody>
          <a:bodyPr wrap="square" rtlCol="0">
            <a:spAutoFit/>
          </a:bodyPr>
          <a:lstStyle/>
          <a:p>
            <a:r>
              <a:rPr lang="zh-CN" altLang="en-US" sz="2400" b="1" dirty="0">
                <a:latin typeface="+mn-ea"/>
                <a:ea typeface="+mn-ea"/>
              </a:rPr>
              <a:t>气流场模拟</a:t>
            </a:r>
          </a:p>
        </p:txBody>
      </p:sp>
      <p:sp>
        <p:nvSpPr>
          <p:cNvPr id="19" name="矩形 18">
            <a:extLst>
              <a:ext uri="{FF2B5EF4-FFF2-40B4-BE49-F238E27FC236}">
                <a16:creationId xmlns:a16="http://schemas.microsoft.com/office/drawing/2014/main" id="{77917218-B929-8390-9CF4-DFF779FE8512}"/>
              </a:ext>
            </a:extLst>
          </p:cNvPr>
          <p:cNvSpPr/>
          <p:nvPr/>
        </p:nvSpPr>
        <p:spPr>
          <a:xfrm>
            <a:off x="7365479" y="1960141"/>
            <a:ext cx="632567" cy="4271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endParaRPr lang="zh-CN" altLang="en-US" sz="300" dirty="0">
              <a:solidFill>
                <a:srgbClr val="00B050"/>
              </a:solidFill>
              <a:ea typeface="微软雅黑" panose="020B0503020204020204" pitchFamily="34" charset="-122"/>
            </a:endParaRPr>
          </a:p>
        </p:txBody>
      </p:sp>
      <p:sp>
        <p:nvSpPr>
          <p:cNvPr id="20" name="矩形 19">
            <a:extLst>
              <a:ext uri="{FF2B5EF4-FFF2-40B4-BE49-F238E27FC236}">
                <a16:creationId xmlns:a16="http://schemas.microsoft.com/office/drawing/2014/main" id="{7A0E8E41-D445-CA11-FE4A-F54CCB3523D7}"/>
              </a:ext>
            </a:extLst>
          </p:cNvPr>
          <p:cNvSpPr/>
          <p:nvPr/>
        </p:nvSpPr>
        <p:spPr>
          <a:xfrm>
            <a:off x="8085559" y="1960141"/>
            <a:ext cx="1281375" cy="42713"/>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2" tIns="36160" rIns="72322" bIns="36160" rtlCol="0" anchor="ctr"/>
          <a:lstStyle/>
          <a:p>
            <a:pPr algn="ctr"/>
            <a:r>
              <a:rPr lang="en-US" altLang="zh-CN" sz="300" dirty="0">
                <a:ea typeface="微软雅黑" panose="020B0503020204020204" pitchFamily="34" charset="-122"/>
              </a:rPr>
              <a:t>v</a:t>
            </a:r>
            <a:endParaRPr lang="zh-CN" altLang="en-US" sz="300" dirty="0">
              <a:ea typeface="微软雅黑" panose="020B0503020204020204" pitchFamily="34" charset="-122"/>
            </a:endParaRPr>
          </a:p>
        </p:txBody>
      </p:sp>
      <p:sp>
        <p:nvSpPr>
          <p:cNvPr id="21" name="文本框 20">
            <a:extLst>
              <a:ext uri="{FF2B5EF4-FFF2-40B4-BE49-F238E27FC236}">
                <a16:creationId xmlns:a16="http://schemas.microsoft.com/office/drawing/2014/main" id="{2C13D68C-EB11-3D66-1CB0-C20D71C9F73A}"/>
              </a:ext>
            </a:extLst>
          </p:cNvPr>
          <p:cNvSpPr txBox="1"/>
          <p:nvPr/>
        </p:nvSpPr>
        <p:spPr>
          <a:xfrm>
            <a:off x="6705875" y="2248173"/>
            <a:ext cx="6141343" cy="646331"/>
          </a:xfrm>
          <a:prstGeom prst="rect">
            <a:avLst/>
          </a:prstGeom>
          <a:noFill/>
        </p:spPr>
        <p:txBody>
          <a:bodyPr wrap="square" rtlCol="0">
            <a:spAutoFit/>
          </a:bodyPr>
          <a:lstStyle/>
          <a:p>
            <a:r>
              <a:rPr lang="zh-CN" altLang="en-US" b="0" i="0" dirty="0">
                <a:solidFill>
                  <a:srgbClr val="000000"/>
                </a:solidFill>
                <a:effectLst/>
                <a:latin typeface="微软雅黑" panose="020B0503020204020204" pitchFamily="34" charset="-122"/>
                <a:ea typeface="微软雅黑" panose="020B0503020204020204" pitchFamily="34" charset="-122"/>
              </a:rPr>
              <a:t>利用计算流体力学</a:t>
            </a:r>
            <a:r>
              <a:rPr lang="zh-CN" altLang="en-US" sz="1800" b="0" i="0" u="none" strike="noStrike" baseline="0" dirty="0">
                <a:solidFill>
                  <a:srgbClr val="000000"/>
                </a:solidFill>
                <a:latin typeface="+mn-ea"/>
                <a:ea typeface="+mn-ea"/>
              </a:rPr>
              <a:t>（</a:t>
            </a:r>
            <a:r>
              <a:rPr lang="en-US" altLang="zh-CN" sz="1800" b="0" i="0" u="none" strike="noStrike" baseline="0" dirty="0">
                <a:solidFill>
                  <a:srgbClr val="000000"/>
                </a:solidFill>
                <a:latin typeface="+mn-ea"/>
                <a:ea typeface="+mn-ea"/>
              </a:rPr>
              <a:t>CFD</a:t>
            </a:r>
            <a:r>
              <a:rPr lang="zh-CN" altLang="en-US" sz="1800" b="0" i="0" u="none" strike="noStrike" baseline="0" dirty="0">
                <a:solidFill>
                  <a:srgbClr val="000000"/>
                </a:solidFill>
                <a:latin typeface="+mn-ea"/>
                <a:ea typeface="+mn-ea"/>
              </a:rPr>
              <a:t>）</a:t>
            </a:r>
            <a:r>
              <a:rPr lang="zh-CN" altLang="en-US" b="0" i="0" dirty="0">
                <a:solidFill>
                  <a:srgbClr val="000000"/>
                </a:solidFill>
                <a:effectLst/>
                <a:latin typeface="微软雅黑" panose="020B0503020204020204" pitchFamily="34" charset="-122"/>
                <a:ea typeface="微软雅黑" panose="020B0503020204020204" pitchFamily="34" charset="-122"/>
              </a:rPr>
              <a:t>模拟水滴运动过程的流体场，用以验证单向导水机理，探索实现单向导水功能的多种方式</a:t>
            </a:r>
            <a:r>
              <a:rPr lang="en-US" altLang="zh-CN" b="0" i="0" dirty="0">
                <a:solidFill>
                  <a:srgbClr val="000000"/>
                </a:solidFill>
                <a:effectLst/>
                <a:latin typeface="微软雅黑" panose="020B0503020204020204" pitchFamily="34" charset="-122"/>
                <a:ea typeface="微软雅黑" panose="020B0503020204020204" pitchFamily="34" charset="-122"/>
              </a:rPr>
              <a:t>·</a:t>
            </a:r>
            <a:r>
              <a:rPr lang="zh-CN" altLang="en-US" b="0" i="0" dirty="0">
                <a:solidFill>
                  <a:srgbClr val="000000"/>
                </a:solidFill>
                <a:effectLst/>
                <a:latin typeface="微软雅黑" panose="020B0503020204020204" pitchFamily="34" charset="-122"/>
                <a:ea typeface="微软雅黑" panose="020B0503020204020204" pitchFamily="34" charset="-122"/>
              </a:rPr>
              <a:t>。</a:t>
            </a:r>
            <a:endParaRPr lang="zh-CN" altLang="en-US" dirty="0"/>
          </a:p>
        </p:txBody>
      </p:sp>
      <p:pic>
        <p:nvPicPr>
          <p:cNvPr id="23" name="图片 22">
            <a:extLst>
              <a:ext uri="{FF2B5EF4-FFF2-40B4-BE49-F238E27FC236}">
                <a16:creationId xmlns:a16="http://schemas.microsoft.com/office/drawing/2014/main" id="{0957BBC0-364C-638E-C8D2-0A91165284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9415" y="3760341"/>
            <a:ext cx="5832648" cy="21505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750"/>
                                        <p:tgtEl>
                                          <p:spTgt spid="17"/>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bldLvl="0" animBg="1"/>
      <p:bldP spid="19" grpId="0" bldLvl="0" animBg="1"/>
      <p:bldP spid="20"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26.7500189559637,&quot;width&quot;:20248.888888888887}"/>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272.042519685039,&quot;width&quot;:5272.042519685039}"/>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自定义设计方案">
  <a:themeElements>
    <a:clrScheme name="自定义 5">
      <a:dk1>
        <a:sysClr val="windowText" lastClr="000000"/>
      </a:dk1>
      <a:lt1>
        <a:sysClr val="window" lastClr="FFFFFF"/>
      </a:lt1>
      <a:dk2>
        <a:srgbClr val="44546A"/>
      </a:dk2>
      <a:lt2>
        <a:srgbClr val="E7E6E6"/>
      </a:lt2>
      <a:accent1>
        <a:srgbClr val="0070C0"/>
      </a:accent1>
      <a:accent2>
        <a:srgbClr val="00B0F0"/>
      </a:accent2>
      <a:accent3>
        <a:srgbClr val="0070C0"/>
      </a:accent3>
      <a:accent4>
        <a:srgbClr val="00B0F0"/>
      </a:accent4>
      <a:accent5>
        <a:srgbClr val="0070C0"/>
      </a:accent5>
      <a:accent6>
        <a:srgbClr val="00B0F0"/>
      </a:accent6>
      <a:hlink>
        <a:srgbClr val="0070C0"/>
      </a:hlink>
      <a:folHlink>
        <a:srgbClr val="00B0F0"/>
      </a:folHlink>
    </a:clrScheme>
    <a:fontScheme name="自定义 3">
      <a:majorFont>
        <a:latin typeface="微软雅黑"/>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1234</Words>
  <Application>Microsoft Office PowerPoint</Application>
  <PresentationFormat>自定义</PresentationFormat>
  <Paragraphs>139</Paragraphs>
  <Slides>25</Slides>
  <Notes>5</Notes>
  <HiddenSlides>0</HiddenSlides>
  <MMClips>4</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 Unicode MS</vt:lpstr>
      <vt:lpstr>等线</vt:lpstr>
      <vt:lpstr>微软雅黑</vt:lpstr>
      <vt:lpstr>宋体</vt:lpstr>
      <vt:lpstr>Arial</vt:lpstr>
      <vt:lpstr>Calibri</vt:lpstr>
      <vt:lpstr>Impact</vt:lpstr>
      <vt:lpstr>Times New Roman</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bt097</dc:title>
  <dc:creator/>
  <cp:lastModifiedBy/>
  <cp:revision>25</cp:revision>
  <dcterms:created xsi:type="dcterms:W3CDTF">2016-11-12T16:40:00Z</dcterms:created>
  <dcterms:modified xsi:type="dcterms:W3CDTF">2024-11-04T06:16:36Z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ICV">
    <vt:lpwstr>9C7F80979EE24416A2222582237EBA5C</vt:lpwstr>
  </property>
</Properties>
</file>