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809" autoAdjust="0"/>
    <p:restoredTop sz="96405" autoAdjust="0"/>
  </p:normalViewPr>
  <p:slideViewPr>
    <p:cSldViewPr snapToGrid="0">
      <p:cViewPr>
        <p:scale>
          <a:sx n="40" d="100"/>
          <a:sy n="40" d="100"/>
        </p:scale>
        <p:origin x="510" y="30"/>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10/21/2024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95144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0524073" y="241312"/>
            <a:ext cx="21498349" cy="3570980"/>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0524073" y="7409856"/>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1" y="-1"/>
            <a:ext cx="9628093" cy="956669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17655365"/>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en-US" sz="5400" b="1" dirty="0">
                <a:solidFill>
                  <a:schemeClr val="bg1">
                    <a:lumMod val="65000"/>
                  </a:schemeClr>
                </a:solidFill>
                <a:latin typeface="Calibri" panose="020F0502020204030204" pitchFamily="34" charset="0"/>
                <a:cs typeface="Calibri" panose="020F0502020204030204" pitchFamily="34" charset="0"/>
              </a:rPr>
              <a:t>REFERENCES</a:t>
            </a: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0524073" y="4393990"/>
            <a:ext cx="21498349" cy="2461733"/>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9882804"/>
            <a:ext cx="30521202" cy="625621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5079158"/>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1613551"/>
            <a:ext cx="29615963" cy="4188183"/>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0256143"/>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16365648"/>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16434264"/>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2970333"/>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291633" y="27168803"/>
            <a:ext cx="30426481" cy="2807676"/>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327446" y="25485780"/>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327446" y="30303155"/>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476373" y="37153810"/>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24" name="Bildplatzhalter 13">
            <a:extLst>
              <a:ext uri="{FF2B5EF4-FFF2-40B4-BE49-F238E27FC236}">
                <a16:creationId xmlns:a16="http://schemas.microsoft.com/office/drawing/2014/main" id="{DE37C45A-9333-417C-98CF-23E2E2483E3C}"/>
              </a:ext>
            </a:extLst>
          </p:cNvPr>
          <p:cNvSpPr>
            <a:spLocks noGrp="1"/>
          </p:cNvSpPr>
          <p:nvPr>
            <p:ph type="pic" sz="quarter" idx="36" hasCustomPrompt="1"/>
          </p:nvPr>
        </p:nvSpPr>
        <p:spPr>
          <a:xfrm>
            <a:off x="16891660" y="30303155"/>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25" name="Textplatzhalter 34">
            <a:extLst>
              <a:ext uri="{FF2B5EF4-FFF2-40B4-BE49-F238E27FC236}">
                <a16:creationId xmlns:a16="http://schemas.microsoft.com/office/drawing/2014/main" id="{485B98B8-0FE2-47EC-9D36-C7C08FD0AB81}"/>
              </a:ext>
            </a:extLst>
          </p:cNvPr>
          <p:cNvSpPr>
            <a:spLocks noGrp="1"/>
          </p:cNvSpPr>
          <p:nvPr>
            <p:ph type="body" sz="quarter" idx="37" hasCustomPrompt="1"/>
          </p:nvPr>
        </p:nvSpPr>
        <p:spPr>
          <a:xfrm>
            <a:off x="17040587" y="37153810"/>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353334007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10/21/2024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707"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a:xfrm>
            <a:off x="9008697" y="1314087"/>
            <a:ext cx="22817772" cy="3570980"/>
          </a:xfrm>
        </p:spPr>
        <p:txBody>
          <a:bodyPr>
            <a:normAutofit fontScale="90000"/>
          </a:bodyPr>
          <a:lstStyle/>
          <a:p>
            <a:r>
              <a:rPr lang="en-US" dirty="0"/>
              <a:t>Numerical study on heat dissipation and structure optimization of immersed liquid cooling used in 280Ah LiFePO</a:t>
            </a:r>
            <a:r>
              <a:rPr lang="en-US" baseline="-25000" dirty="0"/>
              <a:t>4</a:t>
            </a:r>
            <a:r>
              <a:rPr lang="en-US" dirty="0"/>
              <a:t> batteries</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a:xfrm>
            <a:off x="9008696" y="7776997"/>
            <a:ext cx="22817772" cy="1984280"/>
          </a:xfrm>
        </p:spPr>
        <p:txBody>
          <a:bodyPr/>
          <a:lstStyle/>
          <a:p>
            <a:pPr>
              <a:spcBef>
                <a:spcPts val="0"/>
              </a:spcBef>
            </a:pPr>
            <a:r>
              <a:rPr lang="en-US" altLang="zh-CN" sz="3600" dirty="0" err="1"/>
              <a:t>Jiamin</a:t>
            </a:r>
            <a:r>
              <a:rPr lang="en-US" altLang="zh-CN" sz="3600" dirty="0"/>
              <a:t> Tian, </a:t>
            </a:r>
            <a:r>
              <a:rPr lang="en-US" altLang="zh-CN" sz="3600" dirty="0" err="1"/>
              <a:t>Wenxin</a:t>
            </a:r>
            <a:r>
              <a:rPr lang="en-US" altLang="zh-CN" sz="3600" dirty="0"/>
              <a:t> Mei, Jing Tang, </a:t>
            </a:r>
            <a:r>
              <a:rPr lang="en-US" altLang="zh-CN" sz="3600" dirty="0" err="1"/>
              <a:t>Haowen</a:t>
            </a:r>
            <a:r>
              <a:rPr lang="en-US" altLang="zh-CN" sz="3600" dirty="0"/>
              <a:t> Wang, </a:t>
            </a:r>
            <a:r>
              <a:rPr lang="en-US" altLang="zh-CN" sz="3600" dirty="0" err="1"/>
              <a:t>Longbao</a:t>
            </a:r>
            <a:r>
              <a:rPr lang="en-US" altLang="zh-CN" sz="3600" dirty="0"/>
              <a:t> Wang, </a:t>
            </a:r>
            <a:r>
              <a:rPr lang="en-US" altLang="zh-CN" sz="3600" dirty="0" err="1"/>
              <a:t>Qingsong</a:t>
            </a:r>
            <a:r>
              <a:rPr lang="en-US" altLang="zh-CN" sz="3600" dirty="0"/>
              <a:t> Wang, Jinhua Sun, </a:t>
            </a:r>
            <a:r>
              <a:rPr lang="en-US" altLang="zh-CN" sz="3600" dirty="0" err="1"/>
              <a:t>Qiangling</a:t>
            </a:r>
            <a:r>
              <a:rPr lang="en-US" altLang="zh-CN" sz="3600" dirty="0"/>
              <a:t> Duan </a:t>
            </a:r>
          </a:p>
          <a:p>
            <a:pPr>
              <a:spcBef>
                <a:spcPts val="0"/>
              </a:spcBef>
            </a:pPr>
            <a:r>
              <a:rPr lang="en-US" altLang="zh-CN" sz="3600" dirty="0"/>
              <a:t>State Key Laboratory of Fire Science, University of Science and Technology of China, Hefei 230026, PR China</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5655928" y="17770919"/>
            <a:ext cx="16062185" cy="4046732"/>
          </a:xfrm>
        </p:spPr>
        <p:txBody>
          <a:bodyPr/>
          <a:lstStyle/>
          <a:p>
            <a:r>
              <a:rPr lang="en-US" sz="4800" dirty="0"/>
              <a:t>According to the different heat transfer methods, three forms of immersion liquid cooling can be distinguished: static flow immersion cooling (SFIC), forced flow immersion cooling (FFIC), and immersion coupled direct cooling (ICDC).</a:t>
            </a:r>
          </a:p>
          <a:p>
            <a:r>
              <a:rPr lang="en-US" sz="4800" dirty="0"/>
              <a:t>The numerical model is first established to comprehensively compare the cooling characteristics of the three modes, and the effects of the battery spacing were further investigated.</a:t>
            </a:r>
          </a:p>
          <a:p>
            <a:endParaRPr lang="en-US" sz="4800" dirty="0"/>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a:xfrm>
            <a:off x="1225209" y="39840544"/>
            <a:ext cx="14793070" cy="2315228"/>
          </a:xfrm>
        </p:spPr>
        <p:txBody>
          <a:bodyPr/>
          <a:lstStyle/>
          <a:p>
            <a:r>
              <a:rPr lang="en-US" dirty="0"/>
              <a:t>[1] J. Tian, W. Mei, J. Tang, H. Wang, L. Wang, Q. Wang, et al. Numerical study on heat dissipation and structure optimization of immersed liquid cooling mode used in 280Ah LiFePO4 batteries. Process Safety and Environmental Protection. 185 (2024) 446-57.</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a:xfrm>
            <a:off x="9010579" y="4828069"/>
            <a:ext cx="23069621" cy="4180360"/>
          </a:xfrm>
        </p:spPr>
        <p:txBody>
          <a:bodyPr/>
          <a:lstStyle/>
          <a:p>
            <a:r>
              <a:rPr lang="en-US" dirty="0"/>
              <a:t>Immersion cooling meets the requirements of the lithium ion battery module with large total heating power and high consistency of temperature control requirements. This work investigates one such case.</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p:txBody>
          <a:bodyPr/>
          <a:lstStyle/>
          <a:p>
            <a:r>
              <a:rPr lang="en-US" altLang="zh-CN" dirty="0"/>
              <a:t>Lithium-ion batteries (LIBs) characterized by long lifespan, low self-discharge rate and high energy density are now promising for renewable energy storage.</a:t>
            </a:r>
            <a:r>
              <a:rPr lang="zh-CN" altLang="en-US" dirty="0"/>
              <a:t> </a:t>
            </a:r>
            <a:r>
              <a:rPr lang="en-US" altLang="zh-CN" dirty="0"/>
              <a:t>Efficient thermal management can ensure the lithium-ion batteries to operate steadily and long-term, among which immersion liquid cooling with higher cooling power and battery module temperature consistency presents great potential.</a:t>
            </a:r>
          </a:p>
          <a:p>
            <a:endParaRPr lang="en-US" altLang="zh-CN" dirty="0"/>
          </a:p>
          <a:p>
            <a:r>
              <a:rPr lang="en-US" altLang="zh-CN" dirty="0"/>
              <a:t>This study proposes three immersion liquid cooling modes, and establishes corresponding simulation models, and uses a battery module with four 280 Ah prismatic LFP batteries as the research object. The best immersion liquid cooling mode is chosen to investigate the effects of key parameters on the effectiveness of the immersion liquid cooling modes.</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a:xfrm>
            <a:off x="1649531" y="10028001"/>
            <a:ext cx="29615963" cy="1302499"/>
          </a:xfrm>
        </p:spPr>
        <p:txBody>
          <a:bodyPr/>
          <a:lstStyle/>
          <a:p>
            <a:r>
              <a:rPr lang="en-US" altLang="zh-CN" dirty="0"/>
              <a:t>Introduction &amp; Goals</a:t>
            </a:r>
            <a:r>
              <a:rPr lang="en-US" dirty="0"/>
              <a:t> </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225209" y="23311246"/>
            <a:ext cx="13776431" cy="1468347"/>
          </a:xfrm>
        </p:spPr>
        <p:txBody>
          <a:bodyPr/>
          <a:lstStyle/>
          <a:p>
            <a:r>
              <a:rPr lang="en-US" dirty="0"/>
              <a:t>FIGURE 1. Schematic diagram of the three immersion liquid cooling modes. </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96912" y="26462121"/>
            <a:ext cx="30629556" cy="2807676"/>
          </a:xfrm>
        </p:spPr>
        <p:txBody>
          <a:bodyPr numCol="2" spcCol="914400"/>
          <a:lstStyle/>
          <a:p>
            <a:r>
              <a:rPr lang="en-US" dirty="0"/>
              <a:t>The results show that the maximum temperatures of SFIC, FFIC, and ICDC are reduced by 4.23%, 5.70% and 13.29%, respectively, compared to natural convection conditions. The UTTB structure is more efficient at dissipating heat as coolant enters from the upper section of the batteries and exits from both sides. </a:t>
            </a:r>
          </a:p>
          <a:p>
            <a:r>
              <a:rPr lang="en-US" dirty="0"/>
              <a:t>The battery spacing in the FFIC mode mainly affects the average temperature of the batteries near the inlet position. The battery spacing for the optimal thermal performance in FFIC mode is 3 mm in this study. </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a:xfrm>
            <a:off x="1225209" y="25040068"/>
            <a:ext cx="15362501" cy="1303795"/>
          </a:xfrm>
        </p:spPr>
        <p:txBody>
          <a:bodyPr/>
          <a:lstStyle/>
          <a:p>
            <a:r>
              <a:rPr lang="en-US" dirty="0"/>
              <a:t>Results</a:t>
            </a:r>
          </a:p>
        </p:txBody>
      </p:sp>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196912" y="36487569"/>
            <a:ext cx="15818268" cy="1468347"/>
          </a:xfrm>
        </p:spPr>
        <p:txBody>
          <a:bodyPr/>
          <a:lstStyle/>
          <a:p>
            <a:r>
              <a:rPr lang="en-US" altLang="zh-CN" dirty="0"/>
              <a:t>FIGURE 2. (a) Sectional-plane temperature distribution cloud in three modes; (b) Temperature distribution of the battery module at different battery spacings.</a:t>
            </a:r>
            <a:endParaRPr lang="en-US" dirty="0"/>
          </a:p>
        </p:txBody>
      </p:sp>
      <p:pic>
        <p:nvPicPr>
          <p:cNvPr id="66" name="图片 65">
            <a:extLst>
              <a:ext uri="{FF2B5EF4-FFF2-40B4-BE49-F238E27FC236}">
                <a16:creationId xmlns:a16="http://schemas.microsoft.com/office/drawing/2014/main" id="{44954003-5952-4605-8E36-ED0E4F7382D6}"/>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4778" t="20251" r="35830" b="15589"/>
          <a:stretch>
            <a:fillRect/>
          </a:stretch>
        </p:blipFill>
        <p:spPr>
          <a:xfrm>
            <a:off x="498363" y="1058674"/>
            <a:ext cx="7715250" cy="7516369"/>
          </a:xfrm>
          <a:prstGeom prst="rect">
            <a:avLst/>
          </a:prstGeom>
        </p:spPr>
      </p:pic>
      <p:pic>
        <p:nvPicPr>
          <p:cNvPr id="77" name="图片 76">
            <a:extLst>
              <a:ext uri="{FF2B5EF4-FFF2-40B4-BE49-F238E27FC236}">
                <a16:creationId xmlns:a16="http://schemas.microsoft.com/office/drawing/2014/main" id="{F8A997A8-55A1-4441-B4E8-20F9DB675D86}"/>
              </a:ext>
            </a:extLst>
          </p:cNvPr>
          <p:cNvPicPr>
            <a:picLocks noChangeAspect="1"/>
          </p:cNvPicPr>
          <p:nvPr/>
        </p:nvPicPr>
        <p:blipFill>
          <a:blip r:embed="rId3"/>
          <a:stretch>
            <a:fillRect/>
          </a:stretch>
        </p:blipFill>
        <p:spPr>
          <a:xfrm>
            <a:off x="1064197" y="29977712"/>
            <a:ext cx="7032762" cy="6359770"/>
          </a:xfrm>
          <a:prstGeom prst="rect">
            <a:avLst/>
          </a:prstGeom>
        </p:spPr>
      </p:pic>
      <p:pic>
        <p:nvPicPr>
          <p:cNvPr id="78" name="图片 77">
            <a:extLst>
              <a:ext uri="{FF2B5EF4-FFF2-40B4-BE49-F238E27FC236}">
                <a16:creationId xmlns:a16="http://schemas.microsoft.com/office/drawing/2014/main" id="{37C0EF44-D184-44A5-BA65-630C46E1E13C}"/>
              </a:ext>
            </a:extLst>
          </p:cNvPr>
          <p:cNvPicPr>
            <a:picLocks noChangeAspect="1"/>
          </p:cNvPicPr>
          <p:nvPr/>
        </p:nvPicPr>
        <p:blipFill>
          <a:blip r:embed="rId4"/>
          <a:stretch>
            <a:fillRect/>
          </a:stretch>
        </p:blipFill>
        <p:spPr>
          <a:xfrm>
            <a:off x="7878002" y="30091400"/>
            <a:ext cx="8973804" cy="6246082"/>
          </a:xfrm>
          <a:prstGeom prst="rect">
            <a:avLst/>
          </a:prstGeom>
        </p:spPr>
      </p:pic>
      <p:pic>
        <p:nvPicPr>
          <p:cNvPr id="82" name="图片 81">
            <a:extLst>
              <a:ext uri="{FF2B5EF4-FFF2-40B4-BE49-F238E27FC236}">
                <a16:creationId xmlns:a16="http://schemas.microsoft.com/office/drawing/2014/main" id="{A4315A22-CA33-495D-A3BA-6945992FEFD3}"/>
              </a:ext>
            </a:extLst>
          </p:cNvPr>
          <p:cNvPicPr>
            <a:picLocks noChangeAspect="1"/>
          </p:cNvPicPr>
          <p:nvPr/>
        </p:nvPicPr>
        <p:blipFill>
          <a:blip r:embed="rId5"/>
          <a:stretch>
            <a:fillRect/>
          </a:stretch>
        </p:blipFill>
        <p:spPr>
          <a:xfrm>
            <a:off x="1327446" y="16337395"/>
            <a:ext cx="13215963" cy="7043422"/>
          </a:xfrm>
          <a:prstGeom prst="rect">
            <a:avLst/>
          </a:prstGeom>
        </p:spPr>
      </p:pic>
      <p:pic>
        <p:nvPicPr>
          <p:cNvPr id="88" name="图片 87">
            <a:extLst>
              <a:ext uri="{FF2B5EF4-FFF2-40B4-BE49-F238E27FC236}">
                <a16:creationId xmlns:a16="http://schemas.microsoft.com/office/drawing/2014/main" id="{B5B6385E-A228-426B-8D4D-7410EB9BDC12}"/>
              </a:ext>
            </a:extLst>
          </p:cNvPr>
          <p:cNvPicPr>
            <a:picLocks noChangeAspect="1"/>
          </p:cNvPicPr>
          <p:nvPr/>
        </p:nvPicPr>
        <p:blipFill>
          <a:blip r:embed="rId6"/>
          <a:stretch>
            <a:fillRect/>
          </a:stretch>
        </p:blipFill>
        <p:spPr>
          <a:xfrm>
            <a:off x="19014306" y="39623894"/>
            <a:ext cx="12507551" cy="2315228"/>
          </a:xfrm>
          <a:prstGeom prst="rect">
            <a:avLst/>
          </a:prstGeom>
        </p:spPr>
      </p:pic>
      <p:pic>
        <p:nvPicPr>
          <p:cNvPr id="89" name="图片 88">
            <a:extLst>
              <a:ext uri="{FF2B5EF4-FFF2-40B4-BE49-F238E27FC236}">
                <a16:creationId xmlns:a16="http://schemas.microsoft.com/office/drawing/2014/main" id="{7998ACCA-EB43-433E-A6DC-7380DC03C80A}"/>
              </a:ext>
            </a:extLst>
          </p:cNvPr>
          <p:cNvPicPr>
            <a:picLocks noChangeAspect="1"/>
          </p:cNvPicPr>
          <p:nvPr/>
        </p:nvPicPr>
        <p:blipFill>
          <a:blip r:embed="rId7"/>
          <a:stretch>
            <a:fillRect/>
          </a:stretch>
        </p:blipFill>
        <p:spPr>
          <a:xfrm>
            <a:off x="16459200" y="39599122"/>
            <a:ext cx="2340000" cy="2340000"/>
          </a:xfrm>
          <a:prstGeom prst="rect">
            <a:avLst/>
          </a:prstGeom>
        </p:spPr>
      </p:pic>
      <p:pic>
        <p:nvPicPr>
          <p:cNvPr id="92" name="图片 91">
            <a:extLst>
              <a:ext uri="{FF2B5EF4-FFF2-40B4-BE49-F238E27FC236}">
                <a16:creationId xmlns:a16="http://schemas.microsoft.com/office/drawing/2014/main" id="{D3A18E28-7F64-4097-B915-77351A954FFE}"/>
              </a:ext>
            </a:extLst>
          </p:cNvPr>
          <p:cNvPicPr>
            <a:picLocks noChangeAspect="1"/>
          </p:cNvPicPr>
          <p:nvPr/>
        </p:nvPicPr>
        <p:blipFill>
          <a:blip r:embed="rId8"/>
          <a:stretch>
            <a:fillRect/>
          </a:stretch>
        </p:blipFill>
        <p:spPr>
          <a:xfrm>
            <a:off x="16247943" y="29918320"/>
            <a:ext cx="15470170" cy="6236462"/>
          </a:xfrm>
          <a:prstGeom prst="rect">
            <a:avLst/>
          </a:prstGeom>
        </p:spPr>
      </p:pic>
      <p:sp>
        <p:nvSpPr>
          <p:cNvPr id="93" name="Text Placeholder 16">
            <a:extLst>
              <a:ext uri="{FF2B5EF4-FFF2-40B4-BE49-F238E27FC236}">
                <a16:creationId xmlns:a16="http://schemas.microsoft.com/office/drawing/2014/main" id="{4A3E1B7C-8FB8-4739-9BC7-80398EABBAF6}"/>
              </a:ext>
            </a:extLst>
          </p:cNvPr>
          <p:cNvSpPr txBox="1">
            <a:spLocks/>
          </p:cNvSpPr>
          <p:nvPr/>
        </p:nvSpPr>
        <p:spPr>
          <a:xfrm>
            <a:off x="17040587" y="36646173"/>
            <a:ext cx="14677526" cy="1468347"/>
          </a:xfrm>
          <a:prstGeom prst="rect">
            <a:avLst/>
          </a:prstGeom>
        </p:spPr>
        <p:txBody>
          <a:bodyPr vert="horz" lIns="91440" tIns="45720" rIns="91440" bIns="45720" rtlCol="0">
            <a:noAutofit/>
          </a:bodyPr>
          <a:lstStyle>
            <a:lvl1pPr marL="0" indent="0" algn="l" defTabSz="3291840" rtl="0" eaLnBrk="1" latinLnBrk="0" hangingPunct="1">
              <a:lnSpc>
                <a:spcPct val="100000"/>
              </a:lnSpc>
              <a:spcBef>
                <a:spcPts val="3600"/>
              </a:spcBef>
              <a:buFont typeface="Arial" panose="020B0604020202020204" pitchFamily="34" charset="0"/>
              <a:buNone/>
              <a:defRPr sz="4000" kern="1200">
                <a:solidFill>
                  <a:schemeClr val="tx1"/>
                </a:solidFill>
                <a:latin typeface="+mn-lt"/>
                <a:ea typeface="+mn-ea"/>
                <a:cs typeface="+mn-cs"/>
              </a:defRPr>
            </a:lvl1pPr>
            <a:lvl2pPr marL="1552197" indent="0" algn="l" defTabSz="3291840" rtl="0" eaLnBrk="1" latinLnBrk="0" hangingPunct="1">
              <a:lnSpc>
                <a:spcPct val="100000"/>
              </a:lnSpc>
              <a:spcBef>
                <a:spcPts val="1800"/>
              </a:spcBef>
              <a:buFont typeface="Arial" panose="020B0604020202020204" pitchFamily="34" charset="0"/>
              <a:buNone/>
              <a:defRPr sz="3281" kern="1200">
                <a:solidFill>
                  <a:schemeClr val="tx1"/>
                </a:solidFill>
                <a:latin typeface="+mn-lt"/>
                <a:ea typeface="+mn-ea"/>
                <a:cs typeface="+mn-cs"/>
              </a:defRPr>
            </a:lvl2pPr>
            <a:lvl3pPr marL="3104394" indent="0" algn="l" defTabSz="3291840" rtl="0" eaLnBrk="1" latinLnBrk="0" hangingPunct="1">
              <a:lnSpc>
                <a:spcPct val="100000"/>
              </a:lnSpc>
              <a:spcBef>
                <a:spcPts val="1800"/>
              </a:spcBef>
              <a:buFont typeface="Arial" panose="020B0604020202020204" pitchFamily="34" charset="0"/>
              <a:buNone/>
              <a:defRPr sz="2871" kern="1200">
                <a:solidFill>
                  <a:schemeClr val="tx1"/>
                </a:solidFill>
                <a:latin typeface="+mn-lt"/>
                <a:ea typeface="+mn-ea"/>
                <a:cs typeface="+mn-cs"/>
              </a:defRPr>
            </a:lvl3pPr>
            <a:lvl4pPr marL="4656591"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4pPr>
            <a:lvl5pPr marL="6208788" indent="0" algn="l" defTabSz="3291840" rtl="0" eaLnBrk="1" latinLnBrk="0" hangingPunct="1">
              <a:lnSpc>
                <a:spcPct val="100000"/>
              </a:lnSpc>
              <a:spcBef>
                <a:spcPts val="1800"/>
              </a:spcBef>
              <a:buFont typeface="Arial" panose="020B0604020202020204" pitchFamily="34" charset="0"/>
              <a:buNone/>
              <a:defRPr sz="2051"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a:lstStyle>
          <a:p>
            <a:r>
              <a:rPr lang="en-US" dirty="0"/>
              <a:t>FIGURE 3. Effects of flow direction and inlet position on temperature distribution and flow streamline. </a:t>
            </a:r>
          </a:p>
        </p:txBody>
      </p:sp>
      <p:sp>
        <p:nvSpPr>
          <p:cNvPr id="94" name="文本框 93">
            <a:extLst>
              <a:ext uri="{FF2B5EF4-FFF2-40B4-BE49-F238E27FC236}">
                <a16:creationId xmlns:a16="http://schemas.microsoft.com/office/drawing/2014/main" id="{A8D2B307-5DB9-4478-8D4D-3E38EA4F5264}"/>
              </a:ext>
            </a:extLst>
          </p:cNvPr>
          <p:cNvSpPr txBox="1"/>
          <p:nvPr/>
        </p:nvSpPr>
        <p:spPr>
          <a:xfrm>
            <a:off x="927151" y="29918320"/>
            <a:ext cx="740908" cy="707886"/>
          </a:xfrm>
          <a:prstGeom prst="rect">
            <a:avLst/>
          </a:prstGeom>
          <a:noFill/>
        </p:spPr>
        <p:txBody>
          <a:bodyPr wrap="none" rtlCol="0">
            <a:spAutoFit/>
          </a:bodyPr>
          <a:lstStyle/>
          <a:p>
            <a:r>
              <a:rPr lang="en-US" altLang="zh-CN" sz="4000" dirty="0"/>
              <a:t>(a)</a:t>
            </a:r>
            <a:endParaRPr lang="zh-CN" altLang="en-US" sz="4000" dirty="0"/>
          </a:p>
        </p:txBody>
      </p:sp>
      <p:sp>
        <p:nvSpPr>
          <p:cNvPr id="95" name="文本框 94">
            <a:extLst>
              <a:ext uri="{FF2B5EF4-FFF2-40B4-BE49-F238E27FC236}">
                <a16:creationId xmlns:a16="http://schemas.microsoft.com/office/drawing/2014/main" id="{C9806961-BF50-49F8-95E2-939C195D182A}"/>
              </a:ext>
            </a:extLst>
          </p:cNvPr>
          <p:cNvSpPr txBox="1"/>
          <p:nvPr/>
        </p:nvSpPr>
        <p:spPr>
          <a:xfrm>
            <a:off x="8223634" y="29918320"/>
            <a:ext cx="764953" cy="707886"/>
          </a:xfrm>
          <a:prstGeom prst="rect">
            <a:avLst/>
          </a:prstGeom>
          <a:noFill/>
        </p:spPr>
        <p:txBody>
          <a:bodyPr wrap="none" rtlCol="0">
            <a:spAutoFit/>
          </a:bodyPr>
          <a:lstStyle/>
          <a:p>
            <a:r>
              <a:rPr lang="en-US" altLang="zh-CN" sz="4000" dirty="0"/>
              <a:t>(b)</a:t>
            </a:r>
            <a:endParaRPr lang="zh-CN" altLang="en-US" sz="4000" dirty="0"/>
          </a:p>
        </p:txBody>
      </p:sp>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872</TotalTime>
  <Words>498</Words>
  <Application>Microsoft Office PowerPoint</Application>
  <PresentationFormat>自定义</PresentationFormat>
  <Paragraphs>20</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Numerical study on heat dissipation and structure optimization of immersed liquid cooling used in 280Ah LiFePO4 batteries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Lijuan Du</cp:lastModifiedBy>
  <cp:revision>143</cp:revision>
  <cp:lastPrinted>2023-01-06T15:48:30Z</cp:lastPrinted>
  <dcterms:created xsi:type="dcterms:W3CDTF">2023-01-03T14:57:49Z</dcterms:created>
  <dcterms:modified xsi:type="dcterms:W3CDTF">2024-10-21T08:36:51Z</dcterms:modified>
</cp:coreProperties>
</file>