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0015"/>
    <a:srgbClr val="006FAC"/>
    <a:srgbClr val="E1EAF1"/>
    <a:srgbClr val="DAE5EE"/>
    <a:srgbClr val="D5E1EB"/>
    <a:srgbClr val="D2E0EB"/>
    <a:srgbClr val="CDDCE8"/>
    <a:srgbClr val="CAD8E6"/>
    <a:srgbClr val="C2D3E3"/>
    <a:srgbClr val="B8CB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73" autoAdjust="0"/>
    <p:restoredTop sz="96405" autoAdjust="0"/>
  </p:normalViewPr>
  <p:slideViewPr>
    <p:cSldViewPr snapToGrid="0">
      <p:cViewPr>
        <p:scale>
          <a:sx n="40" d="100"/>
          <a:sy n="40" d="100"/>
        </p:scale>
        <p:origin x="78" y="3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2484939" y="451034"/>
            <a:ext cx="18799283" cy="4053721"/>
          </a:xfrm>
        </p:spPr>
        <p:txBody>
          <a:bodyPr>
            <a:normAutofit/>
          </a:bodyPr>
          <a:lstStyle/>
          <a:p>
            <a:r>
              <a:rPr lang="zh-CN" altLang="en-US" sz="9600" dirty="0">
                <a:latin typeface="等线" panose="02010600030101010101" pitchFamily="2" charset="-122"/>
                <a:ea typeface="等线" panose="02010600030101010101" pitchFamily="2" charset="-122"/>
              </a:rPr>
              <a:t>高温高压环境下无线无源温度和</a:t>
            </a:r>
            <a:br>
              <a:rPr lang="en-US" altLang="zh-CN" sz="9600" dirty="0">
                <a:latin typeface="等线" panose="02010600030101010101" pitchFamily="2" charset="-122"/>
                <a:ea typeface="等线" panose="02010600030101010101" pitchFamily="2" charset="-122"/>
              </a:rPr>
            </a:br>
            <a:r>
              <a:rPr lang="zh-CN" altLang="en-US" sz="9600" dirty="0">
                <a:latin typeface="等线" panose="02010600030101010101" pitchFamily="2" charset="-122"/>
                <a:ea typeface="等线" panose="02010600030101010101" pitchFamily="2" charset="-122"/>
              </a:rPr>
              <a:t>压力传感器的多物理场分析与仿真</a:t>
            </a:r>
            <a:endParaRPr lang="en-US" sz="9600" dirty="0">
              <a:latin typeface="等线" panose="02010600030101010101" pitchFamily="2" charset="-122"/>
              <a:ea typeface="等线" panose="02010600030101010101" pitchFamily="2" charset="-122"/>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2742847" y="9722154"/>
            <a:ext cx="12550775" cy="1984280"/>
          </a:xfrm>
        </p:spPr>
        <p:txBody>
          <a:bodyPr/>
          <a:lstStyle/>
          <a:p>
            <a:pPr>
              <a:spcBef>
                <a:spcPts val="0"/>
              </a:spcBef>
            </a:pPr>
            <a:r>
              <a:rPr lang="zh-CN" altLang="en-US" dirty="0"/>
              <a:t>程亦佳</a:t>
            </a:r>
            <a:r>
              <a:rPr lang="en-US" altLang="zh-CN" baseline="30000" dirty="0"/>
              <a:t>1</a:t>
            </a:r>
            <a:r>
              <a:rPr lang="zh-CN" altLang="en-US" dirty="0"/>
              <a:t>，</a:t>
            </a:r>
            <a:r>
              <a:rPr lang="en-US" altLang="zh-CN" dirty="0"/>
              <a:t> </a:t>
            </a:r>
            <a:r>
              <a:rPr lang="zh-CN" altLang="en-US" dirty="0"/>
              <a:t>沙威</a:t>
            </a:r>
            <a:r>
              <a:rPr lang="en-US" altLang="zh-CN" baseline="30000" dirty="0"/>
              <a:t>1</a:t>
            </a:r>
            <a:br>
              <a:rPr lang="en-US" altLang="zh-CN" dirty="0"/>
            </a:br>
            <a:r>
              <a:rPr lang="en-US" altLang="zh-CN" dirty="0"/>
              <a:t>1. </a:t>
            </a:r>
            <a:r>
              <a:rPr lang="zh-CN" altLang="en-US" dirty="0"/>
              <a:t>浙江大学，信息与电子工程学院，浙江杭州，中国</a:t>
            </a:r>
            <a:endParaRPr lang="en-US" altLang="zh-CN" dirty="0"/>
          </a:p>
          <a:p>
            <a:pPr>
              <a:spcBef>
                <a:spcPts val="0"/>
              </a:spcBef>
            </a:pPr>
            <a:r>
              <a:rPr lang="en-US" altLang="zh-CN" dirty="0"/>
              <a:t>Email: 12131036@zju.edu.cn</a:t>
            </a: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7116730" y="21687824"/>
            <a:ext cx="14601384" cy="6856707"/>
          </a:xfrm>
        </p:spPr>
        <p:txBody>
          <a:bodyPr/>
          <a:lstStyle/>
          <a:p>
            <a:r>
              <a:rPr lang="zh-CN" altLang="en-US" dirty="0"/>
              <a:t>本研究分析了电磁</a:t>
            </a:r>
            <a:r>
              <a:rPr lang="en-US" altLang="zh-CN" dirty="0"/>
              <a:t>-</a:t>
            </a:r>
            <a:r>
              <a:rPr lang="zh-CN" altLang="en-US" dirty="0"/>
              <a:t>热</a:t>
            </a:r>
            <a:r>
              <a:rPr lang="en-US" altLang="zh-CN" dirty="0"/>
              <a:t>-</a:t>
            </a:r>
            <a:r>
              <a:rPr lang="zh-CN" altLang="en-US" dirty="0"/>
              <a:t>力三种物理场在微波传感器应用场景下的耦合机制，并构建了相应的本构关系，主要的本构方程如下：</a:t>
            </a:r>
            <a:endParaRPr lang="en-US" altLang="zh-CN" dirty="0"/>
          </a:p>
          <a:p>
            <a:endParaRPr lang="en-US" dirty="0"/>
          </a:p>
          <a:p>
            <a:endParaRPr lang="en-US" dirty="0"/>
          </a:p>
          <a:p>
            <a:pPr>
              <a:spcBef>
                <a:spcPts val="0"/>
              </a:spcBef>
            </a:pPr>
            <a:r>
              <a:rPr lang="zh-CN" altLang="en-US" dirty="0"/>
              <a:t>该公式基于 </a:t>
            </a:r>
            <a:r>
              <a:rPr lang="en-US" altLang="zh-CN" dirty="0"/>
              <a:t>stress-charge </a:t>
            </a:r>
            <a:r>
              <a:rPr lang="zh-CN" altLang="zh-CN" dirty="0"/>
              <a:t>本构关系</a:t>
            </a:r>
            <a:r>
              <a:rPr lang="zh-CN" altLang="en-US" dirty="0"/>
              <a:t>，并在应变量中加入了热膨胀（热应变）因素的影响来实现三种物理场间的</a:t>
            </a:r>
            <a:r>
              <a:rPr lang="zh-CN" altLang="en-US" b="1" u="sng" dirty="0"/>
              <a:t>两两相互耦合</a:t>
            </a:r>
            <a:r>
              <a:rPr lang="zh-CN" altLang="en-US" dirty="0"/>
              <a:t>。在仿真过程中，初步检测各个耦合效应对于电磁结构散射效应的影响后，再进一步精简耦合要素，仿真出研究中所关注的多物理场耦合效应对于传感器检测效果的影响。</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84960"/>
            <a:ext cx="15220541" cy="2254163"/>
          </a:xfrm>
        </p:spPr>
        <p:txBody>
          <a:bodyPr/>
          <a:lstStyle/>
          <a:p>
            <a:pPr marL="514350" indent="-514350">
              <a:spcBef>
                <a:spcPts val="0"/>
              </a:spcBef>
              <a:buAutoNum type="arabicPeriod"/>
            </a:pPr>
            <a:r>
              <a:rPr lang="en-US" dirty="0"/>
              <a:t>H. H. Zhang, et. al., “Electromagnetic-circuital-thermal </a:t>
            </a:r>
            <a:r>
              <a:rPr lang="en-US" dirty="0" err="1"/>
              <a:t>multiphysics</a:t>
            </a:r>
            <a:r>
              <a:rPr lang="en-US" dirty="0"/>
              <a:t> simulation method: A review,” Prog. </a:t>
            </a:r>
            <a:r>
              <a:rPr lang="en-US" dirty="0" err="1"/>
              <a:t>Electromagn</a:t>
            </a:r>
            <a:r>
              <a:rPr lang="en-US" dirty="0"/>
              <a:t>. Res., vol. 169, pp. 87–101, 2020.</a:t>
            </a:r>
          </a:p>
          <a:p>
            <a:pPr marL="514350" indent="-514350">
              <a:spcBef>
                <a:spcPts val="0"/>
              </a:spcBef>
              <a:buAutoNum type="arabicPeriod"/>
            </a:pPr>
            <a:r>
              <a:rPr lang="en-US" dirty="0"/>
              <a:t>L. Huang, et. al., “Research on the multi-physics field coupling simulation of aero-rotor blade electrochemical machining,” Sci Rep, vol. 11, no. 1, pp. 1–13, 2021.</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2742847" y="4945538"/>
            <a:ext cx="18541492" cy="4691071"/>
          </a:xfrm>
        </p:spPr>
        <p:txBody>
          <a:bodyPr/>
          <a:lstStyle/>
          <a:p>
            <a:r>
              <a:rPr lang="zh-CN" altLang="en-US" dirty="0"/>
              <a:t>在</a:t>
            </a:r>
            <a:r>
              <a:rPr lang="zh-CN" altLang="zh-CN" dirty="0"/>
              <a:t>航空发动机</a:t>
            </a:r>
            <a:r>
              <a:rPr lang="zh-CN" altLang="en-US" dirty="0"/>
              <a:t>内等高温高压极端测量环境中，传感器的性能可能会受到环境参数的严重影响。因此，为了确保传感器在极端环境中的稳定性与测量精度，需综合考虑环境温度、压强及结构应变等因素对应的多物理场耦合效应对于无线微波传感器的影响。</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cs typeface="Times New Roman" panose="02020603050405020304" pitchFamily="18" charset="0"/>
              </a:rPr>
              <a:t>这项研究探讨了在高温高压环境中无线无源温度和压力传感器的多物理场分析与仿真。研究的重点在于评估电磁</a:t>
            </a:r>
            <a:r>
              <a:rPr lang="en-US" altLang="zh-CN" dirty="0">
                <a:cs typeface="Times New Roman" panose="02020603050405020304" pitchFamily="18" charset="0"/>
              </a:rPr>
              <a:t>-</a:t>
            </a:r>
            <a:r>
              <a:rPr lang="zh-CN" altLang="en-US" dirty="0">
                <a:cs typeface="Times New Roman" panose="02020603050405020304" pitchFamily="18" charset="0"/>
              </a:rPr>
              <a:t>热</a:t>
            </a:r>
            <a:r>
              <a:rPr lang="en-US" altLang="zh-CN" dirty="0">
                <a:cs typeface="Times New Roman" panose="02020603050405020304" pitchFamily="18" charset="0"/>
              </a:rPr>
              <a:t>-</a:t>
            </a:r>
            <a:r>
              <a:rPr lang="zh-CN" altLang="en-US" dirty="0">
                <a:cs typeface="Times New Roman" panose="02020603050405020304" pitchFamily="18" charset="0"/>
              </a:rPr>
              <a:t>机械耦合效应，以提高传感器在极端条件下建模的准确性。</a:t>
            </a:r>
            <a:endParaRPr lang="en-US" altLang="zh-CN" dirty="0">
              <a:cs typeface="Times New Roman" panose="02020603050405020304" pitchFamily="18" charset="0"/>
            </a:endParaRPr>
          </a:p>
          <a:p>
            <a:r>
              <a:rPr lang="zh-CN" altLang="en-US" dirty="0">
                <a:cs typeface="Times New Roman" panose="02020603050405020304" pitchFamily="18" charset="0"/>
              </a:rPr>
              <a:t>研究中使用 </a:t>
            </a:r>
            <a:r>
              <a:rPr lang="en-US" altLang="zh-CN" dirty="0">
                <a:cs typeface="Times New Roman" panose="02020603050405020304" pitchFamily="18" charset="0"/>
              </a:rPr>
              <a:t>COMSOL Multiphysics® </a:t>
            </a:r>
            <a:r>
              <a:rPr lang="zh-CN" altLang="en-US" dirty="0">
                <a:cs typeface="Times New Roman" panose="02020603050405020304" pitchFamily="18" charset="0"/>
              </a:rPr>
              <a:t>软件建立传感器的三维模型进行仿真，通过射频、传热、结构力学三个模块间的多物理场耦合方程，分析并仿真传感器模型中各物理场之间的耦合关系，以定性和定量分析它们的重要性。</a:t>
            </a:r>
            <a:endParaRPr lang="en-US" altLang="zh-CN" dirty="0">
              <a:cs typeface="Times New Roman" panose="02020603050405020304" pitchFamily="18" charset="0"/>
            </a:endParaRPr>
          </a:p>
          <a:p>
            <a:r>
              <a:rPr lang="zh-CN" altLang="en-US" dirty="0">
                <a:cs typeface="Times New Roman" panose="02020603050405020304" pitchFamily="18" charset="0"/>
              </a:rPr>
              <a:t>三个模块中分别使用了电磁波，频域 </a:t>
            </a:r>
            <a:r>
              <a:rPr lang="en-US" altLang="zh-CN" dirty="0">
                <a:cs typeface="Times New Roman" panose="02020603050405020304" pitchFamily="18" charset="0"/>
              </a:rPr>
              <a:t>(</a:t>
            </a:r>
            <a:r>
              <a:rPr lang="en-US" altLang="zh-CN" dirty="0" err="1">
                <a:cs typeface="Times New Roman" panose="02020603050405020304" pitchFamily="18" charset="0"/>
              </a:rPr>
              <a:t>emw</a:t>
            </a:r>
            <a:r>
              <a:rPr lang="en-US" altLang="zh-CN" dirty="0">
                <a:cs typeface="Times New Roman" panose="02020603050405020304" pitchFamily="18" charset="0"/>
              </a:rPr>
              <a:t>)</a:t>
            </a:r>
            <a:r>
              <a:rPr lang="zh-CN" altLang="en-US" dirty="0">
                <a:cs typeface="Times New Roman" panose="02020603050405020304" pitchFamily="18" charset="0"/>
              </a:rPr>
              <a:t>、固体传热 </a:t>
            </a:r>
            <a:r>
              <a:rPr lang="en-US" altLang="zh-CN" dirty="0">
                <a:cs typeface="Times New Roman" panose="02020603050405020304" pitchFamily="18" charset="0"/>
              </a:rPr>
              <a:t>(</a:t>
            </a:r>
            <a:r>
              <a:rPr lang="en-US" altLang="zh-CN" dirty="0" err="1">
                <a:cs typeface="Times New Roman" panose="02020603050405020304" pitchFamily="18" charset="0"/>
              </a:rPr>
              <a:t>ht</a:t>
            </a:r>
            <a:r>
              <a:rPr lang="en-US" altLang="zh-CN" dirty="0">
                <a:cs typeface="Times New Roman" panose="02020603050405020304" pitchFamily="18" charset="0"/>
              </a:rPr>
              <a:t>)</a:t>
            </a:r>
            <a:r>
              <a:rPr lang="zh-CN" altLang="en-US" dirty="0">
                <a:cs typeface="Times New Roman" panose="02020603050405020304" pitchFamily="18" charset="0"/>
              </a:rPr>
              <a:t>、固体力学 </a:t>
            </a:r>
            <a:r>
              <a:rPr lang="en-US" altLang="zh-CN" dirty="0">
                <a:cs typeface="Times New Roman" panose="02020603050405020304" pitchFamily="18" charset="0"/>
              </a:rPr>
              <a:t>(solid) </a:t>
            </a:r>
            <a:r>
              <a:rPr lang="zh-CN" altLang="en-US" dirty="0">
                <a:cs typeface="Times New Roman" panose="02020603050405020304" pitchFamily="18" charset="0"/>
              </a:rPr>
              <a:t>物理场接口，并用电磁热（微波加热）、热应力，固体等多物理场耦合接口来仿真器件中的多场耦合效应。</a:t>
            </a:r>
            <a:endParaRPr lang="en-US" altLang="zh-CN" dirty="0">
              <a:cs typeface="Times New Roman" panose="02020603050405020304" pitchFamily="18" charset="0"/>
            </a:endParaRPr>
          </a:p>
          <a:p>
            <a:r>
              <a:rPr lang="zh-CN" altLang="en-US" dirty="0">
                <a:cs typeface="Times New Roman" panose="02020603050405020304" pitchFamily="18" charset="0"/>
              </a:rPr>
              <a:t>本研究主要对 </a:t>
            </a:r>
            <a:r>
              <a:rPr lang="en-US" altLang="zh-CN" dirty="0">
                <a:cs typeface="Times New Roman" panose="02020603050405020304" pitchFamily="18" charset="0"/>
              </a:rPr>
              <a:t>spiral </a:t>
            </a:r>
            <a:r>
              <a:rPr lang="zh-CN" altLang="en-US" dirty="0">
                <a:cs typeface="Times New Roman" panose="02020603050405020304" pitchFamily="18" charset="0"/>
              </a:rPr>
              <a:t>结构的超材料温度传感器以及带密封空气的压力传感器这两种传感器模型进行建模，得到了相应的一些多物理场仿真结果。</a:t>
            </a:r>
            <a:endParaRPr lang="en-US" altLang="zh-CN" dirty="0">
              <a:cs typeface="Times New Roman" panose="02020603050405020304" pitchFamily="18" charset="0"/>
            </a:endParaRP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latin typeface="+mn-ea"/>
              </a:rPr>
              <a:t>摘要</a:t>
            </a:r>
            <a:endParaRPr lang="en-US" dirty="0">
              <a:latin typeface="+mn-ea"/>
            </a:endParaRP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7064504" y="20398107"/>
            <a:ext cx="14653609" cy="1303795"/>
          </a:xfrm>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273833"/>
            <a:ext cx="15220541" cy="1303795"/>
          </a:xfrm>
        </p:spPr>
        <p:txBody>
          <a:bodyPr/>
          <a:lstStyle/>
          <a:p>
            <a:pPr algn="ctr"/>
            <a:r>
              <a:rPr lang="zh-CN" altLang="en-US" dirty="0"/>
              <a:t>图</a:t>
            </a:r>
            <a:r>
              <a:rPr lang="en-US" altLang="zh-CN" dirty="0"/>
              <a:t>1.  </a:t>
            </a:r>
            <a:r>
              <a:rPr lang="zh-CN" altLang="en-US" dirty="0"/>
              <a:t>温度传感器微波热效应评估与多物理场参数下 </a:t>
            </a:r>
            <a:r>
              <a:rPr lang="en-US" altLang="zh-CN" dirty="0"/>
              <a:t>S </a:t>
            </a:r>
            <a:r>
              <a:rPr lang="zh-CN" altLang="en-US" dirty="0"/>
              <a:t>参数结果</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550610"/>
            <a:ext cx="13667950" cy="7101577"/>
          </a:xfrm>
        </p:spPr>
        <p:txBody>
          <a:bodyPr/>
          <a:lstStyle/>
          <a:p>
            <a:r>
              <a:rPr lang="zh-CN" altLang="en-US" dirty="0"/>
              <a:t>图</a:t>
            </a:r>
            <a:r>
              <a:rPr lang="en-US" altLang="zh-CN" dirty="0"/>
              <a:t>1</a:t>
            </a:r>
            <a:r>
              <a:rPr lang="zh-CN" altLang="en-US" dirty="0"/>
              <a:t>为对于温度传感器中微波热效应的评估结果。该传感器的检测主要基于热敏陶瓷材料基底设计的谐振结构，因此需考虑谐振情况下</a:t>
            </a:r>
            <a:r>
              <a:rPr lang="zh-CN" altLang="en-US" b="1" u="sng" dirty="0"/>
              <a:t>电磁热</a:t>
            </a:r>
            <a:r>
              <a:rPr lang="zh-CN" altLang="en-US" dirty="0"/>
              <a:t>源对于热敏材料是否会产生显著影响。仿真设置中，根据微波热源设置了材料随温度变化的电磁参数，通过矩形端口的散射参数结果来检测耦合效应的影响。可以看出微波热源在结构内产生的温差较小，并未显著影响。</a:t>
            </a:r>
            <a:endParaRPr lang="en-US" altLang="zh-CN" dirty="0"/>
          </a:p>
          <a:p>
            <a:r>
              <a:rPr lang="zh-CN" altLang="en-US" dirty="0"/>
              <a:t>图</a:t>
            </a:r>
            <a:r>
              <a:rPr lang="en-US" altLang="zh-CN" dirty="0"/>
              <a:t>2</a:t>
            </a:r>
            <a:r>
              <a:rPr lang="zh-CN" altLang="en-US" dirty="0"/>
              <a:t>为带有密封空腔的压力传感器的应力应变仿真，主要考虑外界直接施压造成的固体力学形变以及</a:t>
            </a:r>
            <a:r>
              <a:rPr lang="zh-CN" altLang="en-US" b="1" u="sng" dirty="0"/>
              <a:t>热膨胀</a:t>
            </a:r>
            <a:r>
              <a:rPr lang="zh-CN" altLang="en-US" dirty="0"/>
              <a:t>耦合因素产生的热应变，进而帮助判断高温环境对于压力传感器气压检测效果的影响。对比不同耦合设置下的仿真结果可以得到形变差异，以便进行更加精确的电磁仿真。</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2" y="29246815"/>
            <a:ext cx="13667950" cy="1303795"/>
          </a:xfrm>
        </p:spPr>
        <p:txBody>
          <a:bodyPr/>
          <a:lstStyle/>
          <a:p>
            <a:r>
              <a:rPr lang="zh-CN" altLang="en-US" dirty="0"/>
              <a:t>结果</a:t>
            </a:r>
            <a:endParaRPr lang="en-US" dirty="0"/>
          </a:p>
        </p:txBody>
      </p:sp>
      <p:pic>
        <p:nvPicPr>
          <p:cNvPr id="37" name="图片占位符 36">
            <a:extLst>
              <a:ext uri="{FF2B5EF4-FFF2-40B4-BE49-F238E27FC236}">
                <a16:creationId xmlns:a16="http://schemas.microsoft.com/office/drawing/2014/main" id="{60D9B2EA-3832-4D29-B593-D55F10331DCD}"/>
              </a:ext>
            </a:extLst>
          </p:cNvPr>
          <p:cNvPicPr>
            <a:picLocks noGrp="1" noChangeAspect="1"/>
          </p:cNvPicPr>
          <p:nvPr>
            <p:ph type="pic" sz="quarter" idx="34"/>
          </p:nvPr>
        </p:nvPicPr>
        <p:blipFill rotWithShape="1">
          <a:blip r:embed="rId2">
            <a:extLst>
              <a:ext uri="{28A0092B-C50C-407E-A947-70E740481C1C}">
                <a14:useLocalDpi xmlns:a14="http://schemas.microsoft.com/office/drawing/2010/main" val="0"/>
              </a:ext>
            </a:extLst>
          </a:blip>
          <a:srcRect l="838" r="-856"/>
          <a:stretch/>
        </p:blipFill>
        <p:spPr>
          <a:xfrm>
            <a:off x="15460532" y="29834248"/>
            <a:ext cx="16257581" cy="6565522"/>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5460533" y="36912081"/>
            <a:ext cx="16309806" cy="1061261"/>
          </a:xfrm>
        </p:spPr>
        <p:txBody>
          <a:bodyPr/>
          <a:lstStyle/>
          <a:p>
            <a:pPr algn="ctr"/>
            <a:r>
              <a:rPr lang="zh-CN" altLang="en-US" dirty="0"/>
              <a:t>图</a:t>
            </a:r>
            <a:r>
              <a:rPr lang="en-US" altLang="zh-CN" dirty="0"/>
              <a:t>2. </a:t>
            </a:r>
            <a:r>
              <a:rPr lang="zh-CN" altLang="en-US" dirty="0"/>
              <a:t>带空腔压力传感器的检测机理与其应力应变仿真结果</a:t>
            </a:r>
            <a:endParaRPr lang="en-US" dirty="0"/>
          </a:p>
        </p:txBody>
      </p:sp>
      <p:pic>
        <p:nvPicPr>
          <p:cNvPr id="35" name="图片占位符 34">
            <a:extLst>
              <a:ext uri="{FF2B5EF4-FFF2-40B4-BE49-F238E27FC236}">
                <a16:creationId xmlns:a16="http://schemas.microsoft.com/office/drawing/2014/main" id="{C47D65E3-EB3A-4F66-B6C3-F7024D269BE1}"/>
              </a:ext>
            </a:extLst>
          </p:cNvPr>
          <p:cNvPicPr>
            <a:picLocks noGrp="1" noChangeAspect="1"/>
          </p:cNvPicPr>
          <p:nvPr>
            <p:ph type="pic" sz="quarter" idx="29"/>
          </p:nvPr>
        </p:nvPicPr>
        <p:blipFill rotWithShape="1">
          <a:blip r:embed="rId3">
            <a:extLst>
              <a:ext uri="{28A0092B-C50C-407E-A947-70E740481C1C}">
                <a14:useLocalDpi xmlns:a14="http://schemas.microsoft.com/office/drawing/2010/main" val="0"/>
              </a:ext>
            </a:extLst>
          </a:blip>
          <a:srcRect l="164" t="597" r="50" b="-3315"/>
          <a:stretch/>
        </p:blipFill>
        <p:spPr>
          <a:xfrm>
            <a:off x="1196912" y="20736084"/>
            <a:ext cx="15434125" cy="6471143"/>
          </a:xfrm>
        </p:spPr>
      </p:pic>
      <p:pic>
        <p:nvPicPr>
          <p:cNvPr id="46" name="图片 45">
            <a:extLst>
              <a:ext uri="{FF2B5EF4-FFF2-40B4-BE49-F238E27FC236}">
                <a16:creationId xmlns:a16="http://schemas.microsoft.com/office/drawing/2014/main" id="{926CC829-72A2-42D8-B2E9-9E80FC7C95E0}"/>
              </a:ext>
            </a:extLst>
          </p:cNvPr>
          <p:cNvPicPr>
            <a:picLocks noChangeAspect="1"/>
          </p:cNvPicPr>
          <p:nvPr/>
        </p:nvPicPr>
        <p:blipFill rotWithShape="1">
          <a:blip r:embed="rId4"/>
          <a:srcRect t="10433" b="10436"/>
          <a:stretch/>
        </p:blipFill>
        <p:spPr>
          <a:xfrm>
            <a:off x="1896314" y="6106799"/>
            <a:ext cx="9102936" cy="5243555"/>
          </a:xfrm>
          <a:prstGeom prst="rect">
            <a:avLst/>
          </a:prstGeom>
        </p:spPr>
      </p:pic>
      <p:pic>
        <p:nvPicPr>
          <p:cNvPr id="49" name="图片 48">
            <a:extLst>
              <a:ext uri="{FF2B5EF4-FFF2-40B4-BE49-F238E27FC236}">
                <a16:creationId xmlns:a16="http://schemas.microsoft.com/office/drawing/2014/main" id="{EF5D3F87-A6CE-4403-88F2-B86578F5A10F}"/>
              </a:ext>
            </a:extLst>
          </p:cNvPr>
          <p:cNvPicPr>
            <a:picLocks noChangeAspect="1"/>
          </p:cNvPicPr>
          <p:nvPr/>
        </p:nvPicPr>
        <p:blipFill rotWithShape="1">
          <a:blip r:embed="rId5">
            <a:extLst>
              <a:ext uri="{BEBA8EAE-BF5A-486C-A8C5-ECC9F3942E4B}">
                <a14:imgProps xmlns:a14="http://schemas.microsoft.com/office/drawing/2010/main">
                  <a14:imgLayer r:embed="rId6">
                    <a14:imgEffect>
                      <a14:artisticPlasticWrap/>
                    </a14:imgEffect>
                  </a14:imgLayer>
                </a14:imgProps>
              </a:ext>
            </a:extLst>
          </a:blip>
          <a:srcRect t="25125" r="7776" b="24074"/>
          <a:stretch/>
        </p:blipFill>
        <p:spPr>
          <a:xfrm>
            <a:off x="1196912" y="651155"/>
            <a:ext cx="9384290" cy="5169383"/>
          </a:xfrm>
          <a:prstGeom prst="rect">
            <a:avLst/>
          </a:prstGeom>
        </p:spPr>
      </p:pic>
      <p:pic>
        <p:nvPicPr>
          <p:cNvPr id="66" name="图形 65">
            <a:extLst>
              <a:ext uri="{FF2B5EF4-FFF2-40B4-BE49-F238E27FC236}">
                <a16:creationId xmlns:a16="http://schemas.microsoft.com/office/drawing/2014/main" id="{CF57FF11-9540-47E8-B576-756FC7A46A2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0097026" y="39501458"/>
            <a:ext cx="8031191" cy="2227404"/>
          </a:xfrm>
          <a:prstGeom prst="rect">
            <a:avLst/>
          </a:prstGeom>
        </p:spPr>
      </p:pic>
      <p:pic>
        <p:nvPicPr>
          <p:cNvPr id="67" name="图片 66">
            <a:extLst>
              <a:ext uri="{FF2B5EF4-FFF2-40B4-BE49-F238E27FC236}">
                <a16:creationId xmlns:a16="http://schemas.microsoft.com/office/drawing/2014/main" id="{B7CC721E-EF53-43EE-BDA4-4E61356F0482}"/>
              </a:ext>
            </a:extLst>
          </p:cNvPr>
          <p:cNvPicPr>
            <a:picLocks noChangeAspect="1"/>
          </p:cNvPicPr>
          <p:nvPr/>
        </p:nvPicPr>
        <p:blipFill>
          <a:blip r:embed="rId9"/>
          <a:stretch>
            <a:fillRect/>
          </a:stretch>
        </p:blipFill>
        <p:spPr>
          <a:xfrm>
            <a:off x="18738051" y="23116063"/>
            <a:ext cx="10749139" cy="1804968"/>
          </a:xfrm>
          <a:prstGeom prst="rect">
            <a:avLst/>
          </a:prstGeom>
        </p:spPr>
      </p:pic>
    </p:spTree>
    <p:extLst>
      <p:ext uri="{BB962C8B-B14F-4D97-AF65-F5344CB8AC3E}">
        <p14:creationId xmlns:p14="http://schemas.microsoft.com/office/powerpoint/2010/main" val="393277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2465</TotalTime>
  <Words>669</Words>
  <Application>Microsoft Office PowerPoint</Application>
  <PresentationFormat>自定义</PresentationFormat>
  <Paragraphs>21</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高温高压环境下无线无源温度和 压力传感器的多物理场分析与仿真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167</cp:revision>
  <cp:lastPrinted>2023-01-06T15:48:30Z</cp:lastPrinted>
  <dcterms:created xsi:type="dcterms:W3CDTF">2023-01-03T14:57:49Z</dcterms:created>
  <dcterms:modified xsi:type="dcterms:W3CDTF">2024-10-21T08:40:06Z</dcterms:modified>
</cp:coreProperties>
</file>