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8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/>
        </p14:section>
        <p14:section name="海报示例" id="{31D5EE60-8FE9-4475-976F-B13E2EBE6E32}">
          <p14:sldIdLst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379" autoAdjust="0"/>
  </p:normalViewPr>
  <p:slideViewPr>
    <p:cSldViewPr snapToGrid="0">
      <p:cViewPr>
        <p:scale>
          <a:sx n="40" d="100"/>
          <a:sy n="40" d="100"/>
        </p:scale>
        <p:origin x="696" y="-30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40172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400563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9600" dirty="0">
                <a:latin typeface="+mn-lt"/>
                <a:ea typeface="+mn-ea"/>
              </a:rPr>
              <a:t>利用 </a:t>
            </a:r>
            <a:r>
              <a:rPr lang="en-US" altLang="zh-CN" sz="9600" dirty="0">
                <a:latin typeface="+mn-lt"/>
                <a:ea typeface="+mn-ea"/>
              </a:rPr>
              <a:t>COMSOL </a:t>
            </a:r>
            <a:r>
              <a:rPr lang="zh-CN" altLang="en-US" sz="9600" dirty="0">
                <a:latin typeface="+mn-lt"/>
                <a:ea typeface="+mn-ea"/>
              </a:rPr>
              <a:t>进行微型扬声器</a:t>
            </a:r>
            <a:br>
              <a:rPr lang="en-US" altLang="zh-CN" sz="9600" dirty="0">
                <a:latin typeface="+mn-lt"/>
                <a:ea typeface="+mn-ea"/>
              </a:rPr>
            </a:br>
            <a:r>
              <a:rPr lang="zh-CN" altLang="en-US" sz="9600" dirty="0">
                <a:latin typeface="+mn-lt"/>
                <a:ea typeface="+mn-ea"/>
              </a:rPr>
              <a:t>设计</a:t>
            </a:r>
            <a:endParaRPr lang="en-US" sz="9600" dirty="0">
              <a:latin typeface="+mn-lt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ctr"/>
          <a:lstStyle/>
          <a:p>
            <a:r>
              <a:rPr lang="zh-CN" altLang="en-US" dirty="0"/>
              <a:t>徐芸霞 </a:t>
            </a:r>
            <a:endParaRPr lang="en-US" altLang="zh-CN" dirty="0"/>
          </a:p>
          <a:p>
            <a:r>
              <a:rPr lang="zh-CN" altLang="en-US" dirty="0"/>
              <a:t>江苏裕成电子有限公司，常州，中国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sz="3600" dirty="0"/>
              <a:t>输入以下关键设计参数</a:t>
            </a:r>
            <a:r>
              <a:rPr lang="en-US" altLang="zh-CN" sz="3600" dirty="0"/>
              <a:t>:</a:t>
            </a:r>
            <a:br>
              <a:rPr lang="en-US" altLang="zh-CN" sz="3600" dirty="0"/>
            </a:br>
            <a:r>
              <a:rPr lang="en-US" altLang="zh-CN" sz="3600" dirty="0"/>
              <a:t>1</a:t>
            </a:r>
            <a:r>
              <a:rPr lang="zh-CN" altLang="en-US" sz="3600" dirty="0"/>
              <a:t>、产品的外形尺寸，包括总长、总宽、总高；</a:t>
            </a:r>
            <a:br>
              <a:rPr lang="en-US" altLang="zh-CN" sz="3600" dirty="0"/>
            </a:br>
            <a:r>
              <a:rPr lang="en-US" altLang="zh-CN" sz="3600" dirty="0"/>
              <a:t>2</a:t>
            </a:r>
            <a:r>
              <a:rPr lang="zh-CN" altLang="en-US" sz="3600" dirty="0"/>
              <a:t>、音膜球顶的关键尺寸，如折环的宽度、高度；</a:t>
            </a:r>
            <a:br>
              <a:rPr lang="en-US" altLang="zh-CN" sz="3600" dirty="0"/>
            </a:br>
            <a:r>
              <a:rPr lang="en-US" altLang="zh-CN" sz="3600" dirty="0"/>
              <a:t>3</a:t>
            </a:r>
            <a:r>
              <a:rPr lang="zh-CN" altLang="en-US" sz="3600" dirty="0"/>
              <a:t>、音圈线的具体规格以及音圈电阻值；</a:t>
            </a:r>
            <a:br>
              <a:rPr lang="en-US" altLang="zh-CN" sz="3600" dirty="0"/>
            </a:br>
            <a:r>
              <a:rPr lang="en-US" altLang="zh-CN" sz="3600" dirty="0"/>
              <a:t>4</a:t>
            </a:r>
            <a:r>
              <a:rPr lang="zh-CN" altLang="en-US" sz="3600" dirty="0"/>
              <a:t>、磁路系统中的极板和磁钢的厚度，以及磁钢的性能牌号；</a:t>
            </a:r>
            <a:br>
              <a:rPr lang="en-US" altLang="zh-CN" sz="3600" dirty="0"/>
            </a:br>
            <a:r>
              <a:rPr lang="en-US" altLang="zh-CN" sz="3600" dirty="0"/>
              <a:t>5</a:t>
            </a:r>
            <a:r>
              <a:rPr lang="zh-CN" altLang="en-US" sz="3600" dirty="0"/>
              <a:t>、腔壳的外形参数，或直接导入 </a:t>
            </a:r>
            <a:r>
              <a:rPr lang="en-US" altLang="zh-CN" sz="3600" dirty="0"/>
              <a:t>3D </a:t>
            </a:r>
            <a:r>
              <a:rPr lang="zh-CN" altLang="en-US" sz="3600" dirty="0"/>
              <a:t>图像。</a:t>
            </a:r>
            <a:endParaRPr lang="en-US" altLang="zh-CN" sz="3600" dirty="0"/>
          </a:p>
          <a:p>
            <a:r>
              <a:rPr lang="zh-CN" altLang="en-US" sz="3600" dirty="0"/>
              <a:t>这些关键设计参数能够实时显示，并且 </a:t>
            </a:r>
            <a:r>
              <a:rPr lang="en-US" altLang="zh-CN" sz="3600" dirty="0"/>
              <a:t>3D </a:t>
            </a:r>
            <a:r>
              <a:rPr lang="zh-CN" altLang="en-US" sz="3600" dirty="0"/>
              <a:t>图形也可以根据设计变化随时更新，从而极大地便利了设计者的产品设计工作。</a:t>
            </a:r>
            <a:endParaRPr lang="en-US" altLang="zh-CN" sz="3600" dirty="0"/>
          </a:p>
          <a:p>
            <a:endParaRPr lang="en-US" sz="3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2" y="41224094"/>
            <a:ext cx="15220541" cy="1790806"/>
          </a:xfrm>
        </p:spPr>
        <p:txBody>
          <a:bodyPr/>
          <a:lstStyle/>
          <a:p>
            <a:r>
              <a:rPr lang="en-GB" altLang="zh-CN" dirty="0"/>
              <a:t>1. .Application Programming Guide</a:t>
            </a:r>
            <a:r>
              <a:rPr lang="en-US" altLang="zh-CN" dirty="0"/>
              <a:t>. COMSOL </a:t>
            </a:r>
            <a:r>
              <a:rPr lang="zh-CN" altLang="en-US" dirty="0"/>
              <a:t>帮忙文档</a:t>
            </a:r>
            <a:br>
              <a:rPr lang="en-US" altLang="zh-CN" dirty="0"/>
            </a:br>
            <a:r>
              <a:rPr lang="en-US" altLang="zh-CN" dirty="0"/>
              <a:t>2.  </a:t>
            </a:r>
            <a:r>
              <a:rPr lang="en-GB" altLang="zh-CN" dirty="0"/>
              <a:t>Introduction To Application Builder</a:t>
            </a:r>
            <a:r>
              <a:rPr lang="en-US" altLang="zh-CN" dirty="0"/>
              <a:t>. COMSOL </a:t>
            </a:r>
            <a:r>
              <a:rPr lang="zh-CN" altLang="en-US" dirty="0"/>
              <a:t>帮忙文档</a:t>
            </a:r>
            <a:endParaRPr lang="en-US" altLang="zh-CN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zh-CN" altLang="en-US" dirty="0"/>
              <a:t>根据客户的具体需求，在 </a:t>
            </a:r>
            <a:r>
              <a:rPr lang="en-US" altLang="zh-CN" dirty="0"/>
              <a:t>COMSOL </a:t>
            </a:r>
            <a:r>
              <a:rPr lang="zh-CN" altLang="en-US" dirty="0"/>
              <a:t>软件中直接利用参数化设计来定制所需规格的扬声器，并随后对其性能进行模拟分析。</a:t>
            </a:r>
            <a:endParaRPr lang="en-US" altLang="zh-C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sz="3600" dirty="0"/>
              <a:t>在通信电子行业，微型扬声器因其应用环境通常受限于有限的体积空间，并且每个项目需求各异，同时对性能要求较高，因此往往需要进行定制化设计。</a:t>
            </a:r>
            <a:endParaRPr lang="en-US" altLang="zh-CN" sz="3600" dirty="0"/>
          </a:p>
          <a:p>
            <a:r>
              <a:rPr lang="zh-CN" altLang="en-US" sz="3600" dirty="0"/>
              <a:t>利用 </a:t>
            </a:r>
            <a:r>
              <a:rPr lang="en-US" altLang="zh-CN" sz="3600" dirty="0"/>
              <a:t>COMSOL </a:t>
            </a:r>
            <a:r>
              <a:rPr lang="zh-CN" altLang="en-US" sz="3600" dirty="0"/>
              <a:t>里的开发功能，将扬声器磁路、音圈、音膜等零件的结构尺寸用算法和参数表示，还需要给每个零件赋予材料参数。这样就完成了在 </a:t>
            </a:r>
            <a:r>
              <a:rPr lang="en-US" altLang="zh-CN" sz="3600" dirty="0"/>
              <a:t>COMSOL </a:t>
            </a:r>
            <a:r>
              <a:rPr lang="zh-CN" altLang="en-US" sz="3600" dirty="0"/>
              <a:t>里对扬声器的结构设计。</a:t>
            </a:r>
            <a:endParaRPr lang="en-US" altLang="zh-CN" sz="3600" dirty="0"/>
          </a:p>
          <a:p>
            <a:r>
              <a:rPr lang="zh-CN" altLang="en-US" sz="3600" dirty="0"/>
              <a:t>还需要在 </a:t>
            </a:r>
            <a:r>
              <a:rPr lang="en-US" altLang="zh-CN" sz="3600" dirty="0"/>
              <a:t>COMSOL </a:t>
            </a:r>
            <a:r>
              <a:rPr lang="zh-CN" altLang="en-US" sz="3600" dirty="0"/>
              <a:t>里设计腔壳的参数设计或者直接导入客户给定的腔壳 </a:t>
            </a:r>
            <a:r>
              <a:rPr lang="en-US" altLang="zh-CN" sz="3600" dirty="0"/>
              <a:t>3D</a:t>
            </a:r>
            <a:r>
              <a:rPr lang="zh-CN" altLang="en-US" sz="3600" dirty="0"/>
              <a:t>，进而完成扬声器带箱的结构设计。</a:t>
            </a:r>
            <a:endParaRPr lang="en-US" altLang="zh-CN" sz="3600" dirty="0"/>
          </a:p>
          <a:p>
            <a:r>
              <a:rPr lang="zh-CN" altLang="en-US" sz="3600" dirty="0"/>
              <a:t>利用 </a:t>
            </a:r>
            <a:r>
              <a:rPr lang="en-US" altLang="zh-CN" sz="3600" dirty="0"/>
              <a:t>COMSOL </a:t>
            </a:r>
            <a:r>
              <a:rPr lang="zh-CN" altLang="en-US" sz="3600" dirty="0"/>
              <a:t>的开发功能，我们可以简化扬声器仿真的复杂流程。由于扬声器的结构本身也是在 </a:t>
            </a:r>
            <a:r>
              <a:rPr lang="en-US" altLang="zh-CN" sz="3600" dirty="0"/>
              <a:t>COMSOL </a:t>
            </a:r>
            <a:r>
              <a:rPr lang="zh-CN" altLang="en-US" sz="3600" dirty="0"/>
              <a:t>中设计的，因此可以直接省略手动调整仿真设置的过程。每当扬声器结构发生变化时，</a:t>
            </a:r>
            <a:r>
              <a:rPr lang="en-US" altLang="zh-CN" sz="3600" dirty="0"/>
              <a:t>COMSOL </a:t>
            </a:r>
            <a:r>
              <a:rPr lang="zh-CN" altLang="en-US" sz="3600" dirty="0"/>
              <a:t>能够自动更新仿真模型，并自动计算出结果，整个过程既高效又准确，极大地助力了扬声器设计工作。</a:t>
            </a:r>
            <a:endParaRPr lang="en-US" altLang="zh-CN" sz="36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简介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扬声器设计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1" y="27661373"/>
            <a:ext cx="13776431" cy="840620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1. </a:t>
            </a:r>
            <a:r>
              <a:rPr lang="zh-CN" altLang="en-US" dirty="0"/>
              <a:t>扬声器设计参数表 </a:t>
            </a:r>
            <a:r>
              <a:rPr lang="en-US" altLang="zh-CN" dirty="0"/>
              <a:t>(1) </a:t>
            </a:r>
            <a:r>
              <a:rPr lang="zh-CN" altLang="en-US" dirty="0"/>
              <a:t>及图例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943096"/>
            <a:ext cx="15220541" cy="8818555"/>
          </a:xfrm>
        </p:spPr>
        <p:txBody>
          <a:bodyPr/>
          <a:lstStyle/>
          <a:p>
            <a:r>
              <a:rPr lang="zh-CN" altLang="en-US" sz="3600" dirty="0"/>
              <a:t>使用 </a:t>
            </a:r>
            <a:r>
              <a:rPr lang="en-US" altLang="zh-CN" sz="3600" dirty="0"/>
              <a:t>COMSOL </a:t>
            </a:r>
            <a:r>
              <a:rPr lang="zh-CN" altLang="en-US" sz="3600" dirty="0"/>
              <a:t>进行磁路仿真，我们可以计算出力声转换因子（</a:t>
            </a:r>
            <a:r>
              <a:rPr lang="en-US" altLang="zh-CN" sz="3600" dirty="0" err="1"/>
              <a:t>Bl</a:t>
            </a:r>
            <a:r>
              <a:rPr lang="zh-CN" altLang="en-US" sz="3600" dirty="0"/>
              <a:t>）；进行模态仿真时，能够确定扬声器的谐振频率（</a:t>
            </a:r>
            <a:r>
              <a:rPr lang="en-US" altLang="zh-CN" sz="3600" dirty="0"/>
              <a:t>F0</a:t>
            </a:r>
            <a:r>
              <a:rPr lang="zh-CN" altLang="en-US" sz="3600" dirty="0"/>
              <a:t>）；而声学仿真则帮助我们计算出扬声器的灵敏度和阻抗。</a:t>
            </a:r>
            <a:br>
              <a:rPr lang="en-US" altLang="zh-CN" sz="3600" dirty="0"/>
            </a:br>
            <a:br>
              <a:rPr lang="en-US" altLang="zh-CN" sz="3600" dirty="0"/>
            </a:br>
            <a:r>
              <a:rPr lang="zh-CN" altLang="en-US" sz="3600" dirty="0"/>
              <a:t>通过 </a:t>
            </a:r>
            <a:r>
              <a:rPr lang="en-US" altLang="zh-CN" sz="3600" dirty="0"/>
              <a:t>COMSOL </a:t>
            </a:r>
            <a:r>
              <a:rPr lang="zh-CN" altLang="en-US" sz="3600" dirty="0"/>
              <a:t>的开发功能，我们可以一键计算扬声器的关键 </a:t>
            </a:r>
            <a:r>
              <a:rPr lang="en-US" altLang="zh-CN" sz="3600" dirty="0"/>
              <a:t>Ts </a:t>
            </a:r>
            <a:r>
              <a:rPr lang="zh-CN" altLang="en-US" sz="3600" dirty="0"/>
              <a:t>参数及特性指标，从而便捷高效地评估所设计的喇叭性能。这些计算结果可以直接保存，便于后续对比，以挑选出最优方案。</a:t>
            </a:r>
            <a:br>
              <a:rPr lang="en-US" altLang="zh-CN" sz="3600" dirty="0"/>
            </a:br>
            <a:br>
              <a:rPr lang="en-US" altLang="zh-CN" sz="3600" dirty="0"/>
            </a:br>
            <a:r>
              <a:rPr lang="zh-CN" altLang="en-US" sz="3600" dirty="0"/>
              <a:t>利用 </a:t>
            </a:r>
            <a:r>
              <a:rPr lang="en-US" altLang="zh-CN" sz="3600" dirty="0"/>
              <a:t>COMSOL </a:t>
            </a:r>
            <a:r>
              <a:rPr lang="zh-CN" altLang="en-US" sz="3600" dirty="0"/>
              <a:t>进行微型扬声器设计，从参数设计到关键参数的计算，整个过程仅需大约</a:t>
            </a:r>
            <a:r>
              <a:rPr lang="en-US" altLang="zh-CN" sz="3600" dirty="0"/>
              <a:t>10</a:t>
            </a:r>
            <a:r>
              <a:rPr lang="zh-CN" altLang="en-US" sz="3600" dirty="0"/>
              <a:t>分钟，这极大地提升了开发效率，显著缩短了开发周期。</a:t>
            </a:r>
            <a:br>
              <a:rPr lang="en-US" altLang="zh-CN" sz="3600" dirty="0"/>
            </a:br>
            <a:br>
              <a:rPr lang="en-US" altLang="zh-CN" sz="3600" dirty="0"/>
            </a:br>
            <a:r>
              <a:rPr lang="zh-CN" altLang="en-US" sz="3600" dirty="0"/>
              <a:t>对于选中的最佳设计方案，我们将进行详细全面的性能评估，包括计算其灵敏度曲线和阻抗曲线。此外，我们还可以从</a:t>
            </a:r>
            <a:r>
              <a:rPr lang="en-US" altLang="zh-CN" sz="3600" dirty="0"/>
              <a:t> COMSOL </a:t>
            </a:r>
            <a:r>
              <a:rPr lang="zh-CN" altLang="en-US" sz="3600" dirty="0"/>
              <a:t>中导出已经设计好的 </a:t>
            </a:r>
            <a:r>
              <a:rPr lang="en-US" altLang="zh-CN" sz="3600" dirty="0"/>
              <a:t>3D </a:t>
            </a:r>
            <a:r>
              <a:rPr lang="zh-CN" altLang="en-US" sz="3600" dirty="0"/>
              <a:t>模型图，以便直接用于安排实物打样。</a:t>
            </a:r>
            <a:endParaRPr lang="en-US" sz="36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扬声器仿真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7093564" y="33109705"/>
            <a:ext cx="13595343" cy="734174"/>
          </a:xfrm>
        </p:spPr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2. </a:t>
            </a:r>
            <a:r>
              <a:rPr lang="zh-CN" altLang="en-US" dirty="0"/>
              <a:t>扬声器关键仿真结果参数对比</a:t>
            </a:r>
            <a:endParaRPr lang="en-US" dirty="0"/>
          </a:p>
        </p:txBody>
      </p:sp>
      <p:pic>
        <p:nvPicPr>
          <p:cNvPr id="24" name="图片占位符 23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3" r="-285"/>
          <a:stretch/>
        </p:blipFill>
        <p:spPr>
          <a:xfrm>
            <a:off x="28522630" y="40319421"/>
            <a:ext cx="2166278" cy="1728513"/>
          </a:xfrm>
        </p:spPr>
      </p:pic>
      <p:pic>
        <p:nvPicPr>
          <p:cNvPr id="28" name="图片占位符 28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8858" b="8858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33" name="图片占位符 32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8" t="-2757" r="3144" b="5614"/>
          <a:stretch/>
        </p:blipFill>
        <p:spPr>
          <a:xfrm>
            <a:off x="24463473" y="40319422"/>
            <a:ext cx="3734781" cy="1694456"/>
          </a:xfr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5"/>
          <a:srcRect r="7331"/>
          <a:stretch/>
        </p:blipFill>
        <p:spPr>
          <a:xfrm>
            <a:off x="1196911" y="20474299"/>
            <a:ext cx="7855649" cy="6909806"/>
          </a:xfrm>
          <a:prstGeom prst="rect">
            <a:avLst/>
          </a:prstGeom>
        </p:spPr>
      </p:pic>
      <p:pic>
        <p:nvPicPr>
          <p:cNvPr id="37" name="图片占位符 36"/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6"/>
          <a:srcRect l="53021" r="2740"/>
          <a:stretch/>
        </p:blipFill>
        <p:spPr>
          <a:xfrm>
            <a:off x="9052560" y="20474299"/>
            <a:ext cx="5995077" cy="6909806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93564" y="30943097"/>
            <a:ext cx="14171930" cy="1862239"/>
          </a:xfrm>
          <a:prstGeom prst="rect">
            <a:avLst/>
          </a:prstGeom>
        </p:spPr>
      </p:pic>
      <p:sp>
        <p:nvSpPr>
          <p:cNvPr id="49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 txBox="1">
            <a:spLocks/>
          </p:cNvSpPr>
          <p:nvPr/>
        </p:nvSpPr>
        <p:spPr>
          <a:xfrm>
            <a:off x="17351020" y="38410124"/>
            <a:ext cx="14224907" cy="7341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图</a:t>
            </a:r>
            <a:r>
              <a:rPr lang="en-US" altLang="zh-CN"/>
              <a:t>3. </a:t>
            </a:r>
            <a:r>
              <a:rPr lang="zh-CN" altLang="en-US"/>
              <a:t>扬声器</a:t>
            </a:r>
            <a:r>
              <a:rPr lang="zh-CN" altLang="en-US" dirty="0"/>
              <a:t>性能仿真曲线</a:t>
            </a:r>
            <a:endParaRPr lang="en-US" dirty="0"/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8"/>
          <a:srcRect r="738" b="847"/>
          <a:stretch/>
        </p:blipFill>
        <p:spPr>
          <a:xfrm>
            <a:off x="17093564" y="34391719"/>
            <a:ext cx="7162800" cy="357745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9"/>
          <a:srcRect b="1112"/>
          <a:stretch/>
        </p:blipFill>
        <p:spPr>
          <a:xfrm>
            <a:off x="24256364" y="34401243"/>
            <a:ext cx="7319563" cy="356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28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26343</TotalTime>
  <Words>592</Words>
  <Application>Microsoft Office PowerPoint</Application>
  <PresentationFormat>自定义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利用 COMSOL 进行微型扬声器 设计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165</cp:revision>
  <cp:lastPrinted>2023-01-06T15:48:30Z</cp:lastPrinted>
  <dcterms:created xsi:type="dcterms:W3CDTF">2023-01-03T14:57:49Z</dcterms:created>
  <dcterms:modified xsi:type="dcterms:W3CDTF">2024-10-21T09:21:39Z</dcterms:modified>
</cp:coreProperties>
</file>