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792" y="-56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2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1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60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2"/>
            <a:ext cx="32399288" cy="12098140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28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73553" y="1509866"/>
            <a:ext cx="17244378" cy="3845951"/>
          </a:xfrm>
        </p:spPr>
        <p:txBody>
          <a:bodyPr anchor="b">
            <a:normAutofit/>
          </a:bodyPr>
          <a:lstStyle>
            <a:lvl1pPr>
              <a:defRPr sz="8858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973411" y="9841376"/>
            <a:ext cx="17244520" cy="19530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937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3202713" cy="11983916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086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453384" y="42042541"/>
            <a:ext cx="15516222" cy="7120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36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036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036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409041" y="21346599"/>
            <a:ext cx="15808890" cy="6748827"/>
          </a:xfrm>
        </p:spPr>
        <p:txBody>
          <a:bodyPr>
            <a:noAutofit/>
          </a:bodyPr>
          <a:lstStyle>
            <a:lvl1pPr marL="0" indent="0">
              <a:buNone/>
              <a:defRPr sz="3937"/>
            </a:lvl1pPr>
            <a:lvl2pPr marL="1527672" indent="0">
              <a:buNone/>
              <a:defRPr sz="3229"/>
            </a:lvl2pPr>
            <a:lvl3pPr marL="3055345" indent="0">
              <a:buNone/>
              <a:defRPr sz="2826"/>
            </a:lvl3pPr>
            <a:lvl4pPr marL="4583017" indent="0">
              <a:buNone/>
              <a:defRPr sz="2019"/>
            </a:lvl4pPr>
            <a:lvl5pPr marL="6110689" indent="0">
              <a:buNone/>
              <a:defRPr sz="2019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78038" y="39000472"/>
            <a:ext cx="14980518" cy="2278801"/>
          </a:xfrm>
        </p:spPr>
        <p:txBody>
          <a:bodyPr>
            <a:noAutofit/>
          </a:bodyPr>
          <a:lstStyle>
            <a:lvl1pPr marL="0" indent="0">
              <a:buNone/>
              <a:defRPr sz="3149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27672" indent="0">
              <a:buNone/>
              <a:defRPr sz="3229"/>
            </a:lvl2pPr>
            <a:lvl3pPr marL="3055345" indent="0">
              <a:buNone/>
              <a:defRPr sz="2826"/>
            </a:lvl3pPr>
            <a:lvl4pPr marL="4583017" indent="0">
              <a:buNone/>
              <a:defRPr sz="2019"/>
            </a:lvl4pPr>
            <a:lvl5pPr marL="6110689" indent="0">
              <a:buNone/>
              <a:defRPr sz="2019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78037" y="38040220"/>
            <a:ext cx="15668768" cy="90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315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315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3973525" y="5594007"/>
            <a:ext cx="17244520" cy="411458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590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78037" y="13063830"/>
            <a:ext cx="30039893" cy="66652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28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78037" y="28495648"/>
            <a:ext cx="3003989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78037" y="37776112"/>
            <a:ext cx="3003989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23519" y="14609238"/>
            <a:ext cx="29148929" cy="4639950"/>
          </a:xfrm>
        </p:spPr>
        <p:txBody>
          <a:bodyPr numCol="2" spcCol="914400">
            <a:noAutofit/>
          </a:bodyPr>
          <a:lstStyle>
            <a:lvl1pPr marL="0" marR="0" indent="0" algn="l" defTabSz="3001431" rtl="0" eaLnBrk="1" fontAlgn="auto" latinLnBrk="0" hangingPunct="1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937"/>
            </a:lvl1pPr>
            <a:lvl2pPr marL="1527672" indent="0">
              <a:buNone/>
              <a:defRPr sz="3229"/>
            </a:lvl2pPr>
            <a:lvl3pPr marL="3055345" indent="0">
              <a:buNone/>
              <a:defRPr sz="2826"/>
            </a:lvl3pPr>
            <a:lvl4pPr marL="4583017" indent="0">
              <a:buNone/>
              <a:defRPr sz="2019"/>
            </a:lvl4pPr>
            <a:lvl5pPr marL="6110689" indent="0">
              <a:buNone/>
              <a:defRPr sz="2019"/>
            </a:lvl5pPr>
          </a:lstStyle>
          <a:p>
            <a:pPr marL="0" marR="0" lvl="0" indent="0" algn="l" defTabSz="3001431" rtl="0" eaLnBrk="1" fontAlgn="auto" latinLnBrk="0" hangingPunct="1">
              <a:lnSpc>
                <a:spcPct val="90000"/>
              </a:lnSpc>
              <a:spcBef>
                <a:spcPts val="328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3519" y="13327231"/>
            <a:ext cx="29148929" cy="1282006"/>
          </a:xfrm>
        </p:spPr>
        <p:txBody>
          <a:bodyPr anchor="b">
            <a:noAutofit/>
          </a:bodyPr>
          <a:lstStyle>
            <a:lvl1pPr marL="0" indent="0">
              <a:buNone/>
              <a:defRPr sz="6889" b="1"/>
            </a:lvl1pPr>
            <a:lvl2pPr marL="1527672" indent="0">
              <a:buNone/>
              <a:defRPr sz="3229"/>
            </a:lvl2pPr>
            <a:lvl3pPr marL="3055345" indent="0">
              <a:buNone/>
              <a:defRPr sz="2826"/>
            </a:lvl3pPr>
            <a:lvl4pPr marL="4583017" indent="0">
              <a:buNone/>
              <a:defRPr sz="2019"/>
            </a:lvl4pPr>
            <a:lvl5pPr marL="6110689" indent="0">
              <a:buNone/>
              <a:defRPr sz="2019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409041" y="20077174"/>
            <a:ext cx="15808890" cy="1283282"/>
          </a:xfrm>
        </p:spPr>
        <p:txBody>
          <a:bodyPr anchor="b">
            <a:noAutofit/>
          </a:bodyPr>
          <a:lstStyle>
            <a:lvl1pPr marL="0" indent="0">
              <a:buNone/>
              <a:defRPr sz="6889" b="1"/>
            </a:lvl1pPr>
            <a:lvl2pPr marL="1527672" indent="0">
              <a:buNone/>
              <a:defRPr sz="3229"/>
            </a:lvl2pPr>
            <a:lvl3pPr marL="3055345" indent="0">
              <a:buNone/>
              <a:defRPr sz="2826"/>
            </a:lvl3pPr>
            <a:lvl4pPr marL="4583017" indent="0">
              <a:buNone/>
              <a:defRPr sz="2019"/>
            </a:lvl4pPr>
            <a:lvl5pPr marL="6110689" indent="0">
              <a:buNone/>
              <a:defRPr sz="2019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78037" y="20040106"/>
            <a:ext cx="13494693" cy="61577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86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78038" y="26682758"/>
            <a:ext cx="13559181" cy="1445245"/>
          </a:xfrm>
        </p:spPr>
        <p:txBody>
          <a:bodyPr>
            <a:noAutofit/>
          </a:bodyPr>
          <a:lstStyle>
            <a:lvl1pPr marL="0" indent="0">
              <a:buNone/>
              <a:defRPr sz="3937"/>
            </a:lvl1pPr>
            <a:lvl2pPr marL="1527672" indent="0">
              <a:buNone/>
              <a:defRPr sz="3229"/>
            </a:lvl2pPr>
            <a:lvl3pPr marL="3055345" indent="0">
              <a:buNone/>
              <a:defRPr sz="2826"/>
            </a:lvl3pPr>
            <a:lvl4pPr marL="4583017" indent="0">
              <a:buNone/>
              <a:defRPr sz="2019"/>
            </a:lvl4pPr>
            <a:lvl5pPr marL="6110689" indent="0">
              <a:buNone/>
              <a:defRPr sz="2019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6846805" y="38176338"/>
            <a:ext cx="14422526" cy="31029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86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78038" y="30456254"/>
            <a:ext cx="15190734" cy="6989844"/>
          </a:xfrm>
        </p:spPr>
        <p:txBody>
          <a:bodyPr>
            <a:noAutofit/>
          </a:bodyPr>
          <a:lstStyle>
            <a:lvl1pPr marL="0" indent="0">
              <a:buNone/>
              <a:defRPr sz="3937"/>
            </a:lvl1pPr>
            <a:lvl2pPr marL="1527672" indent="0">
              <a:buNone/>
              <a:defRPr sz="3229"/>
            </a:lvl2pPr>
            <a:lvl3pPr marL="3055345" indent="0">
              <a:buNone/>
              <a:defRPr sz="2826"/>
            </a:lvl3pPr>
            <a:lvl4pPr marL="4583017" indent="0">
              <a:buNone/>
              <a:defRPr sz="2019"/>
            </a:lvl4pPr>
            <a:lvl5pPr marL="6110689" indent="0">
              <a:buNone/>
              <a:defRPr sz="2019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78038" y="29064526"/>
            <a:ext cx="15120240" cy="1283282"/>
          </a:xfrm>
        </p:spPr>
        <p:txBody>
          <a:bodyPr anchor="b">
            <a:noAutofit/>
          </a:bodyPr>
          <a:lstStyle>
            <a:lvl1pPr marL="0" indent="0">
              <a:buNone/>
              <a:defRPr sz="6889" b="1"/>
            </a:lvl1pPr>
            <a:lvl2pPr marL="1527672" indent="0">
              <a:buNone/>
              <a:defRPr sz="3229"/>
            </a:lvl2pPr>
            <a:lvl3pPr marL="3055345" indent="0">
              <a:buNone/>
              <a:defRPr sz="2826"/>
            </a:lvl3pPr>
            <a:lvl4pPr marL="4583017" indent="0">
              <a:buNone/>
              <a:defRPr sz="2019"/>
            </a:lvl4pPr>
            <a:lvl5pPr marL="6110689" indent="0">
              <a:buNone/>
              <a:defRPr sz="2019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249737" y="29068196"/>
            <a:ext cx="13968194" cy="6462223"/>
          </a:xfrm>
        </p:spPr>
        <p:txBody>
          <a:bodyPr anchor="ctr">
            <a:normAutofit/>
          </a:bodyPr>
          <a:lstStyle>
            <a:lvl1pPr marL="0" marR="0" indent="0" algn="ctr" defTabSz="3001431" rtl="0" eaLnBrk="1" fontAlgn="auto" latinLnBrk="0" hangingPunct="1">
              <a:lnSpc>
                <a:spcPct val="90000"/>
              </a:lnSpc>
              <a:spcBef>
                <a:spcPts val="328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086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01431" rtl="0" eaLnBrk="1" fontAlgn="auto" latinLnBrk="0" hangingPunct="1">
              <a:lnSpc>
                <a:spcPct val="90000"/>
              </a:lnSpc>
              <a:spcBef>
                <a:spcPts val="328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268746" y="35930644"/>
            <a:ext cx="14000585" cy="1445245"/>
          </a:xfrm>
        </p:spPr>
        <p:txBody>
          <a:bodyPr>
            <a:noAutofit/>
          </a:bodyPr>
          <a:lstStyle>
            <a:lvl1pPr marL="0" indent="0">
              <a:buNone/>
              <a:defRPr sz="3937"/>
            </a:lvl1pPr>
            <a:lvl2pPr marL="1527672" indent="0">
              <a:buNone/>
              <a:defRPr sz="3229"/>
            </a:lvl2pPr>
            <a:lvl3pPr marL="3055345" indent="0">
              <a:buNone/>
              <a:defRPr sz="2826"/>
            </a:lvl3pPr>
            <a:lvl4pPr marL="4583017" indent="0">
              <a:buNone/>
              <a:defRPr sz="2019"/>
            </a:lvl4pPr>
            <a:lvl5pPr marL="6110689" indent="0">
              <a:buNone/>
              <a:defRPr sz="2019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5585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8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599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27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683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44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84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67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077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A4983-BBF5-4448-824E-F80467A4EC4C}" type="datetimeFigureOut">
              <a:rPr lang="zh-CN" altLang="en-US" smtClean="0"/>
              <a:t>2024/10/23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94A67-9A24-4CCF-B526-0317EA10D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480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3.png"/><Relationship Id="rId26" Type="http://schemas.openxmlformats.org/officeDocument/2006/relationships/image" Target="../media/image25.png"/><Relationship Id="rId39" Type="http://schemas.openxmlformats.org/officeDocument/2006/relationships/image" Target="../media/image29.svg"/><Relationship Id="rId21" Type="http://schemas.openxmlformats.org/officeDocument/2006/relationships/image" Target="../media/image17.png"/><Relationship Id="rId34" Type="http://schemas.openxmlformats.org/officeDocument/2006/relationships/image" Target="../media/image61.png"/><Relationship Id="rId42" Type="http://schemas.openxmlformats.org/officeDocument/2006/relationships/image" Target="../media/image32.png"/><Relationship Id="rId47" Type="http://schemas.openxmlformats.org/officeDocument/2006/relationships/image" Target="../media/image37.svg"/><Relationship Id="rId50" Type="http://schemas.openxmlformats.org/officeDocument/2006/relationships/image" Target="../media/image49.png"/><Relationship Id="rId55" Type="http://schemas.openxmlformats.org/officeDocument/2006/relationships/image" Target="../media/image43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9" Type="http://schemas.openxmlformats.org/officeDocument/2006/relationships/image" Target="../media/image59.png"/><Relationship Id="rId11" Type="http://schemas.openxmlformats.org/officeDocument/2006/relationships/image" Target="../media/image9.png"/><Relationship Id="rId32" Type="http://schemas.openxmlformats.org/officeDocument/2006/relationships/image" Target="../media/image60.png"/><Relationship Id="rId37" Type="http://schemas.openxmlformats.org/officeDocument/2006/relationships/image" Target="../media/image27.png"/><Relationship Id="rId40" Type="http://schemas.openxmlformats.org/officeDocument/2006/relationships/image" Target="../media/image30.png"/><Relationship Id="rId45" Type="http://schemas.openxmlformats.org/officeDocument/2006/relationships/image" Target="../media/image35.svg"/><Relationship Id="rId53" Type="http://schemas.openxmlformats.org/officeDocument/2006/relationships/image" Target="../media/image41.png"/><Relationship Id="rId5" Type="http://schemas.openxmlformats.org/officeDocument/2006/relationships/image" Target="../media/image3.svg"/><Relationship Id="rId10" Type="http://schemas.openxmlformats.org/officeDocument/2006/relationships/image" Target="../media/image8.svg"/><Relationship Id="rId19" Type="http://schemas.openxmlformats.org/officeDocument/2006/relationships/image" Target="../media/image14.png"/><Relationship Id="rId31" Type="http://schemas.openxmlformats.org/officeDocument/2006/relationships/image" Target="../media/image22.png"/><Relationship Id="rId44" Type="http://schemas.openxmlformats.org/officeDocument/2006/relationships/image" Target="../media/image34.png"/><Relationship Id="rId52" Type="http://schemas.openxmlformats.org/officeDocument/2006/relationships/image" Target="../media/image40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18.png"/><Relationship Id="rId27" Type="http://schemas.openxmlformats.org/officeDocument/2006/relationships/image" Target="../media/image20.png"/><Relationship Id="rId30" Type="http://schemas.openxmlformats.org/officeDocument/2006/relationships/image" Target="../media/image21.png"/><Relationship Id="rId35" Type="http://schemas.openxmlformats.org/officeDocument/2006/relationships/image" Target="../media/image62.png"/><Relationship Id="rId43" Type="http://schemas.openxmlformats.org/officeDocument/2006/relationships/image" Target="../media/image33.svg"/><Relationship Id="rId48" Type="http://schemas.openxmlformats.org/officeDocument/2006/relationships/image" Target="../media/image38.png"/><Relationship Id="rId56" Type="http://schemas.openxmlformats.org/officeDocument/2006/relationships/image" Target="../media/image64.png"/><Relationship Id="rId8" Type="http://schemas.openxmlformats.org/officeDocument/2006/relationships/image" Target="../media/image6.svg"/><Relationship Id="rId51" Type="http://schemas.openxmlformats.org/officeDocument/2006/relationships/image" Target="../media/image63.png"/><Relationship Id="rId3" Type="http://schemas.openxmlformats.org/officeDocument/2006/relationships/image" Target="../media/image56.png"/><Relationship Id="rId12" Type="http://schemas.openxmlformats.org/officeDocument/2006/relationships/image" Target="../media/image10.svg"/><Relationship Id="rId17" Type="http://schemas.openxmlformats.org/officeDocument/2006/relationships/image" Target="../media/image57.png"/><Relationship Id="rId25" Type="http://schemas.openxmlformats.org/officeDocument/2006/relationships/image" Target="../media/image24.png"/><Relationship Id="rId33" Type="http://schemas.openxmlformats.org/officeDocument/2006/relationships/image" Target="../media/image23.png"/><Relationship Id="rId38" Type="http://schemas.openxmlformats.org/officeDocument/2006/relationships/image" Target="../media/image28.png"/><Relationship Id="rId46" Type="http://schemas.openxmlformats.org/officeDocument/2006/relationships/image" Target="../media/image36.png"/><Relationship Id="rId20" Type="http://schemas.openxmlformats.org/officeDocument/2006/relationships/image" Target="../media/image16.png"/><Relationship Id="rId41" Type="http://schemas.openxmlformats.org/officeDocument/2006/relationships/image" Target="../media/image31.svg"/><Relationship Id="rId54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23" Type="http://schemas.openxmlformats.org/officeDocument/2006/relationships/image" Target="../media/image19.png"/><Relationship Id="rId28" Type="http://schemas.openxmlformats.org/officeDocument/2006/relationships/image" Target="../media/image58.png"/><Relationship Id="rId36" Type="http://schemas.openxmlformats.org/officeDocument/2006/relationships/image" Target="../media/image26.png"/><Relationship Id="rId49" Type="http://schemas.openxmlformats.org/officeDocument/2006/relationships/image" Target="../media/image3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634" y="1509866"/>
            <a:ext cx="29473297" cy="3845951"/>
          </a:xfrm>
        </p:spPr>
        <p:txBody>
          <a:bodyPr>
            <a:normAutofit/>
          </a:bodyPr>
          <a:lstStyle/>
          <a:p>
            <a:pPr algn="ctr"/>
            <a:r>
              <a:rPr lang="en-US" sz="12000" dirty="0">
                <a:latin typeface="+mn-lt"/>
              </a:rPr>
              <a:t>Tunable coherent and dissipative coupling   via an open channel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83372" y="6050360"/>
            <a:ext cx="24484152" cy="2790033"/>
          </a:xfrm>
        </p:spPr>
        <p:txBody>
          <a:bodyPr/>
          <a:lstStyle/>
          <a:p>
            <a:r>
              <a:rPr lang="en-US" altLang="zh-CN" sz="4000" b="1" dirty="0" err="1">
                <a:latin typeface="+mn-lt"/>
              </a:rPr>
              <a:t>Jiongjie</a:t>
            </a:r>
            <a:r>
              <a:rPr lang="en-US" altLang="zh-CN" sz="4000" b="1" dirty="0">
                <a:latin typeface="+mn-lt"/>
              </a:rPr>
              <a:t> Wang,</a:t>
            </a:r>
            <a:r>
              <a:rPr lang="en-US" altLang="zh-CN" sz="4000" b="1" baseline="30000" dirty="0">
                <a:latin typeface="+mn-lt"/>
              </a:rPr>
              <a:t> 1</a:t>
            </a:r>
            <a:r>
              <a:rPr lang="en-US" altLang="zh-CN" sz="4000" b="1" dirty="0">
                <a:latin typeface="+mn-lt"/>
              </a:rPr>
              <a:t> </a:t>
            </a:r>
            <a:r>
              <a:rPr lang="en-US" altLang="zh-CN" sz="4000" b="1" u="sng" dirty="0">
                <a:latin typeface="+mn-lt"/>
              </a:rPr>
              <a:t>Jiang Xiao</a:t>
            </a:r>
            <a:r>
              <a:rPr lang="en-US" altLang="zh-CN" sz="4000" b="1" baseline="30000" dirty="0">
                <a:latin typeface="+mn-lt"/>
              </a:rPr>
              <a:t>1 </a:t>
            </a:r>
            <a:r>
              <a:rPr lang="en-US" altLang="zh-CN" sz="4000" b="1" dirty="0">
                <a:latin typeface="+mn-lt"/>
              </a:rPr>
              <a:t>*</a:t>
            </a:r>
          </a:p>
          <a:p>
            <a:pPr>
              <a:defRPr/>
            </a:pPr>
            <a:r>
              <a:rPr lang="en-US" altLang="zh-CN" sz="4000" b="1" dirty="0">
                <a:latin typeface="+mn-lt"/>
              </a:rPr>
              <a:t>1</a:t>
            </a:r>
            <a:r>
              <a:rPr lang="zh-CN" altLang="en-US" sz="4000" b="1" dirty="0">
                <a:latin typeface="+mn-lt"/>
              </a:rPr>
              <a:t> </a:t>
            </a:r>
            <a:r>
              <a:rPr lang="en-US" altLang="zh-CN" sz="4000" b="1" dirty="0">
                <a:latin typeface="+mn-lt"/>
              </a:rPr>
              <a:t>Department of Physics and State Key Laboratory of Surface Physics, Fudan University, Shanghai 200433, China</a:t>
            </a:r>
            <a:br>
              <a:rPr lang="en-US" altLang="zh-CN" sz="4000" b="1" dirty="0">
                <a:latin typeface="+mn-lt"/>
              </a:rPr>
            </a:br>
            <a:r>
              <a:rPr lang="en-US" altLang="zh-CN" sz="4000" b="1" dirty="0">
                <a:latin typeface="+mn-lt"/>
              </a:rPr>
              <a:t>* xiaojiang@fudan.edu.cn</a:t>
            </a:r>
            <a:endParaRPr lang="zh-CN" altLang="zh-CN" sz="4000" b="1" dirty="0">
              <a:latin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F3142D3-9B1D-47AD-BA38-9B5438D9EFEA}"/>
              </a:ext>
            </a:extLst>
          </p:cNvPr>
          <p:cNvSpPr/>
          <p:nvPr/>
        </p:nvSpPr>
        <p:spPr>
          <a:xfrm>
            <a:off x="0" y="9696694"/>
            <a:ext cx="32399288" cy="29891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DC85C1E-E9B5-4E12-82F2-BA12FD9F7371}"/>
              </a:ext>
            </a:extLst>
          </p:cNvPr>
          <p:cNvSpPr txBox="1"/>
          <p:nvPr/>
        </p:nvSpPr>
        <p:spPr>
          <a:xfrm>
            <a:off x="1744635" y="38370609"/>
            <a:ext cx="21507536" cy="293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500" dirty="0">
                <a:cs typeface="Arial" panose="020B0604020202020204" pitchFamily="34" charset="0"/>
              </a:rPr>
              <a:t>Reference</a:t>
            </a:r>
          </a:p>
          <a:p>
            <a:r>
              <a:rPr lang="en-US" altLang="zh-CN" sz="3000" dirty="0">
                <a:cs typeface="Arial" panose="020B0604020202020204" pitchFamily="34" charset="0"/>
              </a:rPr>
              <a:t>[1] M. Harder, Y. Yang, B. M. Yao, C.H. Yu, J.W. Rao, Y.S. </a:t>
            </a:r>
            <a:r>
              <a:rPr lang="en-US" altLang="zh-CN" sz="3000" dirty="0" err="1">
                <a:cs typeface="Arial" panose="020B0604020202020204" pitchFamily="34" charset="0"/>
              </a:rPr>
              <a:t>Gui</a:t>
            </a:r>
            <a:r>
              <a:rPr lang="en-US" altLang="zh-CN" sz="3000" dirty="0">
                <a:cs typeface="Arial" panose="020B0604020202020204" pitchFamily="34" charset="0"/>
              </a:rPr>
              <a:t>, R.L. Stamps, and C. M. Hu, Phys. Rev. Lett.121.137203 (2018)</a:t>
            </a:r>
          </a:p>
          <a:p>
            <a:r>
              <a:rPr lang="en-US" altLang="zh-CN" sz="3000" dirty="0">
                <a:cs typeface="Arial" panose="020B0604020202020204" pitchFamily="34" charset="0"/>
              </a:rPr>
              <a:t>[2] Y. P. Wang, J. W. Rao, Y. Yang, P. C. Xu, Y. S. </a:t>
            </a:r>
            <a:r>
              <a:rPr lang="en-US" altLang="zh-CN" sz="3000" dirty="0" err="1">
                <a:cs typeface="Arial" panose="020B0604020202020204" pitchFamily="34" charset="0"/>
              </a:rPr>
              <a:t>Gui</a:t>
            </a:r>
            <a:r>
              <a:rPr lang="en-US" altLang="zh-CN" sz="3000" dirty="0">
                <a:cs typeface="Arial" panose="020B0604020202020204" pitchFamily="34" charset="0"/>
              </a:rPr>
              <a:t>, B. M. Yao, J. Q. You, and C. M. Hu, Phys. Rev. Lett.123.127202 (2019)</a:t>
            </a:r>
          </a:p>
          <a:p>
            <a:r>
              <a:rPr lang="en-US" altLang="zh-CN" sz="3000" dirty="0">
                <a:cs typeface="Arial" panose="020B0604020202020204" pitchFamily="34" charset="0"/>
              </a:rPr>
              <a:t>[3] W. C. Yu, J. J. Wang, H. Y. Yuan, and J. Xiao, Phys. Rev. Lett.123.227201 (2019)</a:t>
            </a:r>
          </a:p>
          <a:p>
            <a:r>
              <a:rPr lang="en-US" altLang="zh-CN" sz="3000" dirty="0">
                <a:cs typeface="Arial" panose="020B0604020202020204" pitchFamily="34" charset="0"/>
              </a:rPr>
              <a:t>[4] Y. Yang, Y. P. Wang, J. W. Rao, Y. S. </a:t>
            </a:r>
            <a:r>
              <a:rPr lang="en-US" altLang="zh-CN" sz="3000" dirty="0" err="1">
                <a:cs typeface="Arial" panose="020B0604020202020204" pitchFamily="34" charset="0"/>
              </a:rPr>
              <a:t>Gui</a:t>
            </a:r>
            <a:r>
              <a:rPr lang="en-US" altLang="zh-CN" sz="3000" dirty="0">
                <a:cs typeface="Arial" panose="020B0604020202020204" pitchFamily="34" charset="0"/>
              </a:rPr>
              <a:t>, B. M. Yao, W. Lu, and C. M. Hu, Phys. Rev. Lett.125.147202 (2020)</a:t>
            </a:r>
          </a:p>
        </p:txBody>
      </p:sp>
      <p:pic>
        <p:nvPicPr>
          <p:cNvPr id="20" name="图片 15">
            <a:extLst>
              <a:ext uri="{FF2B5EF4-FFF2-40B4-BE49-F238E27FC236}">
                <a16:creationId xmlns:a16="http://schemas.microsoft.com/office/drawing/2014/main" id="{93D41336-6F06-4E2F-A383-66AD275A4A6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732424" y="38293104"/>
            <a:ext cx="3446376" cy="3367085"/>
          </a:xfrm>
          <a:prstGeom prst="rect">
            <a:avLst/>
          </a:prstGeom>
          <a:ln>
            <a:noFill/>
          </a:ln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82A42F0C-F5AD-41F5-8A12-DBB8414A14C6}"/>
              </a:ext>
            </a:extLst>
          </p:cNvPr>
          <p:cNvSpPr txBox="1"/>
          <p:nvPr/>
        </p:nvSpPr>
        <p:spPr>
          <a:xfrm>
            <a:off x="1744634" y="33099697"/>
            <a:ext cx="14455010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500" b="1" dirty="0">
                <a:cs typeface="Arial" panose="020B0604020202020204" pitchFamily="34" charset="0"/>
              </a:rPr>
              <a:t>Calculation and Simulation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5143A67-6D27-44B9-83D1-FBAB90EE5C40}"/>
              </a:ext>
            </a:extLst>
          </p:cNvPr>
          <p:cNvSpPr txBox="1"/>
          <p:nvPr/>
        </p:nvSpPr>
        <p:spPr>
          <a:xfrm>
            <a:off x="2083372" y="10428833"/>
            <a:ext cx="14044223" cy="4292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500" b="1" dirty="0">
                <a:ea typeface="Cambria Math" panose="02040503050406030204" pitchFamily="18" charset="0"/>
                <a:cs typeface="Arial" panose="020B0604020202020204" pitchFamily="34" charset="0"/>
              </a:rPr>
              <a:t>Introduction</a:t>
            </a:r>
            <a:endParaRPr lang="en-US" altLang="zh-CN" sz="6500" b="1" baseline="30000" dirty="0"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en-US" altLang="zh-CN" sz="3428" dirty="0"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489844" indent="-4898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430" dirty="0">
                <a:cs typeface="Arial" panose="020B0604020202020204" pitchFamily="34" charset="0"/>
              </a:rPr>
              <a:t>Two types of coupling: level attractive coupling</a:t>
            </a:r>
            <a:r>
              <a:rPr lang="en-US" altLang="zh-CN" sz="3430" baseline="30000" dirty="0">
                <a:cs typeface="Arial" panose="020B0604020202020204" pitchFamily="34" charset="0"/>
              </a:rPr>
              <a:t>[1]</a:t>
            </a:r>
            <a:r>
              <a:rPr lang="en-US" altLang="zh-CN" sz="3430" dirty="0">
                <a:cs typeface="Arial" panose="020B0604020202020204" pitchFamily="34" charset="0"/>
              </a:rPr>
              <a:t> and level attractive coupling. The latter one, accompanying with exceptional point (EP),  often occurs at non-Hermitian system</a:t>
            </a:r>
            <a:r>
              <a:rPr lang="en-US" altLang="zh-CN" sz="3430" baseline="30000" dirty="0">
                <a:cs typeface="Arial" panose="020B0604020202020204" pitchFamily="34" charset="0"/>
              </a:rPr>
              <a:t>[2]-[4]</a:t>
            </a:r>
            <a:r>
              <a:rPr lang="en-US" altLang="zh-CN" sz="3430" dirty="0">
                <a:cs typeface="Arial" panose="020B0604020202020204" pitchFamily="34" charset="0"/>
              </a:rPr>
              <a:t>.</a:t>
            </a:r>
          </a:p>
          <a:p>
            <a:endParaRPr lang="zh-CN" altLang="en-US" sz="1929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4B9C9C43-BB37-443A-9669-476F55C1771C}"/>
                  </a:ext>
                </a:extLst>
              </p:cNvPr>
              <p:cNvSpPr txBox="1"/>
              <p:nvPr/>
            </p:nvSpPr>
            <p:spPr>
              <a:xfrm>
                <a:off x="2083372" y="19287163"/>
                <a:ext cx="14116272" cy="71307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6500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zh-CN" sz="6500" i="1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altLang="zh-CN" sz="6500" b="1" dirty="0">
                    <a:ea typeface="Cambria Math" panose="02040503050406030204" pitchFamily="18" charset="0"/>
                    <a:cs typeface="Arial" panose="020B0604020202020204" pitchFamily="34" charset="0"/>
                  </a:rPr>
                  <a:t> Phase Delay</a:t>
                </a:r>
                <a:endParaRPr lang="zh-CN" altLang="en-US" sz="6500" dirty="0">
                  <a:cs typeface="Arial" panose="020B0604020202020204" pitchFamily="34" charset="0"/>
                </a:endParaRPr>
              </a:p>
              <a:p>
                <a:pPr marL="489844" indent="-489844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343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343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1→1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2→1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1→2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2→2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altLang="zh-CN" sz="343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altLang="zh-CN" sz="343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343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altLang="zh-CN" sz="3430" dirty="0"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489844" indent="-489844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343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343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mr>
                        </m:m>
                      </m:e>
                    </m:d>
                  </m:oMath>
                </a14:m>
                <a:endParaRPr lang="en-US" altLang="zh-CN" sz="3430" dirty="0"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489844" indent="-489844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343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343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zh-CN" sz="343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altLang="zh-CN" sz="3430" dirty="0"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4B9C9C43-BB37-443A-9669-476F55C17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3372" y="19287163"/>
                <a:ext cx="14116272" cy="71307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>
            <a:extLst>
              <a:ext uri="{FF2B5EF4-FFF2-40B4-BE49-F238E27FC236}">
                <a16:creationId xmlns:a16="http://schemas.microsoft.com/office/drawing/2014/main" id="{382666DB-FAAE-4A5D-AA6C-F1BB69AA14BB}"/>
              </a:ext>
            </a:extLst>
          </p:cNvPr>
          <p:cNvSpPr txBox="1"/>
          <p:nvPr/>
        </p:nvSpPr>
        <p:spPr>
          <a:xfrm>
            <a:off x="17563316" y="31743417"/>
            <a:ext cx="13805684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6500" b="1" dirty="0">
                <a:cs typeface="Arial" panose="020B0604020202020204" pitchFamily="34" charset="0"/>
              </a:rPr>
              <a:t>Conclusion and Outlook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DC9B7EB-F877-45C8-BCDB-42ED6D5B481E}"/>
              </a:ext>
            </a:extLst>
          </p:cNvPr>
          <p:cNvSpPr txBox="1"/>
          <p:nvPr/>
        </p:nvSpPr>
        <p:spPr>
          <a:xfrm>
            <a:off x="17563316" y="32917950"/>
            <a:ext cx="13805684" cy="3953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9844" indent="-4898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430" dirty="0">
                <a:solidFill>
                  <a:srgbClr val="FF0000"/>
                </a:solidFill>
                <a:ea typeface="Cambria Math" panose="02040503050406030204" pitchFamily="18" charset="0"/>
                <a:cs typeface="Arial" panose="020B0604020202020204" pitchFamily="34" charset="0"/>
              </a:rPr>
              <a:t>Different phase delay leads to different coupling.</a:t>
            </a:r>
          </a:p>
          <a:p>
            <a:pPr marL="489844" indent="-4898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430" dirty="0">
                <a:ea typeface="Cambria Math" panose="02040503050406030204" pitchFamily="18" charset="0"/>
                <a:cs typeface="Arial" panose="020B0604020202020204" pitchFamily="34" charset="0"/>
              </a:rPr>
              <a:t>Tunable coupling can be achieved via an open channel in acoustical and magnetic system.</a:t>
            </a:r>
          </a:p>
          <a:p>
            <a:pPr marL="489844" indent="-4898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430" dirty="0">
                <a:ea typeface="Cambria Math" panose="02040503050406030204" pitchFamily="18" charset="0"/>
                <a:cs typeface="Arial" panose="020B0604020202020204" pitchFamily="34" charset="0"/>
              </a:rPr>
              <a:t>We can “open” or “close” system by changing the coupling type of oscillators.</a:t>
            </a:r>
          </a:p>
        </p:txBody>
      </p:sp>
      <p:pic>
        <p:nvPicPr>
          <p:cNvPr id="26" name="图形 25">
            <a:extLst>
              <a:ext uri="{FF2B5EF4-FFF2-40B4-BE49-F238E27FC236}">
                <a16:creationId xmlns:a16="http://schemas.microsoft.com/office/drawing/2014/main" id="{8C9943AE-7DA4-40C6-978A-65DEFCD7E0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75080" y="28607603"/>
            <a:ext cx="4156674" cy="2953328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:a16="http://schemas.microsoft.com/office/drawing/2014/main" id="{34DD3D33-D6F7-4B1D-AB2A-09DDA6730230}"/>
              </a:ext>
            </a:extLst>
          </p:cNvPr>
          <p:cNvGrpSpPr/>
          <p:nvPr/>
        </p:nvGrpSpPr>
        <p:grpSpPr>
          <a:xfrm>
            <a:off x="2083372" y="14777176"/>
            <a:ext cx="14116271" cy="4472483"/>
            <a:chOff x="990932" y="11884544"/>
            <a:chExt cx="11737644" cy="4174282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438085E9-AD42-4200-8F1B-3A6C11C2060B}"/>
                </a:ext>
              </a:extLst>
            </p:cNvPr>
            <p:cNvGrpSpPr/>
            <p:nvPr/>
          </p:nvGrpSpPr>
          <p:grpSpPr>
            <a:xfrm>
              <a:off x="5855364" y="11884544"/>
              <a:ext cx="6873212" cy="3666992"/>
              <a:chOff x="1463392" y="1795709"/>
              <a:chExt cx="8378681" cy="4110290"/>
            </a:xfrm>
          </p:grpSpPr>
          <p:sp>
            <p:nvSpPr>
              <p:cNvPr id="34" name="文本框 2">
                <a:extLst>
                  <a:ext uri="{FF2B5EF4-FFF2-40B4-BE49-F238E27FC236}">
                    <a16:creationId xmlns:a16="http://schemas.microsoft.com/office/drawing/2014/main" id="{93D8E25A-CC66-405B-BF48-ABF8CFD793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6569" y="5530497"/>
                <a:ext cx="7965504" cy="375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7972" tIns="48986" rIns="97972" bIns="48986" anchor="t" anchorCtr="0">
                <a:spAutoFit/>
              </a:bodyPr>
              <a:lstStyle/>
              <a:p>
                <a:pPr algn="ctr">
                  <a:lnSpc>
                    <a:spcPts val="2143"/>
                  </a:lnSpc>
                </a:pPr>
                <a:r>
                  <a:rPr lang="en-US" altLang="zh-CN" sz="1714" kern="100" dirty="0">
                    <a:ea typeface="宋体" panose="02010600030101010101" pitchFamily="2" charset="-122"/>
                    <a:cs typeface="Arial" panose="020B0604020202020204" pitchFamily="34" charset="0"/>
                  </a:rPr>
                  <a:t>Level repulsive coupling and level attraction coupling</a:t>
                </a:r>
                <a:endParaRPr lang="zh-CN" altLang="en-US" sz="1714" kern="100" baseline="30000" dirty="0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id="{77884D19-CCB1-4702-9AB1-7A2A3E392C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63392" y="1795709"/>
                <a:ext cx="1463181" cy="3627546"/>
              </a:xfrm>
              <a:prstGeom prst="rect">
                <a:avLst/>
              </a:prstGeom>
            </p:spPr>
          </p:pic>
        </p:grpSp>
        <p:pic>
          <p:nvPicPr>
            <p:cNvPr id="29" name="图形 28">
              <a:extLst>
                <a:ext uri="{FF2B5EF4-FFF2-40B4-BE49-F238E27FC236}">
                  <a16:creationId xmlns:a16="http://schemas.microsoft.com/office/drawing/2014/main" id="{E8AA4313-BC98-470B-908F-A3F89EB79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139970" y="11984840"/>
              <a:ext cx="2330727" cy="1433263"/>
            </a:xfrm>
            <a:prstGeom prst="rect">
              <a:avLst/>
            </a:prstGeom>
          </p:spPr>
        </p:pic>
        <p:pic>
          <p:nvPicPr>
            <p:cNvPr id="30" name="图形 29">
              <a:extLst>
                <a:ext uri="{FF2B5EF4-FFF2-40B4-BE49-F238E27FC236}">
                  <a16:creationId xmlns:a16="http://schemas.microsoft.com/office/drawing/2014/main" id="{47E9D65A-665F-4249-892E-0F8DB0D68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174887" y="13486215"/>
              <a:ext cx="2330727" cy="1433263"/>
            </a:xfrm>
            <a:prstGeom prst="rect">
              <a:avLst/>
            </a:prstGeom>
          </p:spPr>
        </p:pic>
        <p:pic>
          <p:nvPicPr>
            <p:cNvPr id="31" name="图形 30">
              <a:extLst>
                <a:ext uri="{FF2B5EF4-FFF2-40B4-BE49-F238E27FC236}">
                  <a16:creationId xmlns:a16="http://schemas.microsoft.com/office/drawing/2014/main" id="{8F656597-516B-4C9C-8826-EC725A704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628963" y="11984840"/>
              <a:ext cx="2330727" cy="1362940"/>
            </a:xfrm>
            <a:prstGeom prst="rect">
              <a:avLst/>
            </a:prstGeom>
          </p:spPr>
        </p:pic>
        <p:pic>
          <p:nvPicPr>
            <p:cNvPr id="32" name="图形 31">
              <a:extLst>
                <a:ext uri="{FF2B5EF4-FFF2-40B4-BE49-F238E27FC236}">
                  <a16:creationId xmlns:a16="http://schemas.microsoft.com/office/drawing/2014/main" id="{15BD3969-EC12-4D6A-AC00-162B84B1BE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624858" y="13347780"/>
              <a:ext cx="2450986" cy="143326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977080B8-678D-466E-91F6-BD8398FE524D}"/>
                    </a:ext>
                  </a:extLst>
                </p:cNvPr>
                <p:cNvSpPr txBox="1"/>
                <p:nvPr/>
              </p:nvSpPr>
              <p:spPr>
                <a:xfrm>
                  <a:off x="990932" y="12378003"/>
                  <a:ext cx="11251868" cy="368082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489844" indent="-489844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d>
                        <m:dPr>
                          <m:ctrlPr>
                            <a:rPr lang="en-US" altLang="zh-CN" sz="343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343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343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altLang="zh-CN" sz="343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𝜅</m:t>
                                    </m:r>
                                  </m:e>
                                  <m:sub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343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altLang="zh-CN" sz="343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a14:m>
                  <a:endParaRPr lang="en-US" altLang="zh-CN" sz="3430" dirty="0">
                    <a:cs typeface="Arial" panose="020B0604020202020204" pitchFamily="34" charset="0"/>
                  </a:endParaRPr>
                </a:p>
                <a:p>
                  <a:pPr marL="489844" indent="-489844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3430" dirty="0">
                      <a:cs typeface="Arial" panose="020B0604020202020204" pitchFamily="34" charset="0"/>
                    </a:rPr>
                    <a:t>Hermitian </a:t>
                  </a:r>
                  <a:endParaRPr lang="en-US" altLang="zh-CN" sz="3430" i="1" dirty="0">
                    <a:cs typeface="Arial" panose="020B0604020202020204" pitchFamily="34" charset="0"/>
                  </a:endParaRPr>
                </a:p>
                <a:p>
                  <a:pPr marL="489844" indent="-489844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343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430" i="1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altLang="zh-CN" sz="3430" i="1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altLang="zh-CN" sz="343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sz="343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3430" i="1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altLang="zh-CN" sz="3430" i="1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  <m:sup>
                          <m:r>
                            <a:rPr lang="en-US" altLang="zh-CN" sz="343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altLang="zh-CN" sz="3430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zh-CN" sz="343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43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altLang="zh-CN" sz="343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343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343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43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altLang="zh-CN" sz="343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343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a14:m>
                  <a:endParaRPr lang="en-US" altLang="zh-CN" sz="3430" dirty="0">
                    <a:cs typeface="Arial" panose="020B0604020202020204" pitchFamily="34" charset="0"/>
                  </a:endParaRPr>
                </a:p>
                <a:p>
                  <a:endParaRPr lang="en-US" altLang="zh-CN" sz="3428" dirty="0">
                    <a:cs typeface="Arial" panose="020B0604020202020204" pitchFamily="34" charset="0"/>
                  </a:endParaRPr>
                </a:p>
                <a:p>
                  <a:endParaRPr lang="zh-CN" altLang="en-US" sz="1929" dirty="0"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8" name="文本框 97">
                  <a:extLst>
                    <a:ext uri="{FF2B5EF4-FFF2-40B4-BE49-F238E27FC236}">
                      <a16:creationId xmlns:a16="http://schemas.microsoft.com/office/drawing/2014/main" id="{17F2B773-49D8-4B5A-9D3E-7E14EA629A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0932" y="12378003"/>
                  <a:ext cx="11251868" cy="3680823"/>
                </a:xfrm>
                <a:prstGeom prst="rect">
                  <a:avLst/>
                </a:prstGeom>
                <a:blipFill>
                  <a:blip r:embed="rId16"/>
                  <a:stretch>
                    <a:fillRect l="-112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4755C2F9-39EB-4979-9ACE-0E2C76E05CD2}"/>
                  </a:ext>
                </a:extLst>
              </p:cNvPr>
              <p:cNvSpPr/>
              <p:nvPr/>
            </p:nvSpPr>
            <p:spPr>
              <a:xfrm>
                <a:off x="11349924" y="23376769"/>
                <a:ext cx="2271501" cy="900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57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571" i="1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altLang="zh-CN" sz="2571" i="1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altLang="zh-CN" sz="257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altLang="zh-CN" sz="257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57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571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altLang="zh-CN" sz="2571" i="1">
                                  <a:latin typeface="Cambria Math" panose="02040503050406030204" pitchFamily="18" charset="0"/>
                                </a:rPr>
                                <m:t>2→1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257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571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altLang="zh-CN" sz="2571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sz="1929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4755C2F9-39EB-4979-9ACE-0E2C76E05C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9924" y="23376769"/>
                <a:ext cx="2271501" cy="90043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组合 37">
            <a:extLst>
              <a:ext uri="{FF2B5EF4-FFF2-40B4-BE49-F238E27FC236}">
                <a16:creationId xmlns:a16="http://schemas.microsoft.com/office/drawing/2014/main" id="{B5C49FE4-8B6E-4309-BB07-475990925C45}"/>
              </a:ext>
            </a:extLst>
          </p:cNvPr>
          <p:cNvGrpSpPr/>
          <p:nvPr/>
        </p:nvGrpSpPr>
        <p:grpSpPr>
          <a:xfrm>
            <a:off x="17719347" y="22071168"/>
            <a:ext cx="13160291" cy="6362155"/>
            <a:chOff x="17695370" y="25134961"/>
            <a:chExt cx="13160291" cy="6362155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3F04B593-6DE3-497E-AE01-2A5823FC96EC}"/>
                </a:ext>
              </a:extLst>
            </p:cNvPr>
            <p:cNvGrpSpPr/>
            <p:nvPr/>
          </p:nvGrpSpPr>
          <p:grpSpPr>
            <a:xfrm>
              <a:off x="17695370" y="25666619"/>
              <a:ext cx="13160291" cy="5830497"/>
              <a:chOff x="17695370" y="25666619"/>
              <a:chExt cx="13160291" cy="5830497"/>
            </a:xfrm>
          </p:grpSpPr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id="{D4271F71-3387-4877-85E2-6A85215C74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7769829" y="25769011"/>
                <a:ext cx="4458992" cy="2636935"/>
              </a:xfrm>
              <a:prstGeom prst="rect">
                <a:avLst/>
              </a:prstGeom>
            </p:spPr>
          </p:pic>
          <p:pic>
            <p:nvPicPr>
              <p:cNvPr id="43" name="图片 42">
                <a:extLst>
                  <a:ext uri="{FF2B5EF4-FFF2-40B4-BE49-F238E27FC236}">
                    <a16:creationId xmlns:a16="http://schemas.microsoft.com/office/drawing/2014/main" id="{5F7AD28E-20BD-4D95-A3CA-40AC1CB049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343"/>
              <a:stretch/>
            </p:blipFill>
            <p:spPr>
              <a:xfrm>
                <a:off x="17695370" y="28726044"/>
                <a:ext cx="3878568" cy="2449093"/>
              </a:xfrm>
              <a:prstGeom prst="rect">
                <a:avLst/>
              </a:prstGeom>
            </p:spPr>
          </p:pic>
          <p:pic>
            <p:nvPicPr>
              <p:cNvPr id="44" name="图片 43">
                <a:extLst>
                  <a:ext uri="{FF2B5EF4-FFF2-40B4-BE49-F238E27FC236}">
                    <a16:creationId xmlns:a16="http://schemas.microsoft.com/office/drawing/2014/main" id="{9A5B1722-4B6D-4CE7-AC80-D46E4BA0C4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12752" y="28412163"/>
                <a:ext cx="3931618" cy="2953328"/>
              </a:xfrm>
              <a:prstGeom prst="rect">
                <a:avLst/>
              </a:prstGeom>
            </p:spPr>
          </p:pic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id="{82683AF6-1CE0-42AF-9A1D-7FB3F73AB4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776828" y="28543788"/>
                <a:ext cx="3931618" cy="2953328"/>
              </a:xfrm>
              <a:prstGeom prst="rect">
                <a:avLst/>
              </a:prstGeom>
            </p:spPr>
          </p:pic>
          <p:pic>
            <p:nvPicPr>
              <p:cNvPr id="46" name="图片 45">
                <a:extLst>
                  <a:ext uri="{FF2B5EF4-FFF2-40B4-BE49-F238E27FC236}">
                    <a16:creationId xmlns:a16="http://schemas.microsoft.com/office/drawing/2014/main" id="{44EF7186-66BA-4A4B-B288-A3190BD8F5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255661" y="25666619"/>
                <a:ext cx="3600000" cy="2721759"/>
              </a:xfrm>
              <a:prstGeom prst="rect">
                <a:avLst/>
              </a:prstGeom>
            </p:spPr>
          </p:pic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id="{40AE926D-2B01-49C0-AFF0-A9575946B0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108446" y="25686184"/>
                <a:ext cx="3600000" cy="2721759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矩形 39">
                  <a:extLst>
                    <a:ext uri="{FF2B5EF4-FFF2-40B4-BE49-F238E27FC236}">
                      <a16:creationId xmlns:a16="http://schemas.microsoft.com/office/drawing/2014/main" id="{633C9DDE-D03B-4D5D-9954-8174FDB103F5}"/>
                    </a:ext>
                  </a:extLst>
                </p:cNvPr>
                <p:cNvSpPr/>
                <p:nvPr/>
              </p:nvSpPr>
              <p:spPr>
                <a:xfrm>
                  <a:off x="24312516" y="25134961"/>
                  <a:ext cx="386067" cy="38920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929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𝜆</m:t>
                        </m:r>
                      </m:oMath>
                    </m:oMathPara>
                  </a14:m>
                  <a:endParaRPr lang="zh-CN" altLang="en-US" sz="1929" dirty="0"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46" name="矩形 145">
                  <a:extLst>
                    <a:ext uri="{FF2B5EF4-FFF2-40B4-BE49-F238E27FC236}">
                      <a16:creationId xmlns:a16="http://schemas.microsoft.com/office/drawing/2014/main" id="{D17694A8-485E-4B00-9462-290AB6083C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12516" y="25134961"/>
                  <a:ext cx="386067" cy="389209"/>
                </a:xfrm>
                <a:prstGeom prst="rect">
                  <a:avLst/>
                </a:prstGeom>
                <a:blipFill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矩形 40">
                  <a:extLst>
                    <a:ext uri="{FF2B5EF4-FFF2-40B4-BE49-F238E27FC236}">
                      <a16:creationId xmlns:a16="http://schemas.microsoft.com/office/drawing/2014/main" id="{203EF81D-5F7B-4F07-A3EB-0D0CD221763F}"/>
                    </a:ext>
                  </a:extLst>
                </p:cNvPr>
                <p:cNvSpPr/>
                <p:nvPr/>
              </p:nvSpPr>
              <p:spPr>
                <a:xfrm>
                  <a:off x="28037178" y="25167710"/>
                  <a:ext cx="644151" cy="38920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929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altLang="zh-CN" sz="1929" b="0" i="1" smtClean="0">
                            <a:latin typeface="Cambria Math" panose="02040503050406030204" pitchFamily="18" charset="0"/>
                          </a:rPr>
                          <m:t>/4</m:t>
                        </m:r>
                      </m:oMath>
                    </m:oMathPara>
                  </a14:m>
                  <a:endParaRPr lang="zh-CN" altLang="en-US" sz="1929" dirty="0"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47" name="矩形 146">
                  <a:extLst>
                    <a:ext uri="{FF2B5EF4-FFF2-40B4-BE49-F238E27FC236}">
                      <a16:creationId xmlns:a16="http://schemas.microsoft.com/office/drawing/2014/main" id="{9AF16B44-1EF5-4370-85C0-E214A89629B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037178" y="25167710"/>
                  <a:ext cx="644151" cy="389209"/>
                </a:xfrm>
                <a:prstGeom prst="rect">
                  <a:avLst/>
                </a:prstGeom>
                <a:blipFill>
                  <a:blip r:embed="rId26"/>
                  <a:stretch>
                    <a:fillRect b="-1406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8" name="图片 47">
            <a:extLst>
              <a:ext uri="{FF2B5EF4-FFF2-40B4-BE49-F238E27FC236}">
                <a16:creationId xmlns:a16="http://schemas.microsoft.com/office/drawing/2014/main" id="{DB74FFE2-C2CB-496D-9BB6-73C516C35AE2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994473" y="24529310"/>
            <a:ext cx="7889765" cy="36739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0497EC6B-6E8C-4540-BE81-CE117876C332}"/>
                  </a:ext>
                </a:extLst>
              </p:cNvPr>
              <p:cNvSpPr txBox="1"/>
              <p:nvPr/>
            </p:nvSpPr>
            <p:spPr>
              <a:xfrm>
                <a:off x="17569273" y="10293734"/>
                <a:ext cx="11710982" cy="36150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89844" indent="-489844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4286" dirty="0">
                    <a:ea typeface="Cambria Math" panose="02040503050406030204" pitchFamily="18" charset="0"/>
                    <a:cs typeface="Arial" panose="020B0604020202020204" pitchFamily="34" charset="0"/>
                  </a:rPr>
                  <a:t>Acoustical system</a:t>
                </a:r>
              </a:p>
              <a:p>
                <a:pPr marL="489844" indent="-489844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3430" dirty="0">
                    <a:ea typeface="Cambria Math" panose="02040503050406030204" pitchFamily="18" charset="0"/>
                    <a:cs typeface="Arial" panose="020B0604020202020204" pitchFamily="34" charset="0"/>
                  </a:rPr>
                  <a:t>Helmholtz oscillator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ℒ</m:t>
                        </m:r>
                      </m:e>
                      <m:sub>
                        <m: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𝑎𝑐</m:t>
                        </m:r>
                      </m:sub>
                    </m:sSub>
                  </m:oMath>
                </a14:m>
                <a:r>
                  <a:rPr lang="en-US" altLang="zh-CN" sz="3430" b="0" dirty="0">
                    <a:ea typeface="Cambria Math" panose="02040503050406030204" pitchFamily="18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zh-CN" sz="343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altLang="zh-CN" sz="343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altLang="zh-CN" sz="343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altLang="zh-CN" sz="343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altLang="zh-CN" sz="343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sz="343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𝑖</m:t>
                        </m:r>
                        <m:r>
                          <a:rPr lang="en-US" altLang="zh-CN" sz="343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=1,2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US" altLang="zh-CN" sz="343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altLang="zh-CN" sz="343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343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Arial" panose="020B0604020202020204" pitchFamily="34" charset="0"/>
                                          </a:rPr>
                                          <m:t>𝜉</m:t>
                                        </m:r>
                                      </m:e>
                                      <m:sub>
                                        <m:r>
                                          <a:rPr lang="en-US" altLang="zh-CN" sz="343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Arial" panose="020B0604020202020204" pitchFamily="34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  <m:sup>
                                <m: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  <m:r>
                      <a:rPr lang="en-US" altLang="zh-CN" sz="343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𝑖</m:t>
                        </m:r>
                        <m: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=1,2</m:t>
                        </m:r>
                      </m:sub>
                      <m:sup/>
                      <m:e>
                        <m:r>
                          <a:rPr lang="en-US" altLang="zh-CN" sz="343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  <m:d>
                          <m:dPr>
                            <m:ctrlP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343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𝜉</m:t>
                            </m:r>
                          </m:e>
                          <m:sub>
                            <m:r>
                              <a:rPr lang="en-US" altLang="zh-CN" sz="343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sz="3430" dirty="0">
                  <a:cs typeface="Arial" panose="020B0604020202020204" pitchFamily="34" charset="0"/>
                </a:endParaRPr>
              </a:p>
              <a:p>
                <a:r>
                  <a:rPr lang="en-US" altLang="zh-CN" sz="343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		</a:t>
                </a:r>
                <a14:m>
                  <m:oMath xmlns:m="http://schemas.openxmlformats.org/officeDocument/2006/math">
                    <m:r>
                      <a:rPr lang="en-US" altLang="zh-CN" sz="343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+ </m:t>
                    </m:r>
                    <m:f>
                      <m:fPr>
                        <m:ctrlP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altLang="zh-CN" sz="343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𝑑𝑥</m:t>
                        </m:r>
                        <m:sSub>
                          <m:sSubPr>
                            <m:ctrlP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𝑣</m:t>
                            </m:r>
                            <m:sSup>
                              <m:sSupPr>
                                <m:ctrlPr>
                                  <a:rPr lang="en-US" altLang="zh-CN" sz="343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343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343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343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sSup>
                                  <m:sSup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343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343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343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343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endParaRPr lang="zh-CN" altLang="en-US" sz="343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0497EC6B-6E8C-4540-BE81-CE117876C3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69273" y="10293734"/>
                <a:ext cx="11710982" cy="3615092"/>
              </a:xfrm>
              <a:prstGeom prst="rect">
                <a:avLst/>
              </a:prstGeom>
              <a:blipFill>
                <a:blip r:embed="rId28"/>
                <a:stretch>
                  <a:fillRect l="-18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C8260367-4ACC-4D61-81EA-59A0A76ED6C1}"/>
                  </a:ext>
                </a:extLst>
              </p:cNvPr>
              <p:cNvSpPr txBox="1"/>
              <p:nvPr/>
            </p:nvSpPr>
            <p:spPr>
              <a:xfrm>
                <a:off x="17577159" y="19671930"/>
                <a:ext cx="9702478" cy="32224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89844" indent="-489844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4286" dirty="0">
                    <a:ea typeface="Cambria Math" panose="02040503050406030204" pitchFamily="18" charset="0"/>
                    <a:cs typeface="Arial" panose="020B0604020202020204" pitchFamily="34" charset="0"/>
                  </a:rPr>
                  <a:t>Magnetic system</a:t>
                </a:r>
                <a:endParaRPr lang="en-US" altLang="zh-CN" sz="3430" i="1" dirty="0">
                  <a:solidFill>
                    <a:prstClr val="black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ℒ</m:t>
                        </m:r>
                      </m:e>
                      <m:sub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𝑚𝑎𝑔</m:t>
                        </m:r>
                      </m:sub>
                    </m:sSub>
                  </m:oMath>
                </a14:m>
                <a:r>
                  <a:rPr lang="en-US" altLang="zh-CN" sz="3430" dirty="0">
                    <a:solidFill>
                      <a:prstClr val="black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zh-CN" sz="343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𝑖</m:t>
                        </m:r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=1,2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𝑠</m:t>
                                </m:r>
                              </m:sub>
                            </m:sSub>
                            <m:acc>
                              <m:accPr>
                                <m:chr m:val="̇"/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3430" b="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430" b="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zh-CN" sz="3430" b="0" i="1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𝑠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altLang="zh-CN" sz="343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US" altLang="zh-CN" sz="3430" i="1" dirty="0">
                  <a:solidFill>
                    <a:prstClr val="black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lvl="0"/>
                <a:r>
                  <a:rPr lang="en-US" altLang="zh-CN" sz="3430" b="0" dirty="0">
                    <a:solidFill>
                      <a:prstClr val="black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altLang="zh-CN" sz="343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𝑖</m:t>
                        </m:r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=1,2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343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343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altLang="zh-CN" sz="343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 </m:t>
                    </m:r>
                    <m:f>
                      <m:fPr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sSub>
                          <m:sSubPr>
                            <m:ctrlP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𝜇𝜈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𝜇𝜈</m:t>
                            </m:r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sz="3430" dirty="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  <a:p>
                <a:pPr lvl="0"/>
                <a:r>
                  <a:rPr lang="en-US" altLang="zh-CN" sz="3430" dirty="0">
                    <a:solidFill>
                      <a:prstClr val="black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 		</a:t>
                </a:r>
                <a:endParaRPr lang="en-US" altLang="zh-CN" sz="4286" dirty="0"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zh-CN" altLang="en-US" sz="1929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C8260367-4ACC-4D61-81EA-59A0A76ED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7159" y="19671930"/>
                <a:ext cx="9702478" cy="3222485"/>
              </a:xfrm>
              <a:prstGeom prst="rect">
                <a:avLst/>
              </a:prstGeom>
              <a:blipFill>
                <a:blip r:embed="rId29"/>
                <a:stretch>
                  <a:fillRect l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组合 50">
            <a:extLst>
              <a:ext uri="{FF2B5EF4-FFF2-40B4-BE49-F238E27FC236}">
                <a16:creationId xmlns:a16="http://schemas.microsoft.com/office/drawing/2014/main" id="{E990A3DE-379D-412D-B53B-1F511BA5ED68}"/>
              </a:ext>
            </a:extLst>
          </p:cNvPr>
          <p:cNvGrpSpPr/>
          <p:nvPr/>
        </p:nvGrpSpPr>
        <p:grpSpPr>
          <a:xfrm>
            <a:off x="17585215" y="14845409"/>
            <a:ext cx="4963051" cy="4277296"/>
            <a:chOff x="17391742" y="19548418"/>
            <a:chExt cx="4963051" cy="4277296"/>
          </a:xfrm>
        </p:grpSpPr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id="{73371A43-E377-4F35-A55D-A6CC03B2A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18195543" y="20701395"/>
              <a:ext cx="4159250" cy="3124319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:a16="http://schemas.microsoft.com/office/drawing/2014/main" id="{F9384402-598F-4FC1-B12A-B54F21FFA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17391742" y="19548418"/>
              <a:ext cx="3130711" cy="206385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5680B12F-C136-4FE9-96DA-DC9AF7AFA2D1}"/>
                  </a:ext>
                </a:extLst>
              </p:cNvPr>
              <p:cNvSpPr txBox="1"/>
              <p:nvPr/>
            </p:nvSpPr>
            <p:spPr>
              <a:xfrm>
                <a:off x="2083372" y="34491314"/>
                <a:ext cx="10240178" cy="36583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89844" indent="-489844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4286" dirty="0">
                    <a:ea typeface="Cambria Math" panose="02040503050406030204" pitchFamily="18" charset="0"/>
                    <a:cs typeface="Arial" panose="020B0604020202020204" pitchFamily="34" charset="0"/>
                  </a:rPr>
                  <a:t>Mechanic system</a:t>
                </a:r>
              </a:p>
              <a:p>
                <a:pPr lvl="0"/>
                <a:r>
                  <a:rPr lang="en-US" altLang="zh-CN" sz="3430" dirty="0">
                    <a:solidFill>
                      <a:prstClr val="black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ℒ</m:t>
                        </m:r>
                      </m:e>
                      <m:sub>
                        <m:r>
                          <a:rPr lang="en-US" altLang="zh-CN" sz="343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𝑚𝑎𝑔</m:t>
                        </m:r>
                      </m:sub>
                    </m:sSub>
                  </m:oMath>
                </a14:m>
                <a:r>
                  <a:rPr lang="en-US" altLang="zh-CN" sz="3428" dirty="0">
                    <a:ea typeface="Cambria Math" panose="02040503050406030204" pitchFamily="18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zh-CN" sz="343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𝑖</m:t>
                        </m:r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=1,2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𝑦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altLang="zh-CN" sz="3430" i="1" dirty="0">
                  <a:solidFill>
                    <a:prstClr val="black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lvl="0"/>
                <a:r>
                  <a:rPr lang="en-US" altLang="zh-CN" sz="3430" dirty="0">
                    <a:solidFill>
                      <a:prstClr val="black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altLang="zh-CN" sz="343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𝑖</m:t>
                        </m:r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=1,2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′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343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343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Arial" panose="020B0604020202020204" pitchFamily="34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altLang="zh-CN" sz="343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Arial" panose="020B0604020202020204" pitchFamily="34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altLang="zh-CN" sz="343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en-US" altLang="zh-CN" sz="3430" i="1" dirty="0">
                  <a:solidFill>
                    <a:prstClr val="black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lvl="0"/>
                <a:r>
                  <a:rPr lang="en-US" altLang="zh-CN" sz="3430" dirty="0">
                    <a:solidFill>
                      <a:prstClr val="black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altLang="zh-CN" sz="343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+ </m:t>
                    </m:r>
                    <m:f>
                      <m:fPr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𝑑𝑥</m:t>
                        </m:r>
                        <m:r>
                          <a:rPr lang="en-US" altLang="zh-CN" sz="343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𝜌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𝑢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343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𝑢</m:t>
                                    </m:r>
                                  </m:e>
                                  <m:sup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′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343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343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endParaRPr lang="en-US" altLang="zh-CN" sz="3428" dirty="0"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zh-CN" altLang="en-US" sz="1929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5680B12F-C136-4FE9-96DA-DC9AF7AFA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3372" y="34491314"/>
                <a:ext cx="10240178" cy="3658374"/>
              </a:xfrm>
              <a:prstGeom prst="rect">
                <a:avLst/>
              </a:prstGeom>
              <a:blipFill>
                <a:blip r:embed="rId32"/>
                <a:stretch>
                  <a:fillRect l="-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图片 54">
            <a:extLst>
              <a:ext uri="{FF2B5EF4-FFF2-40B4-BE49-F238E27FC236}">
                <a16:creationId xmlns:a16="http://schemas.microsoft.com/office/drawing/2014/main" id="{B3F88CF9-98C4-4BA7-A343-7C99F537C7D7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23993889" y="28763386"/>
            <a:ext cx="6814224" cy="2548189"/>
          </a:xfrm>
          <a:prstGeom prst="rect">
            <a:avLst/>
          </a:prstGeom>
        </p:spPr>
      </p:pic>
      <p:sp>
        <p:nvSpPr>
          <p:cNvPr id="56" name="文本框 55">
            <a:extLst>
              <a:ext uri="{FF2B5EF4-FFF2-40B4-BE49-F238E27FC236}">
                <a16:creationId xmlns:a16="http://schemas.microsoft.com/office/drawing/2014/main" id="{EE5140D1-A4A2-4050-8DD6-01ED6A7961DC}"/>
              </a:ext>
            </a:extLst>
          </p:cNvPr>
          <p:cNvSpPr txBox="1"/>
          <p:nvPr/>
        </p:nvSpPr>
        <p:spPr>
          <a:xfrm>
            <a:off x="17563316" y="28020591"/>
            <a:ext cx="5782713" cy="1378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9844" indent="-4898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4286" dirty="0">
                <a:ea typeface="Cambria Math" panose="02040503050406030204" pitchFamily="18" charset="0"/>
                <a:cs typeface="Arial" panose="020B0604020202020204" pitchFamily="34" charset="0"/>
              </a:rPr>
              <a:t>S</a:t>
            </a:r>
            <a:r>
              <a:rPr lang="en-US" altLang="zh-CN" sz="4286" baseline="-25000" dirty="0">
                <a:ea typeface="Cambria Math" panose="02040503050406030204" pitchFamily="18" charset="0"/>
                <a:cs typeface="Arial" panose="020B0604020202020204" pitchFamily="34" charset="0"/>
              </a:rPr>
              <a:t>21</a:t>
            </a:r>
            <a:r>
              <a:rPr lang="en-US" altLang="zh-CN" sz="4286" dirty="0">
                <a:ea typeface="Cambria Math" panose="02040503050406030204" pitchFamily="18" charset="0"/>
                <a:cs typeface="Arial" panose="020B0604020202020204" pitchFamily="34" charset="0"/>
              </a:rPr>
              <a:t> and amplitude</a:t>
            </a:r>
          </a:p>
          <a:p>
            <a:endParaRPr lang="zh-CN" altLang="en-US" sz="1929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矩形 56">
                <a:extLst>
                  <a:ext uri="{FF2B5EF4-FFF2-40B4-BE49-F238E27FC236}">
                    <a16:creationId xmlns:a16="http://schemas.microsoft.com/office/drawing/2014/main" id="{662B8702-ADE5-418D-8E6E-566A775702C3}"/>
                  </a:ext>
                </a:extLst>
              </p:cNvPr>
              <p:cNvSpPr/>
              <p:nvPr/>
            </p:nvSpPr>
            <p:spPr>
              <a:xfrm>
                <a:off x="19062115" y="29354871"/>
                <a:ext cx="1162241" cy="4025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→0</m:t>
                      </m:r>
                    </m:oMath>
                  </m:oMathPara>
                </a14:m>
                <a:endParaRPr lang="zh-CN" altLang="en-US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7" name="矩形 56">
                <a:extLst>
                  <a:ext uri="{FF2B5EF4-FFF2-40B4-BE49-F238E27FC236}">
                    <a16:creationId xmlns:a16="http://schemas.microsoft.com/office/drawing/2014/main" id="{662B8702-ADE5-418D-8E6E-566A775702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62115" y="29354871"/>
                <a:ext cx="1162241" cy="402546"/>
              </a:xfrm>
              <a:prstGeom prst="rect">
                <a:avLst/>
              </a:prstGeom>
              <a:blipFill>
                <a:blip r:embed="rId34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矩形 57">
                <a:extLst>
                  <a:ext uri="{FF2B5EF4-FFF2-40B4-BE49-F238E27FC236}">
                    <a16:creationId xmlns:a16="http://schemas.microsoft.com/office/drawing/2014/main" id="{78767C53-2935-4120-8979-26BEB3CB3961}"/>
                  </a:ext>
                </a:extLst>
              </p:cNvPr>
              <p:cNvSpPr/>
              <p:nvPr/>
            </p:nvSpPr>
            <p:spPr>
              <a:xfrm>
                <a:off x="21979671" y="29354871"/>
                <a:ext cx="1162241" cy="4025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→0</m:t>
                      </m:r>
                    </m:oMath>
                  </m:oMathPara>
                </a14:m>
                <a:endParaRPr lang="zh-CN" altLang="en-US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8" name="矩形 57">
                <a:extLst>
                  <a:ext uri="{FF2B5EF4-FFF2-40B4-BE49-F238E27FC236}">
                    <a16:creationId xmlns:a16="http://schemas.microsoft.com/office/drawing/2014/main" id="{78767C53-2935-4120-8979-26BEB3CB39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79671" y="29354871"/>
                <a:ext cx="1162241" cy="402546"/>
              </a:xfrm>
              <a:prstGeom prst="rect">
                <a:avLst/>
              </a:prstGeom>
              <a:blipFill>
                <a:blip r:embed="rId3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9" name="图片 58">
            <a:extLst>
              <a:ext uri="{FF2B5EF4-FFF2-40B4-BE49-F238E27FC236}">
                <a16:creationId xmlns:a16="http://schemas.microsoft.com/office/drawing/2014/main" id="{EDA231ED-2F05-405C-896B-450BB276BC48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8597165" y="29713124"/>
            <a:ext cx="5383483" cy="1722863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id="{6DBC21DB-73DC-4B56-AE3E-2E404FCA5044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10939355" y="34530463"/>
            <a:ext cx="4463168" cy="2829364"/>
          </a:xfrm>
          <a:prstGeom prst="rect">
            <a:avLst/>
          </a:prstGeom>
        </p:spPr>
      </p:pic>
      <p:grpSp>
        <p:nvGrpSpPr>
          <p:cNvPr id="61" name="组合 60">
            <a:extLst>
              <a:ext uri="{FF2B5EF4-FFF2-40B4-BE49-F238E27FC236}">
                <a16:creationId xmlns:a16="http://schemas.microsoft.com/office/drawing/2014/main" id="{EF4C048A-1773-4B1B-9412-1AC86087CEB9}"/>
              </a:ext>
            </a:extLst>
          </p:cNvPr>
          <p:cNvGrpSpPr/>
          <p:nvPr/>
        </p:nvGrpSpPr>
        <p:grpSpPr>
          <a:xfrm>
            <a:off x="2617422" y="28413420"/>
            <a:ext cx="6870833" cy="3446522"/>
            <a:chOff x="1220347" y="21025350"/>
            <a:chExt cx="10145777" cy="4522752"/>
          </a:xfrm>
        </p:grpSpPr>
        <p:pic>
          <p:nvPicPr>
            <p:cNvPr id="62" name="图形 61">
              <a:extLst>
                <a:ext uri="{FF2B5EF4-FFF2-40B4-BE49-F238E27FC236}">
                  <a16:creationId xmlns:a16="http://schemas.microsoft.com/office/drawing/2014/main" id="{E0D78E90-AF8C-4A8B-88BB-8F5BA9AFF5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tretch>
              <a:fillRect/>
            </a:stretch>
          </p:blipFill>
          <p:spPr>
            <a:xfrm>
              <a:off x="1220347" y="21025350"/>
              <a:ext cx="4763859" cy="2917751"/>
            </a:xfrm>
            <a:prstGeom prst="rect">
              <a:avLst/>
            </a:prstGeom>
          </p:spPr>
        </p:pic>
        <p:pic>
          <p:nvPicPr>
            <p:cNvPr id="63" name="图形 62">
              <a:extLst>
                <a:ext uri="{FF2B5EF4-FFF2-40B4-BE49-F238E27FC236}">
                  <a16:creationId xmlns:a16="http://schemas.microsoft.com/office/drawing/2014/main" id="{E65F6552-EFA9-49CB-A332-0E7EB6549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tretch>
              <a:fillRect/>
            </a:stretch>
          </p:blipFill>
          <p:spPr>
            <a:xfrm>
              <a:off x="1285661" y="24222538"/>
              <a:ext cx="2219060" cy="1325563"/>
            </a:xfrm>
            <a:prstGeom prst="rect">
              <a:avLst/>
            </a:prstGeom>
          </p:spPr>
        </p:pic>
        <p:pic>
          <p:nvPicPr>
            <p:cNvPr id="64" name="图形 63">
              <a:extLst>
                <a:ext uri="{FF2B5EF4-FFF2-40B4-BE49-F238E27FC236}">
                  <a16:creationId xmlns:a16="http://schemas.microsoft.com/office/drawing/2014/main" id="{A6DC4253-126B-49CF-83B1-5DE48DA4D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tretch>
              <a:fillRect/>
            </a:stretch>
          </p:blipFill>
          <p:spPr>
            <a:xfrm>
              <a:off x="3736696" y="24222538"/>
              <a:ext cx="2247510" cy="1325563"/>
            </a:xfrm>
            <a:prstGeom prst="rect">
              <a:avLst/>
            </a:prstGeom>
          </p:spPr>
        </p:pic>
        <p:pic>
          <p:nvPicPr>
            <p:cNvPr id="65" name="图形 64">
              <a:extLst>
                <a:ext uri="{FF2B5EF4-FFF2-40B4-BE49-F238E27FC236}">
                  <a16:creationId xmlns:a16="http://schemas.microsoft.com/office/drawing/2014/main" id="{5D6D85B2-347C-4A86-9B07-73778F162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tretch>
              <a:fillRect/>
            </a:stretch>
          </p:blipFill>
          <p:spPr>
            <a:xfrm>
              <a:off x="6478148" y="21025351"/>
              <a:ext cx="4763860" cy="2908746"/>
            </a:xfrm>
            <a:prstGeom prst="rect">
              <a:avLst/>
            </a:prstGeom>
          </p:spPr>
        </p:pic>
        <p:pic>
          <p:nvPicPr>
            <p:cNvPr id="66" name="图形 65">
              <a:extLst>
                <a:ext uri="{FF2B5EF4-FFF2-40B4-BE49-F238E27FC236}">
                  <a16:creationId xmlns:a16="http://schemas.microsoft.com/office/drawing/2014/main" id="{29A69C06-BBDE-4281-A92E-E98359547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tretch>
              <a:fillRect/>
            </a:stretch>
          </p:blipFill>
          <p:spPr>
            <a:xfrm>
              <a:off x="6478147" y="24222538"/>
              <a:ext cx="2247510" cy="1325563"/>
            </a:xfrm>
            <a:prstGeom prst="rect">
              <a:avLst/>
            </a:prstGeom>
          </p:spPr>
        </p:pic>
        <p:pic>
          <p:nvPicPr>
            <p:cNvPr id="67" name="图形 66">
              <a:extLst>
                <a:ext uri="{FF2B5EF4-FFF2-40B4-BE49-F238E27FC236}">
                  <a16:creationId xmlns:a16="http://schemas.microsoft.com/office/drawing/2014/main" id="{9230F166-7496-4905-8E8B-DEB86E994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tretch>
              <a:fillRect/>
            </a:stretch>
          </p:blipFill>
          <p:spPr>
            <a:xfrm>
              <a:off x="9118613" y="24222538"/>
              <a:ext cx="2247511" cy="1325564"/>
            </a:xfrm>
            <a:prstGeom prst="rect">
              <a:avLst/>
            </a:prstGeom>
          </p:spPr>
        </p:pic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C1A29D2C-DC9A-4BF0-BBEC-4C93E1BBCD0E}"/>
              </a:ext>
            </a:extLst>
          </p:cNvPr>
          <p:cNvGrpSpPr/>
          <p:nvPr/>
        </p:nvGrpSpPr>
        <p:grpSpPr>
          <a:xfrm>
            <a:off x="22800805" y="14299286"/>
            <a:ext cx="7728229" cy="5814847"/>
            <a:chOff x="22823148" y="13851135"/>
            <a:chExt cx="7728229" cy="5814847"/>
          </a:xfrm>
        </p:grpSpPr>
        <p:grpSp>
          <p:nvGrpSpPr>
            <p:cNvPr id="69" name="组合 68">
              <a:extLst>
                <a:ext uri="{FF2B5EF4-FFF2-40B4-BE49-F238E27FC236}">
                  <a16:creationId xmlns:a16="http://schemas.microsoft.com/office/drawing/2014/main" id="{4A012933-0E55-45D3-89DE-A0AD3DB31372}"/>
                </a:ext>
              </a:extLst>
            </p:cNvPr>
            <p:cNvGrpSpPr/>
            <p:nvPr/>
          </p:nvGrpSpPr>
          <p:grpSpPr>
            <a:xfrm>
              <a:off x="22823148" y="13851135"/>
              <a:ext cx="6814732" cy="5814847"/>
              <a:chOff x="22223447" y="18592862"/>
              <a:chExt cx="6814732" cy="581484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矩形 71">
                    <a:extLst>
                      <a:ext uri="{FF2B5EF4-FFF2-40B4-BE49-F238E27FC236}">
                        <a16:creationId xmlns:a16="http://schemas.microsoft.com/office/drawing/2014/main" id="{6F04510E-FBA0-423D-8A28-5E26FB2CE3F0}"/>
                      </a:ext>
                    </a:extLst>
                  </p:cNvPr>
                  <p:cNvSpPr/>
                  <p:nvPr/>
                </p:nvSpPr>
                <p:spPr>
                  <a:xfrm>
                    <a:off x="22340941" y="20079457"/>
                    <a:ext cx="644151" cy="38920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929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altLang="zh-CN" sz="1929" i="1" smtClean="0">
                              <a:latin typeface="Cambria Math" panose="02040503050406030204" pitchFamily="18" charset="0"/>
                            </a:rPr>
                            <m:t>/4</m:t>
                          </m:r>
                        </m:oMath>
                      </m:oMathPara>
                    </a14:m>
                    <a:endParaRPr lang="zh-CN" altLang="en-US" sz="1929" dirty="0"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78" name="矩形 77">
                    <a:extLst>
                      <a:ext uri="{FF2B5EF4-FFF2-40B4-BE49-F238E27FC236}">
                        <a16:creationId xmlns:a16="http://schemas.microsoft.com/office/drawing/2014/main" id="{5A45DD32-2024-4CB2-9965-B30D9C2BC771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340941" y="20079457"/>
                    <a:ext cx="644151" cy="389209"/>
                  </a:xfrm>
                  <a:prstGeom prst="rect">
                    <a:avLst/>
                  </a:prstGeom>
                  <a:blipFill>
                    <a:blip r:embed="rId50"/>
                    <a:stretch>
                      <a:fillRect b="-15873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矩形 72">
                    <a:extLst>
                      <a:ext uri="{FF2B5EF4-FFF2-40B4-BE49-F238E27FC236}">
                        <a16:creationId xmlns:a16="http://schemas.microsoft.com/office/drawing/2014/main" id="{0C2BC365-A2C4-4ADC-9BBD-7C59BD4CFAA5}"/>
                      </a:ext>
                    </a:extLst>
                  </p:cNvPr>
                  <p:cNvSpPr/>
                  <p:nvPr/>
                </p:nvSpPr>
                <p:spPr>
                  <a:xfrm>
                    <a:off x="22309949" y="22385278"/>
                    <a:ext cx="682623" cy="38920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altLang="zh-CN" sz="1929" i="1" smtClean="0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a14:m>
                    <a:r>
                      <a:rPr lang="en-US" altLang="zh-CN" sz="1929" dirty="0">
                        <a:cs typeface="Arial" panose="020B0604020202020204" pitchFamily="34" charset="0"/>
                      </a:rPr>
                      <a:t>,log</a:t>
                    </a:r>
                    <a:endParaRPr lang="zh-CN" altLang="en-US" sz="1929" dirty="0"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73" name="矩形 72">
                    <a:extLst>
                      <a:ext uri="{FF2B5EF4-FFF2-40B4-BE49-F238E27FC236}">
                        <a16:creationId xmlns:a16="http://schemas.microsoft.com/office/drawing/2014/main" id="{0C2BC365-A2C4-4ADC-9BBD-7C59BD4CFAA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309949" y="22385278"/>
                    <a:ext cx="682623" cy="389209"/>
                  </a:xfrm>
                  <a:prstGeom prst="rect">
                    <a:avLst/>
                  </a:prstGeom>
                  <a:blipFill>
                    <a:blip r:embed="rId51"/>
                    <a:stretch>
                      <a:fillRect t="-6250" r="-8036" b="-2656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4" name="矩形 73">
                <a:extLst>
                  <a:ext uri="{FF2B5EF4-FFF2-40B4-BE49-F238E27FC236}">
                    <a16:creationId xmlns:a16="http://schemas.microsoft.com/office/drawing/2014/main" id="{3D4AAA68-F5C8-4EDF-94DF-854793E40C74}"/>
                  </a:ext>
                </a:extLst>
              </p:cNvPr>
              <p:cNvSpPr/>
              <p:nvPr/>
            </p:nvSpPr>
            <p:spPr>
              <a:xfrm>
                <a:off x="23813223" y="18597261"/>
                <a:ext cx="2176943" cy="3892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929" dirty="0">
                    <a:cs typeface="Arial" panose="020B0604020202020204" pitchFamily="34" charset="0"/>
                  </a:rPr>
                  <a:t>Theoretical solution</a:t>
                </a:r>
                <a:endParaRPr lang="zh-CN" altLang="en-US" sz="1929" dirty="0">
                  <a:cs typeface="Arial" panose="020B0604020202020204" pitchFamily="34" charset="0"/>
                </a:endParaRPr>
              </a:p>
            </p:txBody>
          </p:sp>
          <p:sp>
            <p:nvSpPr>
              <p:cNvPr id="75" name="矩形 74">
                <a:extLst>
                  <a:ext uri="{FF2B5EF4-FFF2-40B4-BE49-F238E27FC236}">
                    <a16:creationId xmlns:a16="http://schemas.microsoft.com/office/drawing/2014/main" id="{91000FF4-7ABA-4FDB-9A4C-FF6044CB4780}"/>
                  </a:ext>
                </a:extLst>
              </p:cNvPr>
              <p:cNvSpPr/>
              <p:nvPr/>
            </p:nvSpPr>
            <p:spPr>
              <a:xfrm>
                <a:off x="27156702" y="18613563"/>
                <a:ext cx="1881477" cy="3892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929" dirty="0">
                    <a:cs typeface="Arial" panose="020B0604020202020204" pitchFamily="34" charset="0"/>
                  </a:rPr>
                  <a:t>Simulation result</a:t>
                </a:r>
                <a:endParaRPr lang="zh-CN" altLang="en-US" sz="1929" dirty="0">
                  <a:cs typeface="Arial" panose="020B0604020202020204" pitchFamily="34" charset="0"/>
                </a:endParaRPr>
              </a:p>
            </p:txBody>
          </p:sp>
          <p:sp>
            <p:nvSpPr>
              <p:cNvPr id="76" name="矩形 75">
                <a:extLst>
                  <a:ext uri="{FF2B5EF4-FFF2-40B4-BE49-F238E27FC236}">
                    <a16:creationId xmlns:a16="http://schemas.microsoft.com/office/drawing/2014/main" id="{F8B84CD1-1ACC-43FF-9607-2ADF55709530}"/>
                  </a:ext>
                </a:extLst>
              </p:cNvPr>
              <p:cNvSpPr/>
              <p:nvPr/>
            </p:nvSpPr>
            <p:spPr>
              <a:xfrm>
                <a:off x="22223447" y="18592862"/>
                <a:ext cx="1042914" cy="3892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929" dirty="0">
                    <a:cs typeface="Arial" panose="020B0604020202020204" pitchFamily="34" charset="0"/>
                  </a:rPr>
                  <a:t>Distance</a:t>
                </a:r>
                <a:endParaRPr lang="zh-CN" altLang="en-US" sz="1929" dirty="0">
                  <a:cs typeface="Arial" panose="020B0604020202020204" pitchFamily="34" charset="0"/>
                </a:endParaRPr>
              </a:p>
            </p:txBody>
          </p:sp>
          <p:pic>
            <p:nvPicPr>
              <p:cNvPr id="77" name="图片 76">
                <a:extLst>
                  <a:ext uri="{FF2B5EF4-FFF2-40B4-BE49-F238E27FC236}">
                    <a16:creationId xmlns:a16="http://schemas.microsoft.com/office/drawing/2014/main" id="{357D6FC9-4D0C-46BD-BC28-3941AC4527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05117" y="21779105"/>
                <a:ext cx="3499329" cy="2628604"/>
              </a:xfrm>
              <a:prstGeom prst="rect">
                <a:avLst/>
              </a:prstGeom>
            </p:spPr>
          </p:pic>
          <p:pic>
            <p:nvPicPr>
              <p:cNvPr id="78" name="图片 77">
                <a:extLst>
                  <a:ext uri="{FF2B5EF4-FFF2-40B4-BE49-F238E27FC236}">
                    <a16:creationId xmlns:a16="http://schemas.microsoft.com/office/drawing/2014/main" id="{E2FF0A01-6923-497B-8E61-2B62283356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05118" y="19146654"/>
                <a:ext cx="3499329" cy="2628604"/>
              </a:xfrm>
              <a:prstGeom prst="rect">
                <a:avLst/>
              </a:prstGeom>
            </p:spPr>
          </p:pic>
        </p:grpSp>
        <p:pic>
          <p:nvPicPr>
            <p:cNvPr id="70" name="图片 69">
              <a:extLst>
                <a:ext uri="{FF2B5EF4-FFF2-40B4-BE49-F238E27FC236}">
                  <a16:creationId xmlns:a16="http://schemas.microsoft.com/office/drawing/2014/main" id="{F91A4434-5C62-42CE-A5A7-FB201417D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01001" y="14510552"/>
              <a:ext cx="3043439" cy="2262052"/>
            </a:xfrm>
            <a:prstGeom prst="rect">
              <a:avLst/>
            </a:prstGeom>
          </p:spPr>
        </p:pic>
        <p:pic>
          <p:nvPicPr>
            <p:cNvPr id="71" name="图片 70">
              <a:extLst>
                <a:ext uri="{FF2B5EF4-FFF2-40B4-BE49-F238E27FC236}">
                  <a16:creationId xmlns:a16="http://schemas.microsoft.com/office/drawing/2014/main" id="{87A8EB01-0378-4338-A23F-1B2C3BE03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01001" y="17152504"/>
              <a:ext cx="3150376" cy="2421621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矩形 78">
                <a:extLst>
                  <a:ext uri="{FF2B5EF4-FFF2-40B4-BE49-F238E27FC236}">
                    <a16:creationId xmlns:a16="http://schemas.microsoft.com/office/drawing/2014/main" id="{C674F5ED-AEEA-4B04-A0F7-F10B713F6E59}"/>
                  </a:ext>
                </a:extLst>
              </p:cNvPr>
              <p:cNvSpPr/>
              <p:nvPr/>
            </p:nvSpPr>
            <p:spPr>
              <a:xfrm>
                <a:off x="26936729" y="10476239"/>
                <a:ext cx="3646703" cy="12539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𝑔</m:t>
                          </m:r>
                        </m:e>
                        <m:sub>
                          <m: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𝑖𝑗</m:t>
                          </m:r>
                        </m:sub>
                      </m:sSub>
                      <m:r>
                        <a:rPr lang="en-US" altLang="zh-CN" sz="343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𝑖𝑞</m:t>
                          </m:r>
                          <m:sSub>
                            <m:sSubPr>
                              <m:ctrlP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343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343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𝑖𝑞𝑙</m:t>
                          </m:r>
                        </m:sup>
                      </m:sSup>
                    </m:oMath>
                  </m:oMathPara>
                </a14:m>
                <a:endParaRPr lang="zh-CN" altLang="en-US" sz="3430" dirty="0"/>
              </a:p>
            </p:txBody>
          </p:sp>
        </mc:Choice>
        <mc:Fallback xmlns="">
          <p:sp>
            <p:nvSpPr>
              <p:cNvPr id="79" name="矩形 78">
                <a:extLst>
                  <a:ext uri="{FF2B5EF4-FFF2-40B4-BE49-F238E27FC236}">
                    <a16:creationId xmlns:a16="http://schemas.microsoft.com/office/drawing/2014/main" id="{C674F5ED-AEEA-4B04-A0F7-F10B713F6E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6729" y="10476239"/>
                <a:ext cx="3646703" cy="1253933"/>
              </a:xfrm>
              <a:prstGeom prst="rect">
                <a:avLst/>
              </a:prstGeom>
              <a:blipFill>
                <a:blip r:embed="rId5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9440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481</TotalTime>
  <Words>453</Words>
  <Application>Microsoft Office PowerPoint</Application>
  <PresentationFormat>自定义</PresentationFormat>
  <Paragraphs>48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Calibri</vt:lpstr>
      <vt:lpstr>Calibri Light</vt:lpstr>
      <vt:lpstr>Cambria Math</vt:lpstr>
      <vt:lpstr>Office 主题​​</vt:lpstr>
      <vt:lpstr>Tunable coherent and dissipative coupling   via an open channel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Jiongyi</dc:creator>
  <cp:lastModifiedBy>Renji (Boris) Hao</cp:lastModifiedBy>
  <cp:revision>89</cp:revision>
  <dcterms:created xsi:type="dcterms:W3CDTF">2023-02-10T07:23:14Z</dcterms:created>
  <dcterms:modified xsi:type="dcterms:W3CDTF">2024-10-23T08:58:58Z</dcterms:modified>
</cp:coreProperties>
</file>