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66" r:id="rId2"/>
    <p:sldId id="260" r:id="rId3"/>
    <p:sldId id="262" r:id="rId4"/>
    <p:sldId id="261" r:id="rId5"/>
    <p:sldId id="268" r:id="rId6"/>
    <p:sldId id="267" r:id="rId7"/>
    <p:sldId id="263"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标题页" id="{3B75F973-006B-044F-AFED-1605F01ED369}">
          <p14:sldIdLst>
            <p14:sldId id="266"/>
          </p14:sldIdLst>
        </p14:section>
        <p14:section name="背景介绍" id="{93FBAA92-BE94-1A4E-A83E-0B5BB1550756}">
          <p14:sldIdLst>
            <p14:sldId id="260"/>
          </p14:sldIdLst>
        </p14:section>
        <p14:section name="模块耦合" id="{8A8DBBAA-16CF-4C40-9012-5C0969D79D24}">
          <p14:sldIdLst>
            <p14:sldId id="262"/>
            <p14:sldId id="261"/>
          </p14:sldIdLst>
        </p14:section>
        <p14:section name="初始条件处理" id="{BF44FDA1-1C49-488A-9E6E-E13FD19DF69B}">
          <p14:sldIdLst>
            <p14:sldId id="268"/>
            <p14:sldId id="267"/>
          </p14:sldIdLst>
        </p14:section>
        <p14:section name="仿真结果" id="{A94D52AA-9261-B741-B6C9-5AB8AE38FA85}">
          <p14:sldIdLst>
            <p14:sldId id="263"/>
          </p14:sldIdLst>
        </p14:section>
        <p14:section name="结论" id="{857989CE-FEDC-A247-BEEC-5B346E675955}">
          <p14:sldIdLst>
            <p14:sldId id="26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王炯杰" initials="王炯杰" lastIdx="1" clrIdx="0">
    <p:extLst>
      <p:ext uri="{19B8F6BF-5375-455C-9EA6-DF929625EA0E}">
        <p15:presenceInfo xmlns:p15="http://schemas.microsoft.com/office/powerpoint/2012/main" userId="46dc571948d8bdf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B885"/>
    <a:srgbClr val="E0F782"/>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57" autoAdjust="0"/>
    <p:restoredTop sz="87056" autoAdjust="0"/>
  </p:normalViewPr>
  <p:slideViewPr>
    <p:cSldViewPr snapToGrid="0">
      <p:cViewPr varScale="1">
        <p:scale>
          <a:sx n="144" d="100"/>
          <a:sy n="144" d="100"/>
        </p:scale>
        <p:origin x="91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587CFE-866B-4852-9D01-4B39232C51CF}" type="datetimeFigureOut">
              <a:rPr lang="zh-CN" altLang="en-US" smtClean="0"/>
              <a:t>2024/10/30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EC791A-1D90-4474-8196-CA76ADF540AA}" type="slidenum">
              <a:rPr lang="zh-CN" altLang="en-US" smtClean="0"/>
              <a:t>‹#›</a:t>
            </a:fld>
            <a:endParaRPr lang="zh-CN" altLang="en-US"/>
          </a:p>
        </p:txBody>
      </p:sp>
    </p:spTree>
    <p:extLst>
      <p:ext uri="{BB962C8B-B14F-4D97-AF65-F5344CB8AC3E}">
        <p14:creationId xmlns:p14="http://schemas.microsoft.com/office/powerpoint/2010/main" val="3965025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今天主要介绍微磁学模块与电磁波模块的耦合方式，与一种初始条件的处理步骤。</a:t>
            </a:r>
          </a:p>
        </p:txBody>
      </p:sp>
      <p:sp>
        <p:nvSpPr>
          <p:cNvPr id="4" name="灯片编号占位符 3"/>
          <p:cNvSpPr>
            <a:spLocks noGrp="1"/>
          </p:cNvSpPr>
          <p:nvPr>
            <p:ph type="sldNum" sz="quarter" idx="5"/>
          </p:nvPr>
        </p:nvSpPr>
        <p:spPr/>
        <p:txBody>
          <a:bodyPr/>
          <a:lstStyle/>
          <a:p>
            <a:fld id="{AFEC791A-1D90-4474-8196-CA76ADF540AA}" type="slidenum">
              <a:rPr lang="zh-CN" altLang="en-US" smtClean="0"/>
              <a:t>1</a:t>
            </a:fld>
            <a:endParaRPr lang="zh-CN" altLang="en-US"/>
          </a:p>
        </p:txBody>
      </p:sp>
    </p:spTree>
    <p:extLst>
      <p:ext uri="{BB962C8B-B14F-4D97-AF65-F5344CB8AC3E}">
        <p14:creationId xmlns:p14="http://schemas.microsoft.com/office/powerpoint/2010/main" val="2073827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之前余伟超老师的报告中介绍了一种可以计算微磁学的模块，我的报告基于余老师的工作，对该模块与电磁波模块的耦合计算进行了更细节一些的讨论。目的是探究两个磁性小球通过共面波导进行的耦合。图中的细线为共面波导，在放大图中可以看到，它绕着磁性小球转了半圈，实现了侧向耦合。</a:t>
            </a:r>
          </a:p>
          <a:p>
            <a:endParaRPr lang="zh-CN" altLang="en-US" dirty="0"/>
          </a:p>
        </p:txBody>
      </p:sp>
      <p:sp>
        <p:nvSpPr>
          <p:cNvPr id="4" name="灯片编号占位符 3"/>
          <p:cNvSpPr>
            <a:spLocks noGrp="1"/>
          </p:cNvSpPr>
          <p:nvPr>
            <p:ph type="sldNum" sz="quarter" idx="5"/>
          </p:nvPr>
        </p:nvSpPr>
        <p:spPr/>
        <p:txBody>
          <a:bodyPr/>
          <a:lstStyle/>
          <a:p>
            <a:fld id="{AFEC791A-1D90-4474-8196-CA76ADF540AA}" type="slidenum">
              <a:rPr lang="zh-CN" altLang="en-US" smtClean="0"/>
              <a:t>2</a:t>
            </a:fld>
            <a:endParaRPr lang="zh-CN" altLang="en-US"/>
          </a:p>
        </p:txBody>
      </p:sp>
    </p:spTree>
    <p:extLst>
      <p:ext uri="{BB962C8B-B14F-4D97-AF65-F5344CB8AC3E}">
        <p14:creationId xmlns:p14="http://schemas.microsoft.com/office/powerpoint/2010/main" val="697719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为了探究这个具体的问题，我们首先要讨论</a:t>
            </a:r>
            <a:r>
              <a:rPr lang="en-US" altLang="zh-CN" dirty="0"/>
              <a:t>COMSOL</a:t>
            </a:r>
            <a:r>
              <a:rPr lang="zh-CN" altLang="en-US" dirty="0"/>
              <a:t>多物理场耦合的方式，它往往通过两个物理场交换一个物理量来实现。对于我们现在处理的问题，交换的物理量为磁化强度与磁场强度。具体来说，微磁学的方程告诉我们，有效场主导了磁矩的进动，所以我们将电磁波模块解出的磁场强度加入有效场中，就实现了电磁波对微磁学模块中磁矩的驱动。剩余的一个耦合方向是从微磁学模块到电磁波模块，这一步骤中我们将微磁学得到的磁化强度输入电磁波模块，即可实现两个模块的双向耦合与联合计算。</a:t>
            </a:r>
          </a:p>
        </p:txBody>
      </p:sp>
      <p:sp>
        <p:nvSpPr>
          <p:cNvPr id="4" name="灯片编号占位符 3"/>
          <p:cNvSpPr>
            <a:spLocks noGrp="1"/>
          </p:cNvSpPr>
          <p:nvPr>
            <p:ph type="sldNum" sz="quarter" idx="5"/>
          </p:nvPr>
        </p:nvSpPr>
        <p:spPr/>
        <p:txBody>
          <a:bodyPr/>
          <a:lstStyle/>
          <a:p>
            <a:fld id="{AFEC791A-1D90-4474-8196-CA76ADF540AA}" type="slidenum">
              <a:rPr lang="zh-CN" altLang="en-US" smtClean="0"/>
              <a:t>3</a:t>
            </a:fld>
            <a:endParaRPr lang="zh-CN" altLang="en-US"/>
          </a:p>
        </p:txBody>
      </p:sp>
    </p:spTree>
    <p:extLst>
      <p:ext uri="{BB962C8B-B14F-4D97-AF65-F5344CB8AC3E}">
        <p14:creationId xmlns:p14="http://schemas.microsoft.com/office/powerpoint/2010/main" val="2816219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COMSOL</a:t>
            </a:r>
            <a:r>
              <a:rPr lang="zh-CN" altLang="en-US" dirty="0"/>
              <a:t>内置的电磁波模块分为两大类，分别位于</a:t>
            </a:r>
            <a:r>
              <a:rPr lang="en-US" altLang="zh-CN" dirty="0"/>
              <a:t>AC/DC</a:t>
            </a:r>
            <a:r>
              <a:rPr lang="zh-CN" altLang="en-US" dirty="0"/>
              <a:t>模块与</a:t>
            </a:r>
            <a:r>
              <a:rPr lang="en-US" altLang="zh-CN" dirty="0"/>
              <a:t>rf</a:t>
            </a:r>
            <a:r>
              <a:rPr lang="zh-CN" altLang="en-US" dirty="0"/>
              <a:t>模块中，它们适用于不同的物理问题。</a:t>
            </a:r>
          </a:p>
          <a:p>
            <a:r>
              <a:rPr lang="zh-CN" altLang="en-US" dirty="0"/>
              <a:t>对于满足静磁近似的体系，或者说尺寸比较小的体系，常常使用</a:t>
            </a:r>
            <a:r>
              <a:rPr lang="en-US" altLang="zh-CN" dirty="0"/>
              <a:t>AC/DC</a:t>
            </a:r>
            <a:r>
              <a:rPr lang="zh-CN" altLang="en-US" dirty="0"/>
              <a:t>模块中的“磁场，无电流”模块，它的方程非常简单，只要求磁感应强度空间上无源。我们可以把它分别和微磁学的时域与频域模块耦合。当我们只关心体系的本征行为，例如静磁自旋波的计算，频域计算已经足够了。如果我们还关心一些非线性行为，那么时域，或者说瞬态的仿真就是必须的。</a:t>
            </a:r>
          </a:p>
          <a:p>
            <a:r>
              <a:rPr lang="zh-CN" altLang="en-US" dirty="0"/>
              <a:t>当然，如果我们需要考虑电磁波，或者体系的尺寸比较大，那么我们就需要使用射频模块来进行仿真。同样的，具体用频域还是时域需要看我们的具体需求。</a:t>
            </a:r>
          </a:p>
          <a:p>
            <a:r>
              <a:rPr lang="zh-CN" altLang="en-US" dirty="0"/>
              <a:t>回到我们需要计算的模型，即两个磁性材料通过共面波导的耦合。其中共面波导意味着我们需要端口来进行电磁波的注入，体系的几何尺度和电磁波的波长可以比拟，因此我们接下来集中讨论射频电磁波模块与微磁学模块的耦合。</a:t>
            </a:r>
          </a:p>
        </p:txBody>
      </p:sp>
      <p:sp>
        <p:nvSpPr>
          <p:cNvPr id="4" name="灯片编号占位符 3"/>
          <p:cNvSpPr>
            <a:spLocks noGrp="1"/>
          </p:cNvSpPr>
          <p:nvPr>
            <p:ph type="sldNum" sz="quarter" idx="5"/>
          </p:nvPr>
        </p:nvSpPr>
        <p:spPr/>
        <p:txBody>
          <a:bodyPr/>
          <a:lstStyle/>
          <a:p>
            <a:fld id="{AFEC791A-1D90-4474-8196-CA76ADF540AA}" type="slidenum">
              <a:rPr lang="zh-CN" altLang="en-US" smtClean="0"/>
              <a:t>4</a:t>
            </a:fld>
            <a:endParaRPr lang="zh-CN" altLang="en-US"/>
          </a:p>
        </p:txBody>
      </p:sp>
    </p:spTree>
    <p:extLst>
      <p:ext uri="{BB962C8B-B14F-4D97-AF65-F5344CB8AC3E}">
        <p14:creationId xmlns:p14="http://schemas.microsoft.com/office/powerpoint/2010/main" val="847602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对于时域的电磁波</a:t>
            </a:r>
            <a:r>
              <a:rPr lang="en-US" altLang="zh-CN" dirty="0"/>
              <a:t>-</a:t>
            </a:r>
            <a:r>
              <a:rPr lang="zh-CN" altLang="en-US" dirty="0"/>
              <a:t>微磁学耦合，如果我们按照默认的初始条件，也就是全空间磁失势为零的初始条件来进行仿真，那么会碰到严重的收敛性问题。</a:t>
            </a:r>
          </a:p>
          <a:p>
            <a:r>
              <a:rPr lang="zh-CN" altLang="en-US" dirty="0"/>
              <a:t>我们讨论一个简单例子：一个磁性小球被空气域包裹，我们用一个静态磁场让小球处于单畴状态，然后用特定频率的射频场进行驱动。我们预期看到驱动下小球的拉莫尔进动行为，以及撤去驱动后，由于小球有向环境的辐射，其振幅逐渐衰减为零。</a:t>
            </a:r>
          </a:p>
          <a:p>
            <a:r>
              <a:rPr lang="zh-CN" altLang="en-US" dirty="0"/>
              <a:t>这个问题中，我们需要的初态是磁性小球是单畴结构，等价于一个静态磁矩，周边的磁场由这样的磁矩产生。右侧图片显示了一个切面内的磁失势的一个分量的空间分布，这就是我们需求的初始条件。而从一个全空间为零的状态演化到这样的状态不是一件很自然的事情，所以我们碰到了收敛性的问题。为了解决收敛性问题，我们需要给</a:t>
            </a:r>
            <a:r>
              <a:rPr lang="en-US" altLang="zh-CN" dirty="0"/>
              <a:t>COMSOL</a:t>
            </a:r>
            <a:r>
              <a:rPr lang="zh-CN" altLang="en-US" dirty="0"/>
              <a:t>一个好的初始条件。</a:t>
            </a:r>
          </a:p>
        </p:txBody>
      </p:sp>
      <p:sp>
        <p:nvSpPr>
          <p:cNvPr id="4" name="灯片编号占位符 3"/>
          <p:cNvSpPr>
            <a:spLocks noGrp="1"/>
          </p:cNvSpPr>
          <p:nvPr>
            <p:ph type="sldNum" sz="quarter" idx="5"/>
          </p:nvPr>
        </p:nvSpPr>
        <p:spPr/>
        <p:txBody>
          <a:bodyPr/>
          <a:lstStyle/>
          <a:p>
            <a:fld id="{AFEC791A-1D90-4474-8196-CA76ADF540AA}" type="slidenum">
              <a:rPr lang="zh-CN" altLang="en-US" smtClean="0"/>
              <a:t>5</a:t>
            </a:fld>
            <a:endParaRPr lang="zh-CN" altLang="en-US"/>
          </a:p>
        </p:txBody>
      </p:sp>
    </p:spTree>
    <p:extLst>
      <p:ext uri="{BB962C8B-B14F-4D97-AF65-F5344CB8AC3E}">
        <p14:creationId xmlns:p14="http://schemas.microsoft.com/office/powerpoint/2010/main" val="3654879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有些情况下，我们可以会尝试给出合理初始分布的表达式，将它输入</a:t>
            </a:r>
            <a:r>
              <a:rPr lang="en-US" altLang="zh-CN" dirty="0" err="1"/>
              <a:t>comsol</a:t>
            </a:r>
            <a:r>
              <a:rPr lang="zh-CN" altLang="en-US" dirty="0"/>
              <a:t>作为初始条件。但是对于共面波导耦合的磁性小球，我们很难给出一个初始磁矢势的解析表达式，所以我们就需要通过三个人工设计的步骤，使得体系磁矢势自动落入我们需要的初始条件中。</a:t>
            </a:r>
          </a:p>
          <a:p>
            <a:r>
              <a:rPr lang="zh-CN" altLang="en-US" dirty="0"/>
              <a:t>对于初始条件问题，模块的耦合给它带来了不必要的复杂度，因此我们首先将耦合关闭，然后从全空间磁失势为零的初始条件出发。</a:t>
            </a:r>
          </a:p>
          <a:p>
            <a:r>
              <a:rPr lang="zh-CN" altLang="en-US" dirty="0"/>
              <a:t>第一步，由于两个模块的耦合处于关闭状态，我们只需要获得一个静磁矩周边的磁失势分布。当静磁矩大小为零时，全空间磁失势应当是零，所以我们从一个大小为零的静磁矩出发，将它的大小缓慢增大到饱和磁化强度，这个过程中，磁性小球周边的空气域构建了相匹配的电磁场分布。</a:t>
            </a:r>
          </a:p>
          <a:p>
            <a:r>
              <a:rPr lang="zh-CN" altLang="en-US" dirty="0"/>
              <a:t>第二步，我们将耦合添加到体系中。具体的操作是使用微磁学得到的磁化强度，逐步代替掉第一步中我们手动添加的磁化强度。这个过程中，我们可以保持两个来源的磁化强度求和不变，因此电磁波模块不会有相应，第一步中构建好的空间电磁场分布保持不变。而对于微磁学模块来说，它感受到了一个逐渐增大的有效场，但是由于该有效场的方向与静态磁矩方向一致，也不会有什么额外的响应。</a:t>
            </a:r>
          </a:p>
          <a:p>
            <a:r>
              <a:rPr lang="zh-CN" altLang="en-US" dirty="0"/>
              <a:t>第三步，我们可以给磁性小球添加射频场，或者通过共面波导注入电磁波，实现对体系的驱动。</a:t>
            </a:r>
          </a:p>
          <a:p>
            <a:r>
              <a:rPr lang="zh-CN" altLang="en-US" dirty="0"/>
              <a:t>图片中蓝色的线条对应我们手动添加的静磁矩，在第二步的最后，这个辅助的工具被内禀的耦合取代。绿色的线对应耦合，第二步开始添加。红色的线对应射频场驱动，驱动一段时间后撤去。我们可以看到磁性小球被驱动激发，撤去驱动后振动衰减到零的过程，和我们最开始的预期符合。</a:t>
            </a:r>
          </a:p>
        </p:txBody>
      </p:sp>
      <p:sp>
        <p:nvSpPr>
          <p:cNvPr id="4" name="灯片编号占位符 3"/>
          <p:cNvSpPr>
            <a:spLocks noGrp="1"/>
          </p:cNvSpPr>
          <p:nvPr>
            <p:ph type="sldNum" sz="quarter" idx="5"/>
          </p:nvPr>
        </p:nvSpPr>
        <p:spPr/>
        <p:txBody>
          <a:bodyPr/>
          <a:lstStyle/>
          <a:p>
            <a:fld id="{AFEC791A-1D90-4474-8196-CA76ADF540AA}" type="slidenum">
              <a:rPr lang="zh-CN" altLang="en-US" smtClean="0"/>
              <a:t>6</a:t>
            </a:fld>
            <a:endParaRPr lang="zh-CN" altLang="en-US"/>
          </a:p>
        </p:txBody>
      </p:sp>
    </p:spTree>
    <p:extLst>
      <p:ext uri="{BB962C8B-B14F-4D97-AF65-F5344CB8AC3E}">
        <p14:creationId xmlns:p14="http://schemas.microsoft.com/office/powerpoint/2010/main" val="2578691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通过这样三个步骤，我们可以看到，使用共面波导注入的电磁波有效激发了磁性小球的振动模式。</a:t>
            </a:r>
            <a:endParaRPr lang="en-US" altLang="zh-CN" dirty="0"/>
          </a:p>
          <a:p>
            <a:r>
              <a:rPr lang="zh-CN" altLang="en-US" dirty="0"/>
              <a:t>同样的，我们也实现了射频电磁波模块与微磁学模块的耦合计算。（包括排斥式耦合与吸引式耦合。）</a:t>
            </a:r>
            <a:endParaRPr lang="en-US" altLang="zh-CN" dirty="0"/>
          </a:p>
          <a:p>
            <a:r>
              <a:rPr lang="zh-CN" altLang="en-US" dirty="0"/>
              <a:t>根据开放通道耦合振子理论，两个磁振子的耦合种类有两类，分别为排斥式耦合与吸引式耦合，施加在两个磁性小球上的静态外磁场大小变化时，两个磁性小球的耦合种类会发生变化。而通过对耦合种类的调节，我们可以实现对暗模的有效注入。</a:t>
            </a:r>
          </a:p>
        </p:txBody>
      </p:sp>
      <p:sp>
        <p:nvSpPr>
          <p:cNvPr id="4" name="灯片编号占位符 3"/>
          <p:cNvSpPr>
            <a:spLocks noGrp="1"/>
          </p:cNvSpPr>
          <p:nvPr>
            <p:ph type="sldNum" sz="quarter" idx="5"/>
          </p:nvPr>
        </p:nvSpPr>
        <p:spPr/>
        <p:txBody>
          <a:bodyPr/>
          <a:lstStyle/>
          <a:p>
            <a:fld id="{AFEC791A-1D90-4474-8196-CA76ADF540AA}" type="slidenum">
              <a:rPr lang="zh-CN" altLang="en-US" smtClean="0"/>
              <a:t>7</a:t>
            </a:fld>
            <a:endParaRPr lang="zh-CN" altLang="en-US"/>
          </a:p>
        </p:txBody>
      </p:sp>
    </p:spTree>
    <p:extLst>
      <p:ext uri="{BB962C8B-B14F-4D97-AF65-F5344CB8AC3E}">
        <p14:creationId xmlns:p14="http://schemas.microsoft.com/office/powerpoint/2010/main" val="806809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接下来是总结，今天我主要介绍了微磁学模块与不同电磁波模块的耦合方式与大致的使用场景。以及通过人工设计的三个步骤，我们解决了电磁波导与磁性材料耦合计算过程中的收敛性问题。</a:t>
            </a:r>
          </a:p>
        </p:txBody>
      </p:sp>
      <p:sp>
        <p:nvSpPr>
          <p:cNvPr id="4" name="灯片编号占位符 3"/>
          <p:cNvSpPr>
            <a:spLocks noGrp="1"/>
          </p:cNvSpPr>
          <p:nvPr>
            <p:ph type="sldNum" sz="quarter" idx="5"/>
          </p:nvPr>
        </p:nvSpPr>
        <p:spPr/>
        <p:txBody>
          <a:bodyPr/>
          <a:lstStyle/>
          <a:p>
            <a:fld id="{AFEC791A-1D90-4474-8196-CA76ADF540AA}" type="slidenum">
              <a:rPr lang="zh-CN" altLang="en-US" smtClean="0"/>
              <a:t>8</a:t>
            </a:fld>
            <a:endParaRPr lang="zh-CN" altLang="en-US"/>
          </a:p>
        </p:txBody>
      </p:sp>
    </p:spTree>
    <p:extLst>
      <p:ext uri="{BB962C8B-B14F-4D97-AF65-F5344CB8AC3E}">
        <p14:creationId xmlns:p14="http://schemas.microsoft.com/office/powerpoint/2010/main" val="1037357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1DAC9-CAA2-F1B2-6DCE-9E21990B48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D8B3BE-6B6A-5CA6-B5BE-035B098F09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57E94D-754C-8A0E-9218-F0DFEBA9247E}"/>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a:extLst>
              <a:ext uri="{FF2B5EF4-FFF2-40B4-BE49-F238E27FC236}">
                <a16:creationId xmlns:a16="http://schemas.microsoft.com/office/drawing/2014/main" id="{090F2BF8-95DA-344D-4FA0-89ADAEBD17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088DD-87E9-BE02-FB8D-209CD6E908CF}"/>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759493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4B6F-A9A1-B954-EB38-9800097539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86AADB-B0A1-E66D-4205-F93437553E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50559C-8A95-D686-AFBD-17E33C70F4AB}"/>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a:extLst>
              <a:ext uri="{FF2B5EF4-FFF2-40B4-BE49-F238E27FC236}">
                <a16:creationId xmlns:a16="http://schemas.microsoft.com/office/drawing/2014/main" id="{A9FA7C71-40AF-6746-9B82-0268BF34C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C4F867-D0B0-A55B-34AF-CFEBF3A0BBF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77896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3D8CB6-50CB-E198-5D4D-C6D09B8DFE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C6A2CF-896A-9124-01E2-AC4C58FAC9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6DA69-1475-3D40-A20E-DB3098A81D27}"/>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a:extLst>
              <a:ext uri="{FF2B5EF4-FFF2-40B4-BE49-F238E27FC236}">
                <a16:creationId xmlns:a16="http://schemas.microsoft.com/office/drawing/2014/main" id="{7B75B116-26AF-BF77-D292-C75752DB9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C9A38-8E6B-34B4-01A7-178CA27D642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58157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4C37-00EF-96D6-21CD-47FB5AFABC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6A0E1C-4AD3-0F21-6651-34BC272E4A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0E84B6-EB8F-B949-5ECB-9811BC5EE675}"/>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a:extLst>
              <a:ext uri="{FF2B5EF4-FFF2-40B4-BE49-F238E27FC236}">
                <a16:creationId xmlns:a16="http://schemas.microsoft.com/office/drawing/2014/main" id="{EE237821-533E-160B-3D62-F83F501A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E21AA-F9CC-8FA0-B12D-6D6D0FB57157}"/>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552197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C4B6-75B5-5454-D6B5-283D3E5028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A60D8A-1617-0A12-8AA0-F50EBEF489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5DC980-7602-CE35-C526-76911F557041}"/>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5" name="Footer Placeholder 4">
            <a:extLst>
              <a:ext uri="{FF2B5EF4-FFF2-40B4-BE49-F238E27FC236}">
                <a16:creationId xmlns:a16="http://schemas.microsoft.com/office/drawing/2014/main" id="{44252256-6A29-1244-6CB8-D82C8A7CD6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23095-BB59-F821-F2DE-F6B742E095B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73630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DE9FA-380F-8B8F-50DB-CD70D1E430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06CE8-1441-C50F-7B86-3B76147D01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25A77-4195-B7B3-100D-4E2415F68D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2E02CA-B9B0-F5CE-5B1F-0FB6128767C7}"/>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6" name="Footer Placeholder 5">
            <a:extLst>
              <a:ext uri="{FF2B5EF4-FFF2-40B4-BE49-F238E27FC236}">
                <a16:creationId xmlns:a16="http://schemas.microsoft.com/office/drawing/2014/main" id="{583DAD27-A60B-1B7D-E0AB-A39392ECB3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64228C-4BDB-C9C1-5498-81DCBDF5B29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69780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D823E-F3AD-D0ED-0FBD-96DCFB4393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7AE15-680C-6DA7-59D1-3FA91D924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3D8584-5D63-30FB-ABCF-9BE14B3AD2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3119BA-EFE3-2B85-AD63-5FAE080E3C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A8FABA-C883-9533-B913-06918A61AD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0D0859-DB54-79E5-2C6C-9FD7459BDEAA}"/>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8" name="Footer Placeholder 7">
            <a:extLst>
              <a:ext uri="{FF2B5EF4-FFF2-40B4-BE49-F238E27FC236}">
                <a16:creationId xmlns:a16="http://schemas.microsoft.com/office/drawing/2014/main" id="{C4B219F0-7D30-04AD-6B6B-10321BFFFC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8F8BDF-2E13-56A4-8211-4EE23CEBC57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073414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72D6B-7E7A-7054-52BE-C210263988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D942BB-AA0C-0286-78C5-6A80A1F98102}"/>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4" name="Footer Placeholder 3">
            <a:extLst>
              <a:ext uri="{FF2B5EF4-FFF2-40B4-BE49-F238E27FC236}">
                <a16:creationId xmlns:a16="http://schemas.microsoft.com/office/drawing/2014/main" id="{20C95FE5-B046-AFB9-DB3E-E0A955D0B8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E24911-E8A5-45BA-E321-BFABEC647C5C}"/>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83335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0F0-EF11-A500-46D7-061637C43EB0}"/>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3" name="Footer Placeholder 2">
            <a:extLst>
              <a:ext uri="{FF2B5EF4-FFF2-40B4-BE49-F238E27FC236}">
                <a16:creationId xmlns:a16="http://schemas.microsoft.com/office/drawing/2014/main" id="{9E7A3343-F085-835D-A598-DCAAC55B6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EB2039-F894-D4E3-2B18-D6C36FA64EB1}"/>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691541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8603-036F-761F-5FA6-BC599BB983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EA7777-F7F6-C670-C31A-756E68EC38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62C590-DD2C-71CD-EFA8-20D75F4B2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DCA92E-249E-EDF4-4C72-DD5D3E464EA3}"/>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6" name="Footer Placeholder 5">
            <a:extLst>
              <a:ext uri="{FF2B5EF4-FFF2-40B4-BE49-F238E27FC236}">
                <a16:creationId xmlns:a16="http://schemas.microsoft.com/office/drawing/2014/main" id="{E5536977-8186-4CF8-5775-DF911ACCB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798228-19DC-A75D-6C36-2564ECCB21FB}"/>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161389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94E64-2299-AFCC-C9C3-C86812F01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0BBCF3-4874-3F20-ABFE-60EF00222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E4A045-5686-0371-EA89-CEE9301D55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CF9D3-CA5B-351B-E8C5-E9BE2190B810}"/>
              </a:ext>
            </a:extLst>
          </p:cNvPr>
          <p:cNvSpPr>
            <a:spLocks noGrp="1"/>
          </p:cNvSpPr>
          <p:nvPr>
            <p:ph type="dt" sz="half" idx="10"/>
          </p:nvPr>
        </p:nvSpPr>
        <p:spPr/>
        <p:txBody>
          <a:bodyPr/>
          <a:lstStyle/>
          <a:p>
            <a:fld id="{12421F59-622F-3F48-9FF3-3E62CACDFEAD}" type="datetimeFigureOut">
              <a:rPr lang="en-US" smtClean="0"/>
              <a:t>10/30/2024</a:t>
            </a:fld>
            <a:endParaRPr lang="en-US"/>
          </a:p>
        </p:txBody>
      </p:sp>
      <p:sp>
        <p:nvSpPr>
          <p:cNvPr id="6" name="Footer Placeholder 5">
            <a:extLst>
              <a:ext uri="{FF2B5EF4-FFF2-40B4-BE49-F238E27FC236}">
                <a16:creationId xmlns:a16="http://schemas.microsoft.com/office/drawing/2014/main" id="{1AF77F7C-D5B6-A013-8FFE-F5E8E6D7B6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7429A3-AD49-1A86-246A-16436596937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90007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309577-D045-2D8F-45D3-C3F12931D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893E958-8CFC-8426-A74B-05C998E96A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C59D43-1CC8-C97D-2AF3-A7A79496EE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t>10/30/2024</a:t>
            </a:fld>
            <a:endParaRPr lang="en-US"/>
          </a:p>
        </p:txBody>
      </p:sp>
      <p:sp>
        <p:nvSpPr>
          <p:cNvPr id="5" name="Footer Placeholder 4">
            <a:extLst>
              <a:ext uri="{FF2B5EF4-FFF2-40B4-BE49-F238E27FC236}">
                <a16:creationId xmlns:a16="http://schemas.microsoft.com/office/drawing/2014/main" id="{800EC684-30E7-3A2F-F317-FE6CD01AC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BD85CB-DD8D-244E-0BB9-0949AAB7CB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t>‹#›</a:t>
            </a:fld>
            <a:endParaRPr lang="en-US"/>
          </a:p>
        </p:txBody>
      </p:sp>
    </p:spTree>
    <p:extLst>
      <p:ext uri="{BB962C8B-B14F-4D97-AF65-F5344CB8AC3E}">
        <p14:creationId xmlns:p14="http://schemas.microsoft.com/office/powerpoint/2010/main" val="1109173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9394FE-6A89-465D-AC69-933A91E0B5C1}"/>
              </a:ext>
            </a:extLst>
          </p:cNvPr>
          <p:cNvSpPr>
            <a:spLocks noGrp="1"/>
          </p:cNvSpPr>
          <p:nvPr>
            <p:ph type="ctrTitle"/>
          </p:nvPr>
        </p:nvSpPr>
        <p:spPr/>
        <p:txBody>
          <a:bodyPr>
            <a:normAutofit/>
          </a:bodyPr>
          <a:lstStyle/>
          <a:p>
            <a:r>
              <a:rPr lang="zh-CN" altLang="zh-CN" dirty="0"/>
              <a:t>电磁波导与磁性材料的</a:t>
            </a:r>
            <a:br>
              <a:rPr lang="en-US" altLang="zh-CN" dirty="0"/>
            </a:br>
            <a:r>
              <a:rPr lang="zh-CN" altLang="zh-CN" dirty="0"/>
              <a:t>耦合计算</a:t>
            </a:r>
            <a:endParaRPr lang="zh-CN" altLang="en-US" dirty="0"/>
          </a:p>
        </p:txBody>
      </p:sp>
      <p:sp>
        <p:nvSpPr>
          <p:cNvPr id="3" name="副标题 2">
            <a:extLst>
              <a:ext uri="{FF2B5EF4-FFF2-40B4-BE49-F238E27FC236}">
                <a16:creationId xmlns:a16="http://schemas.microsoft.com/office/drawing/2014/main" id="{F66976F3-BD5D-4C4F-9DE4-3FBD9E48BAB4}"/>
              </a:ext>
            </a:extLst>
          </p:cNvPr>
          <p:cNvSpPr>
            <a:spLocks noGrp="1"/>
          </p:cNvSpPr>
          <p:nvPr>
            <p:ph type="subTitle" idx="1"/>
          </p:nvPr>
        </p:nvSpPr>
        <p:spPr/>
        <p:txBody>
          <a:bodyPr/>
          <a:lstStyle/>
          <a:p>
            <a:r>
              <a:rPr lang="zh-CN" altLang="en-US" dirty="0"/>
              <a:t>王炯杰</a:t>
            </a:r>
            <a:endParaRPr lang="en-US" altLang="zh-CN" dirty="0"/>
          </a:p>
          <a:p>
            <a:r>
              <a:rPr lang="zh-CN" altLang="en-US" dirty="0"/>
              <a:t>指导老师：肖江 教授</a:t>
            </a:r>
            <a:endParaRPr lang="en-US" altLang="zh-CN" dirty="0"/>
          </a:p>
          <a:p>
            <a:r>
              <a:rPr lang="zh-CN" altLang="en-US" dirty="0"/>
              <a:t>复旦大学</a:t>
            </a:r>
          </a:p>
        </p:txBody>
      </p:sp>
      <p:pic>
        <p:nvPicPr>
          <p:cNvPr id="9" name="图片 8">
            <a:extLst>
              <a:ext uri="{FF2B5EF4-FFF2-40B4-BE49-F238E27FC236}">
                <a16:creationId xmlns:a16="http://schemas.microsoft.com/office/drawing/2014/main" id="{FC0635EA-5431-4268-9C98-FEB9162C1171}"/>
              </a:ext>
            </a:extLst>
          </p:cNvPr>
          <p:cNvPicPr>
            <a:picLocks noChangeAspect="1"/>
          </p:cNvPicPr>
          <p:nvPr/>
        </p:nvPicPr>
        <p:blipFill>
          <a:blip r:embed="rId3"/>
          <a:stretch>
            <a:fillRect/>
          </a:stretch>
        </p:blipFill>
        <p:spPr>
          <a:xfrm>
            <a:off x="7753799" y="3729724"/>
            <a:ext cx="3600001" cy="2514707"/>
          </a:xfrm>
          <a:prstGeom prst="rect">
            <a:avLst/>
          </a:prstGeom>
        </p:spPr>
      </p:pic>
      <p:pic>
        <p:nvPicPr>
          <p:cNvPr id="10" name="图片占位符 41">
            <a:extLst>
              <a:ext uri="{FF2B5EF4-FFF2-40B4-BE49-F238E27FC236}">
                <a16:creationId xmlns:a16="http://schemas.microsoft.com/office/drawing/2014/main" id="{DB841F75-9915-441E-8867-2D32862D4D03}"/>
              </a:ext>
            </a:extLst>
          </p:cNvPr>
          <p:cNvPicPr>
            <a:picLocks noChangeAspect="1"/>
          </p:cNvPicPr>
          <p:nvPr/>
        </p:nvPicPr>
        <p:blipFill rotWithShape="1">
          <a:blip r:embed="rId4">
            <a:extLst>
              <a:ext uri="{28A0092B-C50C-407E-A947-70E740481C1C}">
                <a14:useLocalDpi xmlns:a14="http://schemas.microsoft.com/office/drawing/2010/main" val="0"/>
              </a:ext>
            </a:extLst>
          </a:blip>
          <a:srcRect l="11522" t="31006" r="11522" b="21356"/>
          <a:stretch/>
        </p:blipFill>
        <p:spPr>
          <a:xfrm>
            <a:off x="9642867" y="5379952"/>
            <a:ext cx="1524719" cy="659270"/>
          </a:xfrm>
          <a:prstGeom prst="rect">
            <a:avLst/>
          </a:prstGeom>
          <a:ln w="38100">
            <a:solidFill>
              <a:schemeClr val="tx1"/>
            </a:solidFill>
          </a:ln>
        </p:spPr>
      </p:pic>
      <p:sp>
        <p:nvSpPr>
          <p:cNvPr id="11" name="矩形 10">
            <a:extLst>
              <a:ext uri="{FF2B5EF4-FFF2-40B4-BE49-F238E27FC236}">
                <a16:creationId xmlns:a16="http://schemas.microsoft.com/office/drawing/2014/main" id="{618A5CB0-2E6C-4D4A-A633-F2411567261C}"/>
              </a:ext>
            </a:extLst>
          </p:cNvPr>
          <p:cNvSpPr/>
          <p:nvPr/>
        </p:nvSpPr>
        <p:spPr>
          <a:xfrm>
            <a:off x="8541327" y="5448432"/>
            <a:ext cx="227681" cy="1206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a:extLst>
              <a:ext uri="{FF2B5EF4-FFF2-40B4-BE49-F238E27FC236}">
                <a16:creationId xmlns:a16="http://schemas.microsoft.com/office/drawing/2014/main" id="{657C053E-057F-4AE3-9602-F8F942BBA036}"/>
              </a:ext>
            </a:extLst>
          </p:cNvPr>
          <p:cNvCxnSpPr>
            <a:cxnSpLocks/>
          </p:cNvCxnSpPr>
          <p:nvPr/>
        </p:nvCxnSpPr>
        <p:spPr>
          <a:xfrm flipV="1">
            <a:off x="8758388" y="5357345"/>
            <a:ext cx="867258" cy="91087"/>
          </a:xfrm>
          <a:prstGeom prst="line">
            <a:avLst/>
          </a:prstGeom>
          <a:ln w="28575"/>
        </p:spPr>
        <p:style>
          <a:lnRef idx="3">
            <a:schemeClr val="dk1"/>
          </a:lnRef>
          <a:fillRef idx="0">
            <a:schemeClr val="dk1"/>
          </a:fillRef>
          <a:effectRef idx="2">
            <a:schemeClr val="dk1"/>
          </a:effectRef>
          <a:fontRef idx="minor">
            <a:schemeClr val="tx1"/>
          </a:fontRef>
        </p:style>
      </p:cxnSp>
      <p:cxnSp>
        <p:nvCxnSpPr>
          <p:cNvPr id="13" name="直接连接符 12">
            <a:extLst>
              <a:ext uri="{FF2B5EF4-FFF2-40B4-BE49-F238E27FC236}">
                <a16:creationId xmlns:a16="http://schemas.microsoft.com/office/drawing/2014/main" id="{298C3822-4FC6-4F64-A145-10662F6DB8B0}"/>
              </a:ext>
            </a:extLst>
          </p:cNvPr>
          <p:cNvCxnSpPr>
            <a:cxnSpLocks/>
          </p:cNvCxnSpPr>
          <p:nvPr/>
        </p:nvCxnSpPr>
        <p:spPr>
          <a:xfrm>
            <a:off x="8753812" y="5563456"/>
            <a:ext cx="871834" cy="500000"/>
          </a:xfrm>
          <a:prstGeom prst="line">
            <a:avLst/>
          </a:prstGeom>
          <a:ln w="28575"/>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135261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8A2045-EC0A-4B5D-B6FF-C9A1BBEC32C8}"/>
              </a:ext>
            </a:extLst>
          </p:cNvPr>
          <p:cNvSpPr>
            <a:spLocks noGrp="1"/>
          </p:cNvSpPr>
          <p:nvPr>
            <p:ph type="title"/>
          </p:nvPr>
        </p:nvSpPr>
        <p:spPr/>
        <p:txBody>
          <a:bodyPr/>
          <a:lstStyle/>
          <a:p>
            <a:r>
              <a:rPr lang="zh-CN" altLang="en-US" dirty="0"/>
              <a:t>背景介绍</a:t>
            </a:r>
          </a:p>
        </p:txBody>
      </p:sp>
      <p:sp>
        <p:nvSpPr>
          <p:cNvPr id="3" name="内容占位符 2">
            <a:extLst>
              <a:ext uri="{FF2B5EF4-FFF2-40B4-BE49-F238E27FC236}">
                <a16:creationId xmlns:a16="http://schemas.microsoft.com/office/drawing/2014/main" id="{E1D15F02-D663-4078-A8B0-8BCB3F6155CC}"/>
              </a:ext>
            </a:extLst>
          </p:cNvPr>
          <p:cNvSpPr>
            <a:spLocks noGrp="1"/>
          </p:cNvSpPr>
          <p:nvPr>
            <p:ph idx="1"/>
          </p:nvPr>
        </p:nvSpPr>
        <p:spPr/>
        <p:txBody>
          <a:bodyPr/>
          <a:lstStyle/>
          <a:p>
            <a:r>
              <a:rPr lang="zh-CN" altLang="zh-CN" dirty="0"/>
              <a:t>本课题组基于</a:t>
            </a:r>
            <a:r>
              <a:rPr lang="en-US" altLang="zh-CN" dirty="0"/>
              <a:t>COMSOL</a:t>
            </a:r>
            <a:r>
              <a:rPr lang="zh-CN" altLang="zh-CN" dirty="0"/>
              <a:t>平台开发</a:t>
            </a:r>
            <a:r>
              <a:rPr lang="zh-CN" altLang="en-US" dirty="0"/>
              <a:t>了</a:t>
            </a:r>
            <a:r>
              <a:rPr lang="zh-CN" altLang="zh-CN" dirty="0"/>
              <a:t>微磁学模块</a:t>
            </a:r>
            <a:r>
              <a:rPr lang="en-US" altLang="zh-CN" baseline="30000" dirty="0"/>
              <a:t>[1-3]</a:t>
            </a:r>
          </a:p>
          <a:p>
            <a:r>
              <a:rPr lang="zh-CN" altLang="en-US" dirty="0"/>
              <a:t>可以</a:t>
            </a:r>
            <a:r>
              <a:rPr lang="zh-CN" altLang="zh-CN" dirty="0"/>
              <a:t>与</a:t>
            </a:r>
            <a:r>
              <a:rPr lang="en-US" altLang="zh-CN" dirty="0"/>
              <a:t>COMSOL</a:t>
            </a:r>
            <a:r>
              <a:rPr lang="zh-CN" altLang="zh-CN" dirty="0"/>
              <a:t>自带的射频模块耦合</a:t>
            </a:r>
            <a:r>
              <a:rPr lang="zh-CN" altLang="en-US" dirty="0"/>
              <a:t>。</a:t>
            </a:r>
            <a:endParaRPr lang="en-US" altLang="zh-CN" dirty="0"/>
          </a:p>
          <a:p>
            <a:endParaRPr lang="en-US" altLang="zh-CN" dirty="0"/>
          </a:p>
          <a:p>
            <a:r>
              <a:rPr lang="zh-CN" altLang="en-US" dirty="0"/>
              <a:t>探究通过波导驱动</a:t>
            </a:r>
            <a:r>
              <a:rPr lang="en-US" altLang="zh-CN" dirty="0"/>
              <a:t>/</a:t>
            </a:r>
            <a:r>
              <a:rPr lang="zh-CN" altLang="en-US" dirty="0"/>
              <a:t>耦合的两个磁性小球。</a:t>
            </a:r>
            <a:endParaRPr lang="en-US" altLang="zh-CN" dirty="0"/>
          </a:p>
          <a:p>
            <a:endParaRPr lang="zh-CN" altLang="en-US" dirty="0"/>
          </a:p>
        </p:txBody>
      </p:sp>
      <p:sp>
        <p:nvSpPr>
          <p:cNvPr id="4" name="矩形 3">
            <a:extLst>
              <a:ext uri="{FF2B5EF4-FFF2-40B4-BE49-F238E27FC236}">
                <a16:creationId xmlns:a16="http://schemas.microsoft.com/office/drawing/2014/main" id="{923F7BFC-4391-40D2-B218-EE0A3F133E59}"/>
              </a:ext>
            </a:extLst>
          </p:cNvPr>
          <p:cNvSpPr/>
          <p:nvPr/>
        </p:nvSpPr>
        <p:spPr>
          <a:xfrm>
            <a:off x="1122219" y="5388570"/>
            <a:ext cx="6019800" cy="923330"/>
          </a:xfrm>
          <a:prstGeom prst="rect">
            <a:avLst/>
          </a:prstGeom>
        </p:spPr>
        <p:txBody>
          <a:bodyPr wrap="square">
            <a:spAutoFit/>
          </a:bodyPr>
          <a:lstStyle/>
          <a:p>
            <a:r>
              <a:rPr lang="en-US" altLang="zh-CN" dirty="0"/>
              <a:t>[1] Lan, J. et. al. Phys. Rev. X 5, 041049 (2015).</a:t>
            </a:r>
            <a:endParaRPr lang="zh-CN" altLang="zh-CN" dirty="0"/>
          </a:p>
          <a:p>
            <a:r>
              <a:rPr lang="en-US" altLang="zh-CN" dirty="0"/>
              <a:t>[2] Lan, J. et. al.</a:t>
            </a:r>
            <a:r>
              <a:rPr lang="zh-CN" altLang="en-US" dirty="0"/>
              <a:t> </a:t>
            </a:r>
            <a:r>
              <a:rPr lang="en-US" altLang="zh-CN" dirty="0"/>
              <a:t>Nature Communications 8, 178 (2017).</a:t>
            </a:r>
            <a:endParaRPr lang="zh-CN" altLang="zh-CN" dirty="0"/>
          </a:p>
          <a:p>
            <a:r>
              <a:rPr lang="en-US" altLang="zh-CN" dirty="0"/>
              <a:t>[3] Yu, W. et. al. Phys. Rev. B 104, L180405 (2021).</a:t>
            </a:r>
            <a:endParaRPr lang="zh-CN" altLang="zh-CN" dirty="0"/>
          </a:p>
        </p:txBody>
      </p:sp>
      <p:pic>
        <p:nvPicPr>
          <p:cNvPr id="5" name="图片 4">
            <a:extLst>
              <a:ext uri="{FF2B5EF4-FFF2-40B4-BE49-F238E27FC236}">
                <a16:creationId xmlns:a16="http://schemas.microsoft.com/office/drawing/2014/main" id="{2279DA14-2C3E-40AF-8899-50FECF7972B1}"/>
              </a:ext>
            </a:extLst>
          </p:cNvPr>
          <p:cNvPicPr>
            <a:picLocks noChangeAspect="1"/>
          </p:cNvPicPr>
          <p:nvPr/>
        </p:nvPicPr>
        <p:blipFill>
          <a:blip r:embed="rId3"/>
          <a:stretch>
            <a:fillRect/>
          </a:stretch>
        </p:blipFill>
        <p:spPr>
          <a:xfrm>
            <a:off x="7753799" y="3729724"/>
            <a:ext cx="3600001" cy="2514707"/>
          </a:xfrm>
          <a:prstGeom prst="rect">
            <a:avLst/>
          </a:prstGeom>
        </p:spPr>
      </p:pic>
      <p:pic>
        <p:nvPicPr>
          <p:cNvPr id="6" name="图片占位符 41">
            <a:extLst>
              <a:ext uri="{FF2B5EF4-FFF2-40B4-BE49-F238E27FC236}">
                <a16:creationId xmlns:a16="http://schemas.microsoft.com/office/drawing/2014/main" id="{12D5C79D-80F9-4600-A5EE-D90B9318B24C}"/>
              </a:ext>
            </a:extLst>
          </p:cNvPr>
          <p:cNvPicPr>
            <a:picLocks noChangeAspect="1"/>
          </p:cNvPicPr>
          <p:nvPr/>
        </p:nvPicPr>
        <p:blipFill rotWithShape="1">
          <a:blip r:embed="rId4">
            <a:extLst>
              <a:ext uri="{28A0092B-C50C-407E-A947-70E740481C1C}">
                <a14:useLocalDpi xmlns:a14="http://schemas.microsoft.com/office/drawing/2010/main" val="0"/>
              </a:ext>
            </a:extLst>
          </a:blip>
          <a:srcRect l="11522" t="31006" r="11522" b="21356"/>
          <a:stretch/>
        </p:blipFill>
        <p:spPr>
          <a:xfrm>
            <a:off x="9642867" y="5379952"/>
            <a:ext cx="1524719" cy="659270"/>
          </a:xfrm>
          <a:prstGeom prst="rect">
            <a:avLst/>
          </a:prstGeom>
          <a:ln w="38100">
            <a:solidFill>
              <a:schemeClr val="tx1"/>
            </a:solidFill>
          </a:ln>
        </p:spPr>
      </p:pic>
      <p:sp>
        <p:nvSpPr>
          <p:cNvPr id="7" name="矩形 6">
            <a:extLst>
              <a:ext uri="{FF2B5EF4-FFF2-40B4-BE49-F238E27FC236}">
                <a16:creationId xmlns:a16="http://schemas.microsoft.com/office/drawing/2014/main" id="{40E676B0-4F5E-4A90-9ADD-89557E6F9D61}"/>
              </a:ext>
            </a:extLst>
          </p:cNvPr>
          <p:cNvSpPr/>
          <p:nvPr/>
        </p:nvSpPr>
        <p:spPr>
          <a:xfrm>
            <a:off x="8541327" y="5448432"/>
            <a:ext cx="227681" cy="1206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a:extLst>
              <a:ext uri="{FF2B5EF4-FFF2-40B4-BE49-F238E27FC236}">
                <a16:creationId xmlns:a16="http://schemas.microsoft.com/office/drawing/2014/main" id="{3586562F-073D-47F9-BD4A-5A782C3CA124}"/>
              </a:ext>
            </a:extLst>
          </p:cNvPr>
          <p:cNvCxnSpPr>
            <a:cxnSpLocks/>
          </p:cNvCxnSpPr>
          <p:nvPr/>
        </p:nvCxnSpPr>
        <p:spPr>
          <a:xfrm flipV="1">
            <a:off x="8758388" y="5357345"/>
            <a:ext cx="867258" cy="91087"/>
          </a:xfrm>
          <a:prstGeom prst="line">
            <a:avLst/>
          </a:prstGeom>
          <a:ln w="28575"/>
        </p:spPr>
        <p:style>
          <a:lnRef idx="3">
            <a:schemeClr val="dk1"/>
          </a:lnRef>
          <a:fillRef idx="0">
            <a:schemeClr val="dk1"/>
          </a:fillRef>
          <a:effectRef idx="2">
            <a:schemeClr val="dk1"/>
          </a:effectRef>
          <a:fontRef idx="minor">
            <a:schemeClr val="tx1"/>
          </a:fontRef>
        </p:style>
      </p:cxnSp>
      <p:cxnSp>
        <p:nvCxnSpPr>
          <p:cNvPr id="9" name="直接连接符 8">
            <a:extLst>
              <a:ext uri="{FF2B5EF4-FFF2-40B4-BE49-F238E27FC236}">
                <a16:creationId xmlns:a16="http://schemas.microsoft.com/office/drawing/2014/main" id="{C3C49DB1-9E30-4BB1-98AA-57DE4097AB7E}"/>
              </a:ext>
            </a:extLst>
          </p:cNvPr>
          <p:cNvCxnSpPr>
            <a:cxnSpLocks/>
          </p:cNvCxnSpPr>
          <p:nvPr/>
        </p:nvCxnSpPr>
        <p:spPr>
          <a:xfrm>
            <a:off x="8753812" y="5563456"/>
            <a:ext cx="871834" cy="500000"/>
          </a:xfrm>
          <a:prstGeom prst="line">
            <a:avLst/>
          </a:prstGeom>
          <a:ln w="28575"/>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217690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6DDC52-C5B2-4B22-B873-4583A1DDAF4A}"/>
              </a:ext>
            </a:extLst>
          </p:cNvPr>
          <p:cNvSpPr>
            <a:spLocks noGrp="1"/>
          </p:cNvSpPr>
          <p:nvPr>
            <p:ph type="title"/>
          </p:nvPr>
        </p:nvSpPr>
        <p:spPr/>
        <p:txBody>
          <a:bodyPr/>
          <a:lstStyle/>
          <a:p>
            <a:r>
              <a:rPr lang="zh-CN" altLang="en-US" dirty="0"/>
              <a:t>研究方法（耦合）</a:t>
            </a:r>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E4FE5B81-7C79-4A33-B757-6FD9721EF897}"/>
                  </a:ext>
                </a:extLst>
              </p:cNvPr>
              <p:cNvSpPr>
                <a:spLocks noGrp="1"/>
              </p:cNvSpPr>
              <p:nvPr>
                <p:ph idx="1"/>
              </p:nvPr>
            </p:nvSpPr>
            <p:spPr/>
            <p:txBody>
              <a:bodyPr>
                <a:normAutofit fontScale="92500"/>
              </a:bodyPr>
              <a:lstStyle/>
              <a:p>
                <a:r>
                  <a:rPr lang="zh-CN" altLang="zh-CN" dirty="0"/>
                  <a:t>互换一个物理量：</a:t>
                </a:r>
                <a:endParaRPr lang="en-US" altLang="zh-CN" dirty="0"/>
              </a:p>
              <a:p>
                <a:r>
                  <a:rPr lang="zh-CN" altLang="zh-CN" dirty="0"/>
                  <a:t>微磁学模块将解出的磁化强度</a:t>
                </a:r>
                <a14:m>
                  <m:oMath xmlns:m="http://schemas.openxmlformats.org/officeDocument/2006/math">
                    <m:r>
                      <a:rPr lang="en-US" altLang="zh-CN" i="1">
                        <a:latin typeface="Cambria Math" panose="02040503050406030204" pitchFamily="18" charset="0"/>
                      </a:rPr>
                      <m:t>𝑚</m:t>
                    </m:r>
                  </m:oMath>
                </a14:m>
                <a:r>
                  <a:rPr lang="zh-CN" altLang="zh-CN" dirty="0"/>
                  <a:t>导入到电磁波模块本构关系的磁化强度中；</a:t>
                </a:r>
                <a:endParaRPr lang="en-US" altLang="zh-CN" dirty="0"/>
              </a:p>
              <a:p>
                <a:r>
                  <a:rPr lang="zh-CN" altLang="zh-CN" dirty="0"/>
                  <a:t>而电磁波模块将解出的磁场强度</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h</m:t>
                        </m:r>
                      </m:e>
                      <m:sub>
                        <m:r>
                          <a:rPr lang="en-US" altLang="zh-CN" i="1">
                            <a:latin typeface="Cambria Math" panose="02040503050406030204" pitchFamily="18" charset="0"/>
                          </a:rPr>
                          <m:t>𝑑</m:t>
                        </m:r>
                      </m:sub>
                    </m:sSub>
                  </m:oMath>
                </a14:m>
                <a:r>
                  <a:rPr lang="zh-CN" altLang="zh-CN" dirty="0"/>
                  <a:t>添加到微磁学模块的有效场中。</a:t>
                </a:r>
                <a:endParaRPr lang="en-US" altLang="zh-CN" dirty="0"/>
              </a:p>
            </p:txBody>
          </p:sp>
        </mc:Choice>
        <mc:Fallback xmlns="">
          <p:sp>
            <p:nvSpPr>
              <p:cNvPr id="3" name="内容占位符 2">
                <a:extLst>
                  <a:ext uri="{FF2B5EF4-FFF2-40B4-BE49-F238E27FC236}">
                    <a16:creationId xmlns:a16="http://schemas.microsoft.com/office/drawing/2014/main" id="{E4FE5B81-7C79-4A33-B757-6FD9721EF897}"/>
                  </a:ext>
                </a:extLst>
              </p:cNvPr>
              <p:cNvSpPr>
                <a:spLocks noGrp="1" noRot="1" noChangeAspect="1" noMove="1" noResize="1" noEditPoints="1" noAdjustHandles="1" noChangeArrowheads="1" noChangeShapeType="1" noTextEdit="1"/>
              </p:cNvSpPr>
              <p:nvPr>
                <p:ph idx="1"/>
              </p:nvPr>
            </p:nvSpPr>
            <p:spPr>
              <a:blipFill>
                <a:blip r:embed="rId3"/>
                <a:stretch>
                  <a:fillRect l="-928" t="-2101"/>
                </a:stretch>
              </a:blipFill>
            </p:spPr>
            <p:txBody>
              <a:bodyPr/>
              <a:lstStyle/>
              <a:p>
                <a:r>
                  <a:rPr lang="zh-CN" altLang="en-US">
                    <a:noFill/>
                  </a:rPr>
                  <a:t> </a:t>
                </a:r>
              </a:p>
            </p:txBody>
          </p:sp>
        </mc:Fallback>
      </mc:AlternateContent>
      <p:sp>
        <p:nvSpPr>
          <p:cNvPr id="4" name="文本框 3">
            <a:extLst>
              <a:ext uri="{FF2B5EF4-FFF2-40B4-BE49-F238E27FC236}">
                <a16:creationId xmlns:a16="http://schemas.microsoft.com/office/drawing/2014/main" id="{919139D2-4BF3-4E81-9581-2887AA5D8636}"/>
              </a:ext>
            </a:extLst>
          </p:cNvPr>
          <p:cNvSpPr txBox="1"/>
          <p:nvPr/>
        </p:nvSpPr>
        <p:spPr>
          <a:xfrm>
            <a:off x="2158737" y="4597078"/>
            <a:ext cx="1329275" cy="276999"/>
          </a:xfrm>
          <a:prstGeom prst="rect">
            <a:avLst/>
          </a:prstGeom>
          <a:noFill/>
          <a:ln w="19050">
            <a:solidFill>
              <a:schemeClr val="tx1"/>
            </a:solidFill>
          </a:ln>
        </p:spPr>
        <p:txBody>
          <a:bodyPr wrap="none" lIns="0" tIns="0" rIns="0" bIns="0" rtlCol="0">
            <a:spAutoFit/>
          </a:bodyPr>
          <a:lstStyle/>
          <a:p>
            <a:r>
              <a:rPr lang="en-US" altLang="zh-CN" dirty="0"/>
              <a:t> LLG</a:t>
            </a:r>
            <a:r>
              <a:rPr lang="zh-CN" altLang="en-US" dirty="0"/>
              <a:t> </a:t>
            </a:r>
            <a:r>
              <a:rPr lang="en-US" altLang="zh-CN" dirty="0"/>
              <a:t>Equation </a:t>
            </a:r>
            <a:endParaRPr lang="zh-CN" altLang="en-US" dirty="0"/>
          </a:p>
        </p:txBody>
      </p:sp>
      <p:sp>
        <p:nvSpPr>
          <p:cNvPr id="5" name="文本框 4">
            <a:extLst>
              <a:ext uri="{FF2B5EF4-FFF2-40B4-BE49-F238E27FC236}">
                <a16:creationId xmlns:a16="http://schemas.microsoft.com/office/drawing/2014/main" id="{F85727FC-7CA9-497B-B822-5165A1937C26}"/>
              </a:ext>
            </a:extLst>
          </p:cNvPr>
          <p:cNvSpPr txBox="1"/>
          <p:nvPr/>
        </p:nvSpPr>
        <p:spPr>
          <a:xfrm>
            <a:off x="1865453" y="5700532"/>
            <a:ext cx="1915845" cy="276999"/>
          </a:xfrm>
          <a:prstGeom prst="rect">
            <a:avLst/>
          </a:prstGeom>
          <a:noFill/>
          <a:ln w="19050">
            <a:solidFill>
              <a:schemeClr val="tx1"/>
            </a:solidFill>
          </a:ln>
        </p:spPr>
        <p:txBody>
          <a:bodyPr wrap="none" lIns="0" tIns="0" rIns="0" bIns="0" rtlCol="0">
            <a:spAutoFit/>
          </a:bodyPr>
          <a:lstStyle/>
          <a:p>
            <a:r>
              <a:rPr lang="en-US" altLang="zh-CN" dirty="0"/>
              <a:t> Maxwell’s</a:t>
            </a:r>
            <a:r>
              <a:rPr lang="zh-CN" altLang="en-US" dirty="0"/>
              <a:t> </a:t>
            </a:r>
            <a:r>
              <a:rPr lang="en-US" altLang="zh-CN" dirty="0"/>
              <a:t>Equation </a:t>
            </a:r>
            <a:endParaRPr lang="zh-CN" altLang="en-US" dirty="0"/>
          </a:p>
        </p:txBody>
      </p:sp>
      <p:cxnSp>
        <p:nvCxnSpPr>
          <p:cNvPr id="7" name="直接箭头连接符 6">
            <a:extLst>
              <a:ext uri="{FF2B5EF4-FFF2-40B4-BE49-F238E27FC236}">
                <a16:creationId xmlns:a16="http://schemas.microsoft.com/office/drawing/2014/main" id="{9573FC6C-7423-474D-9DCD-BF857E0D6B7F}"/>
              </a:ext>
            </a:extLst>
          </p:cNvPr>
          <p:cNvCxnSpPr>
            <a:cxnSpLocks/>
            <a:endCxn id="4" idx="1"/>
          </p:cNvCxnSpPr>
          <p:nvPr/>
        </p:nvCxnSpPr>
        <p:spPr>
          <a:xfrm flipV="1">
            <a:off x="1431403" y="4735578"/>
            <a:ext cx="727334" cy="766"/>
          </a:xfrm>
          <a:prstGeom prst="straightConnector1">
            <a:avLst/>
          </a:prstGeom>
          <a:ln w="19050">
            <a:tailEnd type="triangle"/>
          </a:ln>
        </p:spPr>
        <p:style>
          <a:lnRef idx="2">
            <a:schemeClr val="dk1"/>
          </a:lnRef>
          <a:fillRef idx="0">
            <a:schemeClr val="dk1"/>
          </a:fillRef>
          <a:effectRef idx="1">
            <a:schemeClr val="dk1"/>
          </a:effectRef>
          <a:fontRef idx="minor">
            <a:schemeClr val="tx1"/>
          </a:fontRef>
        </p:style>
      </p:cxnSp>
      <p:cxnSp>
        <p:nvCxnSpPr>
          <p:cNvPr id="10" name="直接箭头连接符 9">
            <a:extLst>
              <a:ext uri="{FF2B5EF4-FFF2-40B4-BE49-F238E27FC236}">
                <a16:creationId xmlns:a16="http://schemas.microsoft.com/office/drawing/2014/main" id="{4985DE3E-85E9-4D80-8E84-B3E54940C85D}"/>
              </a:ext>
            </a:extLst>
          </p:cNvPr>
          <p:cNvCxnSpPr>
            <a:cxnSpLocks/>
            <a:endCxn id="5" idx="3"/>
          </p:cNvCxnSpPr>
          <p:nvPr/>
        </p:nvCxnSpPr>
        <p:spPr>
          <a:xfrm flipH="1" flipV="1">
            <a:off x="3781298" y="5839032"/>
            <a:ext cx="397164" cy="766"/>
          </a:xfrm>
          <a:prstGeom prst="straightConnector1">
            <a:avLst/>
          </a:prstGeom>
          <a:ln w="19050">
            <a:tailEnd type="triangle"/>
          </a:ln>
        </p:spPr>
        <p:style>
          <a:lnRef idx="2">
            <a:schemeClr val="dk1"/>
          </a:lnRef>
          <a:fillRef idx="0">
            <a:schemeClr val="dk1"/>
          </a:fillRef>
          <a:effectRef idx="1">
            <a:schemeClr val="dk1"/>
          </a:effectRef>
          <a:fontRef idx="minor">
            <a:schemeClr val="tx1"/>
          </a:fontRef>
        </p:style>
      </p:cxnSp>
      <p:cxnSp>
        <p:nvCxnSpPr>
          <p:cNvPr id="13" name="直接连接符 12">
            <a:extLst>
              <a:ext uri="{FF2B5EF4-FFF2-40B4-BE49-F238E27FC236}">
                <a16:creationId xmlns:a16="http://schemas.microsoft.com/office/drawing/2014/main" id="{0CE46119-80CA-4D7C-8723-B386E7A9B388}"/>
              </a:ext>
            </a:extLst>
          </p:cNvPr>
          <p:cNvCxnSpPr>
            <a:cxnSpLocks/>
          </p:cNvCxnSpPr>
          <p:nvPr/>
        </p:nvCxnSpPr>
        <p:spPr>
          <a:xfrm>
            <a:off x="1439712" y="4727641"/>
            <a:ext cx="0" cy="1111390"/>
          </a:xfrm>
          <a:prstGeom prst="line">
            <a:avLst/>
          </a:prstGeom>
          <a:ln w="19050"/>
        </p:spPr>
        <p:style>
          <a:lnRef idx="1">
            <a:schemeClr val="dk1"/>
          </a:lnRef>
          <a:fillRef idx="0">
            <a:schemeClr val="dk1"/>
          </a:fillRef>
          <a:effectRef idx="0">
            <a:schemeClr val="dk1"/>
          </a:effectRef>
          <a:fontRef idx="minor">
            <a:schemeClr val="tx1"/>
          </a:fontRef>
        </p:style>
      </p:cxnSp>
      <p:cxnSp>
        <p:nvCxnSpPr>
          <p:cNvPr id="15" name="直接连接符 14">
            <a:extLst>
              <a:ext uri="{FF2B5EF4-FFF2-40B4-BE49-F238E27FC236}">
                <a16:creationId xmlns:a16="http://schemas.microsoft.com/office/drawing/2014/main" id="{9FBAFE5A-F2F1-46E2-8823-3A696BBBF7CC}"/>
              </a:ext>
            </a:extLst>
          </p:cNvPr>
          <p:cNvCxnSpPr>
            <a:cxnSpLocks/>
            <a:endCxn id="5" idx="1"/>
          </p:cNvCxnSpPr>
          <p:nvPr/>
        </p:nvCxnSpPr>
        <p:spPr>
          <a:xfrm>
            <a:off x="1431403" y="5839032"/>
            <a:ext cx="43405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直接连接符 18">
            <a:extLst>
              <a:ext uri="{FF2B5EF4-FFF2-40B4-BE49-F238E27FC236}">
                <a16:creationId xmlns:a16="http://schemas.microsoft.com/office/drawing/2014/main" id="{BC35E91A-00E0-4719-8962-295D98B17760}"/>
              </a:ext>
            </a:extLst>
          </p:cNvPr>
          <p:cNvCxnSpPr>
            <a:cxnSpLocks/>
          </p:cNvCxnSpPr>
          <p:nvPr/>
        </p:nvCxnSpPr>
        <p:spPr>
          <a:xfrm>
            <a:off x="4178462" y="4727641"/>
            <a:ext cx="0" cy="1111390"/>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直接连接符 19">
            <a:extLst>
              <a:ext uri="{FF2B5EF4-FFF2-40B4-BE49-F238E27FC236}">
                <a16:creationId xmlns:a16="http://schemas.microsoft.com/office/drawing/2014/main" id="{CA484067-4430-4292-8828-20648AB9CB6B}"/>
              </a:ext>
            </a:extLst>
          </p:cNvPr>
          <p:cNvCxnSpPr>
            <a:cxnSpLocks/>
            <a:stCxn id="4" idx="3"/>
          </p:cNvCxnSpPr>
          <p:nvPr/>
        </p:nvCxnSpPr>
        <p:spPr>
          <a:xfrm>
            <a:off x="3488012" y="4735578"/>
            <a:ext cx="690450" cy="0"/>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3" name="文本框 22">
                <a:extLst>
                  <a:ext uri="{FF2B5EF4-FFF2-40B4-BE49-F238E27FC236}">
                    <a16:creationId xmlns:a16="http://schemas.microsoft.com/office/drawing/2014/main" id="{9E3E32ED-3AF7-4676-87D8-67FF8FB04EB9}"/>
                  </a:ext>
                </a:extLst>
              </p:cNvPr>
              <p:cNvSpPr txBox="1"/>
              <p:nvPr/>
            </p:nvSpPr>
            <p:spPr>
              <a:xfrm>
                <a:off x="1528995" y="5149188"/>
                <a:ext cx="30341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h</m:t>
                          </m:r>
                        </m:e>
                        <m:sub>
                          <m:r>
                            <a:rPr lang="en-US" altLang="zh-CN" b="0" i="1" smtClean="0">
                              <a:latin typeface="Cambria Math" panose="02040503050406030204" pitchFamily="18" charset="0"/>
                            </a:rPr>
                            <m:t>𝑑</m:t>
                          </m:r>
                        </m:sub>
                      </m:sSub>
                    </m:oMath>
                  </m:oMathPara>
                </a14:m>
                <a:endParaRPr lang="zh-CN" altLang="en-US" dirty="0"/>
              </a:p>
            </p:txBody>
          </p:sp>
        </mc:Choice>
        <mc:Fallback xmlns="">
          <p:sp>
            <p:nvSpPr>
              <p:cNvPr id="23" name="文本框 22">
                <a:extLst>
                  <a:ext uri="{FF2B5EF4-FFF2-40B4-BE49-F238E27FC236}">
                    <a16:creationId xmlns:a16="http://schemas.microsoft.com/office/drawing/2014/main" id="{9E3E32ED-3AF7-4676-87D8-67FF8FB04EB9}"/>
                  </a:ext>
                </a:extLst>
              </p:cNvPr>
              <p:cNvSpPr txBox="1">
                <a:spLocks noRot="1" noChangeAspect="1" noMove="1" noResize="1" noEditPoints="1" noAdjustHandles="1" noChangeArrowheads="1" noChangeShapeType="1" noTextEdit="1"/>
              </p:cNvSpPr>
              <p:nvPr/>
            </p:nvSpPr>
            <p:spPr>
              <a:xfrm>
                <a:off x="1528995" y="5149188"/>
                <a:ext cx="303416" cy="276999"/>
              </a:xfrm>
              <a:prstGeom prst="rect">
                <a:avLst/>
              </a:prstGeom>
              <a:blipFill>
                <a:blip r:embed="rId4"/>
                <a:stretch>
                  <a:fillRect l="-18000" r="-8000" b="-1777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4" name="文本框 23">
                <a:extLst>
                  <a:ext uri="{FF2B5EF4-FFF2-40B4-BE49-F238E27FC236}">
                    <a16:creationId xmlns:a16="http://schemas.microsoft.com/office/drawing/2014/main" id="{7B8FC591-49D5-4FCD-94B5-167AC320FE30}"/>
                  </a:ext>
                </a:extLst>
              </p:cNvPr>
              <p:cNvSpPr txBox="1"/>
              <p:nvPr/>
            </p:nvSpPr>
            <p:spPr>
              <a:xfrm>
                <a:off x="4272211" y="5132209"/>
                <a:ext cx="2508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𝑚</m:t>
                      </m:r>
                    </m:oMath>
                  </m:oMathPara>
                </a14:m>
                <a:endParaRPr lang="zh-CN" altLang="en-US" dirty="0"/>
              </a:p>
            </p:txBody>
          </p:sp>
        </mc:Choice>
        <mc:Fallback xmlns="">
          <p:sp>
            <p:nvSpPr>
              <p:cNvPr id="24" name="文本框 23">
                <a:extLst>
                  <a:ext uri="{FF2B5EF4-FFF2-40B4-BE49-F238E27FC236}">
                    <a16:creationId xmlns:a16="http://schemas.microsoft.com/office/drawing/2014/main" id="{7B8FC591-49D5-4FCD-94B5-167AC320FE30}"/>
                  </a:ext>
                </a:extLst>
              </p:cNvPr>
              <p:cNvSpPr txBox="1">
                <a:spLocks noRot="1" noChangeAspect="1" noMove="1" noResize="1" noEditPoints="1" noAdjustHandles="1" noChangeArrowheads="1" noChangeShapeType="1" noTextEdit="1"/>
              </p:cNvSpPr>
              <p:nvPr/>
            </p:nvSpPr>
            <p:spPr>
              <a:xfrm>
                <a:off x="4272211" y="5132209"/>
                <a:ext cx="250838" cy="276999"/>
              </a:xfrm>
              <a:prstGeom prst="rect">
                <a:avLst/>
              </a:prstGeom>
              <a:blipFill>
                <a:blip r:embed="rId5"/>
                <a:stretch>
                  <a:fillRect l="-14634" r="-1219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5" name="文本框 24">
                <a:extLst>
                  <a:ext uri="{FF2B5EF4-FFF2-40B4-BE49-F238E27FC236}">
                    <a16:creationId xmlns:a16="http://schemas.microsoft.com/office/drawing/2014/main" id="{D462B452-5BCA-45F5-8923-74F136B0C9B3}"/>
                  </a:ext>
                </a:extLst>
              </p:cNvPr>
              <p:cNvSpPr txBox="1"/>
              <p:nvPr/>
            </p:nvSpPr>
            <p:spPr>
              <a:xfrm>
                <a:off x="5739114" y="4589141"/>
                <a:ext cx="323999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𝑚</m:t>
                          </m:r>
                        </m:e>
                      </m:acc>
                      <m:r>
                        <a:rPr lang="en-US" altLang="zh-CN" b="0" i="1" smtClean="0">
                          <a:latin typeface="Cambria Math" panose="02040503050406030204" pitchFamily="18" charset="0"/>
                        </a:rPr>
                        <m:t>=−</m:t>
                      </m:r>
                      <m:r>
                        <a:rPr lang="en-US" altLang="zh-CN" b="0" i="1" smtClean="0">
                          <a:latin typeface="Cambria Math" panose="02040503050406030204" pitchFamily="18" charset="0"/>
                        </a:rPr>
                        <m:t>𝛾</m:t>
                      </m:r>
                      <m:r>
                        <a:rPr lang="en-US" altLang="zh-CN" b="0" i="1" smtClean="0">
                          <a:latin typeface="Cambria Math" panose="02040503050406030204" pitchFamily="18" charset="0"/>
                        </a:rPr>
                        <m:t>𝑚</m:t>
                      </m:r>
                      <m:r>
                        <a:rPr lang="en-US" altLang="zh-CN" b="0" i="1" smtClean="0">
                          <a:latin typeface="Cambria Math" panose="02040503050406030204" pitchFamily="18" charset="0"/>
                        </a:rPr>
                        <m:t>×</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h</m:t>
                          </m:r>
                          <m:r>
                            <a:rPr lang="en-US" altLang="zh-CN" b="0" i="1" smtClean="0">
                              <a:latin typeface="Cambria Math" panose="02040503050406030204" pitchFamily="18" charset="0"/>
                            </a:rPr>
                            <m:t>+</m:t>
                          </m:r>
                          <m:sSub>
                            <m:sSubPr>
                              <m:ctrlPr>
                                <a:rPr lang="en-US" altLang="zh-CN" b="0" i="1" smtClean="0">
                                  <a:solidFill>
                                    <a:srgbClr val="FF0000"/>
                                  </a:solidFill>
                                  <a:latin typeface="Cambria Math" panose="02040503050406030204" pitchFamily="18" charset="0"/>
                                </a:rPr>
                              </m:ctrlPr>
                            </m:sSubPr>
                            <m:e>
                              <m:r>
                                <a:rPr lang="en-US" altLang="zh-CN" b="0" i="1" smtClean="0">
                                  <a:solidFill>
                                    <a:srgbClr val="FF0000"/>
                                  </a:solidFill>
                                  <a:latin typeface="Cambria Math" panose="02040503050406030204" pitchFamily="18" charset="0"/>
                                </a:rPr>
                                <m:t>h</m:t>
                              </m:r>
                            </m:e>
                            <m:sub>
                              <m:r>
                                <a:rPr lang="en-US" altLang="zh-CN" b="0" i="1" smtClean="0">
                                  <a:solidFill>
                                    <a:srgbClr val="FF0000"/>
                                  </a:solidFill>
                                  <a:latin typeface="Cambria Math" panose="02040503050406030204" pitchFamily="18" charset="0"/>
                                </a:rPr>
                                <m:t>𝑑</m:t>
                              </m:r>
                            </m:sub>
                          </m:sSub>
                        </m:e>
                      </m:d>
                      <m:r>
                        <a:rPr lang="en-US" altLang="zh-CN" b="0" i="1" smtClean="0">
                          <a:latin typeface="Cambria Math" panose="02040503050406030204" pitchFamily="18" charset="0"/>
                        </a:rPr>
                        <m:t>−</m:t>
                      </m:r>
                      <m:r>
                        <a:rPr lang="en-US" altLang="zh-CN" b="0" i="1" smtClean="0">
                          <a:latin typeface="Cambria Math" panose="02040503050406030204" pitchFamily="18" charset="0"/>
                        </a:rPr>
                        <m:t>𝛼</m:t>
                      </m:r>
                      <m:r>
                        <a:rPr lang="en-US" altLang="zh-CN" b="0" i="1" smtClean="0">
                          <a:latin typeface="Cambria Math" panose="02040503050406030204" pitchFamily="18" charset="0"/>
                        </a:rPr>
                        <m:t>𝑚</m:t>
                      </m:r>
                      <m:r>
                        <a:rPr lang="en-US" altLang="zh-CN" b="0" i="1" smtClean="0">
                          <a:latin typeface="Cambria Math" panose="02040503050406030204" pitchFamily="18" charset="0"/>
                        </a:rPr>
                        <m:t>×</m:t>
                      </m:r>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𝑚</m:t>
                          </m:r>
                        </m:e>
                      </m:acc>
                    </m:oMath>
                  </m:oMathPara>
                </a14:m>
                <a:endParaRPr lang="zh-CN" altLang="en-US" dirty="0"/>
              </a:p>
            </p:txBody>
          </p:sp>
        </mc:Choice>
        <mc:Fallback xmlns="">
          <p:sp>
            <p:nvSpPr>
              <p:cNvPr id="25" name="文本框 24">
                <a:extLst>
                  <a:ext uri="{FF2B5EF4-FFF2-40B4-BE49-F238E27FC236}">
                    <a16:creationId xmlns:a16="http://schemas.microsoft.com/office/drawing/2014/main" id="{D462B452-5BCA-45F5-8923-74F136B0C9B3}"/>
                  </a:ext>
                </a:extLst>
              </p:cNvPr>
              <p:cNvSpPr txBox="1">
                <a:spLocks noRot="1" noChangeAspect="1" noMove="1" noResize="1" noEditPoints="1" noAdjustHandles="1" noChangeArrowheads="1" noChangeShapeType="1" noTextEdit="1"/>
              </p:cNvSpPr>
              <p:nvPr/>
            </p:nvSpPr>
            <p:spPr>
              <a:xfrm>
                <a:off x="5739114" y="4589141"/>
                <a:ext cx="3239990" cy="276999"/>
              </a:xfrm>
              <a:prstGeom prst="rect">
                <a:avLst/>
              </a:prstGeom>
              <a:blipFill>
                <a:blip r:embed="rId6"/>
                <a:stretch>
                  <a:fillRect l="-564" t="-4444" r="-1504" b="-2222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6" name="文本框 25">
                <a:extLst>
                  <a:ext uri="{FF2B5EF4-FFF2-40B4-BE49-F238E27FC236}">
                    <a16:creationId xmlns:a16="http://schemas.microsoft.com/office/drawing/2014/main" id="{084CC5F6-9D59-4088-B1CD-1D4E272388AF}"/>
                  </a:ext>
                </a:extLst>
              </p:cNvPr>
              <p:cNvSpPr txBox="1"/>
              <p:nvPr/>
            </p:nvSpPr>
            <p:spPr>
              <a:xfrm>
                <a:off x="5739114" y="5700531"/>
                <a:ext cx="170521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ltLang="zh-CN" b="0" i="0" smtClean="0">
                          <a:latin typeface="Cambria Math" panose="02040503050406030204" pitchFamily="18" charset="0"/>
                        </a:rPr>
                        <m:t>∇</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h</m:t>
                          </m:r>
                        </m:e>
                        <m:sub>
                          <m:r>
                            <a:rPr lang="en-US" altLang="zh-CN" b="0" i="1" smtClean="0">
                              <a:latin typeface="Cambria Math" panose="02040503050406030204" pitchFamily="18" charset="0"/>
                            </a:rPr>
                            <m:t>𝑑</m:t>
                          </m:r>
                        </m:sub>
                      </m:sSub>
                      <m:r>
                        <a:rPr lang="en-US" altLang="zh-CN" b="0" i="1" smtClean="0">
                          <a:latin typeface="Cambria Math" panose="02040503050406030204" pitchFamily="18" charset="0"/>
                        </a:rPr>
                        <m:t>+</m:t>
                      </m:r>
                      <m:r>
                        <a:rPr lang="en-US" altLang="zh-CN" b="0" i="1" smtClean="0">
                          <a:solidFill>
                            <a:srgbClr val="FF0000"/>
                          </a:solidFill>
                          <a:latin typeface="Cambria Math" panose="02040503050406030204" pitchFamily="18" charset="0"/>
                        </a:rPr>
                        <m:t>𝑚</m:t>
                      </m:r>
                      <m:r>
                        <a:rPr lang="en-US" altLang="zh-CN" b="0" i="1" smtClean="0">
                          <a:latin typeface="Cambria Math" panose="02040503050406030204" pitchFamily="18" charset="0"/>
                        </a:rPr>
                        <m:t>)=0</m:t>
                      </m:r>
                    </m:oMath>
                  </m:oMathPara>
                </a14:m>
                <a:endParaRPr lang="zh-CN" altLang="en-US" dirty="0"/>
              </a:p>
            </p:txBody>
          </p:sp>
        </mc:Choice>
        <mc:Fallback xmlns="">
          <p:sp>
            <p:nvSpPr>
              <p:cNvPr id="26" name="文本框 25">
                <a:extLst>
                  <a:ext uri="{FF2B5EF4-FFF2-40B4-BE49-F238E27FC236}">
                    <a16:creationId xmlns:a16="http://schemas.microsoft.com/office/drawing/2014/main" id="{084CC5F6-9D59-4088-B1CD-1D4E272388AF}"/>
                  </a:ext>
                </a:extLst>
              </p:cNvPr>
              <p:cNvSpPr txBox="1">
                <a:spLocks noRot="1" noChangeAspect="1" noMove="1" noResize="1" noEditPoints="1" noAdjustHandles="1" noChangeArrowheads="1" noChangeShapeType="1" noTextEdit="1"/>
              </p:cNvSpPr>
              <p:nvPr/>
            </p:nvSpPr>
            <p:spPr>
              <a:xfrm>
                <a:off x="5739114" y="5700531"/>
                <a:ext cx="1705210" cy="276999"/>
              </a:xfrm>
              <a:prstGeom prst="rect">
                <a:avLst/>
              </a:prstGeom>
              <a:blipFill>
                <a:blip r:embed="rId7"/>
                <a:stretch>
                  <a:fillRect l="-2500" t="-2174" r="-2857" b="-3260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7" name="文本框 26">
                <a:extLst>
                  <a:ext uri="{FF2B5EF4-FFF2-40B4-BE49-F238E27FC236}">
                    <a16:creationId xmlns:a16="http://schemas.microsoft.com/office/drawing/2014/main" id="{174D42FE-CC55-419D-99A3-14D194D98640}"/>
                  </a:ext>
                </a:extLst>
              </p:cNvPr>
              <p:cNvSpPr txBox="1"/>
              <p:nvPr/>
            </p:nvSpPr>
            <p:spPr>
              <a:xfrm>
                <a:off x="7979736" y="5561101"/>
                <a:ext cx="3143105" cy="5558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ltLang="zh-CN" b="0" i="0" smtClean="0">
                          <a:latin typeface="Cambria Math" panose="02040503050406030204" pitchFamily="18" charset="0"/>
                        </a:rPr>
                        <m:t>∇</m:t>
                      </m:r>
                      <m:r>
                        <a:rPr lang="en-US" altLang="zh-CN" b="0" i="1" smtClean="0">
                          <a:latin typeface="Cambria Math" panose="02040503050406030204" pitchFamily="18" charset="0"/>
                        </a:rPr>
                        <m:t>×</m:t>
                      </m:r>
                      <m:d>
                        <m:dPr>
                          <m:ctrlPr>
                            <a:rPr lang="en-US" altLang="zh-CN" b="0" i="1" smtClean="0">
                              <a:latin typeface="Cambria Math" panose="02040503050406030204" pitchFamily="18" charset="0"/>
                            </a:rPr>
                          </m:ctrlPr>
                        </m:dPr>
                        <m:e>
                          <m:r>
                            <m:rPr>
                              <m:sty m:val="p"/>
                            </m:rPr>
                            <a:rPr lang="en-US" altLang="zh-CN" b="0" i="0" smtClean="0">
                              <a:latin typeface="Cambria Math" panose="02040503050406030204" pitchFamily="18" charset="0"/>
                            </a:rPr>
                            <m:t>∇</m:t>
                          </m:r>
                          <m:r>
                            <a:rPr lang="en-US" altLang="zh-CN" b="0" i="1" smtClean="0">
                              <a:latin typeface="Cambria Math" panose="02040503050406030204" pitchFamily="18" charset="0"/>
                            </a:rPr>
                            <m:t>×</m:t>
                          </m:r>
                          <m:r>
                            <a:rPr lang="en-US" altLang="zh-CN" b="0" i="1" smtClean="0">
                              <a:latin typeface="Cambria Math" panose="02040503050406030204" pitchFamily="18" charset="0"/>
                            </a:rPr>
                            <m:t>𝐴</m:t>
                          </m:r>
                          <m:r>
                            <a:rPr lang="en-US" altLang="zh-CN" b="0" i="1" smtClean="0">
                              <a:latin typeface="Cambria Math" panose="02040503050406030204" pitchFamily="18" charset="0"/>
                            </a:rPr>
                            <m:t>−</m:t>
                          </m:r>
                          <m:r>
                            <a:rPr lang="en-US" altLang="zh-CN" b="0" i="1" smtClean="0">
                              <a:solidFill>
                                <a:srgbClr val="FF0000"/>
                              </a:solidFill>
                              <a:latin typeface="Cambria Math" panose="02040503050406030204" pitchFamily="18" charset="0"/>
                            </a:rPr>
                            <m:t>𝑚</m:t>
                          </m:r>
                        </m:e>
                      </m:d>
                      <m:r>
                        <a:rPr lang="en-US" altLang="zh-CN" b="0" i="1" smtClean="0">
                          <a:latin typeface="Cambria Math" panose="02040503050406030204" pitchFamily="18" charset="0"/>
                        </a:rPr>
                        <m:t>+</m:t>
                      </m:r>
                      <m:f>
                        <m:fPr>
                          <m:ctrlPr>
                            <a:rPr lang="en-US" altLang="zh-CN" i="1">
                              <a:latin typeface="Cambria Math" panose="02040503050406030204" pitchFamily="18" charset="0"/>
                            </a:rPr>
                          </m:ctrlPr>
                        </m:fPr>
                        <m:num>
                          <m:sSub>
                            <m:sSubPr>
                              <m:ctrlPr>
                                <a:rPr lang="en-US" altLang="zh-CN" b="0" i="1" smtClean="0">
                                  <a:latin typeface="Cambria Math" panose="02040503050406030204" pitchFamily="18" charset="0"/>
                                  <a:ea typeface="Cambria Math" panose="02040503050406030204" pitchFamily="18" charset="0"/>
                                </a:rPr>
                              </m:ctrlPr>
                            </m:sSubPr>
                            <m:e>
                              <m:r>
                                <a:rPr lang="zh-CN" altLang="en-US" i="1" smtClean="0">
                                  <a:latin typeface="Cambria Math" panose="02040503050406030204" pitchFamily="18" charset="0"/>
                                  <a:ea typeface="Cambria Math" panose="02040503050406030204" pitchFamily="18" charset="0"/>
                                </a:rPr>
                                <m:t>𝜖</m:t>
                              </m:r>
                            </m:e>
                            <m:sub>
                              <m:r>
                                <a:rPr lang="en-US" altLang="zh-CN" b="0" i="1" smtClean="0">
                                  <a:latin typeface="Cambria Math" panose="02040503050406030204" pitchFamily="18" charset="0"/>
                                  <a:ea typeface="Cambria Math" panose="02040503050406030204" pitchFamily="18" charset="0"/>
                                </a:rPr>
                                <m:t>0</m:t>
                              </m:r>
                            </m:sub>
                          </m:sSub>
                        </m:num>
                        <m:den>
                          <m:sSup>
                            <m:sSupPr>
                              <m:ctrlPr>
                                <a:rPr lang="en-US" altLang="zh-CN" i="1">
                                  <a:latin typeface="Cambria Math" panose="02040503050406030204" pitchFamily="18" charset="0"/>
                                </a:rPr>
                              </m:ctrlPr>
                            </m:sSupPr>
                            <m:e>
                              <m:r>
                                <a:rPr lang="en-US" altLang="zh-CN" i="1">
                                  <a:latin typeface="Cambria Math" panose="02040503050406030204" pitchFamily="18" charset="0"/>
                                </a:rPr>
                                <m:t>𝑐</m:t>
                              </m:r>
                            </m:e>
                            <m:sup>
                              <m:r>
                                <a:rPr lang="en-US" altLang="zh-CN" i="1">
                                  <a:latin typeface="Cambria Math" panose="02040503050406030204" pitchFamily="18" charset="0"/>
                                </a:rPr>
                                <m:t>2</m:t>
                              </m:r>
                            </m:sup>
                          </m:sSup>
                        </m:den>
                      </m:f>
                      <m:f>
                        <m:fPr>
                          <m:ctrlPr>
                            <a:rPr lang="en-US" altLang="zh-CN" b="0" i="1" smtClean="0">
                              <a:latin typeface="Cambria Math" panose="02040503050406030204" pitchFamily="18" charset="0"/>
                            </a:rPr>
                          </m:ctrlPr>
                        </m:fPr>
                        <m:num>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𝐴</m:t>
                          </m:r>
                        </m:num>
                        <m:den>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𝑡</m:t>
                              </m:r>
                            </m:e>
                            <m:sup>
                              <m:r>
                                <a:rPr lang="en-US" altLang="zh-CN" b="0" i="1" smtClean="0">
                                  <a:latin typeface="Cambria Math" panose="02040503050406030204" pitchFamily="18" charset="0"/>
                                </a:rPr>
                                <m:t>2</m:t>
                              </m:r>
                            </m:sup>
                          </m:sSup>
                        </m:den>
                      </m:f>
                      <m:r>
                        <a:rPr lang="en-US" altLang="zh-CN" b="0" i="1" smtClean="0">
                          <a:latin typeface="Cambria Math" panose="02040503050406030204" pitchFamily="18" charset="0"/>
                        </a:rPr>
                        <m:t>=0</m:t>
                      </m:r>
                    </m:oMath>
                  </m:oMathPara>
                </a14:m>
                <a:endParaRPr lang="zh-CN" altLang="en-US" dirty="0"/>
              </a:p>
            </p:txBody>
          </p:sp>
        </mc:Choice>
        <mc:Fallback xmlns="">
          <p:sp>
            <p:nvSpPr>
              <p:cNvPr id="27" name="文本框 26">
                <a:extLst>
                  <a:ext uri="{FF2B5EF4-FFF2-40B4-BE49-F238E27FC236}">
                    <a16:creationId xmlns:a16="http://schemas.microsoft.com/office/drawing/2014/main" id="{174D42FE-CC55-419D-99A3-14D194D98640}"/>
                  </a:ext>
                </a:extLst>
              </p:cNvPr>
              <p:cNvSpPr txBox="1">
                <a:spLocks noRot="1" noChangeAspect="1" noMove="1" noResize="1" noEditPoints="1" noAdjustHandles="1" noChangeArrowheads="1" noChangeShapeType="1" noTextEdit="1"/>
              </p:cNvSpPr>
              <p:nvPr/>
            </p:nvSpPr>
            <p:spPr>
              <a:xfrm>
                <a:off x="7979736" y="5561101"/>
                <a:ext cx="3143105" cy="555858"/>
              </a:xfrm>
              <a:prstGeom prst="rect">
                <a:avLst/>
              </a:prstGeom>
              <a:blipFill>
                <a:blip r:embed="rId8"/>
                <a:stretch>
                  <a:fillRect/>
                </a:stretch>
              </a:blipFill>
            </p:spPr>
            <p:txBody>
              <a:bodyPr/>
              <a:lstStyle/>
              <a:p>
                <a:r>
                  <a:rPr lang="zh-CN" altLang="en-US">
                    <a:noFill/>
                  </a:rPr>
                  <a:t> </a:t>
                </a:r>
              </a:p>
            </p:txBody>
          </p:sp>
        </mc:Fallback>
      </mc:AlternateContent>
      <p:cxnSp>
        <p:nvCxnSpPr>
          <p:cNvPr id="29" name="直接连接符 28">
            <a:extLst>
              <a:ext uri="{FF2B5EF4-FFF2-40B4-BE49-F238E27FC236}">
                <a16:creationId xmlns:a16="http://schemas.microsoft.com/office/drawing/2014/main" id="{BA915F9C-6114-4530-88F9-5BB04683C2D6}"/>
              </a:ext>
            </a:extLst>
          </p:cNvPr>
          <p:cNvCxnSpPr/>
          <p:nvPr/>
        </p:nvCxnSpPr>
        <p:spPr>
          <a:xfrm flipH="1">
            <a:off x="7577642" y="5507222"/>
            <a:ext cx="308658" cy="663616"/>
          </a:xfrm>
          <a:prstGeom prst="line">
            <a:avLst/>
          </a:prstGeom>
          <a:ln w="1270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62797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AC8FA86-D987-4C5D-BDF7-377560CD023E}"/>
              </a:ext>
            </a:extLst>
          </p:cNvPr>
          <p:cNvSpPr>
            <a:spLocks noGrp="1"/>
          </p:cNvSpPr>
          <p:nvPr>
            <p:ph type="title"/>
          </p:nvPr>
        </p:nvSpPr>
        <p:spPr/>
        <p:txBody>
          <a:bodyPr/>
          <a:lstStyle/>
          <a:p>
            <a:r>
              <a:rPr lang="zh-CN" altLang="en-US" dirty="0"/>
              <a:t>研究方法（耦合）</a:t>
            </a:r>
          </a:p>
        </p:txBody>
      </p:sp>
      <p:sp>
        <p:nvSpPr>
          <p:cNvPr id="10" name="内容占位符 9">
            <a:extLst>
              <a:ext uri="{FF2B5EF4-FFF2-40B4-BE49-F238E27FC236}">
                <a16:creationId xmlns:a16="http://schemas.microsoft.com/office/drawing/2014/main" id="{78AE3802-70D7-402F-944A-23BD9C367ADA}"/>
              </a:ext>
            </a:extLst>
          </p:cNvPr>
          <p:cNvSpPr>
            <a:spLocks noGrp="1"/>
          </p:cNvSpPr>
          <p:nvPr>
            <p:ph idx="1"/>
          </p:nvPr>
        </p:nvSpPr>
        <p:spPr/>
        <p:txBody>
          <a:bodyPr>
            <a:normAutofit/>
          </a:bodyPr>
          <a:lstStyle/>
          <a:p>
            <a:r>
              <a:rPr lang="zh-CN" altLang="zh-CN" dirty="0"/>
              <a:t>静磁自旋波</a:t>
            </a:r>
            <a:r>
              <a:rPr lang="zh-CN" altLang="en-US" dirty="0"/>
              <a:t>：</a:t>
            </a:r>
            <a:endParaRPr lang="en-US" altLang="zh-CN" dirty="0"/>
          </a:p>
          <a:p>
            <a:r>
              <a:rPr lang="zh-CN" altLang="en-US" dirty="0"/>
              <a:t>频域：磁场，无电流</a:t>
            </a:r>
            <a:r>
              <a:rPr lang="zh-CN" altLang="zh-CN" dirty="0"/>
              <a:t>模块</a:t>
            </a:r>
            <a:r>
              <a:rPr lang="en-US" altLang="zh-CN" dirty="0"/>
              <a:t>(</a:t>
            </a:r>
            <a:r>
              <a:rPr lang="en-US" altLang="zh-CN" dirty="0" err="1"/>
              <a:t>mfnc</a:t>
            </a:r>
            <a:r>
              <a:rPr lang="en-US" altLang="zh-CN" dirty="0"/>
              <a:t>) +</a:t>
            </a:r>
            <a:r>
              <a:rPr lang="zh-CN" altLang="zh-CN" dirty="0"/>
              <a:t>微磁学频域模块</a:t>
            </a:r>
            <a:endParaRPr lang="en-US" altLang="zh-CN" dirty="0"/>
          </a:p>
          <a:p>
            <a:r>
              <a:rPr lang="zh-CN" altLang="en-US" dirty="0"/>
              <a:t>时域：磁场，无电流</a:t>
            </a:r>
            <a:r>
              <a:rPr lang="zh-CN" altLang="zh-CN" dirty="0"/>
              <a:t>模块</a:t>
            </a:r>
            <a:r>
              <a:rPr lang="en-US" altLang="zh-CN" dirty="0"/>
              <a:t>(</a:t>
            </a:r>
            <a:r>
              <a:rPr lang="en-US" altLang="zh-CN" dirty="0" err="1"/>
              <a:t>mfnc</a:t>
            </a:r>
            <a:r>
              <a:rPr lang="en-US" altLang="zh-CN" dirty="0"/>
              <a:t>) +</a:t>
            </a:r>
            <a:r>
              <a:rPr lang="zh-CN" altLang="zh-CN" dirty="0"/>
              <a:t>微磁学时域模块</a:t>
            </a:r>
            <a:endParaRPr lang="en-US" altLang="zh-CN" dirty="0"/>
          </a:p>
          <a:p>
            <a:endParaRPr lang="en-US" altLang="zh-CN" dirty="0"/>
          </a:p>
          <a:p>
            <a:r>
              <a:rPr lang="zh-CN" altLang="zh-CN" dirty="0"/>
              <a:t>电磁波导</a:t>
            </a:r>
            <a:r>
              <a:rPr lang="zh-CN" altLang="en-US" dirty="0"/>
              <a:t>：</a:t>
            </a:r>
            <a:endParaRPr lang="en-US" altLang="zh-CN" dirty="0"/>
          </a:p>
          <a:p>
            <a:r>
              <a:rPr lang="zh-CN" altLang="zh-CN" dirty="0"/>
              <a:t>有端口的需求，以及体系具有可比拟几何尺度的电磁波长</a:t>
            </a:r>
            <a:endParaRPr lang="en-US" altLang="zh-CN" dirty="0"/>
          </a:p>
          <a:p>
            <a:r>
              <a:rPr lang="zh-CN" altLang="en-US" dirty="0"/>
              <a:t>频域：电磁波，频域</a:t>
            </a:r>
            <a:r>
              <a:rPr lang="zh-CN" altLang="zh-CN" dirty="0"/>
              <a:t>模块</a:t>
            </a:r>
            <a:r>
              <a:rPr lang="en-US" altLang="zh-CN" dirty="0">
                <a:sym typeface="Wingdings" panose="05000000000000000000" pitchFamily="2" charset="2"/>
              </a:rPr>
              <a:t>(</a:t>
            </a:r>
            <a:r>
              <a:rPr lang="en-US" altLang="zh-CN" dirty="0" err="1"/>
              <a:t>emw</a:t>
            </a:r>
            <a:r>
              <a:rPr lang="en-US" altLang="zh-CN" dirty="0"/>
              <a:t>) +</a:t>
            </a:r>
            <a:r>
              <a:rPr lang="zh-CN" altLang="zh-CN" dirty="0"/>
              <a:t>微磁学频域模块</a:t>
            </a:r>
            <a:endParaRPr lang="en-US" altLang="zh-CN" dirty="0"/>
          </a:p>
          <a:p>
            <a:r>
              <a:rPr lang="zh-CN" altLang="en-US" dirty="0"/>
              <a:t>时域：电磁波，瞬态</a:t>
            </a:r>
            <a:r>
              <a:rPr lang="zh-CN" altLang="zh-CN" dirty="0"/>
              <a:t>模块</a:t>
            </a:r>
            <a:r>
              <a:rPr lang="en-US" altLang="zh-CN" dirty="0"/>
              <a:t>(</a:t>
            </a:r>
            <a:r>
              <a:rPr lang="en-US" altLang="zh-CN" dirty="0" err="1"/>
              <a:t>temw</a:t>
            </a:r>
            <a:r>
              <a:rPr lang="en-US" altLang="zh-CN" dirty="0"/>
              <a:t>)+</a:t>
            </a:r>
            <a:r>
              <a:rPr lang="zh-CN" altLang="zh-CN" dirty="0"/>
              <a:t>微磁学</a:t>
            </a:r>
            <a:r>
              <a:rPr lang="zh-CN" altLang="en-US" dirty="0"/>
              <a:t>时</a:t>
            </a:r>
            <a:r>
              <a:rPr lang="zh-CN" altLang="zh-CN" dirty="0"/>
              <a:t>域模块</a:t>
            </a:r>
            <a:endParaRPr lang="zh-CN" altLang="en-US" dirty="0"/>
          </a:p>
        </p:txBody>
      </p:sp>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DFE7D601-28A5-47E1-AA8F-6C71AAE355AC}"/>
                  </a:ext>
                </a:extLst>
              </p:cNvPr>
              <p:cNvSpPr txBox="1"/>
              <p:nvPr/>
            </p:nvSpPr>
            <p:spPr>
              <a:xfrm>
                <a:off x="8929642" y="3290500"/>
                <a:ext cx="170521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ltLang="zh-CN" b="0" i="0" smtClean="0">
                          <a:latin typeface="Cambria Math" panose="02040503050406030204" pitchFamily="18" charset="0"/>
                        </a:rPr>
                        <m:t>∇</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h</m:t>
                          </m:r>
                        </m:e>
                        <m:sub>
                          <m:r>
                            <a:rPr lang="en-US" altLang="zh-CN" b="0" i="1" smtClean="0">
                              <a:latin typeface="Cambria Math" panose="02040503050406030204" pitchFamily="18" charset="0"/>
                            </a:rPr>
                            <m:t>𝑑</m:t>
                          </m:r>
                        </m:sub>
                      </m:sSub>
                      <m:r>
                        <a:rPr lang="en-US" altLang="zh-CN" b="0" i="1" smtClean="0">
                          <a:latin typeface="Cambria Math" panose="02040503050406030204" pitchFamily="18" charset="0"/>
                        </a:rPr>
                        <m:t>+</m:t>
                      </m:r>
                      <m:r>
                        <a:rPr lang="en-US" altLang="zh-CN" b="0" i="1" smtClean="0">
                          <a:solidFill>
                            <a:srgbClr val="FF0000"/>
                          </a:solidFill>
                          <a:latin typeface="Cambria Math" panose="02040503050406030204" pitchFamily="18" charset="0"/>
                        </a:rPr>
                        <m:t>𝑚</m:t>
                      </m:r>
                      <m:r>
                        <a:rPr lang="en-US" altLang="zh-CN" b="0" i="1" smtClean="0">
                          <a:latin typeface="Cambria Math" panose="02040503050406030204" pitchFamily="18" charset="0"/>
                        </a:rPr>
                        <m:t>)=0</m:t>
                      </m:r>
                    </m:oMath>
                  </m:oMathPara>
                </a14:m>
                <a:endParaRPr lang="zh-CN" altLang="en-US" dirty="0"/>
              </a:p>
            </p:txBody>
          </p:sp>
        </mc:Choice>
        <mc:Fallback xmlns="">
          <p:sp>
            <p:nvSpPr>
              <p:cNvPr id="9" name="文本框 8">
                <a:extLst>
                  <a:ext uri="{FF2B5EF4-FFF2-40B4-BE49-F238E27FC236}">
                    <a16:creationId xmlns:a16="http://schemas.microsoft.com/office/drawing/2014/main" id="{DFE7D601-28A5-47E1-AA8F-6C71AAE355AC}"/>
                  </a:ext>
                </a:extLst>
              </p:cNvPr>
              <p:cNvSpPr txBox="1">
                <a:spLocks noRot="1" noChangeAspect="1" noMove="1" noResize="1" noEditPoints="1" noAdjustHandles="1" noChangeArrowheads="1" noChangeShapeType="1" noTextEdit="1"/>
              </p:cNvSpPr>
              <p:nvPr/>
            </p:nvSpPr>
            <p:spPr>
              <a:xfrm>
                <a:off x="8929642" y="3290500"/>
                <a:ext cx="1705210" cy="276999"/>
              </a:xfrm>
              <a:prstGeom prst="rect">
                <a:avLst/>
              </a:prstGeom>
              <a:blipFill>
                <a:blip r:embed="rId3"/>
                <a:stretch>
                  <a:fillRect l="-2857" t="-2222" r="-2500" b="-3555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449E9ADB-AF87-4055-B7A8-322ECE1E45B7}"/>
                  </a:ext>
                </a:extLst>
              </p:cNvPr>
              <p:cNvSpPr txBox="1"/>
              <p:nvPr/>
            </p:nvSpPr>
            <p:spPr>
              <a:xfrm>
                <a:off x="8210695" y="5899034"/>
                <a:ext cx="3143105" cy="5558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altLang="zh-CN" b="0" i="0" smtClean="0">
                          <a:latin typeface="Cambria Math" panose="02040503050406030204" pitchFamily="18" charset="0"/>
                        </a:rPr>
                        <m:t>∇</m:t>
                      </m:r>
                      <m:r>
                        <a:rPr lang="en-US" altLang="zh-CN" b="0" i="1" smtClean="0">
                          <a:latin typeface="Cambria Math" panose="02040503050406030204" pitchFamily="18" charset="0"/>
                        </a:rPr>
                        <m:t>×</m:t>
                      </m:r>
                      <m:d>
                        <m:dPr>
                          <m:ctrlPr>
                            <a:rPr lang="en-US" altLang="zh-CN" b="0" i="1" smtClean="0">
                              <a:latin typeface="Cambria Math" panose="02040503050406030204" pitchFamily="18" charset="0"/>
                            </a:rPr>
                          </m:ctrlPr>
                        </m:dPr>
                        <m:e>
                          <m:r>
                            <m:rPr>
                              <m:sty m:val="p"/>
                            </m:rPr>
                            <a:rPr lang="en-US" altLang="zh-CN" b="0" i="0" smtClean="0">
                              <a:latin typeface="Cambria Math" panose="02040503050406030204" pitchFamily="18" charset="0"/>
                            </a:rPr>
                            <m:t>∇</m:t>
                          </m:r>
                          <m:r>
                            <a:rPr lang="en-US" altLang="zh-CN" b="0" i="1" smtClean="0">
                              <a:latin typeface="Cambria Math" panose="02040503050406030204" pitchFamily="18" charset="0"/>
                            </a:rPr>
                            <m:t>×</m:t>
                          </m:r>
                          <m:r>
                            <a:rPr lang="en-US" altLang="zh-CN" b="0" i="1" smtClean="0">
                              <a:latin typeface="Cambria Math" panose="02040503050406030204" pitchFamily="18" charset="0"/>
                            </a:rPr>
                            <m:t>𝐴</m:t>
                          </m:r>
                          <m:r>
                            <a:rPr lang="en-US" altLang="zh-CN" b="0" i="1" smtClean="0">
                              <a:latin typeface="Cambria Math" panose="02040503050406030204" pitchFamily="18" charset="0"/>
                            </a:rPr>
                            <m:t>−</m:t>
                          </m:r>
                          <m:r>
                            <a:rPr lang="en-US" altLang="zh-CN" b="0" i="1" smtClean="0">
                              <a:solidFill>
                                <a:srgbClr val="FF0000"/>
                              </a:solidFill>
                              <a:latin typeface="Cambria Math" panose="02040503050406030204" pitchFamily="18" charset="0"/>
                            </a:rPr>
                            <m:t>𝑚</m:t>
                          </m:r>
                        </m:e>
                      </m:d>
                      <m:r>
                        <a:rPr lang="en-US" altLang="zh-CN" b="0" i="1" smtClean="0">
                          <a:latin typeface="Cambria Math" panose="02040503050406030204" pitchFamily="18" charset="0"/>
                        </a:rPr>
                        <m:t>+</m:t>
                      </m:r>
                      <m:f>
                        <m:fPr>
                          <m:ctrlPr>
                            <a:rPr lang="en-US" altLang="zh-CN" i="1">
                              <a:latin typeface="Cambria Math" panose="02040503050406030204" pitchFamily="18" charset="0"/>
                            </a:rPr>
                          </m:ctrlPr>
                        </m:fPr>
                        <m:num>
                          <m:sSub>
                            <m:sSubPr>
                              <m:ctrlPr>
                                <a:rPr lang="en-US" altLang="zh-CN" b="0" i="1" smtClean="0">
                                  <a:latin typeface="Cambria Math" panose="02040503050406030204" pitchFamily="18" charset="0"/>
                                  <a:ea typeface="Cambria Math" panose="02040503050406030204" pitchFamily="18" charset="0"/>
                                </a:rPr>
                              </m:ctrlPr>
                            </m:sSubPr>
                            <m:e>
                              <m:r>
                                <a:rPr lang="zh-CN" altLang="en-US" i="1" smtClean="0">
                                  <a:latin typeface="Cambria Math" panose="02040503050406030204" pitchFamily="18" charset="0"/>
                                  <a:ea typeface="Cambria Math" panose="02040503050406030204" pitchFamily="18" charset="0"/>
                                </a:rPr>
                                <m:t>𝜖</m:t>
                              </m:r>
                            </m:e>
                            <m:sub>
                              <m:r>
                                <a:rPr lang="en-US" altLang="zh-CN" b="0" i="1" smtClean="0">
                                  <a:latin typeface="Cambria Math" panose="02040503050406030204" pitchFamily="18" charset="0"/>
                                  <a:ea typeface="Cambria Math" panose="02040503050406030204" pitchFamily="18" charset="0"/>
                                </a:rPr>
                                <m:t>0</m:t>
                              </m:r>
                            </m:sub>
                          </m:sSub>
                        </m:num>
                        <m:den>
                          <m:sSup>
                            <m:sSupPr>
                              <m:ctrlPr>
                                <a:rPr lang="en-US" altLang="zh-CN" i="1">
                                  <a:latin typeface="Cambria Math" panose="02040503050406030204" pitchFamily="18" charset="0"/>
                                </a:rPr>
                              </m:ctrlPr>
                            </m:sSupPr>
                            <m:e>
                              <m:r>
                                <a:rPr lang="en-US" altLang="zh-CN" i="1">
                                  <a:latin typeface="Cambria Math" panose="02040503050406030204" pitchFamily="18" charset="0"/>
                                </a:rPr>
                                <m:t>𝑐</m:t>
                              </m:r>
                            </m:e>
                            <m:sup>
                              <m:r>
                                <a:rPr lang="en-US" altLang="zh-CN" i="1">
                                  <a:latin typeface="Cambria Math" panose="02040503050406030204" pitchFamily="18" charset="0"/>
                                </a:rPr>
                                <m:t>2</m:t>
                              </m:r>
                            </m:sup>
                          </m:sSup>
                        </m:den>
                      </m:f>
                      <m:f>
                        <m:fPr>
                          <m:ctrlPr>
                            <a:rPr lang="en-US" altLang="zh-CN" b="0" i="1" smtClean="0">
                              <a:latin typeface="Cambria Math" panose="02040503050406030204" pitchFamily="18" charset="0"/>
                            </a:rPr>
                          </m:ctrlPr>
                        </m:fPr>
                        <m:num>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m:t>
                              </m:r>
                            </m:e>
                            <m:sup>
                              <m:r>
                                <a:rPr lang="en-US" altLang="zh-CN" b="0" i="1" smtClean="0">
                                  <a:latin typeface="Cambria Math" panose="02040503050406030204" pitchFamily="18" charset="0"/>
                                </a:rPr>
                                <m:t>2</m:t>
                              </m:r>
                            </m:sup>
                          </m:sSup>
                          <m:r>
                            <a:rPr lang="en-US" altLang="zh-CN" b="0" i="1" smtClean="0">
                              <a:latin typeface="Cambria Math" panose="02040503050406030204" pitchFamily="18" charset="0"/>
                            </a:rPr>
                            <m:t>𝐴</m:t>
                          </m:r>
                        </m:num>
                        <m:den>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𝑡</m:t>
                              </m:r>
                            </m:e>
                            <m:sup>
                              <m:r>
                                <a:rPr lang="en-US" altLang="zh-CN" b="0" i="1" smtClean="0">
                                  <a:latin typeface="Cambria Math" panose="02040503050406030204" pitchFamily="18" charset="0"/>
                                </a:rPr>
                                <m:t>2</m:t>
                              </m:r>
                            </m:sup>
                          </m:sSup>
                        </m:den>
                      </m:f>
                      <m:r>
                        <a:rPr lang="en-US" altLang="zh-CN" b="0" i="1" smtClean="0">
                          <a:latin typeface="Cambria Math" panose="02040503050406030204" pitchFamily="18" charset="0"/>
                        </a:rPr>
                        <m:t>=0</m:t>
                      </m:r>
                    </m:oMath>
                  </m:oMathPara>
                </a14:m>
                <a:endParaRPr lang="zh-CN" altLang="en-US" dirty="0"/>
              </a:p>
            </p:txBody>
          </p:sp>
        </mc:Choice>
        <mc:Fallback xmlns="">
          <p:sp>
            <p:nvSpPr>
              <p:cNvPr id="11" name="文本框 10">
                <a:extLst>
                  <a:ext uri="{FF2B5EF4-FFF2-40B4-BE49-F238E27FC236}">
                    <a16:creationId xmlns:a16="http://schemas.microsoft.com/office/drawing/2014/main" id="{449E9ADB-AF87-4055-B7A8-322ECE1E45B7}"/>
                  </a:ext>
                </a:extLst>
              </p:cNvPr>
              <p:cNvSpPr txBox="1">
                <a:spLocks noRot="1" noChangeAspect="1" noMove="1" noResize="1" noEditPoints="1" noAdjustHandles="1" noChangeArrowheads="1" noChangeShapeType="1" noTextEdit="1"/>
              </p:cNvSpPr>
              <p:nvPr/>
            </p:nvSpPr>
            <p:spPr>
              <a:xfrm>
                <a:off x="8210695" y="5899034"/>
                <a:ext cx="3143105" cy="555858"/>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60292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F636872-8A63-45E3-B327-D2EAC08EADC5}"/>
              </a:ext>
            </a:extLst>
          </p:cNvPr>
          <p:cNvSpPr>
            <a:spLocks noGrp="1"/>
          </p:cNvSpPr>
          <p:nvPr>
            <p:ph type="title"/>
          </p:nvPr>
        </p:nvSpPr>
        <p:spPr/>
        <p:txBody>
          <a:bodyPr/>
          <a:lstStyle/>
          <a:p>
            <a:r>
              <a:rPr lang="zh-CN" altLang="en-US" dirty="0"/>
              <a:t>收敛问题</a:t>
            </a:r>
          </a:p>
        </p:txBody>
      </p:sp>
      <p:sp>
        <p:nvSpPr>
          <p:cNvPr id="3" name="内容占位符 2">
            <a:extLst>
              <a:ext uri="{FF2B5EF4-FFF2-40B4-BE49-F238E27FC236}">
                <a16:creationId xmlns:a16="http://schemas.microsoft.com/office/drawing/2014/main" id="{3EBC5E0C-6548-4268-BCEB-E6F8BF402ABB}"/>
              </a:ext>
            </a:extLst>
          </p:cNvPr>
          <p:cNvSpPr>
            <a:spLocks noGrp="1"/>
          </p:cNvSpPr>
          <p:nvPr>
            <p:ph idx="1"/>
          </p:nvPr>
        </p:nvSpPr>
        <p:spPr/>
        <p:txBody>
          <a:bodyPr/>
          <a:lstStyle/>
          <a:p>
            <a:r>
              <a:rPr lang="en-US" altLang="zh-CN" dirty="0" err="1"/>
              <a:t>Temw</a:t>
            </a:r>
            <a:r>
              <a:rPr lang="en-US" altLang="zh-CN" dirty="0"/>
              <a:t>+</a:t>
            </a:r>
            <a:r>
              <a:rPr lang="zh-CN" altLang="zh-CN" dirty="0"/>
              <a:t>微磁学</a:t>
            </a:r>
            <a:r>
              <a:rPr lang="zh-CN" altLang="en-US" dirty="0"/>
              <a:t>时域</a:t>
            </a:r>
            <a:r>
              <a:rPr lang="zh-CN" altLang="zh-CN" dirty="0"/>
              <a:t>模块</a:t>
            </a:r>
            <a:r>
              <a:rPr lang="zh-CN" altLang="en-US" dirty="0"/>
              <a:t>：</a:t>
            </a:r>
            <a:endParaRPr lang="en-US" altLang="zh-CN" dirty="0"/>
          </a:p>
          <a:p>
            <a:r>
              <a:rPr lang="zh-CN" altLang="zh-CN" dirty="0"/>
              <a:t>如果设置磁失势全空间为零作为初始条件，在设定耦合的情况下直接进行求解，将会遇到严重的收敛问题。</a:t>
            </a:r>
            <a:endParaRPr lang="en-US" altLang="zh-CN" dirty="0"/>
          </a:p>
          <a:p>
            <a:endParaRPr lang="zh-CN" altLang="en-US" dirty="0"/>
          </a:p>
        </p:txBody>
      </p:sp>
      <p:pic>
        <p:nvPicPr>
          <p:cNvPr id="6" name="图片 5">
            <a:extLst>
              <a:ext uri="{FF2B5EF4-FFF2-40B4-BE49-F238E27FC236}">
                <a16:creationId xmlns:a16="http://schemas.microsoft.com/office/drawing/2014/main" id="{0AE40344-2EFC-451B-96AC-95E3F807CA6C}"/>
              </a:ext>
            </a:extLst>
          </p:cNvPr>
          <p:cNvPicPr>
            <a:picLocks noChangeAspect="1"/>
          </p:cNvPicPr>
          <p:nvPr/>
        </p:nvPicPr>
        <p:blipFill>
          <a:blip r:embed="rId3"/>
          <a:stretch>
            <a:fillRect/>
          </a:stretch>
        </p:blipFill>
        <p:spPr>
          <a:xfrm>
            <a:off x="6440441" y="3913114"/>
            <a:ext cx="2925333" cy="2194000"/>
          </a:xfrm>
          <a:prstGeom prst="rect">
            <a:avLst/>
          </a:prstGeom>
        </p:spPr>
      </p:pic>
      <p:pic>
        <p:nvPicPr>
          <p:cNvPr id="8" name="图片 7">
            <a:extLst>
              <a:ext uri="{FF2B5EF4-FFF2-40B4-BE49-F238E27FC236}">
                <a16:creationId xmlns:a16="http://schemas.microsoft.com/office/drawing/2014/main" id="{BDE70114-2526-4405-B622-5ADF1766AD9A}"/>
              </a:ext>
            </a:extLst>
          </p:cNvPr>
          <p:cNvPicPr>
            <a:picLocks noChangeAspect="1"/>
          </p:cNvPicPr>
          <p:nvPr/>
        </p:nvPicPr>
        <p:blipFill>
          <a:blip r:embed="rId4"/>
          <a:stretch>
            <a:fillRect/>
          </a:stretch>
        </p:blipFill>
        <p:spPr>
          <a:xfrm>
            <a:off x="2911795" y="3913113"/>
            <a:ext cx="2925333" cy="2193999"/>
          </a:xfrm>
          <a:prstGeom prst="rect">
            <a:avLst/>
          </a:prstGeom>
        </p:spPr>
      </p:pic>
      <p:pic>
        <p:nvPicPr>
          <p:cNvPr id="5" name="图片 4">
            <a:extLst>
              <a:ext uri="{FF2B5EF4-FFF2-40B4-BE49-F238E27FC236}">
                <a16:creationId xmlns:a16="http://schemas.microsoft.com/office/drawing/2014/main" id="{DDB5B004-2BEF-4788-846D-291B14372042}"/>
              </a:ext>
            </a:extLst>
          </p:cNvPr>
          <p:cNvPicPr>
            <a:picLocks noChangeAspect="1"/>
          </p:cNvPicPr>
          <p:nvPr/>
        </p:nvPicPr>
        <p:blipFill>
          <a:blip r:embed="rId5"/>
          <a:stretch>
            <a:fillRect/>
          </a:stretch>
        </p:blipFill>
        <p:spPr>
          <a:xfrm>
            <a:off x="9146606" y="365125"/>
            <a:ext cx="1971288" cy="1383215"/>
          </a:xfrm>
          <a:prstGeom prst="rect">
            <a:avLst/>
          </a:prstGeom>
        </p:spPr>
      </p:pic>
    </p:spTree>
    <p:extLst>
      <p:ext uri="{BB962C8B-B14F-4D97-AF65-F5344CB8AC3E}">
        <p14:creationId xmlns:p14="http://schemas.microsoft.com/office/powerpoint/2010/main" val="2896437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4D83C4-34B1-4353-9C25-4F68551DBA1C}"/>
              </a:ext>
            </a:extLst>
          </p:cNvPr>
          <p:cNvSpPr>
            <a:spLocks noGrp="1"/>
          </p:cNvSpPr>
          <p:nvPr>
            <p:ph type="title"/>
          </p:nvPr>
        </p:nvSpPr>
        <p:spPr/>
        <p:txBody>
          <a:bodyPr/>
          <a:lstStyle/>
          <a:p>
            <a:r>
              <a:rPr lang="zh-CN" altLang="en-US" dirty="0"/>
              <a:t>研究方法（初始条件处理）</a:t>
            </a:r>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2E08E5AA-F0B3-456B-9B57-C2D8A908B5EE}"/>
                  </a:ext>
                </a:extLst>
              </p:cNvPr>
              <p:cNvSpPr>
                <a:spLocks noGrp="1"/>
              </p:cNvSpPr>
              <p:nvPr>
                <p:ph idx="1"/>
              </p:nvPr>
            </p:nvSpPr>
            <p:spPr>
              <a:xfrm>
                <a:off x="838200" y="1825625"/>
                <a:ext cx="6437923" cy="4351338"/>
              </a:xfrm>
            </p:spPr>
            <p:txBody>
              <a:bodyPr>
                <a:normAutofit fontScale="92500"/>
              </a:bodyPr>
              <a:lstStyle/>
              <a:p>
                <a:r>
                  <a:rPr lang="zh-CN" altLang="zh-CN" dirty="0"/>
                  <a:t>初始条件设置为全空间磁失势为零，但关闭耦合。</a:t>
                </a:r>
                <a:endParaRPr lang="en-US" altLang="zh-CN" dirty="0"/>
              </a:p>
              <a:p>
                <a:r>
                  <a:rPr lang="en-US" altLang="zh-CN" dirty="0"/>
                  <a:t>1</a:t>
                </a:r>
                <a:r>
                  <a:rPr lang="zh-CN" altLang="en-US" dirty="0"/>
                  <a:t>，</a:t>
                </a:r>
                <a:r>
                  <a:rPr lang="zh-CN" altLang="zh-CN" dirty="0"/>
                  <a:t>磁区域中的磁化强度缓慢增大到</a:t>
                </a:r>
                <a14:m>
                  <m:oMath xmlns:m="http://schemas.openxmlformats.org/officeDocument/2006/math">
                    <m:sSub>
                      <m:sSubPr>
                        <m:ctrlPr>
                          <a:rPr lang="en-US" altLang="zh-CN" b="0" i="1" dirty="0" smtClean="0">
                            <a:latin typeface="Cambria Math" panose="02040503050406030204" pitchFamily="18" charset="0"/>
                          </a:rPr>
                        </m:ctrlPr>
                      </m:sSubPr>
                      <m:e>
                        <m:r>
                          <a:rPr lang="en-US" altLang="zh-CN" i="1" dirty="0" smtClean="0">
                            <a:latin typeface="Cambria Math" panose="02040503050406030204" pitchFamily="18" charset="0"/>
                          </a:rPr>
                          <m:t>𝑀</m:t>
                        </m:r>
                      </m:e>
                      <m:sub>
                        <m:r>
                          <a:rPr lang="en-US" altLang="zh-CN" i="1" dirty="0" smtClean="0">
                            <a:latin typeface="Cambria Math" panose="02040503050406030204" pitchFamily="18" charset="0"/>
                          </a:rPr>
                          <m:t>𝑠</m:t>
                        </m:r>
                      </m:sub>
                    </m:sSub>
                  </m:oMath>
                </a14:m>
                <a:r>
                  <a:rPr lang="zh-CN" altLang="zh-CN" dirty="0"/>
                  <a:t>。</a:t>
                </a:r>
                <a:endParaRPr lang="en-US" altLang="zh-CN" dirty="0"/>
              </a:p>
              <a:p>
                <a:r>
                  <a:rPr lang="en-US" altLang="zh-CN" dirty="0"/>
                  <a:t>2</a:t>
                </a:r>
                <a:r>
                  <a:rPr lang="zh-CN" altLang="en-US" dirty="0"/>
                  <a:t>，</a:t>
                </a:r>
                <a:r>
                  <a:rPr lang="zh-CN" altLang="zh-CN" dirty="0"/>
                  <a:t>打开微磁学与电磁波模块的耦合，并用微磁学传递的磁化强度</a:t>
                </a:r>
                <a14:m>
                  <m:oMath xmlns:m="http://schemas.openxmlformats.org/officeDocument/2006/math">
                    <m:r>
                      <a:rPr lang="en-US" altLang="zh-CN" i="1" dirty="0" smtClean="0">
                        <a:latin typeface="Cambria Math" panose="02040503050406030204" pitchFamily="18" charset="0"/>
                      </a:rPr>
                      <m:t>𝑚</m:t>
                    </m:r>
                  </m:oMath>
                </a14:m>
                <a:r>
                  <a:rPr lang="zh-CN" altLang="zh-CN" dirty="0"/>
                  <a:t>替换掉我们手动添加的</a:t>
                </a:r>
                <a14:m>
                  <m:oMath xmlns:m="http://schemas.openxmlformats.org/officeDocument/2006/math">
                    <m:sSub>
                      <m:sSubPr>
                        <m:ctrlPr>
                          <a:rPr lang="en-US" altLang="zh-CN" i="1" dirty="0">
                            <a:latin typeface="Cambria Math" panose="02040503050406030204" pitchFamily="18" charset="0"/>
                          </a:rPr>
                        </m:ctrlPr>
                      </m:sSubPr>
                      <m:e>
                        <m:r>
                          <a:rPr lang="en-US" altLang="zh-CN" i="1" dirty="0">
                            <a:latin typeface="Cambria Math" panose="02040503050406030204" pitchFamily="18" charset="0"/>
                          </a:rPr>
                          <m:t>𝑀</m:t>
                        </m:r>
                      </m:e>
                      <m:sub>
                        <m:r>
                          <a:rPr lang="en-US" altLang="zh-CN" i="1" dirty="0">
                            <a:latin typeface="Cambria Math" panose="02040503050406030204" pitchFamily="18" charset="0"/>
                          </a:rPr>
                          <m:t>𝑠</m:t>
                        </m:r>
                      </m:sub>
                    </m:sSub>
                    <m:r>
                      <a:rPr lang="en-US" altLang="zh-CN" i="1" dirty="0">
                        <a:latin typeface="Cambria Math" panose="02040503050406030204" pitchFamily="18" charset="0"/>
                      </a:rPr>
                      <m:t> </m:t>
                    </m:r>
                  </m:oMath>
                </a14:m>
                <a:r>
                  <a:rPr lang="zh-CN" altLang="zh-CN" dirty="0"/>
                  <a:t>。</a:t>
                </a:r>
                <a:endParaRPr lang="en-US" altLang="zh-CN" dirty="0"/>
              </a:p>
              <a:p>
                <a:r>
                  <a:rPr lang="en-US" altLang="zh-CN" dirty="0"/>
                  <a:t>3</a:t>
                </a:r>
                <a:r>
                  <a:rPr lang="zh-CN" altLang="en-US" dirty="0"/>
                  <a:t>，</a:t>
                </a:r>
                <a:r>
                  <a:rPr lang="zh-CN" altLang="zh-CN" dirty="0"/>
                  <a:t>打开体系的驱动开始计算。</a:t>
                </a:r>
              </a:p>
              <a:p>
                <a:endParaRPr lang="zh-CN" altLang="en-US" dirty="0"/>
              </a:p>
            </p:txBody>
          </p:sp>
        </mc:Choice>
        <mc:Fallback xmlns="">
          <p:sp>
            <p:nvSpPr>
              <p:cNvPr id="3" name="内容占位符 2">
                <a:extLst>
                  <a:ext uri="{FF2B5EF4-FFF2-40B4-BE49-F238E27FC236}">
                    <a16:creationId xmlns:a16="http://schemas.microsoft.com/office/drawing/2014/main" id="{2E08E5AA-F0B3-456B-9B57-C2D8A908B5EE}"/>
                  </a:ext>
                </a:extLst>
              </p:cNvPr>
              <p:cNvSpPr>
                <a:spLocks noGrp="1" noRot="1" noChangeAspect="1" noMove="1" noResize="1" noEditPoints="1" noAdjustHandles="1" noChangeArrowheads="1" noChangeShapeType="1" noTextEdit="1"/>
              </p:cNvSpPr>
              <p:nvPr>
                <p:ph idx="1"/>
              </p:nvPr>
            </p:nvSpPr>
            <p:spPr>
              <a:xfrm>
                <a:off x="838200" y="1825625"/>
                <a:ext cx="6437923" cy="4351338"/>
              </a:xfrm>
              <a:blipFill>
                <a:blip r:embed="rId3"/>
                <a:stretch>
                  <a:fillRect l="-1515" t="-2101" r="-95"/>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31160947-DE1A-4FD4-912B-2201C3CAC6B4}"/>
              </a:ext>
            </a:extLst>
          </p:cNvPr>
          <p:cNvPicPr>
            <a:picLocks noChangeAspect="1"/>
          </p:cNvPicPr>
          <p:nvPr/>
        </p:nvPicPr>
        <p:blipFill>
          <a:blip r:embed="rId4"/>
          <a:stretch>
            <a:fillRect/>
          </a:stretch>
        </p:blipFill>
        <p:spPr>
          <a:xfrm>
            <a:off x="7691900" y="1025097"/>
            <a:ext cx="3600000" cy="2700000"/>
          </a:xfrm>
          <a:prstGeom prst="rect">
            <a:avLst/>
          </a:prstGeom>
        </p:spPr>
      </p:pic>
      <p:pic>
        <p:nvPicPr>
          <p:cNvPr id="6" name="图片 5">
            <a:extLst>
              <a:ext uri="{FF2B5EF4-FFF2-40B4-BE49-F238E27FC236}">
                <a16:creationId xmlns:a16="http://schemas.microsoft.com/office/drawing/2014/main" id="{9083DD81-CD7B-46B8-8F8C-A2A908645B3F}"/>
              </a:ext>
            </a:extLst>
          </p:cNvPr>
          <p:cNvPicPr>
            <a:picLocks noChangeAspect="1"/>
          </p:cNvPicPr>
          <p:nvPr/>
        </p:nvPicPr>
        <p:blipFill rotWithShape="1">
          <a:blip r:embed="rId5">
            <a:extLst>
              <a:ext uri="{28A0092B-C50C-407E-A947-70E740481C1C}">
                <a14:useLocalDpi xmlns:a14="http://schemas.microsoft.com/office/drawing/2010/main" val="0"/>
              </a:ext>
            </a:extLst>
          </a:blip>
          <a:srcRect l="896" t="-1" b="-1686"/>
          <a:stretch/>
        </p:blipFill>
        <p:spPr>
          <a:xfrm>
            <a:off x="7541793" y="3604295"/>
            <a:ext cx="3702856" cy="2519348"/>
          </a:xfrm>
          <a:prstGeom prst="rect">
            <a:avLst/>
          </a:prstGeom>
        </p:spPr>
      </p:pic>
    </p:spTree>
    <p:extLst>
      <p:ext uri="{BB962C8B-B14F-4D97-AF65-F5344CB8AC3E}">
        <p14:creationId xmlns:p14="http://schemas.microsoft.com/office/powerpoint/2010/main" val="1744534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4C487B87-DA2D-4018-A86B-36B31AAA8921}"/>
              </a:ext>
            </a:extLst>
          </p:cNvPr>
          <p:cNvPicPr>
            <a:picLocks noChangeAspect="1"/>
          </p:cNvPicPr>
          <p:nvPr/>
        </p:nvPicPr>
        <p:blipFill>
          <a:blip r:embed="rId3"/>
          <a:stretch>
            <a:fillRect/>
          </a:stretch>
        </p:blipFill>
        <p:spPr>
          <a:xfrm>
            <a:off x="387445" y="3978168"/>
            <a:ext cx="3600001" cy="2514707"/>
          </a:xfrm>
          <a:prstGeom prst="rect">
            <a:avLst/>
          </a:prstGeom>
        </p:spPr>
      </p:pic>
      <p:sp>
        <p:nvSpPr>
          <p:cNvPr id="2" name="标题 1">
            <a:extLst>
              <a:ext uri="{FF2B5EF4-FFF2-40B4-BE49-F238E27FC236}">
                <a16:creationId xmlns:a16="http://schemas.microsoft.com/office/drawing/2014/main" id="{2608EA70-83FA-42AC-AA6B-E5C71181D0DE}"/>
              </a:ext>
            </a:extLst>
          </p:cNvPr>
          <p:cNvSpPr>
            <a:spLocks noGrp="1"/>
          </p:cNvSpPr>
          <p:nvPr>
            <p:ph type="title"/>
          </p:nvPr>
        </p:nvSpPr>
        <p:spPr/>
        <p:txBody>
          <a:bodyPr/>
          <a:lstStyle/>
          <a:p>
            <a:r>
              <a:rPr lang="zh-CN" altLang="en-US" dirty="0"/>
              <a:t>仿真结果</a:t>
            </a:r>
          </a:p>
        </p:txBody>
      </p:sp>
      <p:sp>
        <p:nvSpPr>
          <p:cNvPr id="3" name="内容占位符 2">
            <a:extLst>
              <a:ext uri="{FF2B5EF4-FFF2-40B4-BE49-F238E27FC236}">
                <a16:creationId xmlns:a16="http://schemas.microsoft.com/office/drawing/2014/main" id="{1D15163E-252F-4439-A8C3-0DFCDF0994F2}"/>
              </a:ext>
            </a:extLst>
          </p:cNvPr>
          <p:cNvSpPr>
            <a:spLocks noGrp="1"/>
          </p:cNvSpPr>
          <p:nvPr>
            <p:ph idx="1"/>
          </p:nvPr>
        </p:nvSpPr>
        <p:spPr>
          <a:xfrm>
            <a:off x="838200" y="1825625"/>
            <a:ext cx="6187633" cy="4351338"/>
          </a:xfrm>
        </p:spPr>
        <p:txBody>
          <a:bodyPr/>
          <a:lstStyle/>
          <a:p>
            <a:r>
              <a:rPr lang="zh-CN" altLang="en-US" dirty="0"/>
              <a:t>波导注入的电磁波实现了对磁性小球一致进动模式的有效驱动。</a:t>
            </a:r>
            <a:endParaRPr lang="en-US" altLang="zh-CN" dirty="0"/>
          </a:p>
          <a:p>
            <a:r>
              <a:rPr lang="zh-CN" altLang="en-US" dirty="0"/>
              <a:t>也实现了磁性小球通过共面波导的两种不同类型的耦合。</a:t>
            </a:r>
            <a:endParaRPr lang="en-US" altLang="zh-CN" dirty="0"/>
          </a:p>
          <a:p>
            <a:endParaRPr lang="en-US" altLang="zh-CN" dirty="0"/>
          </a:p>
          <a:p>
            <a:endParaRPr lang="zh-CN" altLang="en-US" dirty="0"/>
          </a:p>
        </p:txBody>
      </p:sp>
      <p:pic>
        <p:nvPicPr>
          <p:cNvPr id="17" name="图片 16">
            <a:extLst>
              <a:ext uri="{FF2B5EF4-FFF2-40B4-BE49-F238E27FC236}">
                <a16:creationId xmlns:a16="http://schemas.microsoft.com/office/drawing/2014/main" id="{CC284BD0-8553-4E11-9F16-E1A4D139903C}"/>
              </a:ext>
            </a:extLst>
          </p:cNvPr>
          <p:cNvPicPr>
            <a:picLocks noChangeAspect="1"/>
          </p:cNvPicPr>
          <p:nvPr/>
        </p:nvPicPr>
        <p:blipFill>
          <a:blip r:embed="rId4"/>
          <a:stretch>
            <a:fillRect/>
          </a:stretch>
        </p:blipFill>
        <p:spPr>
          <a:xfrm>
            <a:off x="7829951" y="3860034"/>
            <a:ext cx="3600000" cy="2514706"/>
          </a:xfrm>
          <a:prstGeom prst="rect">
            <a:avLst/>
          </a:prstGeom>
        </p:spPr>
      </p:pic>
      <p:pic>
        <p:nvPicPr>
          <p:cNvPr id="18" name="图片 17">
            <a:extLst>
              <a:ext uri="{FF2B5EF4-FFF2-40B4-BE49-F238E27FC236}">
                <a16:creationId xmlns:a16="http://schemas.microsoft.com/office/drawing/2014/main" id="{E5EDE8F7-0D52-4B98-91C2-A86DCC8A2DC1}"/>
              </a:ext>
            </a:extLst>
          </p:cNvPr>
          <p:cNvPicPr>
            <a:picLocks noChangeAspect="1"/>
          </p:cNvPicPr>
          <p:nvPr/>
        </p:nvPicPr>
        <p:blipFill>
          <a:blip r:embed="rId5"/>
          <a:stretch>
            <a:fillRect/>
          </a:stretch>
        </p:blipFill>
        <p:spPr>
          <a:xfrm>
            <a:off x="4178753" y="3883663"/>
            <a:ext cx="3600000" cy="2514706"/>
          </a:xfrm>
          <a:prstGeom prst="rect">
            <a:avLst/>
          </a:prstGeom>
        </p:spPr>
      </p:pic>
      <p:pic>
        <p:nvPicPr>
          <p:cNvPr id="21" name="图片 20">
            <a:extLst>
              <a:ext uri="{FF2B5EF4-FFF2-40B4-BE49-F238E27FC236}">
                <a16:creationId xmlns:a16="http://schemas.microsoft.com/office/drawing/2014/main" id="{84898985-4D73-48E9-A293-39DB999A9ECB}"/>
              </a:ext>
            </a:extLst>
          </p:cNvPr>
          <p:cNvPicPr>
            <a:picLocks noChangeAspect="1"/>
          </p:cNvPicPr>
          <p:nvPr/>
        </p:nvPicPr>
        <p:blipFill>
          <a:blip r:embed="rId6"/>
          <a:stretch>
            <a:fillRect/>
          </a:stretch>
        </p:blipFill>
        <p:spPr>
          <a:xfrm>
            <a:off x="7691900" y="1025097"/>
            <a:ext cx="3600000" cy="2700000"/>
          </a:xfrm>
          <a:prstGeom prst="rect">
            <a:avLst/>
          </a:prstGeom>
        </p:spPr>
      </p:pic>
      <p:pic>
        <p:nvPicPr>
          <p:cNvPr id="7" name="图片占位符 41">
            <a:extLst>
              <a:ext uri="{FF2B5EF4-FFF2-40B4-BE49-F238E27FC236}">
                <a16:creationId xmlns:a16="http://schemas.microsoft.com/office/drawing/2014/main" id="{0406C23B-8481-4C9A-B123-8D30185DEA43}"/>
              </a:ext>
            </a:extLst>
          </p:cNvPr>
          <p:cNvPicPr>
            <a:picLocks noChangeAspect="1"/>
          </p:cNvPicPr>
          <p:nvPr/>
        </p:nvPicPr>
        <p:blipFill rotWithShape="1">
          <a:blip r:embed="rId7">
            <a:extLst>
              <a:ext uri="{28A0092B-C50C-407E-A947-70E740481C1C}">
                <a14:useLocalDpi xmlns:a14="http://schemas.microsoft.com/office/drawing/2010/main" val="0"/>
              </a:ext>
            </a:extLst>
          </a:blip>
          <a:srcRect l="11522" t="31006" r="11522" b="21356"/>
          <a:stretch/>
        </p:blipFill>
        <p:spPr>
          <a:xfrm>
            <a:off x="2276513" y="5628396"/>
            <a:ext cx="1524719" cy="659270"/>
          </a:xfrm>
          <a:prstGeom prst="rect">
            <a:avLst/>
          </a:prstGeom>
          <a:ln w="38100">
            <a:solidFill>
              <a:schemeClr val="tx1"/>
            </a:solidFill>
          </a:ln>
        </p:spPr>
      </p:pic>
      <p:sp>
        <p:nvSpPr>
          <p:cNvPr id="9" name="矩形 8">
            <a:extLst>
              <a:ext uri="{FF2B5EF4-FFF2-40B4-BE49-F238E27FC236}">
                <a16:creationId xmlns:a16="http://schemas.microsoft.com/office/drawing/2014/main" id="{8DCA5B36-34AD-4AB4-9F8C-1BA42D6E28A0}"/>
              </a:ext>
            </a:extLst>
          </p:cNvPr>
          <p:cNvSpPr/>
          <p:nvPr/>
        </p:nvSpPr>
        <p:spPr>
          <a:xfrm>
            <a:off x="1174973" y="5696876"/>
            <a:ext cx="227681" cy="1206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a:extLst>
              <a:ext uri="{FF2B5EF4-FFF2-40B4-BE49-F238E27FC236}">
                <a16:creationId xmlns:a16="http://schemas.microsoft.com/office/drawing/2014/main" id="{C52B4CB2-B1B0-4A1A-BEC7-997ED88C931B}"/>
              </a:ext>
            </a:extLst>
          </p:cNvPr>
          <p:cNvCxnSpPr>
            <a:cxnSpLocks/>
          </p:cNvCxnSpPr>
          <p:nvPr/>
        </p:nvCxnSpPr>
        <p:spPr>
          <a:xfrm flipV="1">
            <a:off x="1392034" y="5605789"/>
            <a:ext cx="867258" cy="91087"/>
          </a:xfrm>
          <a:prstGeom prst="line">
            <a:avLst/>
          </a:prstGeom>
          <a:ln w="28575"/>
        </p:spPr>
        <p:style>
          <a:lnRef idx="3">
            <a:schemeClr val="dk1"/>
          </a:lnRef>
          <a:fillRef idx="0">
            <a:schemeClr val="dk1"/>
          </a:fillRef>
          <a:effectRef idx="2">
            <a:schemeClr val="dk1"/>
          </a:effectRef>
          <a:fontRef idx="minor">
            <a:schemeClr val="tx1"/>
          </a:fontRef>
        </p:style>
      </p:cxnSp>
      <p:cxnSp>
        <p:nvCxnSpPr>
          <p:cNvPr id="11" name="直接连接符 10">
            <a:extLst>
              <a:ext uri="{FF2B5EF4-FFF2-40B4-BE49-F238E27FC236}">
                <a16:creationId xmlns:a16="http://schemas.microsoft.com/office/drawing/2014/main" id="{8523449A-6803-4299-B1CB-1A834090117C}"/>
              </a:ext>
            </a:extLst>
          </p:cNvPr>
          <p:cNvCxnSpPr>
            <a:cxnSpLocks/>
          </p:cNvCxnSpPr>
          <p:nvPr/>
        </p:nvCxnSpPr>
        <p:spPr>
          <a:xfrm>
            <a:off x="1387458" y="5811900"/>
            <a:ext cx="871834" cy="500000"/>
          </a:xfrm>
          <a:prstGeom prst="line">
            <a:avLst/>
          </a:prstGeom>
          <a:ln w="28575"/>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962570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038FE9-D9AC-4AEC-B168-C40492D58A4D}"/>
              </a:ext>
            </a:extLst>
          </p:cNvPr>
          <p:cNvSpPr>
            <a:spLocks noGrp="1"/>
          </p:cNvSpPr>
          <p:nvPr>
            <p:ph type="title"/>
          </p:nvPr>
        </p:nvSpPr>
        <p:spPr/>
        <p:txBody>
          <a:bodyPr/>
          <a:lstStyle/>
          <a:p>
            <a:r>
              <a:rPr lang="zh-CN" altLang="en-US" dirty="0"/>
              <a:t>结论</a:t>
            </a:r>
          </a:p>
        </p:txBody>
      </p:sp>
      <p:sp>
        <p:nvSpPr>
          <p:cNvPr id="3" name="内容占位符 2">
            <a:extLst>
              <a:ext uri="{FF2B5EF4-FFF2-40B4-BE49-F238E27FC236}">
                <a16:creationId xmlns:a16="http://schemas.microsoft.com/office/drawing/2014/main" id="{7FD5EAFB-3212-449F-88EC-FDCDCEB6D317}"/>
              </a:ext>
            </a:extLst>
          </p:cNvPr>
          <p:cNvSpPr>
            <a:spLocks noGrp="1"/>
          </p:cNvSpPr>
          <p:nvPr>
            <p:ph idx="1"/>
          </p:nvPr>
        </p:nvSpPr>
        <p:spPr/>
        <p:txBody>
          <a:bodyPr/>
          <a:lstStyle/>
          <a:p>
            <a:r>
              <a:rPr lang="zh-CN" altLang="en-US" dirty="0"/>
              <a:t>通过交换磁化强度与磁场大小，可以将电磁波模块与微磁学模块耦合起来。不同电磁波模块对应不同的使用场景。</a:t>
            </a:r>
            <a:endParaRPr lang="en-US" altLang="zh-CN" dirty="0"/>
          </a:p>
          <a:p>
            <a:endParaRPr lang="en-US" altLang="zh-CN" dirty="0"/>
          </a:p>
          <a:p>
            <a:r>
              <a:rPr lang="zh-CN" altLang="en-US" dirty="0"/>
              <a:t>电磁波导与磁性材料耦合的瞬态计算中，通过时间序列上的三步操作，可以使得初始值处于收敛区间，为执行后续计算创造了条件。</a:t>
            </a:r>
            <a:endParaRPr lang="en-US" altLang="zh-CN" dirty="0"/>
          </a:p>
          <a:p>
            <a:endParaRPr lang="en-US" altLang="zh-CN" dirty="0"/>
          </a:p>
        </p:txBody>
      </p:sp>
    </p:spTree>
    <p:extLst>
      <p:ext uri="{BB962C8B-B14F-4D97-AF65-F5344CB8AC3E}">
        <p14:creationId xmlns:p14="http://schemas.microsoft.com/office/powerpoint/2010/main" val="36289545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5049</TotalTime>
  <Words>1765</Words>
  <Application>Microsoft Office PowerPoint</Application>
  <PresentationFormat>宽屏</PresentationFormat>
  <Paragraphs>77</Paragraphs>
  <Slides>8</Slides>
  <Notes>8</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8</vt:i4>
      </vt:variant>
    </vt:vector>
  </HeadingPairs>
  <TitlesOfParts>
    <vt:vector size="15" baseType="lpstr">
      <vt:lpstr>等线</vt:lpstr>
      <vt:lpstr>等线 Light</vt:lpstr>
      <vt:lpstr>Arial</vt:lpstr>
      <vt:lpstr>Calibri</vt:lpstr>
      <vt:lpstr>Cambria Math</vt:lpstr>
      <vt:lpstr>Wingdings</vt:lpstr>
      <vt:lpstr>Office Theme</vt:lpstr>
      <vt:lpstr>电磁波导与磁性材料的 耦合计算</vt:lpstr>
      <vt:lpstr>背景介绍</vt:lpstr>
      <vt:lpstr>研究方法（耦合）</vt:lpstr>
      <vt:lpstr>研究方法（耦合）</vt:lpstr>
      <vt:lpstr>收敛问题</vt:lpstr>
      <vt:lpstr>研究方法（初始条件处理）</vt:lpstr>
      <vt:lpstr>仿真结果</vt:lpstr>
      <vt:lpstr>结论</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王炯杰</cp:lastModifiedBy>
  <cp:revision>106</cp:revision>
  <dcterms:created xsi:type="dcterms:W3CDTF">2024-02-12T14:03:51Z</dcterms:created>
  <dcterms:modified xsi:type="dcterms:W3CDTF">2024-10-30T05:31:53Z</dcterms:modified>
</cp:coreProperties>
</file>