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30275213" cy="42803763"/>
  <p:notesSz cx="6888163" cy="10020300"/>
  <p:defaultTextStyle>
    <a:defPPr>
      <a:defRPr lang="zh-CN"/>
    </a:defPPr>
    <a:lvl1pPr algn="l" defTabSz="4524375" rtl="0" eaLnBrk="0" fontAlgn="base" hangingPunct="0">
      <a:spcBef>
        <a:spcPct val="0"/>
      </a:spcBef>
      <a:spcAft>
        <a:spcPct val="0"/>
      </a:spcAft>
      <a:defRPr kumimoji="1" sz="88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2260600" indent="-1803400" algn="l" defTabSz="4524375" rtl="0" eaLnBrk="0" fontAlgn="base" hangingPunct="0">
      <a:spcBef>
        <a:spcPct val="0"/>
      </a:spcBef>
      <a:spcAft>
        <a:spcPct val="0"/>
      </a:spcAft>
      <a:defRPr kumimoji="1" sz="88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4524375" indent="-3609975" algn="l" defTabSz="4524375" rtl="0" eaLnBrk="0" fontAlgn="base" hangingPunct="0">
      <a:spcBef>
        <a:spcPct val="0"/>
      </a:spcBef>
      <a:spcAft>
        <a:spcPct val="0"/>
      </a:spcAft>
      <a:defRPr kumimoji="1" sz="88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6786563" indent="-5414963" algn="l" defTabSz="4524375" rtl="0" eaLnBrk="0" fontAlgn="base" hangingPunct="0">
      <a:spcBef>
        <a:spcPct val="0"/>
      </a:spcBef>
      <a:spcAft>
        <a:spcPct val="0"/>
      </a:spcAft>
      <a:defRPr kumimoji="1" sz="88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9048750" indent="-7221538" algn="l" defTabSz="4524375" rtl="0" eaLnBrk="0" fontAlgn="base" hangingPunct="0">
      <a:spcBef>
        <a:spcPct val="0"/>
      </a:spcBef>
      <a:spcAft>
        <a:spcPct val="0"/>
      </a:spcAft>
      <a:defRPr kumimoji="1" sz="88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0" hangingPunct="1">
      <a:defRPr kumimoji="1" sz="88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0" hangingPunct="1">
      <a:defRPr kumimoji="1" sz="88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0" hangingPunct="1">
      <a:defRPr kumimoji="1" sz="88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0" hangingPunct="1">
      <a:defRPr kumimoji="1" sz="88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2">
          <p15:clr>
            <a:srgbClr val="A4A3A4"/>
          </p15:clr>
        </p15:guide>
        <p15:guide id="2" pos="95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>
          <p15:clr>
            <a:srgbClr val="A4A3A4"/>
          </p15:clr>
        </p15:guide>
        <p15:guide id="2" pos="217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005300"/>
    <a:srgbClr val="E97A17"/>
    <a:srgbClr val="FFFFFF"/>
    <a:srgbClr val="DBEEF4"/>
    <a:srgbClr val="FF3399"/>
    <a:srgbClr val="FCD5B5"/>
    <a:srgbClr val="E7E2ED"/>
    <a:srgbClr val="8064A2"/>
    <a:srgbClr val="73BA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86" autoAdjust="0"/>
    <p:restoredTop sz="92025" autoAdjust="0"/>
  </p:normalViewPr>
  <p:slideViewPr>
    <p:cSldViewPr>
      <p:cViewPr>
        <p:scale>
          <a:sx n="33" d="100"/>
          <a:sy n="33" d="100"/>
        </p:scale>
        <p:origin x="2100" y="-4074"/>
      </p:cViewPr>
      <p:guideLst>
        <p:guide orient="horz" pos="13482"/>
        <p:guide pos="9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-3564" y="-96"/>
      </p:cViewPr>
      <p:guideLst>
        <p:guide orient="horz" pos="315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 defTabSz="4782467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 defTabSz="4782467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A1555172-8273-4093-9B05-A4F1EA837954}" type="datetimeFigureOut">
              <a:rPr lang="ko-KR" altLang="en-US"/>
              <a:pPr>
                <a:defRPr/>
              </a:pPr>
              <a:t>2024-10-21</a:t>
            </a:fld>
            <a:endParaRPr lang="ko-KR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16138" y="750888"/>
            <a:ext cx="2655887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  <a:endParaRPr lang="ko-KR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 defTabSz="4782467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300">
                <a:latin typeface="맑은 고딕" pitchFamily="50" charset="-127"/>
                <a:ea typeface="맑은 고딕" pitchFamily="50" charset="-127"/>
              </a:defRPr>
            </a:lvl1pPr>
          </a:lstStyle>
          <a:p>
            <a:fld id="{5075CDEA-504D-444D-ADAC-E2DBFB775E68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13932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24375" rtl="0" eaLnBrk="0" fontAlgn="base" latinLnBrk="1" hangingPunct="0">
      <a:spcBef>
        <a:spcPct val="30000"/>
      </a:spcBef>
      <a:spcAft>
        <a:spcPct val="0"/>
      </a:spcAft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2260600" algn="l" defTabSz="4524375" rtl="0" eaLnBrk="0" fontAlgn="base" latinLnBrk="1" hangingPunct="0">
      <a:spcBef>
        <a:spcPct val="30000"/>
      </a:spcBef>
      <a:spcAft>
        <a:spcPct val="0"/>
      </a:spcAft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4524375" algn="l" defTabSz="4524375" rtl="0" eaLnBrk="0" fontAlgn="base" latinLnBrk="1" hangingPunct="0">
      <a:spcBef>
        <a:spcPct val="30000"/>
      </a:spcBef>
      <a:spcAft>
        <a:spcPct val="0"/>
      </a:spcAft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6786563" algn="l" defTabSz="4524375" rtl="0" eaLnBrk="0" fontAlgn="base" latinLnBrk="1" hangingPunct="0">
      <a:spcBef>
        <a:spcPct val="30000"/>
      </a:spcBef>
      <a:spcAft>
        <a:spcPct val="0"/>
      </a:spcAft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9048750" algn="l" defTabSz="4524375" rtl="0" eaLnBrk="0" fontAlgn="base" latinLnBrk="1" hangingPunct="0">
      <a:spcBef>
        <a:spcPct val="30000"/>
      </a:spcBef>
      <a:spcAft>
        <a:spcPct val="0"/>
      </a:spcAft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11313499" algn="l" defTabSz="4525399" rtl="0" eaLnBrk="1" latinLnBrk="1" hangingPunct="1">
      <a:defRPr sz="5899" kern="1200">
        <a:solidFill>
          <a:schemeClr val="tx1"/>
        </a:solidFill>
        <a:latin typeface="+mn-lt"/>
        <a:ea typeface="+mn-ea"/>
        <a:cs typeface="+mn-cs"/>
      </a:defRPr>
    </a:lvl6pPr>
    <a:lvl7pPr marL="13576199" algn="l" defTabSz="4525399" rtl="0" eaLnBrk="1" latinLnBrk="1" hangingPunct="1">
      <a:defRPr sz="5899" kern="1200">
        <a:solidFill>
          <a:schemeClr val="tx1"/>
        </a:solidFill>
        <a:latin typeface="+mn-lt"/>
        <a:ea typeface="+mn-ea"/>
        <a:cs typeface="+mn-cs"/>
      </a:defRPr>
    </a:lvl7pPr>
    <a:lvl8pPr marL="15838899" algn="l" defTabSz="4525399" rtl="0" eaLnBrk="1" latinLnBrk="1" hangingPunct="1">
      <a:defRPr sz="5899" kern="1200">
        <a:solidFill>
          <a:schemeClr val="tx1"/>
        </a:solidFill>
        <a:latin typeface="+mn-lt"/>
        <a:ea typeface="+mn-ea"/>
        <a:cs typeface="+mn-cs"/>
      </a:defRPr>
    </a:lvl8pPr>
    <a:lvl9pPr marL="18101598" algn="l" defTabSz="4525399" rtl="0" eaLnBrk="1" latinLnBrk="1" hangingPunct="1">
      <a:defRPr sz="58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5CDEA-504D-444D-ADAC-E2DBFB775E68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3583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270644" y="13296912"/>
            <a:ext cx="25733931" cy="917506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541283" y="24255467"/>
            <a:ext cx="21192649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85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70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656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541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426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312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1976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083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3B3B9-D900-4DFE-8ECF-A09336CA7604}" type="datetimeFigureOut">
              <a:rPr lang="zh-CN" altLang="en-US"/>
              <a:pPr>
                <a:defRPr/>
              </a:pPr>
              <a:t>2024/10/21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6AC825-F3CE-4027-AD0E-8101C2EB66A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315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ADD3E-3360-47C5-8181-9F28751D8A2D}" type="datetimeFigureOut">
              <a:rPr lang="zh-CN" altLang="en-US"/>
              <a:pPr>
                <a:defRPr/>
              </a:pPr>
              <a:t>2024/10/21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E279E8-554E-447E-ABDE-D5AE028E54E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938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21949532" y="1714139"/>
            <a:ext cx="6811923" cy="3652191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513761" y="1714139"/>
            <a:ext cx="19931182" cy="3652191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A4CE6-E9AC-4ABE-8E4E-A98AC23647A6}" type="datetimeFigureOut">
              <a:rPr lang="zh-CN" altLang="en-US"/>
              <a:pPr>
                <a:defRPr/>
              </a:pPr>
              <a:t>2024/10/21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C9C3C-D986-4B67-9ADE-46EC96981BC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748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7AAEF-14D4-4BA2-BBAF-A9C86669D20C}" type="datetimeFigureOut">
              <a:rPr lang="zh-CN" altLang="en-US"/>
              <a:pPr>
                <a:defRPr/>
              </a:pPr>
              <a:t>2024/10/21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05EF18-8DC4-4EA1-BAB5-67F8734E039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153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1535" y="27505387"/>
            <a:ext cx="25733931" cy="8501303"/>
          </a:xfrm>
        </p:spPr>
        <p:txBody>
          <a:bodyPr anchor="t"/>
          <a:lstStyle>
            <a:lvl1pPr algn="l">
              <a:defRPr sz="16495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391535" y="18142064"/>
            <a:ext cx="25733931" cy="9363320"/>
          </a:xfrm>
        </p:spPr>
        <p:txBody>
          <a:bodyPr anchor="b"/>
          <a:lstStyle>
            <a:lvl1pPr marL="0" indent="0">
              <a:buNone/>
              <a:defRPr sz="8248">
                <a:solidFill>
                  <a:schemeClr val="tx1">
                    <a:tint val="75000"/>
                  </a:schemeClr>
                </a:solidFill>
              </a:defRPr>
            </a:lvl1pPr>
            <a:lvl2pPr marL="1885375" indent="0">
              <a:buNone/>
              <a:defRPr sz="7414">
                <a:solidFill>
                  <a:schemeClr val="tx1">
                    <a:tint val="75000"/>
                  </a:schemeClr>
                </a:solidFill>
              </a:defRPr>
            </a:lvl2pPr>
            <a:lvl3pPr marL="3770752" indent="0">
              <a:buNone/>
              <a:defRPr sz="6581">
                <a:solidFill>
                  <a:schemeClr val="tx1">
                    <a:tint val="75000"/>
                  </a:schemeClr>
                </a:solidFill>
              </a:defRPr>
            </a:lvl3pPr>
            <a:lvl4pPr marL="5656127" indent="0">
              <a:buNone/>
              <a:defRPr sz="5748">
                <a:solidFill>
                  <a:schemeClr val="tx1">
                    <a:tint val="75000"/>
                  </a:schemeClr>
                </a:solidFill>
              </a:defRPr>
            </a:lvl4pPr>
            <a:lvl5pPr marL="7541504" indent="0">
              <a:buNone/>
              <a:defRPr sz="5748">
                <a:solidFill>
                  <a:schemeClr val="tx1">
                    <a:tint val="75000"/>
                  </a:schemeClr>
                </a:solidFill>
              </a:defRPr>
            </a:lvl5pPr>
            <a:lvl6pPr marL="9426879" indent="0">
              <a:buNone/>
              <a:defRPr sz="5748">
                <a:solidFill>
                  <a:schemeClr val="tx1">
                    <a:tint val="75000"/>
                  </a:schemeClr>
                </a:solidFill>
              </a:defRPr>
            </a:lvl6pPr>
            <a:lvl7pPr marL="11312255" indent="0">
              <a:buNone/>
              <a:defRPr sz="5748">
                <a:solidFill>
                  <a:schemeClr val="tx1">
                    <a:tint val="75000"/>
                  </a:schemeClr>
                </a:solidFill>
              </a:defRPr>
            </a:lvl7pPr>
            <a:lvl8pPr marL="13197631" indent="0">
              <a:buNone/>
              <a:defRPr sz="5748">
                <a:solidFill>
                  <a:schemeClr val="tx1">
                    <a:tint val="75000"/>
                  </a:schemeClr>
                </a:solidFill>
              </a:defRPr>
            </a:lvl8pPr>
            <a:lvl9pPr marL="15083006" indent="0">
              <a:buNone/>
              <a:defRPr sz="574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E2DDF-11D1-43AD-972A-A4DB4B525C4A}" type="datetimeFigureOut">
              <a:rPr lang="zh-CN" altLang="en-US"/>
              <a:pPr>
                <a:defRPr/>
              </a:pPr>
              <a:t>2024/10/21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7B47D-49F8-4818-9239-9A1C269153B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774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513761" y="9987550"/>
            <a:ext cx="13371553" cy="28248505"/>
          </a:xfrm>
        </p:spPr>
        <p:txBody>
          <a:bodyPr/>
          <a:lstStyle>
            <a:lvl1pPr>
              <a:defRPr sz="11580"/>
            </a:lvl1pPr>
            <a:lvl2pPr>
              <a:defRPr sz="9914"/>
            </a:lvl2pPr>
            <a:lvl3pPr>
              <a:defRPr sz="8248"/>
            </a:lvl3pPr>
            <a:lvl4pPr>
              <a:defRPr sz="7414"/>
            </a:lvl4pPr>
            <a:lvl5pPr>
              <a:defRPr sz="7414"/>
            </a:lvl5pPr>
            <a:lvl6pPr>
              <a:defRPr sz="7414"/>
            </a:lvl6pPr>
            <a:lvl7pPr>
              <a:defRPr sz="7414"/>
            </a:lvl7pPr>
            <a:lvl8pPr>
              <a:defRPr sz="7414"/>
            </a:lvl8pPr>
            <a:lvl9pPr>
              <a:defRPr sz="741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5389900" y="9987550"/>
            <a:ext cx="13371553" cy="28248505"/>
          </a:xfrm>
        </p:spPr>
        <p:txBody>
          <a:bodyPr/>
          <a:lstStyle>
            <a:lvl1pPr>
              <a:defRPr sz="11580"/>
            </a:lvl1pPr>
            <a:lvl2pPr>
              <a:defRPr sz="9914"/>
            </a:lvl2pPr>
            <a:lvl3pPr>
              <a:defRPr sz="8248"/>
            </a:lvl3pPr>
            <a:lvl4pPr>
              <a:defRPr sz="7414"/>
            </a:lvl4pPr>
            <a:lvl5pPr>
              <a:defRPr sz="7414"/>
            </a:lvl5pPr>
            <a:lvl6pPr>
              <a:defRPr sz="7414"/>
            </a:lvl6pPr>
            <a:lvl7pPr>
              <a:defRPr sz="7414"/>
            </a:lvl7pPr>
            <a:lvl8pPr>
              <a:defRPr sz="7414"/>
            </a:lvl8pPr>
            <a:lvl9pPr>
              <a:defRPr sz="741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DA5DB-7B29-4E2E-B42A-EB67159277C6}" type="datetimeFigureOut">
              <a:rPr lang="zh-CN" altLang="en-US"/>
              <a:pPr>
                <a:defRPr/>
              </a:pPr>
              <a:t>2024/10/21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4227C-72E8-4229-8F28-E9D29C6C4D9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0523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9914" b="1"/>
            </a:lvl1pPr>
            <a:lvl2pPr marL="1885375" indent="0">
              <a:buNone/>
              <a:defRPr sz="8248" b="1"/>
            </a:lvl2pPr>
            <a:lvl3pPr marL="3770752" indent="0">
              <a:buNone/>
              <a:defRPr sz="7414" b="1"/>
            </a:lvl3pPr>
            <a:lvl4pPr marL="5656127" indent="0">
              <a:buNone/>
              <a:defRPr sz="6581" b="1"/>
            </a:lvl4pPr>
            <a:lvl5pPr marL="7541504" indent="0">
              <a:buNone/>
              <a:defRPr sz="6581" b="1"/>
            </a:lvl5pPr>
            <a:lvl6pPr marL="9426879" indent="0">
              <a:buNone/>
              <a:defRPr sz="6581" b="1"/>
            </a:lvl6pPr>
            <a:lvl7pPr marL="11312255" indent="0">
              <a:buNone/>
              <a:defRPr sz="6581" b="1"/>
            </a:lvl7pPr>
            <a:lvl8pPr marL="13197631" indent="0">
              <a:buNone/>
              <a:defRPr sz="6581" b="1"/>
            </a:lvl8pPr>
            <a:lvl9pPr marL="15083006" indent="0">
              <a:buNone/>
              <a:defRPr sz="658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9914"/>
            </a:lvl1pPr>
            <a:lvl2pPr>
              <a:defRPr sz="8248"/>
            </a:lvl2pPr>
            <a:lvl3pPr>
              <a:defRPr sz="7414"/>
            </a:lvl3pPr>
            <a:lvl4pPr>
              <a:defRPr sz="6581"/>
            </a:lvl4pPr>
            <a:lvl5pPr>
              <a:defRPr sz="6581"/>
            </a:lvl5pPr>
            <a:lvl6pPr>
              <a:defRPr sz="6581"/>
            </a:lvl6pPr>
            <a:lvl7pPr>
              <a:defRPr sz="6581"/>
            </a:lvl7pPr>
            <a:lvl8pPr>
              <a:defRPr sz="6581"/>
            </a:lvl8pPr>
            <a:lvl9pPr>
              <a:defRPr sz="6581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5379392" y="9581309"/>
            <a:ext cx="13382065" cy="3993033"/>
          </a:xfrm>
        </p:spPr>
        <p:txBody>
          <a:bodyPr anchor="b"/>
          <a:lstStyle>
            <a:lvl1pPr marL="0" indent="0">
              <a:buNone/>
              <a:defRPr sz="9914" b="1"/>
            </a:lvl1pPr>
            <a:lvl2pPr marL="1885375" indent="0">
              <a:buNone/>
              <a:defRPr sz="8248" b="1"/>
            </a:lvl2pPr>
            <a:lvl3pPr marL="3770752" indent="0">
              <a:buNone/>
              <a:defRPr sz="7414" b="1"/>
            </a:lvl3pPr>
            <a:lvl4pPr marL="5656127" indent="0">
              <a:buNone/>
              <a:defRPr sz="6581" b="1"/>
            </a:lvl4pPr>
            <a:lvl5pPr marL="7541504" indent="0">
              <a:buNone/>
              <a:defRPr sz="6581" b="1"/>
            </a:lvl5pPr>
            <a:lvl6pPr marL="9426879" indent="0">
              <a:buNone/>
              <a:defRPr sz="6581" b="1"/>
            </a:lvl6pPr>
            <a:lvl7pPr marL="11312255" indent="0">
              <a:buNone/>
              <a:defRPr sz="6581" b="1"/>
            </a:lvl7pPr>
            <a:lvl8pPr marL="13197631" indent="0">
              <a:buNone/>
              <a:defRPr sz="6581" b="1"/>
            </a:lvl8pPr>
            <a:lvl9pPr marL="15083006" indent="0">
              <a:buNone/>
              <a:defRPr sz="658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5379392" y="13574342"/>
            <a:ext cx="13382065" cy="24661708"/>
          </a:xfrm>
        </p:spPr>
        <p:txBody>
          <a:bodyPr/>
          <a:lstStyle>
            <a:lvl1pPr>
              <a:defRPr sz="9914"/>
            </a:lvl1pPr>
            <a:lvl2pPr>
              <a:defRPr sz="8248"/>
            </a:lvl2pPr>
            <a:lvl3pPr>
              <a:defRPr sz="7414"/>
            </a:lvl3pPr>
            <a:lvl4pPr>
              <a:defRPr sz="6581"/>
            </a:lvl4pPr>
            <a:lvl5pPr>
              <a:defRPr sz="6581"/>
            </a:lvl5pPr>
            <a:lvl6pPr>
              <a:defRPr sz="6581"/>
            </a:lvl6pPr>
            <a:lvl7pPr>
              <a:defRPr sz="6581"/>
            </a:lvl7pPr>
            <a:lvl8pPr>
              <a:defRPr sz="6581"/>
            </a:lvl8pPr>
            <a:lvl9pPr>
              <a:defRPr sz="6581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CAFB5-F85A-487D-BF95-02242DE093C7}" type="datetimeFigureOut">
              <a:rPr lang="zh-CN" altLang="en-US"/>
              <a:pPr>
                <a:defRPr/>
              </a:pPr>
              <a:t>2024/10/21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91D50-7E86-48FD-9EED-2827516AEC2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961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17A15-CCF7-41EB-BBC2-AAEC5B3C4B3F}" type="datetimeFigureOut">
              <a:rPr lang="zh-CN" altLang="en-US"/>
              <a:pPr>
                <a:defRPr/>
              </a:pPr>
              <a:t>2024/10/21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526807-CFB5-4B8C-986D-FF1F4E805EB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728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F2AEF-840F-45B4-ACA4-F7E4EFECBB44}" type="datetimeFigureOut">
              <a:rPr lang="zh-CN" altLang="en-US"/>
              <a:pPr>
                <a:defRPr/>
              </a:pPr>
              <a:t>2024/10/21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399281-662C-4B42-8F1F-C0A5DE1DABC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0941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13762" y="1704225"/>
            <a:ext cx="9960336" cy="7252860"/>
          </a:xfrm>
        </p:spPr>
        <p:txBody>
          <a:bodyPr anchor="b"/>
          <a:lstStyle>
            <a:lvl1pPr algn="l">
              <a:defRPr sz="8248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836768" y="1704227"/>
            <a:ext cx="16924685" cy="36531826"/>
          </a:xfrm>
        </p:spPr>
        <p:txBody>
          <a:bodyPr/>
          <a:lstStyle>
            <a:lvl1pPr>
              <a:defRPr sz="13162"/>
            </a:lvl1pPr>
            <a:lvl2pPr>
              <a:defRPr sz="11580"/>
            </a:lvl2pPr>
            <a:lvl3pPr>
              <a:defRPr sz="9914"/>
            </a:lvl3pPr>
            <a:lvl4pPr>
              <a:defRPr sz="8248"/>
            </a:lvl4pPr>
            <a:lvl5pPr>
              <a:defRPr sz="8248"/>
            </a:lvl5pPr>
            <a:lvl6pPr>
              <a:defRPr sz="8248"/>
            </a:lvl6pPr>
            <a:lvl7pPr>
              <a:defRPr sz="8248"/>
            </a:lvl7pPr>
            <a:lvl8pPr>
              <a:defRPr sz="8248"/>
            </a:lvl8pPr>
            <a:lvl9pPr>
              <a:defRPr sz="8248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513762" y="8957087"/>
            <a:ext cx="9960336" cy="29278966"/>
          </a:xfrm>
        </p:spPr>
        <p:txBody>
          <a:bodyPr/>
          <a:lstStyle>
            <a:lvl1pPr marL="0" indent="0">
              <a:buNone/>
              <a:defRPr sz="5748"/>
            </a:lvl1pPr>
            <a:lvl2pPr marL="1885375" indent="0">
              <a:buNone/>
              <a:defRPr sz="4915"/>
            </a:lvl2pPr>
            <a:lvl3pPr marL="3770752" indent="0">
              <a:buNone/>
              <a:defRPr sz="4166"/>
            </a:lvl3pPr>
            <a:lvl4pPr marL="5656127" indent="0">
              <a:buNone/>
              <a:defRPr sz="3749"/>
            </a:lvl4pPr>
            <a:lvl5pPr marL="7541504" indent="0">
              <a:buNone/>
              <a:defRPr sz="3749"/>
            </a:lvl5pPr>
            <a:lvl6pPr marL="9426879" indent="0">
              <a:buNone/>
              <a:defRPr sz="3749"/>
            </a:lvl6pPr>
            <a:lvl7pPr marL="11312255" indent="0">
              <a:buNone/>
              <a:defRPr sz="3749"/>
            </a:lvl7pPr>
            <a:lvl8pPr marL="13197631" indent="0">
              <a:buNone/>
              <a:defRPr sz="3749"/>
            </a:lvl8pPr>
            <a:lvl9pPr marL="15083006" indent="0">
              <a:buNone/>
              <a:defRPr sz="374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CCCFF-1D3E-40E3-837F-80BC9DA2FFE6}" type="datetimeFigureOut">
              <a:rPr lang="zh-CN" altLang="en-US"/>
              <a:pPr>
                <a:defRPr/>
              </a:pPr>
              <a:t>2024/10/21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E1E74-6A3B-4C5D-B9BB-5B0060EBF18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469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8248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934154" y="3824596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3162"/>
            </a:lvl1pPr>
            <a:lvl2pPr marL="1885375" indent="0">
              <a:buNone/>
              <a:defRPr sz="11580"/>
            </a:lvl2pPr>
            <a:lvl3pPr marL="3770752" indent="0">
              <a:buNone/>
              <a:defRPr sz="9914"/>
            </a:lvl3pPr>
            <a:lvl4pPr marL="5656127" indent="0">
              <a:buNone/>
              <a:defRPr sz="8248"/>
            </a:lvl4pPr>
            <a:lvl5pPr marL="7541504" indent="0">
              <a:buNone/>
              <a:defRPr sz="8248"/>
            </a:lvl5pPr>
            <a:lvl6pPr marL="9426879" indent="0">
              <a:buNone/>
              <a:defRPr sz="8248"/>
            </a:lvl6pPr>
            <a:lvl7pPr marL="11312255" indent="0">
              <a:buNone/>
              <a:defRPr sz="8248"/>
            </a:lvl7pPr>
            <a:lvl8pPr marL="13197631" indent="0">
              <a:buNone/>
              <a:defRPr sz="8248"/>
            </a:lvl8pPr>
            <a:lvl9pPr marL="15083006" indent="0">
              <a:buNone/>
              <a:defRPr sz="8248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5748"/>
            </a:lvl1pPr>
            <a:lvl2pPr marL="1885375" indent="0">
              <a:buNone/>
              <a:defRPr sz="4915"/>
            </a:lvl2pPr>
            <a:lvl3pPr marL="3770752" indent="0">
              <a:buNone/>
              <a:defRPr sz="4166"/>
            </a:lvl3pPr>
            <a:lvl4pPr marL="5656127" indent="0">
              <a:buNone/>
              <a:defRPr sz="3749"/>
            </a:lvl4pPr>
            <a:lvl5pPr marL="7541504" indent="0">
              <a:buNone/>
              <a:defRPr sz="3749"/>
            </a:lvl5pPr>
            <a:lvl6pPr marL="9426879" indent="0">
              <a:buNone/>
              <a:defRPr sz="3749"/>
            </a:lvl6pPr>
            <a:lvl7pPr marL="11312255" indent="0">
              <a:buNone/>
              <a:defRPr sz="3749"/>
            </a:lvl7pPr>
            <a:lvl8pPr marL="13197631" indent="0">
              <a:buNone/>
              <a:defRPr sz="3749"/>
            </a:lvl8pPr>
            <a:lvl9pPr marL="15083006" indent="0">
              <a:buNone/>
              <a:defRPr sz="374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A6826-01F0-4C2E-9705-D0BE94EFE9BF}" type="datetimeFigureOut">
              <a:rPr lang="zh-CN" altLang="en-US"/>
              <a:pPr>
                <a:defRPr/>
              </a:pPr>
              <a:t>2024/10/21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62BBF0-8808-440E-850A-490737C2B4A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4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2628" tIns="226314" rIns="452628" bIns="2263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2628" tIns="226314" rIns="452628" bIns="2263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8062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l" defTabSz="3770752" eaLnBrk="1" fontAlgn="auto" latinLnBrk="0" hangingPunct="1">
              <a:spcBef>
                <a:spcPts val="0"/>
              </a:spcBef>
              <a:spcAft>
                <a:spcPts val="0"/>
              </a:spcAft>
              <a:defRPr kumimoji="0" sz="4915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F7BC276-1B67-41E9-BACC-1D4CEDA6E150}" type="datetimeFigureOut">
              <a:rPr lang="zh-CN" altLang="en-US"/>
              <a:pPr>
                <a:defRPr/>
              </a:pPr>
              <a:t>2024/10/21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8062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ctr" defTabSz="3770752" eaLnBrk="1" fontAlgn="auto" latinLnBrk="0" hangingPunct="1">
              <a:spcBef>
                <a:spcPts val="0"/>
              </a:spcBef>
              <a:spcAft>
                <a:spcPts val="0"/>
              </a:spcAft>
              <a:defRPr kumimoji="0" sz="4915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8062"/>
          </a:xfrm>
          <a:prstGeom prst="rect">
            <a:avLst/>
          </a:prstGeom>
        </p:spPr>
        <p:txBody>
          <a:bodyPr vert="horz" wrap="square" lIns="452628" tIns="226314" rIns="452628" bIns="226314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4900">
                <a:solidFill>
                  <a:srgbClr val="898989"/>
                </a:solidFill>
                <a:latin typeface="Calibri" pitchFamily="34" charset="0"/>
                <a:ea typeface="宋体" pitchFamily="2" charset="-122"/>
              </a:defRPr>
            </a:lvl1pPr>
          </a:lstStyle>
          <a:p>
            <a:fld id="{4EE53A84-0F36-4AD3-8726-9FF7740BA95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770313" rtl="0" eaLnBrk="0" fontAlgn="base" hangingPunct="0">
        <a:spcBef>
          <a:spcPct val="0"/>
        </a:spcBef>
        <a:spcAft>
          <a:spcPct val="0"/>
        </a:spcAft>
        <a:defRPr sz="18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3770313" rtl="0" eaLnBrk="0" fontAlgn="base" hangingPunct="0">
        <a:spcBef>
          <a:spcPct val="0"/>
        </a:spcBef>
        <a:spcAft>
          <a:spcPct val="0"/>
        </a:spcAft>
        <a:defRPr sz="181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3770313" rtl="0" eaLnBrk="0" fontAlgn="base" hangingPunct="0">
        <a:spcBef>
          <a:spcPct val="0"/>
        </a:spcBef>
        <a:spcAft>
          <a:spcPct val="0"/>
        </a:spcAft>
        <a:defRPr sz="181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3770313" rtl="0" eaLnBrk="0" fontAlgn="base" hangingPunct="0">
        <a:spcBef>
          <a:spcPct val="0"/>
        </a:spcBef>
        <a:spcAft>
          <a:spcPct val="0"/>
        </a:spcAft>
        <a:defRPr sz="181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3770313" rtl="0" eaLnBrk="0" fontAlgn="base" hangingPunct="0">
        <a:spcBef>
          <a:spcPct val="0"/>
        </a:spcBef>
        <a:spcAft>
          <a:spcPct val="0"/>
        </a:spcAft>
        <a:defRPr sz="181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380884" algn="ctr" defTabSz="3770487" rtl="0" fontAlgn="base">
        <a:spcBef>
          <a:spcPct val="0"/>
        </a:spcBef>
        <a:spcAft>
          <a:spcPct val="0"/>
        </a:spcAft>
        <a:defRPr sz="18162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761768" algn="ctr" defTabSz="3770487" rtl="0" fontAlgn="base">
        <a:spcBef>
          <a:spcPct val="0"/>
        </a:spcBef>
        <a:spcAft>
          <a:spcPct val="0"/>
        </a:spcAft>
        <a:defRPr sz="18162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142652" algn="ctr" defTabSz="3770487" rtl="0" fontAlgn="base">
        <a:spcBef>
          <a:spcPct val="0"/>
        </a:spcBef>
        <a:spcAft>
          <a:spcPct val="0"/>
        </a:spcAft>
        <a:defRPr sz="18162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523536" algn="ctr" defTabSz="3770487" rtl="0" fontAlgn="base">
        <a:spcBef>
          <a:spcPct val="0"/>
        </a:spcBef>
        <a:spcAft>
          <a:spcPct val="0"/>
        </a:spcAft>
        <a:defRPr sz="18162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1412875" indent="-1412875" algn="l" defTabSz="37703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3100" kern="1200">
          <a:solidFill>
            <a:schemeClr val="tx1"/>
          </a:solidFill>
          <a:latin typeface="+mn-lt"/>
          <a:ea typeface="+mn-ea"/>
          <a:cs typeface="+mn-cs"/>
        </a:defRPr>
      </a:lvl1pPr>
      <a:lvl2pPr marL="3062288" indent="-1177925" algn="l" defTabSz="37703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1500" kern="1200">
          <a:solidFill>
            <a:schemeClr val="tx1"/>
          </a:solidFill>
          <a:latin typeface="+mn-lt"/>
          <a:ea typeface="+mn-ea"/>
          <a:cs typeface="+mn-cs"/>
        </a:defRPr>
      </a:lvl2pPr>
      <a:lvl3pPr marL="4713288" indent="-941388" algn="l" defTabSz="37703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3pPr>
      <a:lvl4pPr marL="6597650" indent="-941388" algn="l" defTabSz="37703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483600" indent="-941388" algn="l" defTabSz="37703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369567" indent="-942688" algn="l" defTabSz="3770752" rtl="0" eaLnBrk="1" latinLnBrk="0" hangingPunct="1">
        <a:spcBef>
          <a:spcPct val="20000"/>
        </a:spcBef>
        <a:buFont typeface="Arial" pitchFamily="34" charset="0"/>
        <a:buChar char="•"/>
        <a:defRPr sz="8248" kern="1200">
          <a:solidFill>
            <a:schemeClr val="tx1"/>
          </a:solidFill>
          <a:latin typeface="+mn-lt"/>
          <a:ea typeface="+mn-ea"/>
          <a:cs typeface="+mn-cs"/>
        </a:defRPr>
      </a:lvl6pPr>
      <a:lvl7pPr marL="12254943" indent="-942688" algn="l" defTabSz="3770752" rtl="0" eaLnBrk="1" latinLnBrk="0" hangingPunct="1">
        <a:spcBef>
          <a:spcPct val="20000"/>
        </a:spcBef>
        <a:buFont typeface="Arial" pitchFamily="34" charset="0"/>
        <a:buChar char="•"/>
        <a:defRPr sz="8248" kern="1200">
          <a:solidFill>
            <a:schemeClr val="tx1"/>
          </a:solidFill>
          <a:latin typeface="+mn-lt"/>
          <a:ea typeface="+mn-ea"/>
          <a:cs typeface="+mn-cs"/>
        </a:defRPr>
      </a:lvl7pPr>
      <a:lvl8pPr marL="14140319" indent="-942688" algn="l" defTabSz="3770752" rtl="0" eaLnBrk="1" latinLnBrk="0" hangingPunct="1">
        <a:spcBef>
          <a:spcPct val="20000"/>
        </a:spcBef>
        <a:buFont typeface="Arial" pitchFamily="34" charset="0"/>
        <a:buChar char="•"/>
        <a:defRPr sz="8248" kern="1200">
          <a:solidFill>
            <a:schemeClr val="tx1"/>
          </a:solidFill>
          <a:latin typeface="+mn-lt"/>
          <a:ea typeface="+mn-ea"/>
          <a:cs typeface="+mn-cs"/>
        </a:defRPr>
      </a:lvl8pPr>
      <a:lvl9pPr marL="16025695" indent="-942688" algn="l" defTabSz="3770752" rtl="0" eaLnBrk="1" latinLnBrk="0" hangingPunct="1">
        <a:spcBef>
          <a:spcPct val="20000"/>
        </a:spcBef>
        <a:buFont typeface="Arial" pitchFamily="34" charset="0"/>
        <a:buChar char="•"/>
        <a:defRPr sz="82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770752" rtl="0" eaLnBrk="1" latinLnBrk="0" hangingPunct="1">
        <a:defRPr sz="7414" kern="1200">
          <a:solidFill>
            <a:schemeClr val="tx1"/>
          </a:solidFill>
          <a:latin typeface="+mn-lt"/>
          <a:ea typeface="+mn-ea"/>
          <a:cs typeface="+mn-cs"/>
        </a:defRPr>
      </a:lvl1pPr>
      <a:lvl2pPr marL="1885375" algn="l" defTabSz="3770752" rtl="0" eaLnBrk="1" latinLnBrk="0" hangingPunct="1">
        <a:defRPr sz="7414" kern="1200">
          <a:solidFill>
            <a:schemeClr val="tx1"/>
          </a:solidFill>
          <a:latin typeface="+mn-lt"/>
          <a:ea typeface="+mn-ea"/>
          <a:cs typeface="+mn-cs"/>
        </a:defRPr>
      </a:lvl2pPr>
      <a:lvl3pPr marL="3770752" algn="l" defTabSz="3770752" rtl="0" eaLnBrk="1" latinLnBrk="0" hangingPunct="1">
        <a:defRPr sz="7414" kern="1200">
          <a:solidFill>
            <a:schemeClr val="tx1"/>
          </a:solidFill>
          <a:latin typeface="+mn-lt"/>
          <a:ea typeface="+mn-ea"/>
          <a:cs typeface="+mn-cs"/>
        </a:defRPr>
      </a:lvl3pPr>
      <a:lvl4pPr marL="5656127" algn="l" defTabSz="3770752" rtl="0" eaLnBrk="1" latinLnBrk="0" hangingPunct="1">
        <a:defRPr sz="7414" kern="1200">
          <a:solidFill>
            <a:schemeClr val="tx1"/>
          </a:solidFill>
          <a:latin typeface="+mn-lt"/>
          <a:ea typeface="+mn-ea"/>
          <a:cs typeface="+mn-cs"/>
        </a:defRPr>
      </a:lvl4pPr>
      <a:lvl5pPr marL="7541504" algn="l" defTabSz="3770752" rtl="0" eaLnBrk="1" latinLnBrk="0" hangingPunct="1">
        <a:defRPr sz="7414" kern="1200">
          <a:solidFill>
            <a:schemeClr val="tx1"/>
          </a:solidFill>
          <a:latin typeface="+mn-lt"/>
          <a:ea typeface="+mn-ea"/>
          <a:cs typeface="+mn-cs"/>
        </a:defRPr>
      </a:lvl5pPr>
      <a:lvl6pPr marL="9426879" algn="l" defTabSz="3770752" rtl="0" eaLnBrk="1" latinLnBrk="0" hangingPunct="1">
        <a:defRPr sz="7414" kern="1200">
          <a:solidFill>
            <a:schemeClr val="tx1"/>
          </a:solidFill>
          <a:latin typeface="+mn-lt"/>
          <a:ea typeface="+mn-ea"/>
          <a:cs typeface="+mn-cs"/>
        </a:defRPr>
      </a:lvl6pPr>
      <a:lvl7pPr marL="11312255" algn="l" defTabSz="3770752" rtl="0" eaLnBrk="1" latinLnBrk="0" hangingPunct="1">
        <a:defRPr sz="7414" kern="1200">
          <a:solidFill>
            <a:schemeClr val="tx1"/>
          </a:solidFill>
          <a:latin typeface="+mn-lt"/>
          <a:ea typeface="+mn-ea"/>
          <a:cs typeface="+mn-cs"/>
        </a:defRPr>
      </a:lvl7pPr>
      <a:lvl8pPr marL="13197631" algn="l" defTabSz="3770752" rtl="0" eaLnBrk="1" latinLnBrk="0" hangingPunct="1">
        <a:defRPr sz="7414" kern="1200">
          <a:solidFill>
            <a:schemeClr val="tx1"/>
          </a:solidFill>
          <a:latin typeface="+mn-lt"/>
          <a:ea typeface="+mn-ea"/>
          <a:cs typeface="+mn-cs"/>
        </a:defRPr>
      </a:lvl8pPr>
      <a:lvl9pPr marL="15083006" algn="l" defTabSz="3770752" rtl="0" eaLnBrk="1" latinLnBrk="0" hangingPunct="1">
        <a:defRPr sz="74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9" Type="http://schemas.openxmlformats.org/officeDocument/2006/relationships/image" Target="../media/image37.svg"/><Relationship Id="rId21" Type="http://schemas.openxmlformats.org/officeDocument/2006/relationships/image" Target="../media/image19.png"/><Relationship Id="rId34" Type="http://schemas.openxmlformats.org/officeDocument/2006/relationships/image" Target="../media/image32.png"/><Relationship Id="rId42" Type="http://schemas.openxmlformats.org/officeDocument/2006/relationships/image" Target="../media/image40.png"/><Relationship Id="rId47" Type="http://schemas.openxmlformats.org/officeDocument/2006/relationships/image" Target="../media/image45.png"/><Relationship Id="rId50" Type="http://schemas.openxmlformats.org/officeDocument/2006/relationships/image" Target="../media/image48.png"/><Relationship Id="rId55" Type="http://schemas.openxmlformats.org/officeDocument/2006/relationships/image" Target="../media/image53.png"/><Relationship Id="rId63" Type="http://schemas.openxmlformats.org/officeDocument/2006/relationships/image" Target="../media/image59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4.png"/><Relationship Id="rId29" Type="http://schemas.openxmlformats.org/officeDocument/2006/relationships/image" Target="../media/image27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png"/><Relationship Id="rId37" Type="http://schemas.openxmlformats.org/officeDocument/2006/relationships/image" Target="../media/image35.svg"/><Relationship Id="rId40" Type="http://schemas.openxmlformats.org/officeDocument/2006/relationships/image" Target="../media/image38.png"/><Relationship Id="rId45" Type="http://schemas.openxmlformats.org/officeDocument/2006/relationships/image" Target="../media/image43.png"/><Relationship Id="rId53" Type="http://schemas.openxmlformats.org/officeDocument/2006/relationships/image" Target="../media/image51.png"/><Relationship Id="rId58" Type="http://schemas.openxmlformats.org/officeDocument/2006/relationships/image" Target="../media/image1.wmf"/><Relationship Id="rId5" Type="http://schemas.openxmlformats.org/officeDocument/2006/relationships/image" Target="../media/image3.png"/><Relationship Id="rId61" Type="http://schemas.openxmlformats.org/officeDocument/2006/relationships/image" Target="../media/image57.png"/><Relationship Id="rId19" Type="http://schemas.openxmlformats.org/officeDocument/2006/relationships/image" Target="../media/image1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Relationship Id="rId35" Type="http://schemas.openxmlformats.org/officeDocument/2006/relationships/image" Target="../media/image33.png"/><Relationship Id="rId43" Type="http://schemas.openxmlformats.org/officeDocument/2006/relationships/image" Target="../media/image41.png"/><Relationship Id="rId48" Type="http://schemas.openxmlformats.org/officeDocument/2006/relationships/image" Target="../media/image46.png"/><Relationship Id="rId56" Type="http://schemas.openxmlformats.org/officeDocument/2006/relationships/image" Target="../media/image54.png"/><Relationship Id="rId8" Type="http://schemas.openxmlformats.org/officeDocument/2006/relationships/image" Target="../media/image6.png"/><Relationship Id="rId51" Type="http://schemas.openxmlformats.org/officeDocument/2006/relationships/image" Target="../media/image49.png"/><Relationship Id="rId3" Type="http://schemas.openxmlformats.org/officeDocument/2006/relationships/notesSlide" Target="../notesSlides/notesSlide1.xml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38" Type="http://schemas.openxmlformats.org/officeDocument/2006/relationships/image" Target="../media/image36.png"/><Relationship Id="rId46" Type="http://schemas.openxmlformats.org/officeDocument/2006/relationships/image" Target="../media/image44.png"/><Relationship Id="rId59" Type="http://schemas.openxmlformats.org/officeDocument/2006/relationships/image" Target="../media/image55.png"/><Relationship Id="rId20" Type="http://schemas.openxmlformats.org/officeDocument/2006/relationships/image" Target="../media/image18.png"/><Relationship Id="rId41" Type="http://schemas.openxmlformats.org/officeDocument/2006/relationships/image" Target="../media/image39.png"/><Relationship Id="rId54" Type="http://schemas.openxmlformats.org/officeDocument/2006/relationships/image" Target="../media/image52.png"/><Relationship Id="rId62" Type="http://schemas.openxmlformats.org/officeDocument/2006/relationships/image" Target="../media/image58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36" Type="http://schemas.openxmlformats.org/officeDocument/2006/relationships/image" Target="../media/image34.png"/><Relationship Id="rId49" Type="http://schemas.openxmlformats.org/officeDocument/2006/relationships/image" Target="../media/image47.png"/><Relationship Id="rId57" Type="http://schemas.openxmlformats.org/officeDocument/2006/relationships/oleObject" Target="../embeddings/oleObject1.bin"/><Relationship Id="rId10" Type="http://schemas.openxmlformats.org/officeDocument/2006/relationships/image" Target="../media/image8.png"/><Relationship Id="rId31" Type="http://schemas.openxmlformats.org/officeDocument/2006/relationships/image" Target="../media/image29.png"/><Relationship Id="rId44" Type="http://schemas.openxmlformats.org/officeDocument/2006/relationships/image" Target="../media/image42.png"/><Relationship Id="rId52" Type="http://schemas.openxmlformats.org/officeDocument/2006/relationships/image" Target="../media/image50.png"/><Relationship Id="rId60" Type="http://schemas.openxmlformats.org/officeDocument/2006/relationships/image" Target="../media/image56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图片 144">
            <a:extLst>
              <a:ext uri="{FF2B5EF4-FFF2-40B4-BE49-F238E27FC236}">
                <a16:creationId xmlns:a16="http://schemas.microsoft.com/office/drawing/2014/main" id="{160F6FBF-5C26-E3C2-F381-9128C1175A9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5560266" y="34807245"/>
            <a:ext cx="3998193" cy="3399307"/>
          </a:xfrm>
          <a:prstGeom prst="rect">
            <a:avLst/>
          </a:prstGeom>
        </p:spPr>
      </p:pic>
      <p:pic>
        <p:nvPicPr>
          <p:cNvPr id="1058" name="图片 1057">
            <a:extLst>
              <a:ext uri="{FF2B5EF4-FFF2-40B4-BE49-F238E27FC236}">
                <a16:creationId xmlns:a16="http://schemas.microsoft.com/office/drawing/2014/main" id="{663A3788-2DCB-8EE3-8DC2-54AE63D8B2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506"/>
          <a:stretch/>
        </p:blipFill>
        <p:spPr bwMode="auto">
          <a:xfrm>
            <a:off x="1068416" y="35035611"/>
            <a:ext cx="3566783" cy="37511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9" name="图片 1398">
            <a:extLst>
              <a:ext uri="{FF2B5EF4-FFF2-40B4-BE49-F238E27FC236}">
                <a16:creationId xmlns:a16="http://schemas.microsoft.com/office/drawing/2014/main" id="{606C81D1-BCFE-C943-B24E-E9C2D40B050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0" b="6345"/>
          <a:stretch/>
        </p:blipFill>
        <p:spPr bwMode="auto">
          <a:xfrm>
            <a:off x="14252415" y="28303478"/>
            <a:ext cx="5428383" cy="27872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03" name="图片 1402">
            <a:extLst>
              <a:ext uri="{FF2B5EF4-FFF2-40B4-BE49-F238E27FC236}">
                <a16:creationId xmlns:a16="http://schemas.microsoft.com/office/drawing/2014/main" id="{832629D4-4A26-69BA-BF43-F56B2DFCD0F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33" b="29457"/>
          <a:stretch/>
        </p:blipFill>
        <p:spPr bwMode="auto">
          <a:xfrm>
            <a:off x="20160714" y="30374714"/>
            <a:ext cx="5162181" cy="14169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45" name="Rectangle 284">
            <a:extLst>
              <a:ext uri="{FF2B5EF4-FFF2-40B4-BE49-F238E27FC236}">
                <a16:creationId xmlns:a16="http://schemas.microsoft.com/office/drawing/2014/main" id="{B3E08B91-E01C-4BD2-F9C8-1C2657702F26}"/>
              </a:ext>
            </a:extLst>
          </p:cNvPr>
          <p:cNvSpPr/>
          <p:nvPr/>
        </p:nvSpPr>
        <p:spPr>
          <a:xfrm>
            <a:off x="10696189" y="21737573"/>
            <a:ext cx="4870343" cy="2108628"/>
          </a:xfrm>
          <a:prstGeom prst="rect">
            <a:avLst/>
          </a:prstGeom>
          <a:solidFill>
            <a:schemeClr val="accent3"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9" name="TextBox 14">
            <a:extLst>
              <a:ext uri="{FF2B5EF4-FFF2-40B4-BE49-F238E27FC236}">
                <a16:creationId xmlns:a16="http://schemas.microsoft.com/office/drawing/2014/main" id="{8AD0DD7B-6F98-0602-5726-10B640D56B8F}"/>
              </a:ext>
            </a:extLst>
          </p:cNvPr>
          <p:cNvSpPr txBox="1"/>
          <p:nvPr/>
        </p:nvSpPr>
        <p:spPr>
          <a:xfrm>
            <a:off x="266959" y="24824394"/>
            <a:ext cx="29926806" cy="12003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square">
            <a:spAutoFit/>
          </a:bodyPr>
          <a:lstStyle/>
          <a:p>
            <a:pPr defTabSz="37707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7200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Results</a:t>
            </a:r>
            <a:endParaRPr kumimoji="0" lang="ko-KR" altLang="en-US" sz="7200" dirty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8" name="TextBox 14">
            <a:extLst>
              <a:ext uri="{FF2B5EF4-FFF2-40B4-BE49-F238E27FC236}">
                <a16:creationId xmlns:a16="http://schemas.microsoft.com/office/drawing/2014/main" id="{21EB030B-31B7-F746-ED1B-501F091C0378}"/>
              </a:ext>
            </a:extLst>
          </p:cNvPr>
          <p:cNvSpPr txBox="1"/>
          <p:nvPr/>
        </p:nvSpPr>
        <p:spPr>
          <a:xfrm>
            <a:off x="174203" y="15713249"/>
            <a:ext cx="29926806" cy="116955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square">
            <a:spAutoFit/>
          </a:bodyPr>
          <a:lstStyle/>
          <a:p>
            <a:pPr defTabSz="37707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7000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r>
              <a:rPr kumimoji="0" lang="en-US" altLang="zh-CN" sz="7000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Methodology</a:t>
            </a:r>
          </a:p>
        </p:txBody>
      </p:sp>
      <p:sp>
        <p:nvSpPr>
          <p:cNvPr id="57" name="TextBox 14">
            <a:extLst>
              <a:ext uri="{FF2B5EF4-FFF2-40B4-BE49-F238E27FC236}">
                <a16:creationId xmlns:a16="http://schemas.microsoft.com/office/drawing/2014/main" id="{E494D83F-0BC0-D549-F1CE-73C802AC1D40}"/>
              </a:ext>
            </a:extLst>
          </p:cNvPr>
          <p:cNvSpPr txBox="1"/>
          <p:nvPr/>
        </p:nvSpPr>
        <p:spPr>
          <a:xfrm>
            <a:off x="141288" y="7292580"/>
            <a:ext cx="29926806" cy="12003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square">
            <a:spAutoFit/>
          </a:bodyPr>
          <a:lstStyle/>
          <a:p>
            <a:pPr defTabSz="37707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7000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Introduction</a:t>
            </a:r>
            <a:endParaRPr kumimoji="0" lang="ko-KR" altLang="en-US" sz="7000" dirty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id="{3EAD8463-87BA-0038-00A2-B365590145FF}"/>
              </a:ext>
            </a:extLst>
          </p:cNvPr>
          <p:cNvSpPr/>
          <p:nvPr/>
        </p:nvSpPr>
        <p:spPr>
          <a:xfrm>
            <a:off x="81452" y="2885559"/>
            <a:ext cx="29992637" cy="4402753"/>
          </a:xfrm>
          <a:prstGeom prst="rect">
            <a:avLst/>
          </a:prstGeom>
          <a:gradFill flip="none" rotWithShape="1">
            <a:gsLst>
              <a:gs pos="0">
                <a:srgbClr val="73BAD6">
                  <a:tint val="66000"/>
                  <a:satMod val="160000"/>
                </a:srgbClr>
              </a:gs>
              <a:gs pos="50000">
                <a:srgbClr val="73BAD6">
                  <a:tint val="44500"/>
                  <a:satMod val="160000"/>
                </a:srgbClr>
              </a:gs>
              <a:gs pos="100000">
                <a:srgbClr val="73BAD6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7707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7412"/>
          </a:p>
        </p:txBody>
      </p:sp>
      <p:sp>
        <p:nvSpPr>
          <p:cNvPr id="50" name="圆角矩形 5">
            <a:extLst>
              <a:ext uri="{FF2B5EF4-FFF2-40B4-BE49-F238E27FC236}">
                <a16:creationId xmlns:a16="http://schemas.microsoft.com/office/drawing/2014/main" id="{183E120D-2A47-2761-BEBE-221113301A0C}"/>
              </a:ext>
            </a:extLst>
          </p:cNvPr>
          <p:cNvSpPr/>
          <p:nvPr/>
        </p:nvSpPr>
        <p:spPr>
          <a:xfrm>
            <a:off x="141288" y="243900"/>
            <a:ext cx="29992637" cy="2579917"/>
          </a:xfrm>
          <a:prstGeom prst="roundRect">
            <a:avLst>
              <a:gd name="adj" fmla="val 299"/>
            </a:avLst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7707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7412" dirty="0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1A6D2F7-D6B9-CE10-2D7A-685C0DA38450}"/>
              </a:ext>
            </a:extLst>
          </p:cNvPr>
          <p:cNvSpPr/>
          <p:nvPr/>
        </p:nvSpPr>
        <p:spPr>
          <a:xfrm>
            <a:off x="141289" y="87513"/>
            <a:ext cx="29992637" cy="42572234"/>
          </a:xfrm>
          <a:prstGeom prst="rect">
            <a:avLst/>
          </a:prstGeom>
          <a:noFill/>
          <a:ln w="254000"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50000">
                  <a:srgbClr val="0047F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7707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7412"/>
          </a:p>
        </p:txBody>
      </p:sp>
      <p:sp>
        <p:nvSpPr>
          <p:cNvPr id="48" name="TextBox 4">
            <a:extLst>
              <a:ext uri="{FF2B5EF4-FFF2-40B4-BE49-F238E27FC236}">
                <a16:creationId xmlns:a16="http://schemas.microsoft.com/office/drawing/2014/main" id="{313F45EF-2CF9-571F-B699-4A96EB35A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287" y="663955"/>
            <a:ext cx="2999263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defTabSz="4525083" eaLnBrk="1" hangingPunct="1">
              <a:defRPr/>
            </a:pPr>
            <a:r>
              <a:rPr kumimoji="0" lang="en-US" altLang="ko-KR" sz="9600" b="1" dirty="0">
                <a:solidFill>
                  <a:schemeClr val="bg1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Modeling of basal and prismatic slip in 4H-SiC</a:t>
            </a:r>
          </a:p>
        </p:txBody>
      </p:sp>
      <p:sp>
        <p:nvSpPr>
          <p:cNvPr id="56" name="TextBox 8">
            <a:extLst>
              <a:ext uri="{FF2B5EF4-FFF2-40B4-BE49-F238E27FC236}">
                <a16:creationId xmlns:a16="http://schemas.microsoft.com/office/drawing/2014/main" id="{AD540670-D219-2919-00F7-A13C25AC4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1786" y="3186315"/>
            <a:ext cx="20222216" cy="384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defTabSz="4525083" eaLnBrk="1" hangingPunct="1">
              <a:defRPr/>
            </a:pPr>
            <a:r>
              <a:rPr kumimoji="0" lang="en-US" altLang="ko-KR" sz="4400" b="1" dirty="0" err="1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Sheng’ou</a:t>
            </a:r>
            <a:r>
              <a:rPr kumimoji="0" lang="en-US" altLang="ko-KR" sz="44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Lu, </a:t>
            </a:r>
            <a:r>
              <a:rPr kumimoji="0" lang="en-US" altLang="ko-KR" sz="4400" b="1" dirty="0" err="1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B</a:t>
            </a:r>
            <a:r>
              <a:rPr kumimoji="0" lang="en-US" altLang="zh-CN" sz="4400" b="1" dirty="0" err="1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injie</a:t>
            </a:r>
            <a:r>
              <a:rPr kumimoji="0" lang="en-US" altLang="zh-CN" sz="44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Xu,</a:t>
            </a:r>
            <a:r>
              <a:rPr kumimoji="0" lang="zh-CN" altLang="en-US" sz="44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kumimoji="0" lang="en-US" altLang="zh-CN" sz="44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Lingling</a:t>
            </a:r>
            <a:r>
              <a:rPr kumimoji="0" lang="zh-CN" altLang="en-US" sz="44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kumimoji="0" lang="en-US" altLang="zh-CN" sz="44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Xuan,</a:t>
            </a:r>
            <a:r>
              <a:rPr kumimoji="0" lang="en-US" altLang="ko-KR" sz="44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kumimoji="0" lang="en-US" altLang="ko-KR" sz="4400" b="1" dirty="0" err="1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Xiaodong</a:t>
            </a:r>
            <a:r>
              <a:rPr kumimoji="0" lang="en-US" altLang="ko-KR" sz="44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Pi,</a:t>
            </a:r>
            <a:r>
              <a:rPr kumimoji="0" lang="zh-CN" altLang="en-US" sz="44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kumimoji="0" lang="en-US" altLang="ko-KR" sz="4400" b="1" dirty="0" err="1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Deren</a:t>
            </a:r>
            <a:r>
              <a:rPr kumimoji="0" lang="en-US" altLang="ko-KR" sz="44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Yang, </a:t>
            </a:r>
            <a:r>
              <a:rPr kumimoji="0" lang="en-US" altLang="ko-KR" sz="4400" b="1" dirty="0" err="1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Xuefeng</a:t>
            </a:r>
            <a:r>
              <a:rPr kumimoji="0" lang="en-US" altLang="ko-KR" sz="44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Han*</a:t>
            </a:r>
          </a:p>
          <a:p>
            <a:pPr defTabSz="4525083" eaLnBrk="1" hangingPunct="1">
              <a:defRPr/>
            </a:pPr>
            <a:r>
              <a:rPr kumimoji="0" lang="en-US" altLang="ko-KR" sz="40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1.</a:t>
            </a:r>
            <a:r>
              <a:rPr kumimoji="0" lang="en-US" altLang="zh-CN" sz="40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State Key Laboratory of Silicon and Advanced Semiconductor Materials &amp; School of Materials Science and Engineering</a:t>
            </a:r>
            <a:r>
              <a:rPr kumimoji="0" lang="en-US" altLang="ko-KR" sz="40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, Zhejiang University, C</a:t>
            </a:r>
            <a:r>
              <a:rPr kumimoji="0" lang="en-US" altLang="zh-CN" sz="40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hina</a:t>
            </a:r>
            <a:r>
              <a:rPr kumimoji="0" lang="en-US" altLang="ko-KR" sz="40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</a:p>
          <a:p>
            <a:pPr defTabSz="4525083" eaLnBrk="1" hangingPunct="1">
              <a:defRPr/>
            </a:pPr>
            <a:r>
              <a:rPr kumimoji="0" lang="en-US" altLang="ko-KR" sz="40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2. Institute of Advanced Semiconductors, Hangzhou Global Scientific and Technological Innovation Center, Zhejiang University, C</a:t>
            </a:r>
            <a:r>
              <a:rPr kumimoji="0" lang="en-US" altLang="zh-CN" sz="40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hina</a:t>
            </a:r>
            <a:r>
              <a:rPr kumimoji="0" lang="en-US" altLang="ko-KR" sz="40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</a:p>
          <a:p>
            <a:pPr defTabSz="4525083" eaLnBrk="1" hangingPunct="1">
              <a:defRPr/>
            </a:pPr>
            <a:r>
              <a:rPr kumimoji="0" lang="en-US" altLang="ko-KR" sz="40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E-mail</a:t>
            </a:r>
            <a:r>
              <a:rPr kumimoji="0" lang="en-US" altLang="ko-KR" sz="4000" u="sng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: xuefenghan@zju.edu.cn</a:t>
            </a:r>
          </a:p>
        </p:txBody>
      </p:sp>
      <p:pic>
        <p:nvPicPr>
          <p:cNvPr id="1026" name="Picture 2" descr="浙大杭州科创中心形象LOGO设计正式发布_高瑞">
            <a:extLst>
              <a:ext uri="{FF2B5EF4-FFF2-40B4-BE49-F238E27FC236}">
                <a16:creationId xmlns:a16="http://schemas.microsoft.com/office/drawing/2014/main" id="{B027B9C5-9069-ABA5-F487-693551E6F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24" y="2889765"/>
            <a:ext cx="4513795" cy="434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圆角矩形 11">
            <a:extLst>
              <a:ext uri="{FF2B5EF4-FFF2-40B4-BE49-F238E27FC236}">
                <a16:creationId xmlns:a16="http://schemas.microsoft.com/office/drawing/2014/main" id="{8F8C5394-0D5A-9B1D-609D-D1DD0D772BD9}"/>
              </a:ext>
            </a:extLst>
          </p:cNvPr>
          <p:cNvSpPr/>
          <p:nvPr/>
        </p:nvSpPr>
        <p:spPr>
          <a:xfrm>
            <a:off x="652533" y="8934428"/>
            <a:ext cx="9281770" cy="6572283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7707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7412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1" name="圆角矩形 336">
            <a:extLst>
              <a:ext uri="{FF2B5EF4-FFF2-40B4-BE49-F238E27FC236}">
                <a16:creationId xmlns:a16="http://schemas.microsoft.com/office/drawing/2014/main" id="{1B218614-6193-8BDD-6EA9-2086F5E58543}"/>
              </a:ext>
            </a:extLst>
          </p:cNvPr>
          <p:cNvSpPr/>
          <p:nvPr/>
        </p:nvSpPr>
        <p:spPr>
          <a:xfrm>
            <a:off x="10461486" y="8934429"/>
            <a:ext cx="9312467" cy="657228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7707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7412"/>
          </a:p>
        </p:txBody>
      </p:sp>
      <p:sp>
        <p:nvSpPr>
          <p:cNvPr id="63" name="圆角矩形 337">
            <a:extLst>
              <a:ext uri="{FF2B5EF4-FFF2-40B4-BE49-F238E27FC236}">
                <a16:creationId xmlns:a16="http://schemas.microsoft.com/office/drawing/2014/main" id="{F56D4929-0D64-A110-44E4-D0355321B643}"/>
              </a:ext>
            </a:extLst>
          </p:cNvPr>
          <p:cNvSpPr/>
          <p:nvPr/>
        </p:nvSpPr>
        <p:spPr>
          <a:xfrm>
            <a:off x="20182528" y="8963359"/>
            <a:ext cx="9404350" cy="6543351"/>
          </a:xfrm>
          <a:prstGeom prst="round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7707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7412"/>
          </a:p>
        </p:txBody>
      </p:sp>
      <p:sp>
        <p:nvSpPr>
          <p:cNvPr id="1024" name="圆角矩形 11">
            <a:extLst>
              <a:ext uri="{FF2B5EF4-FFF2-40B4-BE49-F238E27FC236}">
                <a16:creationId xmlns:a16="http://schemas.microsoft.com/office/drawing/2014/main" id="{A28C754D-2AC9-0C50-54D9-7EA05947B163}"/>
              </a:ext>
            </a:extLst>
          </p:cNvPr>
          <p:cNvSpPr/>
          <p:nvPr/>
        </p:nvSpPr>
        <p:spPr>
          <a:xfrm>
            <a:off x="652533" y="17700336"/>
            <a:ext cx="9390862" cy="6763822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7707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7412"/>
          </a:p>
        </p:txBody>
      </p:sp>
      <p:sp>
        <p:nvSpPr>
          <p:cNvPr id="1029" name="圆角矩形 336">
            <a:extLst>
              <a:ext uri="{FF2B5EF4-FFF2-40B4-BE49-F238E27FC236}">
                <a16:creationId xmlns:a16="http://schemas.microsoft.com/office/drawing/2014/main" id="{98083E54-84FA-3B63-E5EC-7221D4F8A25C}"/>
              </a:ext>
            </a:extLst>
          </p:cNvPr>
          <p:cNvSpPr/>
          <p:nvPr/>
        </p:nvSpPr>
        <p:spPr>
          <a:xfrm>
            <a:off x="10262735" y="17700336"/>
            <a:ext cx="9599055" cy="676382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7707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7412"/>
          </a:p>
        </p:txBody>
      </p:sp>
      <p:sp>
        <p:nvSpPr>
          <p:cNvPr id="1030" name="圆角矩形 337">
            <a:extLst>
              <a:ext uri="{FF2B5EF4-FFF2-40B4-BE49-F238E27FC236}">
                <a16:creationId xmlns:a16="http://schemas.microsoft.com/office/drawing/2014/main" id="{DAF73183-6673-02FE-29B8-2E66777581EE}"/>
              </a:ext>
            </a:extLst>
          </p:cNvPr>
          <p:cNvSpPr/>
          <p:nvPr/>
        </p:nvSpPr>
        <p:spPr>
          <a:xfrm>
            <a:off x="20169879" y="17649860"/>
            <a:ext cx="9404350" cy="6763821"/>
          </a:xfrm>
          <a:prstGeom prst="round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7707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7412"/>
          </a:p>
        </p:txBody>
      </p:sp>
      <p:pic>
        <p:nvPicPr>
          <p:cNvPr id="1031" name="Picture 2" descr="浙江大学的详细地址是在哪？_百度知道">
            <a:extLst>
              <a:ext uri="{FF2B5EF4-FFF2-40B4-BE49-F238E27FC236}">
                <a16:creationId xmlns:a16="http://schemas.microsoft.com/office/drawing/2014/main" id="{537148A7-3EBE-7ED9-1E9A-ACB9E43C87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4035" y="3447410"/>
            <a:ext cx="3249095" cy="324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" name="TextBox 226">
            <a:extLst>
              <a:ext uri="{FF2B5EF4-FFF2-40B4-BE49-F238E27FC236}">
                <a16:creationId xmlns:a16="http://schemas.microsoft.com/office/drawing/2014/main" id="{63053338-3D71-56EB-490F-9EF79B8B9B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37370" y="17300629"/>
            <a:ext cx="5049784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defTabSz="4525083" eaLnBrk="1" hangingPunct="1">
              <a:defRPr/>
            </a:pPr>
            <a:r>
              <a:rPr kumimoji="0" lang="en-US" altLang="ko-KR" sz="40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Governing equations </a:t>
            </a:r>
            <a:endParaRPr kumimoji="0" lang="ko-KR" altLang="en-US" sz="4000" b="1" dirty="0"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043" name="Rectangle 30">
            <a:extLst>
              <a:ext uri="{FF2B5EF4-FFF2-40B4-BE49-F238E27FC236}">
                <a16:creationId xmlns:a16="http://schemas.microsoft.com/office/drawing/2014/main" id="{FB14B4CB-70EC-3C79-3AE6-049E99294E75}"/>
              </a:ext>
            </a:extLst>
          </p:cNvPr>
          <p:cNvSpPr/>
          <p:nvPr/>
        </p:nvSpPr>
        <p:spPr>
          <a:xfrm>
            <a:off x="15687609" y="18108643"/>
            <a:ext cx="3887593" cy="2286841"/>
          </a:xfrm>
          <a:prstGeom prst="rect">
            <a:avLst/>
          </a:prstGeom>
          <a:solidFill>
            <a:schemeClr val="accent2"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4" name="Rectangle 285">
                <a:extLst>
                  <a:ext uri="{FF2B5EF4-FFF2-40B4-BE49-F238E27FC236}">
                    <a16:creationId xmlns:a16="http://schemas.microsoft.com/office/drawing/2014/main" id="{7E8B4BFD-0D7F-C491-F247-F7AE4183DC6C}"/>
                  </a:ext>
                </a:extLst>
              </p:cNvPr>
              <p:cNvSpPr/>
              <p:nvPr/>
            </p:nvSpPr>
            <p:spPr>
              <a:xfrm>
                <a:off x="15692305" y="21565572"/>
                <a:ext cx="3882897" cy="2282446"/>
              </a:xfrm>
              <a:prstGeom prst="rect">
                <a:avLst/>
              </a:prstGeom>
              <a:solidFill>
                <a:schemeClr val="accent5">
                  <a:alpha val="1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zh-CN" sz="14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400" i="1" kern="10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CN" sz="1400" i="1" kern="10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𝑖𝑗</m:t>
                          </m:r>
                        </m:sub>
                        <m:sup>
                          <m:sSub>
                            <m:sSubPr>
                              <m:ctrlPr>
                                <a:rPr lang="zh-CN" altLang="zh-CN" sz="14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 kern="1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b>
                          </m:sSub>
                        </m:sup>
                      </m:sSubSup>
                      <m:r>
                        <a:rPr lang="en-US" altLang="zh-CN" sz="1400" i="1" kern="1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14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400" i="1" kern="10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1400" i="1" kern="10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zh-CN" altLang="zh-CN" sz="14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zh-CN" altLang="zh-CN" sz="14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zh-CN" sz="14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400" b="1" i="1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𝒔</m:t>
                                  </m:r>
                                </m:e>
                              </m:acc>
                            </m:e>
                            <m:sup>
                              <m:sSub>
                                <m:sSubPr>
                                  <m:ctrlPr>
                                    <a:rPr lang="zh-CN" altLang="zh-CN" sz="14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i="1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i="1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altLang="zh-CN" sz="1400" i="1" kern="10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⊗</m:t>
                          </m:r>
                          <m:sSup>
                            <m:sSupPr>
                              <m:ctrlPr>
                                <a:rPr lang="zh-CN" altLang="zh-CN" sz="14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zh-CN" sz="14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400" b="1" i="1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𝒏</m:t>
                                  </m:r>
                                </m:e>
                              </m:acc>
                            </m:e>
                            <m:sup>
                              <m:sSub>
                                <m:sSubPr>
                                  <m:ctrlPr>
                                    <a:rPr lang="zh-CN" altLang="zh-CN" sz="14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i="1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i="1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altLang="zh-CN" sz="1400" i="1" kern="10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zh-CN" altLang="zh-CN" sz="14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zh-CN" sz="14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400" b="1" i="1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𝒏</m:t>
                                  </m:r>
                                </m:e>
                              </m:acc>
                            </m:e>
                            <m:sup>
                              <m:sSub>
                                <m:sSubPr>
                                  <m:ctrlPr>
                                    <a:rPr lang="zh-CN" altLang="zh-CN" sz="14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i="1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i="1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altLang="zh-CN" sz="1400" i="1" kern="10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⊗</m:t>
                          </m:r>
                          <m:sSup>
                            <m:sSupPr>
                              <m:ctrlPr>
                                <a:rPr lang="zh-CN" altLang="zh-CN" sz="14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zh-CN" sz="14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400" b="1" i="1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𝒔</m:t>
                                  </m:r>
                                </m:e>
                              </m:acc>
                            </m:e>
                            <m:sup>
                              <m:sSub>
                                <m:sSubPr>
                                  <m:ctrlPr>
                                    <a:rPr lang="zh-CN" altLang="zh-CN" sz="14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i="1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i="1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sup>
                          </m:sSup>
                        </m:e>
                      </m:d>
                      <m:r>
                        <a:rPr lang="en-US" altLang="zh-CN" sz="1400" i="1" kern="1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𝑠𝑖𝑔𝑛</m:t>
                      </m:r>
                      <m:d>
                        <m:dPr>
                          <m:ctrlPr>
                            <a:rPr lang="zh-CN" altLang="zh-CN" sz="14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zh-CN" altLang="zh-CN" sz="14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400" i="1" kern="1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𝑅𝑆𝑆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zh-CN" altLang="zh-CN" sz="14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i="1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i="1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sup>
                          </m:sSubSup>
                        </m:e>
                      </m:d>
                    </m:oMath>
                  </m:oMathPara>
                </a14:m>
                <a:endParaRPr kumimoji="1" lang="ja-JP" alt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44" name="Rectangle 285">
                <a:extLst>
                  <a:ext uri="{FF2B5EF4-FFF2-40B4-BE49-F238E27FC236}">
                    <a16:creationId xmlns:a16="http://schemas.microsoft.com/office/drawing/2014/main" id="{7E8B4BFD-0D7F-C491-F247-F7AE4183DC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92305" y="21565572"/>
                <a:ext cx="3882897" cy="228244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6" name="TextBox 210">
            <a:extLst>
              <a:ext uri="{FF2B5EF4-FFF2-40B4-BE49-F238E27FC236}">
                <a16:creationId xmlns:a16="http://schemas.microsoft.com/office/drawing/2014/main" id="{D3456B3B-3D0D-97F3-8CE9-BD86B103A3FB}"/>
              </a:ext>
            </a:extLst>
          </p:cNvPr>
          <p:cNvSpPr txBox="1"/>
          <p:nvPr/>
        </p:nvSpPr>
        <p:spPr>
          <a:xfrm>
            <a:off x="15690345" y="21574537"/>
            <a:ext cx="3884857" cy="40011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굴림" pitchFamily="50" charset="-127"/>
                <a:cs typeface="Times New Roman" panose="02020603050405020304" pitchFamily="18" charset="0"/>
              </a:rPr>
              <a:t>Alexander-</a:t>
            </a:r>
            <a:r>
              <a:rPr kumimoji="1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굴림" pitchFamily="50" charset="-127"/>
                <a:cs typeface="Times New Roman" panose="02020603050405020304" pitchFamily="18" charset="0"/>
              </a:rPr>
              <a:t>Haasen</a:t>
            </a:r>
            <a:r>
              <a:rPr kumimoji="1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굴림" pitchFamily="50" charset="-127"/>
                <a:cs typeface="Times New Roman" panose="02020603050405020304" pitchFamily="18" charset="0"/>
              </a:rPr>
              <a:t> model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7" name="TextBox 211">
            <a:extLst>
              <a:ext uri="{FF2B5EF4-FFF2-40B4-BE49-F238E27FC236}">
                <a16:creationId xmlns:a16="http://schemas.microsoft.com/office/drawing/2014/main" id="{B35F9BDA-1378-0F67-935A-97070B0A03CF}"/>
              </a:ext>
            </a:extLst>
          </p:cNvPr>
          <p:cNvSpPr txBox="1"/>
          <p:nvPr/>
        </p:nvSpPr>
        <p:spPr>
          <a:xfrm>
            <a:off x="15692305" y="18118153"/>
            <a:ext cx="3880937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Constitutive equation</a:t>
            </a:r>
          </a:p>
        </p:txBody>
      </p:sp>
      <p:sp>
        <p:nvSpPr>
          <p:cNvPr id="1048" name="TextBox 233">
            <a:extLst>
              <a:ext uri="{FF2B5EF4-FFF2-40B4-BE49-F238E27FC236}">
                <a16:creationId xmlns:a16="http://schemas.microsoft.com/office/drawing/2014/main" id="{1B62E417-33C1-E51F-E396-AFAB319556B5}"/>
              </a:ext>
            </a:extLst>
          </p:cNvPr>
          <p:cNvSpPr txBox="1"/>
          <p:nvPr/>
        </p:nvSpPr>
        <p:spPr>
          <a:xfrm>
            <a:off x="15689956" y="20532542"/>
            <a:ext cx="3887593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equilibrium equation</a:t>
            </a:r>
          </a:p>
        </p:txBody>
      </p:sp>
      <p:sp>
        <p:nvSpPr>
          <p:cNvPr id="1049" name="TextBox 248">
            <a:extLst>
              <a:ext uri="{FF2B5EF4-FFF2-40B4-BE49-F238E27FC236}">
                <a16:creationId xmlns:a16="http://schemas.microsoft.com/office/drawing/2014/main" id="{ECE6B495-8C68-B557-5B6E-AE14386E40C2}"/>
              </a:ext>
            </a:extLst>
          </p:cNvPr>
          <p:cNvSpPr txBox="1"/>
          <p:nvPr/>
        </p:nvSpPr>
        <p:spPr>
          <a:xfrm>
            <a:off x="10697585" y="21198306"/>
            <a:ext cx="4870344" cy="52322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Vector system rotation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0" name="Rectangle 297">
            <a:extLst>
              <a:ext uri="{FF2B5EF4-FFF2-40B4-BE49-F238E27FC236}">
                <a16:creationId xmlns:a16="http://schemas.microsoft.com/office/drawing/2014/main" id="{65FDDB8E-23D5-F581-2169-8BA7EDAEAC6C}"/>
              </a:ext>
            </a:extLst>
          </p:cNvPr>
          <p:cNvSpPr/>
          <p:nvPr/>
        </p:nvSpPr>
        <p:spPr>
          <a:xfrm>
            <a:off x="15684295" y="20919229"/>
            <a:ext cx="3882897" cy="650825"/>
          </a:xfrm>
          <a:prstGeom prst="rect">
            <a:avLst/>
          </a:prstGeom>
          <a:solidFill>
            <a:schemeClr val="accent6"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51" name="TextBox 327">
            <a:extLst>
              <a:ext uri="{FF2B5EF4-FFF2-40B4-BE49-F238E27FC236}">
                <a16:creationId xmlns:a16="http://schemas.microsoft.com/office/drawing/2014/main" id="{355175EE-C42A-557E-209F-3C7E564889AA}"/>
              </a:ext>
            </a:extLst>
          </p:cNvPr>
          <p:cNvSpPr txBox="1"/>
          <p:nvPr/>
        </p:nvSpPr>
        <p:spPr>
          <a:xfrm>
            <a:off x="10697581" y="18124165"/>
            <a:ext cx="4870347" cy="52322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Conservation of energy equation 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2" name="Rectangle 328">
            <a:extLst>
              <a:ext uri="{FF2B5EF4-FFF2-40B4-BE49-F238E27FC236}">
                <a16:creationId xmlns:a16="http://schemas.microsoft.com/office/drawing/2014/main" id="{94F7D178-D36B-E34A-E7CC-6AD76DF25751}"/>
              </a:ext>
            </a:extLst>
          </p:cNvPr>
          <p:cNvSpPr/>
          <p:nvPr/>
        </p:nvSpPr>
        <p:spPr>
          <a:xfrm>
            <a:off x="10697585" y="18593569"/>
            <a:ext cx="4870345" cy="2234599"/>
          </a:xfrm>
          <a:prstGeom prst="rect">
            <a:avLst/>
          </a:prstGeom>
          <a:solidFill>
            <a:schemeClr val="accent4"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5" name="圆角矩形 11">
            <a:extLst>
              <a:ext uri="{FF2B5EF4-FFF2-40B4-BE49-F238E27FC236}">
                <a16:creationId xmlns:a16="http://schemas.microsoft.com/office/drawing/2014/main" id="{05D691B5-8E76-D2C3-5206-F9BD6D89FF10}"/>
              </a:ext>
            </a:extLst>
          </p:cNvPr>
          <p:cNvSpPr/>
          <p:nvPr/>
        </p:nvSpPr>
        <p:spPr>
          <a:xfrm>
            <a:off x="534093" y="26798654"/>
            <a:ext cx="9281770" cy="6572283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7707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7412"/>
          </a:p>
        </p:txBody>
      </p:sp>
      <p:sp>
        <p:nvSpPr>
          <p:cNvPr id="1056" name="圆角矩形 336">
            <a:extLst>
              <a:ext uri="{FF2B5EF4-FFF2-40B4-BE49-F238E27FC236}">
                <a16:creationId xmlns:a16="http://schemas.microsoft.com/office/drawing/2014/main" id="{F2526DB3-331D-9E62-BD5A-39483C5FBF57}"/>
              </a:ext>
            </a:extLst>
          </p:cNvPr>
          <p:cNvSpPr/>
          <p:nvPr/>
        </p:nvSpPr>
        <p:spPr>
          <a:xfrm>
            <a:off x="10318700" y="26798655"/>
            <a:ext cx="9312467" cy="657228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7707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7412"/>
          </a:p>
        </p:txBody>
      </p:sp>
      <p:sp>
        <p:nvSpPr>
          <p:cNvPr id="1057" name="圆角矩形 337">
            <a:extLst>
              <a:ext uri="{FF2B5EF4-FFF2-40B4-BE49-F238E27FC236}">
                <a16:creationId xmlns:a16="http://schemas.microsoft.com/office/drawing/2014/main" id="{904D5348-3F9F-18A1-16CE-1858A0C7FF7E}"/>
              </a:ext>
            </a:extLst>
          </p:cNvPr>
          <p:cNvSpPr/>
          <p:nvPr/>
        </p:nvSpPr>
        <p:spPr>
          <a:xfrm>
            <a:off x="20135455" y="26798654"/>
            <a:ext cx="9404350" cy="6572282"/>
          </a:xfrm>
          <a:prstGeom prst="round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7707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7412"/>
          </a:p>
        </p:txBody>
      </p:sp>
      <p:sp>
        <p:nvSpPr>
          <p:cNvPr id="1061" name="圆角矩形 11">
            <a:extLst>
              <a:ext uri="{FF2B5EF4-FFF2-40B4-BE49-F238E27FC236}">
                <a16:creationId xmlns:a16="http://schemas.microsoft.com/office/drawing/2014/main" id="{C4BDBEF5-D8D7-B66B-2BDF-AF6DCBB89230}"/>
              </a:ext>
            </a:extLst>
          </p:cNvPr>
          <p:cNvSpPr/>
          <p:nvPr/>
        </p:nvSpPr>
        <p:spPr>
          <a:xfrm>
            <a:off x="498691" y="34115585"/>
            <a:ext cx="9281770" cy="6976953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7707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7412"/>
          </a:p>
        </p:txBody>
      </p:sp>
      <p:sp>
        <p:nvSpPr>
          <p:cNvPr id="1062" name="圆角矩形 336">
            <a:extLst>
              <a:ext uri="{FF2B5EF4-FFF2-40B4-BE49-F238E27FC236}">
                <a16:creationId xmlns:a16="http://schemas.microsoft.com/office/drawing/2014/main" id="{F314F89F-0ECB-A925-EB26-F279AFEE612B}"/>
              </a:ext>
            </a:extLst>
          </p:cNvPr>
          <p:cNvSpPr/>
          <p:nvPr/>
        </p:nvSpPr>
        <p:spPr>
          <a:xfrm>
            <a:off x="10318699" y="34115584"/>
            <a:ext cx="9312467" cy="6976955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7707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7412"/>
          </a:p>
        </p:txBody>
      </p:sp>
      <p:sp>
        <p:nvSpPr>
          <p:cNvPr id="1063" name="圆角矩形 337">
            <a:extLst>
              <a:ext uri="{FF2B5EF4-FFF2-40B4-BE49-F238E27FC236}">
                <a16:creationId xmlns:a16="http://schemas.microsoft.com/office/drawing/2014/main" id="{7EEDAF05-27AD-C2DC-BD2F-ED013F7F7A43}"/>
              </a:ext>
            </a:extLst>
          </p:cNvPr>
          <p:cNvSpPr/>
          <p:nvPr/>
        </p:nvSpPr>
        <p:spPr>
          <a:xfrm>
            <a:off x="20193307" y="34115584"/>
            <a:ext cx="9281770" cy="6976953"/>
          </a:xfrm>
          <a:prstGeom prst="round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7707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7412"/>
          </a:p>
        </p:txBody>
      </p:sp>
      <p:sp>
        <p:nvSpPr>
          <p:cNvPr id="1064" name="TextBox 225">
            <a:extLst>
              <a:ext uri="{FF2B5EF4-FFF2-40B4-BE49-F238E27FC236}">
                <a16:creationId xmlns:a16="http://schemas.microsoft.com/office/drawing/2014/main" id="{ACB22B14-DE48-AAFA-401B-FE2063E020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4536" y="17300629"/>
            <a:ext cx="4857764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defTabSz="4525083" eaLnBrk="1" hangingPunct="1">
              <a:defRPr/>
            </a:pPr>
            <a:r>
              <a:rPr kumimoji="0" lang="en-US" altLang="ko-KR" sz="40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Simulation model</a:t>
            </a:r>
            <a:endParaRPr kumimoji="0" lang="ko-KR" altLang="en-US" sz="4000" b="1" dirty="0"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065" name="TextBox 227">
            <a:extLst>
              <a:ext uri="{FF2B5EF4-FFF2-40B4-BE49-F238E27FC236}">
                <a16:creationId xmlns:a16="http://schemas.microsoft.com/office/drawing/2014/main" id="{DA7FEE52-9EA1-95E9-355B-29D2898723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85987" y="17286962"/>
            <a:ext cx="5874018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defTabSz="4525083" eaLnBrk="1" hangingPunct="1">
              <a:defRPr/>
            </a:pPr>
            <a:r>
              <a:rPr kumimoji="0" lang="en-US" altLang="ko-KR" sz="40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Calculation process</a:t>
            </a:r>
            <a:endParaRPr kumimoji="0" lang="ko-KR" altLang="en-US" sz="4000" b="1" dirty="0"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54" name="文本框 1153">
                <a:extLst>
                  <a:ext uri="{FF2B5EF4-FFF2-40B4-BE49-F238E27FC236}">
                    <a16:creationId xmlns:a16="http://schemas.microsoft.com/office/drawing/2014/main" id="{6C74F269-B4ED-9A21-2D72-1C8142A54679}"/>
                  </a:ext>
                </a:extLst>
              </p:cNvPr>
              <p:cNvSpPr txBox="1"/>
              <p:nvPr/>
            </p:nvSpPr>
            <p:spPr>
              <a:xfrm>
                <a:off x="10589357" y="18763035"/>
                <a:ext cx="389505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00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zh-CN" alt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2000" i="1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zh-CN" altLang="en-US" sz="2000" i="1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zh-CN" alt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zh-CN" altLang="en-US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zh-CN" altLang="en-US" sz="2000" i="1">
                          <a:latin typeface="Cambria Math" panose="02040503050406030204" pitchFamily="18" charset="0"/>
                        </a:rPr>
                        <m:t>𝜀𝜎</m:t>
                      </m:r>
                      <m:d>
                        <m:dPr>
                          <m:ctrlPr>
                            <a:rPr lang="zh-CN" alt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zh-CN" alt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zh-CN" altLang="en-US" sz="20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sub>
                            <m:sup>
                              <m:r>
                                <a:rPr lang="zh-CN" altLang="en-US" sz="20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zh-CN" alt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zh-CN" altLang="en-US" sz="2000" i="1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zh-CN" altLang="en-US" sz="20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zh-CN" altLang="en-US" sz="20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54" name="文本框 1153">
                <a:extLst>
                  <a:ext uri="{FF2B5EF4-FFF2-40B4-BE49-F238E27FC236}">
                    <a16:creationId xmlns:a16="http://schemas.microsoft.com/office/drawing/2014/main" id="{6C74F269-B4ED-9A21-2D72-1C8142A546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9357" y="18763035"/>
                <a:ext cx="3895056" cy="400110"/>
              </a:xfrm>
              <a:prstGeom prst="rect">
                <a:avLst/>
              </a:prstGeom>
              <a:blipFill>
                <a:blip r:embed="rId11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5" name="Rectangle 234">
                <a:extLst>
                  <a:ext uri="{FF2B5EF4-FFF2-40B4-BE49-F238E27FC236}">
                    <a16:creationId xmlns:a16="http://schemas.microsoft.com/office/drawing/2014/main" id="{870CA754-2A38-7000-E6FE-67B08D871218}"/>
                  </a:ext>
                </a:extLst>
              </p:cNvPr>
              <p:cNvSpPr/>
              <p:nvPr/>
            </p:nvSpPr>
            <p:spPr>
              <a:xfrm>
                <a:off x="15927154" y="21058904"/>
                <a:ext cx="126002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ja-JP" altLang="en-US" sz="2000" i="1" smtClean="0">
                          <a:latin typeface="Cambria Math"/>
                          <a:ea typeface="Cambria Math"/>
                        </a:rPr>
                        <m:t>𝛻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ea typeface="Cambria Math"/>
                        </a:rPr>
                        <m:t>·</m:t>
                      </m:r>
                      <m:r>
                        <a:rPr lang="ja-JP" altLang="en-US" sz="2000" b="1" i="1" smtClean="0">
                          <a:latin typeface="Cambria Math" panose="02040503050406030204" pitchFamily="18" charset="0"/>
                          <a:ea typeface="Cambria Math"/>
                        </a:rPr>
                        <m:t>𝝈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kumimoji="1" lang="en-US" altLang="ja-JP" sz="2000" b="0" dirty="0">
                  <a:solidFill>
                    <a:schemeClr val="tx1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1155" name="Rectangle 234">
                <a:extLst>
                  <a:ext uri="{FF2B5EF4-FFF2-40B4-BE49-F238E27FC236}">
                    <a16:creationId xmlns:a16="http://schemas.microsoft.com/office/drawing/2014/main" id="{870CA754-2A38-7000-E6FE-67B08D8712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27154" y="21058904"/>
                <a:ext cx="1260025" cy="4001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6" name="Rectangle 234">
                <a:extLst>
                  <a:ext uri="{FF2B5EF4-FFF2-40B4-BE49-F238E27FC236}">
                    <a16:creationId xmlns:a16="http://schemas.microsoft.com/office/drawing/2014/main" id="{3C1739B9-D56D-9488-88BE-DECAE5E590D6}"/>
                  </a:ext>
                </a:extLst>
              </p:cNvPr>
              <p:cNvSpPr/>
              <p:nvPr/>
            </p:nvSpPr>
            <p:spPr>
              <a:xfrm>
                <a:off x="17755732" y="21111678"/>
                <a:ext cx="35779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ja-JP" altLang="en-US" sz="1400" b="1" i="1" smtClean="0">
                          <a:latin typeface="Cambria Math" panose="02040503050406030204" pitchFamily="18" charset="0"/>
                          <a:ea typeface="Cambria Math"/>
                        </a:rPr>
                        <m:t>𝝈</m:t>
                      </m:r>
                    </m:oMath>
                  </m:oMathPara>
                </a14:m>
                <a:endParaRPr kumimoji="1" lang="en-US" altLang="ja-JP" sz="2000" b="1" dirty="0">
                  <a:solidFill>
                    <a:schemeClr val="tx1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1156" name="Rectangle 234">
                <a:extLst>
                  <a:ext uri="{FF2B5EF4-FFF2-40B4-BE49-F238E27FC236}">
                    <a16:creationId xmlns:a16="http://schemas.microsoft.com/office/drawing/2014/main" id="{3C1739B9-D56D-9488-88BE-DECAE5E590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732" y="21111678"/>
                <a:ext cx="357790" cy="30777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57" name="TextBox 236">
            <a:extLst>
              <a:ext uri="{FF2B5EF4-FFF2-40B4-BE49-F238E27FC236}">
                <a16:creationId xmlns:a16="http://schemas.microsoft.com/office/drawing/2014/main" id="{890BBAB0-4686-6B73-CC0F-22E0DEC794DD}"/>
              </a:ext>
            </a:extLst>
          </p:cNvPr>
          <p:cNvSpPr txBox="1"/>
          <p:nvPr/>
        </p:nvSpPr>
        <p:spPr>
          <a:xfrm>
            <a:off x="18079940" y="21116726"/>
            <a:ext cx="1645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 tensor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60" name="文本框 1159">
                <a:extLst>
                  <a:ext uri="{FF2B5EF4-FFF2-40B4-BE49-F238E27FC236}">
                    <a16:creationId xmlns:a16="http://schemas.microsoft.com/office/drawing/2014/main" id="{71162992-7AD5-3B0E-9E9F-3FAF893B2402}"/>
                  </a:ext>
                </a:extLst>
              </p:cNvPr>
              <p:cNvSpPr txBox="1"/>
              <p:nvPr/>
            </p:nvSpPr>
            <p:spPr>
              <a:xfrm>
                <a:off x="15279687" y="18665115"/>
                <a:ext cx="4582103" cy="3956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zh-CN" altLang="en-US" sz="1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𝒊𝒋</m:t>
                          </m:r>
                        </m:sub>
                      </m:sSub>
                      <m:r>
                        <a:rPr lang="zh-CN" altLang="en-US" sz="18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zh-CN" altLang="en-US" sz="1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𝑖𝑗𝑘𝑙</m:t>
                          </m:r>
                        </m:sub>
                      </m:sSub>
                      <m:d>
                        <m:dPr>
                          <m:ctrlPr>
                            <a:rPr lang="zh-CN" alt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zh-CN" altLang="en-US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𝒌𝒍</m:t>
                              </m:r>
                            </m:sub>
                          </m:sSub>
                          <m:r>
                            <a:rPr lang="zh-CN" altLang="en-US" sz="18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zh-CN" altLang="en-US" sz="1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𝛼𝜃</m:t>
                          </m:r>
                          <m:sSub>
                            <m:sSubPr>
                              <m:ctrlPr>
                                <a:rPr lang="zh-CN" alt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zh-CN" alt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𝑘𝑙</m:t>
                              </m:r>
                            </m:sub>
                          </m:sSub>
                        </m:e>
                      </m:d>
                      <m:r>
                        <a:rPr lang="zh-CN" altLang="en-US" sz="1800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d>
                        <m:dPr>
                          <m:ctrlPr>
                            <a:rPr lang="zh-CN" alt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1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zh-CN" altLang="en-US" sz="18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zh-CN" alt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zh-CN" altLang="en-US" sz="18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zh-CN" altLang="en-US" sz="18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60" name="文本框 1159">
                <a:extLst>
                  <a:ext uri="{FF2B5EF4-FFF2-40B4-BE49-F238E27FC236}">
                    <a16:creationId xmlns:a16="http://schemas.microsoft.com/office/drawing/2014/main" id="{71162992-7AD5-3B0E-9E9F-3FAF893B24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79687" y="18665115"/>
                <a:ext cx="4582103" cy="395621"/>
              </a:xfrm>
              <a:prstGeom prst="rect">
                <a:avLst/>
              </a:prstGeom>
              <a:blipFill>
                <a:blip r:embed="rId14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61" name="Rectangle 234">
                <a:extLst>
                  <a:ext uri="{FF2B5EF4-FFF2-40B4-BE49-F238E27FC236}">
                    <a16:creationId xmlns:a16="http://schemas.microsoft.com/office/drawing/2014/main" id="{60C1668F-5133-6F5D-BC83-1CEF3EE391D0}"/>
                  </a:ext>
                </a:extLst>
              </p:cNvPr>
              <p:cNvSpPr/>
              <p:nvPr/>
            </p:nvSpPr>
            <p:spPr>
              <a:xfrm>
                <a:off x="15730901" y="19181380"/>
                <a:ext cx="464614" cy="3281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ja-JP" altLang="en-US" sz="1400" b="1" i="1">
                              <a:latin typeface="Cambria Math" panose="02040503050406030204" pitchFamily="18" charset="0"/>
                              <a:ea typeface="Cambria Math"/>
                            </a:rPr>
                            <m:t>𝝈</m:t>
                          </m:r>
                        </m:e>
                        <m:sub>
                          <m:r>
                            <a:rPr lang="en-US" altLang="ja-JP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𝒊𝒋</m:t>
                          </m:r>
                        </m:sub>
                      </m:sSub>
                    </m:oMath>
                  </m:oMathPara>
                </a14:m>
                <a:endParaRPr kumimoji="1" lang="en-US" altLang="ja-JP" sz="2000" b="1" dirty="0">
                  <a:solidFill>
                    <a:schemeClr val="tx1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1161" name="Rectangle 234">
                <a:extLst>
                  <a:ext uri="{FF2B5EF4-FFF2-40B4-BE49-F238E27FC236}">
                    <a16:creationId xmlns:a16="http://schemas.microsoft.com/office/drawing/2014/main" id="{60C1668F-5133-6F5D-BC83-1CEF3EE391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30901" y="19181380"/>
                <a:ext cx="464614" cy="328167"/>
              </a:xfrm>
              <a:prstGeom prst="rect">
                <a:avLst/>
              </a:prstGeom>
              <a:blipFill>
                <a:blip r:embed="rId15"/>
                <a:stretch>
                  <a:fillRect b="-3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62" name="TextBox 236">
            <a:extLst>
              <a:ext uri="{FF2B5EF4-FFF2-40B4-BE49-F238E27FC236}">
                <a16:creationId xmlns:a16="http://schemas.microsoft.com/office/drawing/2014/main" id="{6DB2A034-6035-40A4-697F-3EAEA8E0E1BC}"/>
              </a:ext>
            </a:extLst>
          </p:cNvPr>
          <p:cNvSpPr txBox="1"/>
          <p:nvPr/>
        </p:nvSpPr>
        <p:spPr>
          <a:xfrm>
            <a:off x="16216912" y="19182476"/>
            <a:ext cx="1148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 tensor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65" name="Rectangle 234">
                <a:extLst>
                  <a:ext uri="{FF2B5EF4-FFF2-40B4-BE49-F238E27FC236}">
                    <a16:creationId xmlns:a16="http://schemas.microsoft.com/office/drawing/2014/main" id="{EF029CEA-58B2-B42F-01E7-7EAEC526D754}"/>
                  </a:ext>
                </a:extLst>
              </p:cNvPr>
              <p:cNvSpPr/>
              <p:nvPr/>
            </p:nvSpPr>
            <p:spPr>
              <a:xfrm>
                <a:off x="15690547" y="19540886"/>
                <a:ext cx="591251" cy="3281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ja-JP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altLang="ja-JP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𝒊𝒋𝒌𝒍</m:t>
                          </m:r>
                        </m:sub>
                      </m:sSub>
                    </m:oMath>
                  </m:oMathPara>
                </a14:m>
                <a:endParaRPr kumimoji="1" lang="en-US" altLang="ja-JP" sz="2000" b="1" dirty="0">
                  <a:solidFill>
                    <a:schemeClr val="tx1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1165" name="Rectangle 234">
                <a:extLst>
                  <a:ext uri="{FF2B5EF4-FFF2-40B4-BE49-F238E27FC236}">
                    <a16:creationId xmlns:a16="http://schemas.microsoft.com/office/drawing/2014/main" id="{EF029CEA-58B2-B42F-01E7-7EAEC526D7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90547" y="19540886"/>
                <a:ext cx="591251" cy="328167"/>
              </a:xfrm>
              <a:prstGeom prst="rect">
                <a:avLst/>
              </a:prstGeom>
              <a:blipFill>
                <a:blip r:embed="rId16"/>
                <a:stretch>
                  <a:fillRect b="-5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66" name="Rectangle 234">
                <a:extLst>
                  <a:ext uri="{FF2B5EF4-FFF2-40B4-BE49-F238E27FC236}">
                    <a16:creationId xmlns:a16="http://schemas.microsoft.com/office/drawing/2014/main" id="{1DE01E23-6A28-420C-3ECD-0C191C409326}"/>
                  </a:ext>
                </a:extLst>
              </p:cNvPr>
              <p:cNvSpPr/>
              <p:nvPr/>
            </p:nvSpPr>
            <p:spPr>
              <a:xfrm>
                <a:off x="15741389" y="19916157"/>
                <a:ext cx="443776" cy="3281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ja-JP" altLang="en-US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𝜺</m:t>
                          </m:r>
                        </m:e>
                        <m:sub>
                          <m:r>
                            <a:rPr lang="en-US" altLang="ja-JP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𝒊𝒋</m:t>
                          </m:r>
                        </m:sub>
                      </m:sSub>
                    </m:oMath>
                  </m:oMathPara>
                </a14:m>
                <a:endParaRPr kumimoji="1" lang="en-US" altLang="ja-JP" sz="2000" b="1" dirty="0">
                  <a:solidFill>
                    <a:schemeClr val="tx1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1166" name="Rectangle 234">
                <a:extLst>
                  <a:ext uri="{FF2B5EF4-FFF2-40B4-BE49-F238E27FC236}">
                    <a16:creationId xmlns:a16="http://schemas.microsoft.com/office/drawing/2014/main" id="{1DE01E23-6A28-420C-3ECD-0C191C4093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41389" y="19916157"/>
                <a:ext cx="443776" cy="328167"/>
              </a:xfrm>
              <a:prstGeom prst="rect">
                <a:avLst/>
              </a:prstGeom>
              <a:blipFill>
                <a:blip r:embed="rId17"/>
                <a:stretch>
                  <a:fillRect b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67" name="Rectangle 234">
                <a:extLst>
                  <a:ext uri="{FF2B5EF4-FFF2-40B4-BE49-F238E27FC236}">
                    <a16:creationId xmlns:a16="http://schemas.microsoft.com/office/drawing/2014/main" id="{BBC8E632-937D-9B55-F04A-190972D33536}"/>
                  </a:ext>
                </a:extLst>
              </p:cNvPr>
              <p:cNvSpPr/>
              <p:nvPr/>
            </p:nvSpPr>
            <p:spPr>
              <a:xfrm>
                <a:off x="17532759" y="19935027"/>
                <a:ext cx="36420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ja-JP" altLang="en-US" sz="1400" b="1" i="1" smtClean="0">
                          <a:latin typeface="Cambria Math" panose="02040503050406030204" pitchFamily="18" charset="0"/>
                          <a:ea typeface="Cambria Math"/>
                        </a:rPr>
                        <m:t>𝜶</m:t>
                      </m:r>
                    </m:oMath>
                  </m:oMathPara>
                </a14:m>
                <a:endParaRPr kumimoji="1" lang="en-US" altLang="ja-JP" sz="2000" b="1" dirty="0">
                  <a:solidFill>
                    <a:schemeClr val="tx1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1167" name="Rectangle 234">
                <a:extLst>
                  <a:ext uri="{FF2B5EF4-FFF2-40B4-BE49-F238E27FC236}">
                    <a16:creationId xmlns:a16="http://schemas.microsoft.com/office/drawing/2014/main" id="{BBC8E632-937D-9B55-F04A-190972D335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32759" y="19935027"/>
                <a:ext cx="364202" cy="307777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68" name="Rectangle 234">
                <a:extLst>
                  <a:ext uri="{FF2B5EF4-FFF2-40B4-BE49-F238E27FC236}">
                    <a16:creationId xmlns:a16="http://schemas.microsoft.com/office/drawing/2014/main" id="{EF71B44F-AEFC-397D-B6ED-EBDAFC417C24}"/>
                  </a:ext>
                </a:extLst>
              </p:cNvPr>
              <p:cNvSpPr/>
              <p:nvPr/>
            </p:nvSpPr>
            <p:spPr>
              <a:xfrm>
                <a:off x="17563874" y="19151875"/>
                <a:ext cx="48385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ja-JP" altLang="en-US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𝜹</m:t>
                          </m:r>
                        </m:e>
                        <m:sub>
                          <m:r>
                            <a:rPr lang="en-US" altLang="ja-JP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𝒌𝒍</m:t>
                          </m:r>
                        </m:sub>
                      </m:sSub>
                    </m:oMath>
                  </m:oMathPara>
                </a14:m>
                <a:endParaRPr kumimoji="1" lang="en-US" altLang="ja-JP" sz="2000" b="1" dirty="0">
                  <a:solidFill>
                    <a:schemeClr val="tx1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1168" name="Rectangle 234">
                <a:extLst>
                  <a:ext uri="{FF2B5EF4-FFF2-40B4-BE49-F238E27FC236}">
                    <a16:creationId xmlns:a16="http://schemas.microsoft.com/office/drawing/2014/main" id="{EF71B44F-AEFC-397D-B6ED-EBDAFC417C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63874" y="19151875"/>
                <a:ext cx="483850" cy="307777"/>
              </a:xfrm>
              <a:prstGeom prst="rect">
                <a:avLst/>
              </a:prstGeom>
              <a:blipFill>
                <a:blip r:embed="rId19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70" name="Rectangle 234">
                <a:extLst>
                  <a:ext uri="{FF2B5EF4-FFF2-40B4-BE49-F238E27FC236}">
                    <a16:creationId xmlns:a16="http://schemas.microsoft.com/office/drawing/2014/main" id="{EA4C2F6B-A39C-E6F1-F644-295A8C10857C}"/>
                  </a:ext>
                </a:extLst>
              </p:cNvPr>
              <p:cNvSpPr/>
              <p:nvPr/>
            </p:nvSpPr>
            <p:spPr>
              <a:xfrm>
                <a:off x="17523465" y="19532009"/>
                <a:ext cx="44217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ja-JP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𝑻</m:t>
                          </m:r>
                        </m:e>
                        <m:sub>
                          <m:r>
                            <a:rPr lang="en-US" altLang="ja-JP" sz="1400" b="1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kumimoji="1" lang="en-US" altLang="ja-JP" sz="2000" b="1" dirty="0">
                  <a:solidFill>
                    <a:schemeClr val="tx1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1170" name="Rectangle 234">
                <a:extLst>
                  <a:ext uri="{FF2B5EF4-FFF2-40B4-BE49-F238E27FC236}">
                    <a16:creationId xmlns:a16="http://schemas.microsoft.com/office/drawing/2014/main" id="{EA4C2F6B-A39C-E6F1-F644-295A8C1085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3465" y="19532009"/>
                <a:ext cx="442172" cy="307777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71" name="TextBox 236">
            <a:extLst>
              <a:ext uri="{FF2B5EF4-FFF2-40B4-BE49-F238E27FC236}">
                <a16:creationId xmlns:a16="http://schemas.microsoft.com/office/drawing/2014/main" id="{F611A02B-E49F-276F-14D5-A6D2D45A2AE2}"/>
              </a:ext>
            </a:extLst>
          </p:cNvPr>
          <p:cNvSpPr txBox="1"/>
          <p:nvPr/>
        </p:nvSpPr>
        <p:spPr>
          <a:xfrm>
            <a:off x="16221139" y="19591605"/>
            <a:ext cx="1242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Elastic matrix</a:t>
            </a:r>
          </a:p>
        </p:txBody>
      </p:sp>
      <p:sp>
        <p:nvSpPr>
          <p:cNvPr id="1172" name="TextBox 236">
            <a:extLst>
              <a:ext uri="{FF2B5EF4-FFF2-40B4-BE49-F238E27FC236}">
                <a16:creationId xmlns:a16="http://schemas.microsoft.com/office/drawing/2014/main" id="{3952D336-F65C-6682-40EB-75C8939916F5}"/>
              </a:ext>
            </a:extLst>
          </p:cNvPr>
          <p:cNvSpPr txBox="1"/>
          <p:nvPr/>
        </p:nvSpPr>
        <p:spPr>
          <a:xfrm>
            <a:off x="16211862" y="19954727"/>
            <a:ext cx="1221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Strain tensor</a:t>
            </a:r>
          </a:p>
        </p:txBody>
      </p:sp>
      <p:sp>
        <p:nvSpPr>
          <p:cNvPr id="1173" name="TextBox 236">
            <a:extLst>
              <a:ext uri="{FF2B5EF4-FFF2-40B4-BE49-F238E27FC236}">
                <a16:creationId xmlns:a16="http://schemas.microsoft.com/office/drawing/2014/main" id="{FDB32FAA-EA54-BE18-8B18-C8342CDC70ED}"/>
              </a:ext>
            </a:extLst>
          </p:cNvPr>
          <p:cNvSpPr txBox="1"/>
          <p:nvPr/>
        </p:nvSpPr>
        <p:spPr>
          <a:xfrm>
            <a:off x="17835833" y="19901987"/>
            <a:ext cx="1819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expansion coefficient</a:t>
            </a:r>
          </a:p>
        </p:txBody>
      </p:sp>
      <p:sp>
        <p:nvSpPr>
          <p:cNvPr id="1174" name="TextBox 236">
            <a:extLst>
              <a:ext uri="{FF2B5EF4-FFF2-40B4-BE49-F238E27FC236}">
                <a16:creationId xmlns:a16="http://schemas.microsoft.com/office/drawing/2014/main" id="{1229D118-59C6-BE5B-46A9-545F517858FC}"/>
              </a:ext>
            </a:extLst>
          </p:cNvPr>
          <p:cNvSpPr txBox="1"/>
          <p:nvPr/>
        </p:nvSpPr>
        <p:spPr>
          <a:xfrm>
            <a:off x="17865050" y="19181380"/>
            <a:ext cx="1645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Kronecker Symbol</a:t>
            </a:r>
          </a:p>
        </p:txBody>
      </p:sp>
      <p:sp>
        <p:nvSpPr>
          <p:cNvPr id="1175" name="TextBox 236">
            <a:extLst>
              <a:ext uri="{FF2B5EF4-FFF2-40B4-BE49-F238E27FC236}">
                <a16:creationId xmlns:a16="http://schemas.microsoft.com/office/drawing/2014/main" id="{082BEF58-23C1-8037-4459-8EBDC91BCB97}"/>
              </a:ext>
            </a:extLst>
          </p:cNvPr>
          <p:cNvSpPr txBox="1"/>
          <p:nvPr/>
        </p:nvSpPr>
        <p:spPr>
          <a:xfrm>
            <a:off x="17846071" y="19547750"/>
            <a:ext cx="1819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 temperature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82" name="Rectangle 234">
                <a:extLst>
                  <a:ext uri="{FF2B5EF4-FFF2-40B4-BE49-F238E27FC236}">
                    <a16:creationId xmlns:a16="http://schemas.microsoft.com/office/drawing/2014/main" id="{2CA6E0DA-648D-180E-44EE-B3F503F9A27C}"/>
                  </a:ext>
                </a:extLst>
              </p:cNvPr>
              <p:cNvSpPr/>
              <p:nvPr/>
            </p:nvSpPr>
            <p:spPr>
              <a:xfrm>
                <a:off x="10898298" y="19566127"/>
                <a:ext cx="37542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400" b="1" i="1" smtClean="0">
                          <a:latin typeface="Cambria Math" panose="02040503050406030204" pitchFamily="18" charset="0"/>
                          <a:ea typeface="Cambria Math"/>
                        </a:rPr>
                        <m:t>𝑸</m:t>
                      </m:r>
                    </m:oMath>
                  </m:oMathPara>
                </a14:m>
                <a:endParaRPr kumimoji="1" lang="en-US" altLang="ja-JP" sz="2000" b="1" dirty="0">
                  <a:solidFill>
                    <a:schemeClr val="tx1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1182" name="Rectangle 234">
                <a:extLst>
                  <a:ext uri="{FF2B5EF4-FFF2-40B4-BE49-F238E27FC236}">
                    <a16:creationId xmlns:a16="http://schemas.microsoft.com/office/drawing/2014/main" id="{2CA6E0DA-648D-180E-44EE-B3F503F9A2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98298" y="19566127"/>
                <a:ext cx="375424" cy="307777"/>
              </a:xfrm>
              <a:prstGeom prst="rect">
                <a:avLst/>
              </a:prstGeom>
              <a:blipFill>
                <a:blip r:embed="rId21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83" name="TextBox 236">
            <a:extLst>
              <a:ext uri="{FF2B5EF4-FFF2-40B4-BE49-F238E27FC236}">
                <a16:creationId xmlns:a16="http://schemas.microsoft.com/office/drawing/2014/main" id="{68414A9B-522C-AE82-3326-C2BA64F8E419}"/>
              </a:ext>
            </a:extLst>
          </p:cNvPr>
          <p:cNvSpPr txBox="1"/>
          <p:nvPr/>
        </p:nvSpPr>
        <p:spPr>
          <a:xfrm>
            <a:off x="11339714" y="19567223"/>
            <a:ext cx="1412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 source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84" name="Rectangle 234">
                <a:extLst>
                  <a:ext uri="{FF2B5EF4-FFF2-40B4-BE49-F238E27FC236}">
                    <a16:creationId xmlns:a16="http://schemas.microsoft.com/office/drawing/2014/main" id="{003DC0E2-A341-2D49-C49E-FBC3E6B09102}"/>
                  </a:ext>
                </a:extLst>
              </p:cNvPr>
              <p:cNvSpPr/>
              <p:nvPr/>
            </p:nvSpPr>
            <p:spPr>
              <a:xfrm>
                <a:off x="10883934" y="20118419"/>
                <a:ext cx="37343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𝑘</m:t>
                      </m:r>
                    </m:oMath>
                  </m:oMathPara>
                </a14:m>
                <a:endParaRPr kumimoji="1" lang="en-US" altLang="ja-JP" sz="1600" dirty="0">
                  <a:solidFill>
                    <a:schemeClr val="tx1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1184" name="Rectangle 234">
                <a:extLst>
                  <a:ext uri="{FF2B5EF4-FFF2-40B4-BE49-F238E27FC236}">
                    <a16:creationId xmlns:a16="http://schemas.microsoft.com/office/drawing/2014/main" id="{003DC0E2-A341-2D49-C49E-FBC3E6B091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3934" y="20118419"/>
                <a:ext cx="373436" cy="338554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86" name="TextBox 236">
            <a:extLst>
              <a:ext uri="{FF2B5EF4-FFF2-40B4-BE49-F238E27FC236}">
                <a16:creationId xmlns:a16="http://schemas.microsoft.com/office/drawing/2014/main" id="{F34D6265-E91B-2C9A-29F1-824884322E3F}"/>
              </a:ext>
            </a:extLst>
          </p:cNvPr>
          <p:cNvSpPr txBox="1"/>
          <p:nvPr/>
        </p:nvSpPr>
        <p:spPr>
          <a:xfrm>
            <a:off x="11305618" y="20169138"/>
            <a:ext cx="1805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conductivity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96" name="Rectangle 234">
                <a:extLst>
                  <a:ext uri="{FF2B5EF4-FFF2-40B4-BE49-F238E27FC236}">
                    <a16:creationId xmlns:a16="http://schemas.microsoft.com/office/drawing/2014/main" id="{15726CB1-8322-E2CB-AFAA-26CE37B14D11}"/>
                  </a:ext>
                </a:extLst>
              </p:cNvPr>
              <p:cNvSpPr/>
              <p:nvPr/>
            </p:nvSpPr>
            <p:spPr>
              <a:xfrm>
                <a:off x="13217212" y="19560677"/>
                <a:ext cx="35779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ja-JP" altLang="en-US" sz="1600" b="1" i="1" smtClean="0">
                          <a:latin typeface="Cambria Math" panose="02040503050406030204" pitchFamily="18" charset="0"/>
                          <a:ea typeface="Cambria Math"/>
                        </a:rPr>
                        <m:t>𝜺</m:t>
                      </m:r>
                    </m:oMath>
                  </m:oMathPara>
                </a14:m>
                <a:endParaRPr kumimoji="1" lang="en-US" altLang="ja-JP" sz="2400" b="1" dirty="0">
                  <a:solidFill>
                    <a:schemeClr val="tx1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1196" name="Rectangle 234">
                <a:extLst>
                  <a:ext uri="{FF2B5EF4-FFF2-40B4-BE49-F238E27FC236}">
                    <a16:creationId xmlns:a16="http://schemas.microsoft.com/office/drawing/2014/main" id="{15726CB1-8322-E2CB-AFAA-26CE37B14D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17212" y="19560677"/>
                <a:ext cx="357790" cy="338554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97" name="TextBox 236">
            <a:extLst>
              <a:ext uri="{FF2B5EF4-FFF2-40B4-BE49-F238E27FC236}">
                <a16:creationId xmlns:a16="http://schemas.microsoft.com/office/drawing/2014/main" id="{2D931165-1B86-BA94-EFE9-752F05624981}"/>
              </a:ext>
            </a:extLst>
          </p:cNvPr>
          <p:cNvSpPr txBox="1"/>
          <p:nvPr/>
        </p:nvSpPr>
        <p:spPr>
          <a:xfrm>
            <a:off x="13650873" y="19560828"/>
            <a:ext cx="12211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Emissivity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98" name="Rectangle 234">
                <a:extLst>
                  <a:ext uri="{FF2B5EF4-FFF2-40B4-BE49-F238E27FC236}">
                    <a16:creationId xmlns:a16="http://schemas.microsoft.com/office/drawing/2014/main" id="{0EA6FFC0-0E2C-DE22-7AF9-227FC5A1215C}"/>
                  </a:ext>
                </a:extLst>
              </p:cNvPr>
              <p:cNvSpPr/>
              <p:nvPr/>
            </p:nvSpPr>
            <p:spPr>
              <a:xfrm>
                <a:off x="13220738" y="20177933"/>
                <a:ext cx="38183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ja-JP" altLang="en-US" sz="1600" b="1" i="1" smtClean="0">
                          <a:latin typeface="Cambria Math" panose="02040503050406030204" pitchFamily="18" charset="0"/>
                          <a:ea typeface="Cambria Math"/>
                        </a:rPr>
                        <m:t>𝝈</m:t>
                      </m:r>
                    </m:oMath>
                  </m:oMathPara>
                </a14:m>
                <a:endParaRPr kumimoji="1" lang="en-US" altLang="ja-JP" sz="2400" b="1" dirty="0">
                  <a:solidFill>
                    <a:schemeClr val="tx1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1198" name="Rectangle 234">
                <a:extLst>
                  <a:ext uri="{FF2B5EF4-FFF2-40B4-BE49-F238E27FC236}">
                    <a16:creationId xmlns:a16="http://schemas.microsoft.com/office/drawing/2014/main" id="{0EA6FFC0-0E2C-DE22-7AF9-227FC5A121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20738" y="20177933"/>
                <a:ext cx="381835" cy="338554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99" name="TextBox 236">
            <a:extLst>
              <a:ext uri="{FF2B5EF4-FFF2-40B4-BE49-F238E27FC236}">
                <a16:creationId xmlns:a16="http://schemas.microsoft.com/office/drawing/2014/main" id="{141D060E-7318-BAAD-B5CE-AF6C4EF93E02}"/>
              </a:ext>
            </a:extLst>
          </p:cNvPr>
          <p:cNvSpPr txBox="1"/>
          <p:nvPr/>
        </p:nvSpPr>
        <p:spPr>
          <a:xfrm>
            <a:off x="13574712" y="20162670"/>
            <a:ext cx="19932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Stephen Boltzmann constant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03" name="文本框 1202">
                <a:extLst>
                  <a:ext uri="{FF2B5EF4-FFF2-40B4-BE49-F238E27FC236}">
                    <a16:creationId xmlns:a16="http://schemas.microsoft.com/office/drawing/2014/main" id="{D9B2D347-E23F-A38A-FA25-EC576E92C592}"/>
                  </a:ext>
                </a:extLst>
              </p:cNvPr>
              <p:cNvSpPr txBox="1"/>
              <p:nvPr/>
            </p:nvSpPr>
            <p:spPr>
              <a:xfrm>
                <a:off x="15715583" y="21947923"/>
                <a:ext cx="1871571" cy="5598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zh-CN" alt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zh-CN" altLang="en-US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r>
                            <a:rPr lang="zh-CN" alt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zh-CN" altLang="en-US" sz="1600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16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𝐾𝑣</m:t>
                      </m:r>
                      <m:sSub>
                        <m:sSubPr>
                          <m:ctrlPr>
                            <a:rPr lang="zh-CN" alt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zh-CN" alt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bSup>
                        <m:sSubSupPr>
                          <m:ctrlPr>
                            <a:rPr lang="zh-CN" altLang="en-US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b>
                          <m:r>
                            <a:rPr lang="zh-CN" altLang="en-US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𝒆𝒇𝒇</m:t>
                          </m:r>
                        </m:sub>
                        <m:sup>
                          <m:r>
                            <a:rPr lang="zh-CN" altLang="en-US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𝝀</m:t>
                          </m:r>
                        </m:sup>
                      </m:sSubSup>
                    </m:oMath>
                  </m:oMathPara>
                </a14:m>
                <a:endParaRPr lang="zh-CN" altLang="en-US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03" name="文本框 1202">
                <a:extLst>
                  <a:ext uri="{FF2B5EF4-FFF2-40B4-BE49-F238E27FC236}">
                    <a16:creationId xmlns:a16="http://schemas.microsoft.com/office/drawing/2014/main" id="{D9B2D347-E23F-A38A-FA25-EC576E92C5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15583" y="21947923"/>
                <a:ext cx="1871571" cy="559833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04" name="文本框 1203">
                <a:extLst>
                  <a:ext uri="{FF2B5EF4-FFF2-40B4-BE49-F238E27FC236}">
                    <a16:creationId xmlns:a16="http://schemas.microsoft.com/office/drawing/2014/main" id="{587189F9-9D43-4E94-66D6-7BCE5CC770D2}"/>
                  </a:ext>
                </a:extLst>
              </p:cNvPr>
              <p:cNvSpPr txBox="1"/>
              <p:nvPr/>
            </p:nvSpPr>
            <p:spPr>
              <a:xfrm>
                <a:off x="17611124" y="21921294"/>
                <a:ext cx="1876150" cy="7007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Sup>
                            <m:sSubSupPr>
                              <m:ctrlPr>
                                <a:rPr lang="zh-CN" altLang="en-US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zh-CN" altLang="en-US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𝒊𝒋</m:t>
                              </m:r>
                            </m:sub>
                            <m:sup>
                              <m:r>
                                <a:rPr lang="zh-CN" altLang="en-US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p>
                          </m:sSubSup>
                        </m:num>
                        <m:den>
                          <m:r>
                            <a:rPr lang="zh-CN" altLang="en-US" sz="14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zh-CN" altLang="en-US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zh-CN" altLang="en-US" sz="1400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zh-CN" altLang="zh-CN" sz="1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/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𝑏𝑣</m:t>
                          </m:r>
                          <m:sSubSup>
                            <m:sSubSupPr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sup>
                          </m:sSubSup>
                        </m:e>
                      </m:nary>
                      <m:sSubSup>
                        <m:sSubSupPr>
                          <m:ctrlPr>
                            <a:rPr lang="zh-CN" altLang="zh-CN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  <m:sup>
                          <m:sSub>
                            <m:sSub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lang="zh-CN" altLang="en-US" sz="1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04" name="文本框 1203">
                <a:extLst>
                  <a:ext uri="{FF2B5EF4-FFF2-40B4-BE49-F238E27FC236}">
                    <a16:creationId xmlns:a16="http://schemas.microsoft.com/office/drawing/2014/main" id="{587189F9-9D43-4E94-66D6-7BCE5CC770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11124" y="21921294"/>
                <a:ext cx="1876150" cy="70076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05" name="文本框 1204">
                <a:extLst>
                  <a:ext uri="{FF2B5EF4-FFF2-40B4-BE49-F238E27FC236}">
                    <a16:creationId xmlns:a16="http://schemas.microsoft.com/office/drawing/2014/main" id="{5F120DC0-C2D2-C156-9B31-C89FC6C3CC0C}"/>
                  </a:ext>
                </a:extLst>
              </p:cNvPr>
              <p:cNvSpPr txBox="1"/>
              <p:nvPr/>
            </p:nvSpPr>
            <p:spPr>
              <a:xfrm>
                <a:off x="15723901" y="22883869"/>
                <a:ext cx="2306376" cy="6455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zh-CN" altLang="en-US" sz="1600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zh-CN" altLang="en-US" sz="16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Sup>
                        <m:sSubSupPr>
                          <m:ctrlPr>
                            <a:rPr lang="zh-CN" altLang="en-US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b>
                          <m:r>
                            <a:rPr lang="zh-CN" altLang="en-US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𝒆𝒇𝒇</m:t>
                          </m:r>
                        </m:sub>
                        <m:sup>
                          <m:r>
                            <a:rPr lang="zh-CN" altLang="en-US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p>
                      </m:sSubSup>
                      <m:func>
                        <m:funcPr>
                          <m:ctrlPr>
                            <a:rPr lang="zh-CN" alt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zh-CN" alt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𝑒𝑥𝑝</m:t>
                          </m:r>
                        </m:fName>
                        <m:e>
                          <m:d>
                            <m:dPr>
                              <m:ctrlPr>
                                <a:rPr lang="zh-CN" alt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16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zh-CN" alt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zh-CN" altLang="en-US" sz="16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6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zh-CN" altLang="en-US" sz="16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r>
                                    <a:rPr lang="zh-CN" altLang="en-US" sz="16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zh-CN" altLang="en-US" sz="160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205" name="文本框 1204">
                <a:extLst>
                  <a:ext uri="{FF2B5EF4-FFF2-40B4-BE49-F238E27FC236}">
                    <a16:creationId xmlns:a16="http://schemas.microsoft.com/office/drawing/2014/main" id="{5F120DC0-C2D2-C156-9B31-C89FC6C3CC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23901" y="22883869"/>
                <a:ext cx="2306376" cy="645561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06" name="文本框 1205">
                <a:extLst>
                  <a:ext uri="{FF2B5EF4-FFF2-40B4-BE49-F238E27FC236}">
                    <a16:creationId xmlns:a16="http://schemas.microsoft.com/office/drawing/2014/main" id="{6C736E97-A45E-FC85-8D1F-4C2DA12A296B}"/>
                  </a:ext>
                </a:extLst>
              </p:cNvPr>
              <p:cNvSpPr txBox="1"/>
              <p:nvPr/>
            </p:nvSpPr>
            <p:spPr>
              <a:xfrm>
                <a:off x="15223747" y="23430269"/>
                <a:ext cx="3816424" cy="4608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zh-CN" alt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r>
                        <a:rPr lang="zh-CN" altLang="en-US" sz="1600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zh-CN" alt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zh-CN" alt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fName>
                        <m:e>
                          <m:d>
                            <m:dPr>
                              <m:ctrlPr>
                                <a:rPr lang="zh-CN" alt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zh-CN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600" i="1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  <m:sub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𝑅𝑆𝑆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zh-CN" altLang="en-US" sz="16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zh-CN" altLang="en-US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ad>
                                <m:radPr>
                                  <m:degHide m:val="on"/>
                                  <m:ctrlPr>
                                    <a:rPr lang="zh-CN" alt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zh-CN" alt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6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zh-CN" altLang="en-US" sz="16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rad>
                              <m:r>
                                <a:rPr lang="zh-CN" altLang="en-US" sz="16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,0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zh-CN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06" name="文本框 1205">
                <a:extLst>
                  <a:ext uri="{FF2B5EF4-FFF2-40B4-BE49-F238E27FC236}">
                    <a16:creationId xmlns:a16="http://schemas.microsoft.com/office/drawing/2014/main" id="{6C736E97-A45E-FC85-8D1F-4C2DA12A29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23747" y="23430269"/>
                <a:ext cx="3816424" cy="460832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36" name="文本框 1235">
            <a:extLst>
              <a:ext uri="{FF2B5EF4-FFF2-40B4-BE49-F238E27FC236}">
                <a16:creationId xmlns:a16="http://schemas.microsoft.com/office/drawing/2014/main" id="{3B7CD62C-A639-AA88-F37F-FCD5032F36E6}"/>
              </a:ext>
            </a:extLst>
          </p:cNvPr>
          <p:cNvSpPr txBox="1"/>
          <p:nvPr/>
        </p:nvSpPr>
        <p:spPr>
          <a:xfrm>
            <a:off x="20300402" y="21889761"/>
            <a:ext cx="61098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4524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굴림" pitchFamily="50" charset="-127"/>
                <a:cs typeface="Times New Roman" panose="02020603050405020304" pitchFamily="18" charset="0"/>
              </a:rPr>
              <a:t>Alexander-</a:t>
            </a:r>
            <a:r>
              <a:rPr kumimoji="1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굴림" pitchFamily="50" charset="-127"/>
                <a:cs typeface="Times New Roman" panose="02020603050405020304" pitchFamily="18" charset="0"/>
              </a:rPr>
              <a:t>Haasen</a:t>
            </a: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굴림" pitchFamily="50" charset="-127"/>
                <a:cs typeface="Times New Roman" panose="02020603050405020304" pitchFamily="18" charset="0"/>
              </a:rPr>
              <a:t> model : COMSOL implementation </a:t>
            </a:r>
            <a:endParaRPr kumimoji="1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굴림" pitchFamily="50" charset="-127"/>
              <a:cs typeface="Times New Roman" panose="02020603050405020304" pitchFamily="18" charset="0"/>
            </a:endParaRPr>
          </a:p>
        </p:txBody>
      </p:sp>
      <p:sp>
        <p:nvSpPr>
          <p:cNvPr id="1271" name="TextBox 231">
            <a:extLst>
              <a:ext uri="{FF2B5EF4-FFF2-40B4-BE49-F238E27FC236}">
                <a16:creationId xmlns:a16="http://schemas.microsoft.com/office/drawing/2014/main" id="{27752AEA-6BD4-C1CF-84BD-819D3EE79A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6167" y="26471589"/>
            <a:ext cx="3733591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defTabSz="4525083" eaLnBrk="1" hangingPunct="1">
              <a:defRPr/>
            </a:pPr>
            <a:r>
              <a:rPr kumimoji="0" lang="en-US" altLang="ko-KR" sz="40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Diameter effect</a:t>
            </a:r>
            <a:endParaRPr kumimoji="0" lang="ko-KR" altLang="en-US" sz="4000" b="1" dirty="0"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272" name="TextBox 233">
            <a:extLst>
              <a:ext uri="{FF2B5EF4-FFF2-40B4-BE49-F238E27FC236}">
                <a16:creationId xmlns:a16="http://schemas.microsoft.com/office/drawing/2014/main" id="{6E7F0DD0-CF9C-2BE7-0109-9336AA3312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40157" y="33771421"/>
            <a:ext cx="7047438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defTabSz="4525083" eaLnBrk="1" hangingPunct="1">
              <a:defRPr/>
            </a:pPr>
            <a:r>
              <a:rPr kumimoji="0" lang="en-US" altLang="ko-KR" sz="40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Stresses along growth direction</a:t>
            </a:r>
            <a:endParaRPr kumimoji="0" lang="ko-KR" altLang="en-US" sz="4000" b="1" dirty="0"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286" name="TextBox 230">
            <a:extLst>
              <a:ext uri="{FF2B5EF4-FFF2-40B4-BE49-F238E27FC236}">
                <a16:creationId xmlns:a16="http://schemas.microsoft.com/office/drawing/2014/main" id="{CC1F7E58-50BA-5138-B50F-9E098CB1EC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78523" y="26498029"/>
            <a:ext cx="6627253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defTabSz="4525083" eaLnBrk="1" hangingPunct="1">
              <a:defRPr/>
            </a:pPr>
            <a:r>
              <a:rPr kumimoji="0" lang="en-US" altLang="ko-KR" sz="40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T</a:t>
            </a:r>
            <a:r>
              <a:rPr kumimoji="0" lang="en-US" altLang="zh-CN" sz="40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emperature</a:t>
            </a:r>
            <a:r>
              <a:rPr kumimoji="0" lang="en-US" altLang="ko-KR" sz="40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effect</a:t>
            </a:r>
            <a:endParaRPr kumimoji="0" lang="ko-KR" altLang="en-US" sz="4000" b="1" dirty="0"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327" name="TextBox 230">
            <a:extLst>
              <a:ext uri="{FF2B5EF4-FFF2-40B4-BE49-F238E27FC236}">
                <a16:creationId xmlns:a16="http://schemas.microsoft.com/office/drawing/2014/main" id="{1E1BFF51-47EE-5448-BF92-EFB3E7F290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91980" y="26515795"/>
            <a:ext cx="5743792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defTabSz="4525083" eaLnBrk="1" hangingPunct="1">
              <a:defRPr/>
            </a:pPr>
            <a:r>
              <a:rPr kumimoji="0" lang="en-US" altLang="ko-KR" sz="40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Off-axis effect</a:t>
            </a:r>
            <a:endParaRPr kumimoji="0" lang="ko-KR" altLang="en-US" sz="4000" b="1" dirty="0"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329" name="TextBox 230">
            <a:extLst>
              <a:ext uri="{FF2B5EF4-FFF2-40B4-BE49-F238E27FC236}">
                <a16:creationId xmlns:a16="http://schemas.microsoft.com/office/drawing/2014/main" id="{B7012805-77B3-3B37-84D3-A473DECD91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091" y="33823001"/>
            <a:ext cx="7617188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defTabSz="4525083" eaLnBrk="1" hangingPunct="1">
              <a:defRPr/>
            </a:pPr>
            <a:r>
              <a:rPr kumimoji="0" lang="en-US" altLang="ko-KR" sz="40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Trend of basal and prismatic slip</a:t>
            </a:r>
            <a:endParaRPr kumimoji="0" lang="ko-KR" altLang="en-US" sz="4000" b="1" dirty="0"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348" name="TextBox 230">
            <a:extLst>
              <a:ext uri="{FF2B5EF4-FFF2-40B4-BE49-F238E27FC236}">
                <a16:creationId xmlns:a16="http://schemas.microsoft.com/office/drawing/2014/main" id="{CEDF1DFD-6A29-1727-19B8-48129BD4A8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78523" y="33715249"/>
            <a:ext cx="6515292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defTabSz="4525083" eaLnBrk="1" hangingPunct="1">
              <a:defRPr/>
            </a:pPr>
            <a:r>
              <a:rPr kumimoji="0" lang="en-US" altLang="ko-KR" sz="40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Experimental comparison</a:t>
            </a:r>
            <a:endParaRPr kumimoji="0" lang="ko-KR" altLang="en-US" sz="4000" b="1" dirty="0"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3537F96-3395-CB69-1FA9-86446059C0BE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" t="9414" b="11150"/>
          <a:stretch/>
        </p:blipFill>
        <p:spPr>
          <a:xfrm>
            <a:off x="1167676" y="9369471"/>
            <a:ext cx="8352687" cy="382349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A70FA90B-2451-A5D6-70A3-8057B93F1115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11603885" y="9322418"/>
            <a:ext cx="3075728" cy="2880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42EF7128-241F-2DE0-7998-33A28EAA36BC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15434593" y="9379809"/>
            <a:ext cx="3021176" cy="288000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82B05E45-E083-BFE7-CE73-988418C31D35}"/>
              </a:ext>
            </a:extLst>
          </p:cNvPr>
          <p:cNvSpPr txBox="1"/>
          <p:nvPr/>
        </p:nvSpPr>
        <p:spPr>
          <a:xfrm>
            <a:off x="11991425" y="12298151"/>
            <a:ext cx="7216064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 b="1">
                <a:latin typeface="Arial" panose="020B0604020202020204" pitchFamily="34" charset="0"/>
                <a:ea typeface="华文楷体" panose="02010600040101010101" pitchFamily="2" charset="-122"/>
              </a:defRPr>
            </a:lvl1pPr>
            <a:lvl2pPr marL="4572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9144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3716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18288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Peter </a:t>
            </a:r>
            <a:r>
              <a:rPr lang="en-US" altLang="zh-CN" sz="2000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Wellmann</a:t>
            </a:r>
            <a:r>
              <a:rPr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et al, </a:t>
            </a:r>
            <a:r>
              <a:rPr lang="en-US" altLang="zh-CN" sz="2000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physica</a:t>
            </a:r>
            <a:r>
              <a:rPr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status solidi (b), 2008</a:t>
            </a:r>
            <a:endParaRPr lang="zh-CN" altLang="en-US" sz="20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DA836019-45AA-1151-6B49-8E4C3FC89A75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12817027" y="12729949"/>
            <a:ext cx="4344496" cy="2175081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106F63DA-243C-A625-5EB6-33A41F73E2E4}"/>
              </a:ext>
            </a:extLst>
          </p:cNvPr>
          <p:cNvSpPr txBox="1"/>
          <p:nvPr/>
        </p:nvSpPr>
        <p:spPr>
          <a:xfrm>
            <a:off x="11847733" y="14984081"/>
            <a:ext cx="8163838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 b="1">
                <a:latin typeface="Arial" panose="020B0604020202020204" pitchFamily="34" charset="0"/>
                <a:ea typeface="华文楷体" panose="02010600040101010101" pitchFamily="2" charset="-122"/>
              </a:defRPr>
            </a:lvl1pPr>
            <a:lvl2pPr marL="4572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9144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3716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18288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B. Gao and K. </a:t>
            </a:r>
            <a:r>
              <a:rPr lang="en-US" altLang="zh-CN" sz="2000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Kakimoto</a:t>
            </a:r>
            <a:r>
              <a:rPr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Crystal Growth &amp; Design, 2014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98D0A5F4-6C8F-7B8A-7662-E972BF8412DC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20300027" y="10587707"/>
            <a:ext cx="4679224" cy="3095851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EC180E6E-0772-2202-1C9A-7C046073EE92}"/>
              </a:ext>
            </a:extLst>
          </p:cNvPr>
          <p:cNvSpPr txBox="1"/>
          <p:nvPr/>
        </p:nvSpPr>
        <p:spPr>
          <a:xfrm>
            <a:off x="21073294" y="14587269"/>
            <a:ext cx="581307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9144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3716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18288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Hu, et al, Materials Science Forum. 2023 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DA9BFA0-BA21-D40A-A16D-5D463F65394D}"/>
              </a:ext>
            </a:extLst>
          </p:cNvPr>
          <p:cNvSpPr txBox="1"/>
          <p:nvPr/>
        </p:nvSpPr>
        <p:spPr>
          <a:xfrm>
            <a:off x="21039633" y="14953472"/>
            <a:ext cx="7145191" cy="4014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9144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3716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18288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Dudley, et al, Journal of Electronic Materials, 2017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F3C476DE-9A30-D071-2079-EBB64B557934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099" b="16010"/>
          <a:stretch/>
        </p:blipFill>
        <p:spPr>
          <a:xfrm>
            <a:off x="24855630" y="10532109"/>
            <a:ext cx="4591959" cy="314881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D4335B3E-6C83-0216-B338-92DAC3C44D5A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874351" y="13579651"/>
            <a:ext cx="6811364" cy="1413518"/>
          </a:xfrm>
          <a:prstGeom prst="rect">
            <a:avLst/>
          </a:prstGeom>
        </p:spPr>
      </p:pic>
      <p:sp>
        <p:nvSpPr>
          <p:cNvPr id="19" name="文本框 16">
            <a:extLst>
              <a:ext uri="{FF2B5EF4-FFF2-40B4-BE49-F238E27FC236}">
                <a16:creationId xmlns:a16="http://schemas.microsoft.com/office/drawing/2014/main" id="{FF9C34BF-53EB-97C9-0933-D5D7109023A5}"/>
              </a:ext>
            </a:extLst>
          </p:cNvPr>
          <p:cNvSpPr txBox="1"/>
          <p:nvPr/>
        </p:nvSpPr>
        <p:spPr>
          <a:xfrm>
            <a:off x="2787209" y="14999073"/>
            <a:ext cx="501090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  <a:cs typeface="+mn-cs"/>
              </a:defRPr>
            </a:lvl9pPr>
          </a:lstStyle>
          <a:p>
            <a:r>
              <a:rPr lang="zh-CN" altLang="en-US" sz="2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Source: Power SiC 2023, Yole Intelligence 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BC7BC12B-34D2-24BC-9B05-154A45428E30}"/>
              </a:ext>
            </a:extLst>
          </p:cNvPr>
          <p:cNvSpPr txBox="1"/>
          <p:nvPr/>
        </p:nvSpPr>
        <p:spPr>
          <a:xfrm>
            <a:off x="7595579" y="12807676"/>
            <a:ext cx="1851249" cy="22320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1800">
                <a:solidFill>
                  <a:schemeClr val="accent1"/>
                </a:solidFill>
                <a:latin typeface="+mn-ea"/>
                <a:ea typeface="+mn-ea"/>
                <a:cs typeface="Arial" panose="020B0604020202020204" pitchFamily="34" charset="0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Goal: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Diameter</a:t>
            </a:r>
          </a:p>
          <a:p>
            <a:pPr algn="just"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Defect</a:t>
            </a:r>
          </a:p>
        </p:txBody>
      </p:sp>
      <p:sp>
        <p:nvSpPr>
          <p:cNvPr id="22" name="TextBox 226">
            <a:extLst>
              <a:ext uri="{FF2B5EF4-FFF2-40B4-BE49-F238E27FC236}">
                <a16:creationId xmlns:a16="http://schemas.microsoft.com/office/drawing/2014/main" id="{C783F88C-7C42-E2ED-6180-B439740F40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9222" y="8557467"/>
            <a:ext cx="6367114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defTabSz="4525083" eaLnBrk="1" hangingPunct="1">
              <a:defRPr/>
            </a:pPr>
            <a:r>
              <a:rPr kumimoji="0" lang="en-US" altLang="ko-KR" sz="40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Silicon carbide substrate</a:t>
            </a:r>
            <a:endParaRPr kumimoji="0" lang="ko-KR" altLang="en-US" sz="4000" b="1" dirty="0"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25" name="图形 31" descr="上升趋势">
            <a:extLst>
              <a:ext uri="{FF2B5EF4-FFF2-40B4-BE49-F238E27FC236}">
                <a16:creationId xmlns:a16="http://schemas.microsoft.com/office/drawing/2014/main" id="{D168645F-A25C-D346-5B83-085F7523D709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9175117" y="13734634"/>
            <a:ext cx="605344" cy="605344"/>
          </a:xfrm>
          <a:prstGeom prst="rect">
            <a:avLst/>
          </a:prstGeom>
        </p:spPr>
      </p:pic>
      <p:pic>
        <p:nvPicPr>
          <p:cNvPr id="26" name="图形 25" descr="下降趋势">
            <a:extLst>
              <a:ext uri="{FF2B5EF4-FFF2-40B4-BE49-F238E27FC236}">
                <a16:creationId xmlns:a16="http://schemas.microsoft.com/office/drawing/2014/main" id="{D04A649A-7F4E-CD82-2103-4EA163A8E3F8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9085178" y="14390086"/>
            <a:ext cx="605344" cy="605344"/>
          </a:xfrm>
          <a:prstGeom prst="rect">
            <a:avLst/>
          </a:prstGeom>
        </p:spPr>
      </p:pic>
      <p:sp>
        <p:nvSpPr>
          <p:cNvPr id="27" name="TextBox 226">
            <a:extLst>
              <a:ext uri="{FF2B5EF4-FFF2-40B4-BE49-F238E27FC236}">
                <a16:creationId xmlns:a16="http://schemas.microsoft.com/office/drawing/2014/main" id="{5AABE500-932F-1617-24BB-36F0E804A8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37135" y="8501351"/>
            <a:ext cx="7447755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defTabSz="4525083" eaLnBrk="1" hangingPunct="1">
              <a:defRPr/>
            </a:pPr>
            <a:r>
              <a:rPr kumimoji="0" lang="en-US" altLang="ko-KR" sz="40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6-folds symmetry BPDs (4inch)</a:t>
            </a:r>
            <a:endParaRPr kumimoji="0" lang="ko-KR" altLang="en-US" sz="4000" b="1" dirty="0"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28" name="TextBox 226">
            <a:extLst>
              <a:ext uri="{FF2B5EF4-FFF2-40B4-BE49-F238E27FC236}">
                <a16:creationId xmlns:a16="http://schemas.microsoft.com/office/drawing/2014/main" id="{7EA1B74C-8E9A-BEE0-B75B-151693887E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21949" y="8560082"/>
            <a:ext cx="7518632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25963" eaLnBrk="0" fontAlgn="base" hangingPunct="0">
              <a:spcBef>
                <a:spcPct val="0"/>
              </a:spcBef>
              <a:spcAft>
                <a:spcPct val="0"/>
              </a:spcAft>
              <a:defRPr kumimoji="1" sz="89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defTabSz="4525083" eaLnBrk="1" hangingPunct="1">
              <a:defRPr/>
            </a:pPr>
            <a:r>
              <a:rPr kumimoji="0" lang="en-US" altLang="ko-KR" sz="40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12-folds symmetry BPDs (6inch) </a:t>
            </a:r>
            <a:endParaRPr kumimoji="0" lang="ko-KR" altLang="en-US" sz="4000" b="1" dirty="0"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id="{6A49AE18-59E0-9A01-7166-661C53845412}"/>
              </a:ext>
            </a:extLst>
          </p:cNvPr>
          <p:cNvPicPr>
            <a:picLocks noChangeAspect="1"/>
          </p:cNvPicPr>
          <p:nvPr/>
        </p:nvPicPr>
        <p:blipFill rotWithShape="1"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38" b="13975"/>
          <a:stretch/>
        </p:blipFill>
        <p:spPr bwMode="auto">
          <a:xfrm>
            <a:off x="1234367" y="18691667"/>
            <a:ext cx="8782830" cy="38689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7" name="文本框 36">
            <a:extLst>
              <a:ext uri="{FF2B5EF4-FFF2-40B4-BE49-F238E27FC236}">
                <a16:creationId xmlns:a16="http://schemas.microsoft.com/office/drawing/2014/main" id="{6CFE8528-F11C-7497-4567-08D354FE91D2}"/>
              </a:ext>
            </a:extLst>
          </p:cNvPr>
          <p:cNvSpPr txBox="1"/>
          <p:nvPr/>
        </p:nvSpPr>
        <p:spPr>
          <a:xfrm>
            <a:off x="2372960" y="24000984"/>
            <a:ext cx="534934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 b="1">
                <a:latin typeface="Arial" panose="020B0604020202020204" pitchFamily="34" charset="0"/>
                <a:ea typeface="华文楷体" panose="02010600040101010101" pitchFamily="2" charset="-122"/>
              </a:defRPr>
            </a:lvl1pPr>
            <a:lvl2pPr marL="4572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9144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3716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18288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Xu,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al, Journal of Crystal Growth, 2023.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7C2096AA-A5E0-5201-F163-3A7FAC4CCFFD}"/>
              </a:ext>
            </a:extLst>
          </p:cNvPr>
          <p:cNvSpPr txBox="1"/>
          <p:nvPr/>
        </p:nvSpPr>
        <p:spPr>
          <a:xfrm>
            <a:off x="1424394" y="22965572"/>
            <a:ext cx="8163838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 b="1">
                <a:latin typeface="Arial" panose="020B0604020202020204" pitchFamily="34" charset="0"/>
                <a:ea typeface="华文楷体" panose="02010600040101010101" pitchFamily="2" charset="-122"/>
              </a:defRPr>
            </a:lvl1pPr>
            <a:lvl2pPr marL="4572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9144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3716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18288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Two-dimensional axisymmetric global PVT model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2A112485-B418-7E64-F26A-587277BE839B}"/>
              </a:ext>
            </a:extLst>
          </p:cNvPr>
          <p:cNvSpPr txBox="1"/>
          <p:nvPr/>
        </p:nvSpPr>
        <p:spPr>
          <a:xfrm>
            <a:off x="11213535" y="23846144"/>
            <a:ext cx="4976481" cy="4028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 b="1"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defRPr>
            </a:lvl1pPr>
            <a:lvl2pPr marL="4572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9144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3716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18288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en-US" altLang="zh-CN" dirty="0"/>
              <a:t>S. o. Lu, et al, </a:t>
            </a:r>
            <a:r>
              <a:rPr lang="en-US" altLang="zh-CN" dirty="0" err="1"/>
              <a:t>CrystEngComm</a:t>
            </a:r>
            <a:r>
              <a:rPr lang="en-US" altLang="zh-CN" dirty="0"/>
              <a:t>, 2024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Object 8">
                <a:extLst>
                  <a:ext uri="{FF2B5EF4-FFF2-40B4-BE49-F238E27FC236}">
                    <a16:creationId xmlns:a16="http://schemas.microsoft.com/office/drawing/2014/main" id="{5C035544-0700-5968-774E-8C4ECF699A0B}"/>
                  </a:ext>
                </a:extLst>
              </p:cNvPr>
              <p:cNvSpPr txBox="1"/>
              <p:nvPr/>
            </p:nvSpPr>
            <p:spPr bwMode="auto">
              <a:xfrm>
                <a:off x="11030065" y="21790301"/>
                <a:ext cx="3874328" cy="10756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zh-CN" alt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′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′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3</m:t>
                                    </m:r>
                                  </m:sub>
                                  <m:sup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′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r>
                        <a:rPr lang="zh-CN" altLang="en-US" sz="20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zh-CN" altLang="en-US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𝛽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1</m:t>
                                        </m:r>
                                      </m:e>
                                      <m:sup>
                                        <m: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𝛽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1</m:t>
                                        </m:r>
                                      </m:e>
                                      <m:sup>
                                        <m: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𝛽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1</m:t>
                                        </m:r>
                                      </m:e>
                                      <m:sup>
                                        <m: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𝛽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2</m:t>
                                        </m:r>
                                      </m:e>
                                      <m:sup>
                                        <m: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𝛽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2</m:t>
                                        </m:r>
                                      </m:e>
                                      <m:sup>
                                        <m: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𝛽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2</m:t>
                                        </m:r>
                                      </m:e>
                                      <m:sup>
                                        <m: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𝛽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3</m:t>
                                        </m:r>
                                      </m:e>
                                      <m:sup>
                                        <m: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𝛽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3</m:t>
                                        </m:r>
                                      </m:e>
                                      <m:sup>
                                        <m: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𝛽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3</m:t>
                                        </m:r>
                                      </m:e>
                                      <m:sup>
                                        <m:r>
                                          <a:rPr lang="zh-CN" alt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begChr m:val="{"/>
                          <m:endChr m:val="}"/>
                          <m:ctrlPr>
                            <a:rPr lang="zh-CN" altLang="en-US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zh-CN" alt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altLang="zh-CN" sz="2000" b="0" i="1" dirty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1" name="Object 8">
                <a:extLst>
                  <a:ext uri="{FF2B5EF4-FFF2-40B4-BE49-F238E27FC236}">
                    <a16:creationId xmlns:a16="http://schemas.microsoft.com/office/drawing/2014/main" id="{5C035544-0700-5968-774E-8C4ECF699A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030065" y="21790301"/>
                <a:ext cx="3874328" cy="1075658"/>
              </a:xfrm>
              <a:prstGeom prst="rect">
                <a:avLst/>
              </a:prstGeom>
              <a:blipFill>
                <a:blip r:embed="rId4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C543E9BA-C07A-052A-65B5-4EF1E0604FA4}"/>
                  </a:ext>
                </a:extLst>
              </p:cNvPr>
              <p:cNvSpPr txBox="1"/>
              <p:nvPr/>
            </p:nvSpPr>
            <p:spPr>
              <a:xfrm>
                <a:off x="10806682" y="22924468"/>
                <a:ext cx="2805958" cy="8272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𝜷</m:t>
                      </m:r>
                      <m:r>
                        <a:rPr lang="zh-CN" altLang="en-US" sz="1800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zh-CN" altLang="en-US" sz="1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unc>
                                  <m:funcPr>
                                    <m:ctrlPr>
                                      <a:rPr lang="zh-CN" alt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zh-CN" altLang="en-US" sz="1800" b="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r>
                                      <a:rPr lang="zh-CN" alt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func>
                              </m:e>
                              <m:e>
                                <m:r>
                                  <a:rPr lang="zh-CN" altLang="en-US" sz="1800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func>
                                  <m:funcPr>
                                    <m:ctrlPr>
                                      <a:rPr lang="zh-CN" alt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zh-CN" altLang="en-US" sz="1800" b="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zh-CN" alt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func>
                              </m:e>
                            </m:mr>
                            <m:mr>
                              <m:e>
                                <m:r>
                                  <a:rPr lang="zh-CN" altLang="en-US" sz="1800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zh-CN" altLang="en-US" sz="1800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zh-CN" altLang="en-US" sz="1800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func>
                                  <m:funcPr>
                                    <m:ctrlPr>
                                      <a:rPr lang="zh-CN" alt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zh-CN" altLang="en-US" sz="1800" b="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zh-CN" altLang="en-US" sz="1800" b="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zh-CN" alt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func>
                              </m:e>
                              <m:e>
                                <m:r>
                                  <a:rPr lang="zh-CN" altLang="en-US" sz="1800" b="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func>
                                  <m:funcPr>
                                    <m:ctrlPr>
                                      <a:rPr lang="zh-CN" alt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zh-CN" altLang="en-US" sz="1800" b="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r>
                                      <a:rPr lang="zh-CN" alt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C543E9BA-C07A-052A-65B5-4EF1E0604F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6682" y="22924468"/>
                <a:ext cx="2805958" cy="827278"/>
              </a:xfrm>
              <a:prstGeom prst="rect">
                <a:avLst/>
              </a:prstGeom>
              <a:blipFill>
                <a:blip r:embed="rId4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234">
                <a:extLst>
                  <a:ext uri="{FF2B5EF4-FFF2-40B4-BE49-F238E27FC236}">
                    <a16:creationId xmlns:a16="http://schemas.microsoft.com/office/drawing/2014/main" id="{6841FF78-99CE-6687-2E36-1E26675BF4B0}"/>
                  </a:ext>
                </a:extLst>
              </p:cNvPr>
              <p:cNvSpPr/>
              <p:nvPr/>
            </p:nvSpPr>
            <p:spPr>
              <a:xfrm>
                <a:off x="13620650" y="23138277"/>
                <a:ext cx="38183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ja-JP" altLang="en-US" sz="1600" b="1" i="1" smtClean="0">
                          <a:latin typeface="Cambria Math" panose="02040503050406030204" pitchFamily="18" charset="0"/>
                          <a:ea typeface="Cambria Math"/>
                        </a:rPr>
                        <m:t>𝜽</m:t>
                      </m:r>
                    </m:oMath>
                  </m:oMathPara>
                </a14:m>
                <a:endParaRPr kumimoji="1" lang="en-US" altLang="ja-JP" sz="2400" b="1" dirty="0">
                  <a:solidFill>
                    <a:schemeClr val="tx1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6" name="Rectangle 234">
                <a:extLst>
                  <a:ext uri="{FF2B5EF4-FFF2-40B4-BE49-F238E27FC236}">
                    <a16:creationId xmlns:a16="http://schemas.microsoft.com/office/drawing/2014/main" id="{6841FF78-99CE-6687-2E36-1E26675BF4B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20650" y="23138277"/>
                <a:ext cx="381835" cy="338554"/>
              </a:xfrm>
              <a:prstGeom prst="rect">
                <a:avLst/>
              </a:prstGeom>
              <a:blipFill>
                <a:blip r:embed="rId4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236">
            <a:extLst>
              <a:ext uri="{FF2B5EF4-FFF2-40B4-BE49-F238E27FC236}">
                <a16:creationId xmlns:a16="http://schemas.microsoft.com/office/drawing/2014/main" id="{C903D31E-74D8-D4FA-119B-AEEE77E0271B}"/>
              </a:ext>
            </a:extLst>
          </p:cNvPr>
          <p:cNvSpPr txBox="1"/>
          <p:nvPr/>
        </p:nvSpPr>
        <p:spPr>
          <a:xfrm>
            <a:off x="14062322" y="23129521"/>
            <a:ext cx="1993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off-axis degree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0D438817-E145-E025-9F07-B64978AA9AAC}"/>
              </a:ext>
            </a:extLst>
          </p:cNvPr>
          <p:cNvSpPr txBox="1"/>
          <p:nvPr/>
        </p:nvSpPr>
        <p:spPr>
          <a:xfrm>
            <a:off x="11213535" y="24103602"/>
            <a:ext cx="5960172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 b="1"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defRPr>
            </a:lvl1pPr>
            <a:lvl2pPr marL="4572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9144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3716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18288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en-US" altLang="zh-CN" dirty="0"/>
              <a:t>N. Miyazaki, in Handbook of Crystal Growth, 2015</a:t>
            </a:r>
            <a:endParaRPr lang="zh-CN" altLang="en-US" dirty="0"/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23FD4F39-4D60-1741-320F-D2772872A201}"/>
              </a:ext>
            </a:extLst>
          </p:cNvPr>
          <p:cNvPicPr>
            <a:picLocks noChangeAspect="1"/>
          </p:cNvPicPr>
          <p:nvPr/>
        </p:nvPicPr>
        <p:blipFill rotWithShape="1"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6" r="4450"/>
          <a:stretch/>
        </p:blipFill>
        <p:spPr bwMode="auto">
          <a:xfrm>
            <a:off x="20379105" y="18167975"/>
            <a:ext cx="5224446" cy="34712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165CA4BD-891F-D796-58CA-5DCE262D6927}"/>
              </a:ext>
            </a:extLst>
          </p:cNvPr>
          <p:cNvSpPr txBox="1"/>
          <p:nvPr/>
        </p:nvSpPr>
        <p:spPr>
          <a:xfrm>
            <a:off x="21026984" y="24008626"/>
            <a:ext cx="3498490" cy="4028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 b="1"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defRPr>
            </a:lvl1pPr>
            <a:lvl2pPr marL="4572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9144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3716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18288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en-US" altLang="zh-CN" dirty="0"/>
              <a:t>S. o. Lu, et al, submitted, 2024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BEDAF6B2-9DE3-4C35-65E2-365876A0D32C}"/>
              </a:ext>
            </a:extLst>
          </p:cNvPr>
          <p:cNvSpPr txBox="1"/>
          <p:nvPr/>
        </p:nvSpPr>
        <p:spPr>
          <a:xfrm>
            <a:off x="25257968" y="18243727"/>
            <a:ext cx="42412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4524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en-US" altLang="zh-CN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Off-axis</a:t>
            </a: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굴림" pitchFamily="50" charset="-127"/>
                <a:cs typeface="Times New Roman" panose="02020603050405020304" pitchFamily="18" charset="0"/>
              </a:rPr>
              <a:t>: COMSOL implementation </a:t>
            </a:r>
            <a:endParaRPr kumimoji="1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굴림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id="{D7D26ECA-6D82-457C-1BE8-34F25E499C1A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25488231" y="18865759"/>
            <a:ext cx="3901583" cy="2184680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8567779A-864E-78D8-603B-8FC15D1E4AC4}"/>
              </a:ext>
            </a:extLst>
          </p:cNvPr>
          <p:cNvPicPr>
            <a:picLocks noChangeAspect="1"/>
          </p:cNvPicPr>
          <p:nvPr/>
        </p:nvPicPr>
        <p:blipFill>
          <a:blip r:embed="rId46"/>
          <a:srcRect l="3669" r="17061" b="11403"/>
          <a:stretch/>
        </p:blipFill>
        <p:spPr>
          <a:xfrm>
            <a:off x="20809106" y="22588738"/>
            <a:ext cx="3270817" cy="484320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id="{FB61DF63-CE40-2730-E08E-CD5FCE46E2C1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24480538" y="22712362"/>
            <a:ext cx="3721485" cy="10824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FA5E1F81-9A28-D045-741D-E8DCFC7ACBDB}"/>
                  </a:ext>
                </a:extLst>
              </p:cNvPr>
              <p:cNvSpPr txBox="1"/>
              <p:nvPr/>
            </p:nvSpPr>
            <p:spPr>
              <a:xfrm>
                <a:off x="21290618" y="23219099"/>
                <a:ext cx="1871571" cy="5598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zh-CN" alt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zh-CN" altLang="en-US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r>
                            <a:rPr lang="zh-CN" alt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zh-CN" altLang="en-US" sz="1600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16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𝐾𝑣</m:t>
                      </m:r>
                      <m:sSub>
                        <m:sSubPr>
                          <m:ctrlPr>
                            <a:rPr lang="zh-CN" alt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zh-CN" alt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bSup>
                        <m:sSubSupPr>
                          <m:ctrlPr>
                            <a:rPr lang="zh-CN" altLang="en-US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b>
                          <m:r>
                            <a:rPr lang="zh-CN" altLang="en-US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𝒆𝒇𝒇</m:t>
                          </m:r>
                        </m:sub>
                        <m:sup>
                          <m:r>
                            <a:rPr lang="zh-CN" altLang="en-US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𝝀</m:t>
                          </m:r>
                        </m:sup>
                      </m:sSubSup>
                    </m:oMath>
                  </m:oMathPara>
                </a14:m>
                <a:endParaRPr lang="zh-CN" altLang="en-US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FA5E1F81-9A28-D045-741D-E8DCFC7ACB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90618" y="23219099"/>
                <a:ext cx="1871571" cy="559833"/>
              </a:xfrm>
              <a:prstGeom prst="rect">
                <a:avLst/>
              </a:prstGeom>
              <a:blipFill>
                <a:blip r:embed="rId4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E982399F-D61C-F18B-2FA3-22D258101DA5}"/>
                  </a:ext>
                </a:extLst>
              </p:cNvPr>
              <p:cNvSpPr txBox="1"/>
              <p:nvPr/>
            </p:nvSpPr>
            <p:spPr>
              <a:xfrm>
                <a:off x="27085106" y="22825548"/>
                <a:ext cx="1876150" cy="7007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Sup>
                            <m:sSubSupPr>
                              <m:ctrlPr>
                                <a:rPr lang="zh-CN" altLang="en-US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zh-CN" altLang="en-US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𝒊𝒋</m:t>
                              </m:r>
                            </m:sub>
                            <m:sup>
                              <m:r>
                                <a:rPr lang="zh-CN" altLang="en-US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p>
                          </m:sSubSup>
                        </m:num>
                        <m:den>
                          <m:r>
                            <a:rPr lang="zh-CN" altLang="en-US" sz="14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zh-CN" altLang="en-US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zh-CN" altLang="en-US" sz="1400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zh-CN" altLang="zh-CN" sz="1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/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𝑏𝑣</m:t>
                          </m:r>
                          <m:sSubSup>
                            <m:sSubSupPr>
                              <m:ctrlP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sup>
                          </m:sSubSup>
                        </m:e>
                      </m:nary>
                      <m:sSubSup>
                        <m:sSubSupPr>
                          <m:ctrlPr>
                            <a:rPr lang="zh-CN" altLang="zh-CN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  <m:sup>
                          <m:sSub>
                            <m:sSub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lang="zh-CN" altLang="en-US" sz="1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E982399F-D61C-F18B-2FA3-22D258101D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85106" y="22825548"/>
                <a:ext cx="1876150" cy="700769"/>
              </a:xfrm>
              <a:prstGeom prst="rect">
                <a:avLst/>
              </a:prstGeom>
              <a:blipFill>
                <a:blip r:embed="rId4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2" name="图片 51">
            <a:extLst>
              <a:ext uri="{FF2B5EF4-FFF2-40B4-BE49-F238E27FC236}">
                <a16:creationId xmlns:a16="http://schemas.microsoft.com/office/drawing/2014/main" id="{799DC905-B3E6-99AA-CFEC-77EA9317A13C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26652593" y="21346037"/>
            <a:ext cx="2412218" cy="418118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id="{7895D55C-F252-BE6F-39E1-7764B3949337}"/>
              </a:ext>
            </a:extLst>
          </p:cNvPr>
          <p:cNvPicPr>
            <a:picLocks noChangeAspect="1"/>
          </p:cNvPicPr>
          <p:nvPr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08659" y="27336672"/>
            <a:ext cx="8011083" cy="450611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文本框 53">
            <a:extLst>
              <a:ext uri="{FF2B5EF4-FFF2-40B4-BE49-F238E27FC236}">
                <a16:creationId xmlns:a16="http://schemas.microsoft.com/office/drawing/2014/main" id="{24AB10D8-5145-49FC-89B4-40624997A0C6}"/>
              </a:ext>
            </a:extLst>
          </p:cNvPr>
          <p:cNvSpPr txBox="1"/>
          <p:nvPr/>
        </p:nvSpPr>
        <p:spPr>
          <a:xfrm>
            <a:off x="1292377" y="32971528"/>
            <a:ext cx="3498490" cy="4028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 b="1"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defRPr>
            </a:lvl1pPr>
            <a:lvl2pPr marL="4572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9144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3716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18288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en-US" altLang="zh-CN" dirty="0"/>
              <a:t>S. o. Lu, et al, submitted, 2024</a:t>
            </a:r>
          </a:p>
        </p:txBody>
      </p:sp>
      <p:sp>
        <p:nvSpPr>
          <p:cNvPr id="1351" name="文本框 1350">
            <a:extLst>
              <a:ext uri="{FF2B5EF4-FFF2-40B4-BE49-F238E27FC236}">
                <a16:creationId xmlns:a16="http://schemas.microsoft.com/office/drawing/2014/main" id="{9F811DC3-DC48-1A01-6BF1-45764324704B}"/>
              </a:ext>
            </a:extLst>
          </p:cNvPr>
          <p:cNvSpPr txBox="1"/>
          <p:nvPr/>
        </p:nvSpPr>
        <p:spPr>
          <a:xfrm>
            <a:off x="1697122" y="32180486"/>
            <a:ext cx="5611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24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굴림" pitchFamily="50" charset="-127"/>
                <a:cs typeface="Times New Roman" panose="02020603050405020304" pitchFamily="18" charset="0"/>
              </a:rPr>
              <a:t>6“</a:t>
            </a:r>
            <a:endParaRPr kumimoji="1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굴림" pitchFamily="50" charset="-127"/>
              <a:cs typeface="Times New Roman" panose="02020603050405020304" pitchFamily="18" charset="0"/>
            </a:endParaRPr>
          </a:p>
        </p:txBody>
      </p:sp>
      <p:sp>
        <p:nvSpPr>
          <p:cNvPr id="1352" name="箭头: 右 1351">
            <a:extLst>
              <a:ext uri="{FF2B5EF4-FFF2-40B4-BE49-F238E27FC236}">
                <a16:creationId xmlns:a16="http://schemas.microsoft.com/office/drawing/2014/main" id="{66E7ABB6-13DB-D0D9-D10E-5FE69E06704E}"/>
              </a:ext>
            </a:extLst>
          </p:cNvPr>
          <p:cNvSpPr/>
          <p:nvPr/>
        </p:nvSpPr>
        <p:spPr>
          <a:xfrm>
            <a:off x="2384495" y="32326474"/>
            <a:ext cx="720080" cy="288337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6" name="文本框 1355">
            <a:extLst>
              <a:ext uri="{FF2B5EF4-FFF2-40B4-BE49-F238E27FC236}">
                <a16:creationId xmlns:a16="http://schemas.microsoft.com/office/drawing/2014/main" id="{29560218-5152-808C-8FA0-1919570AE559}"/>
              </a:ext>
            </a:extLst>
          </p:cNvPr>
          <p:cNvSpPr txBox="1"/>
          <p:nvPr/>
        </p:nvSpPr>
        <p:spPr>
          <a:xfrm>
            <a:off x="3328294" y="32194451"/>
            <a:ext cx="5611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24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굴림" pitchFamily="50" charset="-127"/>
                <a:cs typeface="Times New Roman" panose="02020603050405020304" pitchFamily="18" charset="0"/>
              </a:rPr>
              <a:t>8“</a:t>
            </a:r>
            <a:endParaRPr kumimoji="1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굴림" pitchFamily="50" charset="-127"/>
              <a:cs typeface="Times New Roman" panose="02020603050405020304" pitchFamily="18" charset="0"/>
            </a:endParaRPr>
          </a:p>
        </p:txBody>
      </p:sp>
      <p:sp>
        <p:nvSpPr>
          <p:cNvPr id="1362" name="左大括号 1361">
            <a:extLst>
              <a:ext uri="{FF2B5EF4-FFF2-40B4-BE49-F238E27FC236}">
                <a16:creationId xmlns:a16="http://schemas.microsoft.com/office/drawing/2014/main" id="{0D390882-272E-E4DA-B851-2A2643FC6278}"/>
              </a:ext>
            </a:extLst>
          </p:cNvPr>
          <p:cNvSpPr/>
          <p:nvPr/>
        </p:nvSpPr>
        <p:spPr>
          <a:xfrm>
            <a:off x="4055763" y="32052875"/>
            <a:ext cx="561137" cy="798191"/>
          </a:xfrm>
          <a:prstGeom prst="leftBrace">
            <a:avLst>
              <a:gd name="adj1" fmla="val 10186"/>
              <a:gd name="adj2" fmla="val 51648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3" name="文本框 1362">
            <a:extLst>
              <a:ext uri="{FF2B5EF4-FFF2-40B4-BE49-F238E27FC236}">
                <a16:creationId xmlns:a16="http://schemas.microsoft.com/office/drawing/2014/main" id="{630E6A2B-8490-72FE-7564-565DC330C81E}"/>
              </a:ext>
            </a:extLst>
          </p:cNvPr>
          <p:cNvSpPr txBox="1"/>
          <p:nvPr/>
        </p:nvSpPr>
        <p:spPr>
          <a:xfrm>
            <a:off x="4684392" y="31782007"/>
            <a:ext cx="23163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zh-CN" sz="2800" b="1" dirty="0">
                <a:solidFill>
                  <a:srgbClr val="E97A1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Basal slip</a:t>
            </a:r>
            <a:endParaRPr kumimoji="0" lang="zh-CN" altLang="en-US" sz="2800" b="1" dirty="0">
              <a:solidFill>
                <a:srgbClr val="E97A17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69" name="文本框 1368">
            <a:extLst>
              <a:ext uri="{FF2B5EF4-FFF2-40B4-BE49-F238E27FC236}">
                <a16:creationId xmlns:a16="http://schemas.microsoft.com/office/drawing/2014/main" id="{DF93EA56-05DD-C601-6BD5-D7EF403CB44A}"/>
              </a:ext>
            </a:extLst>
          </p:cNvPr>
          <p:cNvSpPr txBox="1"/>
          <p:nvPr/>
        </p:nvSpPr>
        <p:spPr>
          <a:xfrm>
            <a:off x="4657795" y="32582377"/>
            <a:ext cx="23163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24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굴림" pitchFamily="50" charset="-127"/>
                <a:cs typeface="Times New Roman" panose="02020603050405020304" pitchFamily="18" charset="0"/>
              </a:rPr>
              <a:t>Prismatic slip</a:t>
            </a:r>
            <a:endParaRPr kumimoji="1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ea typeface="굴림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1370" name="图形 31" descr="上升趋势">
            <a:extLst>
              <a:ext uri="{FF2B5EF4-FFF2-40B4-BE49-F238E27FC236}">
                <a16:creationId xmlns:a16="http://schemas.microsoft.com/office/drawing/2014/main" id="{CFA61BF1-5778-1795-E474-E3EAF1023335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7087676" y="32541315"/>
            <a:ext cx="605344" cy="605344"/>
          </a:xfrm>
          <a:prstGeom prst="rect">
            <a:avLst/>
          </a:prstGeom>
        </p:spPr>
      </p:pic>
      <p:pic>
        <p:nvPicPr>
          <p:cNvPr id="1393" name="图片 1392">
            <a:extLst>
              <a:ext uri="{FF2B5EF4-FFF2-40B4-BE49-F238E27FC236}">
                <a16:creationId xmlns:a16="http://schemas.microsoft.com/office/drawing/2014/main" id="{C9F40CEC-D473-48FF-B941-F1870793A540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7138855" y="31884473"/>
            <a:ext cx="502986" cy="420754"/>
          </a:xfrm>
          <a:prstGeom prst="rect">
            <a:avLst/>
          </a:prstGeom>
        </p:spPr>
      </p:pic>
      <p:sp>
        <p:nvSpPr>
          <p:cNvPr id="1397" name="文本框 1396">
            <a:extLst>
              <a:ext uri="{FF2B5EF4-FFF2-40B4-BE49-F238E27FC236}">
                <a16:creationId xmlns:a16="http://schemas.microsoft.com/office/drawing/2014/main" id="{D258271E-B0A9-B8A4-90B9-29BCC0F91510}"/>
              </a:ext>
            </a:extLst>
          </p:cNvPr>
          <p:cNvSpPr txBox="1"/>
          <p:nvPr/>
        </p:nvSpPr>
        <p:spPr>
          <a:xfrm>
            <a:off x="11303960" y="32906471"/>
            <a:ext cx="3498490" cy="4028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 b="1"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defRPr>
            </a:lvl1pPr>
            <a:lvl2pPr marL="4572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9144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3716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18288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en-US" altLang="zh-CN" dirty="0"/>
              <a:t>S. o. Lu, et al, submitted, 2024</a:t>
            </a:r>
          </a:p>
        </p:txBody>
      </p:sp>
      <p:pic>
        <p:nvPicPr>
          <p:cNvPr id="1398" name="图片 1397">
            <a:extLst>
              <a:ext uri="{FF2B5EF4-FFF2-40B4-BE49-F238E27FC236}">
                <a16:creationId xmlns:a16="http://schemas.microsoft.com/office/drawing/2014/main" id="{DBFB535C-D521-59E2-6B34-C89D831CFE40}"/>
              </a:ext>
            </a:extLst>
          </p:cNvPr>
          <p:cNvPicPr>
            <a:picLocks noChangeAspect="1"/>
          </p:cNvPicPr>
          <p:nvPr/>
        </p:nvPicPr>
        <p:blipFill rotWithShape="1"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3" t="11986" r="24150" b="14598"/>
          <a:stretch/>
        </p:blipFill>
        <p:spPr bwMode="auto">
          <a:xfrm>
            <a:off x="10420530" y="28420949"/>
            <a:ext cx="3721931" cy="25579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00" name="图片 1399">
            <a:extLst>
              <a:ext uri="{FF2B5EF4-FFF2-40B4-BE49-F238E27FC236}">
                <a16:creationId xmlns:a16="http://schemas.microsoft.com/office/drawing/2014/main" id="{E471CAF1-B8B9-D732-21E9-4662DF014351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20263219" y="27867719"/>
            <a:ext cx="4999038" cy="2427665"/>
          </a:xfrm>
          <a:prstGeom prst="rect">
            <a:avLst/>
          </a:prstGeom>
        </p:spPr>
      </p:pic>
      <p:pic>
        <p:nvPicPr>
          <p:cNvPr id="1401" name="图片 1400">
            <a:extLst>
              <a:ext uri="{FF2B5EF4-FFF2-40B4-BE49-F238E27FC236}">
                <a16:creationId xmlns:a16="http://schemas.microsoft.com/office/drawing/2014/main" id="{0BCE9B70-E13B-061D-EEB6-30DC9FA9B789}"/>
              </a:ext>
            </a:extLst>
          </p:cNvPr>
          <p:cNvPicPr>
            <a:picLocks noChangeAspect="1"/>
          </p:cNvPicPr>
          <p:nvPr/>
        </p:nvPicPr>
        <p:blipFill rotWithShape="1"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61"/>
          <a:stretch/>
        </p:blipFill>
        <p:spPr bwMode="auto">
          <a:xfrm>
            <a:off x="25322095" y="28022751"/>
            <a:ext cx="3868888" cy="22289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02" name="文本框 1401">
            <a:extLst>
              <a:ext uri="{FF2B5EF4-FFF2-40B4-BE49-F238E27FC236}">
                <a16:creationId xmlns:a16="http://schemas.microsoft.com/office/drawing/2014/main" id="{9448AA22-C61A-FCAA-DADE-BDA1E7D188A2}"/>
              </a:ext>
            </a:extLst>
          </p:cNvPr>
          <p:cNvSpPr txBox="1"/>
          <p:nvPr/>
        </p:nvSpPr>
        <p:spPr>
          <a:xfrm>
            <a:off x="20864964" y="32720337"/>
            <a:ext cx="4999037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 b="1"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defRPr>
            </a:lvl1pPr>
            <a:lvl2pPr marL="4572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9144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3716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18288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en-US" altLang="zh-CN" dirty="0"/>
              <a:t>S. o. Lu, et al, </a:t>
            </a:r>
            <a:r>
              <a:rPr lang="en-US" altLang="zh-CN" dirty="0" err="1"/>
              <a:t>CrystEngComm</a:t>
            </a:r>
            <a:r>
              <a:rPr lang="en-US" altLang="zh-CN" dirty="0"/>
              <a:t>, 2024</a:t>
            </a:r>
          </a:p>
          <a:p>
            <a:r>
              <a:rPr lang="en-US" altLang="zh-CN" dirty="0"/>
              <a:t>S. o. Lu, et al, submitted, 2024</a:t>
            </a:r>
          </a:p>
        </p:txBody>
      </p:sp>
      <p:sp>
        <p:nvSpPr>
          <p:cNvPr id="1028" name="文本框 1027">
            <a:extLst>
              <a:ext uri="{FF2B5EF4-FFF2-40B4-BE49-F238E27FC236}">
                <a16:creationId xmlns:a16="http://schemas.microsoft.com/office/drawing/2014/main" id="{069A82C9-D1A1-7331-D18F-A9F9591FEA10}"/>
              </a:ext>
            </a:extLst>
          </p:cNvPr>
          <p:cNvSpPr txBox="1"/>
          <p:nvPr/>
        </p:nvSpPr>
        <p:spPr>
          <a:xfrm>
            <a:off x="10793985" y="27465302"/>
            <a:ext cx="66969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4524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굴림" pitchFamily="50" charset="-127"/>
                <a:cs typeface="Times New Roman" panose="02020603050405020304" pitchFamily="18" charset="0"/>
              </a:rPr>
              <a:t>Three different temperature distributions</a:t>
            </a:r>
            <a:endParaRPr kumimoji="1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굴림" pitchFamily="50" charset="-127"/>
              <a:cs typeface="Times New Roman" panose="02020603050405020304" pitchFamily="18" charset="0"/>
            </a:endParaRPr>
          </a:p>
        </p:txBody>
      </p:sp>
      <p:sp>
        <p:nvSpPr>
          <p:cNvPr id="1033" name="文本框 1032">
            <a:extLst>
              <a:ext uri="{FF2B5EF4-FFF2-40B4-BE49-F238E27FC236}">
                <a16:creationId xmlns:a16="http://schemas.microsoft.com/office/drawing/2014/main" id="{BC007E6B-F350-7EAD-5AB8-322560FE083A}"/>
              </a:ext>
            </a:extLst>
          </p:cNvPr>
          <p:cNvSpPr txBox="1"/>
          <p:nvPr/>
        </p:nvSpPr>
        <p:spPr>
          <a:xfrm>
            <a:off x="20587947" y="27249921"/>
            <a:ext cx="35879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4524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굴림" pitchFamily="50" charset="-127"/>
                <a:cs typeface="Times New Roman" panose="02020603050405020304" pitchFamily="18" charset="0"/>
              </a:rPr>
              <a:t>on-axis VS 4° off-axis</a:t>
            </a:r>
            <a:endParaRPr kumimoji="1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굴림" pitchFamily="50" charset="-127"/>
              <a:cs typeface="Times New Roman" panose="02020603050405020304" pitchFamily="18" charset="0"/>
            </a:endParaRPr>
          </a:p>
        </p:txBody>
      </p:sp>
      <p:sp>
        <p:nvSpPr>
          <p:cNvPr id="1035" name="文本框 1034">
            <a:extLst>
              <a:ext uri="{FF2B5EF4-FFF2-40B4-BE49-F238E27FC236}">
                <a16:creationId xmlns:a16="http://schemas.microsoft.com/office/drawing/2014/main" id="{5D51EBDE-BB60-5118-78BB-EF753BAEAD6A}"/>
              </a:ext>
            </a:extLst>
          </p:cNvPr>
          <p:cNvSpPr txBox="1"/>
          <p:nvPr/>
        </p:nvSpPr>
        <p:spPr>
          <a:xfrm>
            <a:off x="11199568" y="31566823"/>
            <a:ext cx="358793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4524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(a) vs (c) </a:t>
            </a:r>
          </a:p>
          <a:p>
            <a:pPr marR="0" lvl="0" algn="l" defTabSz="4524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difference</a:t>
            </a:r>
            <a:endParaRPr kumimoji="1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굴림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1059" name="图片 1058">
            <a:extLst>
              <a:ext uri="{FF2B5EF4-FFF2-40B4-BE49-F238E27FC236}">
                <a16:creationId xmlns:a16="http://schemas.microsoft.com/office/drawing/2014/main" id="{321D4562-701E-0B62-0DE8-1B2E7F3756C1}"/>
              </a:ext>
            </a:extLst>
          </p:cNvPr>
          <p:cNvPicPr>
            <a:picLocks noChangeAspect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02" t="22702" r="1802" b="6805"/>
          <a:stretch/>
        </p:blipFill>
        <p:spPr>
          <a:xfrm>
            <a:off x="4627685" y="35469192"/>
            <a:ext cx="5059763" cy="2006380"/>
          </a:xfrm>
          <a:prstGeom prst="rect">
            <a:avLst/>
          </a:prstGeom>
        </p:spPr>
      </p:pic>
      <p:sp>
        <p:nvSpPr>
          <p:cNvPr id="1078" name="文本框 1077">
            <a:extLst>
              <a:ext uri="{FF2B5EF4-FFF2-40B4-BE49-F238E27FC236}">
                <a16:creationId xmlns:a16="http://schemas.microsoft.com/office/drawing/2014/main" id="{C7A92752-A950-F0DF-9F39-CAA1585A8D4F}"/>
              </a:ext>
            </a:extLst>
          </p:cNvPr>
          <p:cNvSpPr txBox="1"/>
          <p:nvPr/>
        </p:nvSpPr>
        <p:spPr>
          <a:xfrm>
            <a:off x="1138760" y="40071378"/>
            <a:ext cx="6860453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 b="1"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defRPr>
            </a:lvl1pPr>
            <a:lvl2pPr marL="4572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9144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3716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18288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en-US" altLang="zh-CN" dirty="0"/>
              <a:t>S. o. Lu, et al, submitted, 2024</a:t>
            </a:r>
          </a:p>
          <a:p>
            <a:r>
              <a:rPr lang="en-US" altLang="zh-CN" dirty="0" err="1"/>
              <a:t>A.Lara</a:t>
            </a:r>
            <a:r>
              <a:rPr lang="en-US" altLang="zh-CN" dirty="0"/>
              <a:t>, et al, Ceramics International, 2012</a:t>
            </a:r>
          </a:p>
          <a:p>
            <a:r>
              <a:rPr lang="en-US" altLang="zh-CN" dirty="0"/>
              <a:t>M. Dudley, et al, Journal of Electronic Materials, 2017</a:t>
            </a:r>
          </a:p>
        </p:txBody>
      </p:sp>
      <p:sp>
        <p:nvSpPr>
          <p:cNvPr id="1079" name="Rectangle 2">
            <a:extLst>
              <a:ext uri="{FF2B5EF4-FFF2-40B4-BE49-F238E27FC236}">
                <a16:creationId xmlns:a16="http://schemas.microsoft.com/office/drawing/2014/main" id="{BC8E84B6-ED93-D1B6-C904-A18F31F29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9238" y="13991193"/>
            <a:ext cx="302752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80" name="对象 1079">
            <a:extLst>
              <a:ext uri="{FF2B5EF4-FFF2-40B4-BE49-F238E27FC236}">
                <a16:creationId xmlns:a16="http://schemas.microsoft.com/office/drawing/2014/main" id="{C0EAEDFE-C449-8185-A511-F5A64E2326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4891630"/>
              </p:ext>
            </p:extLst>
          </p:nvPr>
        </p:nvGraphicFramePr>
        <p:xfrm>
          <a:off x="1013065" y="39100440"/>
          <a:ext cx="3614103" cy="766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57" imgW="2489200" imgH="558800" progId="Equation.DSMT4">
                  <p:embed/>
                </p:oleObj>
              </mc:Choice>
              <mc:Fallback>
                <p:oleObj name="Equation" r:id="rId57" imgW="2489200" imgH="5588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3065" y="39100440"/>
                        <a:ext cx="3614103" cy="7666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6" name="图片 145">
            <a:extLst>
              <a:ext uri="{FF2B5EF4-FFF2-40B4-BE49-F238E27FC236}">
                <a16:creationId xmlns:a16="http://schemas.microsoft.com/office/drawing/2014/main" id="{B93BFA4A-C0F5-F834-0355-38FAF45C4236}"/>
              </a:ext>
            </a:extLst>
          </p:cNvPr>
          <p:cNvPicPr>
            <a:picLocks noChangeAspect="1"/>
          </p:cNvPicPr>
          <p:nvPr/>
        </p:nvPicPr>
        <p:blipFill>
          <a:blip r:embed="rId59"/>
          <a:stretch>
            <a:fillRect/>
          </a:stretch>
        </p:blipFill>
        <p:spPr>
          <a:xfrm>
            <a:off x="10420530" y="35045158"/>
            <a:ext cx="5037906" cy="2860604"/>
          </a:xfrm>
          <a:prstGeom prst="rect">
            <a:avLst/>
          </a:prstGeom>
        </p:spPr>
      </p:pic>
      <p:pic>
        <p:nvPicPr>
          <p:cNvPr id="147" name="图片 146">
            <a:extLst>
              <a:ext uri="{FF2B5EF4-FFF2-40B4-BE49-F238E27FC236}">
                <a16:creationId xmlns:a16="http://schemas.microsoft.com/office/drawing/2014/main" id="{BC450B6E-4911-4595-CD54-2EAC09891EEC}"/>
              </a:ext>
            </a:extLst>
          </p:cNvPr>
          <p:cNvPicPr>
            <a:picLocks noChangeAspect="1"/>
          </p:cNvPicPr>
          <p:nvPr/>
        </p:nvPicPr>
        <p:blipFill>
          <a:blip r:embed="rId60"/>
          <a:stretch>
            <a:fillRect/>
          </a:stretch>
        </p:blipFill>
        <p:spPr>
          <a:xfrm>
            <a:off x="10519577" y="37886265"/>
            <a:ext cx="6351486" cy="2453089"/>
          </a:xfrm>
          <a:prstGeom prst="rect">
            <a:avLst/>
          </a:prstGeom>
        </p:spPr>
      </p:pic>
      <p:sp>
        <p:nvSpPr>
          <p:cNvPr id="148" name="矩形 147">
            <a:extLst>
              <a:ext uri="{FF2B5EF4-FFF2-40B4-BE49-F238E27FC236}">
                <a16:creationId xmlns:a16="http://schemas.microsoft.com/office/drawing/2014/main" id="{43A15385-7705-553B-90CE-066F7B12C6B6}"/>
              </a:ext>
            </a:extLst>
          </p:cNvPr>
          <p:cNvSpPr/>
          <p:nvPr/>
        </p:nvSpPr>
        <p:spPr>
          <a:xfrm>
            <a:off x="12257890" y="38181882"/>
            <a:ext cx="1560200" cy="21574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lnSpc>
                <a:spcPct val="125000"/>
              </a:lnSpc>
            </a:pP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标题 1">
            <a:extLst>
              <a:ext uri="{FF2B5EF4-FFF2-40B4-BE49-F238E27FC236}">
                <a16:creationId xmlns:a16="http://schemas.microsoft.com/office/drawing/2014/main" id="{8EDBFE6F-C177-D113-2E60-8A84F8CF6D4B}"/>
              </a:ext>
            </a:extLst>
          </p:cNvPr>
          <p:cNvSpPr txBox="1">
            <a:spLocks/>
          </p:cNvSpPr>
          <p:nvPr/>
        </p:nvSpPr>
        <p:spPr>
          <a:xfrm>
            <a:off x="17219058" y="38804623"/>
            <a:ext cx="152488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32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9pPr>
          </a:lstStyle>
          <a:p>
            <a:r>
              <a:rPr lang="en-US" altLang="zh-CN" sz="2400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400" kern="0" baseline="30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zh-CN" altLang="en-US" sz="2400" kern="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" name="箭头: 下 149">
            <a:extLst>
              <a:ext uri="{FF2B5EF4-FFF2-40B4-BE49-F238E27FC236}">
                <a16:creationId xmlns:a16="http://schemas.microsoft.com/office/drawing/2014/main" id="{A6735FF0-33AF-5C8C-46DC-9FEB850AB4B2}"/>
              </a:ext>
            </a:extLst>
          </p:cNvPr>
          <p:cNvSpPr/>
          <p:nvPr/>
        </p:nvSpPr>
        <p:spPr>
          <a:xfrm rot="16200000">
            <a:off x="17865402" y="38684180"/>
            <a:ext cx="360016" cy="600903"/>
          </a:xfrm>
          <a:prstGeom prst="downArrow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125000"/>
              </a:lnSpc>
            </a:pP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1" name="标题 1">
            <a:extLst>
              <a:ext uri="{FF2B5EF4-FFF2-40B4-BE49-F238E27FC236}">
                <a16:creationId xmlns:a16="http://schemas.microsoft.com/office/drawing/2014/main" id="{5957A0E2-BF24-7DFF-777B-5590C5BBAE6E}"/>
              </a:ext>
            </a:extLst>
          </p:cNvPr>
          <p:cNvSpPr txBox="1">
            <a:spLocks/>
          </p:cNvSpPr>
          <p:nvPr/>
        </p:nvSpPr>
        <p:spPr>
          <a:xfrm>
            <a:off x="18383899" y="38786712"/>
            <a:ext cx="152488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32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9pPr>
          </a:lstStyle>
          <a:p>
            <a:r>
              <a:rPr lang="en-US" altLang="zh-CN" sz="2400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n-US" altLang="zh-CN" sz="2400" kern="0" baseline="30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zh-CN" altLang="en-US" sz="2400" kern="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" name="标题 1">
            <a:extLst>
              <a:ext uri="{FF2B5EF4-FFF2-40B4-BE49-F238E27FC236}">
                <a16:creationId xmlns:a16="http://schemas.microsoft.com/office/drawing/2014/main" id="{958EABA2-F01F-4D66-6181-2F22BFB1DB75}"/>
              </a:ext>
            </a:extLst>
          </p:cNvPr>
          <p:cNvSpPr txBox="1">
            <a:spLocks/>
          </p:cNvSpPr>
          <p:nvPr/>
        </p:nvSpPr>
        <p:spPr>
          <a:xfrm>
            <a:off x="16849256" y="39483754"/>
            <a:ext cx="152488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32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9pPr>
          </a:lstStyle>
          <a:p>
            <a:r>
              <a:rPr lang="en-US" altLang="zh-CN" sz="2400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6-fold</a:t>
            </a:r>
            <a:endParaRPr lang="zh-CN" altLang="en-US" sz="2400" kern="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箭头: 下 152">
            <a:extLst>
              <a:ext uri="{FF2B5EF4-FFF2-40B4-BE49-F238E27FC236}">
                <a16:creationId xmlns:a16="http://schemas.microsoft.com/office/drawing/2014/main" id="{65F232EF-A33D-5C81-027A-6AB978B701F3}"/>
              </a:ext>
            </a:extLst>
          </p:cNvPr>
          <p:cNvSpPr/>
          <p:nvPr/>
        </p:nvSpPr>
        <p:spPr>
          <a:xfrm rot="16200000">
            <a:off x="17865403" y="39403404"/>
            <a:ext cx="360016" cy="600903"/>
          </a:xfrm>
          <a:prstGeom prst="downArrow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125000"/>
              </a:lnSpc>
            </a:pP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4" name="标题 1">
            <a:extLst>
              <a:ext uri="{FF2B5EF4-FFF2-40B4-BE49-F238E27FC236}">
                <a16:creationId xmlns:a16="http://schemas.microsoft.com/office/drawing/2014/main" id="{5D11CC25-A9CA-0C9A-7420-708A76D6DCA3}"/>
              </a:ext>
            </a:extLst>
          </p:cNvPr>
          <p:cNvSpPr txBox="1">
            <a:spLocks/>
          </p:cNvSpPr>
          <p:nvPr/>
        </p:nvSpPr>
        <p:spPr>
          <a:xfrm>
            <a:off x="18383899" y="39503800"/>
            <a:ext cx="152488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32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9pPr>
          </a:lstStyle>
          <a:p>
            <a:r>
              <a:rPr lang="en-US" altLang="zh-CN" sz="2400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4-fold</a:t>
            </a:r>
            <a:endParaRPr lang="zh-CN" altLang="en-US" sz="2400" kern="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" name="文本框 154">
            <a:extLst>
              <a:ext uri="{FF2B5EF4-FFF2-40B4-BE49-F238E27FC236}">
                <a16:creationId xmlns:a16="http://schemas.microsoft.com/office/drawing/2014/main" id="{417A19F8-2925-7315-9F06-38F35B08E589}"/>
              </a:ext>
            </a:extLst>
          </p:cNvPr>
          <p:cNvSpPr txBox="1"/>
          <p:nvPr/>
        </p:nvSpPr>
        <p:spPr>
          <a:xfrm>
            <a:off x="11034881" y="40637565"/>
            <a:ext cx="499903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 b="1"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defRPr>
            </a:lvl1pPr>
            <a:lvl2pPr marL="4572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9144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3716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18288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en-US" altLang="zh-CN" dirty="0"/>
              <a:t>S. o. Lu, et al, </a:t>
            </a:r>
            <a:r>
              <a:rPr lang="en-US" altLang="zh-CN" dirty="0" err="1"/>
              <a:t>CrystEngComm</a:t>
            </a:r>
            <a:r>
              <a:rPr lang="en-US" altLang="zh-CN" dirty="0"/>
              <a:t>, 2024</a:t>
            </a:r>
          </a:p>
        </p:txBody>
      </p:sp>
      <p:sp>
        <p:nvSpPr>
          <p:cNvPr id="157" name="文本框 156">
            <a:extLst>
              <a:ext uri="{FF2B5EF4-FFF2-40B4-BE49-F238E27FC236}">
                <a16:creationId xmlns:a16="http://schemas.microsoft.com/office/drawing/2014/main" id="{DDA9B90C-DFBD-55E3-C61D-80A303C9D7D9}"/>
              </a:ext>
            </a:extLst>
          </p:cNvPr>
          <p:cNvSpPr txBox="1"/>
          <p:nvPr/>
        </p:nvSpPr>
        <p:spPr>
          <a:xfrm>
            <a:off x="10519577" y="34426640"/>
            <a:ext cx="68101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Off-angle effects on the dislocation distribution</a:t>
            </a:r>
            <a:endParaRPr lang="zh-CN" altLang="en-US" sz="24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" name="文本框 166">
            <a:extLst>
              <a:ext uri="{FF2B5EF4-FFF2-40B4-BE49-F238E27FC236}">
                <a16:creationId xmlns:a16="http://schemas.microsoft.com/office/drawing/2014/main" id="{30FE4E3A-9F82-24D4-9A9C-DA81B0C8994F}"/>
              </a:ext>
            </a:extLst>
          </p:cNvPr>
          <p:cNvSpPr txBox="1"/>
          <p:nvPr/>
        </p:nvSpPr>
        <p:spPr>
          <a:xfrm>
            <a:off x="4635199" y="38487808"/>
            <a:ext cx="12116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24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굴림" pitchFamily="50" charset="-127"/>
                <a:cs typeface="Times New Roman" panose="02020603050405020304" pitchFamily="18" charset="0"/>
              </a:rPr>
              <a:t>CRSS</a:t>
            </a:r>
            <a:endParaRPr kumimoji="1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굴림" pitchFamily="50" charset="-127"/>
              <a:cs typeface="Times New Roman" panose="02020603050405020304" pitchFamily="18" charset="0"/>
            </a:endParaRPr>
          </a:p>
        </p:txBody>
      </p:sp>
      <p:sp>
        <p:nvSpPr>
          <p:cNvPr id="170" name="左大括号 169">
            <a:extLst>
              <a:ext uri="{FF2B5EF4-FFF2-40B4-BE49-F238E27FC236}">
                <a16:creationId xmlns:a16="http://schemas.microsoft.com/office/drawing/2014/main" id="{06D3F165-08FF-D768-7657-9B5A62CF60AD}"/>
              </a:ext>
            </a:extLst>
          </p:cNvPr>
          <p:cNvSpPr/>
          <p:nvPr/>
        </p:nvSpPr>
        <p:spPr>
          <a:xfrm>
            <a:off x="5693994" y="38355563"/>
            <a:ext cx="561137" cy="798191"/>
          </a:xfrm>
          <a:prstGeom prst="leftBrace">
            <a:avLst>
              <a:gd name="adj1" fmla="val 10186"/>
              <a:gd name="adj2" fmla="val 51648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文本框 170">
            <a:extLst>
              <a:ext uri="{FF2B5EF4-FFF2-40B4-BE49-F238E27FC236}">
                <a16:creationId xmlns:a16="http://schemas.microsoft.com/office/drawing/2014/main" id="{839952CB-A7DA-FDD1-AF10-BE5A0CD124CB}"/>
              </a:ext>
            </a:extLst>
          </p:cNvPr>
          <p:cNvSpPr txBox="1"/>
          <p:nvPr/>
        </p:nvSpPr>
        <p:spPr>
          <a:xfrm>
            <a:off x="6322622" y="38084695"/>
            <a:ext cx="41693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zh-CN" sz="2800" b="1" dirty="0">
                <a:solidFill>
                  <a:srgbClr val="E97A1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Basal slip   </a:t>
            </a:r>
            <a:r>
              <a:rPr kumimoji="0" lang="en-US" altLang="zh-CN" sz="28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0.2 MPa</a:t>
            </a:r>
            <a:endParaRPr kumimoji="0" lang="zh-CN" altLang="en-US" sz="280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72" name="文本框 171">
            <a:extLst>
              <a:ext uri="{FF2B5EF4-FFF2-40B4-BE49-F238E27FC236}">
                <a16:creationId xmlns:a16="http://schemas.microsoft.com/office/drawing/2014/main" id="{DDD45CCA-190F-F754-FE01-8016230A1F73}"/>
              </a:ext>
            </a:extLst>
          </p:cNvPr>
          <p:cNvSpPr txBox="1"/>
          <p:nvPr/>
        </p:nvSpPr>
        <p:spPr>
          <a:xfrm>
            <a:off x="6296026" y="38885065"/>
            <a:ext cx="38324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24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굴림" pitchFamily="50" charset="-127"/>
                <a:cs typeface="Times New Roman" panose="02020603050405020304" pitchFamily="18" charset="0"/>
              </a:rPr>
              <a:t>Prismatic slip  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굴림" pitchFamily="50" charset="-127"/>
                <a:cs typeface="Times New Roman" panose="02020603050405020304" pitchFamily="18" charset="0"/>
              </a:rPr>
              <a:t>8 MPa</a:t>
            </a:r>
            <a:endParaRPr kumimoji="1" lang="zh-CN" altLang="en-US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굴림" pitchFamily="50" charset="-127"/>
              <a:cs typeface="Times New Roman" panose="02020603050405020304" pitchFamily="18" charset="0"/>
            </a:endParaRPr>
          </a:p>
        </p:txBody>
      </p:sp>
      <p:sp>
        <p:nvSpPr>
          <p:cNvPr id="176" name="文本框 175">
            <a:extLst>
              <a:ext uri="{FF2B5EF4-FFF2-40B4-BE49-F238E27FC236}">
                <a16:creationId xmlns:a16="http://schemas.microsoft.com/office/drawing/2014/main" id="{1B17FDAD-6F6B-017B-289D-D22520B85F9A}"/>
              </a:ext>
            </a:extLst>
          </p:cNvPr>
          <p:cNvSpPr txBox="1"/>
          <p:nvPr/>
        </p:nvSpPr>
        <p:spPr>
          <a:xfrm>
            <a:off x="5221627" y="39554600"/>
            <a:ext cx="38981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 slip stress</a:t>
            </a:r>
          </a:p>
        </p:txBody>
      </p:sp>
      <p:pic>
        <p:nvPicPr>
          <p:cNvPr id="177" name="图片 176">
            <a:extLst>
              <a:ext uri="{FF2B5EF4-FFF2-40B4-BE49-F238E27FC236}">
                <a16:creationId xmlns:a16="http://schemas.microsoft.com/office/drawing/2014/main" id="{4C1301E5-6571-C6DD-7134-5AFB8A8F2AB6}"/>
              </a:ext>
            </a:extLst>
          </p:cNvPr>
          <p:cNvPicPr>
            <a:picLocks noChangeAspect="1"/>
          </p:cNvPicPr>
          <p:nvPr/>
        </p:nvPicPr>
        <p:blipFill rotWithShape="1">
          <a:blip r:embed="rId6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85" b="22303"/>
          <a:stretch/>
        </p:blipFill>
        <p:spPr bwMode="auto">
          <a:xfrm>
            <a:off x="20358096" y="35134927"/>
            <a:ext cx="5034472" cy="11273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8" name="图片 177">
            <a:extLst>
              <a:ext uri="{FF2B5EF4-FFF2-40B4-BE49-F238E27FC236}">
                <a16:creationId xmlns:a16="http://schemas.microsoft.com/office/drawing/2014/main" id="{4964AD4A-0963-55BE-C35A-89C5C464876C}"/>
              </a:ext>
            </a:extLst>
          </p:cNvPr>
          <p:cNvPicPr>
            <a:picLocks noChangeAspect="1"/>
          </p:cNvPicPr>
          <p:nvPr/>
        </p:nvPicPr>
        <p:blipFill rotWithShape="1">
          <a:blip r:embed="rId6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" t="21172" r="-1" b="8442"/>
          <a:stretch/>
        </p:blipFill>
        <p:spPr bwMode="auto">
          <a:xfrm>
            <a:off x="20263219" y="36958281"/>
            <a:ext cx="5442291" cy="21954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9" name="图片 178">
            <a:extLst>
              <a:ext uri="{FF2B5EF4-FFF2-40B4-BE49-F238E27FC236}">
                <a16:creationId xmlns:a16="http://schemas.microsoft.com/office/drawing/2014/main" id="{6C89517E-A83F-B631-35B3-AB44F9F1DFD3}"/>
              </a:ext>
            </a:extLst>
          </p:cNvPr>
          <p:cNvPicPr>
            <a:picLocks noChangeAspect="1"/>
          </p:cNvPicPr>
          <p:nvPr/>
        </p:nvPicPr>
        <p:blipFill rotWithShape="1"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8" r="25540"/>
          <a:stretch/>
        </p:blipFill>
        <p:spPr bwMode="auto">
          <a:xfrm>
            <a:off x="25557357" y="35055803"/>
            <a:ext cx="3465828" cy="36550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0" name="文本框 179">
            <a:extLst>
              <a:ext uri="{FF2B5EF4-FFF2-40B4-BE49-F238E27FC236}">
                <a16:creationId xmlns:a16="http://schemas.microsoft.com/office/drawing/2014/main" id="{A1577AE6-5B1A-AD04-FCBF-E927DE44394D}"/>
              </a:ext>
            </a:extLst>
          </p:cNvPr>
          <p:cNvSpPr txBox="1"/>
          <p:nvPr/>
        </p:nvSpPr>
        <p:spPr>
          <a:xfrm>
            <a:off x="21126087" y="40691263"/>
            <a:ext cx="3498490" cy="4028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 b="1"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defRPr>
            </a:lvl1pPr>
            <a:lvl2pPr marL="4572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9144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3716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1828800"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>
              <a:defRPr sz="2400" b="1"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en-US" altLang="zh-CN" dirty="0"/>
              <a:t>S. o. Lu, et al, submitted, 2024</a:t>
            </a:r>
          </a:p>
        </p:txBody>
      </p:sp>
      <p:pic>
        <p:nvPicPr>
          <p:cNvPr id="181" name="图片 180">
            <a:extLst>
              <a:ext uri="{FF2B5EF4-FFF2-40B4-BE49-F238E27FC236}">
                <a16:creationId xmlns:a16="http://schemas.microsoft.com/office/drawing/2014/main" id="{9D5A1FBF-85E1-3BD3-3BB5-BED072EA1506}"/>
              </a:ext>
            </a:extLst>
          </p:cNvPr>
          <p:cNvPicPr>
            <a:picLocks noChangeAspect="1"/>
          </p:cNvPicPr>
          <p:nvPr/>
        </p:nvPicPr>
        <p:blipFill>
          <a:blip r:embed="rId35"/>
          <a:srcRect l="6345" t="21505" r="54741" b="27057"/>
          <a:stretch/>
        </p:blipFill>
        <p:spPr>
          <a:xfrm>
            <a:off x="20751830" y="39552259"/>
            <a:ext cx="2923803" cy="802055"/>
          </a:xfrm>
          <a:prstGeom prst="rect">
            <a:avLst/>
          </a:prstGeom>
        </p:spPr>
      </p:pic>
      <p:sp>
        <p:nvSpPr>
          <p:cNvPr id="182" name="文本框 181">
            <a:extLst>
              <a:ext uri="{FF2B5EF4-FFF2-40B4-BE49-F238E27FC236}">
                <a16:creationId xmlns:a16="http://schemas.microsoft.com/office/drawing/2014/main" id="{5580A988-3FEA-AAEF-11E1-67E49B58138C}"/>
              </a:ext>
            </a:extLst>
          </p:cNvPr>
          <p:cNvSpPr txBox="1"/>
          <p:nvPr/>
        </p:nvSpPr>
        <p:spPr>
          <a:xfrm>
            <a:off x="25428062" y="39683809"/>
            <a:ext cx="23163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24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굴림" pitchFamily="50" charset="-127"/>
                <a:cs typeface="Times New Roman" panose="02020603050405020304" pitchFamily="18" charset="0"/>
              </a:rPr>
              <a:t>Prismatic slip</a:t>
            </a:r>
            <a:endParaRPr kumimoji="1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ea typeface="굴림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183" name="图形 31" descr="上升趋势">
            <a:extLst>
              <a:ext uri="{FF2B5EF4-FFF2-40B4-BE49-F238E27FC236}">
                <a16:creationId xmlns:a16="http://schemas.microsoft.com/office/drawing/2014/main" id="{27483F4F-1460-AEE9-B21E-8191C71F676C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27857943" y="39642747"/>
            <a:ext cx="605344" cy="605344"/>
          </a:xfrm>
          <a:prstGeom prst="rect">
            <a:avLst/>
          </a:prstGeom>
        </p:spPr>
      </p:pic>
      <p:sp>
        <p:nvSpPr>
          <p:cNvPr id="184" name="箭头: 右 183">
            <a:extLst>
              <a:ext uri="{FF2B5EF4-FFF2-40B4-BE49-F238E27FC236}">
                <a16:creationId xmlns:a16="http://schemas.microsoft.com/office/drawing/2014/main" id="{D8D7A83F-E45C-6F57-B048-74D432BC334F}"/>
              </a:ext>
            </a:extLst>
          </p:cNvPr>
          <p:cNvSpPr/>
          <p:nvPr/>
        </p:nvSpPr>
        <p:spPr>
          <a:xfrm>
            <a:off x="24217418" y="39734600"/>
            <a:ext cx="983723" cy="461730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5" name="文本框 184">
            <a:extLst>
              <a:ext uri="{FF2B5EF4-FFF2-40B4-BE49-F238E27FC236}">
                <a16:creationId xmlns:a16="http://schemas.microsoft.com/office/drawing/2014/main" id="{5E08F384-7E9B-081E-D558-2F95A7D10BEE}"/>
              </a:ext>
            </a:extLst>
          </p:cNvPr>
          <p:cNvSpPr txBox="1"/>
          <p:nvPr/>
        </p:nvSpPr>
        <p:spPr>
          <a:xfrm>
            <a:off x="15103582" y="31533452"/>
            <a:ext cx="358793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4524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(a) vs (b) </a:t>
            </a:r>
          </a:p>
          <a:p>
            <a:pPr marR="0" lvl="0" algn="l" defTabSz="4524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Absolute temperature</a:t>
            </a:r>
            <a:endParaRPr kumimoji="1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굴림" pitchFamily="50" charset="-127"/>
              <a:cs typeface="Times New Roman" panose="02020603050405020304" pitchFamily="18" charset="0"/>
            </a:endParaRPr>
          </a:p>
        </p:txBody>
      </p:sp>
      <p:sp>
        <p:nvSpPr>
          <p:cNvPr id="187" name="文本框 186">
            <a:extLst>
              <a:ext uri="{FF2B5EF4-FFF2-40B4-BE49-F238E27FC236}">
                <a16:creationId xmlns:a16="http://schemas.microsoft.com/office/drawing/2014/main" id="{98F7F724-1F4A-E8AC-227B-810CBD9BE1B8}"/>
              </a:ext>
            </a:extLst>
          </p:cNvPr>
          <p:cNvSpPr txBox="1"/>
          <p:nvPr/>
        </p:nvSpPr>
        <p:spPr>
          <a:xfrm>
            <a:off x="21413253" y="32052875"/>
            <a:ext cx="29241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24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굴림" pitchFamily="50" charset="-127"/>
                <a:cs typeface="Times New Roman" panose="02020603050405020304" pitchFamily="18" charset="0"/>
              </a:rPr>
              <a:t>Prismatic slip stress</a:t>
            </a:r>
            <a:endParaRPr kumimoji="1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굴림" pitchFamily="50" charset="-127"/>
              <a:cs typeface="Times New Roman" panose="02020603050405020304" pitchFamily="18" charset="0"/>
            </a:endParaRPr>
          </a:p>
        </p:txBody>
      </p:sp>
      <p:sp>
        <p:nvSpPr>
          <p:cNvPr id="1159" name="标题 1">
            <a:extLst>
              <a:ext uri="{FF2B5EF4-FFF2-40B4-BE49-F238E27FC236}">
                <a16:creationId xmlns:a16="http://schemas.microsoft.com/office/drawing/2014/main" id="{776173D9-29C4-1006-78D4-2EFCAE834BE1}"/>
              </a:ext>
            </a:extLst>
          </p:cNvPr>
          <p:cNvSpPr txBox="1">
            <a:spLocks/>
          </p:cNvSpPr>
          <p:nvPr/>
        </p:nvSpPr>
        <p:spPr>
          <a:xfrm>
            <a:off x="26972016" y="30633666"/>
            <a:ext cx="152488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32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9pPr>
          </a:lstStyle>
          <a:p>
            <a:r>
              <a:rPr lang="en-US" altLang="zh-CN" sz="2400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400" kern="0" baseline="30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zh-CN" altLang="en-US" sz="2400" kern="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3" name="箭头: 下 1162">
            <a:extLst>
              <a:ext uri="{FF2B5EF4-FFF2-40B4-BE49-F238E27FC236}">
                <a16:creationId xmlns:a16="http://schemas.microsoft.com/office/drawing/2014/main" id="{D9C1905C-BF26-A4D3-AB7C-0AEE6EC78AE6}"/>
              </a:ext>
            </a:extLst>
          </p:cNvPr>
          <p:cNvSpPr/>
          <p:nvPr/>
        </p:nvSpPr>
        <p:spPr>
          <a:xfrm rot="16200000">
            <a:off x="27618360" y="30513223"/>
            <a:ext cx="360016" cy="600903"/>
          </a:xfrm>
          <a:prstGeom prst="downArrow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125000"/>
              </a:lnSpc>
            </a:pP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4" name="标题 1">
            <a:extLst>
              <a:ext uri="{FF2B5EF4-FFF2-40B4-BE49-F238E27FC236}">
                <a16:creationId xmlns:a16="http://schemas.microsoft.com/office/drawing/2014/main" id="{68F450DF-6ED1-AF47-7F16-264278CC5C65}"/>
              </a:ext>
            </a:extLst>
          </p:cNvPr>
          <p:cNvSpPr txBox="1">
            <a:spLocks/>
          </p:cNvSpPr>
          <p:nvPr/>
        </p:nvSpPr>
        <p:spPr>
          <a:xfrm>
            <a:off x="28136857" y="30615755"/>
            <a:ext cx="685959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32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9pPr>
          </a:lstStyle>
          <a:p>
            <a:r>
              <a:rPr lang="en-US" altLang="zh-CN" sz="2400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n-US" altLang="zh-CN" sz="2400" kern="0" baseline="30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zh-CN" altLang="en-US" sz="2400" kern="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9" name="标题 1">
            <a:extLst>
              <a:ext uri="{FF2B5EF4-FFF2-40B4-BE49-F238E27FC236}">
                <a16:creationId xmlns:a16="http://schemas.microsoft.com/office/drawing/2014/main" id="{1D35EA65-6B94-32A0-AA8B-18096D4E846A}"/>
              </a:ext>
            </a:extLst>
          </p:cNvPr>
          <p:cNvSpPr txBox="1">
            <a:spLocks/>
          </p:cNvSpPr>
          <p:nvPr/>
        </p:nvSpPr>
        <p:spPr>
          <a:xfrm>
            <a:off x="25503911" y="31407522"/>
            <a:ext cx="1073835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32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9pPr>
          </a:lstStyle>
          <a:p>
            <a:r>
              <a:rPr kumimoji="0" lang="en-US" altLang="zh-CN" sz="2400" b="1" dirty="0">
                <a:solidFill>
                  <a:srgbClr val="E97A1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Basal</a:t>
            </a:r>
            <a:endParaRPr kumimoji="0" lang="zh-CN" altLang="en-US" sz="2400" b="1" dirty="0">
              <a:solidFill>
                <a:srgbClr val="E97A17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76" name="箭头: 下 1175">
            <a:extLst>
              <a:ext uri="{FF2B5EF4-FFF2-40B4-BE49-F238E27FC236}">
                <a16:creationId xmlns:a16="http://schemas.microsoft.com/office/drawing/2014/main" id="{F4764266-9184-133E-766F-72DACFB4372F}"/>
              </a:ext>
            </a:extLst>
          </p:cNvPr>
          <p:cNvSpPr/>
          <p:nvPr/>
        </p:nvSpPr>
        <p:spPr>
          <a:xfrm rot="16200000">
            <a:off x="27667910" y="31320125"/>
            <a:ext cx="360016" cy="600903"/>
          </a:xfrm>
          <a:prstGeom prst="downArrow">
            <a:avLst/>
          </a:prstGeom>
          <a:solidFill>
            <a:srgbClr val="E97A17"/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125000"/>
              </a:lnSpc>
            </a:pPr>
            <a:endParaRPr lang="zh-CN" altLang="en-US" sz="2400" dirty="0">
              <a:solidFill>
                <a:srgbClr val="E97A1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7" name="标题 1">
            <a:extLst>
              <a:ext uri="{FF2B5EF4-FFF2-40B4-BE49-F238E27FC236}">
                <a16:creationId xmlns:a16="http://schemas.microsoft.com/office/drawing/2014/main" id="{CFC36185-C472-3072-FF6A-1C821E4B1086}"/>
              </a:ext>
            </a:extLst>
          </p:cNvPr>
          <p:cNvSpPr txBox="1">
            <a:spLocks/>
          </p:cNvSpPr>
          <p:nvPr/>
        </p:nvSpPr>
        <p:spPr>
          <a:xfrm>
            <a:off x="28210766" y="31364679"/>
            <a:ext cx="152488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32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9pPr>
          </a:lstStyle>
          <a:p>
            <a:r>
              <a:rPr lang="en-US" altLang="zh-CN" sz="2400" kern="0" dirty="0">
                <a:solidFill>
                  <a:srgbClr val="E97A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4-fold</a:t>
            </a:r>
            <a:endParaRPr lang="zh-CN" altLang="en-US" sz="2400" kern="0" dirty="0">
              <a:solidFill>
                <a:srgbClr val="E97A1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9" name="文本框 1178">
            <a:extLst>
              <a:ext uri="{FF2B5EF4-FFF2-40B4-BE49-F238E27FC236}">
                <a16:creationId xmlns:a16="http://schemas.microsoft.com/office/drawing/2014/main" id="{321294D1-6BA8-1AA1-C915-BE37E2DABAE8}"/>
              </a:ext>
            </a:extLst>
          </p:cNvPr>
          <p:cNvSpPr txBox="1"/>
          <p:nvPr/>
        </p:nvSpPr>
        <p:spPr>
          <a:xfrm>
            <a:off x="24816370" y="31888141"/>
            <a:ext cx="23163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24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굴림" pitchFamily="50" charset="-127"/>
                <a:cs typeface="Times New Roman" panose="02020603050405020304" pitchFamily="18" charset="0"/>
              </a:rPr>
              <a:t>Prismatic</a:t>
            </a:r>
            <a:endParaRPr kumimoji="1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ea typeface="굴림" pitchFamily="50" charset="-127"/>
              <a:cs typeface="Times New Roman" panose="02020603050405020304" pitchFamily="18" charset="0"/>
            </a:endParaRPr>
          </a:p>
        </p:txBody>
      </p:sp>
      <p:sp>
        <p:nvSpPr>
          <p:cNvPr id="1187" name="文本框 1186">
            <a:extLst>
              <a:ext uri="{FF2B5EF4-FFF2-40B4-BE49-F238E27FC236}">
                <a16:creationId xmlns:a16="http://schemas.microsoft.com/office/drawing/2014/main" id="{2436B077-0BB0-E245-A7B7-947CA70563D7}"/>
              </a:ext>
            </a:extLst>
          </p:cNvPr>
          <p:cNvSpPr txBox="1"/>
          <p:nvPr/>
        </p:nvSpPr>
        <p:spPr>
          <a:xfrm>
            <a:off x="26476034" y="31374154"/>
            <a:ext cx="15248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24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E97A17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6-fold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E97A17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88" name="箭头: 下 1187">
            <a:extLst>
              <a:ext uri="{FF2B5EF4-FFF2-40B4-BE49-F238E27FC236}">
                <a16:creationId xmlns:a16="http://schemas.microsoft.com/office/drawing/2014/main" id="{74176832-88F2-0BDF-78F4-233C0EE4AA69}"/>
              </a:ext>
            </a:extLst>
          </p:cNvPr>
          <p:cNvSpPr/>
          <p:nvPr/>
        </p:nvSpPr>
        <p:spPr>
          <a:xfrm rot="16200000">
            <a:off x="27644270" y="31877310"/>
            <a:ext cx="360016" cy="600903"/>
          </a:xfrm>
          <a:prstGeom prst="downArrow">
            <a:avLst/>
          </a:prstGeom>
          <a:solidFill>
            <a:srgbClr val="00B050"/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125000"/>
              </a:lnSpc>
            </a:pPr>
            <a:endParaRPr lang="zh-CN" altLang="en-US" sz="2400" dirty="0">
              <a:solidFill>
                <a:srgbClr val="E97A1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9" name="标题 1">
            <a:extLst>
              <a:ext uri="{FF2B5EF4-FFF2-40B4-BE49-F238E27FC236}">
                <a16:creationId xmlns:a16="http://schemas.microsoft.com/office/drawing/2014/main" id="{0F418656-5DD2-4834-E97A-7C9CBC8A8B75}"/>
              </a:ext>
            </a:extLst>
          </p:cNvPr>
          <p:cNvSpPr txBox="1">
            <a:spLocks/>
          </p:cNvSpPr>
          <p:nvPr/>
        </p:nvSpPr>
        <p:spPr>
          <a:xfrm>
            <a:off x="28187126" y="31921864"/>
            <a:ext cx="152488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32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华文行楷" pitchFamily="2" charset="-122"/>
                <a:ea typeface="华文行楷" pitchFamily="2" charset="-122"/>
              </a:defRPr>
            </a:lvl9pPr>
          </a:lstStyle>
          <a:p>
            <a:r>
              <a:rPr lang="en-US" altLang="zh-CN" sz="2400" kern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2-fold</a:t>
            </a:r>
            <a:endParaRPr lang="zh-CN" altLang="en-US" sz="2400" kern="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0" name="文本框 1189">
            <a:extLst>
              <a:ext uri="{FF2B5EF4-FFF2-40B4-BE49-F238E27FC236}">
                <a16:creationId xmlns:a16="http://schemas.microsoft.com/office/drawing/2014/main" id="{4C30DF28-DADC-E2D8-33DC-21FE95047158}"/>
              </a:ext>
            </a:extLst>
          </p:cNvPr>
          <p:cNvSpPr txBox="1"/>
          <p:nvPr/>
        </p:nvSpPr>
        <p:spPr>
          <a:xfrm>
            <a:off x="26452393" y="31931339"/>
            <a:ext cx="1271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24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12-fold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73" name="Rechteck 11">
            <a:extLst>
              <a:ext uri="{FF2B5EF4-FFF2-40B4-BE49-F238E27FC236}">
                <a16:creationId xmlns:a16="http://schemas.microsoft.com/office/drawing/2014/main" id="{02576F61-67BF-4962-97F8-BB9FC1EB2D15}"/>
              </a:ext>
            </a:extLst>
          </p:cNvPr>
          <p:cNvSpPr/>
          <p:nvPr/>
        </p:nvSpPr>
        <p:spPr>
          <a:xfrm>
            <a:off x="7170684" y="41564121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2024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388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20715</TotalTime>
  <Words>549</Words>
  <Application>Microsoft Office PowerPoint</Application>
  <PresentationFormat>自定义</PresentationFormat>
  <Paragraphs>116</Paragraphs>
  <Slides>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굴림</vt:lpstr>
      <vt:lpstr>맑은 고딕</vt:lpstr>
      <vt:lpstr>ＭＳ Ｐゴシック</vt:lpstr>
      <vt:lpstr>华文楷体</vt:lpstr>
      <vt:lpstr>宋体</vt:lpstr>
      <vt:lpstr>微软雅黑</vt:lpstr>
      <vt:lpstr>微软雅黑</vt:lpstr>
      <vt:lpstr>Arial</vt:lpstr>
      <vt:lpstr>Calibri</vt:lpstr>
      <vt:lpstr>Cambria Math</vt:lpstr>
      <vt:lpstr>Times New Roman</vt:lpstr>
      <vt:lpstr>Wingdings</vt:lpstr>
      <vt:lpstr>Office 主题</vt:lpstr>
      <vt:lpstr>Equation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MPADL</dc:creator>
  <cp:lastModifiedBy>Xiting (Sophia) Hao</cp:lastModifiedBy>
  <cp:revision>959</cp:revision>
  <cp:lastPrinted>2017-06-12T04:43:36Z</cp:lastPrinted>
  <dcterms:created xsi:type="dcterms:W3CDTF">2012-04-20T02:30:43Z</dcterms:created>
  <dcterms:modified xsi:type="dcterms:W3CDTF">2024-10-21T02:40:44Z</dcterms:modified>
</cp:coreProperties>
</file>