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85" r:id="rId2"/>
  </p:sldIdLst>
  <p:sldSz cx="32918400" cy="438912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40" d="100"/>
          <a:sy n="40" d="100"/>
        </p:scale>
        <p:origin x="84" y="-41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9400" y="507365"/>
            <a:ext cx="17520920" cy="4362404"/>
          </a:xfrm>
        </p:spPr>
        <p:txBody>
          <a:bodyPr>
            <a:normAutofit/>
          </a:bodyPr>
          <a:lstStyle/>
          <a:p>
            <a:r>
              <a:rPr lang="en-US" sz="96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可再生能源领域的新探索：利用</a:t>
            </a:r>
            <a:r>
              <a:rPr lang="en-US" sz="9600" dirty="0" err="1">
                <a:latin typeface="+mn-lt"/>
                <a:ea typeface="等线" panose="02010600030101010101" pitchFamily="2" charset="-122"/>
                <a:cs typeface="Times New Roman" panose="02020603050405020304" charset="0"/>
              </a:rPr>
              <a:t>COMSOL</a:t>
            </a:r>
            <a:r>
              <a:rPr lang="en-US" sz="96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96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软件模拟湿气发电</a:t>
            </a:r>
            <a:endParaRPr lang="en-US" sz="9600" dirty="0"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197297" y="9998690"/>
            <a:ext cx="17520817" cy="1984280"/>
          </a:xfrm>
        </p:spPr>
        <p:txBody>
          <a:bodyPr/>
          <a:lstStyle/>
          <a:p>
            <a:r>
              <a:rPr lang="en-US" dirty="0">
                <a:latin typeface="等线" panose="02010600030101010101" pitchFamily="2" charset="-122"/>
                <a:ea typeface="等线" panose="02010600030101010101" pitchFamily="2" charset="-122"/>
              </a:rPr>
              <a:t>1.杨锦添1, 孙浩1</a:t>
            </a:r>
          </a:p>
          <a:p>
            <a:r>
              <a:rPr lang="en-US" dirty="0">
                <a:latin typeface="等线" panose="02010600030101010101" pitchFamily="2" charset="-122"/>
                <a:ea typeface="等线" panose="02010600030101010101" pitchFamily="2" charset="-122"/>
              </a:rPr>
              <a:t>1.福州大学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仿真模型结合了多孔介质流、化学反应工程和电磁模块，通过耦合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Richards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方程、</a:t>
            </a:r>
            <a:r>
              <a:rPr lang="en-US" sz="5400" dirty="0" err="1">
                <a:ea typeface="等线" panose="02010600030101010101" pitchFamily="2" charset="-122"/>
                <a:cs typeface="Calibri" panose="020F0502020204030204" pitchFamily="34" charset="0"/>
              </a:rPr>
              <a:t>Nernst-Planck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方程和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Poisson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方程，对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MEG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器件在供电状态下的物理行为进行了综合分析。仿真结果揭示了表面羟基官能团与水分子反应生成的氢离子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H+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在多孔介质中形成的浓度梯度，这一梯度是电力产生的驱动力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sz="2040" dirty="0">
                <a:latin typeface="等线" panose="02010600030101010101" pitchFamily="2" charset="-122"/>
                <a:ea typeface="等线" panose="02010600030101010101" pitchFamily="2" charset="-122"/>
              </a:rPr>
              <a:t>1.    Ko H, Son W, Kang M S, et al. Why does water in porous carbon generate electricity? Electrokinetic role of protons in a water droplet-induced hydrovoltaic system of hydrophilic porous carbon[J]. Journal of Materials Chemistry A, 2023, 11(3): 1148-1158.</a:t>
            </a:r>
          </a:p>
          <a:p>
            <a:r>
              <a:rPr lang="en-US" sz="2040" dirty="0">
                <a:latin typeface="等线" panose="02010600030101010101" pitchFamily="2" charset="-122"/>
                <a:ea typeface="等线" panose="02010600030101010101" pitchFamily="2" charset="-122"/>
              </a:rPr>
              <a:t>2.  Jia Y, Zhang Z, Wang C, et al. Design and parameter study of a thermoelectric generator for waste heat recycling in flexible micro-light-emitting diodes[J]. Applied Thermal Engineering, 2022, 200: 117568.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26"/>
          </p:nvPr>
        </p:nvSpPr>
        <p:spPr>
          <a:xfrm>
            <a:off x="14197413" y="5220278"/>
            <a:ext cx="17520817" cy="4180360"/>
          </a:xfrm>
        </p:spPr>
        <p:txBody>
          <a:bodyPr/>
          <a:lstStyle/>
          <a:p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</a:rPr>
              <a:t>本研究成功模拟了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sz="5400" dirty="0">
                <a:latin typeface="+mn-lt"/>
                <a:ea typeface="等线" panose="02010600030101010101" pitchFamily="2" charset="-122"/>
              </a:rPr>
              <a:t>MEG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</a:rPr>
              <a:t>器件的关键理化过程，尤其是离子浓度梯度对产生电压的影响，为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sz="5400" dirty="0">
                <a:latin typeface="+mn-lt"/>
                <a:ea typeface="等线" panose="02010600030101010101" pitchFamily="2" charset="-122"/>
              </a:rPr>
              <a:t>MEG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</a:rPr>
              <a:t>技术的设计和优化提供了重要的理论支持。研究结果展现了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sz="5400" dirty="0">
                <a:latin typeface="+mn-lt"/>
                <a:ea typeface="等线" panose="02010600030101010101" pitchFamily="2" charset="-122"/>
              </a:rPr>
              <a:t>MEG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</a:rPr>
              <a:t>技术在可再生能源领域的应用潜力，为未来的能源解决方案提供了新的方向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649531" y="14842766"/>
            <a:ext cx="29615963" cy="4714120"/>
          </a:xfrm>
        </p:spPr>
        <p:txBody>
          <a:bodyPr/>
          <a:lstStyle/>
          <a:p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在可再生能源需求不断增⻓的背景下，本研究探索了一种新型的湿气发电（</a:t>
            </a:r>
            <a:r>
              <a:rPr lang="en-US" sz="5400" dirty="0" err="1">
                <a:ea typeface="等线" panose="02010600030101010101" pitchFamily="2" charset="-122"/>
                <a:cs typeface="Calibri" panose="020F0502020204030204" pitchFamily="34" charset="0"/>
              </a:rPr>
              <a:t>Moisture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 Electricity Generation, </a:t>
            </a:r>
            <a:r>
              <a:rPr lang="en-US" sz="5400" dirty="0" err="1">
                <a:ea typeface="等线" panose="02010600030101010101" pitchFamily="2" charset="-122"/>
                <a:cs typeface="Calibri" panose="020F0502020204030204" pitchFamily="34" charset="0"/>
              </a:rPr>
              <a:t>MEG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）技术。这项技术利用地球上最丰富的资源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水，为环境友好型能源泛在获取开辟了新途径。然而，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charset="0"/>
              </a:rPr>
              <a:t>MEG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器件内部的理化过程相当复杂，难以直观分析。为了克服这一挑战，本研究采用了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COMSOL Multiphysics®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软件进行模拟仿真，以量化阐释这些复杂的动态理化过程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</a:rPr>
              <a:t>目的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</a:rPr>
              <a:t>方法</a:t>
            </a:r>
          </a:p>
        </p:txBody>
      </p:sp>
      <p:pic>
        <p:nvPicPr>
          <p:cNvPr id="18" name="图片 1"/>
          <p:cNvPicPr>
            <a:picLocks noGrp="1" noChangeAspect="1"/>
          </p:cNvPicPr>
          <p:nvPr>
            <p:ph type="pic" sz="quarter" idx="29"/>
          </p:nvPr>
        </p:nvPicPr>
        <p:blipFill>
          <a:blip r:embed="rId2"/>
          <a:stretch>
            <a:fillRect/>
          </a:stretch>
        </p:blipFill>
        <p:spPr>
          <a:xfrm>
            <a:off x="1262380" y="20253960"/>
            <a:ext cx="13710920" cy="68554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11"/>
          <p:cNvSpPr>
            <a:spLocks noGrp="1"/>
          </p:cNvSpPr>
          <p:nvPr>
            <p:ph type="body" sz="quarter" idx="30"/>
          </p:nvPr>
        </p:nvSpPr>
        <p:spPr>
          <a:xfrm>
            <a:off x="1649667" y="27584896"/>
            <a:ext cx="13776431" cy="1468347"/>
          </a:xfrm>
        </p:spPr>
        <p:txBody>
          <a:bodyPr/>
          <a:lstStyle/>
          <a:p>
            <a:r>
              <a:rPr lang="en-US" sz="4800" dirty="0">
                <a:ea typeface="等线" panose="02010600030101010101" pitchFamily="2" charset="-122"/>
              </a:rPr>
              <a:t>Figure1: Hydrogen ion surface concentration</a:t>
            </a:r>
          </a:p>
        </p:txBody>
      </p:sp>
      <p:pic>
        <p:nvPicPr>
          <p:cNvPr id="3083" name="Picture 21"/>
          <p:cNvPicPr>
            <a:picLocks noGrp="1" noChangeAspect="1"/>
          </p:cNvPicPr>
          <p:nvPr>
            <p:ph type="pic" sz="quarter" idx="31"/>
          </p:nvPr>
        </p:nvPicPr>
        <p:blipFill>
          <a:blip r:embed="rId3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764125" y="38474650"/>
            <a:ext cx="12988290" cy="3930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>
              <a:buClrTx/>
              <a:buSzTx/>
            </a:pP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通过仿真模型的调整官能团含量和孔隙率，</a:t>
            </a:r>
            <a:r>
              <a:rPr lang="en-US" sz="5400" dirty="0" err="1">
                <a:ea typeface="等线" panose="02010600030101010101" pitchFamily="2" charset="-122"/>
                <a:cs typeface="Calibri" panose="020F0502020204030204" pitchFamily="34" charset="0"/>
              </a:rPr>
              <a:t>MEG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器件的性能得到了优化，实现了开路电压从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0.51V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到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0.78V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的提升。实验测试验证了仿真模型的有效性，仿真预测的最大开路电压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0.84V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与实验测试范围</a:t>
            </a:r>
            <a:r>
              <a:rPr lang="en-US" sz="5400" dirty="0">
                <a:ea typeface="等线" panose="02010600030101010101" pitchFamily="2" charset="-122"/>
                <a:cs typeface="Calibri" panose="020F0502020204030204" pitchFamily="34" charset="0"/>
              </a:rPr>
              <a:t>(0.82V-0.86V)</a:t>
            </a:r>
            <a:r>
              <a:rPr lang="en-US" sz="5400" dirty="0" err="1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高度一致，证实了仿真模型的准确性和器件设计的可靠性</a:t>
            </a:r>
            <a:r>
              <a:rPr lang="en-US" sz="5400" dirty="0">
                <a:latin typeface="等线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>
                <a:ea typeface="等线" panose="02010600030101010101" pitchFamily="2" charset="-122"/>
                <a:cs typeface="Calibri" panose="020F0502020204030204" pitchFamily="34" charset="0"/>
              </a:rPr>
              <a:t>结果</a:t>
            </a:r>
            <a:endParaRPr lang="en-US" altLang="zh-CN" dirty="0">
              <a:ea typeface="等线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34"/>
          </p:nvPr>
        </p:nvPicPr>
        <p:blipFill>
          <a:blip r:embed="rId4"/>
          <a:srcRect t="-5621"/>
          <a:stretch>
            <a:fillRect/>
          </a:stretch>
        </p:blipFill>
        <p:spPr>
          <a:xfrm>
            <a:off x="17546320" y="28895040"/>
            <a:ext cx="13423900" cy="7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 Placeholder 16"/>
          <p:cNvSpPr>
            <a:spLocks noGrp="1"/>
          </p:cNvSpPr>
          <p:nvPr>
            <p:ph type="body" sz="quarter" idx="35"/>
          </p:nvPr>
        </p:nvSpPr>
        <p:spPr>
          <a:xfrm>
            <a:off x="17545685" y="36504880"/>
            <a:ext cx="14172429" cy="1468120"/>
          </a:xfrm>
        </p:spPr>
        <p:txBody>
          <a:bodyPr/>
          <a:lstStyle/>
          <a:p>
            <a:r>
              <a:rPr lang="en-US" sz="4800" dirty="0">
                <a:ea typeface="等线" panose="02010600030101010101" pitchFamily="2" charset="-122"/>
              </a:rPr>
              <a:t>Figure 2: The experimental and model prediction contrast </a:t>
            </a:r>
            <a:endParaRPr lang="en-US" dirty="0">
              <a:ea typeface="等线" panose="02010600030101010101" pitchFamily="2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770" y="783590"/>
            <a:ext cx="14314805" cy="1119949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FhZWFkM2ZmOGYxYTY2ZDRiYTkxYzUwMTA4ZmRiYjIifQ==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230</Words>
  <Application>Microsoft Office PowerPoint</Application>
  <PresentationFormat>自定义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Theme</vt:lpstr>
      <vt:lpstr>可再生能源领域的新探索：利用COMSOL 软件模拟湿气发电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Lijuan Du</cp:lastModifiedBy>
  <cp:revision>130</cp:revision>
  <cp:lastPrinted>2023-01-06T15:48:00Z</cp:lastPrinted>
  <dcterms:created xsi:type="dcterms:W3CDTF">2023-01-03T14:57:00Z</dcterms:created>
  <dcterms:modified xsi:type="dcterms:W3CDTF">2024-10-22T02:15:30Z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2D8D965A5952481891E13DC977902E4E_13</vt:lpwstr>
  </property>
  <property fmtid="{D5CDD505-2E9C-101B-9397-08002B2CF9AE}" pid="3" name="KSOProductBuildVer">
    <vt:lpwstr>2052-12.1.0.16929</vt:lpwstr>
  </property>
</Properties>
</file>