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3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7EC"/>
    <a:srgbClr val="D5F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21" autoAdjust="0"/>
    <p:restoredTop sz="94689"/>
  </p:normalViewPr>
  <p:slideViewPr>
    <p:cSldViewPr snapToGrid="0">
      <p:cViewPr>
        <p:scale>
          <a:sx n="40" d="100"/>
          <a:sy n="40" d="100"/>
        </p:scale>
        <p:origin x="960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若般 马" userId="c4a320049d9e654b" providerId="LiveId" clId="{BE9B6949-05EC-43CA-AE42-80A72957442D}"/>
    <pc:docChg chg="delSld modSld">
      <pc:chgData name="若般 马" userId="c4a320049d9e654b" providerId="LiveId" clId="{BE9B6949-05EC-43CA-AE42-80A72957442D}" dt="2024-10-17T08:17:33.128" v="7" actId="2696"/>
      <pc:docMkLst>
        <pc:docMk/>
      </pc:docMkLst>
      <pc:sldChg chg="modSp mod">
        <pc:chgData name="若般 马" userId="c4a320049d9e654b" providerId="LiveId" clId="{BE9B6949-05EC-43CA-AE42-80A72957442D}" dt="2024-10-17T08:16:16.524" v="6" actId="1036"/>
        <pc:sldMkLst>
          <pc:docMk/>
          <pc:sldMk cId="4273592293" sldId="283"/>
        </pc:sldMkLst>
        <pc:spChg chg="mod">
          <ac:chgData name="若般 马" userId="c4a320049d9e654b" providerId="LiveId" clId="{BE9B6949-05EC-43CA-AE42-80A72957442D}" dt="2024-10-17T08:16:16.524" v="6" actId="1036"/>
          <ac:spMkLst>
            <pc:docMk/>
            <pc:sldMk cId="4273592293" sldId="283"/>
            <ac:spMk id="5" creationId="{82E99386-A269-49D5-E193-24B9AE2DAE8A}"/>
          </ac:spMkLst>
        </pc:spChg>
      </pc:sldChg>
      <pc:sldChg chg="del">
        <pc:chgData name="若般 马" userId="c4a320049d9e654b" providerId="LiveId" clId="{BE9B6949-05EC-43CA-AE42-80A72957442D}" dt="2024-10-17T08:17:33.128" v="7" actId="2696"/>
        <pc:sldMkLst>
          <pc:docMk/>
          <pc:sldMk cId="2792313458" sldId="28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F8D2D4-59C1-BC4B-918D-3947B2966791}" type="datetimeFigureOut">
              <a:rPr lang="en-CN" smtClean="0"/>
              <a:t>10/23/2024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66B13-E7A7-AE46-96CE-B0EC0A592DE5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985193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E66B13-E7A7-AE46-96CE-B0EC0A592DE5}" type="slidenum">
              <a:rPr lang="en-CN" smtClean="0"/>
              <a:t>1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871802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72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765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269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1">
            <a:extLst>
              <a:ext uri="{FF2B5EF4-FFF2-40B4-BE49-F238E27FC236}">
                <a16:creationId xmlns:a16="http://schemas.microsoft.com/office/drawing/2014/main" id="{8722F0C9-AFA1-4715-8690-6347BF59BF5B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556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535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>
                    <a:tint val="82000"/>
                  </a:schemeClr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82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82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425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765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659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51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426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655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399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BB4FB7-C452-4E59-9CE0-2075632E08F6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664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图片 56">
            <a:extLst>
              <a:ext uri="{FF2B5EF4-FFF2-40B4-BE49-F238E27FC236}">
                <a16:creationId xmlns:a16="http://schemas.microsoft.com/office/drawing/2014/main" id="{5B41CAF3-2F46-78E2-D5A5-F87DE9753A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88693" y="11466158"/>
            <a:ext cx="6045327" cy="617298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82E99386-A269-49D5-E193-24B9AE2DAE8A}"/>
              </a:ext>
            </a:extLst>
          </p:cNvPr>
          <p:cNvSpPr txBox="1"/>
          <p:nvPr/>
        </p:nvSpPr>
        <p:spPr>
          <a:xfrm>
            <a:off x="961458" y="716881"/>
            <a:ext cx="30995470" cy="27392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Spectrum of non-collinear textures by Micromagnetic simulation</a:t>
            </a:r>
          </a:p>
          <a:p>
            <a:pPr algn="ctr"/>
            <a:r>
              <a:rPr lang="en-US" altLang="zh-CN" sz="4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Ruoban</a:t>
            </a:r>
            <a:r>
              <a:rPr lang="en-US" altLang="zh-CN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 (</a:t>
            </a:r>
            <a:r>
              <a:rPr lang="zh-CN" alt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马若般</a:t>
            </a:r>
            <a:r>
              <a:rPr lang="en-US" altLang="zh-CN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</a:t>
            </a:r>
            <a:r>
              <a:rPr lang="en-US" altLang="zh-CN" sz="4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Jiabin</a:t>
            </a:r>
            <a:r>
              <a:rPr lang="en-US" altLang="zh-CN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Zhang (</a:t>
            </a:r>
            <a:r>
              <a:rPr lang="zh-CN" alt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张家斌</a:t>
            </a:r>
            <a:r>
              <a:rPr lang="en-US" altLang="zh-CN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</a:t>
            </a:r>
            <a:r>
              <a:rPr lang="zh-CN" alt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Jiang Xiao (</a:t>
            </a:r>
            <a:r>
              <a:rPr lang="zh-CN" alt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肖江</a:t>
            </a:r>
            <a:r>
              <a:rPr lang="en-US" altLang="zh-CN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  <a:endParaRPr lang="en-US" altLang="zh-CN" sz="4800" baseline="30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altLang="zh-CN" sz="4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Department of Physics, Fudan University, Shanghai 200433, China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872FF9C-9ACB-DE3F-F566-3BC196895F54}"/>
              </a:ext>
            </a:extLst>
          </p:cNvPr>
          <p:cNvSpPr txBox="1"/>
          <p:nvPr/>
        </p:nvSpPr>
        <p:spPr>
          <a:xfrm>
            <a:off x="961458" y="3834485"/>
            <a:ext cx="309954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Introduction</a:t>
            </a:r>
            <a:r>
              <a:rPr lang="en-US" altLang="zh-CN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Spin-wave-based devices are expected to lay the foundation for new computation schemes. Designing these devices requires high-efficiency numerical simulation for the dynamics of spontaneous magnetization in ferromagnetic materials. The </a:t>
            </a:r>
            <a:r>
              <a:rPr lang="en-US" altLang="zh-CN" sz="4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Micromagnetics</a:t>
            </a:r>
            <a:r>
              <a:rPr lang="en-US" altLang="zh-CN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module have been developed for this specific purpose.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7FCC4E90-8103-27A4-8688-5737C2EE8358}"/>
                  </a:ext>
                </a:extLst>
              </p:cNvPr>
              <p:cNvSpPr txBox="1"/>
              <p:nvPr/>
            </p:nvSpPr>
            <p:spPr>
              <a:xfrm>
                <a:off x="961458" y="21465237"/>
                <a:ext cx="19101554" cy="4708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Magnetic </a:t>
                </a:r>
                <a:r>
                  <a:rPr lang="en-US" altLang="zh-CN" sz="5400" b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Skyrmion</a:t>
                </a:r>
                <a:r>
                  <a:rPr lang="en-US" altLang="zh-CN" sz="5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Excitation spectrum in linear and nonlinear regime</a:t>
                </a:r>
              </a:p>
              <a:p>
                <a:r>
                  <a:rPr lang="en-US" altLang="zh-CN" sz="4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In a magnetic disk, a </a:t>
                </a:r>
                <a:r>
                  <a:rPr lang="en-US" altLang="zh-CN" sz="48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skyrmion</a:t>
                </a:r>
                <a:r>
                  <a:rPr lang="en-US" altLang="zh-CN" sz="4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can be stabilized. A </a:t>
                </a:r>
                <a:r>
                  <a:rPr lang="en-US" altLang="zh-CN" sz="48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skyrmion</a:t>
                </a:r>
                <a:r>
                  <a:rPr lang="en-US" altLang="zh-CN" sz="4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holds several spin wave bound modes [1]. Its breath mode </a:t>
                </a:r>
                <a14:m>
                  <m:oMath xmlns:m="http://schemas.openxmlformats.org/officeDocument/2006/math">
                    <m:r>
                      <a:rPr lang="en-US" altLang="zh-CN" sz="4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altLang="zh-CN" sz="4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altLang="zh-CN" sz="4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=0)</m:t>
                    </m:r>
                  </m:oMath>
                </a14:m>
                <a:r>
                  <a:rPr lang="zh-CN" altLang="en-US" sz="4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4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shows obvious nonlinearity, where the resonant frequency increases with increasing driving strength. </a:t>
                </a:r>
                <a:endParaRPr lang="zh-CN" altLang="en-US" sz="4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7FCC4E90-8103-27A4-8688-5737C2EE83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458" y="21465237"/>
                <a:ext cx="19101554" cy="4708981"/>
              </a:xfrm>
              <a:prstGeom prst="rect">
                <a:avLst/>
              </a:prstGeom>
              <a:blipFill>
                <a:blip r:embed="rId4"/>
                <a:stretch>
                  <a:fillRect l="-1724" t="-3622" r="-2043" b="-5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本框 13">
            <a:extLst>
              <a:ext uri="{FF2B5EF4-FFF2-40B4-BE49-F238E27FC236}">
                <a16:creationId xmlns:a16="http://schemas.microsoft.com/office/drawing/2014/main" id="{B3B59324-48CE-A986-DFC4-82437A468F2F}"/>
              </a:ext>
            </a:extLst>
          </p:cNvPr>
          <p:cNvSpPr txBox="1"/>
          <p:nvPr/>
        </p:nvSpPr>
        <p:spPr>
          <a:xfrm>
            <a:off x="16275674" y="6817631"/>
            <a:ext cx="1481866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Simulation in frequency domain</a:t>
            </a:r>
          </a:p>
          <a:p>
            <a:r>
              <a:rPr lang="en-US" altLang="zh-CN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Landau-Lifshitz-Gilbert equation in frequency domain 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01F161AF-28D7-160C-86FA-C9FBCC24BCB3}"/>
              </a:ext>
            </a:extLst>
          </p:cNvPr>
          <p:cNvGrpSpPr/>
          <p:nvPr/>
        </p:nvGrpSpPr>
        <p:grpSpPr>
          <a:xfrm>
            <a:off x="18380272" y="11269228"/>
            <a:ext cx="13354788" cy="6601117"/>
            <a:chOff x="18891258" y="11269228"/>
            <a:chExt cx="13354788" cy="6601117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FBE22F0E-A156-E455-CAD4-78F2F5ACE3C0}"/>
                </a:ext>
              </a:extLst>
            </p:cNvPr>
            <p:cNvGrpSpPr/>
            <p:nvPr/>
          </p:nvGrpSpPr>
          <p:grpSpPr>
            <a:xfrm>
              <a:off x="18979846" y="11269228"/>
              <a:ext cx="12114756" cy="1200329"/>
              <a:chOff x="2485016" y="14321226"/>
              <a:chExt cx="12114756" cy="120032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文本框 30">
                    <a:extLst>
                      <a:ext uri="{FF2B5EF4-FFF2-40B4-BE49-F238E27FC236}">
                        <a16:creationId xmlns:a16="http://schemas.microsoft.com/office/drawing/2014/main" id="{EA8FC02B-7689-E5D1-48C9-786F8C8A2584}"/>
                      </a:ext>
                    </a:extLst>
                  </p:cNvPr>
                  <p:cNvSpPr txBox="1"/>
                  <p:nvPr/>
                </p:nvSpPr>
                <p:spPr>
                  <a:xfrm>
                    <a:off x="2485016" y="14321226"/>
                    <a:ext cx="6214052" cy="120032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r>
                            <a:rPr kumimoji="0" lang="en-US" altLang="zh-CN" sz="4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𝛿</m:t>
                          </m:r>
                          <m:r>
                            <a:rPr kumimoji="0" lang="en-US" altLang="zh-CN" sz="4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  <m:d>
                            <m:dPr>
                              <m:ctrlPr>
                                <a:rPr kumimoji="0" lang="en-US" altLang="zh-CN" sz="4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kumimoji="0" lang="en-US" altLang="zh-CN" sz="4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𝒓</m:t>
                              </m:r>
                              <m:r>
                                <a:rPr kumimoji="0" lang="en-US" altLang="zh-CN" sz="4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kumimoji="0" lang="en-US" altLang="zh-CN" sz="4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𝜔</m:t>
                              </m:r>
                            </m:e>
                          </m:d>
                        </m:oMath>
                      </m:oMathPara>
                    </a14:m>
                    <a:endParaRPr kumimoji="0" lang="en-US" altLang="zh-CN" sz="180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1" name="文本框 30">
                    <a:extLst>
                      <a:ext uri="{FF2B5EF4-FFF2-40B4-BE49-F238E27FC236}">
                        <a16:creationId xmlns:a16="http://schemas.microsoft.com/office/drawing/2014/main" id="{EA8FC02B-7689-E5D1-48C9-786F8C8A258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85016" y="14321226"/>
                    <a:ext cx="6214052" cy="120032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E3A5380C-6E77-6137-23EE-BCBE407F1AE0}"/>
                  </a:ext>
                </a:extLst>
              </p:cNvPr>
              <p:cNvSpPr txBox="1"/>
              <p:nvPr/>
            </p:nvSpPr>
            <p:spPr>
              <a:xfrm>
                <a:off x="7277206" y="14540685"/>
                <a:ext cx="7322566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4800" dirty="0">
                    <a:solidFill>
                      <a:prstClr val="black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Linearized spin wave </a:t>
                </a: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00CE44A4-B48C-9126-6715-8058B4F50FFC}"/>
                </a:ext>
              </a:extLst>
            </p:cNvPr>
            <p:cNvGrpSpPr/>
            <p:nvPr/>
          </p:nvGrpSpPr>
          <p:grpSpPr>
            <a:xfrm>
              <a:off x="18891258" y="12989171"/>
              <a:ext cx="12349138" cy="1200329"/>
              <a:chOff x="2186287" y="14385169"/>
              <a:chExt cx="12491219" cy="120032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文本框 28">
                    <a:extLst>
                      <a:ext uri="{FF2B5EF4-FFF2-40B4-BE49-F238E27FC236}">
                        <a16:creationId xmlns:a16="http://schemas.microsoft.com/office/drawing/2014/main" id="{61EE84EF-E288-405C-A160-0428F752666D}"/>
                      </a:ext>
                    </a:extLst>
                  </p:cNvPr>
                  <p:cNvSpPr txBox="1"/>
                  <p:nvPr/>
                </p:nvSpPr>
                <p:spPr>
                  <a:xfrm>
                    <a:off x="2186287" y="14385169"/>
                    <a:ext cx="6214052" cy="120032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altLang="zh-CN" sz="4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4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0" lang="en-US" altLang="zh-CN" sz="4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kumimoji="0" lang="en-US" altLang="zh-CN" sz="4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kumimoji="0" lang="en-US" altLang="zh-CN" sz="4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𝒓</m:t>
                              </m:r>
                            </m:e>
                          </m:d>
                        </m:oMath>
                      </m:oMathPara>
                    </a14:m>
                    <a:endParaRPr kumimoji="0" lang="en-US" altLang="zh-CN" sz="180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9" name="文本框 28">
                    <a:extLst>
                      <a:ext uri="{FF2B5EF4-FFF2-40B4-BE49-F238E27FC236}">
                        <a16:creationId xmlns:a16="http://schemas.microsoft.com/office/drawing/2014/main" id="{61EE84EF-E288-405C-A160-0428F752666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86287" y="14385169"/>
                    <a:ext cx="6214052" cy="120032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E56B4FB3-64C4-D002-C3FF-BC0DEF315246}"/>
                  </a:ext>
                </a:extLst>
              </p:cNvPr>
              <p:cNvSpPr txBox="1"/>
              <p:nvPr/>
            </p:nvSpPr>
            <p:spPr>
              <a:xfrm>
                <a:off x="7115239" y="14643695"/>
                <a:ext cx="7562267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4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Stationary magnetic texture</a:t>
                </a:r>
                <a:endParaRPr lang="zh-CN" alt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3F367524-6CEA-D873-B5B0-E77DE0547464}"/>
                </a:ext>
              </a:extLst>
            </p:cNvPr>
            <p:cNvGrpSpPr/>
            <p:nvPr/>
          </p:nvGrpSpPr>
          <p:grpSpPr>
            <a:xfrm>
              <a:off x="19501898" y="16300685"/>
              <a:ext cx="12744148" cy="1569660"/>
              <a:chOff x="2273239" y="15379065"/>
              <a:chExt cx="15903926" cy="156966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文本框 26">
                    <a:extLst>
                      <a:ext uri="{FF2B5EF4-FFF2-40B4-BE49-F238E27FC236}">
                        <a16:creationId xmlns:a16="http://schemas.microsoft.com/office/drawing/2014/main" id="{80DB9BBE-D4F7-CE92-A5F5-A3216890F1DE}"/>
                      </a:ext>
                    </a:extLst>
                  </p:cNvPr>
                  <p:cNvSpPr txBox="1"/>
                  <p:nvPr/>
                </p:nvSpPr>
                <p:spPr>
                  <a:xfrm>
                    <a:off x="2273239" y="15464168"/>
                    <a:ext cx="6214052" cy="125335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r>
                            <a:rPr lang="en-US" altLang="zh-CN" sz="48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𝛿</m:t>
                          </m:r>
                          <m:sSup>
                            <m:sSupPr>
                              <m:ctrlPr>
                                <a:rPr lang="en-US" altLang="zh-CN" sz="48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48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𝒉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altLang="zh-CN" sz="48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eff</m:t>
                              </m:r>
                            </m:sup>
                          </m:sSup>
                          <m:d>
                            <m:dPr>
                              <m:ctrlPr>
                                <a:rPr kumimoji="0" lang="en-US" altLang="zh-CN" sz="4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kumimoji="0" lang="en-US" altLang="zh-CN" sz="4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𝒓</m:t>
                              </m:r>
                              <m:r>
                                <a:rPr kumimoji="0" lang="en-US" altLang="zh-CN" sz="4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kumimoji="0" lang="en-US" altLang="zh-CN" sz="4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𝜔</m:t>
                              </m:r>
                            </m:e>
                          </m:d>
                        </m:oMath>
                      </m:oMathPara>
                    </a14:m>
                    <a:endParaRPr kumimoji="0" lang="en-US" altLang="zh-CN" sz="180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7" name="文本框 26">
                    <a:extLst>
                      <a:ext uri="{FF2B5EF4-FFF2-40B4-BE49-F238E27FC236}">
                        <a16:creationId xmlns:a16="http://schemas.microsoft.com/office/drawing/2014/main" id="{80DB9BBE-D4F7-CE92-A5F5-A3216890F1D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73239" y="15464168"/>
                    <a:ext cx="6214052" cy="125335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D99B10FA-33F5-5A3A-6B03-771DBB58A163}"/>
                  </a:ext>
                </a:extLst>
              </p:cNvPr>
              <p:cNvSpPr txBox="1"/>
              <p:nvPr/>
            </p:nvSpPr>
            <p:spPr>
              <a:xfrm>
                <a:off x="7602112" y="15379065"/>
                <a:ext cx="10575053" cy="1569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4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Dynamical field due to linearized </a:t>
                </a:r>
                <a:r>
                  <a:rPr lang="en-US" altLang="zh-CN" sz="4800" dirty="0">
                    <a:solidFill>
                      <a:prstClr val="black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spin wave and external driving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BDA02D43-BFE7-18EC-0D9E-97691DA92B1D}"/>
                </a:ext>
              </a:extLst>
            </p:cNvPr>
            <p:cNvGrpSpPr/>
            <p:nvPr/>
          </p:nvGrpSpPr>
          <p:grpSpPr>
            <a:xfrm>
              <a:off x="19987192" y="14473267"/>
              <a:ext cx="9606548" cy="1284198"/>
              <a:chOff x="1215518" y="14617886"/>
              <a:chExt cx="15107063" cy="128419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文本框 24">
                    <a:extLst>
                      <a:ext uri="{FF2B5EF4-FFF2-40B4-BE49-F238E27FC236}">
                        <a16:creationId xmlns:a16="http://schemas.microsoft.com/office/drawing/2014/main" id="{34A65FAB-6030-1DFC-8B63-5A0B6F7A578B}"/>
                      </a:ext>
                    </a:extLst>
                  </p:cNvPr>
                  <p:cNvSpPr txBox="1"/>
                  <p:nvPr/>
                </p:nvSpPr>
                <p:spPr>
                  <a:xfrm>
                    <a:off x="1215518" y="14617886"/>
                    <a:ext cx="6214052" cy="1284198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altLang="zh-CN" sz="48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48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𝒉</m:t>
                              </m:r>
                            </m:e>
                            <m:sub>
                              <m:r>
                                <a:rPr lang="en-US" altLang="zh-CN" sz="48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altLang="zh-CN" sz="48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eff</m:t>
                              </m:r>
                            </m:sup>
                          </m:sSubSup>
                          <m:d>
                            <m:dPr>
                              <m:ctrlPr>
                                <a:rPr kumimoji="0" lang="en-US" altLang="zh-CN" sz="4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kumimoji="0" lang="en-US" altLang="zh-CN" sz="4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𝒓</m:t>
                              </m:r>
                            </m:e>
                          </m:d>
                        </m:oMath>
                      </m:oMathPara>
                    </a14:m>
                    <a:endParaRPr kumimoji="0" lang="en-US" altLang="zh-CN" sz="180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5" name="文本框 24">
                    <a:extLst>
                      <a:ext uri="{FF2B5EF4-FFF2-40B4-BE49-F238E27FC236}">
                        <a16:creationId xmlns:a16="http://schemas.microsoft.com/office/drawing/2014/main" id="{34A65FAB-6030-1DFC-8B63-5A0B6F7A578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15518" y="14617886"/>
                    <a:ext cx="6214052" cy="1284198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0FEE886E-0B67-C7C8-F79F-4EEE6D89DFD9}"/>
                  </a:ext>
                </a:extLst>
              </p:cNvPr>
              <p:cNvSpPr txBox="1"/>
              <p:nvPr/>
            </p:nvSpPr>
            <p:spPr>
              <a:xfrm>
                <a:off x="7167487" y="14946007"/>
                <a:ext cx="9155094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4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Static field</a:t>
                </a:r>
                <a:endParaRPr lang="zh-CN" alt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A8F81750-1241-7DC8-19AB-A1A78FFD4DCF}"/>
                  </a:ext>
                </a:extLst>
              </p:cNvPr>
              <p:cNvSpPr txBox="1"/>
              <p:nvPr/>
            </p:nvSpPr>
            <p:spPr>
              <a:xfrm>
                <a:off x="14684928" y="9329534"/>
                <a:ext cx="17272000" cy="9864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5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𝑖</m:t>
                      </m:r>
                      <m:r>
                        <a:rPr kumimoji="0" lang="en-US" altLang="zh-CN" sz="5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𝜔𝛿</m:t>
                      </m:r>
                      <m:r>
                        <a:rPr kumimoji="0" lang="en-US" altLang="zh-CN" sz="5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r>
                        <a:rPr kumimoji="0" lang="en-US" altLang="zh-CN" sz="5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</m:t>
                      </m:r>
                      <m:r>
                        <a:rPr kumimoji="0" lang="en-US" altLang="zh-CN" sz="5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𝛾</m:t>
                      </m:r>
                      <m:r>
                        <a:rPr kumimoji="0" lang="en-US" altLang="zh-CN" sz="5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sSub>
                        <m:sSubPr>
                          <m:ctrlPr>
                            <a:rPr kumimoji="0" lang="en-US" altLang="zh-CN" sz="5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kumimoji="0" lang="en-US" altLang="zh-CN" sz="5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kumimoji="0" lang="en-US" altLang="zh-CN" sz="5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kumimoji="0" lang="en-US" altLang="zh-CN" sz="5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kumimoji="0" lang="en-US" altLang="zh-CN" sz="5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sSup>
                        <m:sSupPr>
                          <m:ctrlPr>
                            <a:rPr kumimoji="0" lang="en-US" altLang="zh-CN" sz="5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kumimoji="0" lang="en-US" altLang="zh-CN" sz="5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𝒉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kumimoji="0" lang="en-US" altLang="zh-CN" sz="54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eff</m:t>
                          </m:r>
                        </m:sup>
                      </m:sSup>
                      <m:r>
                        <a:rPr kumimoji="0" lang="en-US" altLang="zh-CN" sz="5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kumimoji="0" lang="en-US" altLang="zh-CN" sz="5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r>
                        <a:rPr kumimoji="0" lang="en-US" altLang="zh-CN" sz="5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r>
                        <a:rPr kumimoji="0" lang="en-US" altLang="zh-CN" sz="5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bSup>
                        <m:sSubSupPr>
                          <m:ctrlPr>
                            <a:rPr kumimoji="0" lang="en-US" altLang="zh-CN" sz="5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kumimoji="0" lang="en-US" altLang="zh-CN" sz="5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𝒉</m:t>
                          </m:r>
                        </m:e>
                        <m:sub>
                          <m:r>
                            <a:rPr kumimoji="0" lang="en-US" altLang="zh-CN" sz="5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kumimoji="0" lang="en-US" altLang="zh-CN" sz="54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eff</m:t>
                          </m:r>
                        </m:sup>
                      </m:sSubSup>
                      <m:r>
                        <a:rPr kumimoji="0" lang="en-US" altLang="zh-CN" sz="5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  <m:r>
                        <a:rPr kumimoji="0" lang="en-US" altLang="zh-CN" sz="5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kumimoji="0" lang="en-US" altLang="zh-CN" sz="5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𝑖</m:t>
                      </m:r>
                      <m:r>
                        <a:rPr kumimoji="0" lang="en-US" altLang="zh-CN" sz="5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𝜔𝛼</m:t>
                      </m:r>
                      <m:sSub>
                        <m:sSubPr>
                          <m:ctrlPr>
                            <a:rPr kumimoji="0" lang="en-US" altLang="zh-CN" sz="5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kumimoji="0" lang="en-US" altLang="zh-CN" sz="5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kumimoji="0" lang="en-US" altLang="zh-CN" sz="5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kumimoji="0" lang="en-US" altLang="zh-CN" sz="5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kumimoji="0" lang="en-US" altLang="zh-CN" sz="5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r>
                        <a:rPr kumimoji="0" lang="en-US" altLang="zh-CN" sz="5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</m:oMath>
                  </m:oMathPara>
                </a14:m>
                <a:endParaRPr kumimoji="0" lang="en-US" altLang="zh-CN" sz="5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A8F81750-1241-7DC8-19AB-A1A78FFD4D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84928" y="9329534"/>
                <a:ext cx="17272000" cy="98642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文本框 22">
            <a:extLst>
              <a:ext uri="{FF2B5EF4-FFF2-40B4-BE49-F238E27FC236}">
                <a16:creationId xmlns:a16="http://schemas.microsoft.com/office/drawing/2014/main" id="{336B8A6D-81F4-2A50-80BB-ABB2D4F3C979}"/>
              </a:ext>
            </a:extLst>
          </p:cNvPr>
          <p:cNvSpPr txBox="1"/>
          <p:nvPr/>
        </p:nvSpPr>
        <p:spPr>
          <a:xfrm>
            <a:off x="16565371" y="18680656"/>
            <a:ext cx="14818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Solving LLG equation in </a:t>
            </a:r>
            <a:r>
              <a:rPr lang="en-US" altLang="zh-CN" sz="48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frequency domain</a:t>
            </a:r>
            <a:r>
              <a:rPr lang="en-US" altLang="zh-CN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gives the spin wave eigenmodes and the linear excitation spectrum.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849C527D-7EBF-D3B7-3443-A99470CF6C7E}"/>
              </a:ext>
            </a:extLst>
          </p:cNvPr>
          <p:cNvSpPr txBox="1"/>
          <p:nvPr/>
        </p:nvSpPr>
        <p:spPr>
          <a:xfrm>
            <a:off x="961458" y="6784330"/>
            <a:ext cx="1527882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Simulation in time domain</a:t>
            </a:r>
          </a:p>
          <a:p>
            <a:r>
              <a:rPr lang="en-US" altLang="zh-CN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Landau-Lifshitz-Gilbert (LLG)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19A617C6-F255-B8E4-09D7-EAA7FBB1A7AD}"/>
                  </a:ext>
                </a:extLst>
              </p:cNvPr>
              <p:cNvSpPr txBox="1"/>
              <p:nvPr/>
            </p:nvSpPr>
            <p:spPr>
              <a:xfrm>
                <a:off x="6218719" y="11900933"/>
                <a:ext cx="6214052" cy="23083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zh-CN" sz="48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𝑴</m:t>
                      </m:r>
                      <m:d>
                        <m:dPr>
                          <m:ctrlPr>
                            <a:rPr lang="en-US" altLang="zh-CN" sz="4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sz="48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𝒓</m:t>
                          </m:r>
                          <m:r>
                            <a:rPr lang="en-US" altLang="zh-CN" sz="4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altLang="zh-CN" sz="4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zh-CN" sz="48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48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sz="4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zh-CN" sz="4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sz="4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kumimoji="0" lang="en-US" altLang="zh-CN" sz="4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d>
                        <m:dPr>
                          <m:ctrlPr>
                            <a:rPr kumimoji="0" lang="en-US" altLang="zh-CN" sz="4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kumimoji="0" lang="en-US" altLang="zh-CN" sz="4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𝒓</m:t>
                          </m:r>
                          <m:r>
                            <a:rPr kumimoji="0" lang="en-US" altLang="zh-CN" sz="4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kumimoji="0" lang="en-US" altLang="zh-CN" sz="4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altLang="zh-CN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kumimoji="0" lang="en-US" altLang="zh-CN" sz="480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kumimoji="0" lang="en-US" altLang="zh-CN" sz="4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  <m:d>
                            <m:dPr>
                              <m:ctrlPr>
                                <a:rPr kumimoji="0" lang="en-US" altLang="zh-CN" sz="480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kumimoji="0" lang="en-US" altLang="zh-CN" sz="4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  <m:r>
                                <a:rPr kumimoji="0" lang="en-US" altLang="zh-CN" sz="4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kumimoji="0" lang="en-US" altLang="zh-CN" sz="4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kumimoji="0" lang="en-US" altLang="zh-CN" sz="4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</m:t>
                      </m:r>
                    </m:oMath>
                  </m:oMathPara>
                </a14:m>
                <a:endParaRPr kumimoji="0" lang="en-US" altLang="zh-CN" sz="18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19A617C6-F255-B8E4-09D7-EAA7FBB1A7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8719" y="11900933"/>
                <a:ext cx="6214052" cy="230832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文本框 39">
            <a:extLst>
              <a:ext uri="{FF2B5EF4-FFF2-40B4-BE49-F238E27FC236}">
                <a16:creationId xmlns:a16="http://schemas.microsoft.com/office/drawing/2014/main" id="{20216B19-FD52-FADF-C6F2-6EE3BC3E2586}"/>
              </a:ext>
            </a:extLst>
          </p:cNvPr>
          <p:cNvSpPr txBox="1"/>
          <p:nvPr/>
        </p:nvSpPr>
        <p:spPr>
          <a:xfrm>
            <a:off x="961458" y="12319553"/>
            <a:ext cx="38978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kumimoji="0" lang="en-US" altLang="zh-CN" sz="4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agnetization</a:t>
            </a:r>
            <a:endParaRPr kumimoji="0" lang="en-US" altLang="zh-CN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0A84C975-59B8-B545-8647-CEEBE1EA8E37}"/>
                  </a:ext>
                </a:extLst>
              </p:cNvPr>
              <p:cNvSpPr txBox="1"/>
              <p:nvPr/>
            </p:nvSpPr>
            <p:spPr>
              <a:xfrm>
                <a:off x="5836025" y="15018452"/>
                <a:ext cx="6790488" cy="16219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zh-CN" sz="4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kumimoji="0" lang="en-US" altLang="zh-CN" sz="4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𝑯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altLang="zh-CN" sz="4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eff</m:t>
                          </m:r>
                        </m:sub>
                      </m:sSub>
                      <m:d>
                        <m:dPr>
                          <m:ctrlPr>
                            <a:rPr kumimoji="0" lang="en-US" altLang="zh-CN" sz="4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kumimoji="0" lang="en-US" altLang="zh-CN" sz="4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𝒓</m:t>
                          </m:r>
                          <m:r>
                            <a:rPr kumimoji="0" lang="en-US" altLang="zh-CN" sz="4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kumimoji="0" lang="en-US" altLang="zh-CN" sz="4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kumimoji="0" lang="en-US" altLang="zh-CN" sz="4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</m:t>
                      </m:r>
                      <m:f>
                        <m:fPr>
                          <m:ctrlPr>
                            <a:rPr kumimoji="0" lang="en-US" altLang="zh-CN" sz="480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altLang="zh-CN" sz="4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altLang="zh-CN" sz="4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4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kumimoji="0" lang="en-US" altLang="zh-CN" sz="4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en-US" altLang="zh-CN" sz="4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4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kumimoji="0" lang="en-US" altLang="zh-CN" sz="4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kumimoji="0" lang="en-US" altLang="zh-CN" sz="4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altLang="zh-CN" sz="4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𝛿</m:t>
                          </m:r>
                          <m:r>
                            <a:rPr kumimoji="0" lang="en-US" altLang="zh-CN" sz="4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kumimoji="0" lang="en-US" altLang="zh-CN" sz="4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𝛿</m:t>
                          </m:r>
                          <m:r>
                            <a:rPr kumimoji="0" lang="en-US" altLang="zh-CN" sz="4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0A84C975-59B8-B545-8647-CEEBE1EA8E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6025" y="15018452"/>
                <a:ext cx="6790488" cy="162198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808D2B0E-6F55-926E-7EF8-46D71BAAB648}"/>
                  </a:ext>
                </a:extLst>
              </p:cNvPr>
              <p:cNvSpPr txBox="1"/>
              <p:nvPr/>
            </p:nvSpPr>
            <p:spPr>
              <a:xfrm>
                <a:off x="961459" y="15179083"/>
                <a:ext cx="4874566" cy="1569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altLang="zh-CN" sz="4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Effective</a:t>
                </a:r>
                <a:r>
                  <a:rPr kumimoji="0" lang="en-US" altLang="zh-CN" sz="48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zh-CN" sz="4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field on </a:t>
                </a:r>
                <a14:m>
                  <m:oMath xmlns:m="http://schemas.openxmlformats.org/officeDocument/2006/math">
                    <m:r>
                      <a:rPr kumimoji="0" lang="en-US" altLang="zh-CN" sz="4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𝒎</m:t>
                    </m:r>
                    <m:d>
                      <m:dPr>
                        <m:ctrlPr>
                          <a:rPr kumimoji="0" lang="en-US" altLang="zh-CN" sz="4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kumimoji="0" lang="en-US" altLang="zh-CN" sz="4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𝒓</m:t>
                        </m:r>
                        <m:r>
                          <a:rPr kumimoji="0" lang="en-US" altLang="zh-CN" sz="4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kumimoji="0" lang="en-US" altLang="zh-CN" sz="4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zh-CN" alt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808D2B0E-6F55-926E-7EF8-46D71BAAB6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459" y="15179083"/>
                <a:ext cx="4874566" cy="1569660"/>
              </a:xfrm>
              <a:prstGeom prst="rect">
                <a:avLst/>
              </a:prstGeom>
              <a:blipFill>
                <a:blip r:embed="rId12"/>
                <a:stretch>
                  <a:fillRect l="-5757" t="-85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16B3C3F9-20D1-7C2E-FC93-BB6A195DBED1}"/>
                  </a:ext>
                </a:extLst>
              </p:cNvPr>
              <p:cNvSpPr txBox="1"/>
              <p:nvPr/>
            </p:nvSpPr>
            <p:spPr>
              <a:xfrm>
                <a:off x="1809087" y="8972936"/>
                <a:ext cx="11593712" cy="17270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altLang="zh-CN" sz="5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altLang="zh-CN" sz="5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kumimoji="0" lang="en-US" altLang="zh-CN" sz="5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num>
                        <m:den>
                          <m:r>
                            <a:rPr kumimoji="0" lang="en-US" altLang="zh-CN" sz="5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kumimoji="0" lang="en-US" altLang="zh-CN" sz="5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kumimoji="0" lang="en-US" altLang="zh-CN" sz="5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</m:t>
                      </m:r>
                      <m:r>
                        <a:rPr kumimoji="0" lang="en-US" altLang="zh-CN" sz="5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𝛾</m:t>
                      </m:r>
                      <m:r>
                        <a:rPr kumimoji="0" lang="en-US" altLang="zh-CN" sz="5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r>
                        <a:rPr kumimoji="0" lang="en-US" altLang="zh-CN" sz="5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kumimoji="0" lang="en-US" altLang="zh-CN" sz="5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kumimoji="0" lang="en-US" altLang="zh-CN" sz="5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𝑯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altLang="zh-CN" sz="54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eff</m:t>
                          </m:r>
                        </m:sub>
                      </m:sSub>
                      <m:r>
                        <a:rPr kumimoji="0" lang="en-US" altLang="zh-CN" sz="5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kumimoji="0" lang="en-US" altLang="zh-CN" sz="5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𝛼</m:t>
                      </m:r>
                      <m:r>
                        <a:rPr kumimoji="0" lang="en-US" altLang="zh-CN" sz="5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r>
                        <a:rPr kumimoji="0" lang="en-US" altLang="zh-CN" sz="5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altLang="zh-CN" sz="6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6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altLang="zh-CN" sz="6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num>
                        <m:den>
                          <m:r>
                            <a:rPr lang="en-US" altLang="zh-CN" sz="6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altLang="zh-CN" sz="6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kumimoji="0" lang="en-US" altLang="zh-CN" sz="6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16B3C3F9-20D1-7C2E-FC93-BB6A195DBE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9087" y="8972936"/>
                <a:ext cx="11593712" cy="172707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CA7E7AEC-8F68-DDFC-1FCE-129816F04512}"/>
              </a:ext>
            </a:extLst>
          </p:cNvPr>
          <p:cNvSpPr txBox="1"/>
          <p:nvPr/>
        </p:nvSpPr>
        <p:spPr>
          <a:xfrm>
            <a:off x="961458" y="18681631"/>
            <a:ext cx="13864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Solving LLG equation in </a:t>
            </a:r>
            <a:r>
              <a:rPr lang="en-US" altLang="zh-CN" sz="48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domain</a:t>
            </a:r>
            <a:r>
              <a:rPr lang="en-US" altLang="zh-CN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gives the static magnetic texture or complete spin wave dynamics.</a:t>
            </a: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F413DF18-B14D-D7DB-AAB3-5868D43A543B}"/>
              </a:ext>
            </a:extLst>
          </p:cNvPr>
          <p:cNvGrpSpPr/>
          <p:nvPr/>
        </p:nvGrpSpPr>
        <p:grpSpPr>
          <a:xfrm>
            <a:off x="19207266" y="27529741"/>
            <a:ext cx="13092570" cy="11090887"/>
            <a:chOff x="19257318" y="25217146"/>
            <a:chExt cx="12149444" cy="944751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文本框 44">
                  <a:extLst>
                    <a:ext uri="{FF2B5EF4-FFF2-40B4-BE49-F238E27FC236}">
                      <a16:creationId xmlns:a16="http://schemas.microsoft.com/office/drawing/2014/main" id="{93196A90-C2E9-AE8D-C341-824B837E4789}"/>
                    </a:ext>
                  </a:extLst>
                </p:cNvPr>
                <p:cNvSpPr txBox="1"/>
                <p:nvPr/>
              </p:nvSpPr>
              <p:spPr>
                <a:xfrm>
                  <a:off x="19257318" y="33799492"/>
                  <a:ext cx="12149444" cy="86516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zh-CN" sz="4400" b="1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Fig 2. </a:t>
                  </a:r>
                  <a:r>
                    <a:rPr lang="en-US" altLang="zh-CN" sz="440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Nonlinear spectrum, </a:t>
                  </a:r>
                  <a14:m>
                    <m:oMath xmlns:m="http://schemas.openxmlformats.org/officeDocument/2006/math">
                      <m:r>
                        <a:rPr lang="en-US" altLang="zh-CN" sz="4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r>
                        <a:rPr lang="en-US" altLang="zh-CN" sz="4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a14:m>
                  <a:r>
                    <a:rPr lang="en-US" altLang="zh-CN" sz="440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mode</a:t>
                  </a:r>
                </a:p>
                <a:p>
                  <a:pPr algn="ctr"/>
                  <a:endParaRPr lang="zh-CN" altLang="en-US" sz="16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45" name="文本框 44">
                  <a:extLst>
                    <a:ext uri="{FF2B5EF4-FFF2-40B4-BE49-F238E27FC236}">
                      <a16:creationId xmlns:a16="http://schemas.microsoft.com/office/drawing/2014/main" id="{93196A90-C2E9-AE8D-C341-824B837E478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257318" y="33799492"/>
                  <a:ext cx="12149444" cy="865169"/>
                </a:xfrm>
                <a:prstGeom prst="rect">
                  <a:avLst/>
                </a:prstGeom>
                <a:blipFill>
                  <a:blip r:embed="rId14"/>
                  <a:stretch>
                    <a:fillRect t="-12651" b="-42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49" name="图片 48" descr="图表, 直方图&#10;&#10;描述已自动生成">
              <a:extLst>
                <a:ext uri="{FF2B5EF4-FFF2-40B4-BE49-F238E27FC236}">
                  <a16:creationId xmlns:a16="http://schemas.microsoft.com/office/drawing/2014/main" id="{7DB5056F-1EC5-14F0-F3F2-B950F73F1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45398" y="25217146"/>
              <a:ext cx="10018703" cy="8366747"/>
            </a:xfrm>
            <a:prstGeom prst="rect">
              <a:avLst/>
            </a:prstGeom>
          </p:spPr>
        </p:pic>
      </p:grpSp>
      <p:sp>
        <p:nvSpPr>
          <p:cNvPr id="53" name="文本框 52">
            <a:extLst>
              <a:ext uri="{FF2B5EF4-FFF2-40B4-BE49-F238E27FC236}">
                <a16:creationId xmlns:a16="http://schemas.microsoft.com/office/drawing/2014/main" id="{DEAB1901-5613-37C5-BEF4-3410919F6EA9}"/>
              </a:ext>
            </a:extLst>
          </p:cNvPr>
          <p:cNvSpPr txBox="1"/>
          <p:nvPr/>
        </p:nvSpPr>
        <p:spPr>
          <a:xfrm>
            <a:off x="961458" y="39112592"/>
            <a:ext cx="30828644" cy="2692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References</a:t>
            </a:r>
          </a:p>
          <a:p>
            <a:pPr>
              <a:lnSpc>
                <a:spcPct val="120000"/>
              </a:lnSpc>
            </a:pPr>
            <a:r>
              <a:rPr lang="en-US" altLang="zh-CN" sz="3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 Zhang, J., Yu, W., Chen, X., &amp; Xiao, J. (2023). A frequency-domain micromagnetic simulation module based on COMSOL Multiphysics. AIP Advances, 13(5).</a:t>
            </a:r>
          </a:p>
          <a:p>
            <a:pPr>
              <a:lnSpc>
                <a:spcPct val="120000"/>
              </a:lnSpc>
            </a:pPr>
            <a:r>
              <a:rPr lang="en-US" altLang="zh-CN" sz="3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[2] Kim, S. K. (2010). Micromagnetic computer simulations of spin waves in </a:t>
            </a:r>
            <a:r>
              <a:rPr lang="en-US" altLang="zh-CN" sz="33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nanometre</a:t>
            </a:r>
            <a:r>
              <a:rPr lang="en-US" altLang="zh-CN" sz="3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-scale patterned magnetic elements. Journal of Physics D: Applied Physics, 43(26), 264004.</a:t>
            </a:r>
          </a:p>
          <a:p>
            <a:pPr>
              <a:lnSpc>
                <a:spcPct val="120000"/>
              </a:lnSpc>
            </a:pPr>
            <a:r>
              <a:rPr lang="en-US" altLang="zh-CN" sz="3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[3] </a:t>
            </a:r>
            <a:r>
              <a:rPr lang="en-US" altLang="zh-CN" sz="3300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Yu, H., Xiao, J., &amp; </a:t>
            </a:r>
            <a:r>
              <a:rPr lang="en-US" altLang="zh-CN" sz="3300" b="0" i="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Schultheiss</a:t>
            </a:r>
            <a:r>
              <a:rPr lang="en-US" altLang="zh-CN" sz="3300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H. (2021). Magnetic texture based </a:t>
            </a:r>
            <a:r>
              <a:rPr lang="en-US" altLang="zh-CN" sz="3300" b="0" i="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magnonics</a:t>
            </a:r>
            <a:r>
              <a:rPr lang="en-US" altLang="zh-CN" sz="3300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Physics Reports, 905, 1-59.</a:t>
            </a:r>
          </a:p>
        </p:txBody>
      </p:sp>
      <p:grpSp>
        <p:nvGrpSpPr>
          <p:cNvPr id="65" name="组合 64">
            <a:extLst>
              <a:ext uri="{FF2B5EF4-FFF2-40B4-BE49-F238E27FC236}">
                <a16:creationId xmlns:a16="http://schemas.microsoft.com/office/drawing/2014/main" id="{C7836432-82BC-E88A-921B-54922110191A}"/>
              </a:ext>
            </a:extLst>
          </p:cNvPr>
          <p:cNvGrpSpPr/>
          <p:nvPr/>
        </p:nvGrpSpPr>
        <p:grpSpPr>
          <a:xfrm>
            <a:off x="1278834" y="27507539"/>
            <a:ext cx="18466802" cy="10850410"/>
            <a:chOff x="14691567" y="11341841"/>
            <a:chExt cx="18028991" cy="9863544"/>
          </a:xfrm>
        </p:grpSpPr>
        <p:grpSp>
          <p:nvGrpSpPr>
            <p:cNvPr id="63" name="组合 62">
              <a:extLst>
                <a:ext uri="{FF2B5EF4-FFF2-40B4-BE49-F238E27FC236}">
                  <a16:creationId xmlns:a16="http://schemas.microsoft.com/office/drawing/2014/main" id="{96E3EC48-8ED1-80B3-D619-939279D2345E}"/>
                </a:ext>
              </a:extLst>
            </p:cNvPr>
            <p:cNvGrpSpPr/>
            <p:nvPr/>
          </p:nvGrpSpPr>
          <p:grpSpPr>
            <a:xfrm>
              <a:off x="14691567" y="11341841"/>
              <a:ext cx="18028991" cy="9863544"/>
              <a:chOff x="14691567" y="11341841"/>
              <a:chExt cx="18028991" cy="9863544"/>
            </a:xfrm>
          </p:grpSpPr>
          <p:grpSp>
            <p:nvGrpSpPr>
              <p:cNvPr id="51" name="组合 50">
                <a:extLst>
                  <a:ext uri="{FF2B5EF4-FFF2-40B4-BE49-F238E27FC236}">
                    <a16:creationId xmlns:a16="http://schemas.microsoft.com/office/drawing/2014/main" id="{6D7CAAD1-1540-90E7-3922-79CCCD76EFE0}"/>
                  </a:ext>
                </a:extLst>
              </p:cNvPr>
              <p:cNvGrpSpPr/>
              <p:nvPr/>
            </p:nvGrpSpPr>
            <p:grpSpPr>
              <a:xfrm>
                <a:off x="14691567" y="11341848"/>
                <a:ext cx="18028991" cy="9863537"/>
                <a:chOff x="14660752" y="24740658"/>
                <a:chExt cx="16124181" cy="9191571"/>
              </a:xfrm>
            </p:grpSpPr>
            <p:pic>
              <p:nvPicPr>
                <p:cNvPr id="7" name="图片 6">
                  <a:extLst>
                    <a:ext uri="{FF2B5EF4-FFF2-40B4-BE49-F238E27FC236}">
                      <a16:creationId xmlns:a16="http://schemas.microsoft.com/office/drawing/2014/main" id="{22C6F669-88D2-8E81-4004-12B3610F5D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/>
                <a:srcRect l="22155"/>
                <a:stretch/>
              </p:blipFill>
              <p:spPr>
                <a:xfrm>
                  <a:off x="14660752" y="24740658"/>
                  <a:ext cx="16124181" cy="8136953"/>
                </a:xfrm>
                <a:prstGeom prst="rect">
                  <a:avLst/>
                </a:prstGeom>
              </p:spPr>
            </p:pic>
            <p:sp>
              <p:nvSpPr>
                <p:cNvPr id="44" name="文本框 43">
                  <a:extLst>
                    <a:ext uri="{FF2B5EF4-FFF2-40B4-BE49-F238E27FC236}">
                      <a16:creationId xmlns:a16="http://schemas.microsoft.com/office/drawing/2014/main" id="{9B5B6DDB-3F1C-334D-3BDA-2425F482FFB0}"/>
                    </a:ext>
                  </a:extLst>
                </p:cNvPr>
                <p:cNvSpPr txBox="1"/>
                <p:nvPr/>
              </p:nvSpPr>
              <p:spPr>
                <a:xfrm>
                  <a:off x="15547818" y="33280422"/>
                  <a:ext cx="14350048" cy="65180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zh-CN" sz="4400" b="1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Fig 1. </a:t>
                  </a:r>
                  <a:r>
                    <a:rPr lang="en-US" altLang="zh-CN" sz="440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Linear spectrum (</a:t>
                  </a:r>
                  <a:r>
                    <a:rPr lang="en-US" altLang="zh-CN" sz="4400" i="1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Frequency domain</a:t>
                  </a:r>
                  <a:r>
                    <a:rPr lang="en-US" altLang="zh-CN" sz="440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) [1]</a:t>
                  </a:r>
                </a:p>
              </p:txBody>
            </p:sp>
          </p:grpSp>
          <p:sp>
            <p:nvSpPr>
              <p:cNvPr id="62" name="矩形 61">
                <a:extLst>
                  <a:ext uri="{FF2B5EF4-FFF2-40B4-BE49-F238E27FC236}">
                    <a16:creationId xmlns:a16="http://schemas.microsoft.com/office/drawing/2014/main" id="{C2BEEA39-E391-8D0E-0743-5B2906C5C2CC}"/>
                  </a:ext>
                </a:extLst>
              </p:cNvPr>
              <p:cNvSpPr/>
              <p:nvPr/>
            </p:nvSpPr>
            <p:spPr>
              <a:xfrm>
                <a:off x="14837011" y="11341841"/>
                <a:ext cx="651659" cy="89528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64" name="矩形 63">
              <a:extLst>
                <a:ext uri="{FF2B5EF4-FFF2-40B4-BE49-F238E27FC236}">
                  <a16:creationId xmlns:a16="http://schemas.microsoft.com/office/drawing/2014/main" id="{D896D2A3-B7BE-D99C-AB44-3D1DF82E0DEE}"/>
                </a:ext>
              </a:extLst>
            </p:cNvPr>
            <p:cNvSpPr/>
            <p:nvPr/>
          </p:nvSpPr>
          <p:spPr>
            <a:xfrm>
              <a:off x="24796377" y="11699243"/>
              <a:ext cx="651659" cy="417727"/>
            </a:xfrm>
            <a:prstGeom prst="rect">
              <a:avLst/>
            </a:prstGeom>
            <a:solidFill>
              <a:srgbClr val="F1F7E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44071317-85ED-D25C-D93B-BE329304DBF2}"/>
              </a:ext>
            </a:extLst>
          </p:cNvPr>
          <p:cNvGrpSpPr/>
          <p:nvPr/>
        </p:nvGrpSpPr>
        <p:grpSpPr>
          <a:xfrm>
            <a:off x="20901199" y="20699383"/>
            <a:ext cx="9522478" cy="6172948"/>
            <a:chOff x="21778560" y="22775083"/>
            <a:chExt cx="10178368" cy="4644934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90112993-FA44-8B1F-B77E-78FF6224196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75" r="3211" b="52991"/>
            <a:stretch/>
          </p:blipFill>
          <p:spPr bwMode="auto">
            <a:xfrm>
              <a:off x="21778560" y="22775083"/>
              <a:ext cx="10178368" cy="46449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21586112-9FDA-DE30-6102-3F3DD3847293}"/>
                </a:ext>
              </a:extLst>
            </p:cNvPr>
            <p:cNvSpPr/>
            <p:nvPr/>
          </p:nvSpPr>
          <p:spPr>
            <a:xfrm>
              <a:off x="21778560" y="26519932"/>
              <a:ext cx="1000758" cy="8304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3592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主题​​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11796</TotalTime>
  <Words>390</Words>
  <Application>Microsoft Office PowerPoint</Application>
  <PresentationFormat>自定义</PresentationFormat>
  <Paragraphs>34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Aptos</vt:lpstr>
      <vt:lpstr>Aptos Display</vt:lpstr>
      <vt:lpstr>等线</vt:lpstr>
      <vt:lpstr>等线 Light</vt:lpstr>
      <vt:lpstr>Arial</vt:lpstr>
      <vt:lpstr>Calibri</vt:lpstr>
      <vt:lpstr>Cambria Math</vt:lpstr>
      <vt:lpstr>Times New Roman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若般 马</dc:creator>
  <cp:lastModifiedBy>Renji (Boris) Hao</cp:lastModifiedBy>
  <cp:revision>9</cp:revision>
  <dcterms:created xsi:type="dcterms:W3CDTF">2024-09-25T14:01:02Z</dcterms:created>
  <dcterms:modified xsi:type="dcterms:W3CDTF">2024-10-23T09:11:47Z</dcterms:modified>
</cp:coreProperties>
</file>