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90"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13" autoAdjust="0"/>
    <p:restoredTop sz="96797" autoAdjust="0"/>
  </p:normalViewPr>
  <p:slideViewPr>
    <p:cSldViewPr snapToGrid="0">
      <p:cViewPr>
        <p:scale>
          <a:sx n="40" d="100"/>
          <a:sy n="40" d="100"/>
        </p:scale>
        <p:origin x="540" y="-58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F5F87-5911-2C2B-D60D-6055995493E6}"/>
            </a:ext>
          </a:extLst>
        </p:cNvPr>
        <p:cNvGrpSpPr/>
        <p:nvPr/>
      </p:nvGrpSpPr>
      <p:grpSpPr>
        <a:xfrm>
          <a:off x="0" y="0"/>
          <a:ext cx="0" cy="0"/>
          <a:chOff x="0" y="0"/>
          <a:chExt cx="0" cy="0"/>
        </a:xfrm>
      </p:grpSpPr>
      <p:sp>
        <p:nvSpPr>
          <p:cNvPr id="7" name="矩形 6">
            <a:extLst>
              <a:ext uri="{FF2B5EF4-FFF2-40B4-BE49-F238E27FC236}">
                <a16:creationId xmlns:a16="http://schemas.microsoft.com/office/drawing/2014/main" id="{34A4EBB5-D097-9641-C9F7-969225DC7660}"/>
              </a:ext>
            </a:extLst>
          </p:cNvPr>
          <p:cNvSpPr/>
          <p:nvPr/>
        </p:nvSpPr>
        <p:spPr>
          <a:xfrm>
            <a:off x="983750" y="38289583"/>
            <a:ext cx="31605465" cy="15961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a:extLst>
              <a:ext uri="{FF2B5EF4-FFF2-40B4-BE49-F238E27FC236}">
                <a16:creationId xmlns:a16="http://schemas.microsoft.com/office/drawing/2014/main" id="{13C8BC44-AF6F-3828-BCA5-A47194719A28}"/>
              </a:ext>
            </a:extLst>
          </p:cNvPr>
          <p:cNvSpPr/>
          <p:nvPr/>
        </p:nvSpPr>
        <p:spPr>
          <a:xfrm>
            <a:off x="983751" y="28339681"/>
            <a:ext cx="30907886" cy="15961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a:extLst>
              <a:ext uri="{FF2B5EF4-FFF2-40B4-BE49-F238E27FC236}">
                <a16:creationId xmlns:a16="http://schemas.microsoft.com/office/drawing/2014/main" id="{50A555E4-F39B-4BFD-E251-FBB0AF2AFB2B}"/>
              </a:ext>
            </a:extLst>
          </p:cNvPr>
          <p:cNvSpPr/>
          <p:nvPr/>
        </p:nvSpPr>
        <p:spPr>
          <a:xfrm>
            <a:off x="669149" y="19451713"/>
            <a:ext cx="31222488" cy="15961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4" name="矩形 33">
            <a:extLst>
              <a:ext uri="{FF2B5EF4-FFF2-40B4-BE49-F238E27FC236}">
                <a16:creationId xmlns:a16="http://schemas.microsoft.com/office/drawing/2014/main" id="{233B82A8-9471-E05B-ACCF-BDC31DCF359E}"/>
              </a:ext>
            </a:extLst>
          </p:cNvPr>
          <p:cNvSpPr/>
          <p:nvPr/>
        </p:nvSpPr>
        <p:spPr>
          <a:xfrm>
            <a:off x="8115965" y="42159313"/>
            <a:ext cx="16357682" cy="15961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Title 1">
            <a:extLst>
              <a:ext uri="{FF2B5EF4-FFF2-40B4-BE49-F238E27FC236}">
                <a16:creationId xmlns:a16="http://schemas.microsoft.com/office/drawing/2014/main" id="{256B71C1-CB9E-272E-9691-43FEB7EDC400}"/>
              </a:ext>
            </a:extLst>
          </p:cNvPr>
          <p:cNvSpPr>
            <a:spLocks noGrp="1"/>
          </p:cNvSpPr>
          <p:nvPr>
            <p:ph type="title"/>
          </p:nvPr>
        </p:nvSpPr>
        <p:spPr>
          <a:xfrm>
            <a:off x="14724547" y="1892371"/>
            <a:ext cx="17632281" cy="3907429"/>
          </a:xfrm>
        </p:spPr>
        <p:txBody>
          <a:bodyPr>
            <a:noAutofit/>
          </a:bodyPr>
          <a:lstStyle/>
          <a:p>
            <a:r>
              <a:rPr lang="en-US" sz="9600" dirty="0">
                <a:latin typeface="+mn-lt"/>
              </a:rPr>
              <a:t>How do overpressure-driven hydrofractures grow in </a:t>
            </a:r>
            <a:r>
              <a:rPr lang="en-US" sz="9600">
                <a:latin typeface="+mn-lt"/>
              </a:rPr>
              <a:t>sedimentary basin?</a:t>
            </a:r>
            <a:endParaRPr lang="en-US" sz="9600" dirty="0">
              <a:latin typeface="+mn-lt"/>
            </a:endParaRPr>
          </a:p>
        </p:txBody>
      </p:sp>
      <p:sp>
        <p:nvSpPr>
          <p:cNvPr id="6" name="Text Placeholder 5">
            <a:extLst>
              <a:ext uri="{FF2B5EF4-FFF2-40B4-BE49-F238E27FC236}">
                <a16:creationId xmlns:a16="http://schemas.microsoft.com/office/drawing/2014/main" id="{DA829B33-C7D3-D818-67C9-C9C9051A070F}"/>
              </a:ext>
            </a:extLst>
          </p:cNvPr>
          <p:cNvSpPr>
            <a:spLocks noGrp="1"/>
          </p:cNvSpPr>
          <p:nvPr>
            <p:ph type="body" sz="quarter" idx="23"/>
          </p:nvPr>
        </p:nvSpPr>
        <p:spPr>
          <a:xfrm>
            <a:off x="15143866" y="21328866"/>
            <a:ext cx="16577622" cy="6856707"/>
          </a:xfrm>
        </p:spPr>
        <p:txBody>
          <a:bodyPr/>
          <a:lstStyle/>
          <a:p>
            <a:r>
              <a:rPr lang="en-US" sz="3600" dirty="0"/>
              <a:t>We use a cylindrical coordinate system and simulate an axisymmetric domain with radius L and height </a:t>
            </a:r>
            <a:r>
              <a:rPr lang="en-US" sz="3600" i="1" dirty="0"/>
              <a:t>H</a:t>
            </a:r>
            <a:r>
              <a:rPr lang="en-US" sz="3600" dirty="0"/>
              <a:t> (Fig. 1). There is an overpressured pore fluid source with radius (</a:t>
            </a:r>
            <a:r>
              <a:rPr lang="en-US" sz="3600" i="1" dirty="0"/>
              <a:t>r</a:t>
            </a:r>
            <a:r>
              <a:rPr lang="en-US" sz="3600" dirty="0"/>
              <a:t>) at the base of the domain. The radius (</a:t>
            </a:r>
            <a:r>
              <a:rPr lang="en-US" sz="3600" i="1" dirty="0"/>
              <a:t>r</a:t>
            </a:r>
            <a:r>
              <a:rPr lang="en-US" sz="3600" dirty="0"/>
              <a:t>) of the fluid source is much smaller than the height (H) of the simulation domain, and H is much smaller than the radius (</a:t>
            </a:r>
            <a:r>
              <a:rPr lang="en-US" sz="3600" i="1" dirty="0"/>
              <a:t>L</a:t>
            </a:r>
            <a:r>
              <a:rPr lang="en-US" sz="3600" dirty="0"/>
              <a:t>) of the simulation domain (</a:t>
            </a:r>
            <a:r>
              <a:rPr lang="en-US" sz="3600" i="1" dirty="0"/>
              <a:t>r</a:t>
            </a:r>
            <a:r>
              <a:rPr lang="en-US" sz="3600" dirty="0"/>
              <a:t> &lt;&lt; </a:t>
            </a:r>
            <a:r>
              <a:rPr lang="en-US" sz="3600" i="1" dirty="0"/>
              <a:t>H</a:t>
            </a:r>
            <a:r>
              <a:rPr lang="en-US" sz="3600" dirty="0"/>
              <a:t> &lt;&lt; </a:t>
            </a:r>
            <a:r>
              <a:rPr lang="en-US" sz="3600" i="1" dirty="0"/>
              <a:t>L</a:t>
            </a:r>
            <a:r>
              <a:rPr lang="en-US" sz="3600" dirty="0"/>
              <a:t>). </a:t>
            </a:r>
            <a:r>
              <a:rPr lang="en-US" sz="3600" i="1" dirty="0"/>
              <a:t>L</a:t>
            </a:r>
            <a:r>
              <a:rPr lang="en-US" sz="3600" dirty="0"/>
              <a:t> was set as above to prevent boundary effects. The model is layered, and the lithological/petrophysical parameters of each layer were constrained by Well L119-5-3, located in the study area. The upper boundary of the model is represented by the sea level. The lateral boundary (yellow part in Fig. 1) is set to the infinite element domain that represents a region stretching along horizontal axes with the effect of an infinitely large domain. </a:t>
            </a:r>
          </a:p>
        </p:txBody>
      </p:sp>
      <p:sp>
        <p:nvSpPr>
          <p:cNvPr id="5" name="Text Placeholder 4">
            <a:extLst>
              <a:ext uri="{FF2B5EF4-FFF2-40B4-BE49-F238E27FC236}">
                <a16:creationId xmlns:a16="http://schemas.microsoft.com/office/drawing/2014/main" id="{53E06293-E20E-8FEE-C3FF-2DCA3AFCBD8D}"/>
              </a:ext>
            </a:extLst>
          </p:cNvPr>
          <p:cNvSpPr>
            <a:spLocks noGrp="1"/>
          </p:cNvSpPr>
          <p:nvPr>
            <p:ph type="body" sz="quarter" idx="18"/>
          </p:nvPr>
        </p:nvSpPr>
        <p:spPr>
          <a:xfrm>
            <a:off x="1649531" y="14403854"/>
            <a:ext cx="29615963" cy="4714120"/>
          </a:xfrm>
        </p:spPr>
        <p:txBody>
          <a:bodyPr/>
          <a:lstStyle/>
          <a:p>
            <a:r>
              <a:rPr lang="en-US" altLang="zh-CN" sz="3600" dirty="0"/>
              <a:t>Overpressure-driven hydrofracturing pervasively occurs in sedimentary basins worldwide. Hydrofracture zones can vertically penetrate several kilometers of rocks and are dominant pathways for basin-scale fluid migration and energy circulations. Although hydrofracture zones have been extensively described and analyzed in the literature, the mechanisms on how hydrofracture zones form and evolve are still poorly understood. </a:t>
            </a:r>
          </a:p>
          <a:p>
            <a:r>
              <a:rPr lang="en-US" altLang="zh-CN" sz="3600" dirty="0"/>
              <a:t>In this study, we explore the formation and evolution of a hydrofracture zone in the northern South China Sea, using numerical models constrained by borehole and seismic data. We show that the radius of hydrofracture zone decreases with the strata permeability. The growth of hydrofracture zone is mainly controlled by rock density (𝜌), pressure at the origin of hydrofracture zone (</a:t>
            </a:r>
            <a:r>
              <a:rPr lang="en-US" altLang="zh-CN" sz="3600" i="1" dirty="0"/>
              <a:t>p</a:t>
            </a:r>
            <a:r>
              <a:rPr lang="en-US" altLang="zh-CN" sz="3600" baseline="-25000" dirty="0"/>
              <a:t>b</a:t>
            </a:r>
            <a:r>
              <a:rPr lang="en-US" altLang="zh-CN" sz="3600" dirty="0"/>
              <a:t>), Poisson’s ratio (</a:t>
            </a:r>
            <a:r>
              <a:rPr lang="en-US" altLang="zh-CN" sz="3600" i="1" dirty="0"/>
              <a:t>v</a:t>
            </a:r>
            <a:r>
              <a:rPr lang="en-US" altLang="zh-CN" sz="3600" dirty="0"/>
              <a:t>), and the radius of the hydrofracture zone at its origin (</a:t>
            </a:r>
            <a:r>
              <a:rPr lang="en-US" altLang="zh-CN" sz="3600" i="1" dirty="0"/>
              <a:t>r</a:t>
            </a:r>
            <a:r>
              <a:rPr lang="en-US" altLang="zh-CN" sz="3600" dirty="0"/>
              <a:t>). </a:t>
            </a:r>
          </a:p>
        </p:txBody>
      </p:sp>
      <p:sp>
        <p:nvSpPr>
          <p:cNvPr id="9" name="Text Placeholder 8">
            <a:extLst>
              <a:ext uri="{FF2B5EF4-FFF2-40B4-BE49-F238E27FC236}">
                <a16:creationId xmlns:a16="http://schemas.microsoft.com/office/drawing/2014/main" id="{1D7526CE-E79C-01F9-DF88-2000361F436A}"/>
              </a:ext>
            </a:extLst>
          </p:cNvPr>
          <p:cNvSpPr>
            <a:spLocks noGrp="1"/>
          </p:cNvSpPr>
          <p:nvPr>
            <p:ph type="body" sz="quarter" idx="27"/>
          </p:nvPr>
        </p:nvSpPr>
        <p:spPr>
          <a:xfrm>
            <a:off x="1649531" y="13174506"/>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E6FC6529-4647-9AA3-CABA-17A0D65EA932}"/>
              </a:ext>
            </a:extLst>
          </p:cNvPr>
          <p:cNvSpPr>
            <a:spLocks noGrp="1"/>
          </p:cNvSpPr>
          <p:nvPr>
            <p:ph type="body" sz="quarter" idx="28"/>
          </p:nvPr>
        </p:nvSpPr>
        <p:spPr>
          <a:xfrm>
            <a:off x="15143865" y="20039149"/>
            <a:ext cx="16062185" cy="1303795"/>
          </a:xfrm>
        </p:spPr>
        <p:txBody>
          <a:bodyPr/>
          <a:lstStyle/>
          <a:p>
            <a:r>
              <a:rPr lang="en-US" altLang="zh-CN" dirty="0"/>
              <a:t>Methodology</a:t>
            </a:r>
            <a:endParaRPr lang="en-US" dirty="0"/>
          </a:p>
        </p:txBody>
      </p:sp>
      <p:sp>
        <p:nvSpPr>
          <p:cNvPr id="12" name="Text Placeholder 11">
            <a:extLst>
              <a:ext uri="{FF2B5EF4-FFF2-40B4-BE49-F238E27FC236}">
                <a16:creationId xmlns:a16="http://schemas.microsoft.com/office/drawing/2014/main" id="{D3F3BCF9-2F7F-5020-C577-97D721659B14}"/>
              </a:ext>
            </a:extLst>
          </p:cNvPr>
          <p:cNvSpPr>
            <a:spLocks noGrp="1"/>
          </p:cNvSpPr>
          <p:nvPr>
            <p:ph type="body" sz="quarter" idx="30"/>
          </p:nvPr>
        </p:nvSpPr>
        <p:spPr>
          <a:xfrm>
            <a:off x="1455051" y="25822564"/>
            <a:ext cx="12204633" cy="1468347"/>
          </a:xfrm>
        </p:spPr>
        <p:txBody>
          <a:bodyPr/>
          <a:lstStyle/>
          <a:p>
            <a:r>
              <a:rPr lang="en-US" dirty="0"/>
              <a:t>Figure 1. 3D view of the modeling domain with initial and boundary conditions. </a:t>
            </a:r>
          </a:p>
        </p:txBody>
      </p:sp>
      <p:sp>
        <p:nvSpPr>
          <p:cNvPr id="14" name="Text Placeholder 13">
            <a:extLst>
              <a:ext uri="{FF2B5EF4-FFF2-40B4-BE49-F238E27FC236}">
                <a16:creationId xmlns:a16="http://schemas.microsoft.com/office/drawing/2014/main" id="{452D4B9B-2E05-F6DD-53AA-D03D50C682AB}"/>
              </a:ext>
            </a:extLst>
          </p:cNvPr>
          <p:cNvSpPr>
            <a:spLocks noGrp="1"/>
          </p:cNvSpPr>
          <p:nvPr>
            <p:ph type="body" sz="quarter" idx="32"/>
          </p:nvPr>
        </p:nvSpPr>
        <p:spPr>
          <a:xfrm>
            <a:off x="1455052" y="29299232"/>
            <a:ext cx="16749187" cy="7101577"/>
          </a:xfrm>
        </p:spPr>
        <p:txBody>
          <a:bodyPr/>
          <a:lstStyle/>
          <a:p>
            <a:r>
              <a:rPr lang="en-US" sz="3600" dirty="0"/>
              <a:t>The simulation results (Figure 2) is about the strata pressure changes and the growth processes of hydrofracture zone. (A)-(L): Hydrofracture growth processes during the bottom pressure (pb; including the hydrostatic pressure and the overpressure) gradually increasing from 25.5 MPa (normal stratigraphic pressure) to 42.2 MPa. The values of pb are marked at the bottom of the subgraphs. The shapes of hydrofracture zone are depicted by the gray dashed lines that represent the pore-fluid pressure (𝑝) equaling to the fracture/critical pressure (𝑝</a:t>
            </a:r>
            <a:r>
              <a:rPr lang="en-US" sz="3600" baseline="-25000" dirty="0"/>
              <a:t>c</a:t>
            </a:r>
            <a:r>
              <a:rPr lang="en-US" sz="3600" dirty="0"/>
              <a:t>). The lithological column is labeled on this figure.</a:t>
            </a:r>
          </a:p>
        </p:txBody>
      </p:sp>
      <p:sp>
        <p:nvSpPr>
          <p:cNvPr id="15" name="Text Placeholder 14">
            <a:extLst>
              <a:ext uri="{FF2B5EF4-FFF2-40B4-BE49-F238E27FC236}">
                <a16:creationId xmlns:a16="http://schemas.microsoft.com/office/drawing/2014/main" id="{12AEB4C4-F61D-112D-FF3E-FAD27C090A44}"/>
              </a:ext>
            </a:extLst>
          </p:cNvPr>
          <p:cNvSpPr>
            <a:spLocks noGrp="1"/>
          </p:cNvSpPr>
          <p:nvPr>
            <p:ph type="body" sz="quarter" idx="33"/>
          </p:nvPr>
        </p:nvSpPr>
        <p:spPr>
          <a:xfrm>
            <a:off x="1455053" y="27885258"/>
            <a:ext cx="15362501" cy="1303795"/>
          </a:xfrm>
        </p:spPr>
        <p:txBody>
          <a:bodyPr/>
          <a:lstStyle/>
          <a:p>
            <a:r>
              <a:rPr lang="en-US" altLang="zh-CN" dirty="0"/>
              <a:t>Results</a:t>
            </a:r>
            <a:endParaRPr lang="en-US" dirty="0"/>
          </a:p>
        </p:txBody>
      </p:sp>
      <p:pic>
        <p:nvPicPr>
          <p:cNvPr id="30" name="图片 29">
            <a:extLst>
              <a:ext uri="{FF2B5EF4-FFF2-40B4-BE49-F238E27FC236}">
                <a16:creationId xmlns:a16="http://schemas.microsoft.com/office/drawing/2014/main" id="{97ADDEAC-5472-834D-A566-9F50C88505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60476" y="27400028"/>
            <a:ext cx="11204775" cy="8155209"/>
          </a:xfrm>
          <a:prstGeom prst="rect">
            <a:avLst/>
          </a:prstGeom>
        </p:spPr>
      </p:pic>
      <p:pic>
        <p:nvPicPr>
          <p:cNvPr id="31" name="图片 30">
            <a:extLst>
              <a:ext uri="{FF2B5EF4-FFF2-40B4-BE49-F238E27FC236}">
                <a16:creationId xmlns:a16="http://schemas.microsoft.com/office/drawing/2014/main" id="{9A44825C-6B27-2508-CB0A-38C72B1FCE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572" y="463617"/>
            <a:ext cx="13098113" cy="11607909"/>
          </a:xfrm>
          <a:prstGeom prst="rect">
            <a:avLst/>
          </a:prstGeom>
        </p:spPr>
      </p:pic>
      <p:pic>
        <p:nvPicPr>
          <p:cNvPr id="32" name="图片 31">
            <a:extLst>
              <a:ext uri="{FF2B5EF4-FFF2-40B4-BE49-F238E27FC236}">
                <a16:creationId xmlns:a16="http://schemas.microsoft.com/office/drawing/2014/main" id="{C00B9A03-1E47-A403-9C95-37FD02D508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3031" y="20666662"/>
            <a:ext cx="12921485" cy="5216012"/>
          </a:xfrm>
          <a:prstGeom prst="rect">
            <a:avLst/>
          </a:prstGeom>
        </p:spPr>
      </p:pic>
      <p:pic>
        <p:nvPicPr>
          <p:cNvPr id="33" name="图片 32">
            <a:extLst>
              <a:ext uri="{FF2B5EF4-FFF2-40B4-BE49-F238E27FC236}">
                <a16:creationId xmlns:a16="http://schemas.microsoft.com/office/drawing/2014/main" id="{E0E1AE68-63F6-D166-5494-CF46C42BD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45871" y="34754788"/>
            <a:ext cx="12261530" cy="6710401"/>
          </a:xfrm>
          <a:prstGeom prst="rect">
            <a:avLst/>
          </a:prstGeom>
        </p:spPr>
      </p:pic>
      <p:sp>
        <p:nvSpPr>
          <p:cNvPr id="35" name="Text Placeholder 13">
            <a:extLst>
              <a:ext uri="{FF2B5EF4-FFF2-40B4-BE49-F238E27FC236}">
                <a16:creationId xmlns:a16="http://schemas.microsoft.com/office/drawing/2014/main" id="{2C9485FC-4DEF-D9B0-EA20-7D96ACB81BC3}"/>
              </a:ext>
            </a:extLst>
          </p:cNvPr>
          <p:cNvSpPr txBox="1">
            <a:spLocks/>
          </p:cNvSpPr>
          <p:nvPr/>
        </p:nvSpPr>
        <p:spPr>
          <a:xfrm>
            <a:off x="14828933" y="37100890"/>
            <a:ext cx="17105717" cy="589006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sz="3600" dirty="0"/>
              <a:t>Figure 3 is the partial regression plots of independent variables (the bottom overpressure </a:t>
            </a:r>
            <a:r>
              <a:rPr lang="en-US" sz="3600" i="1" dirty="0"/>
              <a:t>p</a:t>
            </a:r>
            <a:r>
              <a:rPr lang="en-US" sz="3600" baseline="-25000" dirty="0"/>
              <a:t>b</a:t>
            </a:r>
            <a:r>
              <a:rPr lang="en-US" sz="3600" dirty="0"/>
              <a:t>, the bottom radius of the hydrofracture zone </a:t>
            </a:r>
            <a:r>
              <a:rPr lang="en-US" sz="3600" i="1" dirty="0"/>
              <a:t>r</a:t>
            </a:r>
            <a:r>
              <a:rPr lang="en-US" sz="3600" dirty="0"/>
              <a:t>, the strata density 𝜌, the permeability growth rate of fracture </a:t>
            </a:r>
            <a:r>
              <a:rPr lang="en-US" sz="3600" i="1" dirty="0"/>
              <a:t>k</a:t>
            </a:r>
            <a:r>
              <a:rPr lang="en-US" sz="3600" dirty="0"/>
              <a:t>’, the tensile strength of strata 𝜎</a:t>
            </a:r>
            <a:r>
              <a:rPr lang="en-US" sz="3600" baseline="-25000" dirty="0"/>
              <a:t>T</a:t>
            </a:r>
            <a:r>
              <a:rPr lang="en-US" sz="3600" dirty="0"/>
              <a:t>, the </a:t>
            </a:r>
            <a:r>
              <a:rPr lang="en-US" sz="3600" dirty="0" err="1"/>
              <a:t>Biot</a:t>
            </a:r>
            <a:r>
              <a:rPr lang="en-US" sz="3600" dirty="0"/>
              <a:t>-Willis </a:t>
            </a:r>
            <a:r>
              <a:rPr lang="en-US" sz="3600" dirty="0" err="1"/>
              <a:t>poro</a:t>
            </a:r>
            <a:r>
              <a:rPr lang="en-US" sz="3600" dirty="0"/>
              <a:t>-elastic constant 𝛼, the Poisson ratio of strata </a:t>
            </a:r>
            <a:r>
              <a:rPr lang="en-US" sz="3600" i="1" dirty="0"/>
              <a:t>v</a:t>
            </a:r>
            <a:r>
              <a:rPr lang="en-US" sz="3600" dirty="0"/>
              <a:t>, the strata permeability </a:t>
            </a:r>
            <a:r>
              <a:rPr lang="en-US" sz="3600" i="1" dirty="0"/>
              <a:t>k</a:t>
            </a:r>
            <a:r>
              <a:rPr lang="en-US" sz="3600" dirty="0"/>
              <a:t>) in the standardization multiple linear regression. The colors represent independent variables. The line slopes fitted to the scatterplots represent the standardized regression coefficients of the independent variables. The numbers related to the lines represent the percentage influence of each independent variable on the dependent variable (the height of hydrofracture zone </a:t>
            </a:r>
            <a:r>
              <a:rPr lang="en-US" sz="3600" i="1" dirty="0"/>
              <a:t>h</a:t>
            </a:r>
            <a:r>
              <a:rPr lang="en-US" sz="3600" dirty="0"/>
              <a:t>). </a:t>
            </a:r>
          </a:p>
        </p:txBody>
      </p:sp>
      <p:sp>
        <p:nvSpPr>
          <p:cNvPr id="13" name="文本框 12">
            <a:extLst>
              <a:ext uri="{FF2B5EF4-FFF2-40B4-BE49-F238E27FC236}">
                <a16:creationId xmlns:a16="http://schemas.microsoft.com/office/drawing/2014/main" id="{3D897685-AC4D-B71A-ABE4-26362C4B7675}"/>
              </a:ext>
            </a:extLst>
          </p:cNvPr>
          <p:cNvSpPr txBox="1"/>
          <p:nvPr/>
        </p:nvSpPr>
        <p:spPr>
          <a:xfrm>
            <a:off x="14954917" y="6055621"/>
            <a:ext cx="16885920" cy="5512215"/>
          </a:xfrm>
          <a:prstGeom prst="rect">
            <a:avLst/>
          </a:prstGeom>
          <a:noFill/>
        </p:spPr>
        <p:txBody>
          <a:bodyPr wrap="square">
            <a:spAutoFit/>
          </a:bodyPr>
          <a:lstStyle/>
          <a:p>
            <a:pPr>
              <a:lnSpc>
                <a:spcPct val="120000"/>
              </a:lnSpc>
            </a:pPr>
            <a:r>
              <a:rPr lang="en-US" altLang="zh-CN" sz="4400" b="1" kern="100" dirty="0">
                <a:effectLst/>
                <a:ea typeface="DengXian" panose="02010600030101010101" pitchFamily="2" charset="-122"/>
                <a:cs typeface="Times New Roman" panose="02020603050405020304" pitchFamily="18" charset="0"/>
              </a:rPr>
              <a:t>Qing Wang</a:t>
            </a:r>
            <a:r>
              <a:rPr lang="en-US" altLang="zh-CN" sz="4400" b="1" kern="100" baseline="30000" dirty="0">
                <a:effectLst/>
                <a:ea typeface="DengXian" panose="02010600030101010101" pitchFamily="2" charset="-122"/>
                <a:cs typeface="Times New Roman" panose="02020603050405020304" pitchFamily="18" charset="0"/>
              </a:rPr>
              <a:t>1</a:t>
            </a:r>
            <a:r>
              <a:rPr lang="en-US" altLang="zh-CN" sz="4400" b="1" kern="100" dirty="0">
                <a:effectLst/>
                <a:ea typeface="DengXian" panose="02010600030101010101" pitchFamily="2" charset="-122"/>
                <a:cs typeface="Times New Roman" panose="02020603050405020304" pitchFamily="18" charset="0"/>
              </a:rPr>
              <a:t>, </a:t>
            </a:r>
            <a:r>
              <a:rPr lang="en-US" altLang="zh-CN" sz="4400" b="1" kern="100" dirty="0" err="1">
                <a:effectLst/>
                <a:ea typeface="DengXian" panose="02010600030101010101" pitchFamily="2" charset="-122"/>
                <a:cs typeface="Times New Roman" panose="02020603050405020304" pitchFamily="18" charset="0"/>
              </a:rPr>
              <a:t>Qiliang</a:t>
            </a:r>
            <a:r>
              <a:rPr lang="en-US" altLang="zh-CN" sz="4400" b="1" kern="100" dirty="0">
                <a:effectLst/>
                <a:ea typeface="DengXian" panose="02010600030101010101" pitchFamily="2" charset="-122"/>
                <a:cs typeface="Times New Roman" panose="02020603050405020304" pitchFamily="18" charset="0"/>
              </a:rPr>
              <a:t> Sun</a:t>
            </a:r>
            <a:r>
              <a:rPr lang="en-US" altLang="zh-CN" sz="4400" b="1" kern="100" baseline="30000" dirty="0">
                <a:effectLst/>
                <a:ea typeface="DengXian" panose="02010600030101010101" pitchFamily="2" charset="-122"/>
                <a:cs typeface="Times New Roman" panose="02020603050405020304" pitchFamily="18" charset="0"/>
              </a:rPr>
              <a:t>1,2</a:t>
            </a:r>
            <a:r>
              <a:rPr lang="en-US" altLang="zh-CN" sz="4400" b="1" kern="100" dirty="0">
                <a:effectLst/>
                <a:ea typeface="DengXian" panose="02010600030101010101" pitchFamily="2" charset="-122"/>
                <a:cs typeface="Times New Roman" panose="02020603050405020304" pitchFamily="18" charset="0"/>
              </a:rPr>
              <a:t>, </a:t>
            </a:r>
            <a:r>
              <a:rPr lang="en-US" altLang="zh-CN" sz="4400" b="1" kern="100" dirty="0" err="1">
                <a:effectLst/>
                <a:ea typeface="DengXian" panose="02010600030101010101" pitchFamily="2" charset="-122"/>
                <a:cs typeface="Times New Roman" panose="02020603050405020304" pitchFamily="18" charset="0"/>
              </a:rPr>
              <a:t>Kehua</a:t>
            </a:r>
            <a:r>
              <a:rPr lang="en-US" altLang="zh-CN" sz="4400" b="1" kern="100" dirty="0">
                <a:effectLst/>
                <a:ea typeface="DengXian" panose="02010600030101010101" pitchFamily="2" charset="-122"/>
                <a:cs typeface="Times New Roman" panose="02020603050405020304" pitchFamily="18" charset="0"/>
              </a:rPr>
              <a:t> You</a:t>
            </a:r>
            <a:r>
              <a:rPr lang="en-US" altLang="zh-CN" sz="4400" b="1" kern="100" baseline="30000" dirty="0">
                <a:effectLst/>
                <a:ea typeface="DengXian" panose="02010600030101010101" pitchFamily="2" charset="-122"/>
                <a:cs typeface="Times New Roman" panose="02020603050405020304" pitchFamily="18" charset="0"/>
              </a:rPr>
              <a:t>3</a:t>
            </a:r>
            <a:r>
              <a:rPr lang="en-US" altLang="zh-CN" sz="4400" b="1" kern="100" dirty="0">
                <a:effectLst/>
                <a:ea typeface="DengXian" panose="02010600030101010101" pitchFamily="2" charset="-122"/>
                <a:cs typeface="Times New Roman" panose="02020603050405020304" pitchFamily="18" charset="0"/>
              </a:rPr>
              <a:t>, Martino Foschi</a:t>
            </a:r>
            <a:r>
              <a:rPr lang="en-US" altLang="zh-CN" sz="4400" b="1" kern="100" baseline="30000" dirty="0">
                <a:effectLst/>
                <a:ea typeface="DengXian" panose="02010600030101010101" pitchFamily="2" charset="-122"/>
                <a:cs typeface="Times New Roman" panose="02020603050405020304" pitchFamily="18" charset="0"/>
              </a:rPr>
              <a:t>4,5</a:t>
            </a:r>
            <a:endParaRPr lang="zh-CN" altLang="zh-CN" sz="3600" kern="100" dirty="0">
              <a:effectLst/>
              <a:ea typeface="DengXian" panose="02010600030101010101" pitchFamily="2" charset="-122"/>
              <a:cs typeface="Times New Roman" panose="02020603050405020304" pitchFamily="18" charset="0"/>
            </a:endParaRPr>
          </a:p>
          <a:p>
            <a:pPr marL="66675" indent="-66675">
              <a:lnSpc>
                <a:spcPct val="120000"/>
              </a:lnSpc>
            </a:pPr>
            <a:r>
              <a:rPr lang="en-US" altLang="zh-CN" sz="3600" kern="100" baseline="30000" dirty="0">
                <a:effectLst/>
                <a:ea typeface="DengXian" panose="02010600030101010101" pitchFamily="2" charset="-122"/>
                <a:cs typeface="Times New Roman" panose="02020603050405020304" pitchFamily="18" charset="0"/>
              </a:rPr>
              <a:t>1 </a:t>
            </a:r>
            <a:r>
              <a:rPr lang="en-US" altLang="zh-CN" sz="3600" kern="100" dirty="0">
                <a:effectLst/>
                <a:ea typeface="DengXian" panose="02010600030101010101" pitchFamily="2" charset="-122"/>
                <a:cs typeface="Times New Roman" panose="02020603050405020304" pitchFamily="18" charset="0"/>
              </a:rPr>
              <a:t>Hubei Key Laboratory of Marine Geological Resources, China University of Geosciences, Wuhan 430074, China (</a:t>
            </a:r>
            <a:r>
              <a:rPr lang="en-US" altLang="zh-CN" sz="3600" kern="100" dirty="0" err="1">
                <a:effectLst/>
                <a:ea typeface="DengXian" panose="02010600030101010101" pitchFamily="2" charset="-122"/>
                <a:cs typeface="Times New Roman" panose="02020603050405020304" pitchFamily="18" charset="0"/>
              </a:rPr>
              <a:t>qingwang@cug.edu.cn</a:t>
            </a:r>
            <a:r>
              <a:rPr lang="en-US" altLang="zh-CN" sz="3600" kern="100" dirty="0">
                <a:effectLst/>
                <a:ea typeface="DengXian" panose="02010600030101010101" pitchFamily="2" charset="-122"/>
                <a:cs typeface="Times New Roman" panose="02020603050405020304" pitchFamily="18" charset="0"/>
              </a:rPr>
              <a:t>). </a:t>
            </a:r>
            <a:endParaRPr lang="zh-CN" altLang="zh-CN" sz="3600" kern="100" dirty="0">
              <a:effectLst/>
              <a:ea typeface="DengXian" panose="02010600030101010101" pitchFamily="2" charset="-122"/>
              <a:cs typeface="Times New Roman" panose="02020603050405020304" pitchFamily="18" charset="0"/>
            </a:endParaRPr>
          </a:p>
          <a:p>
            <a:pPr marL="66675" indent="-66675">
              <a:lnSpc>
                <a:spcPct val="120000"/>
              </a:lnSpc>
            </a:pPr>
            <a:r>
              <a:rPr lang="en-US" altLang="zh-CN" sz="3600" kern="100" baseline="30000" dirty="0">
                <a:effectLst/>
                <a:ea typeface="DengXian" panose="02010600030101010101" pitchFamily="2" charset="-122"/>
                <a:cs typeface="Times New Roman" panose="02020603050405020304" pitchFamily="18" charset="0"/>
              </a:rPr>
              <a:t>2 </a:t>
            </a:r>
            <a:r>
              <a:rPr lang="en-US" altLang="zh-CN" sz="3600" kern="100" dirty="0">
                <a:effectLst/>
                <a:ea typeface="DengXian" panose="02010600030101010101" pitchFamily="2" charset="-122"/>
                <a:cs typeface="Times New Roman" panose="02020603050405020304" pitchFamily="18" charset="0"/>
              </a:rPr>
              <a:t>Laboratory for Marine Mineral Resources, Qingdao National Laboratory for Marine Science and Technology, Qingdao 266061, China.</a:t>
            </a:r>
            <a:endParaRPr lang="zh-CN" altLang="zh-CN" sz="3600" kern="100" dirty="0">
              <a:effectLst/>
              <a:ea typeface="DengXian" panose="02010600030101010101" pitchFamily="2" charset="-122"/>
              <a:cs typeface="Times New Roman" panose="02020603050405020304" pitchFamily="18" charset="0"/>
            </a:endParaRPr>
          </a:p>
          <a:p>
            <a:pPr>
              <a:lnSpc>
                <a:spcPct val="120000"/>
              </a:lnSpc>
            </a:pPr>
            <a:r>
              <a:rPr lang="en-US" altLang="zh-CN" sz="3600" kern="100" baseline="30000" dirty="0">
                <a:effectLst/>
                <a:ea typeface="DengXian" panose="02010600030101010101" pitchFamily="2" charset="-122"/>
                <a:cs typeface="Times New Roman" panose="02020603050405020304" pitchFamily="18" charset="0"/>
              </a:rPr>
              <a:t>3 </a:t>
            </a:r>
            <a:r>
              <a:rPr lang="en-US" altLang="zh-CN" sz="3600" kern="100" dirty="0">
                <a:effectLst/>
                <a:ea typeface="DengXian" panose="02010600030101010101" pitchFamily="2" charset="-122"/>
                <a:cs typeface="Times New Roman" panose="02020603050405020304" pitchFamily="18" charset="0"/>
              </a:rPr>
              <a:t>Institute for Geophysics, University of Texas at Austin, Austin, Texas 78758, USA.</a:t>
            </a:r>
            <a:endParaRPr lang="zh-CN" altLang="zh-CN" sz="3600" kern="100" dirty="0">
              <a:effectLst/>
              <a:ea typeface="DengXian" panose="02010600030101010101" pitchFamily="2" charset="-122"/>
              <a:cs typeface="Times New Roman" panose="02020603050405020304" pitchFamily="18" charset="0"/>
            </a:endParaRPr>
          </a:p>
          <a:p>
            <a:pPr marL="66675" indent="-66675">
              <a:lnSpc>
                <a:spcPct val="120000"/>
              </a:lnSpc>
            </a:pPr>
            <a:r>
              <a:rPr lang="en-US" altLang="zh-CN" sz="3600" kern="100" baseline="30000" dirty="0">
                <a:effectLst/>
                <a:ea typeface="DengXian" panose="02010600030101010101" pitchFamily="2" charset="-122"/>
                <a:cs typeface="Times New Roman" panose="02020603050405020304" pitchFamily="18" charset="0"/>
              </a:rPr>
              <a:t>4 </a:t>
            </a:r>
            <a:r>
              <a:rPr lang="en-US" altLang="zh-CN" sz="3600" kern="100" dirty="0">
                <a:effectLst/>
                <a:ea typeface="DengXian" panose="02010600030101010101" pitchFamily="2" charset="-122"/>
                <a:cs typeface="Times New Roman" panose="02020603050405020304" pitchFamily="18" charset="0"/>
              </a:rPr>
              <a:t>Department of Earth Sciences, University of Oxford, Oxford, OX1 3AN, UK. </a:t>
            </a:r>
            <a:endParaRPr lang="zh-CN" altLang="zh-CN" sz="3600" kern="100" dirty="0">
              <a:effectLst/>
              <a:ea typeface="DengXian" panose="02010600030101010101" pitchFamily="2" charset="-122"/>
              <a:cs typeface="Times New Roman" panose="02020603050405020304" pitchFamily="18" charset="0"/>
            </a:endParaRPr>
          </a:p>
          <a:p>
            <a:pPr marL="66675" indent="-66675">
              <a:lnSpc>
                <a:spcPct val="120000"/>
              </a:lnSpc>
            </a:pPr>
            <a:r>
              <a:rPr lang="en-US" altLang="zh-CN" sz="3600" kern="100" baseline="30000" dirty="0">
                <a:effectLst/>
                <a:ea typeface="DengXian" panose="02010600030101010101" pitchFamily="2" charset="-122"/>
                <a:cs typeface="Times New Roman" panose="02020603050405020304" pitchFamily="18" charset="0"/>
              </a:rPr>
              <a:t>5 </a:t>
            </a:r>
            <a:r>
              <a:rPr lang="en-US" altLang="zh-CN" sz="3600" kern="100" dirty="0">
                <a:effectLst/>
                <a:ea typeface="DengXian" panose="02010600030101010101" pitchFamily="2" charset="-122"/>
                <a:cs typeface="Times New Roman" panose="02020603050405020304" pitchFamily="18" charset="0"/>
              </a:rPr>
              <a:t>Shell International Exploration and Production BV, The Hague, 2596 HR, Netherlands. </a:t>
            </a:r>
            <a:endParaRPr lang="zh-CN" altLang="zh-CN" sz="3600" kern="100" dirty="0">
              <a:effectLst/>
              <a:ea typeface="DengXian" panose="02010600030101010101" pitchFamily="2" charset="-122"/>
              <a:cs typeface="Times New Roman" panose="02020603050405020304" pitchFamily="18" charset="0"/>
            </a:endParaRPr>
          </a:p>
        </p:txBody>
      </p:sp>
      <p:sp>
        <p:nvSpPr>
          <p:cNvPr id="16" name="Text Placeholder 11">
            <a:extLst>
              <a:ext uri="{FF2B5EF4-FFF2-40B4-BE49-F238E27FC236}">
                <a16:creationId xmlns:a16="http://schemas.microsoft.com/office/drawing/2014/main" id="{8816BB5D-AB1A-B09D-B39D-1116182404D0}"/>
              </a:ext>
            </a:extLst>
          </p:cNvPr>
          <p:cNvSpPr txBox="1">
            <a:spLocks/>
          </p:cNvSpPr>
          <p:nvPr/>
        </p:nvSpPr>
        <p:spPr>
          <a:xfrm>
            <a:off x="19645886" y="35595296"/>
            <a:ext cx="13776431"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Figure 2.  growth process of the hydrofracture zone.</a:t>
            </a:r>
          </a:p>
        </p:txBody>
      </p:sp>
      <p:sp>
        <p:nvSpPr>
          <p:cNvPr id="17" name="Text Placeholder 11">
            <a:extLst>
              <a:ext uri="{FF2B5EF4-FFF2-40B4-BE49-F238E27FC236}">
                <a16:creationId xmlns:a16="http://schemas.microsoft.com/office/drawing/2014/main" id="{3E6871F5-C260-2FF0-2A32-CA607D9B08CB}"/>
              </a:ext>
            </a:extLst>
          </p:cNvPr>
          <p:cNvSpPr txBox="1">
            <a:spLocks/>
          </p:cNvSpPr>
          <p:nvPr/>
        </p:nvSpPr>
        <p:spPr>
          <a:xfrm>
            <a:off x="3309107" y="41431411"/>
            <a:ext cx="9696441"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Figure 3: sensitivity analysis of the model.</a:t>
            </a:r>
          </a:p>
        </p:txBody>
      </p:sp>
      <p:sp>
        <p:nvSpPr>
          <p:cNvPr id="22" name="Rechteck 11">
            <a:extLst>
              <a:ext uri="{FF2B5EF4-FFF2-40B4-BE49-F238E27FC236}">
                <a16:creationId xmlns:a16="http://schemas.microsoft.com/office/drawing/2014/main" id="{90099169-8F67-4082-AF17-B288ACFD378C}"/>
              </a:ext>
            </a:extLst>
          </p:cNvPr>
          <p:cNvSpPr/>
          <p:nvPr/>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815669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582</TotalTime>
  <Words>711</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vt:lpstr>
      <vt:lpstr>等线 Light</vt:lpstr>
      <vt:lpstr>Arial</vt:lpstr>
      <vt:lpstr>Calibri</vt:lpstr>
      <vt:lpstr>Calibri Light</vt:lpstr>
      <vt:lpstr>Times New Roman</vt:lpstr>
      <vt:lpstr>Office Theme</vt:lpstr>
      <vt:lpstr>How do overpressure-driven hydrofractures grow in sedimentary basin?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158</cp:revision>
  <cp:lastPrinted>2023-01-06T15:48:30Z</cp:lastPrinted>
  <dcterms:created xsi:type="dcterms:W3CDTF">2023-01-03T14:57:49Z</dcterms:created>
  <dcterms:modified xsi:type="dcterms:W3CDTF">2024-10-23T08:23:38Z</dcterms:modified>
</cp:coreProperties>
</file>