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2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07" autoAdjust="0"/>
    <p:restoredTop sz="96405" autoAdjust="0"/>
  </p:normalViewPr>
  <p:slideViewPr>
    <p:cSldViewPr snapToGrid="0">
      <p:cViewPr>
        <p:scale>
          <a:sx n="30" d="100"/>
          <a:sy n="30" d="100"/>
        </p:scale>
        <p:origin x="1164" y="-15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7C72A-80C6-DF53-D59A-6372F001D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65695" y="3193984"/>
            <a:ext cx="18784542" cy="4335205"/>
          </a:xfrm>
        </p:spPr>
        <p:txBody>
          <a:bodyPr>
            <a:normAutofit fontScale="90000"/>
          </a:bodyPr>
          <a:lstStyle/>
          <a:p>
            <a:r>
              <a:rPr lang="en-US" altLang="zh-CN" sz="9800" dirty="0">
                <a:latin typeface="+mn-lt"/>
              </a:rPr>
              <a:t>Multiphysics field topology optimization design of heat conduction structure of high-temperature superconducting magnets</a:t>
            </a:r>
            <a:endParaRPr lang="en-US" sz="98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1ECA4-7CD5-C388-4105-0FB68E725C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412933" y="10615031"/>
            <a:ext cx="17057106" cy="1984280"/>
          </a:xfrm>
        </p:spPr>
        <p:txBody>
          <a:bodyPr/>
          <a:lstStyle/>
          <a:p>
            <a:r>
              <a:rPr lang="en-US" altLang="zh-CN" sz="3600" dirty="0">
                <a:latin typeface="+mn-lt"/>
              </a:rPr>
              <a:t>Qing Shao, Kai Li, Miao Yu</a:t>
            </a:r>
            <a:br>
              <a:rPr lang="en-US" sz="3600" dirty="0">
                <a:latin typeface="+mn-lt"/>
              </a:rPr>
            </a:br>
            <a:r>
              <a:rPr lang="en-US" altLang="zh-CN" sz="3600" dirty="0">
                <a:latin typeface="+mn-lt"/>
              </a:rPr>
              <a:t>Maglev technology institute, CRRC Changchun Railway Vehicles Co., Ltd.</a:t>
            </a:r>
            <a:endParaRPr lang="en-US" sz="3600" dirty="0">
              <a:latin typeface="+mn-l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7622E9-7B2C-10C3-46B5-0F21B2E36DB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270895" y="39515033"/>
            <a:ext cx="14385034" cy="2733308"/>
          </a:xfrm>
        </p:spPr>
        <p:txBody>
          <a:bodyPr/>
          <a:lstStyle/>
          <a:p>
            <a:pPr lvl="0" indent="-342900">
              <a:spcBef>
                <a:spcPts val="0"/>
              </a:spcBef>
              <a:buFont typeface="+mj-lt"/>
              <a:buAutoNum type="arabicPeriod"/>
              <a:tabLst>
                <a:tab pos="228600" algn="l"/>
              </a:tabLst>
            </a:pPr>
            <a:r>
              <a:rPr lang="en-US" altLang="zh-CN" sz="2800" dirty="0">
                <a:latin typeface="+mn-lt"/>
              </a:rPr>
              <a:t>M. Terai, M. Igarashi, S. </a:t>
            </a:r>
            <a:r>
              <a:rPr lang="en-US" altLang="zh-CN" sz="2800" dirty="0" err="1">
                <a:latin typeface="+mn-lt"/>
              </a:rPr>
              <a:t>Kusada</a:t>
            </a:r>
            <a:r>
              <a:rPr lang="en-US" altLang="zh-CN" sz="2800" dirty="0">
                <a:latin typeface="+mn-lt"/>
              </a:rPr>
              <a:t>, K. </a:t>
            </a:r>
            <a:r>
              <a:rPr lang="en-US" altLang="zh-CN" sz="2800" dirty="0" err="1">
                <a:latin typeface="+mn-lt"/>
              </a:rPr>
              <a:t>Nemoto</a:t>
            </a:r>
            <a:r>
              <a:rPr lang="en-US" altLang="zh-CN" sz="2800" dirty="0">
                <a:latin typeface="+mn-lt"/>
              </a:rPr>
              <a:t>, T. </a:t>
            </a:r>
            <a:r>
              <a:rPr lang="en-US" altLang="zh-CN" sz="2800" dirty="0" err="1">
                <a:latin typeface="+mn-lt"/>
              </a:rPr>
              <a:t>Kuriyama</a:t>
            </a:r>
            <a:r>
              <a:rPr lang="en-US" altLang="zh-CN" sz="2800" dirty="0">
                <a:latin typeface="+mn-lt"/>
              </a:rPr>
              <a:t>, S. </a:t>
            </a:r>
            <a:r>
              <a:rPr lang="en-US" altLang="zh-CN" sz="2800" dirty="0" err="1">
                <a:latin typeface="+mn-lt"/>
              </a:rPr>
              <a:t>Hanai</a:t>
            </a:r>
            <a:r>
              <a:rPr lang="en-US" altLang="zh-CN" sz="2800" dirty="0">
                <a:latin typeface="+mn-lt"/>
              </a:rPr>
              <a:t>, T. Yamashita, and H. Nakao, “The R&amp;D Project of HTS Magnets for the</a:t>
            </a:r>
            <a:br>
              <a:rPr lang="en-US" altLang="zh-CN" sz="2800" dirty="0">
                <a:latin typeface="+mn-lt"/>
              </a:rPr>
            </a:br>
            <a:r>
              <a:rPr lang="en-US" altLang="zh-CN" sz="2800" dirty="0">
                <a:latin typeface="+mn-lt"/>
              </a:rPr>
              <a:t>Superconducting Maglev,” IEEE Trans. Appl. </a:t>
            </a:r>
            <a:r>
              <a:rPr lang="en-US" altLang="zh-CN" sz="2800" dirty="0" err="1">
                <a:latin typeface="+mn-lt"/>
              </a:rPr>
              <a:t>Supercond</a:t>
            </a:r>
            <a:r>
              <a:rPr lang="en-US" altLang="zh-CN" sz="2800" dirty="0">
                <a:latin typeface="+mn-lt"/>
              </a:rPr>
              <a:t>., vol. 16, no. 2, Jun. 2006.</a:t>
            </a:r>
          </a:p>
          <a:p>
            <a:pPr lvl="0" indent="-342900">
              <a:spcBef>
                <a:spcPts val="0"/>
              </a:spcBef>
              <a:buFont typeface="+mj-lt"/>
              <a:buAutoNum type="arabicPeriod"/>
              <a:tabLst>
                <a:tab pos="228600" algn="l"/>
              </a:tabLst>
            </a:pPr>
            <a:r>
              <a:rPr lang="en-US" altLang="zh-CN" sz="2800" dirty="0">
                <a:latin typeface="+mn-lt"/>
              </a:rPr>
              <a:t>K. Mizuno, M. </a:t>
            </a:r>
            <a:r>
              <a:rPr lang="en-US" altLang="zh-CN" sz="2800" dirty="0" err="1">
                <a:latin typeface="+mn-lt"/>
              </a:rPr>
              <a:t>Sugino</a:t>
            </a:r>
            <a:r>
              <a:rPr lang="en-US" altLang="zh-CN" sz="2800" dirty="0">
                <a:latin typeface="+mn-lt"/>
              </a:rPr>
              <a:t>, M. Tanaka, and M. Ogata, “Experimental Production of a Real-Scale REBCO Magnet Aimed at Its Application to Maglev,” IEEE Trans. Appl. </a:t>
            </a:r>
            <a:r>
              <a:rPr lang="en-US" altLang="zh-CN" sz="2800" dirty="0" err="1">
                <a:latin typeface="+mn-lt"/>
              </a:rPr>
              <a:t>Supercond</a:t>
            </a:r>
            <a:r>
              <a:rPr lang="en-US" altLang="zh-CN" sz="2800" dirty="0">
                <a:latin typeface="+mn-lt"/>
              </a:rPr>
              <a:t>., vol. 27, no. 4, Jun. 2017, Art. no. 3600205.</a:t>
            </a:r>
            <a:endParaRPr lang="en-US" sz="2800" dirty="0">
              <a:latin typeface="+mn-lt"/>
            </a:endParaRPr>
          </a:p>
          <a:p>
            <a:pPr>
              <a:spcBef>
                <a:spcPts val="0"/>
              </a:spcBef>
            </a:pPr>
            <a:endParaRPr lang="en-US" sz="2800" dirty="0">
              <a:latin typeface="+mn-lt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1BB53D-2E25-D875-FFA5-CFEC822C512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 sz="4400" dirty="0"/>
              <a:t>The high-temperature superconducting magnet (HTS) is one of the core technologies of a superconducting maglev. The effects of multi-physics fields including electromagnetic, mechanical, and thermal should be taken into consideration in design. To solve the above problems, based on COMSOL Multiphysics software, </a:t>
            </a:r>
          </a:p>
          <a:p>
            <a:endParaRPr lang="en-US" altLang="zh-CN" sz="4400" dirty="0"/>
          </a:p>
          <a:p>
            <a:endParaRPr lang="en-US" altLang="zh-CN" sz="4400" dirty="0"/>
          </a:p>
          <a:p>
            <a:r>
              <a:rPr lang="en-US" altLang="zh-CN" sz="4400" dirty="0"/>
              <a:t>the innovative structure of main sup-port is obtained by multi-physics field topology optimization. The results show that the method adopted in this paper can reduce the heat leakage by 61.7% while reducing the weight of the main support by 85%, and the max Von-Mises stress does not exceed the yield limit of the material. </a:t>
            </a:r>
            <a:endParaRPr lang="en-US" sz="4400" dirty="0"/>
          </a:p>
          <a:p>
            <a:endParaRPr lang="en-US" sz="4400" dirty="0"/>
          </a:p>
          <a:p>
            <a:endParaRPr lang="en-US" sz="44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4523F0-041D-5E91-4A76-1D964A4582C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/>
              <a:t>Abstract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A5164B-0579-C6F3-E359-DF0C0D254E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2324900" y="20398107"/>
            <a:ext cx="16062185" cy="1303795"/>
          </a:xfrm>
        </p:spPr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88169A2F-46BF-4EE2-836D-7F3D2AAD72E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/>
              <a:t>FIGURE 1. </a:t>
            </a:r>
            <a:r>
              <a:rPr lang="x-none" altLang="zh-CN" dirty="0"/>
              <a:t>The design area of the main support</a:t>
            </a:r>
            <a:endParaRPr lang="en-US" dirty="0"/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2E852A-C96F-A395-AA90-23ECABBA6D8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FED9720A-531D-4346-8A09-9A24464C9AF7}"/>
              </a:ext>
            </a:extLst>
          </p:cNvPr>
          <p:cNvSpPr txBox="1"/>
          <p:nvPr/>
        </p:nvSpPr>
        <p:spPr>
          <a:xfrm>
            <a:off x="1196912" y="38648293"/>
            <a:ext cx="15919818" cy="8667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921" b="1" dirty="0">
                <a:solidFill>
                  <a:schemeClr val="bg1">
                    <a:lumMod val="65000"/>
                  </a:schemeClr>
                </a:solidFill>
                <a:cs typeface="Calibri" panose="020F0502020204030204" pitchFamily="34" charset="0"/>
              </a:rPr>
              <a:t>REFERENCES</a:t>
            </a:r>
            <a:endParaRPr lang="en-US" sz="4101" b="1" dirty="0">
              <a:solidFill>
                <a:schemeClr val="bg1">
                  <a:lumMod val="65000"/>
                </a:schemeClr>
              </a:solidFill>
              <a:cs typeface="Calibri" panose="020F0502020204030204" pitchFamily="34" charset="0"/>
            </a:endParaRPr>
          </a:p>
        </p:txBody>
      </p:sp>
      <p:pic>
        <p:nvPicPr>
          <p:cNvPr id="18" name="图片占位符 17">
            <a:extLst>
              <a:ext uri="{FF2B5EF4-FFF2-40B4-BE49-F238E27FC236}">
                <a16:creationId xmlns:a16="http://schemas.microsoft.com/office/drawing/2014/main" id="{A9967999-FED9-8AF8-1552-C1061042F0B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20" r="504"/>
          <a:stretch/>
        </p:blipFill>
        <p:spPr>
          <a:xfrm>
            <a:off x="-433400" y="1334908"/>
            <a:ext cx="13366972" cy="9034469"/>
          </a:xfrm>
        </p:spPr>
      </p:pic>
      <p:sp>
        <p:nvSpPr>
          <p:cNvPr id="22" name="Content Placeholder 7">
            <a:extLst>
              <a:ext uri="{FF2B5EF4-FFF2-40B4-BE49-F238E27FC236}">
                <a16:creationId xmlns:a16="http://schemas.microsoft.com/office/drawing/2014/main" id="{DCDF5E35-6251-4CAF-334E-023905EAA410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3365695" y="7928690"/>
            <a:ext cx="17584257" cy="2317775"/>
          </a:xfrm>
        </p:spPr>
        <p:txBody>
          <a:bodyPr/>
          <a:lstStyle/>
          <a:p>
            <a:r>
              <a:rPr lang="en-US" altLang="zh-CN" sz="4400" dirty="0">
                <a:latin typeface="+mn-lt"/>
              </a:rPr>
              <a:t>Based on COMSOL Multiphysics software, he solid isotropic material with penalization (SIMP) topology optimization method was used to carry out the topological analysis of multi-physics.</a:t>
            </a:r>
            <a:endParaRPr lang="en-US" sz="4400" dirty="0">
              <a:latin typeface="+mn-lt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E91C809-D094-AF15-0EF2-703CECB07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" t="9880" r="16304" b="6726"/>
          <a:stretch>
            <a:fillRect/>
          </a:stretch>
        </p:blipFill>
        <p:spPr bwMode="auto">
          <a:xfrm>
            <a:off x="434911" y="20398107"/>
            <a:ext cx="11011871" cy="642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C9EF432E-D7CE-43A6-098B-AC665FD343C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642"/>
          <a:stretch/>
        </p:blipFill>
        <p:spPr>
          <a:xfrm>
            <a:off x="11446782" y="22070468"/>
            <a:ext cx="20703455" cy="6629946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5C973484-C1E3-E274-1742-52199921D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507" y="30832917"/>
            <a:ext cx="15655294" cy="7101576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F9223614-1617-2DE2-E5B3-903DF34279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06616" y="30772275"/>
            <a:ext cx="15923843" cy="756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620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557</TotalTime>
  <Words>309</Words>
  <Application>Microsoft Office PowerPoint</Application>
  <PresentationFormat>自定义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Theme</vt:lpstr>
      <vt:lpstr>Multiphysics field topology optimization design of heat conduction structure of high-temperature superconducting magnets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Xiting (Sophia) Hao</cp:lastModifiedBy>
  <cp:revision>126</cp:revision>
  <cp:lastPrinted>2023-01-06T15:48:30Z</cp:lastPrinted>
  <dcterms:created xsi:type="dcterms:W3CDTF">2023-01-03T14:57:49Z</dcterms:created>
  <dcterms:modified xsi:type="dcterms:W3CDTF">2024-10-24T02:58:44Z</dcterms:modified>
</cp:coreProperties>
</file>