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bookmarkIdSeed="7">
  <p:sldMasterIdLst>
    <p:sldMasterId id="2147483648" r:id="rId1"/>
  </p:sldMasterIdLst>
  <p:notesMasterIdLst>
    <p:notesMasterId r:id="rId19"/>
  </p:notesMasterIdLst>
  <p:handoutMasterIdLst>
    <p:handoutMasterId r:id="rId20"/>
  </p:handoutMasterIdLst>
  <p:sldIdLst>
    <p:sldId id="1330" r:id="rId2"/>
    <p:sldId id="1712" r:id="rId3"/>
    <p:sldId id="1811" r:id="rId4"/>
    <p:sldId id="1810" r:id="rId5"/>
    <p:sldId id="1825" r:id="rId6"/>
    <p:sldId id="1812" r:id="rId7"/>
    <p:sldId id="1813" r:id="rId8"/>
    <p:sldId id="1814" r:id="rId9"/>
    <p:sldId id="1815" r:id="rId10"/>
    <p:sldId id="1816" r:id="rId11"/>
    <p:sldId id="1819" r:id="rId12"/>
    <p:sldId id="1820" r:id="rId13"/>
    <p:sldId id="1821" r:id="rId14"/>
    <p:sldId id="1822" r:id="rId15"/>
    <p:sldId id="1823" r:id="rId16"/>
    <p:sldId id="1824" r:id="rId17"/>
    <p:sldId id="284" r:id="rId18"/>
  </p:sldIdLst>
  <p:sldSz cx="12190413" cy="6859588"/>
  <p:notesSz cx="6799263" cy="9929813"/>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544251"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088502"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632753"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177004"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721254" algn="l" defTabSz="1088502"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3265505" algn="l" defTabSz="1088502"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809756" algn="l" defTabSz="1088502"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4354007" algn="l" defTabSz="1088502"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596" userDrawn="1">
          <p15:clr>
            <a:srgbClr val="A4A3A4"/>
          </p15:clr>
        </p15:guide>
        <p15:guide id="2" orient="horz" pos="380">
          <p15:clr>
            <a:srgbClr val="A4A3A4"/>
          </p15:clr>
        </p15:guide>
        <p15:guide id="3" orient="horz" pos="4039">
          <p15:clr>
            <a:srgbClr val="A4A3A4"/>
          </p15:clr>
        </p15:guide>
        <p15:guide id="4" pos="483" userDrawn="1">
          <p15:clr>
            <a:srgbClr val="A4A3A4"/>
          </p15:clr>
        </p15:guide>
        <p15:guide id="5" pos="737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谷绪地" initials="谷绪地" lastIdx="2" clrIdx="0"/>
  <p:cmAuthor id="2" name="zhuanxiangban1@outlook.com" initials="z"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CCE2F2"/>
    <a:srgbClr val="FFFFFF"/>
    <a:srgbClr val="CC0000"/>
    <a:srgbClr val="DCDADA"/>
    <a:srgbClr val="F5E7E7"/>
    <a:srgbClr val="82C027"/>
    <a:srgbClr val="2607C1"/>
    <a:srgbClr val="0066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51" autoAdjust="0"/>
    <p:restoredTop sz="70130" autoAdjust="0"/>
  </p:normalViewPr>
  <p:slideViewPr>
    <p:cSldViewPr snapToGrid="0">
      <p:cViewPr varScale="1">
        <p:scale>
          <a:sx n="44" d="100"/>
          <a:sy n="44" d="100"/>
        </p:scale>
        <p:origin x="72" y="192"/>
      </p:cViewPr>
      <p:guideLst>
        <p:guide orient="horz" pos="596"/>
        <p:guide orient="horz" pos="380"/>
        <p:guide orient="horz" pos="4039"/>
        <p:guide pos="483"/>
        <p:guide pos="7376"/>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2946085" cy="498225"/>
          </a:xfrm>
          <a:prstGeom prst="rect">
            <a:avLst/>
          </a:prstGeom>
        </p:spPr>
        <p:txBody>
          <a:bodyPr vert="horz" lIns="90699" tIns="45350" rIns="90699" bIns="45350" rtlCol="0"/>
          <a:lstStyle>
            <a:lvl1pPr algn="l">
              <a:defRPr sz="1200"/>
            </a:lvl1pPr>
          </a:lstStyle>
          <a:p>
            <a:endParaRPr lang="zh-CN" altLang="en-US"/>
          </a:p>
        </p:txBody>
      </p:sp>
      <p:sp>
        <p:nvSpPr>
          <p:cNvPr id="3" name="日期占位符 2"/>
          <p:cNvSpPr>
            <a:spLocks noGrp="1"/>
          </p:cNvSpPr>
          <p:nvPr>
            <p:ph type="dt" sz="quarter" idx="1"/>
          </p:nvPr>
        </p:nvSpPr>
        <p:spPr>
          <a:xfrm>
            <a:off x="3851606" y="0"/>
            <a:ext cx="2946085" cy="498225"/>
          </a:xfrm>
          <a:prstGeom prst="rect">
            <a:avLst/>
          </a:prstGeom>
        </p:spPr>
        <p:txBody>
          <a:bodyPr vert="horz" lIns="90699" tIns="45350" rIns="90699" bIns="45350" rtlCol="0"/>
          <a:lstStyle>
            <a:lvl1pPr algn="r">
              <a:defRPr sz="1200"/>
            </a:lvl1pPr>
          </a:lstStyle>
          <a:p>
            <a:fld id="{650BB094-4F7D-4DE1-8B9D-70B5E7108D1A}" type="datetimeFigureOut">
              <a:rPr lang="zh-CN" altLang="en-US" smtClean="0"/>
              <a:t>2024/10/31</a:t>
            </a:fld>
            <a:endParaRPr lang="zh-CN" altLang="en-US"/>
          </a:p>
        </p:txBody>
      </p:sp>
      <p:sp>
        <p:nvSpPr>
          <p:cNvPr id="4" name="页脚占位符 3"/>
          <p:cNvSpPr>
            <a:spLocks noGrp="1"/>
          </p:cNvSpPr>
          <p:nvPr>
            <p:ph type="ftr" sz="quarter" idx="2"/>
          </p:nvPr>
        </p:nvSpPr>
        <p:spPr>
          <a:xfrm>
            <a:off x="1" y="9431588"/>
            <a:ext cx="2946085" cy="498225"/>
          </a:xfrm>
          <a:prstGeom prst="rect">
            <a:avLst/>
          </a:prstGeom>
        </p:spPr>
        <p:txBody>
          <a:bodyPr vert="horz" lIns="90699" tIns="45350" rIns="90699" bIns="4535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1606" y="9431588"/>
            <a:ext cx="2946085" cy="498225"/>
          </a:xfrm>
          <a:prstGeom prst="rect">
            <a:avLst/>
          </a:prstGeom>
        </p:spPr>
        <p:txBody>
          <a:bodyPr vert="horz" lIns="90699" tIns="45350" rIns="90699" bIns="45350" rtlCol="0" anchor="b"/>
          <a:lstStyle>
            <a:lvl1pPr algn="r">
              <a:defRPr sz="1200"/>
            </a:lvl1pPr>
          </a:lstStyle>
          <a:p>
            <a:fld id="{743CCD4A-3975-4775-BF23-6249C7A7BD25}" type="slidenum">
              <a:rPr lang="zh-CN" altLang="en-US" smtClean="0"/>
              <a:t>‹#›</a:t>
            </a:fld>
            <a:endParaRPr lang="zh-CN" altLang="en-US"/>
          </a:p>
        </p:txBody>
      </p:sp>
    </p:spTree>
    <p:extLst>
      <p:ext uri="{BB962C8B-B14F-4D97-AF65-F5344CB8AC3E}">
        <p14:creationId xmlns:p14="http://schemas.microsoft.com/office/powerpoint/2010/main" val="4275199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2946347" cy="498215"/>
          </a:xfrm>
          <a:prstGeom prst="rect">
            <a:avLst/>
          </a:prstGeom>
        </p:spPr>
        <p:txBody>
          <a:bodyPr vert="horz" lIns="91425" tIns="45713" rIns="91425" bIns="45713"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51343" y="0"/>
            <a:ext cx="2946347" cy="498215"/>
          </a:xfrm>
          <a:prstGeom prst="rect">
            <a:avLst/>
          </a:prstGeom>
        </p:spPr>
        <p:txBody>
          <a:bodyPr vert="horz" lIns="91425" tIns="45713" rIns="91425" bIns="45713" rtlCol="0"/>
          <a:lstStyle>
            <a:lvl1pPr algn="r" fontAlgn="auto">
              <a:spcBef>
                <a:spcPts val="0"/>
              </a:spcBef>
              <a:spcAft>
                <a:spcPts val="0"/>
              </a:spcAft>
              <a:defRPr sz="1200">
                <a:latin typeface="+mn-lt"/>
                <a:ea typeface="+mn-ea"/>
              </a:defRPr>
            </a:lvl1pPr>
          </a:lstStyle>
          <a:p>
            <a:pPr>
              <a:defRPr/>
            </a:pPr>
            <a:fld id="{6F555FF2-286A-496B-80EA-5063006FAC0C}" type="datetimeFigureOut">
              <a:rPr lang="zh-CN" altLang="en-US"/>
              <a:t>2024/10/31</a:t>
            </a:fld>
            <a:endParaRPr lang="zh-CN" altLang="en-US"/>
          </a:p>
        </p:txBody>
      </p:sp>
      <p:sp>
        <p:nvSpPr>
          <p:cNvPr id="4" name="幻灯片图像占位符 3"/>
          <p:cNvSpPr>
            <a:spLocks noGrp="1" noRot="1" noChangeAspect="1"/>
          </p:cNvSpPr>
          <p:nvPr>
            <p:ph type="sldImg" idx="2"/>
          </p:nvPr>
        </p:nvSpPr>
        <p:spPr>
          <a:xfrm>
            <a:off x="422275" y="1241425"/>
            <a:ext cx="5954713" cy="3351213"/>
          </a:xfrm>
          <a:prstGeom prst="rect">
            <a:avLst/>
          </a:prstGeom>
          <a:noFill/>
          <a:ln w="12700">
            <a:solidFill>
              <a:prstClr val="black"/>
            </a:solidFill>
          </a:ln>
        </p:spPr>
        <p:txBody>
          <a:bodyPr vert="horz" lIns="91425" tIns="45713" rIns="91425" bIns="45713" rtlCol="0" anchor="ctr"/>
          <a:lstStyle/>
          <a:p>
            <a:pPr lvl="0"/>
            <a:endParaRPr lang="zh-CN" altLang="en-US" noProof="0"/>
          </a:p>
        </p:txBody>
      </p:sp>
      <p:sp>
        <p:nvSpPr>
          <p:cNvPr id="5" name="备注占位符 4"/>
          <p:cNvSpPr>
            <a:spLocks noGrp="1"/>
          </p:cNvSpPr>
          <p:nvPr>
            <p:ph type="body" sz="quarter" idx="3"/>
          </p:nvPr>
        </p:nvSpPr>
        <p:spPr>
          <a:xfrm>
            <a:off x="679927" y="4778722"/>
            <a:ext cx="5439410" cy="3909864"/>
          </a:xfrm>
          <a:prstGeom prst="rect">
            <a:avLst/>
          </a:prstGeom>
        </p:spPr>
        <p:txBody>
          <a:bodyPr vert="horz" lIns="91425" tIns="45713" rIns="91425" bIns="45713"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1" y="9431600"/>
            <a:ext cx="2946347" cy="498214"/>
          </a:xfrm>
          <a:prstGeom prst="rect">
            <a:avLst/>
          </a:prstGeom>
        </p:spPr>
        <p:txBody>
          <a:bodyPr vert="horz" lIns="91425" tIns="45713" rIns="91425" bIns="45713"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51343" y="9431600"/>
            <a:ext cx="2946347" cy="498214"/>
          </a:xfrm>
          <a:prstGeom prst="rect">
            <a:avLst/>
          </a:prstGeom>
        </p:spPr>
        <p:txBody>
          <a:bodyPr vert="horz" lIns="91425" tIns="45713" rIns="91425" bIns="45713" rtlCol="0" anchor="b"/>
          <a:lstStyle>
            <a:lvl1pPr algn="r" fontAlgn="auto">
              <a:spcBef>
                <a:spcPts val="0"/>
              </a:spcBef>
              <a:spcAft>
                <a:spcPts val="0"/>
              </a:spcAft>
              <a:defRPr sz="1200">
                <a:latin typeface="+mn-lt"/>
                <a:ea typeface="+mn-ea"/>
              </a:defRPr>
            </a:lvl1pPr>
          </a:lstStyle>
          <a:p>
            <a:pPr>
              <a:defRPr/>
            </a:pPr>
            <a:fld id="{C44595F5-C358-48DC-82C6-D14B34CAA259}" type="slidenum">
              <a:rPr lang="zh-CN" altLang="en-US"/>
              <a:t>‹#›</a:t>
            </a:fld>
            <a:endParaRPr lang="zh-CN" altLang="en-US"/>
          </a:p>
        </p:txBody>
      </p:sp>
    </p:spTree>
    <p:extLst>
      <p:ext uri="{BB962C8B-B14F-4D97-AF65-F5344CB8AC3E}">
        <p14:creationId xmlns:p14="http://schemas.microsoft.com/office/powerpoint/2010/main" val="4545393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mn-lt"/>
        <a:ea typeface="+mn-ea"/>
        <a:cs typeface="+mn-cs"/>
      </a:defRPr>
    </a:lvl1pPr>
    <a:lvl2pPr marL="544251" algn="l" rtl="0" eaLnBrk="0" fontAlgn="base" hangingPunct="0">
      <a:spcBef>
        <a:spcPct val="30000"/>
      </a:spcBef>
      <a:spcAft>
        <a:spcPct val="0"/>
      </a:spcAft>
      <a:defRPr sz="1400" kern="1200">
        <a:solidFill>
          <a:schemeClr val="tx1"/>
        </a:solidFill>
        <a:latin typeface="+mn-lt"/>
        <a:ea typeface="+mn-ea"/>
        <a:cs typeface="+mn-cs"/>
      </a:defRPr>
    </a:lvl2pPr>
    <a:lvl3pPr marL="1088502" algn="l" rtl="0" eaLnBrk="0" fontAlgn="base" hangingPunct="0">
      <a:spcBef>
        <a:spcPct val="30000"/>
      </a:spcBef>
      <a:spcAft>
        <a:spcPct val="0"/>
      </a:spcAft>
      <a:defRPr sz="1400" kern="1200">
        <a:solidFill>
          <a:schemeClr val="tx1"/>
        </a:solidFill>
        <a:latin typeface="+mn-lt"/>
        <a:ea typeface="+mn-ea"/>
        <a:cs typeface="+mn-cs"/>
      </a:defRPr>
    </a:lvl3pPr>
    <a:lvl4pPr marL="1632753" algn="l" rtl="0" eaLnBrk="0" fontAlgn="base" hangingPunct="0">
      <a:spcBef>
        <a:spcPct val="30000"/>
      </a:spcBef>
      <a:spcAft>
        <a:spcPct val="0"/>
      </a:spcAft>
      <a:defRPr sz="1400" kern="1200">
        <a:solidFill>
          <a:schemeClr val="tx1"/>
        </a:solidFill>
        <a:latin typeface="+mn-lt"/>
        <a:ea typeface="+mn-ea"/>
        <a:cs typeface="+mn-cs"/>
      </a:defRPr>
    </a:lvl4pPr>
    <a:lvl5pPr marL="2177004" algn="l" rtl="0" eaLnBrk="0" fontAlgn="base" hangingPunct="0">
      <a:spcBef>
        <a:spcPct val="30000"/>
      </a:spcBef>
      <a:spcAft>
        <a:spcPct val="0"/>
      </a:spcAft>
      <a:defRPr sz="1400" kern="1200">
        <a:solidFill>
          <a:schemeClr val="tx1"/>
        </a:solidFill>
        <a:latin typeface="+mn-lt"/>
        <a:ea typeface="+mn-ea"/>
        <a:cs typeface="+mn-cs"/>
      </a:defRPr>
    </a:lvl5pPr>
    <a:lvl6pPr marL="2721254" algn="l" defTabSz="1088502" rtl="0" eaLnBrk="1" latinLnBrk="0" hangingPunct="1">
      <a:defRPr sz="1400" kern="1200">
        <a:solidFill>
          <a:schemeClr val="tx1"/>
        </a:solidFill>
        <a:latin typeface="+mn-lt"/>
        <a:ea typeface="+mn-ea"/>
        <a:cs typeface="+mn-cs"/>
      </a:defRPr>
    </a:lvl6pPr>
    <a:lvl7pPr marL="3265505" algn="l" defTabSz="1088502" rtl="0" eaLnBrk="1" latinLnBrk="0" hangingPunct="1">
      <a:defRPr sz="1400" kern="1200">
        <a:solidFill>
          <a:schemeClr val="tx1"/>
        </a:solidFill>
        <a:latin typeface="+mn-lt"/>
        <a:ea typeface="+mn-ea"/>
        <a:cs typeface="+mn-cs"/>
      </a:defRPr>
    </a:lvl7pPr>
    <a:lvl8pPr marL="3809756" algn="l" defTabSz="1088502" rtl="0" eaLnBrk="1" latinLnBrk="0" hangingPunct="1">
      <a:defRPr sz="1400" kern="1200">
        <a:solidFill>
          <a:schemeClr val="tx1"/>
        </a:solidFill>
        <a:latin typeface="+mn-lt"/>
        <a:ea typeface="+mn-ea"/>
        <a:cs typeface="+mn-cs"/>
      </a:defRPr>
    </a:lvl8pPr>
    <a:lvl9pPr marL="4354007" algn="l" defTabSz="108850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800" dirty="0">
                <a:solidFill>
                  <a:srgbClr val="000000"/>
                </a:solidFill>
                <a:effectLst/>
                <a:ea typeface="仿宋" panose="02010609060101010101" pitchFamily="49" charset="-122"/>
                <a:cs typeface="Times New Roman" panose="02020603050405020304" pitchFamily="18" charset="0"/>
              </a:rPr>
              <a:t>各位同仁，大家上午好。我来自中车长春轨道客车股份有限公司，我的主题是高温超导磁体的热传导结构的多物理场拓扑优化，很高兴能有机会和大家分享我们的基于</a:t>
            </a:r>
            <a:r>
              <a:rPr lang="en-US" altLang="zh-CN" sz="1800" dirty="0">
                <a:solidFill>
                  <a:srgbClr val="000000"/>
                </a:solidFill>
                <a:effectLst/>
                <a:ea typeface="仿宋" panose="02010609060101010101" pitchFamily="49" charset="-122"/>
                <a:cs typeface="Times New Roman" panose="02020603050405020304" pitchFamily="18" charset="0"/>
              </a:rPr>
              <a:t>COMSOL</a:t>
            </a:r>
            <a:r>
              <a:rPr lang="zh-CN" altLang="zh-CN" sz="1800" dirty="0">
                <a:solidFill>
                  <a:srgbClr val="000000"/>
                </a:solidFill>
                <a:effectLst/>
                <a:ea typeface="仿宋" panose="02010609060101010101" pitchFamily="49" charset="-122"/>
                <a:cs typeface="Times New Roman" panose="02020603050405020304" pitchFamily="18" charset="0"/>
              </a:rPr>
              <a:t>软件的一些研究成果，下面是我们的团队成员。</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1</a:t>
            </a:fld>
            <a:endParaRPr lang="zh-CN" altLang="en-US"/>
          </a:p>
        </p:txBody>
      </p:sp>
    </p:spTree>
    <p:extLst>
      <p:ext uri="{BB962C8B-B14F-4D97-AF65-F5344CB8AC3E}">
        <p14:creationId xmlns:p14="http://schemas.microsoft.com/office/powerpoint/2010/main" val="4095117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此外，主支撑结构的设计区域被离散化。每个元素都被分配了一个设计变量。</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在基于变量密度法的拓扑优化中，设计变量是每个元素的相对密度，通过改变每个元素的相关密度值来实现结构的优化设计</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在结构领域，杨氏模量用于构建元素的相对密度。</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在温度场中，元素的相对密度由材料的导热系数和比热构成。</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10</a:t>
            </a:fld>
            <a:endParaRPr lang="zh-CN" altLang="en-US"/>
          </a:p>
        </p:txBody>
      </p:sp>
    </p:spTree>
    <p:extLst>
      <p:ext uri="{BB962C8B-B14F-4D97-AF65-F5344CB8AC3E}">
        <p14:creationId xmlns:p14="http://schemas.microsoft.com/office/powerpoint/2010/main" val="417526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电磁力作为结构场中的边界条件，通过解析方法求解。</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在此基础上，考虑重力效应和主支架冷热端温差，进行了热力耦合分析。</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为了实现主支架的高负载和低热泄漏的设计目标。拓扑优化的目标是使总应变最小化</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设计区域同时存在能量和热量泄漏。</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dirty="0">
                <a:solidFill>
                  <a:srgbClr val="000000"/>
                </a:solidFill>
                <a:effectLst/>
                <a:ea typeface="仿宋" panose="02010609060101010101" pitchFamily="49" charset="-122"/>
                <a:cs typeface="Times New Roman" panose="02020603050405020304" pitchFamily="18" charset="0"/>
              </a:rPr>
              <a:t>约束条件是设计区域内材料的最大应力不超过材料屈服极限的</a:t>
            </a:r>
            <a:r>
              <a:rPr lang="en-US" altLang="zh-CN" sz="1800" dirty="0">
                <a:solidFill>
                  <a:srgbClr val="000000"/>
                </a:solidFill>
                <a:effectLst/>
                <a:ea typeface="仿宋" panose="02010609060101010101" pitchFamily="49" charset="-122"/>
                <a:cs typeface="Times New Roman" panose="02020603050405020304" pitchFamily="18" charset="0"/>
              </a:rPr>
              <a:t>85%</a:t>
            </a:r>
            <a:r>
              <a:rPr lang="zh-CN" altLang="zh-CN" sz="1800" dirty="0">
                <a:solidFill>
                  <a:srgbClr val="000000"/>
                </a:solidFill>
                <a:effectLst/>
                <a:ea typeface="仿宋" panose="02010609060101010101" pitchFamily="49" charset="-122"/>
                <a:cs typeface="Times New Roman" panose="02020603050405020304" pitchFamily="18" charset="0"/>
              </a:rPr>
              <a:t>，体积分数约束条件不超过设定值。</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11</a:t>
            </a:fld>
            <a:endParaRPr lang="zh-CN" altLang="en-US"/>
          </a:p>
        </p:txBody>
      </p:sp>
    </p:spTree>
    <p:extLst>
      <p:ext uri="{BB962C8B-B14F-4D97-AF65-F5344CB8AC3E}">
        <p14:creationId xmlns:p14="http://schemas.microsoft.com/office/powerpoint/2010/main" val="10076585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800" dirty="0">
                <a:solidFill>
                  <a:srgbClr val="000000"/>
                </a:solidFill>
                <a:effectLst/>
                <a:ea typeface="仿宋" panose="02010609060101010101" pitchFamily="49" charset="-122"/>
                <a:cs typeface="Times New Roman" panose="02020603050405020304" pitchFamily="18" charset="0"/>
              </a:rPr>
              <a:t>下图显示了在拓扑优化迭代的第</a:t>
            </a:r>
            <a:r>
              <a:rPr lang="en-US" altLang="zh-CN" sz="1800" dirty="0">
                <a:solidFill>
                  <a:srgbClr val="000000"/>
                </a:solidFill>
                <a:effectLst/>
                <a:ea typeface="仿宋" panose="02010609060101010101" pitchFamily="49" charset="-122"/>
                <a:cs typeface="Times New Roman" panose="02020603050405020304" pitchFamily="18" charset="0"/>
              </a:rPr>
              <a:t>10</a:t>
            </a:r>
            <a:r>
              <a:rPr lang="zh-CN" altLang="zh-CN" sz="1800" dirty="0">
                <a:solidFill>
                  <a:srgbClr val="000000"/>
                </a:solidFill>
                <a:effectLst/>
                <a:ea typeface="仿宋" panose="02010609060101010101" pitchFamily="49" charset="-122"/>
                <a:cs typeface="Times New Roman" panose="02020603050405020304" pitchFamily="18" charset="0"/>
              </a:rPr>
              <a:t>步、第</a:t>
            </a:r>
            <a:r>
              <a:rPr lang="en-US" altLang="zh-CN" sz="1800" dirty="0">
                <a:solidFill>
                  <a:srgbClr val="000000"/>
                </a:solidFill>
                <a:effectLst/>
                <a:ea typeface="仿宋" panose="02010609060101010101" pitchFamily="49" charset="-122"/>
                <a:cs typeface="Times New Roman" panose="02020603050405020304" pitchFamily="18" charset="0"/>
              </a:rPr>
              <a:t>30</a:t>
            </a:r>
            <a:r>
              <a:rPr lang="zh-CN" altLang="zh-CN" sz="1800" dirty="0">
                <a:solidFill>
                  <a:srgbClr val="000000"/>
                </a:solidFill>
                <a:effectLst/>
                <a:ea typeface="仿宋" panose="02010609060101010101" pitchFamily="49" charset="-122"/>
                <a:cs typeface="Times New Roman" panose="02020603050405020304" pitchFamily="18" charset="0"/>
              </a:rPr>
              <a:t>步、第</a:t>
            </a:r>
            <a:r>
              <a:rPr lang="en-US" altLang="zh-CN" sz="1800" dirty="0">
                <a:solidFill>
                  <a:srgbClr val="000000"/>
                </a:solidFill>
                <a:effectLst/>
                <a:ea typeface="仿宋" panose="02010609060101010101" pitchFamily="49" charset="-122"/>
                <a:cs typeface="Times New Roman" panose="02020603050405020304" pitchFamily="18" charset="0"/>
              </a:rPr>
              <a:t>50</a:t>
            </a:r>
            <a:r>
              <a:rPr lang="zh-CN" altLang="zh-CN" sz="1800" dirty="0">
                <a:solidFill>
                  <a:srgbClr val="000000"/>
                </a:solidFill>
                <a:effectLst/>
                <a:ea typeface="仿宋" panose="02010609060101010101" pitchFamily="49" charset="-122"/>
                <a:cs typeface="Times New Roman" panose="02020603050405020304" pitchFamily="18" charset="0"/>
              </a:rPr>
              <a:t>步和第</a:t>
            </a:r>
            <a:r>
              <a:rPr lang="en-US" altLang="zh-CN" sz="1800" dirty="0">
                <a:solidFill>
                  <a:srgbClr val="000000"/>
                </a:solidFill>
                <a:effectLst/>
                <a:ea typeface="仿宋" panose="02010609060101010101" pitchFamily="49" charset="-122"/>
                <a:cs typeface="Times New Roman" panose="02020603050405020304" pitchFamily="18" charset="0"/>
              </a:rPr>
              <a:t>70</a:t>
            </a:r>
            <a:r>
              <a:rPr lang="zh-CN" altLang="zh-CN" sz="1800" dirty="0">
                <a:solidFill>
                  <a:srgbClr val="000000"/>
                </a:solidFill>
                <a:effectLst/>
                <a:ea typeface="仿宋" panose="02010609060101010101" pitchFamily="49" charset="-122"/>
                <a:cs typeface="Times New Roman" panose="02020603050405020304" pitchFamily="18" charset="0"/>
              </a:rPr>
              <a:t>步中，在设计区域中逐步计算对优化目标贡献最大的材料分布的情况。</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12</a:t>
            </a:fld>
            <a:endParaRPr lang="zh-CN" altLang="en-US"/>
          </a:p>
        </p:txBody>
      </p:sp>
    </p:spTree>
    <p:extLst>
      <p:ext uri="{BB962C8B-B14F-4D97-AF65-F5344CB8AC3E}">
        <p14:creationId xmlns:p14="http://schemas.microsoft.com/office/powerpoint/2010/main" val="3592658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800" dirty="0">
                <a:solidFill>
                  <a:srgbClr val="000000"/>
                </a:solidFill>
                <a:effectLst/>
                <a:ea typeface="仿宋" panose="02010609060101010101" pitchFamily="49" charset="-122"/>
                <a:cs typeface="Times New Roman" panose="02020603050405020304" pitchFamily="18" charset="0"/>
              </a:rPr>
              <a:t>下图显示了当体积分数设置为</a:t>
            </a:r>
            <a:r>
              <a:rPr lang="en-US" altLang="zh-CN" sz="1800" dirty="0">
                <a:solidFill>
                  <a:srgbClr val="000000"/>
                </a:solidFill>
                <a:effectLst/>
                <a:ea typeface="仿宋" panose="02010609060101010101" pitchFamily="49" charset="-122"/>
                <a:cs typeface="Times New Roman" panose="02020603050405020304" pitchFamily="18" charset="0"/>
              </a:rPr>
              <a:t>10%</a:t>
            </a:r>
            <a:r>
              <a:rPr lang="zh-CN" altLang="zh-CN" sz="1800" dirty="0">
                <a:solidFill>
                  <a:srgbClr val="000000"/>
                </a:solidFill>
                <a:effectLst/>
                <a:ea typeface="仿宋" panose="02010609060101010101" pitchFamily="49" charset="-122"/>
                <a:cs typeface="Times New Roman" panose="02020603050405020304" pitchFamily="18" charset="0"/>
              </a:rPr>
              <a:t>、</a:t>
            </a:r>
            <a:r>
              <a:rPr lang="en-US" altLang="zh-CN" sz="1800" dirty="0">
                <a:solidFill>
                  <a:srgbClr val="000000"/>
                </a:solidFill>
                <a:effectLst/>
                <a:ea typeface="仿宋" panose="02010609060101010101" pitchFamily="49" charset="-122"/>
                <a:cs typeface="Times New Roman" panose="02020603050405020304" pitchFamily="18" charset="0"/>
              </a:rPr>
              <a:t>20%</a:t>
            </a:r>
            <a:r>
              <a:rPr lang="zh-CN" altLang="zh-CN" sz="1800" dirty="0">
                <a:solidFill>
                  <a:srgbClr val="000000"/>
                </a:solidFill>
                <a:effectLst/>
                <a:ea typeface="仿宋" panose="02010609060101010101" pitchFamily="49" charset="-122"/>
                <a:cs typeface="Times New Roman" panose="02020603050405020304" pitchFamily="18" charset="0"/>
              </a:rPr>
              <a:t>、</a:t>
            </a:r>
            <a:r>
              <a:rPr lang="en-US" altLang="zh-CN" sz="1800" dirty="0">
                <a:solidFill>
                  <a:srgbClr val="000000"/>
                </a:solidFill>
                <a:effectLst/>
                <a:ea typeface="仿宋" panose="02010609060101010101" pitchFamily="49" charset="-122"/>
                <a:cs typeface="Times New Roman" panose="02020603050405020304" pitchFamily="18" charset="0"/>
              </a:rPr>
              <a:t>30%</a:t>
            </a:r>
            <a:r>
              <a:rPr lang="zh-CN" altLang="zh-CN" sz="1800" dirty="0">
                <a:solidFill>
                  <a:srgbClr val="000000"/>
                </a:solidFill>
                <a:effectLst/>
                <a:ea typeface="仿宋" panose="02010609060101010101" pitchFamily="49" charset="-122"/>
                <a:cs typeface="Times New Roman" panose="02020603050405020304" pitchFamily="18" charset="0"/>
              </a:rPr>
              <a:t>和</a:t>
            </a:r>
            <a:r>
              <a:rPr lang="en-US" altLang="zh-CN" sz="1800" dirty="0">
                <a:solidFill>
                  <a:srgbClr val="000000"/>
                </a:solidFill>
                <a:effectLst/>
                <a:ea typeface="仿宋" panose="02010609060101010101" pitchFamily="49" charset="-122"/>
                <a:cs typeface="Times New Roman" panose="02020603050405020304" pitchFamily="18" charset="0"/>
              </a:rPr>
              <a:t>40%</a:t>
            </a:r>
            <a:r>
              <a:rPr lang="zh-CN" altLang="zh-CN" sz="1800" dirty="0">
                <a:solidFill>
                  <a:srgbClr val="000000"/>
                </a:solidFill>
                <a:effectLst/>
                <a:ea typeface="仿宋" panose="02010609060101010101" pitchFamily="49" charset="-122"/>
                <a:cs typeface="Times New Roman" panose="02020603050405020304" pitchFamily="18" charset="0"/>
              </a:rPr>
              <a:t>时的相应拓扑优化结构。体积分数越大，设计区域中保留的材料越多。</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13</a:t>
            </a:fld>
            <a:endParaRPr lang="zh-CN" altLang="en-US"/>
          </a:p>
        </p:txBody>
      </p:sp>
    </p:spTree>
    <p:extLst>
      <p:ext uri="{BB962C8B-B14F-4D97-AF65-F5344CB8AC3E}">
        <p14:creationId xmlns:p14="http://schemas.microsoft.com/office/powerpoint/2010/main" val="1862305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然后，选择体积分数为</a:t>
            </a:r>
            <a:r>
              <a:rPr lang="en-US"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20%</a:t>
            </a: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的拓扑优化结果进行平滑处理，以获得如下图所示的最终结构。</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14</a:t>
            </a:fld>
            <a:endParaRPr lang="zh-CN" altLang="en-US"/>
          </a:p>
        </p:txBody>
      </p:sp>
    </p:spTree>
    <p:extLst>
      <p:ext uri="{BB962C8B-B14F-4D97-AF65-F5344CB8AC3E}">
        <p14:creationId xmlns:p14="http://schemas.microsoft.com/office/powerpoint/2010/main" val="1778642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与原始结构相比，优化结果可以减轻</a:t>
            </a:r>
            <a:r>
              <a:rPr lang="en-US"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85%</a:t>
            </a: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的重量，减少</a:t>
            </a:r>
            <a:r>
              <a:rPr lang="en-US"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61.7%</a:t>
            </a: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的热泄漏。尽管最大</a:t>
            </a:r>
            <a:r>
              <a:rPr lang="en-US"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Von mises</a:t>
            </a: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应力增加了</a:t>
            </a:r>
            <a:r>
              <a:rPr lang="en-US"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15%</a:t>
            </a: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，但它仍然达到了低于材料屈服极限</a:t>
            </a:r>
            <a:r>
              <a:rPr lang="en-US"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85%</a:t>
            </a: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的设计目标。结果表明，多物理场拓扑优化方法采用了一种新型的结构，实现了主支架高负载、低热泄漏的设计目标。</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15</a:t>
            </a:fld>
            <a:endParaRPr lang="zh-CN" altLang="en-US"/>
          </a:p>
        </p:txBody>
      </p:sp>
    </p:spTree>
    <p:extLst>
      <p:ext uri="{BB962C8B-B14F-4D97-AF65-F5344CB8AC3E}">
        <p14:creationId xmlns:p14="http://schemas.microsoft.com/office/powerpoint/2010/main" val="1671468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通过上述对多目标多物理场耦合拓扑优化的研究，我们可以得出以下结论。</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此外，通过拓扑优化获得的结构将通过工程验证，基于这种方法的多物理场耦合可以进一步优化高温超导磁体的其他重要部件。</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16</a:t>
            </a:fld>
            <a:endParaRPr lang="zh-CN" altLang="en-US"/>
          </a:p>
        </p:txBody>
      </p:sp>
    </p:spTree>
    <p:extLst>
      <p:ext uri="{BB962C8B-B14F-4D97-AF65-F5344CB8AC3E}">
        <p14:creationId xmlns:p14="http://schemas.microsoft.com/office/powerpoint/2010/main" val="34966281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800">
                <a:solidFill>
                  <a:srgbClr val="000000"/>
                </a:solidFill>
                <a:effectLst/>
                <a:ea typeface="仿宋" panose="02010609060101010101" pitchFamily="49" charset="-122"/>
                <a:cs typeface="Times New Roman" panose="02020603050405020304" pitchFamily="18" charset="0"/>
              </a:rPr>
              <a:t>以上是我全部的分享内容，谢谢</a:t>
            </a:r>
            <a:endParaRPr lang="zh-CN" altLang="en-US"/>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17</a:t>
            </a:fld>
            <a:endParaRPr lang="zh-CN" altLang="en-US"/>
          </a:p>
        </p:txBody>
      </p:sp>
    </p:spTree>
    <p:extLst>
      <p:ext uri="{BB962C8B-B14F-4D97-AF65-F5344CB8AC3E}">
        <p14:creationId xmlns:p14="http://schemas.microsoft.com/office/powerpoint/2010/main" val="1458438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我的分享分为</a:t>
            </a:r>
            <a:r>
              <a:rPr lang="en-US"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5</a:t>
            </a: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个部分</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2</a:t>
            </a:fld>
            <a:endParaRPr lang="zh-CN" altLang="en-US"/>
          </a:p>
        </p:txBody>
      </p:sp>
    </p:spTree>
    <p:extLst>
      <p:ext uri="{BB962C8B-B14F-4D97-AF65-F5344CB8AC3E}">
        <p14:creationId xmlns:p14="http://schemas.microsoft.com/office/powerpoint/2010/main" val="3418479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首先，我想介绍一下研究动机和研究背景。</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由于轨道交通领域对更高速度的追求，在世界范围内广泛地开始了占领高速磁浮技术高地的竞争，日本于</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1962</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年开始超导磁浮技术的研究，</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2015</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年实现</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603km/h</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的载人试验，暂未实现工程化应用</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美国也于</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20</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世纪</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60</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年代开始磁浮技术研究，</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2020</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年首次完成载人测试，试验速度</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172km/h</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，同样暂未实现工程化应用。</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国内，中车长客和航天三院等单位针对超导电动悬浮关键技术和工程化研究也开展了深入的研究，形成了比较完善的技术体系。</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目前低温超导磁悬浮列车的世界速度纪录为</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603</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公里</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小时，由日本</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JR Central</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在其山梨试验线上创造。</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然而，与在</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4.2 K</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以下工作的低温超导磁体相比，基于第二代高温超导带的超导磁体可以在</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15 K</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至</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77 K</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下工作。</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dirty="0">
                <a:effectLst/>
                <a:ea typeface="仿宋" panose="02010609060101010101" pitchFamily="49" charset="-122"/>
                <a:cs typeface="Times New Roman" panose="02020603050405020304" pitchFamily="18" charset="0"/>
              </a:rPr>
              <a:t>高温超导磁体的制冷成本较低，可以摆脱中国稀缺的液氦资源。</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3</a:t>
            </a:fld>
            <a:endParaRPr lang="zh-CN" altLang="en-US"/>
          </a:p>
        </p:txBody>
      </p:sp>
    </p:spTree>
    <p:extLst>
      <p:ext uri="{BB962C8B-B14F-4D97-AF65-F5344CB8AC3E}">
        <p14:creationId xmlns:p14="http://schemas.microsoft.com/office/powerpoint/2010/main" val="1746665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为了进一步验证基于高温超导磁体的超导电动悬浮磁悬浮列车的可行性，我公司建立了一条</a:t>
            </a:r>
            <a:r>
              <a:rPr lang="en-US"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200</a:t>
            </a:r>
            <a:r>
              <a:rPr lang="zh-CN" altLang="zh-CN" sz="1800" kern="100" dirty="0">
                <a:solidFill>
                  <a:srgbClr val="000000"/>
                </a:solidFill>
                <a:effectLst/>
                <a:latin typeface="等线" panose="02010600030101010101" pitchFamily="2" charset="-122"/>
                <a:ea typeface="仿宋" panose="02010609060101010101" pitchFamily="49" charset="-122"/>
                <a:cs typeface="Times New Roman" panose="02020603050405020304" pitchFamily="18" charset="0"/>
              </a:rPr>
              <a:t>米的高温超导全要素试验系统。</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dirty="0">
                <a:solidFill>
                  <a:srgbClr val="000000"/>
                </a:solidFill>
                <a:effectLst/>
                <a:ea typeface="仿宋" panose="02010609060101010101" pitchFamily="49" charset="-122"/>
                <a:cs typeface="Times New Roman" panose="02020603050405020304" pitchFamily="18" charset="0"/>
              </a:rPr>
              <a:t>下图显示了试车线的原型、轨道和设计指标。</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4</a:t>
            </a:fld>
            <a:endParaRPr lang="zh-CN" altLang="en-US"/>
          </a:p>
        </p:txBody>
      </p:sp>
    </p:spTree>
    <p:extLst>
      <p:ext uri="{BB962C8B-B14F-4D97-AF65-F5344CB8AC3E}">
        <p14:creationId xmlns:p14="http://schemas.microsoft.com/office/powerpoint/2010/main" val="4047242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作为系统中最核心的部分，高温超导磁体是全要素试验系统设计中最困难的部分之一。</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其设计需要综合应用电磁、温度、力学等领域的关键技术。</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从图中可以看出，每个物理场都有相应的设计目标，不同物理场之间有很多耦合因素。</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dirty="0">
                <a:effectLst/>
                <a:ea typeface="仿宋" panose="02010609060101010101" pitchFamily="49" charset="-122"/>
                <a:cs typeface="Times New Roman" panose="02020603050405020304" pitchFamily="18" charset="0"/>
              </a:rPr>
              <a:t>作为磁体结构的主要承载部分，本研究进一步优化了主支撑。</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5</a:t>
            </a:fld>
            <a:endParaRPr lang="zh-CN" altLang="en-US"/>
          </a:p>
        </p:txBody>
      </p:sp>
    </p:spTree>
    <p:extLst>
      <p:ext uri="{BB962C8B-B14F-4D97-AF65-F5344CB8AC3E}">
        <p14:creationId xmlns:p14="http://schemas.microsoft.com/office/powerpoint/2010/main" val="413123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其次，让我们重点介绍结构优化方法。</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一般来说，优化方法可分为左图中的三类。</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其中，拓扑优化方法比其他两种优化方法具有更大的设计自由度。</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dirty="0">
                <a:effectLst/>
                <a:ea typeface="仿宋" panose="02010609060101010101" pitchFamily="49" charset="-122"/>
                <a:cs typeface="Times New Roman" panose="02020603050405020304" pitchFamily="18" charset="0"/>
              </a:rPr>
              <a:t>基于变密度方法的拓扑优化方法，如</a:t>
            </a:r>
            <a:r>
              <a:rPr lang="en-US" altLang="zh-CN" sz="1800" dirty="0">
                <a:effectLst/>
                <a:ea typeface="仿宋" panose="02010609060101010101" pitchFamily="49" charset="-122"/>
                <a:cs typeface="Times New Roman" panose="02020603050405020304" pitchFamily="18" charset="0"/>
              </a:rPr>
              <a:t>1989</a:t>
            </a:r>
            <a:r>
              <a:rPr lang="zh-CN" altLang="zh-CN" sz="1800" dirty="0">
                <a:effectLst/>
                <a:ea typeface="仿宋" panose="02010609060101010101" pitchFamily="49" charset="-122"/>
                <a:cs typeface="Times New Roman" panose="02020603050405020304" pitchFamily="18" charset="0"/>
              </a:rPr>
              <a:t>年提出的</a:t>
            </a:r>
            <a:r>
              <a:rPr lang="en-US" altLang="zh-CN" sz="1800" dirty="0">
                <a:effectLst/>
                <a:ea typeface="仿宋" panose="02010609060101010101" pitchFamily="49" charset="-122"/>
                <a:cs typeface="Times New Roman" panose="02020603050405020304" pitchFamily="18" charset="0"/>
              </a:rPr>
              <a:t>SIMP</a:t>
            </a:r>
            <a:r>
              <a:rPr lang="zh-CN" altLang="zh-CN" sz="1800" dirty="0">
                <a:effectLst/>
                <a:ea typeface="仿宋" panose="02010609060101010101" pitchFamily="49" charset="-122"/>
                <a:cs typeface="Times New Roman" panose="02020603050405020304" pitchFamily="18" charset="0"/>
              </a:rPr>
              <a:t>算法，已被广泛应用于工程实践。此外，它可以为多物理场耦合情况下的结构轻量化设计提供概念指导，而不依赖于设计师的经验。</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6</a:t>
            </a:fld>
            <a:endParaRPr lang="zh-CN" altLang="en-US"/>
          </a:p>
        </p:txBody>
      </p:sp>
    </p:spTree>
    <p:extLst>
      <p:ext uri="{BB962C8B-B14F-4D97-AF65-F5344CB8AC3E}">
        <p14:creationId xmlns:p14="http://schemas.microsoft.com/office/powerpoint/2010/main" val="5331778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以下是拓扑优化在空客</a:t>
            </a:r>
            <a:r>
              <a:rPr lang="en-US" altLang="zh-CN" sz="1800" kern="100" dirty="0">
                <a:effectLst/>
                <a:latin typeface="等线" panose="02010600030101010101" pitchFamily="2" charset="-122"/>
                <a:ea typeface="仿宋" panose="02010609060101010101" pitchFamily="49" charset="-122"/>
                <a:cs typeface="Times New Roman" panose="02020603050405020304" pitchFamily="18" charset="0"/>
              </a:rPr>
              <a:t>A380</a:t>
            </a:r>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翼盒肋结构和汽车轮毂减重应用中的应用，以及散热结构和流道优化应用。</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dirty="0">
                <a:effectLst/>
                <a:ea typeface="仿宋" panose="02010609060101010101" pitchFamily="49" charset="-122"/>
                <a:cs typeface="Times New Roman" panose="02020603050405020304" pitchFamily="18" charset="0"/>
              </a:rPr>
              <a:t>在这项研究中，拓扑优化被扩展到多物理场耦合应用。</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7</a:t>
            </a:fld>
            <a:endParaRPr lang="zh-CN" altLang="en-US"/>
          </a:p>
        </p:txBody>
      </p:sp>
    </p:spTree>
    <p:extLst>
      <p:ext uri="{BB962C8B-B14F-4D97-AF65-F5344CB8AC3E}">
        <p14:creationId xmlns:p14="http://schemas.microsoft.com/office/powerpoint/2010/main" val="2036607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为了解决多目标多场耦合拓扑优化问题，我们首先需要明确每个物理场之间的耦合策略。</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在这项研究中，电磁场和结构场之间采用了顺序耦合方法，并通过解析方法将电磁力作为结构场中的边界条件求解。</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kern="100" dirty="0">
                <a:effectLst/>
                <a:latin typeface="等线" panose="02010600030101010101" pitchFamily="2" charset="-122"/>
                <a:ea typeface="仿宋" panose="02010609060101010101" pitchFamily="49" charset="-122"/>
                <a:cs typeface="Times New Roman" panose="02020603050405020304" pitchFamily="18" charset="0"/>
              </a:rPr>
              <a:t>温度场和结构场之间采用直接耦合方法，相互考虑两个场之间的相互作用。</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dirty="0">
                <a:effectLst/>
                <a:ea typeface="仿宋" panose="02010609060101010101" pitchFamily="49" charset="-122"/>
                <a:cs typeface="Times New Roman" panose="02020603050405020304" pitchFamily="18" charset="0"/>
              </a:rPr>
              <a:t>电磁场和温度场之间的电磁损失对主支架的设计影响很小，因此本次不考虑其影响。</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8</a:t>
            </a:fld>
            <a:endParaRPr lang="zh-CN" altLang="en-US"/>
          </a:p>
        </p:txBody>
      </p:sp>
    </p:spTree>
    <p:extLst>
      <p:ext uri="{BB962C8B-B14F-4D97-AF65-F5344CB8AC3E}">
        <p14:creationId xmlns:p14="http://schemas.microsoft.com/office/powerpoint/2010/main" val="49816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800" dirty="0">
                <a:solidFill>
                  <a:srgbClr val="000000"/>
                </a:solidFill>
                <a:effectLst/>
                <a:ea typeface="仿宋" panose="02010609060101010101" pitchFamily="49" charset="-122"/>
                <a:cs typeface="Times New Roman" panose="02020603050405020304" pitchFamily="18" charset="0"/>
              </a:rPr>
              <a:t>根据主支撑位置和线圈支撑位置，将待优化的主支撑结构（即设计区域）简化为右图所示的形式。该优化设计要达到的设计目标如下。</a:t>
            </a:r>
            <a:endParaRPr lang="zh-CN" altLang="en-US" dirty="0"/>
          </a:p>
        </p:txBody>
      </p:sp>
      <p:sp>
        <p:nvSpPr>
          <p:cNvPr id="4" name="灯片编号占位符 3"/>
          <p:cNvSpPr>
            <a:spLocks noGrp="1"/>
          </p:cNvSpPr>
          <p:nvPr>
            <p:ph type="sldNum" sz="quarter" idx="5"/>
          </p:nvPr>
        </p:nvSpPr>
        <p:spPr/>
        <p:txBody>
          <a:bodyPr/>
          <a:lstStyle/>
          <a:p>
            <a:pPr>
              <a:defRPr/>
            </a:pPr>
            <a:fld id="{C44595F5-C358-48DC-82C6-D14B34CAA259}" type="slidenum">
              <a:rPr lang="zh-CN" altLang="en-US" smtClean="0"/>
              <a:t>9</a:t>
            </a:fld>
            <a:endParaRPr lang="zh-CN" altLang="en-US"/>
          </a:p>
        </p:txBody>
      </p:sp>
    </p:spTree>
    <p:extLst>
      <p:ext uri="{BB962C8B-B14F-4D97-AF65-F5344CB8AC3E}">
        <p14:creationId xmlns:p14="http://schemas.microsoft.com/office/powerpoint/2010/main" val="34899187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5_标题幻灯片">
    <p:spTree>
      <p:nvGrpSpPr>
        <p:cNvPr id="1" name=""/>
        <p:cNvGrpSpPr/>
        <p:nvPr/>
      </p:nvGrpSpPr>
      <p:grpSpPr>
        <a:xfrm>
          <a:off x="0" y="0"/>
          <a:ext cx="0" cy="0"/>
          <a:chOff x="0" y="0"/>
          <a:chExt cx="0" cy="0"/>
        </a:xfrm>
      </p:grpSpPr>
      <p:sp>
        <p:nvSpPr>
          <p:cNvPr id="8" name="矩形 7" hidden="1"/>
          <p:cNvSpPr>
            <a:spLocks noChangeArrowheads="1"/>
          </p:cNvSpPr>
          <p:nvPr/>
        </p:nvSpPr>
        <p:spPr bwMode="auto">
          <a:xfrm>
            <a:off x="624336" y="-336628"/>
            <a:ext cx="4577753" cy="2232542"/>
          </a:xfrm>
          <a:prstGeom prst="rect">
            <a:avLst/>
          </a:prstGeom>
          <a:blipFill dpi="0" rotWithShape="1">
            <a:blip r:embed="rId2" cstate="print"/>
            <a:srcRect/>
            <a:stretch>
              <a:fillRect/>
            </a:stretch>
          </a:blipFill>
          <a:ln w="9525">
            <a:noFill/>
            <a:miter lim="800000"/>
          </a:ln>
        </p:spPr>
        <p:txBody>
          <a:bodyPr wrap="none" lIns="108851" tIns="54425" rIns="108851" bIns="54425" anchor="ctr"/>
          <a:lstStyle/>
          <a:p>
            <a:pPr algn="ctr" defTabSz="1086234">
              <a:defRPr/>
            </a:pPr>
            <a:endParaRPr lang="zh-CN" altLang="en-US">
              <a:solidFill>
                <a:schemeClr val="bg1"/>
              </a:solidFill>
              <a:ea typeface="黑体" panose="02010609060101010101" pitchFamily="49" charset="-122"/>
            </a:endParaRPr>
          </a:p>
        </p:txBody>
      </p:sp>
      <p:grpSp>
        <p:nvGrpSpPr>
          <p:cNvPr id="9" name="Group 4"/>
          <p:cNvGrpSpPr>
            <a:grpSpLocks noChangeAspect="1"/>
          </p:cNvGrpSpPr>
          <p:nvPr/>
        </p:nvGrpSpPr>
        <p:grpSpPr bwMode="auto">
          <a:xfrm>
            <a:off x="1151317" y="441427"/>
            <a:ext cx="3115328" cy="793934"/>
            <a:chOff x="633" y="230"/>
            <a:chExt cx="1226" cy="417"/>
          </a:xfrm>
        </p:grpSpPr>
        <p:sp>
          <p:nvSpPr>
            <p:cNvPr id="10" name="Freeform 5"/>
            <p:cNvSpPr/>
            <p:nvPr/>
          </p:nvSpPr>
          <p:spPr bwMode="auto">
            <a:xfrm>
              <a:off x="1157" y="454"/>
              <a:ext cx="158" cy="167"/>
            </a:xfrm>
            <a:custGeom>
              <a:avLst/>
              <a:gdLst>
                <a:gd name="T0" fmla="*/ 0 w 31"/>
                <a:gd name="T1" fmla="*/ 355 h 32"/>
                <a:gd name="T2" fmla="*/ 0 w 31"/>
                <a:gd name="T3" fmla="*/ 517 h 32"/>
                <a:gd name="T4" fmla="*/ 443 w 31"/>
                <a:gd name="T5" fmla="*/ 872 h 32"/>
                <a:gd name="T6" fmla="*/ 805 w 31"/>
                <a:gd name="T7" fmla="*/ 872 h 32"/>
                <a:gd name="T8" fmla="*/ 805 w 31"/>
                <a:gd name="T9" fmla="*/ 710 h 32"/>
                <a:gd name="T10" fmla="*/ 469 w 31"/>
                <a:gd name="T11" fmla="*/ 710 h 32"/>
                <a:gd name="T12" fmla="*/ 234 w 31"/>
                <a:gd name="T13" fmla="*/ 517 h 32"/>
                <a:gd name="T14" fmla="*/ 234 w 31"/>
                <a:gd name="T15" fmla="*/ 355 h 32"/>
                <a:gd name="T16" fmla="*/ 469 w 31"/>
                <a:gd name="T17" fmla="*/ 162 h 32"/>
                <a:gd name="T18" fmla="*/ 805 w 31"/>
                <a:gd name="T19" fmla="*/ 162 h 32"/>
                <a:gd name="T20" fmla="*/ 805 w 31"/>
                <a:gd name="T21" fmla="*/ 0 h 32"/>
                <a:gd name="T22" fmla="*/ 443 w 31"/>
                <a:gd name="T23" fmla="*/ 0 h 32"/>
                <a:gd name="T24" fmla="*/ 0 w 31"/>
                <a:gd name="T25" fmla="*/ 355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1" h="32">
                  <a:moveTo>
                    <a:pt x="0" y="13"/>
                  </a:moveTo>
                  <a:cubicBezTo>
                    <a:pt x="0" y="19"/>
                    <a:pt x="0" y="19"/>
                    <a:pt x="0" y="19"/>
                  </a:cubicBezTo>
                  <a:cubicBezTo>
                    <a:pt x="0" y="26"/>
                    <a:pt x="4" y="32"/>
                    <a:pt x="17" y="32"/>
                  </a:cubicBezTo>
                  <a:cubicBezTo>
                    <a:pt x="31" y="32"/>
                    <a:pt x="31" y="32"/>
                    <a:pt x="31" y="32"/>
                  </a:cubicBezTo>
                  <a:cubicBezTo>
                    <a:pt x="31" y="26"/>
                    <a:pt x="31" y="26"/>
                    <a:pt x="31" y="26"/>
                  </a:cubicBezTo>
                  <a:cubicBezTo>
                    <a:pt x="31" y="26"/>
                    <a:pt x="21" y="26"/>
                    <a:pt x="18" y="26"/>
                  </a:cubicBezTo>
                  <a:cubicBezTo>
                    <a:pt x="12" y="26"/>
                    <a:pt x="9" y="22"/>
                    <a:pt x="9" y="19"/>
                  </a:cubicBezTo>
                  <a:cubicBezTo>
                    <a:pt x="9" y="13"/>
                    <a:pt x="9" y="13"/>
                    <a:pt x="9" y="13"/>
                  </a:cubicBezTo>
                  <a:cubicBezTo>
                    <a:pt x="9" y="10"/>
                    <a:pt x="12" y="6"/>
                    <a:pt x="18" y="6"/>
                  </a:cubicBezTo>
                  <a:cubicBezTo>
                    <a:pt x="21" y="6"/>
                    <a:pt x="31" y="6"/>
                    <a:pt x="31" y="6"/>
                  </a:cubicBezTo>
                  <a:cubicBezTo>
                    <a:pt x="31" y="0"/>
                    <a:pt x="31" y="0"/>
                    <a:pt x="31" y="0"/>
                  </a:cubicBezTo>
                  <a:cubicBezTo>
                    <a:pt x="17" y="0"/>
                    <a:pt x="17" y="0"/>
                    <a:pt x="17" y="0"/>
                  </a:cubicBezTo>
                  <a:cubicBezTo>
                    <a:pt x="4" y="0"/>
                    <a:pt x="0" y="6"/>
                    <a:pt x="0" y="13"/>
                  </a:cubicBezTo>
                  <a:close/>
                </a:path>
              </a:pathLst>
            </a:custGeom>
            <a:solidFill>
              <a:srgbClr val="000000"/>
            </a:solidFill>
            <a:ln w="9525">
              <a:noFill/>
              <a:round/>
            </a:ln>
          </p:spPr>
          <p:txBody>
            <a:bodyPr/>
            <a:lstStyle/>
            <a:p>
              <a:pPr>
                <a:defRPr/>
              </a:pPr>
              <a:endParaRPr lang="zh-CN" altLang="en-US"/>
            </a:p>
          </p:txBody>
        </p:sp>
        <p:sp>
          <p:nvSpPr>
            <p:cNvPr id="11" name="Freeform 6"/>
            <p:cNvSpPr/>
            <p:nvPr/>
          </p:nvSpPr>
          <p:spPr bwMode="auto">
            <a:xfrm>
              <a:off x="1706" y="454"/>
              <a:ext cx="153" cy="167"/>
            </a:xfrm>
            <a:custGeom>
              <a:avLst/>
              <a:gdLst>
                <a:gd name="T0" fmla="*/ 444 w 30"/>
                <a:gd name="T1" fmla="*/ 162 h 32"/>
                <a:gd name="T2" fmla="*/ 780 w 30"/>
                <a:gd name="T3" fmla="*/ 162 h 32"/>
                <a:gd name="T4" fmla="*/ 780 w 30"/>
                <a:gd name="T5" fmla="*/ 0 h 32"/>
                <a:gd name="T6" fmla="*/ 444 w 30"/>
                <a:gd name="T7" fmla="*/ 0 h 32"/>
                <a:gd name="T8" fmla="*/ 0 w 30"/>
                <a:gd name="T9" fmla="*/ 355 h 32"/>
                <a:gd name="T10" fmla="*/ 0 w 30"/>
                <a:gd name="T11" fmla="*/ 517 h 32"/>
                <a:gd name="T12" fmla="*/ 444 w 30"/>
                <a:gd name="T13" fmla="*/ 872 h 32"/>
                <a:gd name="T14" fmla="*/ 780 w 30"/>
                <a:gd name="T15" fmla="*/ 872 h 32"/>
                <a:gd name="T16" fmla="*/ 780 w 30"/>
                <a:gd name="T17" fmla="*/ 710 h 32"/>
                <a:gd name="T18" fmla="*/ 444 w 30"/>
                <a:gd name="T19" fmla="*/ 710 h 32"/>
                <a:gd name="T20" fmla="*/ 209 w 30"/>
                <a:gd name="T21" fmla="*/ 517 h 32"/>
                <a:gd name="T22" fmla="*/ 209 w 30"/>
                <a:gd name="T23" fmla="*/ 355 h 32"/>
                <a:gd name="T24" fmla="*/ 444 w 30"/>
                <a:gd name="T25" fmla="*/ 162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32">
                  <a:moveTo>
                    <a:pt x="17" y="6"/>
                  </a:moveTo>
                  <a:cubicBezTo>
                    <a:pt x="21" y="6"/>
                    <a:pt x="30" y="6"/>
                    <a:pt x="30" y="6"/>
                  </a:cubicBezTo>
                  <a:cubicBezTo>
                    <a:pt x="30" y="0"/>
                    <a:pt x="30" y="0"/>
                    <a:pt x="30" y="0"/>
                  </a:cubicBezTo>
                  <a:cubicBezTo>
                    <a:pt x="17" y="0"/>
                    <a:pt x="17" y="0"/>
                    <a:pt x="17" y="0"/>
                  </a:cubicBezTo>
                  <a:cubicBezTo>
                    <a:pt x="3" y="0"/>
                    <a:pt x="0" y="6"/>
                    <a:pt x="0" y="13"/>
                  </a:cubicBezTo>
                  <a:cubicBezTo>
                    <a:pt x="0" y="19"/>
                    <a:pt x="0" y="19"/>
                    <a:pt x="0" y="19"/>
                  </a:cubicBezTo>
                  <a:cubicBezTo>
                    <a:pt x="0" y="26"/>
                    <a:pt x="3" y="32"/>
                    <a:pt x="17" y="32"/>
                  </a:cubicBezTo>
                  <a:cubicBezTo>
                    <a:pt x="30" y="32"/>
                    <a:pt x="30" y="32"/>
                    <a:pt x="30" y="32"/>
                  </a:cubicBezTo>
                  <a:cubicBezTo>
                    <a:pt x="30" y="26"/>
                    <a:pt x="30" y="26"/>
                    <a:pt x="30" y="26"/>
                  </a:cubicBezTo>
                  <a:cubicBezTo>
                    <a:pt x="30" y="26"/>
                    <a:pt x="21" y="26"/>
                    <a:pt x="17" y="26"/>
                  </a:cubicBezTo>
                  <a:cubicBezTo>
                    <a:pt x="11" y="26"/>
                    <a:pt x="8" y="22"/>
                    <a:pt x="8" y="19"/>
                  </a:cubicBezTo>
                  <a:cubicBezTo>
                    <a:pt x="8" y="13"/>
                    <a:pt x="8" y="13"/>
                    <a:pt x="8" y="13"/>
                  </a:cubicBezTo>
                  <a:cubicBezTo>
                    <a:pt x="8" y="10"/>
                    <a:pt x="11" y="6"/>
                    <a:pt x="17" y="6"/>
                  </a:cubicBezTo>
                  <a:close/>
                </a:path>
              </a:pathLst>
            </a:custGeom>
            <a:solidFill>
              <a:srgbClr val="000000"/>
            </a:solidFill>
            <a:ln w="9525">
              <a:noFill/>
              <a:round/>
            </a:ln>
          </p:spPr>
          <p:txBody>
            <a:bodyPr/>
            <a:lstStyle/>
            <a:p>
              <a:pPr>
                <a:defRPr/>
              </a:pPr>
              <a:endParaRPr lang="zh-CN" altLang="en-US"/>
            </a:p>
          </p:txBody>
        </p:sp>
        <p:sp>
          <p:nvSpPr>
            <p:cNvPr id="12" name="Freeform 7"/>
            <p:cNvSpPr/>
            <p:nvPr/>
          </p:nvSpPr>
          <p:spPr bwMode="auto">
            <a:xfrm>
              <a:off x="1335" y="454"/>
              <a:ext cx="168" cy="167"/>
            </a:xfrm>
            <a:custGeom>
              <a:avLst/>
              <a:gdLst>
                <a:gd name="T0" fmla="*/ 830 w 33"/>
                <a:gd name="T1" fmla="*/ 329 h 32"/>
                <a:gd name="T2" fmla="*/ 830 w 33"/>
                <a:gd name="T3" fmla="*/ 245 h 32"/>
                <a:gd name="T4" fmla="*/ 468 w 33"/>
                <a:gd name="T5" fmla="*/ 0 h 32"/>
                <a:gd name="T6" fmla="*/ 0 w 33"/>
                <a:gd name="T7" fmla="*/ 0 h 32"/>
                <a:gd name="T8" fmla="*/ 0 w 33"/>
                <a:gd name="T9" fmla="*/ 872 h 32"/>
                <a:gd name="T10" fmla="*/ 234 w 33"/>
                <a:gd name="T11" fmla="*/ 872 h 32"/>
                <a:gd name="T12" fmla="*/ 234 w 33"/>
                <a:gd name="T13" fmla="*/ 162 h 32"/>
                <a:gd name="T14" fmla="*/ 468 w 33"/>
                <a:gd name="T15" fmla="*/ 162 h 32"/>
                <a:gd name="T16" fmla="*/ 621 w 33"/>
                <a:gd name="T17" fmla="*/ 271 h 32"/>
                <a:gd name="T18" fmla="*/ 621 w 33"/>
                <a:gd name="T19" fmla="*/ 329 h 32"/>
                <a:gd name="T20" fmla="*/ 468 w 33"/>
                <a:gd name="T21" fmla="*/ 438 h 32"/>
                <a:gd name="T22" fmla="*/ 336 w 33"/>
                <a:gd name="T23" fmla="*/ 438 h 32"/>
                <a:gd name="T24" fmla="*/ 336 w 33"/>
                <a:gd name="T25" fmla="*/ 491 h 32"/>
                <a:gd name="T26" fmla="*/ 570 w 33"/>
                <a:gd name="T27" fmla="*/ 872 h 32"/>
                <a:gd name="T28" fmla="*/ 855 w 33"/>
                <a:gd name="T29" fmla="*/ 872 h 32"/>
                <a:gd name="T30" fmla="*/ 647 w 33"/>
                <a:gd name="T31" fmla="*/ 543 h 32"/>
                <a:gd name="T32" fmla="*/ 830 w 33"/>
                <a:gd name="T33" fmla="*/ 329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 h="32">
                  <a:moveTo>
                    <a:pt x="32" y="12"/>
                  </a:moveTo>
                  <a:cubicBezTo>
                    <a:pt x="32" y="9"/>
                    <a:pt x="32" y="9"/>
                    <a:pt x="32" y="9"/>
                  </a:cubicBezTo>
                  <a:cubicBezTo>
                    <a:pt x="32" y="5"/>
                    <a:pt x="30" y="0"/>
                    <a:pt x="18" y="0"/>
                  </a:cubicBezTo>
                  <a:cubicBezTo>
                    <a:pt x="0" y="0"/>
                    <a:pt x="0" y="0"/>
                    <a:pt x="0" y="0"/>
                  </a:cubicBezTo>
                  <a:cubicBezTo>
                    <a:pt x="0" y="32"/>
                    <a:pt x="0" y="32"/>
                    <a:pt x="0" y="32"/>
                  </a:cubicBezTo>
                  <a:cubicBezTo>
                    <a:pt x="9" y="32"/>
                    <a:pt x="9" y="32"/>
                    <a:pt x="9" y="32"/>
                  </a:cubicBezTo>
                  <a:cubicBezTo>
                    <a:pt x="9" y="6"/>
                    <a:pt x="9" y="6"/>
                    <a:pt x="9" y="6"/>
                  </a:cubicBezTo>
                  <a:cubicBezTo>
                    <a:pt x="18" y="6"/>
                    <a:pt x="18" y="6"/>
                    <a:pt x="18" y="6"/>
                  </a:cubicBezTo>
                  <a:cubicBezTo>
                    <a:pt x="23" y="6"/>
                    <a:pt x="24" y="8"/>
                    <a:pt x="24" y="10"/>
                  </a:cubicBezTo>
                  <a:cubicBezTo>
                    <a:pt x="24" y="12"/>
                    <a:pt x="24" y="12"/>
                    <a:pt x="24" y="12"/>
                  </a:cubicBezTo>
                  <a:cubicBezTo>
                    <a:pt x="24" y="13"/>
                    <a:pt x="23" y="16"/>
                    <a:pt x="18" y="16"/>
                  </a:cubicBezTo>
                  <a:cubicBezTo>
                    <a:pt x="13" y="16"/>
                    <a:pt x="13" y="16"/>
                    <a:pt x="13" y="16"/>
                  </a:cubicBezTo>
                  <a:cubicBezTo>
                    <a:pt x="13" y="18"/>
                    <a:pt x="13" y="18"/>
                    <a:pt x="13" y="18"/>
                  </a:cubicBezTo>
                  <a:cubicBezTo>
                    <a:pt x="22" y="32"/>
                    <a:pt x="22" y="32"/>
                    <a:pt x="22" y="32"/>
                  </a:cubicBezTo>
                  <a:cubicBezTo>
                    <a:pt x="33" y="32"/>
                    <a:pt x="33" y="32"/>
                    <a:pt x="33" y="32"/>
                  </a:cubicBezTo>
                  <a:cubicBezTo>
                    <a:pt x="25" y="20"/>
                    <a:pt x="25" y="20"/>
                    <a:pt x="25" y="20"/>
                  </a:cubicBezTo>
                  <a:cubicBezTo>
                    <a:pt x="31" y="19"/>
                    <a:pt x="32" y="16"/>
                    <a:pt x="32" y="12"/>
                  </a:cubicBezTo>
                  <a:close/>
                </a:path>
              </a:pathLst>
            </a:custGeom>
            <a:solidFill>
              <a:srgbClr val="000000"/>
            </a:solidFill>
            <a:ln w="9525">
              <a:noFill/>
              <a:round/>
            </a:ln>
          </p:spPr>
          <p:txBody>
            <a:bodyPr/>
            <a:lstStyle/>
            <a:p>
              <a:pPr>
                <a:defRPr/>
              </a:pPr>
              <a:endParaRPr lang="zh-CN" altLang="en-US"/>
            </a:p>
          </p:txBody>
        </p:sp>
        <p:sp>
          <p:nvSpPr>
            <p:cNvPr id="13" name="Freeform 8"/>
            <p:cNvSpPr/>
            <p:nvPr/>
          </p:nvSpPr>
          <p:spPr bwMode="auto">
            <a:xfrm>
              <a:off x="1523" y="454"/>
              <a:ext cx="167" cy="167"/>
            </a:xfrm>
            <a:custGeom>
              <a:avLst/>
              <a:gdLst>
                <a:gd name="T0" fmla="*/ 820 w 33"/>
                <a:gd name="T1" fmla="*/ 329 h 32"/>
                <a:gd name="T2" fmla="*/ 820 w 33"/>
                <a:gd name="T3" fmla="*/ 245 h 32"/>
                <a:gd name="T4" fmla="*/ 461 w 33"/>
                <a:gd name="T5" fmla="*/ 0 h 32"/>
                <a:gd name="T6" fmla="*/ 0 w 33"/>
                <a:gd name="T7" fmla="*/ 0 h 32"/>
                <a:gd name="T8" fmla="*/ 0 w 33"/>
                <a:gd name="T9" fmla="*/ 872 h 32"/>
                <a:gd name="T10" fmla="*/ 233 w 33"/>
                <a:gd name="T11" fmla="*/ 872 h 32"/>
                <a:gd name="T12" fmla="*/ 233 w 33"/>
                <a:gd name="T13" fmla="*/ 162 h 32"/>
                <a:gd name="T14" fmla="*/ 461 w 33"/>
                <a:gd name="T15" fmla="*/ 162 h 32"/>
                <a:gd name="T16" fmla="*/ 587 w 33"/>
                <a:gd name="T17" fmla="*/ 271 h 32"/>
                <a:gd name="T18" fmla="*/ 587 w 33"/>
                <a:gd name="T19" fmla="*/ 329 h 32"/>
                <a:gd name="T20" fmla="*/ 461 w 33"/>
                <a:gd name="T21" fmla="*/ 438 h 32"/>
                <a:gd name="T22" fmla="*/ 334 w 33"/>
                <a:gd name="T23" fmla="*/ 438 h 32"/>
                <a:gd name="T24" fmla="*/ 334 w 33"/>
                <a:gd name="T25" fmla="*/ 491 h 32"/>
                <a:gd name="T26" fmla="*/ 562 w 33"/>
                <a:gd name="T27" fmla="*/ 872 h 32"/>
                <a:gd name="T28" fmla="*/ 845 w 33"/>
                <a:gd name="T29" fmla="*/ 872 h 32"/>
                <a:gd name="T30" fmla="*/ 643 w 33"/>
                <a:gd name="T31" fmla="*/ 543 h 32"/>
                <a:gd name="T32" fmla="*/ 820 w 33"/>
                <a:gd name="T33" fmla="*/ 329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 h="32">
                  <a:moveTo>
                    <a:pt x="32" y="12"/>
                  </a:moveTo>
                  <a:cubicBezTo>
                    <a:pt x="32" y="9"/>
                    <a:pt x="32" y="9"/>
                    <a:pt x="32" y="9"/>
                  </a:cubicBezTo>
                  <a:cubicBezTo>
                    <a:pt x="32" y="5"/>
                    <a:pt x="30" y="0"/>
                    <a:pt x="18" y="0"/>
                  </a:cubicBezTo>
                  <a:cubicBezTo>
                    <a:pt x="0" y="0"/>
                    <a:pt x="0" y="0"/>
                    <a:pt x="0" y="0"/>
                  </a:cubicBezTo>
                  <a:cubicBezTo>
                    <a:pt x="0" y="32"/>
                    <a:pt x="0" y="32"/>
                    <a:pt x="0" y="32"/>
                  </a:cubicBezTo>
                  <a:cubicBezTo>
                    <a:pt x="9" y="32"/>
                    <a:pt x="9" y="32"/>
                    <a:pt x="9" y="32"/>
                  </a:cubicBezTo>
                  <a:cubicBezTo>
                    <a:pt x="9" y="6"/>
                    <a:pt x="9" y="6"/>
                    <a:pt x="9" y="6"/>
                  </a:cubicBezTo>
                  <a:cubicBezTo>
                    <a:pt x="18" y="6"/>
                    <a:pt x="18" y="6"/>
                    <a:pt x="18" y="6"/>
                  </a:cubicBezTo>
                  <a:cubicBezTo>
                    <a:pt x="23" y="6"/>
                    <a:pt x="23" y="8"/>
                    <a:pt x="23" y="10"/>
                  </a:cubicBezTo>
                  <a:cubicBezTo>
                    <a:pt x="23" y="12"/>
                    <a:pt x="23" y="12"/>
                    <a:pt x="23" y="12"/>
                  </a:cubicBezTo>
                  <a:cubicBezTo>
                    <a:pt x="23" y="13"/>
                    <a:pt x="23" y="16"/>
                    <a:pt x="18" y="16"/>
                  </a:cubicBezTo>
                  <a:cubicBezTo>
                    <a:pt x="13" y="16"/>
                    <a:pt x="13" y="16"/>
                    <a:pt x="13" y="16"/>
                  </a:cubicBezTo>
                  <a:cubicBezTo>
                    <a:pt x="13" y="18"/>
                    <a:pt x="13" y="18"/>
                    <a:pt x="13" y="18"/>
                  </a:cubicBezTo>
                  <a:cubicBezTo>
                    <a:pt x="22" y="32"/>
                    <a:pt x="22" y="32"/>
                    <a:pt x="22" y="32"/>
                  </a:cubicBezTo>
                  <a:cubicBezTo>
                    <a:pt x="33" y="32"/>
                    <a:pt x="33" y="32"/>
                    <a:pt x="33" y="32"/>
                  </a:cubicBezTo>
                  <a:cubicBezTo>
                    <a:pt x="25" y="20"/>
                    <a:pt x="25" y="20"/>
                    <a:pt x="25" y="20"/>
                  </a:cubicBezTo>
                  <a:cubicBezTo>
                    <a:pt x="30" y="19"/>
                    <a:pt x="32" y="16"/>
                    <a:pt x="32" y="12"/>
                  </a:cubicBezTo>
                  <a:close/>
                </a:path>
              </a:pathLst>
            </a:custGeom>
            <a:solidFill>
              <a:srgbClr val="000000"/>
            </a:solidFill>
            <a:ln w="9525">
              <a:noFill/>
              <a:round/>
            </a:ln>
          </p:spPr>
          <p:txBody>
            <a:bodyPr/>
            <a:lstStyle/>
            <a:p>
              <a:pPr>
                <a:defRPr/>
              </a:pPr>
              <a:endParaRPr lang="zh-CN" altLang="en-US"/>
            </a:p>
          </p:txBody>
        </p:sp>
        <p:sp>
          <p:nvSpPr>
            <p:cNvPr id="14" name="Freeform 9"/>
            <p:cNvSpPr/>
            <p:nvPr/>
          </p:nvSpPr>
          <p:spPr bwMode="auto">
            <a:xfrm>
              <a:off x="729" y="417"/>
              <a:ext cx="77" cy="48"/>
            </a:xfrm>
            <a:custGeom>
              <a:avLst/>
              <a:gdLst>
                <a:gd name="T0" fmla="*/ 51 w 15"/>
                <a:gd name="T1" fmla="*/ 0 h 9"/>
                <a:gd name="T2" fmla="*/ 0 w 15"/>
                <a:gd name="T3" fmla="*/ 27 h 9"/>
                <a:gd name="T4" fmla="*/ 0 w 15"/>
                <a:gd name="T5" fmla="*/ 229 h 9"/>
                <a:gd name="T6" fmla="*/ 51 w 15"/>
                <a:gd name="T7" fmla="*/ 256 h 9"/>
                <a:gd name="T8" fmla="*/ 395 w 15"/>
                <a:gd name="T9" fmla="*/ 256 h 9"/>
                <a:gd name="T10" fmla="*/ 395 w 15"/>
                <a:gd name="T11" fmla="*/ 0 h 9"/>
                <a:gd name="T12" fmla="*/ 51 w 15"/>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w="9525">
              <a:noFill/>
              <a:round/>
            </a:ln>
          </p:spPr>
          <p:txBody>
            <a:bodyPr/>
            <a:lstStyle/>
            <a:p>
              <a:pPr>
                <a:defRPr/>
              </a:pPr>
              <a:endParaRPr lang="zh-CN" altLang="en-US"/>
            </a:p>
          </p:txBody>
        </p:sp>
        <p:sp>
          <p:nvSpPr>
            <p:cNvPr id="15" name="Freeform 10"/>
            <p:cNvSpPr/>
            <p:nvPr/>
          </p:nvSpPr>
          <p:spPr bwMode="auto">
            <a:xfrm>
              <a:off x="862" y="417"/>
              <a:ext cx="71" cy="48"/>
            </a:xfrm>
            <a:custGeom>
              <a:avLst/>
              <a:gdLst>
                <a:gd name="T0" fmla="*/ 335 w 14"/>
                <a:gd name="T1" fmla="*/ 0 h 9"/>
                <a:gd name="T2" fmla="*/ 360 w 14"/>
                <a:gd name="T3" fmla="*/ 27 h 9"/>
                <a:gd name="T4" fmla="*/ 360 w 14"/>
                <a:gd name="T5" fmla="*/ 229 h 9"/>
                <a:gd name="T6" fmla="*/ 335 w 14"/>
                <a:gd name="T7" fmla="*/ 256 h 9"/>
                <a:gd name="T8" fmla="*/ 0 w 14"/>
                <a:gd name="T9" fmla="*/ 256 h 9"/>
                <a:gd name="T10" fmla="*/ 0 w 14"/>
                <a:gd name="T11" fmla="*/ 0 h 9"/>
                <a:gd name="T12" fmla="*/ 335 w 14"/>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w="9525">
              <a:noFill/>
              <a:round/>
            </a:ln>
          </p:spPr>
          <p:txBody>
            <a:bodyPr/>
            <a:lstStyle/>
            <a:p>
              <a:pPr>
                <a:defRPr/>
              </a:pPr>
              <a:endParaRPr lang="zh-CN" altLang="en-US"/>
            </a:p>
          </p:txBody>
        </p:sp>
        <p:sp>
          <p:nvSpPr>
            <p:cNvPr id="16" name="Freeform 11"/>
            <p:cNvSpPr/>
            <p:nvPr/>
          </p:nvSpPr>
          <p:spPr bwMode="auto">
            <a:xfrm>
              <a:off x="633" y="334"/>
              <a:ext cx="173" cy="214"/>
            </a:xfrm>
            <a:custGeom>
              <a:avLst/>
              <a:gdLst>
                <a:gd name="T0" fmla="*/ 285 w 34"/>
                <a:gd name="T1" fmla="*/ 329 h 41"/>
                <a:gd name="T2" fmla="*/ 387 w 34"/>
                <a:gd name="T3" fmla="*/ 219 h 41"/>
                <a:gd name="T4" fmla="*/ 880 w 34"/>
                <a:gd name="T5" fmla="*/ 219 h 41"/>
                <a:gd name="T6" fmla="*/ 880 w 34"/>
                <a:gd name="T7" fmla="*/ 0 h 41"/>
                <a:gd name="T8" fmla="*/ 310 w 34"/>
                <a:gd name="T9" fmla="*/ 0 h 41"/>
                <a:gd name="T10" fmla="*/ 0 w 34"/>
                <a:gd name="T11" fmla="*/ 298 h 41"/>
                <a:gd name="T12" fmla="*/ 0 w 34"/>
                <a:gd name="T13" fmla="*/ 819 h 41"/>
                <a:gd name="T14" fmla="*/ 310 w 34"/>
                <a:gd name="T15" fmla="*/ 1117 h 41"/>
                <a:gd name="T16" fmla="*/ 880 w 34"/>
                <a:gd name="T17" fmla="*/ 1117 h 41"/>
                <a:gd name="T18" fmla="*/ 880 w 34"/>
                <a:gd name="T19" fmla="*/ 872 h 41"/>
                <a:gd name="T20" fmla="*/ 387 w 34"/>
                <a:gd name="T21" fmla="*/ 872 h 41"/>
                <a:gd name="T22" fmla="*/ 285 w 34"/>
                <a:gd name="T23" fmla="*/ 762 h 41"/>
                <a:gd name="T24" fmla="*/ 285 w 34"/>
                <a:gd name="T25" fmla="*/ 329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w="9525">
              <a:noFill/>
              <a:round/>
            </a:ln>
          </p:spPr>
          <p:txBody>
            <a:bodyPr/>
            <a:lstStyle/>
            <a:p>
              <a:pPr>
                <a:defRPr/>
              </a:pPr>
              <a:endParaRPr lang="zh-CN" altLang="en-US"/>
            </a:p>
          </p:txBody>
        </p:sp>
        <p:sp>
          <p:nvSpPr>
            <p:cNvPr id="17" name="Freeform 12"/>
            <p:cNvSpPr/>
            <p:nvPr/>
          </p:nvSpPr>
          <p:spPr bwMode="auto">
            <a:xfrm>
              <a:off x="862" y="334"/>
              <a:ext cx="168" cy="214"/>
            </a:xfrm>
            <a:custGeom>
              <a:avLst/>
              <a:gdLst>
                <a:gd name="T0" fmla="*/ 596 w 33"/>
                <a:gd name="T1" fmla="*/ 329 h 41"/>
                <a:gd name="T2" fmla="*/ 494 w 33"/>
                <a:gd name="T3" fmla="*/ 219 h 41"/>
                <a:gd name="T4" fmla="*/ 0 w 33"/>
                <a:gd name="T5" fmla="*/ 219 h 41"/>
                <a:gd name="T6" fmla="*/ 0 w 33"/>
                <a:gd name="T7" fmla="*/ 0 h 41"/>
                <a:gd name="T8" fmla="*/ 570 w 33"/>
                <a:gd name="T9" fmla="*/ 0 h 41"/>
                <a:gd name="T10" fmla="*/ 855 w 33"/>
                <a:gd name="T11" fmla="*/ 298 h 41"/>
                <a:gd name="T12" fmla="*/ 855 w 33"/>
                <a:gd name="T13" fmla="*/ 819 h 41"/>
                <a:gd name="T14" fmla="*/ 570 w 33"/>
                <a:gd name="T15" fmla="*/ 1117 h 41"/>
                <a:gd name="T16" fmla="*/ 0 w 33"/>
                <a:gd name="T17" fmla="*/ 1117 h 41"/>
                <a:gd name="T18" fmla="*/ 0 w 33"/>
                <a:gd name="T19" fmla="*/ 872 h 41"/>
                <a:gd name="T20" fmla="*/ 494 w 33"/>
                <a:gd name="T21" fmla="*/ 872 h 41"/>
                <a:gd name="T22" fmla="*/ 596 w 33"/>
                <a:gd name="T23" fmla="*/ 762 h 41"/>
                <a:gd name="T24" fmla="*/ 596 w 33"/>
                <a:gd name="T25" fmla="*/ 329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w="9525">
              <a:noFill/>
              <a:round/>
            </a:ln>
          </p:spPr>
          <p:txBody>
            <a:bodyPr/>
            <a:lstStyle/>
            <a:p>
              <a:pPr>
                <a:defRPr/>
              </a:pPr>
              <a:endParaRPr lang="zh-CN" altLang="en-US"/>
            </a:p>
          </p:txBody>
        </p:sp>
        <p:sp>
          <p:nvSpPr>
            <p:cNvPr id="18" name="Freeform 13"/>
            <p:cNvSpPr/>
            <p:nvPr/>
          </p:nvSpPr>
          <p:spPr bwMode="auto">
            <a:xfrm>
              <a:off x="633" y="230"/>
              <a:ext cx="402" cy="78"/>
            </a:xfrm>
            <a:custGeom>
              <a:avLst/>
              <a:gdLst>
                <a:gd name="T0" fmla="*/ 229 w 402"/>
                <a:gd name="T1" fmla="*/ 31 h 78"/>
                <a:gd name="T2" fmla="*/ 229 w 402"/>
                <a:gd name="T3" fmla="*/ 0 h 78"/>
                <a:gd name="T4" fmla="*/ 173 w 402"/>
                <a:gd name="T5" fmla="*/ 0 h 78"/>
                <a:gd name="T6" fmla="*/ 173 w 402"/>
                <a:gd name="T7" fmla="*/ 31 h 78"/>
                <a:gd name="T8" fmla="*/ 0 w 402"/>
                <a:gd name="T9" fmla="*/ 31 h 78"/>
                <a:gd name="T10" fmla="*/ 0 w 402"/>
                <a:gd name="T11" fmla="*/ 78 h 78"/>
                <a:gd name="T12" fmla="*/ 402 w 402"/>
                <a:gd name="T13" fmla="*/ 78 h 78"/>
                <a:gd name="T14" fmla="*/ 402 w 402"/>
                <a:gd name="T15" fmla="*/ 31 h 78"/>
                <a:gd name="T16" fmla="*/ 229 w 402"/>
                <a:gd name="T17" fmla="*/ 31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2" h="78">
                  <a:moveTo>
                    <a:pt x="229" y="31"/>
                  </a:moveTo>
                  <a:lnTo>
                    <a:pt x="229" y="0"/>
                  </a:lnTo>
                  <a:lnTo>
                    <a:pt x="173" y="0"/>
                  </a:lnTo>
                  <a:lnTo>
                    <a:pt x="173" y="31"/>
                  </a:lnTo>
                  <a:lnTo>
                    <a:pt x="0" y="31"/>
                  </a:lnTo>
                  <a:lnTo>
                    <a:pt x="0" y="78"/>
                  </a:lnTo>
                  <a:lnTo>
                    <a:pt x="402" y="78"/>
                  </a:lnTo>
                  <a:lnTo>
                    <a:pt x="402" y="31"/>
                  </a:lnTo>
                  <a:lnTo>
                    <a:pt x="229" y="31"/>
                  </a:lnTo>
                  <a:close/>
                </a:path>
              </a:pathLst>
            </a:custGeom>
            <a:solidFill>
              <a:srgbClr val="C70019"/>
            </a:solidFill>
            <a:ln w="9525">
              <a:noFill/>
              <a:round/>
            </a:ln>
          </p:spPr>
          <p:txBody>
            <a:bodyPr/>
            <a:lstStyle/>
            <a:p>
              <a:pPr>
                <a:defRPr/>
              </a:pPr>
              <a:endParaRPr lang="zh-CN" altLang="en-US"/>
            </a:p>
          </p:txBody>
        </p:sp>
        <p:sp>
          <p:nvSpPr>
            <p:cNvPr id="19" name="Freeform 14"/>
            <p:cNvSpPr/>
            <p:nvPr/>
          </p:nvSpPr>
          <p:spPr bwMode="auto">
            <a:xfrm>
              <a:off x="633" y="574"/>
              <a:ext cx="402" cy="73"/>
            </a:xfrm>
            <a:custGeom>
              <a:avLst/>
              <a:gdLst>
                <a:gd name="T0" fmla="*/ 229 w 402"/>
                <a:gd name="T1" fmla="*/ 47 h 73"/>
                <a:gd name="T2" fmla="*/ 229 w 402"/>
                <a:gd name="T3" fmla="*/ 73 h 73"/>
                <a:gd name="T4" fmla="*/ 173 w 402"/>
                <a:gd name="T5" fmla="*/ 73 h 73"/>
                <a:gd name="T6" fmla="*/ 173 w 402"/>
                <a:gd name="T7" fmla="*/ 47 h 73"/>
                <a:gd name="T8" fmla="*/ 0 w 402"/>
                <a:gd name="T9" fmla="*/ 47 h 73"/>
                <a:gd name="T10" fmla="*/ 0 w 402"/>
                <a:gd name="T11" fmla="*/ 0 h 73"/>
                <a:gd name="T12" fmla="*/ 402 w 402"/>
                <a:gd name="T13" fmla="*/ 0 h 73"/>
                <a:gd name="T14" fmla="*/ 402 w 402"/>
                <a:gd name="T15" fmla="*/ 47 h 73"/>
                <a:gd name="T16" fmla="*/ 229 w 402"/>
                <a:gd name="T17" fmla="*/ 47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2" h="73">
                  <a:moveTo>
                    <a:pt x="229" y="47"/>
                  </a:moveTo>
                  <a:lnTo>
                    <a:pt x="229" y="73"/>
                  </a:lnTo>
                  <a:lnTo>
                    <a:pt x="173" y="73"/>
                  </a:lnTo>
                  <a:lnTo>
                    <a:pt x="173" y="47"/>
                  </a:lnTo>
                  <a:lnTo>
                    <a:pt x="0" y="47"/>
                  </a:lnTo>
                  <a:lnTo>
                    <a:pt x="0" y="0"/>
                  </a:lnTo>
                  <a:lnTo>
                    <a:pt x="402" y="0"/>
                  </a:lnTo>
                  <a:lnTo>
                    <a:pt x="402" y="47"/>
                  </a:lnTo>
                  <a:lnTo>
                    <a:pt x="229" y="47"/>
                  </a:lnTo>
                  <a:close/>
                </a:path>
              </a:pathLst>
            </a:custGeom>
            <a:solidFill>
              <a:srgbClr val="C70019"/>
            </a:solidFill>
            <a:ln w="9525">
              <a:noFill/>
              <a:round/>
            </a:ln>
          </p:spPr>
          <p:txBody>
            <a:bodyPr/>
            <a:lstStyle/>
            <a:p>
              <a:pPr>
                <a:defRPr/>
              </a:pPr>
              <a:endParaRPr lang="zh-CN" altLang="en-US"/>
            </a:p>
          </p:txBody>
        </p:sp>
        <p:sp>
          <p:nvSpPr>
            <p:cNvPr id="20" name="Freeform 15"/>
            <p:cNvSpPr>
              <a:spLocks noEditPoints="1"/>
            </p:cNvSpPr>
            <p:nvPr/>
          </p:nvSpPr>
          <p:spPr bwMode="auto">
            <a:xfrm>
              <a:off x="1157" y="261"/>
              <a:ext cx="152" cy="151"/>
            </a:xfrm>
            <a:custGeom>
              <a:avLst/>
              <a:gdLst>
                <a:gd name="T0" fmla="*/ 669 w 30"/>
                <a:gd name="T1" fmla="*/ 135 h 29"/>
                <a:gd name="T2" fmla="*/ 436 w 30"/>
                <a:gd name="T3" fmla="*/ 135 h 29"/>
                <a:gd name="T4" fmla="*/ 436 w 30"/>
                <a:gd name="T5" fmla="*/ 0 h 29"/>
                <a:gd name="T6" fmla="*/ 309 w 30"/>
                <a:gd name="T7" fmla="*/ 0 h 29"/>
                <a:gd name="T8" fmla="*/ 309 w 30"/>
                <a:gd name="T9" fmla="*/ 135 h 29"/>
                <a:gd name="T10" fmla="*/ 0 w 30"/>
                <a:gd name="T11" fmla="*/ 135 h 29"/>
                <a:gd name="T12" fmla="*/ 0 w 30"/>
                <a:gd name="T13" fmla="*/ 599 h 29"/>
                <a:gd name="T14" fmla="*/ 309 w 30"/>
                <a:gd name="T15" fmla="*/ 599 h 29"/>
                <a:gd name="T16" fmla="*/ 309 w 30"/>
                <a:gd name="T17" fmla="*/ 786 h 29"/>
                <a:gd name="T18" fmla="*/ 436 w 30"/>
                <a:gd name="T19" fmla="*/ 786 h 29"/>
                <a:gd name="T20" fmla="*/ 436 w 30"/>
                <a:gd name="T21" fmla="*/ 599 h 29"/>
                <a:gd name="T22" fmla="*/ 770 w 30"/>
                <a:gd name="T23" fmla="*/ 599 h 29"/>
                <a:gd name="T24" fmla="*/ 770 w 30"/>
                <a:gd name="T25" fmla="*/ 245 h 29"/>
                <a:gd name="T26" fmla="*/ 669 w 30"/>
                <a:gd name="T27" fmla="*/ 135 h 29"/>
                <a:gd name="T28" fmla="*/ 309 w 30"/>
                <a:gd name="T29" fmla="*/ 489 h 29"/>
                <a:gd name="T30" fmla="*/ 127 w 30"/>
                <a:gd name="T31" fmla="*/ 489 h 29"/>
                <a:gd name="T32" fmla="*/ 127 w 30"/>
                <a:gd name="T33" fmla="*/ 219 h 29"/>
                <a:gd name="T34" fmla="*/ 309 w 30"/>
                <a:gd name="T35" fmla="*/ 219 h 29"/>
                <a:gd name="T36" fmla="*/ 309 w 30"/>
                <a:gd name="T37" fmla="*/ 489 h 29"/>
                <a:gd name="T38" fmla="*/ 618 w 30"/>
                <a:gd name="T39" fmla="*/ 489 h 29"/>
                <a:gd name="T40" fmla="*/ 436 w 30"/>
                <a:gd name="T41" fmla="*/ 489 h 29"/>
                <a:gd name="T42" fmla="*/ 436 w 30"/>
                <a:gd name="T43" fmla="*/ 219 h 29"/>
                <a:gd name="T44" fmla="*/ 593 w 30"/>
                <a:gd name="T45" fmla="*/ 219 h 29"/>
                <a:gd name="T46" fmla="*/ 618 w 30"/>
                <a:gd name="T47" fmla="*/ 271 h 29"/>
                <a:gd name="T48" fmla="*/ 618 w 30"/>
                <a:gd name="T49" fmla="*/ 489 h 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0" h="29">
                  <a:moveTo>
                    <a:pt x="26" y="5"/>
                  </a:moveTo>
                  <a:cubicBezTo>
                    <a:pt x="23" y="5"/>
                    <a:pt x="17" y="5"/>
                    <a:pt x="17" y="5"/>
                  </a:cubicBezTo>
                  <a:cubicBezTo>
                    <a:pt x="17" y="0"/>
                    <a:pt x="17" y="0"/>
                    <a:pt x="17" y="0"/>
                  </a:cubicBezTo>
                  <a:cubicBezTo>
                    <a:pt x="12" y="0"/>
                    <a:pt x="12" y="0"/>
                    <a:pt x="12" y="0"/>
                  </a:cubicBezTo>
                  <a:cubicBezTo>
                    <a:pt x="12" y="5"/>
                    <a:pt x="12" y="5"/>
                    <a:pt x="12" y="5"/>
                  </a:cubicBezTo>
                  <a:cubicBezTo>
                    <a:pt x="0" y="5"/>
                    <a:pt x="0" y="5"/>
                    <a:pt x="0" y="5"/>
                  </a:cubicBezTo>
                  <a:cubicBezTo>
                    <a:pt x="0" y="22"/>
                    <a:pt x="0" y="22"/>
                    <a:pt x="0" y="22"/>
                  </a:cubicBezTo>
                  <a:cubicBezTo>
                    <a:pt x="12" y="22"/>
                    <a:pt x="12" y="22"/>
                    <a:pt x="12" y="22"/>
                  </a:cubicBezTo>
                  <a:cubicBezTo>
                    <a:pt x="12" y="29"/>
                    <a:pt x="12" y="29"/>
                    <a:pt x="12" y="29"/>
                  </a:cubicBezTo>
                  <a:cubicBezTo>
                    <a:pt x="17" y="29"/>
                    <a:pt x="17" y="29"/>
                    <a:pt x="17" y="29"/>
                  </a:cubicBezTo>
                  <a:cubicBezTo>
                    <a:pt x="17" y="22"/>
                    <a:pt x="17" y="22"/>
                    <a:pt x="17" y="22"/>
                  </a:cubicBezTo>
                  <a:cubicBezTo>
                    <a:pt x="30" y="22"/>
                    <a:pt x="30" y="22"/>
                    <a:pt x="30" y="22"/>
                  </a:cubicBezTo>
                  <a:cubicBezTo>
                    <a:pt x="30" y="22"/>
                    <a:pt x="30" y="13"/>
                    <a:pt x="30" y="9"/>
                  </a:cubicBezTo>
                  <a:cubicBezTo>
                    <a:pt x="30" y="6"/>
                    <a:pt x="28" y="5"/>
                    <a:pt x="26" y="5"/>
                  </a:cubicBezTo>
                  <a:close/>
                  <a:moveTo>
                    <a:pt x="12" y="18"/>
                  </a:moveTo>
                  <a:cubicBezTo>
                    <a:pt x="5" y="18"/>
                    <a:pt x="5" y="18"/>
                    <a:pt x="5" y="18"/>
                  </a:cubicBezTo>
                  <a:cubicBezTo>
                    <a:pt x="5" y="8"/>
                    <a:pt x="5" y="8"/>
                    <a:pt x="5" y="8"/>
                  </a:cubicBezTo>
                  <a:cubicBezTo>
                    <a:pt x="12" y="8"/>
                    <a:pt x="12" y="8"/>
                    <a:pt x="12" y="8"/>
                  </a:cubicBezTo>
                  <a:lnTo>
                    <a:pt x="12" y="18"/>
                  </a:lnTo>
                  <a:close/>
                  <a:moveTo>
                    <a:pt x="24" y="18"/>
                  </a:moveTo>
                  <a:cubicBezTo>
                    <a:pt x="17" y="18"/>
                    <a:pt x="17" y="18"/>
                    <a:pt x="17" y="18"/>
                  </a:cubicBezTo>
                  <a:cubicBezTo>
                    <a:pt x="17" y="8"/>
                    <a:pt x="17" y="8"/>
                    <a:pt x="17" y="8"/>
                  </a:cubicBezTo>
                  <a:cubicBezTo>
                    <a:pt x="17" y="8"/>
                    <a:pt x="21" y="8"/>
                    <a:pt x="23" y="8"/>
                  </a:cubicBezTo>
                  <a:cubicBezTo>
                    <a:pt x="24" y="8"/>
                    <a:pt x="24" y="9"/>
                    <a:pt x="24" y="10"/>
                  </a:cubicBezTo>
                  <a:cubicBezTo>
                    <a:pt x="24" y="12"/>
                    <a:pt x="24" y="18"/>
                    <a:pt x="24" y="18"/>
                  </a:cubicBezTo>
                  <a:close/>
                </a:path>
              </a:pathLst>
            </a:custGeom>
            <a:solidFill>
              <a:srgbClr val="000000"/>
            </a:solidFill>
            <a:ln w="9525">
              <a:noFill/>
              <a:round/>
            </a:ln>
          </p:spPr>
          <p:txBody>
            <a:bodyPr/>
            <a:lstStyle/>
            <a:p>
              <a:pPr>
                <a:defRPr/>
              </a:pPr>
              <a:endParaRPr lang="zh-CN" altLang="en-US"/>
            </a:p>
          </p:txBody>
        </p:sp>
        <p:sp>
          <p:nvSpPr>
            <p:cNvPr id="21" name="Freeform 16"/>
            <p:cNvSpPr>
              <a:spLocks noEditPoints="1"/>
            </p:cNvSpPr>
            <p:nvPr/>
          </p:nvSpPr>
          <p:spPr bwMode="auto">
            <a:xfrm>
              <a:off x="1528" y="261"/>
              <a:ext cx="147" cy="151"/>
            </a:xfrm>
            <a:custGeom>
              <a:avLst/>
              <a:gdLst>
                <a:gd name="T0" fmla="*/ 644 w 29"/>
                <a:gd name="T1" fmla="*/ 135 h 29"/>
                <a:gd name="T2" fmla="*/ 436 w 29"/>
                <a:gd name="T3" fmla="*/ 135 h 29"/>
                <a:gd name="T4" fmla="*/ 436 w 29"/>
                <a:gd name="T5" fmla="*/ 0 h 29"/>
                <a:gd name="T6" fmla="*/ 309 w 29"/>
                <a:gd name="T7" fmla="*/ 0 h 29"/>
                <a:gd name="T8" fmla="*/ 309 w 29"/>
                <a:gd name="T9" fmla="*/ 135 h 29"/>
                <a:gd name="T10" fmla="*/ 0 w 29"/>
                <a:gd name="T11" fmla="*/ 135 h 29"/>
                <a:gd name="T12" fmla="*/ 0 w 29"/>
                <a:gd name="T13" fmla="*/ 599 h 29"/>
                <a:gd name="T14" fmla="*/ 309 w 29"/>
                <a:gd name="T15" fmla="*/ 599 h 29"/>
                <a:gd name="T16" fmla="*/ 309 w 29"/>
                <a:gd name="T17" fmla="*/ 786 h 29"/>
                <a:gd name="T18" fmla="*/ 436 w 29"/>
                <a:gd name="T19" fmla="*/ 786 h 29"/>
                <a:gd name="T20" fmla="*/ 436 w 29"/>
                <a:gd name="T21" fmla="*/ 599 h 29"/>
                <a:gd name="T22" fmla="*/ 745 w 29"/>
                <a:gd name="T23" fmla="*/ 599 h 29"/>
                <a:gd name="T24" fmla="*/ 745 w 29"/>
                <a:gd name="T25" fmla="*/ 245 h 29"/>
                <a:gd name="T26" fmla="*/ 644 w 29"/>
                <a:gd name="T27" fmla="*/ 135 h 29"/>
                <a:gd name="T28" fmla="*/ 309 w 29"/>
                <a:gd name="T29" fmla="*/ 489 h 29"/>
                <a:gd name="T30" fmla="*/ 127 w 29"/>
                <a:gd name="T31" fmla="*/ 489 h 29"/>
                <a:gd name="T32" fmla="*/ 127 w 29"/>
                <a:gd name="T33" fmla="*/ 219 h 29"/>
                <a:gd name="T34" fmla="*/ 309 w 29"/>
                <a:gd name="T35" fmla="*/ 219 h 29"/>
                <a:gd name="T36" fmla="*/ 309 w 29"/>
                <a:gd name="T37" fmla="*/ 489 h 29"/>
                <a:gd name="T38" fmla="*/ 618 w 29"/>
                <a:gd name="T39" fmla="*/ 489 h 29"/>
                <a:gd name="T40" fmla="*/ 436 w 29"/>
                <a:gd name="T41" fmla="*/ 489 h 29"/>
                <a:gd name="T42" fmla="*/ 436 w 29"/>
                <a:gd name="T43" fmla="*/ 219 h 29"/>
                <a:gd name="T44" fmla="*/ 568 w 29"/>
                <a:gd name="T45" fmla="*/ 219 h 29"/>
                <a:gd name="T46" fmla="*/ 618 w 29"/>
                <a:gd name="T47" fmla="*/ 271 h 29"/>
                <a:gd name="T48" fmla="*/ 618 w 29"/>
                <a:gd name="T49" fmla="*/ 489 h 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9" h="29">
                  <a:moveTo>
                    <a:pt x="25" y="5"/>
                  </a:moveTo>
                  <a:cubicBezTo>
                    <a:pt x="23" y="5"/>
                    <a:pt x="17" y="5"/>
                    <a:pt x="17" y="5"/>
                  </a:cubicBezTo>
                  <a:cubicBezTo>
                    <a:pt x="17" y="0"/>
                    <a:pt x="17" y="0"/>
                    <a:pt x="17" y="0"/>
                  </a:cubicBezTo>
                  <a:cubicBezTo>
                    <a:pt x="12" y="0"/>
                    <a:pt x="12" y="0"/>
                    <a:pt x="12" y="0"/>
                  </a:cubicBezTo>
                  <a:cubicBezTo>
                    <a:pt x="12" y="5"/>
                    <a:pt x="12" y="5"/>
                    <a:pt x="12" y="5"/>
                  </a:cubicBezTo>
                  <a:cubicBezTo>
                    <a:pt x="0" y="5"/>
                    <a:pt x="0" y="5"/>
                    <a:pt x="0" y="5"/>
                  </a:cubicBezTo>
                  <a:cubicBezTo>
                    <a:pt x="0" y="22"/>
                    <a:pt x="0" y="22"/>
                    <a:pt x="0" y="22"/>
                  </a:cubicBezTo>
                  <a:cubicBezTo>
                    <a:pt x="12" y="22"/>
                    <a:pt x="12" y="22"/>
                    <a:pt x="12" y="22"/>
                  </a:cubicBezTo>
                  <a:cubicBezTo>
                    <a:pt x="12" y="29"/>
                    <a:pt x="12" y="29"/>
                    <a:pt x="12" y="29"/>
                  </a:cubicBezTo>
                  <a:cubicBezTo>
                    <a:pt x="17" y="29"/>
                    <a:pt x="17" y="29"/>
                    <a:pt x="17" y="29"/>
                  </a:cubicBezTo>
                  <a:cubicBezTo>
                    <a:pt x="17" y="22"/>
                    <a:pt x="17" y="22"/>
                    <a:pt x="17" y="22"/>
                  </a:cubicBezTo>
                  <a:cubicBezTo>
                    <a:pt x="29" y="22"/>
                    <a:pt x="29" y="22"/>
                    <a:pt x="29" y="22"/>
                  </a:cubicBezTo>
                  <a:cubicBezTo>
                    <a:pt x="29" y="22"/>
                    <a:pt x="29" y="13"/>
                    <a:pt x="29" y="9"/>
                  </a:cubicBezTo>
                  <a:cubicBezTo>
                    <a:pt x="29" y="6"/>
                    <a:pt x="27" y="5"/>
                    <a:pt x="25" y="5"/>
                  </a:cubicBezTo>
                  <a:close/>
                  <a:moveTo>
                    <a:pt x="12" y="18"/>
                  </a:moveTo>
                  <a:cubicBezTo>
                    <a:pt x="5" y="18"/>
                    <a:pt x="5" y="18"/>
                    <a:pt x="5" y="18"/>
                  </a:cubicBezTo>
                  <a:cubicBezTo>
                    <a:pt x="5" y="8"/>
                    <a:pt x="5" y="8"/>
                    <a:pt x="5" y="8"/>
                  </a:cubicBezTo>
                  <a:cubicBezTo>
                    <a:pt x="12" y="8"/>
                    <a:pt x="12" y="8"/>
                    <a:pt x="12" y="8"/>
                  </a:cubicBezTo>
                  <a:lnTo>
                    <a:pt x="12" y="18"/>
                  </a:lnTo>
                  <a:close/>
                  <a:moveTo>
                    <a:pt x="24" y="18"/>
                  </a:moveTo>
                  <a:cubicBezTo>
                    <a:pt x="17" y="18"/>
                    <a:pt x="17" y="18"/>
                    <a:pt x="17" y="18"/>
                  </a:cubicBezTo>
                  <a:cubicBezTo>
                    <a:pt x="17" y="8"/>
                    <a:pt x="17" y="8"/>
                    <a:pt x="17" y="8"/>
                  </a:cubicBezTo>
                  <a:cubicBezTo>
                    <a:pt x="17" y="8"/>
                    <a:pt x="21" y="8"/>
                    <a:pt x="22" y="8"/>
                  </a:cubicBezTo>
                  <a:cubicBezTo>
                    <a:pt x="23" y="8"/>
                    <a:pt x="24" y="9"/>
                    <a:pt x="24" y="10"/>
                  </a:cubicBezTo>
                  <a:cubicBezTo>
                    <a:pt x="24" y="12"/>
                    <a:pt x="24" y="18"/>
                    <a:pt x="24" y="18"/>
                  </a:cubicBezTo>
                  <a:close/>
                </a:path>
              </a:pathLst>
            </a:custGeom>
            <a:solidFill>
              <a:srgbClr val="000000"/>
            </a:solidFill>
            <a:ln w="9525">
              <a:noFill/>
              <a:round/>
            </a:ln>
          </p:spPr>
          <p:txBody>
            <a:bodyPr/>
            <a:lstStyle/>
            <a:p>
              <a:pPr>
                <a:defRPr/>
              </a:pPr>
              <a:endParaRPr lang="zh-CN" altLang="en-US"/>
            </a:p>
          </p:txBody>
        </p:sp>
        <p:sp>
          <p:nvSpPr>
            <p:cNvPr id="22" name="Freeform 17"/>
            <p:cNvSpPr/>
            <p:nvPr/>
          </p:nvSpPr>
          <p:spPr bwMode="auto">
            <a:xfrm>
              <a:off x="1370" y="292"/>
              <a:ext cx="92" cy="89"/>
            </a:xfrm>
            <a:custGeom>
              <a:avLst/>
              <a:gdLst>
                <a:gd name="T0" fmla="*/ 0 w 92"/>
                <a:gd name="T1" fmla="*/ 89 h 89"/>
                <a:gd name="T2" fmla="*/ 0 w 92"/>
                <a:gd name="T3" fmla="*/ 73 h 89"/>
                <a:gd name="T4" fmla="*/ 36 w 92"/>
                <a:gd name="T5" fmla="*/ 73 h 89"/>
                <a:gd name="T6" fmla="*/ 36 w 92"/>
                <a:gd name="T7" fmla="*/ 52 h 89"/>
                <a:gd name="T8" fmla="*/ 6 w 92"/>
                <a:gd name="T9" fmla="*/ 52 h 89"/>
                <a:gd name="T10" fmla="*/ 6 w 92"/>
                <a:gd name="T11" fmla="*/ 37 h 89"/>
                <a:gd name="T12" fmla="*/ 36 w 92"/>
                <a:gd name="T13" fmla="*/ 37 h 89"/>
                <a:gd name="T14" fmla="*/ 36 w 92"/>
                <a:gd name="T15" fmla="*/ 16 h 89"/>
                <a:gd name="T16" fmla="*/ 0 w 92"/>
                <a:gd name="T17" fmla="*/ 16 h 89"/>
                <a:gd name="T18" fmla="*/ 0 w 92"/>
                <a:gd name="T19" fmla="*/ 0 h 89"/>
                <a:gd name="T20" fmla="*/ 92 w 92"/>
                <a:gd name="T21" fmla="*/ 0 h 89"/>
                <a:gd name="T22" fmla="*/ 92 w 92"/>
                <a:gd name="T23" fmla="*/ 16 h 89"/>
                <a:gd name="T24" fmla="*/ 56 w 92"/>
                <a:gd name="T25" fmla="*/ 16 h 89"/>
                <a:gd name="T26" fmla="*/ 56 w 92"/>
                <a:gd name="T27" fmla="*/ 37 h 89"/>
                <a:gd name="T28" fmla="*/ 87 w 92"/>
                <a:gd name="T29" fmla="*/ 37 h 89"/>
                <a:gd name="T30" fmla="*/ 87 w 92"/>
                <a:gd name="T31" fmla="*/ 52 h 89"/>
                <a:gd name="T32" fmla="*/ 56 w 92"/>
                <a:gd name="T33" fmla="*/ 52 h 89"/>
                <a:gd name="T34" fmla="*/ 56 w 92"/>
                <a:gd name="T35" fmla="*/ 73 h 89"/>
                <a:gd name="T36" fmla="*/ 72 w 92"/>
                <a:gd name="T37" fmla="*/ 73 h 89"/>
                <a:gd name="T38" fmla="*/ 72 w 92"/>
                <a:gd name="T39" fmla="*/ 63 h 89"/>
                <a:gd name="T40" fmla="*/ 92 w 92"/>
                <a:gd name="T41" fmla="*/ 63 h 89"/>
                <a:gd name="T42" fmla="*/ 92 w 92"/>
                <a:gd name="T43" fmla="*/ 89 h 89"/>
                <a:gd name="T44" fmla="*/ 0 w 92"/>
                <a:gd name="T45" fmla="*/ 89 h 8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92" h="89">
                  <a:moveTo>
                    <a:pt x="0" y="89"/>
                  </a:moveTo>
                  <a:lnTo>
                    <a:pt x="0" y="73"/>
                  </a:lnTo>
                  <a:lnTo>
                    <a:pt x="36" y="73"/>
                  </a:lnTo>
                  <a:lnTo>
                    <a:pt x="36" y="52"/>
                  </a:lnTo>
                  <a:lnTo>
                    <a:pt x="6" y="52"/>
                  </a:lnTo>
                  <a:lnTo>
                    <a:pt x="6" y="37"/>
                  </a:lnTo>
                  <a:lnTo>
                    <a:pt x="36" y="37"/>
                  </a:lnTo>
                  <a:lnTo>
                    <a:pt x="36" y="16"/>
                  </a:lnTo>
                  <a:lnTo>
                    <a:pt x="0" y="16"/>
                  </a:lnTo>
                  <a:lnTo>
                    <a:pt x="0" y="0"/>
                  </a:lnTo>
                  <a:lnTo>
                    <a:pt x="92" y="0"/>
                  </a:lnTo>
                  <a:lnTo>
                    <a:pt x="92" y="16"/>
                  </a:lnTo>
                  <a:lnTo>
                    <a:pt x="56" y="16"/>
                  </a:lnTo>
                  <a:lnTo>
                    <a:pt x="56" y="37"/>
                  </a:lnTo>
                  <a:lnTo>
                    <a:pt x="87" y="37"/>
                  </a:lnTo>
                  <a:lnTo>
                    <a:pt x="87" y="52"/>
                  </a:lnTo>
                  <a:lnTo>
                    <a:pt x="56" y="52"/>
                  </a:lnTo>
                  <a:lnTo>
                    <a:pt x="56" y="73"/>
                  </a:lnTo>
                  <a:lnTo>
                    <a:pt x="72" y="73"/>
                  </a:lnTo>
                  <a:lnTo>
                    <a:pt x="72" y="63"/>
                  </a:lnTo>
                  <a:lnTo>
                    <a:pt x="92" y="63"/>
                  </a:lnTo>
                  <a:lnTo>
                    <a:pt x="92" y="89"/>
                  </a:lnTo>
                  <a:lnTo>
                    <a:pt x="0" y="89"/>
                  </a:lnTo>
                  <a:close/>
                </a:path>
              </a:pathLst>
            </a:custGeom>
            <a:solidFill>
              <a:srgbClr val="000000"/>
            </a:solidFill>
            <a:ln w="9525">
              <a:noFill/>
              <a:round/>
            </a:ln>
          </p:spPr>
          <p:txBody>
            <a:bodyPr/>
            <a:lstStyle/>
            <a:p>
              <a:pPr>
                <a:defRPr/>
              </a:pPr>
              <a:endParaRPr lang="zh-CN" altLang="en-US"/>
            </a:p>
          </p:txBody>
        </p:sp>
        <p:sp>
          <p:nvSpPr>
            <p:cNvPr id="23" name="Freeform 18"/>
            <p:cNvSpPr>
              <a:spLocks noEditPoints="1"/>
            </p:cNvSpPr>
            <p:nvPr/>
          </p:nvSpPr>
          <p:spPr bwMode="auto">
            <a:xfrm>
              <a:off x="1340" y="261"/>
              <a:ext cx="153" cy="151"/>
            </a:xfrm>
            <a:custGeom>
              <a:avLst/>
              <a:gdLst>
                <a:gd name="T0" fmla="*/ 678 w 30"/>
                <a:gd name="T1" fmla="*/ 0 h 29"/>
                <a:gd name="T2" fmla="*/ 0 w 30"/>
                <a:gd name="T3" fmla="*/ 0 h 29"/>
                <a:gd name="T4" fmla="*/ 0 w 30"/>
                <a:gd name="T5" fmla="*/ 786 h 29"/>
                <a:gd name="T6" fmla="*/ 780 w 30"/>
                <a:gd name="T7" fmla="*/ 786 h 29"/>
                <a:gd name="T8" fmla="*/ 780 w 30"/>
                <a:gd name="T9" fmla="*/ 109 h 29"/>
                <a:gd name="T10" fmla="*/ 678 w 30"/>
                <a:gd name="T11" fmla="*/ 0 h 29"/>
                <a:gd name="T12" fmla="*/ 648 w 30"/>
                <a:gd name="T13" fmla="*/ 703 h 29"/>
                <a:gd name="T14" fmla="*/ 133 w 30"/>
                <a:gd name="T15" fmla="*/ 703 h 29"/>
                <a:gd name="T16" fmla="*/ 133 w 30"/>
                <a:gd name="T17" fmla="*/ 109 h 29"/>
                <a:gd name="T18" fmla="*/ 622 w 30"/>
                <a:gd name="T19" fmla="*/ 109 h 29"/>
                <a:gd name="T20" fmla="*/ 648 w 30"/>
                <a:gd name="T21" fmla="*/ 135 h 29"/>
                <a:gd name="T22" fmla="*/ 648 w 30"/>
                <a:gd name="T23" fmla="*/ 703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0" h="29">
                  <a:moveTo>
                    <a:pt x="26" y="0"/>
                  </a:moveTo>
                  <a:cubicBezTo>
                    <a:pt x="26" y="0"/>
                    <a:pt x="0" y="0"/>
                    <a:pt x="0" y="0"/>
                  </a:cubicBezTo>
                  <a:cubicBezTo>
                    <a:pt x="0" y="29"/>
                    <a:pt x="0" y="29"/>
                    <a:pt x="0" y="29"/>
                  </a:cubicBezTo>
                  <a:cubicBezTo>
                    <a:pt x="30" y="29"/>
                    <a:pt x="30" y="29"/>
                    <a:pt x="30" y="29"/>
                  </a:cubicBezTo>
                  <a:cubicBezTo>
                    <a:pt x="30" y="29"/>
                    <a:pt x="30" y="5"/>
                    <a:pt x="30" y="4"/>
                  </a:cubicBezTo>
                  <a:cubicBezTo>
                    <a:pt x="30" y="2"/>
                    <a:pt x="28" y="0"/>
                    <a:pt x="26" y="0"/>
                  </a:cubicBezTo>
                  <a:close/>
                  <a:moveTo>
                    <a:pt x="25" y="26"/>
                  </a:moveTo>
                  <a:cubicBezTo>
                    <a:pt x="5" y="26"/>
                    <a:pt x="5" y="26"/>
                    <a:pt x="5" y="26"/>
                  </a:cubicBezTo>
                  <a:cubicBezTo>
                    <a:pt x="5" y="4"/>
                    <a:pt x="5" y="4"/>
                    <a:pt x="5" y="4"/>
                  </a:cubicBezTo>
                  <a:cubicBezTo>
                    <a:pt x="24" y="4"/>
                    <a:pt x="24" y="4"/>
                    <a:pt x="24" y="4"/>
                  </a:cubicBezTo>
                  <a:cubicBezTo>
                    <a:pt x="25" y="4"/>
                    <a:pt x="25" y="4"/>
                    <a:pt x="25" y="5"/>
                  </a:cubicBezTo>
                  <a:lnTo>
                    <a:pt x="25" y="26"/>
                  </a:lnTo>
                  <a:close/>
                </a:path>
              </a:pathLst>
            </a:custGeom>
            <a:solidFill>
              <a:srgbClr val="000000"/>
            </a:solidFill>
            <a:ln w="9525">
              <a:noFill/>
              <a:round/>
            </a:ln>
          </p:spPr>
          <p:txBody>
            <a:bodyPr/>
            <a:lstStyle/>
            <a:p>
              <a:pPr>
                <a:defRPr/>
              </a:pPr>
              <a:endParaRPr lang="zh-CN" altLang="en-US"/>
            </a:p>
          </p:txBody>
        </p:sp>
        <p:sp>
          <p:nvSpPr>
            <p:cNvPr id="24" name="Freeform 19"/>
            <p:cNvSpPr/>
            <p:nvPr/>
          </p:nvSpPr>
          <p:spPr bwMode="auto">
            <a:xfrm>
              <a:off x="1711" y="261"/>
              <a:ext cx="148" cy="151"/>
            </a:xfrm>
            <a:custGeom>
              <a:avLst/>
              <a:gdLst>
                <a:gd name="T0" fmla="*/ 470 w 29"/>
                <a:gd name="T1" fmla="*/ 568 h 29"/>
                <a:gd name="T2" fmla="*/ 470 w 29"/>
                <a:gd name="T3" fmla="*/ 463 h 29"/>
                <a:gd name="T4" fmla="*/ 730 w 29"/>
                <a:gd name="T5" fmla="*/ 463 h 29"/>
                <a:gd name="T6" fmla="*/ 730 w 29"/>
                <a:gd name="T7" fmla="*/ 354 h 29"/>
                <a:gd name="T8" fmla="*/ 470 w 29"/>
                <a:gd name="T9" fmla="*/ 354 h 29"/>
                <a:gd name="T10" fmla="*/ 470 w 29"/>
                <a:gd name="T11" fmla="*/ 245 h 29"/>
                <a:gd name="T12" fmla="*/ 337 w 29"/>
                <a:gd name="T13" fmla="*/ 245 h 29"/>
                <a:gd name="T14" fmla="*/ 337 w 29"/>
                <a:gd name="T15" fmla="*/ 354 h 29"/>
                <a:gd name="T16" fmla="*/ 158 w 29"/>
                <a:gd name="T17" fmla="*/ 354 h 29"/>
                <a:gd name="T18" fmla="*/ 260 w 29"/>
                <a:gd name="T19" fmla="*/ 161 h 29"/>
                <a:gd name="T20" fmla="*/ 755 w 29"/>
                <a:gd name="T21" fmla="*/ 161 h 29"/>
                <a:gd name="T22" fmla="*/ 755 w 29"/>
                <a:gd name="T23" fmla="*/ 83 h 29"/>
                <a:gd name="T24" fmla="*/ 311 w 29"/>
                <a:gd name="T25" fmla="*/ 83 h 29"/>
                <a:gd name="T26" fmla="*/ 362 w 29"/>
                <a:gd name="T27" fmla="*/ 0 h 29"/>
                <a:gd name="T28" fmla="*/ 209 w 29"/>
                <a:gd name="T29" fmla="*/ 0 h 29"/>
                <a:gd name="T30" fmla="*/ 184 w 29"/>
                <a:gd name="T31" fmla="*/ 83 h 29"/>
                <a:gd name="T32" fmla="*/ 0 w 29"/>
                <a:gd name="T33" fmla="*/ 83 h 29"/>
                <a:gd name="T34" fmla="*/ 0 w 29"/>
                <a:gd name="T35" fmla="*/ 161 h 29"/>
                <a:gd name="T36" fmla="*/ 133 w 29"/>
                <a:gd name="T37" fmla="*/ 161 h 29"/>
                <a:gd name="T38" fmla="*/ 26 w 29"/>
                <a:gd name="T39" fmla="*/ 323 h 29"/>
                <a:gd name="T40" fmla="*/ 26 w 29"/>
                <a:gd name="T41" fmla="*/ 380 h 29"/>
                <a:gd name="T42" fmla="*/ 26 w 29"/>
                <a:gd name="T43" fmla="*/ 463 h 29"/>
                <a:gd name="T44" fmla="*/ 337 w 29"/>
                <a:gd name="T45" fmla="*/ 463 h 29"/>
                <a:gd name="T46" fmla="*/ 337 w 29"/>
                <a:gd name="T47" fmla="*/ 568 h 29"/>
                <a:gd name="T48" fmla="*/ 0 w 29"/>
                <a:gd name="T49" fmla="*/ 568 h 29"/>
                <a:gd name="T50" fmla="*/ 0 w 29"/>
                <a:gd name="T51" fmla="*/ 651 h 29"/>
                <a:gd name="T52" fmla="*/ 337 w 29"/>
                <a:gd name="T53" fmla="*/ 651 h 29"/>
                <a:gd name="T54" fmla="*/ 337 w 29"/>
                <a:gd name="T55" fmla="*/ 786 h 29"/>
                <a:gd name="T56" fmla="*/ 470 w 29"/>
                <a:gd name="T57" fmla="*/ 786 h 29"/>
                <a:gd name="T58" fmla="*/ 470 w 29"/>
                <a:gd name="T59" fmla="*/ 651 h 29"/>
                <a:gd name="T60" fmla="*/ 755 w 29"/>
                <a:gd name="T61" fmla="*/ 651 h 29"/>
                <a:gd name="T62" fmla="*/ 755 w 29"/>
                <a:gd name="T63" fmla="*/ 568 h 29"/>
                <a:gd name="T64" fmla="*/ 470 w 29"/>
                <a:gd name="T65" fmla="*/ 568 h 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9" h="29">
                  <a:moveTo>
                    <a:pt x="18" y="21"/>
                  </a:moveTo>
                  <a:cubicBezTo>
                    <a:pt x="18" y="17"/>
                    <a:pt x="18" y="17"/>
                    <a:pt x="18" y="17"/>
                  </a:cubicBezTo>
                  <a:cubicBezTo>
                    <a:pt x="28" y="17"/>
                    <a:pt x="28" y="17"/>
                    <a:pt x="28" y="17"/>
                  </a:cubicBezTo>
                  <a:cubicBezTo>
                    <a:pt x="28" y="13"/>
                    <a:pt x="28" y="13"/>
                    <a:pt x="28" y="13"/>
                  </a:cubicBezTo>
                  <a:cubicBezTo>
                    <a:pt x="18" y="13"/>
                    <a:pt x="18" y="13"/>
                    <a:pt x="18" y="13"/>
                  </a:cubicBezTo>
                  <a:cubicBezTo>
                    <a:pt x="18" y="9"/>
                    <a:pt x="18" y="9"/>
                    <a:pt x="18" y="9"/>
                  </a:cubicBezTo>
                  <a:cubicBezTo>
                    <a:pt x="13" y="9"/>
                    <a:pt x="13" y="9"/>
                    <a:pt x="13" y="9"/>
                  </a:cubicBezTo>
                  <a:cubicBezTo>
                    <a:pt x="13" y="13"/>
                    <a:pt x="13" y="13"/>
                    <a:pt x="13" y="13"/>
                  </a:cubicBezTo>
                  <a:cubicBezTo>
                    <a:pt x="6" y="13"/>
                    <a:pt x="6" y="13"/>
                    <a:pt x="6" y="13"/>
                  </a:cubicBezTo>
                  <a:cubicBezTo>
                    <a:pt x="10" y="6"/>
                    <a:pt x="10" y="6"/>
                    <a:pt x="10" y="6"/>
                  </a:cubicBezTo>
                  <a:cubicBezTo>
                    <a:pt x="29" y="6"/>
                    <a:pt x="29" y="6"/>
                    <a:pt x="29" y="6"/>
                  </a:cubicBezTo>
                  <a:cubicBezTo>
                    <a:pt x="29" y="3"/>
                    <a:pt x="29" y="3"/>
                    <a:pt x="29" y="3"/>
                  </a:cubicBezTo>
                  <a:cubicBezTo>
                    <a:pt x="12" y="3"/>
                    <a:pt x="12" y="3"/>
                    <a:pt x="12" y="3"/>
                  </a:cubicBezTo>
                  <a:cubicBezTo>
                    <a:pt x="14" y="0"/>
                    <a:pt x="14" y="0"/>
                    <a:pt x="14" y="0"/>
                  </a:cubicBezTo>
                  <a:cubicBezTo>
                    <a:pt x="8" y="0"/>
                    <a:pt x="8" y="0"/>
                    <a:pt x="8" y="0"/>
                  </a:cubicBezTo>
                  <a:cubicBezTo>
                    <a:pt x="7" y="3"/>
                    <a:pt x="7" y="3"/>
                    <a:pt x="7" y="3"/>
                  </a:cubicBezTo>
                  <a:cubicBezTo>
                    <a:pt x="0" y="3"/>
                    <a:pt x="0" y="3"/>
                    <a:pt x="0" y="3"/>
                  </a:cubicBezTo>
                  <a:cubicBezTo>
                    <a:pt x="0" y="6"/>
                    <a:pt x="0" y="6"/>
                    <a:pt x="0" y="6"/>
                  </a:cubicBezTo>
                  <a:cubicBezTo>
                    <a:pt x="5" y="6"/>
                    <a:pt x="5" y="6"/>
                    <a:pt x="5" y="6"/>
                  </a:cubicBezTo>
                  <a:cubicBezTo>
                    <a:pt x="1" y="12"/>
                    <a:pt x="1" y="12"/>
                    <a:pt x="1" y="12"/>
                  </a:cubicBezTo>
                  <a:cubicBezTo>
                    <a:pt x="1" y="13"/>
                    <a:pt x="1" y="13"/>
                    <a:pt x="1" y="14"/>
                  </a:cubicBezTo>
                  <a:cubicBezTo>
                    <a:pt x="1" y="17"/>
                    <a:pt x="1" y="17"/>
                    <a:pt x="1" y="17"/>
                  </a:cubicBezTo>
                  <a:cubicBezTo>
                    <a:pt x="13" y="17"/>
                    <a:pt x="13" y="17"/>
                    <a:pt x="13" y="17"/>
                  </a:cubicBezTo>
                  <a:cubicBezTo>
                    <a:pt x="13" y="21"/>
                    <a:pt x="13" y="21"/>
                    <a:pt x="13" y="21"/>
                  </a:cubicBezTo>
                  <a:cubicBezTo>
                    <a:pt x="0" y="21"/>
                    <a:pt x="0" y="21"/>
                    <a:pt x="0" y="21"/>
                  </a:cubicBezTo>
                  <a:cubicBezTo>
                    <a:pt x="0" y="24"/>
                    <a:pt x="0" y="24"/>
                    <a:pt x="0" y="24"/>
                  </a:cubicBezTo>
                  <a:cubicBezTo>
                    <a:pt x="13" y="24"/>
                    <a:pt x="13" y="24"/>
                    <a:pt x="13" y="24"/>
                  </a:cubicBezTo>
                  <a:cubicBezTo>
                    <a:pt x="13" y="29"/>
                    <a:pt x="13" y="29"/>
                    <a:pt x="13" y="29"/>
                  </a:cubicBezTo>
                  <a:cubicBezTo>
                    <a:pt x="18" y="29"/>
                    <a:pt x="18" y="29"/>
                    <a:pt x="18" y="29"/>
                  </a:cubicBezTo>
                  <a:cubicBezTo>
                    <a:pt x="18" y="24"/>
                    <a:pt x="18" y="24"/>
                    <a:pt x="18" y="24"/>
                  </a:cubicBezTo>
                  <a:cubicBezTo>
                    <a:pt x="29" y="24"/>
                    <a:pt x="29" y="24"/>
                    <a:pt x="29" y="24"/>
                  </a:cubicBezTo>
                  <a:cubicBezTo>
                    <a:pt x="29" y="21"/>
                    <a:pt x="29" y="21"/>
                    <a:pt x="29" y="21"/>
                  </a:cubicBezTo>
                  <a:lnTo>
                    <a:pt x="18" y="21"/>
                  </a:lnTo>
                  <a:close/>
                </a:path>
              </a:pathLst>
            </a:custGeom>
            <a:solidFill>
              <a:srgbClr val="000000"/>
            </a:solidFill>
            <a:ln w="9525">
              <a:noFill/>
              <a:round/>
            </a:ln>
          </p:spPr>
          <p:txBody>
            <a:bodyPr/>
            <a:lstStyle/>
            <a:p>
              <a:pPr>
                <a:defRPr/>
              </a:pPr>
              <a:endParaRPr lang="zh-CN" altLang="en-US"/>
            </a:p>
          </p:txBody>
        </p:sp>
      </p:grpSp>
      <p:grpSp>
        <p:nvGrpSpPr>
          <p:cNvPr id="25" name="组合 50"/>
          <p:cNvGrpSpPr/>
          <p:nvPr/>
        </p:nvGrpSpPr>
        <p:grpSpPr bwMode="auto">
          <a:xfrm>
            <a:off x="9809473" y="5976188"/>
            <a:ext cx="1853959" cy="333993"/>
            <a:chOff x="6937894" y="6003480"/>
            <a:chExt cx="1810820" cy="435002"/>
          </a:xfrm>
        </p:grpSpPr>
        <p:sp>
          <p:nvSpPr>
            <p:cNvPr id="26" name="Rectangle 8"/>
            <p:cNvSpPr>
              <a:spLocks noChangeArrowheads="1"/>
            </p:cNvSpPr>
            <p:nvPr/>
          </p:nvSpPr>
          <p:spPr bwMode="auto">
            <a:xfrm>
              <a:off x="6937894" y="6003480"/>
              <a:ext cx="1810820" cy="280600"/>
            </a:xfrm>
            <a:prstGeom prst="rect">
              <a:avLst/>
            </a:prstGeom>
            <a:noFill/>
            <a:ln>
              <a:noFill/>
            </a:ln>
          </p:spPr>
          <p:txBody>
            <a:bodyPr lIns="0" tIns="0" rIns="0" bIns="0" anchor="ct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1087746" eaLnBrk="0" hangingPunct="0">
                <a:defRPr/>
              </a:pPr>
              <a:r>
                <a:rPr lang="zh-CN" altLang="zh-CN" sz="1400" dirty="0">
                  <a:solidFill>
                    <a:srgbClr val="C70019"/>
                  </a:solidFill>
                  <a:latin typeface="+mn-lt"/>
                </a:rPr>
                <a:t>www.crrcgc.cc</a:t>
              </a:r>
              <a:endParaRPr lang="zh-CN" altLang="zh-CN" sz="3300" dirty="0">
                <a:latin typeface="+mn-lt"/>
                <a:ea typeface="+mn-ea"/>
              </a:endParaRPr>
            </a:p>
          </p:txBody>
        </p:sp>
        <p:sp>
          <p:nvSpPr>
            <p:cNvPr id="27" name="Freeform 5"/>
            <p:cNvSpPr/>
            <p:nvPr/>
          </p:nvSpPr>
          <p:spPr bwMode="auto">
            <a:xfrm>
              <a:off x="6937894" y="6117930"/>
              <a:ext cx="1810820" cy="320552"/>
            </a:xfrm>
            <a:custGeom>
              <a:avLst/>
              <a:gdLst>
                <a:gd name="T0" fmla="*/ 0 w 2822"/>
                <a:gd name="T1" fmla="*/ 0 h 498"/>
                <a:gd name="T2" fmla="*/ 0 w 2822"/>
                <a:gd name="T3" fmla="*/ 127611236 h 498"/>
                <a:gd name="T4" fmla="*/ 24293350 w 2822"/>
                <a:gd name="T5" fmla="*/ 185616344 h 498"/>
                <a:gd name="T6" fmla="*/ 27175775 w 2822"/>
                <a:gd name="T7" fmla="*/ 188102231 h 498"/>
                <a:gd name="T8" fmla="*/ 84409109 w 2822"/>
                <a:gd name="T9" fmla="*/ 206332499 h 498"/>
                <a:gd name="T10" fmla="*/ 1078380527 w 2822"/>
                <a:gd name="T11" fmla="*/ 206332499 h 498"/>
                <a:gd name="T12" fmla="*/ 1137673011 w 2822"/>
                <a:gd name="T13" fmla="*/ 186859287 h 498"/>
                <a:gd name="T14" fmla="*/ 1161966362 w 2822"/>
                <a:gd name="T15" fmla="*/ 127611236 h 498"/>
                <a:gd name="T16" fmla="*/ 1161966362 w 2822"/>
                <a:gd name="T17" fmla="*/ 0 h 498"/>
                <a:gd name="T18" fmla="*/ 1096085753 w 2822"/>
                <a:gd name="T19" fmla="*/ 0 h 498"/>
                <a:gd name="T20" fmla="*/ 1096085753 w 2822"/>
                <a:gd name="T21" fmla="*/ 99437419 h 498"/>
                <a:gd name="T22" fmla="*/ 1087027161 w 2822"/>
                <a:gd name="T23" fmla="*/ 120981989 h 498"/>
                <a:gd name="T24" fmla="*/ 1065204277 w 2822"/>
                <a:gd name="T25" fmla="*/ 130097123 h 498"/>
                <a:gd name="T26" fmla="*/ 100879743 w 2822"/>
                <a:gd name="T27" fmla="*/ 130097123 h 498"/>
                <a:gd name="T28" fmla="*/ 76997709 w 2822"/>
                <a:gd name="T29" fmla="*/ 120153575 h 498"/>
                <a:gd name="T30" fmla="*/ 67115842 w 2822"/>
                <a:gd name="T31" fmla="*/ 96122474 h 498"/>
                <a:gd name="T32" fmla="*/ 67115842 w 2822"/>
                <a:gd name="T33" fmla="*/ 0 h 498"/>
                <a:gd name="T34" fmla="*/ 0 w 2822"/>
                <a:gd name="T35" fmla="*/ 0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822" h="498">
                  <a:moveTo>
                    <a:pt x="0" y="0"/>
                  </a:moveTo>
                  <a:cubicBezTo>
                    <a:pt x="0" y="308"/>
                    <a:pt x="0" y="308"/>
                    <a:pt x="0" y="308"/>
                  </a:cubicBezTo>
                  <a:cubicBezTo>
                    <a:pt x="0" y="362"/>
                    <a:pt x="20" y="410"/>
                    <a:pt x="59" y="448"/>
                  </a:cubicBezTo>
                  <a:cubicBezTo>
                    <a:pt x="61" y="450"/>
                    <a:pt x="63" y="452"/>
                    <a:pt x="66" y="454"/>
                  </a:cubicBezTo>
                  <a:cubicBezTo>
                    <a:pt x="103" y="490"/>
                    <a:pt x="153" y="498"/>
                    <a:pt x="205" y="498"/>
                  </a:cubicBezTo>
                  <a:cubicBezTo>
                    <a:pt x="2619" y="498"/>
                    <a:pt x="2619" y="498"/>
                    <a:pt x="2619" y="498"/>
                  </a:cubicBezTo>
                  <a:cubicBezTo>
                    <a:pt x="2673" y="498"/>
                    <a:pt x="2724" y="489"/>
                    <a:pt x="2763" y="451"/>
                  </a:cubicBezTo>
                  <a:cubicBezTo>
                    <a:pt x="2801" y="412"/>
                    <a:pt x="2822" y="362"/>
                    <a:pt x="2822" y="308"/>
                  </a:cubicBezTo>
                  <a:cubicBezTo>
                    <a:pt x="2822" y="0"/>
                    <a:pt x="2822" y="0"/>
                    <a:pt x="2822" y="0"/>
                  </a:cubicBezTo>
                  <a:cubicBezTo>
                    <a:pt x="2662" y="0"/>
                    <a:pt x="2662" y="0"/>
                    <a:pt x="2662" y="0"/>
                  </a:cubicBezTo>
                  <a:cubicBezTo>
                    <a:pt x="2662" y="240"/>
                    <a:pt x="2662" y="240"/>
                    <a:pt x="2662" y="240"/>
                  </a:cubicBezTo>
                  <a:cubicBezTo>
                    <a:pt x="2662" y="260"/>
                    <a:pt x="2654" y="278"/>
                    <a:pt x="2640" y="292"/>
                  </a:cubicBezTo>
                  <a:cubicBezTo>
                    <a:pt x="2626" y="306"/>
                    <a:pt x="2607" y="314"/>
                    <a:pt x="2587" y="314"/>
                  </a:cubicBezTo>
                  <a:cubicBezTo>
                    <a:pt x="245" y="314"/>
                    <a:pt x="245" y="314"/>
                    <a:pt x="245" y="314"/>
                  </a:cubicBezTo>
                  <a:cubicBezTo>
                    <a:pt x="223" y="314"/>
                    <a:pt x="203" y="306"/>
                    <a:pt x="187" y="290"/>
                  </a:cubicBezTo>
                  <a:cubicBezTo>
                    <a:pt x="172" y="275"/>
                    <a:pt x="163" y="254"/>
                    <a:pt x="163" y="232"/>
                  </a:cubicBezTo>
                  <a:cubicBezTo>
                    <a:pt x="163" y="0"/>
                    <a:pt x="163" y="0"/>
                    <a:pt x="163" y="0"/>
                  </a:cubicBezTo>
                  <a:lnTo>
                    <a:pt x="0" y="0"/>
                  </a:lnTo>
                  <a:close/>
                </a:path>
              </a:pathLst>
            </a:custGeom>
            <a:solidFill>
              <a:srgbClr val="B5B5B6"/>
            </a:solidFill>
            <a:ln w="9525">
              <a:noFill/>
              <a:round/>
            </a:ln>
          </p:spPr>
          <p:txBody>
            <a:bodyPr/>
            <a:lstStyle/>
            <a:p>
              <a:pPr>
                <a:defRPr/>
              </a:pPr>
              <a:endParaRPr lang="zh-CN" altLang="en-US"/>
            </a:p>
          </p:txBody>
        </p:sp>
      </p:grpSp>
      <p:sp>
        <p:nvSpPr>
          <p:cNvPr id="56" name="图片占位符 55"/>
          <p:cNvSpPr>
            <a:spLocks noGrp="1"/>
          </p:cNvSpPr>
          <p:nvPr>
            <p:ph type="pic" sz="quarter" idx="14"/>
          </p:nvPr>
        </p:nvSpPr>
        <p:spPr bwMode="auto">
          <a:xfrm>
            <a:off x="526983" y="1989599"/>
            <a:ext cx="11136450" cy="2556467"/>
          </a:xfrm>
          <a:custGeom>
            <a:avLst/>
            <a:gdLst>
              <a:gd name="connsiteX0" fmla="*/ 2127646 w 8353425"/>
              <a:gd name="connsiteY0" fmla="*/ 0 h 2555875"/>
              <a:gd name="connsiteX1" fmla="*/ 3063875 w 8353425"/>
              <a:gd name="connsiteY1" fmla="*/ 0 h 2555875"/>
              <a:gd name="connsiteX2" fmla="*/ 7849789 w 8353425"/>
              <a:gd name="connsiteY2" fmla="*/ 0 h 2555875"/>
              <a:gd name="connsiteX3" fmla="*/ 8353425 w 8353425"/>
              <a:gd name="connsiteY3" fmla="*/ 0 h 2555875"/>
              <a:gd name="connsiteX4" fmla="*/ 8353425 w 8353425"/>
              <a:gd name="connsiteY4" fmla="*/ 1187450 h 2555875"/>
              <a:gd name="connsiteX5" fmla="*/ 8353424 w 8353425"/>
              <a:gd name="connsiteY5" fmla="*/ 1187450 h 2555875"/>
              <a:gd name="connsiteX6" fmla="*/ 8353424 w 8353425"/>
              <a:gd name="connsiteY6" fmla="*/ 2052240 h 2555875"/>
              <a:gd name="connsiteX7" fmla="*/ 7951289 w 8353425"/>
              <a:gd name="connsiteY7" fmla="*/ 2545643 h 2555875"/>
              <a:gd name="connsiteX8" fmla="*/ 7885102 w 8353425"/>
              <a:gd name="connsiteY8" fmla="*/ 2552315 h 2555875"/>
              <a:gd name="connsiteX9" fmla="*/ 7885102 w 8353425"/>
              <a:gd name="connsiteY9" fmla="*/ 2555081 h 2555875"/>
              <a:gd name="connsiteX10" fmla="*/ 7857666 w 8353425"/>
              <a:gd name="connsiteY10" fmla="*/ 2555081 h 2555875"/>
              <a:gd name="connsiteX11" fmla="*/ 7849789 w 8353425"/>
              <a:gd name="connsiteY11" fmla="*/ 2555875 h 2555875"/>
              <a:gd name="connsiteX12" fmla="*/ 2127646 w 8353425"/>
              <a:gd name="connsiteY12" fmla="*/ 2555875 h 2555875"/>
              <a:gd name="connsiteX13" fmla="*/ 2119770 w 8353425"/>
              <a:gd name="connsiteY13" fmla="*/ 2555081 h 2555875"/>
              <a:gd name="connsiteX14" fmla="*/ 0 w 8353425"/>
              <a:gd name="connsiteY14" fmla="*/ 2555081 h 2555875"/>
              <a:gd name="connsiteX15" fmla="*/ 0 w 8353425"/>
              <a:gd name="connsiteY15" fmla="*/ 3977 h 2555875"/>
              <a:gd name="connsiteX16" fmla="*/ 2088195 w 8353425"/>
              <a:gd name="connsiteY16" fmla="*/ 3977 h 255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425" h="2555875">
                <a:moveTo>
                  <a:pt x="2127646" y="0"/>
                </a:moveTo>
                <a:lnTo>
                  <a:pt x="3063875" y="0"/>
                </a:lnTo>
                <a:lnTo>
                  <a:pt x="7849789" y="0"/>
                </a:lnTo>
                <a:lnTo>
                  <a:pt x="8353425" y="0"/>
                </a:lnTo>
                <a:lnTo>
                  <a:pt x="8353425" y="1187450"/>
                </a:lnTo>
                <a:lnTo>
                  <a:pt x="8353424" y="1187450"/>
                </a:lnTo>
                <a:lnTo>
                  <a:pt x="8353424" y="2052240"/>
                </a:lnTo>
                <a:cubicBezTo>
                  <a:pt x="8353424" y="2295621"/>
                  <a:pt x="8180787" y="2498681"/>
                  <a:pt x="7951289" y="2545643"/>
                </a:cubicBezTo>
                <a:lnTo>
                  <a:pt x="7885102" y="2552315"/>
                </a:lnTo>
                <a:lnTo>
                  <a:pt x="7885102" y="2555081"/>
                </a:lnTo>
                <a:lnTo>
                  <a:pt x="7857666" y="2555081"/>
                </a:lnTo>
                <a:lnTo>
                  <a:pt x="7849789" y="2555875"/>
                </a:lnTo>
                <a:lnTo>
                  <a:pt x="2127646" y="2555875"/>
                </a:lnTo>
                <a:lnTo>
                  <a:pt x="2119770" y="2555081"/>
                </a:lnTo>
                <a:lnTo>
                  <a:pt x="0" y="2555081"/>
                </a:lnTo>
                <a:lnTo>
                  <a:pt x="0" y="3977"/>
                </a:lnTo>
                <a:lnTo>
                  <a:pt x="2088195" y="3977"/>
                </a:lnTo>
                <a:close/>
              </a:path>
            </a:pathLst>
          </a:custGeom>
          <a:solidFill>
            <a:schemeClr val="accent2">
              <a:lumMod val="60000"/>
              <a:lumOff val="40000"/>
            </a:schemeClr>
          </a:solidFill>
          <a:ln>
            <a:noFill/>
          </a:ln>
        </p:spPr>
        <p:txBody>
          <a:bodyPr anchor="b">
            <a:noAutofit/>
          </a:bodyPr>
          <a:lstStyle>
            <a:lvl1pPr marL="0" indent="0">
              <a:buNone/>
              <a:defRPr sz="1700">
                <a:noFill/>
              </a:defRPr>
            </a:lvl1pPr>
          </a:lstStyle>
          <a:p>
            <a:pPr lvl="0"/>
            <a:endParaRPr lang="zh-CN" altLang="en-US" noProof="0"/>
          </a:p>
        </p:txBody>
      </p:sp>
      <p:sp>
        <p:nvSpPr>
          <p:cNvPr id="54" name="文本占位符 12"/>
          <p:cNvSpPr>
            <a:spLocks noGrp="1"/>
          </p:cNvSpPr>
          <p:nvPr>
            <p:ph type="body" sz="quarter" idx="11"/>
          </p:nvPr>
        </p:nvSpPr>
        <p:spPr>
          <a:xfrm>
            <a:off x="1151318" y="6013012"/>
            <a:ext cx="8435462" cy="297174"/>
          </a:xfrm>
        </p:spPr>
        <p:txBody>
          <a:bodyPr lIns="0" anchor="ctr"/>
          <a:lstStyle>
            <a:lvl1pPr marL="0" indent="0">
              <a:buNone/>
              <a:defRPr sz="1000">
                <a:solidFill>
                  <a:schemeClr val="accent2"/>
                </a:solidFill>
              </a:defRPr>
            </a:lvl1pPr>
          </a:lstStyle>
          <a:p>
            <a:pPr lvl="0"/>
            <a:r>
              <a:rPr lang="zh-CN" altLang="en-US"/>
              <a:t>单击此处编辑母版文本样式</a:t>
            </a:r>
          </a:p>
          <a:p>
            <a:pPr lvl="1"/>
            <a:r>
              <a:rPr lang="zh-CN" altLang="en-US"/>
              <a:t>第二级</a:t>
            </a:r>
          </a:p>
        </p:txBody>
      </p:sp>
      <p:sp>
        <p:nvSpPr>
          <p:cNvPr id="60" name="文本占位符 59"/>
          <p:cNvSpPr>
            <a:spLocks noGrp="1"/>
          </p:cNvSpPr>
          <p:nvPr>
            <p:ph type="body" sz="quarter" idx="15"/>
          </p:nvPr>
        </p:nvSpPr>
        <p:spPr bwMode="auto">
          <a:xfrm>
            <a:off x="526982" y="1989599"/>
            <a:ext cx="11136450" cy="2556467"/>
          </a:xfrm>
          <a:custGeom>
            <a:avLst/>
            <a:gdLst>
              <a:gd name="connsiteX0" fmla="*/ 0 w 8353425"/>
              <a:gd name="connsiteY0" fmla="*/ 0 h 2555875"/>
              <a:gd name="connsiteX1" fmla="*/ 2141813 w 8353425"/>
              <a:gd name="connsiteY1" fmla="*/ 0 h 2555875"/>
              <a:gd name="connsiteX2" fmla="*/ 7547650 w 8353425"/>
              <a:gd name="connsiteY2" fmla="*/ 0 h 2555875"/>
              <a:gd name="connsiteX3" fmla="*/ 7839909 w 8353425"/>
              <a:gd name="connsiteY3" fmla="*/ 0 h 2555875"/>
              <a:gd name="connsiteX4" fmla="*/ 7839919 w 8353425"/>
              <a:gd name="connsiteY4" fmla="*/ 1 h 2555875"/>
              <a:gd name="connsiteX5" fmla="*/ 8353425 w 8353425"/>
              <a:gd name="connsiteY5" fmla="*/ 1 h 2555875"/>
              <a:gd name="connsiteX6" fmla="*/ 8353425 w 8353425"/>
              <a:gd name="connsiteY6" fmla="*/ 512248 h 2555875"/>
              <a:gd name="connsiteX7" fmla="*/ 8353425 w 8353425"/>
              <a:gd name="connsiteY7" fmla="*/ 1565823 h 2555875"/>
              <a:gd name="connsiteX8" fmla="*/ 8353425 w 8353425"/>
              <a:gd name="connsiteY8" fmla="*/ 2043627 h 2555875"/>
              <a:gd name="connsiteX9" fmla="*/ 7839909 w 8353425"/>
              <a:gd name="connsiteY9" fmla="*/ 2555875 h 2555875"/>
              <a:gd name="connsiteX10" fmla="*/ 7547650 w 8353425"/>
              <a:gd name="connsiteY10" fmla="*/ 2555875 h 2555875"/>
              <a:gd name="connsiteX11" fmla="*/ 2141813 w 8353425"/>
              <a:gd name="connsiteY11" fmla="*/ 2555875 h 2555875"/>
              <a:gd name="connsiteX12" fmla="*/ 0 w 8353425"/>
              <a:gd name="connsiteY12" fmla="*/ 2555875 h 255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53425" h="2555875">
                <a:moveTo>
                  <a:pt x="0" y="0"/>
                </a:moveTo>
                <a:lnTo>
                  <a:pt x="2141813" y="0"/>
                </a:lnTo>
                <a:lnTo>
                  <a:pt x="7547650" y="0"/>
                </a:lnTo>
                <a:lnTo>
                  <a:pt x="7839909" y="0"/>
                </a:lnTo>
                <a:lnTo>
                  <a:pt x="7839919" y="1"/>
                </a:lnTo>
                <a:lnTo>
                  <a:pt x="8353425" y="1"/>
                </a:lnTo>
                <a:lnTo>
                  <a:pt x="8353425" y="512248"/>
                </a:lnTo>
                <a:lnTo>
                  <a:pt x="8353425" y="1565823"/>
                </a:lnTo>
                <a:lnTo>
                  <a:pt x="8353425" y="2043627"/>
                </a:lnTo>
                <a:cubicBezTo>
                  <a:pt x="8353425" y="2326534"/>
                  <a:pt x="8123516" y="2555875"/>
                  <a:pt x="7839909" y="2555875"/>
                </a:cubicBezTo>
                <a:lnTo>
                  <a:pt x="7547650" y="2555875"/>
                </a:lnTo>
                <a:lnTo>
                  <a:pt x="2141813" y="2555875"/>
                </a:lnTo>
                <a:lnTo>
                  <a:pt x="0" y="2555875"/>
                </a:lnTo>
                <a:close/>
              </a:path>
            </a:pathLst>
          </a:custGeom>
          <a:solidFill>
            <a:schemeClr val="tx1">
              <a:alpha val="46000"/>
            </a:schemeClr>
          </a:solidFill>
          <a:ln>
            <a:noFill/>
          </a:ln>
          <a:effectLst/>
        </p:spPr>
        <p:txBody>
          <a:bodyPr lIns="108851" tIns="54425" rIns="108851" bIns="54425" rtlCol="0" anchor="ctr">
            <a:noAutofit/>
          </a:bodyPr>
          <a:lstStyle>
            <a:lvl1pPr marL="0" indent="0">
              <a:buNone/>
              <a:defRPr lang="zh-CN" altLang="en-US" sz="2100" smtClean="0">
                <a:noFill/>
                <a:cs typeface="+mn-ea"/>
              </a:defRPr>
            </a:lvl1pPr>
            <a:lvl2pPr marL="136063" indent="0">
              <a:buNone/>
              <a:defRPr lang="zh-CN" altLang="en-US" sz="2100" smtClean="0">
                <a:noFill/>
              </a:defRPr>
            </a:lvl2pPr>
            <a:lvl3pPr marL="748345" indent="0">
              <a:buNone/>
              <a:defRPr lang="zh-CN" altLang="en-US" sz="2100" smtClean="0">
                <a:noFill/>
              </a:defRPr>
            </a:lvl3pPr>
            <a:lvl4pPr marL="1292596" indent="0">
              <a:buNone/>
              <a:defRPr lang="zh-CN" altLang="en-US" sz="2100" smtClean="0">
                <a:noFill/>
              </a:defRPr>
            </a:lvl4pPr>
            <a:lvl5pPr marL="1904878" indent="0">
              <a:buNone/>
              <a:defRPr lang="zh-CN" altLang="en-US" sz="2100">
                <a:noFill/>
                <a:ea typeface="+mn-ea"/>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8" name="Rectangle 67"/>
          <p:cNvSpPr>
            <a:spLocks noGrp="1" noChangeArrowheads="1"/>
          </p:cNvSpPr>
          <p:nvPr>
            <p:ph type="ctrTitle" sz="quarter"/>
          </p:nvPr>
        </p:nvSpPr>
        <p:spPr>
          <a:xfrm>
            <a:off x="1151317" y="2169240"/>
            <a:ext cx="9887766" cy="1017126"/>
          </a:xfrm>
        </p:spPr>
        <p:txBody>
          <a:bodyPr lIns="0" tIns="54425" rIns="108850" bIns="54425" anchor="b">
            <a:noAutofit/>
          </a:bodyPr>
          <a:lstStyle>
            <a:lvl1pPr algn="l">
              <a:defRPr sz="4000" b="1">
                <a:solidFill>
                  <a:schemeClr val="bg1"/>
                </a:solidFill>
              </a:defRPr>
            </a:lvl1pPr>
          </a:lstStyle>
          <a:p>
            <a:pPr lvl="0"/>
            <a:r>
              <a:rPr lang="zh-CN" altLang="en-US" noProof="0" dirty="0"/>
              <a:t>单击此处编辑母版标题样式</a:t>
            </a:r>
          </a:p>
        </p:txBody>
      </p:sp>
      <p:sp>
        <p:nvSpPr>
          <p:cNvPr id="49" name="Rectangle 68"/>
          <p:cNvSpPr>
            <a:spLocks noGrp="1" noChangeArrowheads="1"/>
          </p:cNvSpPr>
          <p:nvPr>
            <p:ph type="subTitle" sz="quarter" idx="1"/>
          </p:nvPr>
        </p:nvSpPr>
        <p:spPr>
          <a:xfrm>
            <a:off x="1151317" y="3154535"/>
            <a:ext cx="9887766" cy="433078"/>
          </a:xfrm>
        </p:spPr>
        <p:txBody>
          <a:bodyPr lIns="0" tIns="54425" rIns="108850" bIns="54425" anchor="ctr">
            <a:spAutoFit/>
          </a:bodyPr>
          <a:lstStyle>
            <a:lvl1pPr marL="0" indent="0" algn="l">
              <a:buSzPct val="60000"/>
              <a:buFont typeface="Wingdings" panose="05000000000000000000" pitchFamily="2" charset="2"/>
              <a:buNone/>
              <a:defRPr sz="2100" b="1">
                <a:solidFill>
                  <a:schemeClr val="bg1"/>
                </a:solidFill>
              </a:defRPr>
            </a:lvl1pPr>
          </a:lstStyle>
          <a:p>
            <a:pPr lvl="0"/>
            <a:r>
              <a:rPr lang="zh-CN" altLang="en-US" noProof="0"/>
              <a:t>单击此处编辑母版副标题样式</a:t>
            </a:r>
            <a:endParaRPr lang="zh-CN" altLang="en-US" noProof="0" dirty="0"/>
          </a:p>
        </p:txBody>
      </p:sp>
      <p:sp>
        <p:nvSpPr>
          <p:cNvPr id="50" name="文本占位符 12"/>
          <p:cNvSpPr>
            <a:spLocks noGrp="1"/>
          </p:cNvSpPr>
          <p:nvPr>
            <p:ph type="body" sz="quarter" idx="10"/>
          </p:nvPr>
        </p:nvSpPr>
        <p:spPr>
          <a:xfrm>
            <a:off x="1151317" y="3861695"/>
            <a:ext cx="9887766" cy="523016"/>
          </a:xfrm>
        </p:spPr>
        <p:txBody>
          <a:bodyPr lIns="0"/>
          <a:lstStyle>
            <a:lvl1pPr marL="0" indent="0">
              <a:buNone/>
              <a:defRPr sz="1400">
                <a:solidFill>
                  <a:schemeClr val="accent2">
                    <a:lumMod val="20000"/>
                    <a:lumOff val="80000"/>
                  </a:schemeClr>
                </a:solidFill>
              </a:defRPr>
            </a:lvl1pPr>
          </a:lstStyle>
          <a:p>
            <a:pPr lvl="0"/>
            <a:r>
              <a:rPr lang="zh-CN" altLang="en-US"/>
              <a:t>单击此处编辑母版文本样式</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 fill="hold"/>
                                        <p:tgtEl>
                                          <p:spTgt spid="8"/>
                                        </p:tgtEl>
                                        <p:attrNameLst>
                                          <p:attrName>ppt_w</p:attrName>
                                        </p:attrNameLst>
                                      </p:cBhvr>
                                      <p:tavLst>
                                        <p:tav tm="0">
                                          <p:val>
                                            <p:strVal val="4*#ppt_w"/>
                                          </p:val>
                                        </p:tav>
                                        <p:tav tm="100000">
                                          <p:val>
                                            <p:strVal val="#ppt_w"/>
                                          </p:val>
                                        </p:tav>
                                      </p:tavLst>
                                    </p:anim>
                                    <p:anim calcmode="lin" valueType="num">
                                      <p:cBhvr>
                                        <p:cTn id="8" dur="200" fill="hold"/>
                                        <p:tgtEl>
                                          <p:spTgt spid="8"/>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0" presetClass="exit" presetSubtype="0" accel="100000" fill="hold" grpId="1" nodeType="afterEffect">
                                  <p:stCondLst>
                                    <p:cond delay="300"/>
                                  </p:stCondLst>
                                  <p:childTnLst>
                                    <p:anim calcmode="lin" valueType="num">
                                      <p:cBhvr>
                                        <p:cTn id="11" dur="1000"/>
                                        <p:tgtEl>
                                          <p:spTgt spid="8"/>
                                        </p:tgtEl>
                                        <p:attrNameLst>
                                          <p:attrName>ppt_w</p:attrName>
                                        </p:attrNameLst>
                                      </p:cBhvr>
                                      <p:tavLst>
                                        <p:tav tm="0">
                                          <p:val>
                                            <p:strVal val="ppt_w"/>
                                          </p:val>
                                        </p:tav>
                                        <p:tav tm="100000">
                                          <p:val>
                                            <p:strVal val="ppt_w+.3"/>
                                          </p:val>
                                        </p:tav>
                                      </p:tavLst>
                                    </p:anim>
                                    <p:anim calcmode="lin" valueType="num">
                                      <p:cBhvr>
                                        <p:cTn id="12" dur="1000"/>
                                        <p:tgtEl>
                                          <p:spTgt spid="8"/>
                                        </p:tgtEl>
                                        <p:attrNameLst>
                                          <p:attrName>ppt_h</p:attrName>
                                        </p:attrNameLst>
                                      </p:cBhvr>
                                      <p:tavLst>
                                        <p:tav tm="0">
                                          <p:val>
                                            <p:strVal val="ppt_h"/>
                                          </p:val>
                                        </p:tav>
                                        <p:tav tm="100000">
                                          <p:val>
                                            <p:strVal val="ppt_h"/>
                                          </p:val>
                                        </p:tav>
                                      </p:tavLst>
                                    </p:anim>
                                    <p:animEffect transition="out" filter="fade">
                                      <p:cBhvr>
                                        <p:cTn id="13" dur="1000"/>
                                        <p:tgtEl>
                                          <p:spTgt spid="8"/>
                                        </p:tgtEl>
                                      </p:cBhvr>
                                    </p:animEffect>
                                    <p:set>
                                      <p:cBhvr>
                                        <p:cTn id="14"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buClr>
                <a:srgbClr val="C70019"/>
              </a:buClr>
              <a:defRPr/>
            </a:lvl1pPr>
            <a:lvl2pPr>
              <a:buClr>
                <a:srgbClr val="C70019"/>
              </a:buClr>
              <a:defRPr/>
            </a:lvl2pPr>
            <a:lvl3pPr>
              <a:buClr>
                <a:srgbClr val="C70019"/>
              </a:buClr>
              <a:defRPr/>
            </a:lvl3pPr>
            <a:lvl4pPr>
              <a:buClr>
                <a:srgbClr val="C70019"/>
              </a:buClr>
              <a:defRPr/>
            </a:lvl4pPr>
            <a:lvl5pPr>
              <a:buClr>
                <a:srgbClr val="C70019"/>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 name="标题 9"/>
          <p:cNvSpPr>
            <a:spLocks noGrp="1"/>
          </p:cNvSpPr>
          <p:nvPr>
            <p:ph type="title"/>
          </p:nvPr>
        </p:nvSpPr>
        <p:spPr/>
        <p:txBody>
          <a:bodyPr/>
          <a:lstStyle/>
          <a:p>
            <a:r>
              <a:rPr lang="zh-CN" altLang="en-US"/>
              <a:t>单击此处编辑母版标题样式</a:t>
            </a:r>
          </a:p>
        </p:txBody>
      </p:sp>
      <p:sp>
        <p:nvSpPr>
          <p:cNvPr id="4" name="日期占位符 10"/>
          <p:cNvSpPr>
            <a:spLocks noGrp="1"/>
          </p:cNvSpPr>
          <p:nvPr>
            <p:ph type="dt" sz="half" idx="10"/>
          </p:nvPr>
        </p:nvSpPr>
        <p:spPr/>
        <p:txBody>
          <a:bodyPr/>
          <a:lstStyle>
            <a:lvl1pPr>
              <a:defRPr/>
            </a:lvl1pPr>
          </a:lstStyle>
          <a:p>
            <a:pPr>
              <a:defRPr/>
            </a:pPr>
            <a:fld id="{F163B2A2-5E16-4E20-94BB-A96E1943E609}" type="datetime1">
              <a:rPr lang="en-US" altLang="zh-CN" smtClean="0"/>
              <a:t>10/31/2024</a:t>
            </a:fld>
            <a:endParaRPr lang="en-US" altLang="zh-CN"/>
          </a:p>
        </p:txBody>
      </p:sp>
      <p:sp>
        <p:nvSpPr>
          <p:cNvPr id="5" name="页脚占位符 11"/>
          <p:cNvSpPr>
            <a:spLocks noGrp="1"/>
          </p:cNvSpPr>
          <p:nvPr>
            <p:ph type="ftr" sz="quarter" idx="11"/>
          </p:nvPr>
        </p:nvSpPr>
        <p:spPr/>
        <p:txBody>
          <a:bodyPr/>
          <a:lstStyle>
            <a:lvl1pPr>
              <a:defRPr/>
            </a:lvl1pPr>
          </a:lstStyle>
          <a:p>
            <a:pPr>
              <a:defRPr/>
            </a:pPr>
            <a:r>
              <a:t>中国中车股份有限公司 版权所有 </a:t>
            </a:r>
            <a:r>
              <a:rPr lang="en-US" altLang="zh-CN"/>
              <a:t>2015</a:t>
            </a:r>
          </a:p>
        </p:txBody>
      </p:sp>
      <p:sp>
        <p:nvSpPr>
          <p:cNvPr id="6" name="灯片编号占位符 12"/>
          <p:cNvSpPr>
            <a:spLocks noGrp="1"/>
          </p:cNvSpPr>
          <p:nvPr>
            <p:ph type="sldNum" sz="quarter" idx="12"/>
          </p:nvPr>
        </p:nvSpPr>
        <p:spPr/>
        <p:txBody>
          <a:bodyPr/>
          <a:lstStyle>
            <a:lvl1pPr>
              <a:defRPr/>
            </a:lvl1pPr>
          </a:lstStyle>
          <a:p>
            <a:pPr>
              <a:defRPr/>
            </a:pPr>
            <a:fld id="{5A8249FA-0044-46F4-B0EE-91A055A7F327}" type="slidenum">
              <a:rPr lang="zh-CN" altLang="en-US"/>
              <a:t>‹#›</a:t>
            </a:fld>
            <a:endParaRPr lang="zh-CN" alt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a:spLocks noChangeArrowheads="1"/>
          </p:cNvSpPr>
          <p:nvPr/>
        </p:nvSpPr>
        <p:spPr bwMode="auto">
          <a:xfrm>
            <a:off x="12190413" y="441428"/>
            <a:ext cx="5902616" cy="6418161"/>
          </a:xfrm>
          <a:prstGeom prst="rect">
            <a:avLst/>
          </a:prstGeom>
          <a:noFill/>
          <a:ln w="9525">
            <a:noFill/>
            <a:miter lim="800000"/>
          </a:ln>
        </p:spPr>
        <p:txBody>
          <a:bodyPr lIns="108850" tIns="54425" rIns="108850" bIns="54425"/>
          <a:lstStyle/>
          <a:p>
            <a:pPr eaLnBrk="0" hangingPunct="0">
              <a:lnSpc>
                <a:spcPct val="150000"/>
              </a:lnSpc>
              <a:spcBef>
                <a:spcPct val="30000"/>
              </a:spcBef>
              <a:defRPr/>
            </a:pPr>
            <a:r>
              <a:rPr lang="zh-CN" altLang="en-US" sz="1400">
                <a:solidFill>
                  <a:srgbClr val="000000"/>
                </a:solidFill>
                <a:latin typeface="微软雅黑" panose="020B0503020204020204" pitchFamily="34" charset="-122"/>
                <a:ea typeface="微软雅黑" panose="020B0503020204020204" pitchFamily="34" charset="-122"/>
              </a:rPr>
              <a:t>开启参考线，请在参考线规定的区域范围内进行编辑</a:t>
            </a:r>
            <a:endParaRPr lang="en-US" altLang="zh-CN" sz="1400">
              <a:solidFill>
                <a:srgbClr val="000000"/>
              </a:solidFill>
              <a:latin typeface="微软雅黑" panose="020B0503020204020204" pitchFamily="34" charset="-122"/>
              <a:ea typeface="微软雅黑" panose="020B0503020204020204" pitchFamily="34" charset="-122"/>
            </a:endParaRPr>
          </a:p>
          <a:p>
            <a:pPr eaLnBrk="0" hangingPunct="0">
              <a:lnSpc>
                <a:spcPct val="150000"/>
              </a:lnSpc>
              <a:spcBef>
                <a:spcPct val="30000"/>
              </a:spcBef>
              <a:defRPr/>
            </a:pPr>
            <a:r>
              <a:rPr lang="zh-CN" altLang="en-US" sz="1400">
                <a:solidFill>
                  <a:srgbClr val="000000"/>
                </a:solidFill>
                <a:latin typeface="微软雅黑" panose="020B0503020204020204" pitchFamily="34" charset="-122"/>
                <a:ea typeface="微软雅黑" panose="020B0503020204020204" pitchFamily="34" charset="-122"/>
              </a:rPr>
              <a:t>参考线开启的快捷键：</a:t>
            </a:r>
            <a:r>
              <a:rPr lang="en-US" altLang="zh-CN" sz="1400">
                <a:solidFill>
                  <a:srgbClr val="000000"/>
                </a:solidFill>
                <a:latin typeface="微软雅黑" panose="020B0503020204020204" pitchFamily="34" charset="-122"/>
                <a:ea typeface="微软雅黑" panose="020B0503020204020204" pitchFamily="34" charset="-122"/>
              </a:rPr>
              <a:t>【ALT】+F9</a:t>
            </a:r>
            <a:endParaRPr lang="zh-CN" altLang="en-US" sz="1400">
              <a:solidFill>
                <a:srgbClr val="000000"/>
              </a:solidFill>
              <a:latin typeface="微软雅黑" panose="020B0503020204020204" pitchFamily="34" charset="-122"/>
              <a:ea typeface="微软雅黑" panose="020B0503020204020204" pitchFamily="34" charset="-122"/>
            </a:endParaRPr>
          </a:p>
        </p:txBody>
      </p:sp>
      <p:sp>
        <p:nvSpPr>
          <p:cNvPr id="4" name="矩形 3"/>
          <p:cNvSpPr>
            <a:spLocks noChangeArrowheads="1"/>
          </p:cNvSpPr>
          <p:nvPr/>
        </p:nvSpPr>
        <p:spPr bwMode="auto">
          <a:xfrm>
            <a:off x="12190413" y="1"/>
            <a:ext cx="5942826" cy="441427"/>
          </a:xfrm>
          <a:prstGeom prst="rect">
            <a:avLst/>
          </a:prstGeom>
          <a:solidFill>
            <a:schemeClr val="accent1"/>
          </a:solidFill>
          <a:ln w="9525">
            <a:noFill/>
            <a:miter lim="800000"/>
          </a:ln>
        </p:spPr>
        <p:txBody>
          <a:bodyPr wrap="none" lIns="108850" tIns="54425" rIns="108850" bIns="54425" anchor="ctr"/>
          <a:lstStyle/>
          <a:p>
            <a:pPr>
              <a:defRPr/>
            </a:pPr>
            <a:r>
              <a:rPr lang="zh-CN" altLang="en-US" sz="1700" b="1">
                <a:solidFill>
                  <a:schemeClr val="bg1"/>
                </a:solidFill>
                <a:latin typeface="微软雅黑" panose="020B0503020204020204" pitchFamily="34" charset="-122"/>
                <a:ea typeface="微软雅黑" panose="020B0503020204020204" pitchFamily="34" charset="-122"/>
              </a:rPr>
              <a:t>版式使用说明</a:t>
            </a:r>
          </a:p>
        </p:txBody>
      </p:sp>
      <p:sp>
        <p:nvSpPr>
          <p:cNvPr id="2" name="标题 1"/>
          <p:cNvSpPr>
            <a:spLocks noGrp="1"/>
          </p:cNvSpPr>
          <p:nvPr>
            <p:ph type="title"/>
          </p:nvPr>
        </p:nvSpPr>
        <p:spPr/>
        <p:txBody>
          <a:bodyPr/>
          <a:lstStyle/>
          <a:p>
            <a:r>
              <a:rPr lang="zh-CN" altLang="en-US"/>
              <a:t>单击此处编辑母版标题样式</a:t>
            </a:r>
          </a:p>
        </p:txBody>
      </p:sp>
      <p:sp>
        <p:nvSpPr>
          <p:cNvPr id="5" name="日期占位符 5"/>
          <p:cNvSpPr>
            <a:spLocks noGrp="1"/>
          </p:cNvSpPr>
          <p:nvPr>
            <p:ph type="dt" sz="half" idx="10"/>
          </p:nvPr>
        </p:nvSpPr>
        <p:spPr/>
        <p:txBody>
          <a:bodyPr/>
          <a:lstStyle>
            <a:lvl1pPr>
              <a:defRPr/>
            </a:lvl1pPr>
          </a:lstStyle>
          <a:p>
            <a:pPr>
              <a:defRPr/>
            </a:pPr>
            <a:fld id="{A71451A4-788A-4E9C-83C1-F8499DE6252D}" type="datetime1">
              <a:rPr lang="en-US" altLang="zh-CN" smtClean="0"/>
              <a:t>10/31/2024</a:t>
            </a:fld>
            <a:endParaRPr lang="en-US" altLang="zh-CN"/>
          </a:p>
        </p:txBody>
      </p:sp>
      <p:sp>
        <p:nvSpPr>
          <p:cNvPr id="6" name="页脚占位符 6"/>
          <p:cNvSpPr>
            <a:spLocks noGrp="1"/>
          </p:cNvSpPr>
          <p:nvPr>
            <p:ph type="ftr" sz="quarter" idx="11"/>
          </p:nvPr>
        </p:nvSpPr>
        <p:spPr/>
        <p:txBody>
          <a:bodyPr/>
          <a:lstStyle>
            <a:lvl1pPr>
              <a:defRPr/>
            </a:lvl1pPr>
          </a:lstStyle>
          <a:p>
            <a:pPr>
              <a:defRPr/>
            </a:pPr>
            <a:r>
              <a:t>中国中车股份有限公司 版权所有 </a:t>
            </a:r>
            <a:r>
              <a:rPr lang="en-US" altLang="zh-CN"/>
              <a:t>2015</a:t>
            </a:r>
          </a:p>
        </p:txBody>
      </p:sp>
      <p:sp>
        <p:nvSpPr>
          <p:cNvPr id="7" name="灯片编号占位符 7"/>
          <p:cNvSpPr>
            <a:spLocks noGrp="1"/>
          </p:cNvSpPr>
          <p:nvPr>
            <p:ph type="sldNum" sz="quarter" idx="12"/>
          </p:nvPr>
        </p:nvSpPr>
        <p:spPr/>
        <p:txBody>
          <a:bodyPr/>
          <a:lstStyle>
            <a:lvl1pPr>
              <a:defRPr/>
            </a:lvl1pPr>
          </a:lstStyle>
          <a:p>
            <a:pPr>
              <a:defRPr/>
            </a:pPr>
            <a:fld id="{D965F61D-8EEC-4F6B-8CDF-25A38F6418D0}" type="slidenum">
              <a:rPr lang="zh-CN" altLang="en-US"/>
              <a:t>‹#›</a:t>
            </a:fld>
            <a:endParaRPr lang="zh-CN" alt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1_仅标题">
    <p:bg>
      <p:bgPr>
        <a:solidFill>
          <a:srgbClr val="393736"/>
        </a:solidFill>
        <a:effectLst/>
      </p:bgPr>
    </p:bg>
    <p:spTree>
      <p:nvGrpSpPr>
        <p:cNvPr id="1" name=""/>
        <p:cNvGrpSpPr/>
        <p:nvPr/>
      </p:nvGrpSpPr>
      <p:grpSpPr>
        <a:xfrm>
          <a:off x="0" y="0"/>
          <a:ext cx="0" cy="0"/>
          <a:chOff x="0" y="0"/>
          <a:chExt cx="0" cy="0"/>
        </a:xfrm>
      </p:grpSpPr>
      <p:grpSp>
        <p:nvGrpSpPr>
          <p:cNvPr id="3" name="组合 14"/>
          <p:cNvGrpSpPr/>
          <p:nvPr userDrawn="1"/>
        </p:nvGrpSpPr>
        <p:grpSpPr bwMode="auto">
          <a:xfrm>
            <a:off x="550262" y="6567421"/>
            <a:ext cx="550262" cy="181017"/>
            <a:chOff x="411958" y="6548368"/>
            <a:chExt cx="623471" cy="216764"/>
          </a:xfrm>
        </p:grpSpPr>
        <p:sp>
          <p:nvSpPr>
            <p:cNvPr id="4" name="左中括号 3"/>
            <p:cNvSpPr/>
            <p:nvPr userDrawn="1"/>
          </p:nvSpPr>
          <p:spPr bwMode="auto">
            <a:xfrm>
              <a:off x="411958" y="6548368"/>
              <a:ext cx="83930" cy="216764"/>
            </a:xfrm>
            <a:prstGeom prst="leftBracket">
              <a:avLst>
                <a:gd name="adj" fmla="val 0"/>
              </a:avLst>
            </a:prstGeom>
            <a:noFill/>
            <a:ln w="19050" cap="flat" cmpd="sng" algn="ctr">
              <a:solidFill>
                <a:schemeClr val="accent2">
                  <a:lumMod val="40000"/>
                  <a:lumOff val="60000"/>
                </a:schemeClr>
              </a:solidFill>
              <a:prstDash val="solid"/>
              <a:round/>
              <a:headEnd type="none" w="med" len="med"/>
              <a:tailEnd type="none" w="med" len="med"/>
            </a:ln>
            <a:effectLst/>
          </p:spPr>
          <p:txBody>
            <a:bodyPr anchor="ctr"/>
            <a:lstStyle/>
            <a:p>
              <a:pPr algn="ctr" fontAlgn="auto">
                <a:spcBef>
                  <a:spcPts val="0"/>
                </a:spcBef>
                <a:spcAft>
                  <a:spcPts val="0"/>
                </a:spcAft>
                <a:defRPr/>
              </a:pPr>
              <a:endParaRPr lang="zh-CN" altLang="en-US">
                <a:latin typeface="+mn-lt"/>
                <a:ea typeface="+mn-ea"/>
              </a:endParaRPr>
            </a:p>
          </p:txBody>
        </p:sp>
        <p:sp>
          <p:nvSpPr>
            <p:cNvPr id="5" name="左中括号 4"/>
            <p:cNvSpPr/>
            <p:nvPr userDrawn="1"/>
          </p:nvSpPr>
          <p:spPr bwMode="auto">
            <a:xfrm flipH="1">
              <a:off x="951501" y="6548368"/>
              <a:ext cx="83928" cy="216764"/>
            </a:xfrm>
            <a:prstGeom prst="leftBracket">
              <a:avLst>
                <a:gd name="adj" fmla="val 0"/>
              </a:avLst>
            </a:prstGeom>
            <a:noFill/>
            <a:ln w="19050" cap="flat" cmpd="sng" algn="ctr">
              <a:solidFill>
                <a:schemeClr val="accent2">
                  <a:lumMod val="40000"/>
                  <a:lumOff val="60000"/>
                </a:schemeClr>
              </a:solidFill>
              <a:prstDash val="solid"/>
              <a:round/>
              <a:headEnd type="none" w="med" len="med"/>
              <a:tailEnd type="none" w="med" len="med"/>
            </a:ln>
            <a:effectLst/>
          </p:spPr>
          <p:txBody>
            <a:bodyPr anchor="ctr"/>
            <a:lstStyle/>
            <a:p>
              <a:pPr algn="ctr" fontAlgn="auto">
                <a:spcBef>
                  <a:spcPts val="0"/>
                </a:spcBef>
                <a:spcAft>
                  <a:spcPts val="0"/>
                </a:spcAft>
                <a:defRPr/>
              </a:pPr>
              <a:endParaRPr lang="zh-CN" altLang="en-US">
                <a:latin typeface="+mn-lt"/>
                <a:ea typeface="+mn-ea"/>
              </a:endParaRPr>
            </a:p>
          </p:txBody>
        </p:sp>
      </p:grpSp>
      <p:sp>
        <p:nvSpPr>
          <p:cNvPr id="2" name="标题 1"/>
          <p:cNvSpPr>
            <a:spLocks noGrp="1"/>
          </p:cNvSpPr>
          <p:nvPr>
            <p:ph type="title"/>
          </p:nvPr>
        </p:nvSpPr>
        <p:spPr/>
        <p:txBody>
          <a:bodyPr/>
          <a:lstStyle>
            <a:lvl1pPr>
              <a:defRPr>
                <a:solidFill>
                  <a:schemeClr val="bg1"/>
                </a:solidFill>
              </a:defRPr>
            </a:lvl1pPr>
          </a:lstStyle>
          <a:p>
            <a:r>
              <a:rPr lang="zh-CN" altLang="en-US"/>
              <a:t>单击此处编辑母版标题样式</a:t>
            </a:r>
          </a:p>
        </p:txBody>
      </p:sp>
      <p:sp>
        <p:nvSpPr>
          <p:cNvPr id="6" name="日期占位符 2"/>
          <p:cNvSpPr>
            <a:spLocks noGrp="1"/>
          </p:cNvSpPr>
          <p:nvPr>
            <p:ph type="dt" sz="half" idx="10"/>
          </p:nvPr>
        </p:nvSpPr>
        <p:spPr/>
        <p:txBody>
          <a:bodyPr/>
          <a:lstStyle>
            <a:lvl1pPr>
              <a:defRPr/>
            </a:lvl1pPr>
          </a:lstStyle>
          <a:p>
            <a:pPr>
              <a:defRPr/>
            </a:pPr>
            <a:fld id="{CEF61866-6605-4894-BABA-07C0D6A3B47D}" type="datetime1">
              <a:rPr lang="en-US" altLang="zh-CN" smtClean="0"/>
              <a:t>10/31/2024</a:t>
            </a:fld>
            <a:endParaRPr lang="en-US"/>
          </a:p>
        </p:txBody>
      </p:sp>
      <p:sp>
        <p:nvSpPr>
          <p:cNvPr id="7" name="页脚占位符 3"/>
          <p:cNvSpPr>
            <a:spLocks noGrp="1"/>
          </p:cNvSpPr>
          <p:nvPr>
            <p:ph type="ftr" sz="quarter" idx="11"/>
          </p:nvPr>
        </p:nvSpPr>
        <p:spPr/>
        <p:txBody>
          <a:bodyPr/>
          <a:lstStyle>
            <a:lvl1pPr>
              <a:defRPr/>
            </a:lvl1pPr>
          </a:lstStyle>
          <a:p>
            <a:pPr>
              <a:defRPr/>
            </a:pPr>
            <a:r>
              <a:t>中国中车股份有限公司 版权所有 </a:t>
            </a:r>
            <a:r>
              <a:rPr lang="en-US" altLang="zh-CN"/>
              <a:t>2015</a:t>
            </a:r>
          </a:p>
        </p:txBody>
      </p:sp>
      <p:sp>
        <p:nvSpPr>
          <p:cNvPr id="8" name="灯片编号占位符 4"/>
          <p:cNvSpPr>
            <a:spLocks noGrp="1"/>
          </p:cNvSpPr>
          <p:nvPr>
            <p:ph type="sldNum" sz="quarter" idx="12"/>
          </p:nvPr>
        </p:nvSpPr>
        <p:spPr/>
        <p:txBody>
          <a:bodyPr/>
          <a:lstStyle>
            <a:lvl1pPr>
              <a:defRPr/>
            </a:lvl1pPr>
          </a:lstStyle>
          <a:p>
            <a:pPr>
              <a:defRPr/>
            </a:pPr>
            <a:fld id="{2A76FECE-C42E-4EB6-94C6-F243209D8162}" type="slidenum">
              <a:rPr lang="zh-CN" altLang="en-US"/>
              <a:t>‹#›</a:t>
            </a:fld>
            <a:endParaRPr lang="zh-CN" alt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grpSp>
        <p:nvGrpSpPr>
          <p:cNvPr id="2" name="组合 10"/>
          <p:cNvGrpSpPr/>
          <p:nvPr userDrawn="1"/>
        </p:nvGrpSpPr>
        <p:grpSpPr bwMode="auto">
          <a:xfrm>
            <a:off x="550262" y="6567421"/>
            <a:ext cx="550262" cy="181017"/>
            <a:chOff x="411958" y="6548368"/>
            <a:chExt cx="623471" cy="216764"/>
          </a:xfrm>
        </p:grpSpPr>
        <p:sp>
          <p:nvSpPr>
            <p:cNvPr id="3" name="左中括号 2"/>
            <p:cNvSpPr/>
            <p:nvPr userDrawn="1"/>
          </p:nvSpPr>
          <p:spPr bwMode="auto">
            <a:xfrm>
              <a:off x="411958" y="6548368"/>
              <a:ext cx="83930" cy="216764"/>
            </a:xfrm>
            <a:prstGeom prst="leftBracket">
              <a:avLst>
                <a:gd name="adj" fmla="val 0"/>
              </a:avLst>
            </a:prstGeom>
            <a:noFill/>
            <a:ln w="19050" cap="flat" cmpd="sng" algn="ctr">
              <a:solidFill>
                <a:schemeClr val="accent2">
                  <a:lumMod val="40000"/>
                  <a:lumOff val="60000"/>
                </a:schemeClr>
              </a:solidFill>
              <a:prstDash val="solid"/>
              <a:round/>
              <a:headEnd type="none" w="med" len="med"/>
              <a:tailEnd type="none" w="med" len="med"/>
            </a:ln>
            <a:effectLst/>
          </p:spPr>
          <p:txBody>
            <a:bodyPr anchor="ctr"/>
            <a:lstStyle/>
            <a:p>
              <a:pPr algn="ctr" fontAlgn="auto">
                <a:spcBef>
                  <a:spcPts val="0"/>
                </a:spcBef>
                <a:spcAft>
                  <a:spcPts val="0"/>
                </a:spcAft>
                <a:defRPr/>
              </a:pPr>
              <a:endParaRPr lang="zh-CN" altLang="en-US">
                <a:latin typeface="+mn-lt"/>
                <a:ea typeface="+mn-ea"/>
              </a:endParaRPr>
            </a:p>
          </p:txBody>
        </p:sp>
        <p:sp>
          <p:nvSpPr>
            <p:cNvPr id="4" name="左中括号 3"/>
            <p:cNvSpPr/>
            <p:nvPr userDrawn="1"/>
          </p:nvSpPr>
          <p:spPr bwMode="auto">
            <a:xfrm flipH="1">
              <a:off x="951501" y="6548368"/>
              <a:ext cx="83928" cy="216764"/>
            </a:xfrm>
            <a:prstGeom prst="leftBracket">
              <a:avLst>
                <a:gd name="adj" fmla="val 0"/>
              </a:avLst>
            </a:prstGeom>
            <a:noFill/>
            <a:ln w="19050" cap="flat" cmpd="sng" algn="ctr">
              <a:solidFill>
                <a:schemeClr val="accent2">
                  <a:lumMod val="40000"/>
                  <a:lumOff val="60000"/>
                </a:schemeClr>
              </a:solidFill>
              <a:prstDash val="solid"/>
              <a:round/>
              <a:headEnd type="none" w="med" len="med"/>
              <a:tailEnd type="none" w="med" len="med"/>
            </a:ln>
            <a:effectLst/>
          </p:spPr>
          <p:txBody>
            <a:bodyPr anchor="ctr"/>
            <a:lstStyle/>
            <a:p>
              <a:pPr algn="ctr" fontAlgn="auto">
                <a:spcBef>
                  <a:spcPts val="0"/>
                </a:spcBef>
                <a:spcAft>
                  <a:spcPts val="0"/>
                </a:spcAft>
                <a:defRPr/>
              </a:pPr>
              <a:endParaRPr lang="zh-CN" altLang="en-US">
                <a:latin typeface="+mn-lt"/>
                <a:ea typeface="+mn-ea"/>
              </a:endParaRPr>
            </a:p>
          </p:txBody>
        </p:sp>
      </p:grpSp>
      <p:sp>
        <p:nvSpPr>
          <p:cNvPr id="5" name="日期占位符 4"/>
          <p:cNvSpPr>
            <a:spLocks noGrp="1"/>
          </p:cNvSpPr>
          <p:nvPr>
            <p:ph type="dt" sz="half" idx="10"/>
          </p:nvPr>
        </p:nvSpPr>
        <p:spPr/>
        <p:txBody>
          <a:bodyPr/>
          <a:lstStyle>
            <a:lvl1pPr>
              <a:defRPr>
                <a:solidFill>
                  <a:schemeClr val="accent2"/>
                </a:solidFill>
              </a:defRPr>
            </a:lvl1pPr>
          </a:lstStyle>
          <a:p>
            <a:pPr>
              <a:defRPr/>
            </a:pPr>
            <a:fld id="{EDE9253D-B9BC-41E2-962C-D60B559D8B0C}" type="datetime1">
              <a:rPr lang="en-US" altLang="zh-CN" smtClean="0"/>
              <a:t>10/31/2024</a:t>
            </a:fld>
            <a:endParaRPr lang="en-US" altLang="zh-CN"/>
          </a:p>
        </p:txBody>
      </p:sp>
      <p:sp>
        <p:nvSpPr>
          <p:cNvPr id="6" name="页脚占位符 5"/>
          <p:cNvSpPr>
            <a:spLocks noGrp="1"/>
          </p:cNvSpPr>
          <p:nvPr>
            <p:ph type="ftr" sz="quarter" idx="11"/>
          </p:nvPr>
        </p:nvSpPr>
        <p:spPr/>
        <p:txBody>
          <a:bodyPr/>
          <a:lstStyle>
            <a:lvl1pPr>
              <a:defRPr>
                <a:solidFill>
                  <a:schemeClr val="accent2"/>
                </a:solidFill>
              </a:defRPr>
            </a:lvl1pPr>
          </a:lstStyle>
          <a:p>
            <a:pPr>
              <a:defRPr/>
            </a:pPr>
            <a:r>
              <a:t>中国中车股份有限公司 版权所有 </a:t>
            </a:r>
            <a:r>
              <a:rPr lang="en-US" altLang="zh-CN"/>
              <a:t>2015</a:t>
            </a:r>
          </a:p>
        </p:txBody>
      </p:sp>
      <p:sp>
        <p:nvSpPr>
          <p:cNvPr id="7" name="灯片编号占位符 6"/>
          <p:cNvSpPr>
            <a:spLocks noGrp="1"/>
          </p:cNvSpPr>
          <p:nvPr>
            <p:ph type="sldNum" sz="quarter" idx="12"/>
          </p:nvPr>
        </p:nvSpPr>
        <p:spPr/>
        <p:txBody>
          <a:bodyPr/>
          <a:lstStyle>
            <a:lvl1pPr>
              <a:defRPr>
                <a:solidFill>
                  <a:schemeClr val="accent2"/>
                </a:solidFill>
              </a:defRPr>
            </a:lvl1pPr>
          </a:lstStyle>
          <a:p>
            <a:pPr>
              <a:defRPr/>
            </a:pPr>
            <a:fld id="{A8522240-0C9D-4FB0-993B-6A34B507AC45}" type="slidenum">
              <a:rPr lang="zh-CN" altLang="en-US"/>
              <a:t>‹#›</a:t>
            </a:fld>
            <a:endParaRPr lang="zh-CN" alt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5_自定义版式">
    <p:spTree>
      <p:nvGrpSpPr>
        <p:cNvPr id="1" name=""/>
        <p:cNvGrpSpPr/>
        <p:nvPr/>
      </p:nvGrpSpPr>
      <p:grpSpPr>
        <a:xfrm>
          <a:off x="0" y="0"/>
          <a:ext cx="0" cy="0"/>
          <a:chOff x="0" y="0"/>
          <a:chExt cx="0" cy="0"/>
        </a:xfrm>
      </p:grpSpPr>
      <p:sp>
        <p:nvSpPr>
          <p:cNvPr id="5" name="单圆角矩形 4" hidden="1"/>
          <p:cNvSpPr/>
          <p:nvPr/>
        </p:nvSpPr>
        <p:spPr bwMode="auto">
          <a:xfrm>
            <a:off x="0" y="2421499"/>
            <a:ext cx="11566078" cy="2874040"/>
          </a:xfrm>
          <a:prstGeom prst="round1Rect">
            <a:avLst>
              <a:gd name="adj" fmla="val 34566"/>
            </a:avLst>
          </a:prstGeom>
          <a:blipFill>
            <a:blip r:embed="rId2" cstate="email"/>
            <a:stretch>
              <a:fillRect/>
            </a:stretch>
          </a:blipFill>
          <a:ln>
            <a:noFill/>
          </a:ln>
          <a:effectLst/>
        </p:spPr>
        <p:txBody>
          <a:bodyPr wrap="none" lIns="108851" tIns="54425" rIns="108851" bIns="54425" anchor="ctr"/>
          <a:lstStyle/>
          <a:p>
            <a:pPr algn="ctr" defTabSz="1087746">
              <a:defRPr/>
            </a:pPr>
            <a:endParaRPr lang="zh-CN" altLang="en-US">
              <a:solidFill>
                <a:schemeClr val="bg1"/>
              </a:solidFill>
              <a:ea typeface="黑体" panose="02010609060101010101" pitchFamily="49" charset="-122"/>
            </a:endParaRPr>
          </a:p>
        </p:txBody>
      </p:sp>
      <p:sp>
        <p:nvSpPr>
          <p:cNvPr id="6" name="Freeform 6"/>
          <p:cNvSpPr/>
          <p:nvPr/>
        </p:nvSpPr>
        <p:spPr bwMode="auto">
          <a:xfrm>
            <a:off x="526983" y="1989599"/>
            <a:ext cx="11151264" cy="2556467"/>
          </a:xfrm>
          <a:custGeom>
            <a:avLst/>
            <a:gdLst>
              <a:gd name="T0" fmla="*/ 2147483647 w 1064"/>
              <a:gd name="T1" fmla="*/ 2147483647 h 325"/>
              <a:gd name="T2" fmla="*/ 0 w 1064"/>
              <a:gd name="T3" fmla="*/ 2147483647 h 325"/>
              <a:gd name="T4" fmla="*/ 0 w 1064"/>
              <a:gd name="T5" fmla="*/ 0 h 325"/>
              <a:gd name="T6" fmla="*/ 2147483647 w 1064"/>
              <a:gd name="T7" fmla="*/ 0 h 325"/>
              <a:gd name="T8" fmla="*/ 2147483647 w 1064"/>
              <a:gd name="T9" fmla="*/ 2147483647 h 325"/>
              <a:gd name="T10" fmla="*/ 2147483647 w 1064"/>
              <a:gd name="T11" fmla="*/ 2147483647 h 3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blipFill dpi="0" rotWithShape="1">
            <a:blip r:embed="rId3" cstate="print"/>
            <a:srcRect/>
            <a:stretch>
              <a:fillRect/>
            </a:stretch>
          </a:blipFill>
          <a:ln w="9525">
            <a:noFill/>
            <a:round/>
          </a:ln>
        </p:spPr>
        <p:txBody>
          <a:bodyPr wrap="none" lIns="108851" tIns="54425" rIns="108851" bIns="54425" anchor="ctr"/>
          <a:lstStyle/>
          <a:p>
            <a:pPr>
              <a:defRPr/>
            </a:pPr>
            <a:endParaRPr lang="zh-CN" altLang="en-US"/>
          </a:p>
        </p:txBody>
      </p:sp>
      <p:grpSp>
        <p:nvGrpSpPr>
          <p:cNvPr id="7" name="Group 4"/>
          <p:cNvGrpSpPr>
            <a:grpSpLocks noChangeAspect="1"/>
          </p:cNvGrpSpPr>
          <p:nvPr/>
        </p:nvGrpSpPr>
        <p:grpSpPr bwMode="auto">
          <a:xfrm>
            <a:off x="1151317" y="441427"/>
            <a:ext cx="3115328" cy="793934"/>
            <a:chOff x="633" y="230"/>
            <a:chExt cx="1226" cy="417"/>
          </a:xfrm>
        </p:grpSpPr>
        <p:sp>
          <p:nvSpPr>
            <p:cNvPr id="8" name="Freeform 5"/>
            <p:cNvSpPr/>
            <p:nvPr/>
          </p:nvSpPr>
          <p:spPr bwMode="auto">
            <a:xfrm>
              <a:off x="1157" y="454"/>
              <a:ext cx="158" cy="167"/>
            </a:xfrm>
            <a:custGeom>
              <a:avLst/>
              <a:gdLst>
                <a:gd name="T0" fmla="*/ 0 w 31"/>
                <a:gd name="T1" fmla="*/ 355 h 32"/>
                <a:gd name="T2" fmla="*/ 0 w 31"/>
                <a:gd name="T3" fmla="*/ 517 h 32"/>
                <a:gd name="T4" fmla="*/ 443 w 31"/>
                <a:gd name="T5" fmla="*/ 872 h 32"/>
                <a:gd name="T6" fmla="*/ 805 w 31"/>
                <a:gd name="T7" fmla="*/ 872 h 32"/>
                <a:gd name="T8" fmla="*/ 805 w 31"/>
                <a:gd name="T9" fmla="*/ 710 h 32"/>
                <a:gd name="T10" fmla="*/ 469 w 31"/>
                <a:gd name="T11" fmla="*/ 710 h 32"/>
                <a:gd name="T12" fmla="*/ 234 w 31"/>
                <a:gd name="T13" fmla="*/ 517 h 32"/>
                <a:gd name="T14" fmla="*/ 234 w 31"/>
                <a:gd name="T15" fmla="*/ 355 h 32"/>
                <a:gd name="T16" fmla="*/ 469 w 31"/>
                <a:gd name="T17" fmla="*/ 162 h 32"/>
                <a:gd name="T18" fmla="*/ 805 w 31"/>
                <a:gd name="T19" fmla="*/ 162 h 32"/>
                <a:gd name="T20" fmla="*/ 805 w 31"/>
                <a:gd name="T21" fmla="*/ 0 h 32"/>
                <a:gd name="T22" fmla="*/ 443 w 31"/>
                <a:gd name="T23" fmla="*/ 0 h 32"/>
                <a:gd name="T24" fmla="*/ 0 w 31"/>
                <a:gd name="T25" fmla="*/ 355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1" h="32">
                  <a:moveTo>
                    <a:pt x="0" y="13"/>
                  </a:moveTo>
                  <a:cubicBezTo>
                    <a:pt x="0" y="19"/>
                    <a:pt x="0" y="19"/>
                    <a:pt x="0" y="19"/>
                  </a:cubicBezTo>
                  <a:cubicBezTo>
                    <a:pt x="0" y="26"/>
                    <a:pt x="4" y="32"/>
                    <a:pt x="17" y="32"/>
                  </a:cubicBezTo>
                  <a:cubicBezTo>
                    <a:pt x="31" y="32"/>
                    <a:pt x="31" y="32"/>
                    <a:pt x="31" y="32"/>
                  </a:cubicBezTo>
                  <a:cubicBezTo>
                    <a:pt x="31" y="26"/>
                    <a:pt x="31" y="26"/>
                    <a:pt x="31" y="26"/>
                  </a:cubicBezTo>
                  <a:cubicBezTo>
                    <a:pt x="31" y="26"/>
                    <a:pt x="21" y="26"/>
                    <a:pt x="18" y="26"/>
                  </a:cubicBezTo>
                  <a:cubicBezTo>
                    <a:pt x="12" y="26"/>
                    <a:pt x="9" y="22"/>
                    <a:pt x="9" y="19"/>
                  </a:cubicBezTo>
                  <a:cubicBezTo>
                    <a:pt x="9" y="13"/>
                    <a:pt x="9" y="13"/>
                    <a:pt x="9" y="13"/>
                  </a:cubicBezTo>
                  <a:cubicBezTo>
                    <a:pt x="9" y="10"/>
                    <a:pt x="12" y="6"/>
                    <a:pt x="18" y="6"/>
                  </a:cubicBezTo>
                  <a:cubicBezTo>
                    <a:pt x="21" y="6"/>
                    <a:pt x="31" y="6"/>
                    <a:pt x="31" y="6"/>
                  </a:cubicBezTo>
                  <a:cubicBezTo>
                    <a:pt x="31" y="0"/>
                    <a:pt x="31" y="0"/>
                    <a:pt x="31" y="0"/>
                  </a:cubicBezTo>
                  <a:cubicBezTo>
                    <a:pt x="17" y="0"/>
                    <a:pt x="17" y="0"/>
                    <a:pt x="17" y="0"/>
                  </a:cubicBezTo>
                  <a:cubicBezTo>
                    <a:pt x="4" y="0"/>
                    <a:pt x="0" y="6"/>
                    <a:pt x="0" y="13"/>
                  </a:cubicBezTo>
                  <a:close/>
                </a:path>
              </a:pathLst>
            </a:custGeom>
            <a:solidFill>
              <a:srgbClr val="000000"/>
            </a:solidFill>
            <a:ln w="9525">
              <a:noFill/>
              <a:round/>
            </a:ln>
          </p:spPr>
          <p:txBody>
            <a:bodyPr/>
            <a:lstStyle/>
            <a:p>
              <a:pPr>
                <a:defRPr/>
              </a:pPr>
              <a:endParaRPr lang="zh-CN" altLang="en-US"/>
            </a:p>
          </p:txBody>
        </p:sp>
        <p:sp>
          <p:nvSpPr>
            <p:cNvPr id="9" name="Freeform 6"/>
            <p:cNvSpPr/>
            <p:nvPr/>
          </p:nvSpPr>
          <p:spPr bwMode="auto">
            <a:xfrm>
              <a:off x="1706" y="454"/>
              <a:ext cx="153" cy="167"/>
            </a:xfrm>
            <a:custGeom>
              <a:avLst/>
              <a:gdLst>
                <a:gd name="T0" fmla="*/ 444 w 30"/>
                <a:gd name="T1" fmla="*/ 162 h 32"/>
                <a:gd name="T2" fmla="*/ 780 w 30"/>
                <a:gd name="T3" fmla="*/ 162 h 32"/>
                <a:gd name="T4" fmla="*/ 780 w 30"/>
                <a:gd name="T5" fmla="*/ 0 h 32"/>
                <a:gd name="T6" fmla="*/ 444 w 30"/>
                <a:gd name="T7" fmla="*/ 0 h 32"/>
                <a:gd name="T8" fmla="*/ 0 w 30"/>
                <a:gd name="T9" fmla="*/ 355 h 32"/>
                <a:gd name="T10" fmla="*/ 0 w 30"/>
                <a:gd name="T11" fmla="*/ 517 h 32"/>
                <a:gd name="T12" fmla="*/ 444 w 30"/>
                <a:gd name="T13" fmla="*/ 872 h 32"/>
                <a:gd name="T14" fmla="*/ 780 w 30"/>
                <a:gd name="T15" fmla="*/ 872 h 32"/>
                <a:gd name="T16" fmla="*/ 780 w 30"/>
                <a:gd name="T17" fmla="*/ 710 h 32"/>
                <a:gd name="T18" fmla="*/ 444 w 30"/>
                <a:gd name="T19" fmla="*/ 710 h 32"/>
                <a:gd name="T20" fmla="*/ 209 w 30"/>
                <a:gd name="T21" fmla="*/ 517 h 32"/>
                <a:gd name="T22" fmla="*/ 209 w 30"/>
                <a:gd name="T23" fmla="*/ 355 h 32"/>
                <a:gd name="T24" fmla="*/ 444 w 30"/>
                <a:gd name="T25" fmla="*/ 162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32">
                  <a:moveTo>
                    <a:pt x="17" y="6"/>
                  </a:moveTo>
                  <a:cubicBezTo>
                    <a:pt x="21" y="6"/>
                    <a:pt x="30" y="6"/>
                    <a:pt x="30" y="6"/>
                  </a:cubicBezTo>
                  <a:cubicBezTo>
                    <a:pt x="30" y="0"/>
                    <a:pt x="30" y="0"/>
                    <a:pt x="30" y="0"/>
                  </a:cubicBezTo>
                  <a:cubicBezTo>
                    <a:pt x="17" y="0"/>
                    <a:pt x="17" y="0"/>
                    <a:pt x="17" y="0"/>
                  </a:cubicBezTo>
                  <a:cubicBezTo>
                    <a:pt x="3" y="0"/>
                    <a:pt x="0" y="6"/>
                    <a:pt x="0" y="13"/>
                  </a:cubicBezTo>
                  <a:cubicBezTo>
                    <a:pt x="0" y="19"/>
                    <a:pt x="0" y="19"/>
                    <a:pt x="0" y="19"/>
                  </a:cubicBezTo>
                  <a:cubicBezTo>
                    <a:pt x="0" y="26"/>
                    <a:pt x="3" y="32"/>
                    <a:pt x="17" y="32"/>
                  </a:cubicBezTo>
                  <a:cubicBezTo>
                    <a:pt x="30" y="32"/>
                    <a:pt x="30" y="32"/>
                    <a:pt x="30" y="32"/>
                  </a:cubicBezTo>
                  <a:cubicBezTo>
                    <a:pt x="30" y="26"/>
                    <a:pt x="30" y="26"/>
                    <a:pt x="30" y="26"/>
                  </a:cubicBezTo>
                  <a:cubicBezTo>
                    <a:pt x="30" y="26"/>
                    <a:pt x="21" y="26"/>
                    <a:pt x="17" y="26"/>
                  </a:cubicBezTo>
                  <a:cubicBezTo>
                    <a:pt x="11" y="26"/>
                    <a:pt x="8" y="22"/>
                    <a:pt x="8" y="19"/>
                  </a:cubicBezTo>
                  <a:cubicBezTo>
                    <a:pt x="8" y="13"/>
                    <a:pt x="8" y="13"/>
                    <a:pt x="8" y="13"/>
                  </a:cubicBezTo>
                  <a:cubicBezTo>
                    <a:pt x="8" y="10"/>
                    <a:pt x="11" y="6"/>
                    <a:pt x="17" y="6"/>
                  </a:cubicBezTo>
                  <a:close/>
                </a:path>
              </a:pathLst>
            </a:custGeom>
            <a:solidFill>
              <a:srgbClr val="000000"/>
            </a:solidFill>
            <a:ln w="9525">
              <a:noFill/>
              <a:round/>
            </a:ln>
          </p:spPr>
          <p:txBody>
            <a:bodyPr/>
            <a:lstStyle/>
            <a:p>
              <a:pPr>
                <a:defRPr/>
              </a:pPr>
              <a:endParaRPr lang="zh-CN" altLang="en-US"/>
            </a:p>
          </p:txBody>
        </p:sp>
        <p:sp>
          <p:nvSpPr>
            <p:cNvPr id="10" name="Freeform 7"/>
            <p:cNvSpPr/>
            <p:nvPr/>
          </p:nvSpPr>
          <p:spPr bwMode="auto">
            <a:xfrm>
              <a:off x="1335" y="454"/>
              <a:ext cx="168" cy="167"/>
            </a:xfrm>
            <a:custGeom>
              <a:avLst/>
              <a:gdLst>
                <a:gd name="T0" fmla="*/ 830 w 33"/>
                <a:gd name="T1" fmla="*/ 329 h 32"/>
                <a:gd name="T2" fmla="*/ 830 w 33"/>
                <a:gd name="T3" fmla="*/ 245 h 32"/>
                <a:gd name="T4" fmla="*/ 468 w 33"/>
                <a:gd name="T5" fmla="*/ 0 h 32"/>
                <a:gd name="T6" fmla="*/ 0 w 33"/>
                <a:gd name="T7" fmla="*/ 0 h 32"/>
                <a:gd name="T8" fmla="*/ 0 w 33"/>
                <a:gd name="T9" fmla="*/ 872 h 32"/>
                <a:gd name="T10" fmla="*/ 234 w 33"/>
                <a:gd name="T11" fmla="*/ 872 h 32"/>
                <a:gd name="T12" fmla="*/ 234 w 33"/>
                <a:gd name="T13" fmla="*/ 162 h 32"/>
                <a:gd name="T14" fmla="*/ 468 w 33"/>
                <a:gd name="T15" fmla="*/ 162 h 32"/>
                <a:gd name="T16" fmla="*/ 621 w 33"/>
                <a:gd name="T17" fmla="*/ 271 h 32"/>
                <a:gd name="T18" fmla="*/ 621 w 33"/>
                <a:gd name="T19" fmla="*/ 329 h 32"/>
                <a:gd name="T20" fmla="*/ 468 w 33"/>
                <a:gd name="T21" fmla="*/ 438 h 32"/>
                <a:gd name="T22" fmla="*/ 336 w 33"/>
                <a:gd name="T23" fmla="*/ 438 h 32"/>
                <a:gd name="T24" fmla="*/ 336 w 33"/>
                <a:gd name="T25" fmla="*/ 491 h 32"/>
                <a:gd name="T26" fmla="*/ 570 w 33"/>
                <a:gd name="T27" fmla="*/ 872 h 32"/>
                <a:gd name="T28" fmla="*/ 855 w 33"/>
                <a:gd name="T29" fmla="*/ 872 h 32"/>
                <a:gd name="T30" fmla="*/ 647 w 33"/>
                <a:gd name="T31" fmla="*/ 543 h 32"/>
                <a:gd name="T32" fmla="*/ 830 w 33"/>
                <a:gd name="T33" fmla="*/ 329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 h="32">
                  <a:moveTo>
                    <a:pt x="32" y="12"/>
                  </a:moveTo>
                  <a:cubicBezTo>
                    <a:pt x="32" y="9"/>
                    <a:pt x="32" y="9"/>
                    <a:pt x="32" y="9"/>
                  </a:cubicBezTo>
                  <a:cubicBezTo>
                    <a:pt x="32" y="5"/>
                    <a:pt x="30" y="0"/>
                    <a:pt x="18" y="0"/>
                  </a:cubicBezTo>
                  <a:cubicBezTo>
                    <a:pt x="0" y="0"/>
                    <a:pt x="0" y="0"/>
                    <a:pt x="0" y="0"/>
                  </a:cubicBezTo>
                  <a:cubicBezTo>
                    <a:pt x="0" y="32"/>
                    <a:pt x="0" y="32"/>
                    <a:pt x="0" y="32"/>
                  </a:cubicBezTo>
                  <a:cubicBezTo>
                    <a:pt x="9" y="32"/>
                    <a:pt x="9" y="32"/>
                    <a:pt x="9" y="32"/>
                  </a:cubicBezTo>
                  <a:cubicBezTo>
                    <a:pt x="9" y="6"/>
                    <a:pt x="9" y="6"/>
                    <a:pt x="9" y="6"/>
                  </a:cubicBezTo>
                  <a:cubicBezTo>
                    <a:pt x="18" y="6"/>
                    <a:pt x="18" y="6"/>
                    <a:pt x="18" y="6"/>
                  </a:cubicBezTo>
                  <a:cubicBezTo>
                    <a:pt x="23" y="6"/>
                    <a:pt x="24" y="8"/>
                    <a:pt x="24" y="10"/>
                  </a:cubicBezTo>
                  <a:cubicBezTo>
                    <a:pt x="24" y="12"/>
                    <a:pt x="24" y="12"/>
                    <a:pt x="24" y="12"/>
                  </a:cubicBezTo>
                  <a:cubicBezTo>
                    <a:pt x="24" y="13"/>
                    <a:pt x="23" y="16"/>
                    <a:pt x="18" y="16"/>
                  </a:cubicBezTo>
                  <a:cubicBezTo>
                    <a:pt x="13" y="16"/>
                    <a:pt x="13" y="16"/>
                    <a:pt x="13" y="16"/>
                  </a:cubicBezTo>
                  <a:cubicBezTo>
                    <a:pt x="13" y="18"/>
                    <a:pt x="13" y="18"/>
                    <a:pt x="13" y="18"/>
                  </a:cubicBezTo>
                  <a:cubicBezTo>
                    <a:pt x="22" y="32"/>
                    <a:pt x="22" y="32"/>
                    <a:pt x="22" y="32"/>
                  </a:cubicBezTo>
                  <a:cubicBezTo>
                    <a:pt x="33" y="32"/>
                    <a:pt x="33" y="32"/>
                    <a:pt x="33" y="32"/>
                  </a:cubicBezTo>
                  <a:cubicBezTo>
                    <a:pt x="25" y="20"/>
                    <a:pt x="25" y="20"/>
                    <a:pt x="25" y="20"/>
                  </a:cubicBezTo>
                  <a:cubicBezTo>
                    <a:pt x="31" y="19"/>
                    <a:pt x="32" y="16"/>
                    <a:pt x="32" y="12"/>
                  </a:cubicBezTo>
                  <a:close/>
                </a:path>
              </a:pathLst>
            </a:custGeom>
            <a:solidFill>
              <a:srgbClr val="000000"/>
            </a:solidFill>
            <a:ln w="9525">
              <a:noFill/>
              <a:round/>
            </a:ln>
          </p:spPr>
          <p:txBody>
            <a:bodyPr/>
            <a:lstStyle/>
            <a:p>
              <a:pPr>
                <a:defRPr/>
              </a:pPr>
              <a:endParaRPr lang="zh-CN" altLang="en-US"/>
            </a:p>
          </p:txBody>
        </p:sp>
        <p:sp>
          <p:nvSpPr>
            <p:cNvPr id="11" name="Freeform 8"/>
            <p:cNvSpPr/>
            <p:nvPr/>
          </p:nvSpPr>
          <p:spPr bwMode="auto">
            <a:xfrm>
              <a:off x="1523" y="454"/>
              <a:ext cx="167" cy="167"/>
            </a:xfrm>
            <a:custGeom>
              <a:avLst/>
              <a:gdLst>
                <a:gd name="T0" fmla="*/ 820 w 33"/>
                <a:gd name="T1" fmla="*/ 329 h 32"/>
                <a:gd name="T2" fmla="*/ 820 w 33"/>
                <a:gd name="T3" fmla="*/ 245 h 32"/>
                <a:gd name="T4" fmla="*/ 461 w 33"/>
                <a:gd name="T5" fmla="*/ 0 h 32"/>
                <a:gd name="T6" fmla="*/ 0 w 33"/>
                <a:gd name="T7" fmla="*/ 0 h 32"/>
                <a:gd name="T8" fmla="*/ 0 w 33"/>
                <a:gd name="T9" fmla="*/ 872 h 32"/>
                <a:gd name="T10" fmla="*/ 233 w 33"/>
                <a:gd name="T11" fmla="*/ 872 h 32"/>
                <a:gd name="T12" fmla="*/ 233 w 33"/>
                <a:gd name="T13" fmla="*/ 162 h 32"/>
                <a:gd name="T14" fmla="*/ 461 w 33"/>
                <a:gd name="T15" fmla="*/ 162 h 32"/>
                <a:gd name="T16" fmla="*/ 587 w 33"/>
                <a:gd name="T17" fmla="*/ 271 h 32"/>
                <a:gd name="T18" fmla="*/ 587 w 33"/>
                <a:gd name="T19" fmla="*/ 329 h 32"/>
                <a:gd name="T20" fmla="*/ 461 w 33"/>
                <a:gd name="T21" fmla="*/ 438 h 32"/>
                <a:gd name="T22" fmla="*/ 334 w 33"/>
                <a:gd name="T23" fmla="*/ 438 h 32"/>
                <a:gd name="T24" fmla="*/ 334 w 33"/>
                <a:gd name="T25" fmla="*/ 491 h 32"/>
                <a:gd name="T26" fmla="*/ 562 w 33"/>
                <a:gd name="T27" fmla="*/ 872 h 32"/>
                <a:gd name="T28" fmla="*/ 845 w 33"/>
                <a:gd name="T29" fmla="*/ 872 h 32"/>
                <a:gd name="T30" fmla="*/ 643 w 33"/>
                <a:gd name="T31" fmla="*/ 543 h 32"/>
                <a:gd name="T32" fmla="*/ 820 w 33"/>
                <a:gd name="T33" fmla="*/ 329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 h="32">
                  <a:moveTo>
                    <a:pt x="32" y="12"/>
                  </a:moveTo>
                  <a:cubicBezTo>
                    <a:pt x="32" y="9"/>
                    <a:pt x="32" y="9"/>
                    <a:pt x="32" y="9"/>
                  </a:cubicBezTo>
                  <a:cubicBezTo>
                    <a:pt x="32" y="5"/>
                    <a:pt x="30" y="0"/>
                    <a:pt x="18" y="0"/>
                  </a:cubicBezTo>
                  <a:cubicBezTo>
                    <a:pt x="0" y="0"/>
                    <a:pt x="0" y="0"/>
                    <a:pt x="0" y="0"/>
                  </a:cubicBezTo>
                  <a:cubicBezTo>
                    <a:pt x="0" y="32"/>
                    <a:pt x="0" y="32"/>
                    <a:pt x="0" y="32"/>
                  </a:cubicBezTo>
                  <a:cubicBezTo>
                    <a:pt x="9" y="32"/>
                    <a:pt x="9" y="32"/>
                    <a:pt x="9" y="32"/>
                  </a:cubicBezTo>
                  <a:cubicBezTo>
                    <a:pt x="9" y="6"/>
                    <a:pt x="9" y="6"/>
                    <a:pt x="9" y="6"/>
                  </a:cubicBezTo>
                  <a:cubicBezTo>
                    <a:pt x="18" y="6"/>
                    <a:pt x="18" y="6"/>
                    <a:pt x="18" y="6"/>
                  </a:cubicBezTo>
                  <a:cubicBezTo>
                    <a:pt x="23" y="6"/>
                    <a:pt x="23" y="8"/>
                    <a:pt x="23" y="10"/>
                  </a:cubicBezTo>
                  <a:cubicBezTo>
                    <a:pt x="23" y="12"/>
                    <a:pt x="23" y="12"/>
                    <a:pt x="23" y="12"/>
                  </a:cubicBezTo>
                  <a:cubicBezTo>
                    <a:pt x="23" y="13"/>
                    <a:pt x="23" y="16"/>
                    <a:pt x="18" y="16"/>
                  </a:cubicBezTo>
                  <a:cubicBezTo>
                    <a:pt x="13" y="16"/>
                    <a:pt x="13" y="16"/>
                    <a:pt x="13" y="16"/>
                  </a:cubicBezTo>
                  <a:cubicBezTo>
                    <a:pt x="13" y="18"/>
                    <a:pt x="13" y="18"/>
                    <a:pt x="13" y="18"/>
                  </a:cubicBezTo>
                  <a:cubicBezTo>
                    <a:pt x="22" y="32"/>
                    <a:pt x="22" y="32"/>
                    <a:pt x="22" y="32"/>
                  </a:cubicBezTo>
                  <a:cubicBezTo>
                    <a:pt x="33" y="32"/>
                    <a:pt x="33" y="32"/>
                    <a:pt x="33" y="32"/>
                  </a:cubicBezTo>
                  <a:cubicBezTo>
                    <a:pt x="25" y="20"/>
                    <a:pt x="25" y="20"/>
                    <a:pt x="25" y="20"/>
                  </a:cubicBezTo>
                  <a:cubicBezTo>
                    <a:pt x="30" y="19"/>
                    <a:pt x="32" y="16"/>
                    <a:pt x="32" y="12"/>
                  </a:cubicBezTo>
                  <a:close/>
                </a:path>
              </a:pathLst>
            </a:custGeom>
            <a:solidFill>
              <a:srgbClr val="000000"/>
            </a:solidFill>
            <a:ln w="9525">
              <a:noFill/>
              <a:round/>
            </a:ln>
          </p:spPr>
          <p:txBody>
            <a:bodyPr/>
            <a:lstStyle/>
            <a:p>
              <a:pPr>
                <a:defRPr/>
              </a:pPr>
              <a:endParaRPr lang="zh-CN" altLang="en-US"/>
            </a:p>
          </p:txBody>
        </p:sp>
        <p:sp>
          <p:nvSpPr>
            <p:cNvPr id="12" name="Freeform 9"/>
            <p:cNvSpPr/>
            <p:nvPr/>
          </p:nvSpPr>
          <p:spPr bwMode="auto">
            <a:xfrm>
              <a:off x="729" y="417"/>
              <a:ext cx="77" cy="48"/>
            </a:xfrm>
            <a:custGeom>
              <a:avLst/>
              <a:gdLst>
                <a:gd name="T0" fmla="*/ 51 w 15"/>
                <a:gd name="T1" fmla="*/ 0 h 9"/>
                <a:gd name="T2" fmla="*/ 0 w 15"/>
                <a:gd name="T3" fmla="*/ 27 h 9"/>
                <a:gd name="T4" fmla="*/ 0 w 15"/>
                <a:gd name="T5" fmla="*/ 229 h 9"/>
                <a:gd name="T6" fmla="*/ 51 w 15"/>
                <a:gd name="T7" fmla="*/ 256 h 9"/>
                <a:gd name="T8" fmla="*/ 395 w 15"/>
                <a:gd name="T9" fmla="*/ 256 h 9"/>
                <a:gd name="T10" fmla="*/ 395 w 15"/>
                <a:gd name="T11" fmla="*/ 0 h 9"/>
                <a:gd name="T12" fmla="*/ 51 w 15"/>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w="9525">
              <a:noFill/>
              <a:round/>
            </a:ln>
          </p:spPr>
          <p:txBody>
            <a:bodyPr/>
            <a:lstStyle/>
            <a:p>
              <a:pPr>
                <a:defRPr/>
              </a:pPr>
              <a:endParaRPr lang="zh-CN" altLang="en-US"/>
            </a:p>
          </p:txBody>
        </p:sp>
        <p:sp>
          <p:nvSpPr>
            <p:cNvPr id="13" name="Freeform 10"/>
            <p:cNvSpPr/>
            <p:nvPr/>
          </p:nvSpPr>
          <p:spPr bwMode="auto">
            <a:xfrm>
              <a:off x="862" y="417"/>
              <a:ext cx="71" cy="48"/>
            </a:xfrm>
            <a:custGeom>
              <a:avLst/>
              <a:gdLst>
                <a:gd name="T0" fmla="*/ 335 w 14"/>
                <a:gd name="T1" fmla="*/ 0 h 9"/>
                <a:gd name="T2" fmla="*/ 360 w 14"/>
                <a:gd name="T3" fmla="*/ 27 h 9"/>
                <a:gd name="T4" fmla="*/ 360 w 14"/>
                <a:gd name="T5" fmla="*/ 229 h 9"/>
                <a:gd name="T6" fmla="*/ 335 w 14"/>
                <a:gd name="T7" fmla="*/ 256 h 9"/>
                <a:gd name="T8" fmla="*/ 0 w 14"/>
                <a:gd name="T9" fmla="*/ 256 h 9"/>
                <a:gd name="T10" fmla="*/ 0 w 14"/>
                <a:gd name="T11" fmla="*/ 0 h 9"/>
                <a:gd name="T12" fmla="*/ 335 w 14"/>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w="9525">
              <a:noFill/>
              <a:round/>
            </a:ln>
          </p:spPr>
          <p:txBody>
            <a:bodyPr/>
            <a:lstStyle/>
            <a:p>
              <a:pPr>
                <a:defRPr/>
              </a:pPr>
              <a:endParaRPr lang="zh-CN" altLang="en-US"/>
            </a:p>
          </p:txBody>
        </p:sp>
        <p:sp>
          <p:nvSpPr>
            <p:cNvPr id="14" name="Freeform 11"/>
            <p:cNvSpPr/>
            <p:nvPr/>
          </p:nvSpPr>
          <p:spPr bwMode="auto">
            <a:xfrm>
              <a:off x="633" y="334"/>
              <a:ext cx="173" cy="214"/>
            </a:xfrm>
            <a:custGeom>
              <a:avLst/>
              <a:gdLst>
                <a:gd name="T0" fmla="*/ 285 w 34"/>
                <a:gd name="T1" fmla="*/ 329 h 41"/>
                <a:gd name="T2" fmla="*/ 387 w 34"/>
                <a:gd name="T3" fmla="*/ 219 h 41"/>
                <a:gd name="T4" fmla="*/ 880 w 34"/>
                <a:gd name="T5" fmla="*/ 219 h 41"/>
                <a:gd name="T6" fmla="*/ 880 w 34"/>
                <a:gd name="T7" fmla="*/ 0 h 41"/>
                <a:gd name="T8" fmla="*/ 310 w 34"/>
                <a:gd name="T9" fmla="*/ 0 h 41"/>
                <a:gd name="T10" fmla="*/ 0 w 34"/>
                <a:gd name="T11" fmla="*/ 298 h 41"/>
                <a:gd name="T12" fmla="*/ 0 w 34"/>
                <a:gd name="T13" fmla="*/ 819 h 41"/>
                <a:gd name="T14" fmla="*/ 310 w 34"/>
                <a:gd name="T15" fmla="*/ 1117 h 41"/>
                <a:gd name="T16" fmla="*/ 880 w 34"/>
                <a:gd name="T17" fmla="*/ 1117 h 41"/>
                <a:gd name="T18" fmla="*/ 880 w 34"/>
                <a:gd name="T19" fmla="*/ 872 h 41"/>
                <a:gd name="T20" fmla="*/ 387 w 34"/>
                <a:gd name="T21" fmla="*/ 872 h 41"/>
                <a:gd name="T22" fmla="*/ 285 w 34"/>
                <a:gd name="T23" fmla="*/ 762 h 41"/>
                <a:gd name="T24" fmla="*/ 285 w 34"/>
                <a:gd name="T25" fmla="*/ 329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w="9525">
              <a:noFill/>
              <a:round/>
            </a:ln>
          </p:spPr>
          <p:txBody>
            <a:bodyPr/>
            <a:lstStyle/>
            <a:p>
              <a:pPr>
                <a:defRPr/>
              </a:pPr>
              <a:endParaRPr lang="zh-CN" altLang="en-US"/>
            </a:p>
          </p:txBody>
        </p:sp>
        <p:sp>
          <p:nvSpPr>
            <p:cNvPr id="15" name="Freeform 12"/>
            <p:cNvSpPr/>
            <p:nvPr/>
          </p:nvSpPr>
          <p:spPr bwMode="auto">
            <a:xfrm>
              <a:off x="862" y="334"/>
              <a:ext cx="168" cy="214"/>
            </a:xfrm>
            <a:custGeom>
              <a:avLst/>
              <a:gdLst>
                <a:gd name="T0" fmla="*/ 596 w 33"/>
                <a:gd name="T1" fmla="*/ 329 h 41"/>
                <a:gd name="T2" fmla="*/ 494 w 33"/>
                <a:gd name="T3" fmla="*/ 219 h 41"/>
                <a:gd name="T4" fmla="*/ 0 w 33"/>
                <a:gd name="T5" fmla="*/ 219 h 41"/>
                <a:gd name="T6" fmla="*/ 0 w 33"/>
                <a:gd name="T7" fmla="*/ 0 h 41"/>
                <a:gd name="T8" fmla="*/ 570 w 33"/>
                <a:gd name="T9" fmla="*/ 0 h 41"/>
                <a:gd name="T10" fmla="*/ 855 w 33"/>
                <a:gd name="T11" fmla="*/ 298 h 41"/>
                <a:gd name="T12" fmla="*/ 855 w 33"/>
                <a:gd name="T13" fmla="*/ 819 h 41"/>
                <a:gd name="T14" fmla="*/ 570 w 33"/>
                <a:gd name="T15" fmla="*/ 1117 h 41"/>
                <a:gd name="T16" fmla="*/ 0 w 33"/>
                <a:gd name="T17" fmla="*/ 1117 h 41"/>
                <a:gd name="T18" fmla="*/ 0 w 33"/>
                <a:gd name="T19" fmla="*/ 872 h 41"/>
                <a:gd name="T20" fmla="*/ 494 w 33"/>
                <a:gd name="T21" fmla="*/ 872 h 41"/>
                <a:gd name="T22" fmla="*/ 596 w 33"/>
                <a:gd name="T23" fmla="*/ 762 h 41"/>
                <a:gd name="T24" fmla="*/ 596 w 33"/>
                <a:gd name="T25" fmla="*/ 329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w="9525">
              <a:noFill/>
              <a:round/>
            </a:ln>
          </p:spPr>
          <p:txBody>
            <a:bodyPr/>
            <a:lstStyle/>
            <a:p>
              <a:pPr>
                <a:defRPr/>
              </a:pPr>
              <a:endParaRPr lang="zh-CN" altLang="en-US"/>
            </a:p>
          </p:txBody>
        </p:sp>
        <p:sp>
          <p:nvSpPr>
            <p:cNvPr id="16" name="Freeform 13"/>
            <p:cNvSpPr/>
            <p:nvPr/>
          </p:nvSpPr>
          <p:spPr bwMode="auto">
            <a:xfrm>
              <a:off x="633" y="230"/>
              <a:ext cx="402" cy="78"/>
            </a:xfrm>
            <a:custGeom>
              <a:avLst/>
              <a:gdLst>
                <a:gd name="T0" fmla="*/ 229 w 402"/>
                <a:gd name="T1" fmla="*/ 31 h 78"/>
                <a:gd name="T2" fmla="*/ 229 w 402"/>
                <a:gd name="T3" fmla="*/ 0 h 78"/>
                <a:gd name="T4" fmla="*/ 173 w 402"/>
                <a:gd name="T5" fmla="*/ 0 h 78"/>
                <a:gd name="T6" fmla="*/ 173 w 402"/>
                <a:gd name="T7" fmla="*/ 31 h 78"/>
                <a:gd name="T8" fmla="*/ 0 w 402"/>
                <a:gd name="T9" fmla="*/ 31 h 78"/>
                <a:gd name="T10" fmla="*/ 0 w 402"/>
                <a:gd name="T11" fmla="*/ 78 h 78"/>
                <a:gd name="T12" fmla="*/ 402 w 402"/>
                <a:gd name="T13" fmla="*/ 78 h 78"/>
                <a:gd name="T14" fmla="*/ 402 w 402"/>
                <a:gd name="T15" fmla="*/ 31 h 78"/>
                <a:gd name="T16" fmla="*/ 229 w 402"/>
                <a:gd name="T17" fmla="*/ 31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2" h="78">
                  <a:moveTo>
                    <a:pt x="229" y="31"/>
                  </a:moveTo>
                  <a:lnTo>
                    <a:pt x="229" y="0"/>
                  </a:lnTo>
                  <a:lnTo>
                    <a:pt x="173" y="0"/>
                  </a:lnTo>
                  <a:lnTo>
                    <a:pt x="173" y="31"/>
                  </a:lnTo>
                  <a:lnTo>
                    <a:pt x="0" y="31"/>
                  </a:lnTo>
                  <a:lnTo>
                    <a:pt x="0" y="78"/>
                  </a:lnTo>
                  <a:lnTo>
                    <a:pt x="402" y="78"/>
                  </a:lnTo>
                  <a:lnTo>
                    <a:pt x="402" y="31"/>
                  </a:lnTo>
                  <a:lnTo>
                    <a:pt x="229" y="31"/>
                  </a:lnTo>
                  <a:close/>
                </a:path>
              </a:pathLst>
            </a:custGeom>
            <a:solidFill>
              <a:srgbClr val="C70019"/>
            </a:solidFill>
            <a:ln w="9525">
              <a:noFill/>
              <a:round/>
            </a:ln>
          </p:spPr>
          <p:txBody>
            <a:bodyPr/>
            <a:lstStyle/>
            <a:p>
              <a:pPr>
                <a:defRPr/>
              </a:pPr>
              <a:endParaRPr lang="zh-CN" altLang="en-US"/>
            </a:p>
          </p:txBody>
        </p:sp>
        <p:sp>
          <p:nvSpPr>
            <p:cNvPr id="17" name="Freeform 14"/>
            <p:cNvSpPr/>
            <p:nvPr/>
          </p:nvSpPr>
          <p:spPr bwMode="auto">
            <a:xfrm>
              <a:off x="633" y="574"/>
              <a:ext cx="402" cy="73"/>
            </a:xfrm>
            <a:custGeom>
              <a:avLst/>
              <a:gdLst>
                <a:gd name="T0" fmla="*/ 229 w 402"/>
                <a:gd name="T1" fmla="*/ 47 h 73"/>
                <a:gd name="T2" fmla="*/ 229 w 402"/>
                <a:gd name="T3" fmla="*/ 73 h 73"/>
                <a:gd name="T4" fmla="*/ 173 w 402"/>
                <a:gd name="T5" fmla="*/ 73 h 73"/>
                <a:gd name="T6" fmla="*/ 173 w 402"/>
                <a:gd name="T7" fmla="*/ 47 h 73"/>
                <a:gd name="T8" fmla="*/ 0 w 402"/>
                <a:gd name="T9" fmla="*/ 47 h 73"/>
                <a:gd name="T10" fmla="*/ 0 w 402"/>
                <a:gd name="T11" fmla="*/ 0 h 73"/>
                <a:gd name="T12" fmla="*/ 402 w 402"/>
                <a:gd name="T13" fmla="*/ 0 h 73"/>
                <a:gd name="T14" fmla="*/ 402 w 402"/>
                <a:gd name="T15" fmla="*/ 47 h 73"/>
                <a:gd name="T16" fmla="*/ 229 w 402"/>
                <a:gd name="T17" fmla="*/ 47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2" h="73">
                  <a:moveTo>
                    <a:pt x="229" y="47"/>
                  </a:moveTo>
                  <a:lnTo>
                    <a:pt x="229" y="73"/>
                  </a:lnTo>
                  <a:lnTo>
                    <a:pt x="173" y="73"/>
                  </a:lnTo>
                  <a:lnTo>
                    <a:pt x="173" y="47"/>
                  </a:lnTo>
                  <a:lnTo>
                    <a:pt x="0" y="47"/>
                  </a:lnTo>
                  <a:lnTo>
                    <a:pt x="0" y="0"/>
                  </a:lnTo>
                  <a:lnTo>
                    <a:pt x="402" y="0"/>
                  </a:lnTo>
                  <a:lnTo>
                    <a:pt x="402" y="47"/>
                  </a:lnTo>
                  <a:lnTo>
                    <a:pt x="229" y="47"/>
                  </a:lnTo>
                  <a:close/>
                </a:path>
              </a:pathLst>
            </a:custGeom>
            <a:solidFill>
              <a:srgbClr val="C70019"/>
            </a:solidFill>
            <a:ln w="9525">
              <a:noFill/>
              <a:round/>
            </a:ln>
          </p:spPr>
          <p:txBody>
            <a:bodyPr/>
            <a:lstStyle/>
            <a:p>
              <a:pPr>
                <a:defRPr/>
              </a:pPr>
              <a:endParaRPr lang="zh-CN" altLang="en-US"/>
            </a:p>
          </p:txBody>
        </p:sp>
        <p:sp>
          <p:nvSpPr>
            <p:cNvPr id="18" name="Freeform 15"/>
            <p:cNvSpPr>
              <a:spLocks noEditPoints="1"/>
            </p:cNvSpPr>
            <p:nvPr/>
          </p:nvSpPr>
          <p:spPr bwMode="auto">
            <a:xfrm>
              <a:off x="1157" y="261"/>
              <a:ext cx="152" cy="151"/>
            </a:xfrm>
            <a:custGeom>
              <a:avLst/>
              <a:gdLst>
                <a:gd name="T0" fmla="*/ 669 w 30"/>
                <a:gd name="T1" fmla="*/ 135 h 29"/>
                <a:gd name="T2" fmla="*/ 436 w 30"/>
                <a:gd name="T3" fmla="*/ 135 h 29"/>
                <a:gd name="T4" fmla="*/ 436 w 30"/>
                <a:gd name="T5" fmla="*/ 0 h 29"/>
                <a:gd name="T6" fmla="*/ 309 w 30"/>
                <a:gd name="T7" fmla="*/ 0 h 29"/>
                <a:gd name="T8" fmla="*/ 309 w 30"/>
                <a:gd name="T9" fmla="*/ 135 h 29"/>
                <a:gd name="T10" fmla="*/ 0 w 30"/>
                <a:gd name="T11" fmla="*/ 135 h 29"/>
                <a:gd name="T12" fmla="*/ 0 w 30"/>
                <a:gd name="T13" fmla="*/ 599 h 29"/>
                <a:gd name="T14" fmla="*/ 309 w 30"/>
                <a:gd name="T15" fmla="*/ 599 h 29"/>
                <a:gd name="T16" fmla="*/ 309 w 30"/>
                <a:gd name="T17" fmla="*/ 786 h 29"/>
                <a:gd name="T18" fmla="*/ 436 w 30"/>
                <a:gd name="T19" fmla="*/ 786 h 29"/>
                <a:gd name="T20" fmla="*/ 436 w 30"/>
                <a:gd name="T21" fmla="*/ 599 h 29"/>
                <a:gd name="T22" fmla="*/ 770 w 30"/>
                <a:gd name="T23" fmla="*/ 599 h 29"/>
                <a:gd name="T24" fmla="*/ 770 w 30"/>
                <a:gd name="T25" fmla="*/ 245 h 29"/>
                <a:gd name="T26" fmla="*/ 669 w 30"/>
                <a:gd name="T27" fmla="*/ 135 h 29"/>
                <a:gd name="T28" fmla="*/ 309 w 30"/>
                <a:gd name="T29" fmla="*/ 489 h 29"/>
                <a:gd name="T30" fmla="*/ 127 w 30"/>
                <a:gd name="T31" fmla="*/ 489 h 29"/>
                <a:gd name="T32" fmla="*/ 127 w 30"/>
                <a:gd name="T33" fmla="*/ 219 h 29"/>
                <a:gd name="T34" fmla="*/ 309 w 30"/>
                <a:gd name="T35" fmla="*/ 219 h 29"/>
                <a:gd name="T36" fmla="*/ 309 w 30"/>
                <a:gd name="T37" fmla="*/ 489 h 29"/>
                <a:gd name="T38" fmla="*/ 618 w 30"/>
                <a:gd name="T39" fmla="*/ 489 h 29"/>
                <a:gd name="T40" fmla="*/ 436 w 30"/>
                <a:gd name="T41" fmla="*/ 489 h 29"/>
                <a:gd name="T42" fmla="*/ 436 w 30"/>
                <a:gd name="T43" fmla="*/ 219 h 29"/>
                <a:gd name="T44" fmla="*/ 593 w 30"/>
                <a:gd name="T45" fmla="*/ 219 h 29"/>
                <a:gd name="T46" fmla="*/ 618 w 30"/>
                <a:gd name="T47" fmla="*/ 271 h 29"/>
                <a:gd name="T48" fmla="*/ 618 w 30"/>
                <a:gd name="T49" fmla="*/ 489 h 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0" h="29">
                  <a:moveTo>
                    <a:pt x="26" y="5"/>
                  </a:moveTo>
                  <a:cubicBezTo>
                    <a:pt x="23" y="5"/>
                    <a:pt x="17" y="5"/>
                    <a:pt x="17" y="5"/>
                  </a:cubicBezTo>
                  <a:cubicBezTo>
                    <a:pt x="17" y="0"/>
                    <a:pt x="17" y="0"/>
                    <a:pt x="17" y="0"/>
                  </a:cubicBezTo>
                  <a:cubicBezTo>
                    <a:pt x="12" y="0"/>
                    <a:pt x="12" y="0"/>
                    <a:pt x="12" y="0"/>
                  </a:cubicBezTo>
                  <a:cubicBezTo>
                    <a:pt x="12" y="5"/>
                    <a:pt x="12" y="5"/>
                    <a:pt x="12" y="5"/>
                  </a:cubicBezTo>
                  <a:cubicBezTo>
                    <a:pt x="0" y="5"/>
                    <a:pt x="0" y="5"/>
                    <a:pt x="0" y="5"/>
                  </a:cubicBezTo>
                  <a:cubicBezTo>
                    <a:pt x="0" y="22"/>
                    <a:pt x="0" y="22"/>
                    <a:pt x="0" y="22"/>
                  </a:cubicBezTo>
                  <a:cubicBezTo>
                    <a:pt x="12" y="22"/>
                    <a:pt x="12" y="22"/>
                    <a:pt x="12" y="22"/>
                  </a:cubicBezTo>
                  <a:cubicBezTo>
                    <a:pt x="12" y="29"/>
                    <a:pt x="12" y="29"/>
                    <a:pt x="12" y="29"/>
                  </a:cubicBezTo>
                  <a:cubicBezTo>
                    <a:pt x="17" y="29"/>
                    <a:pt x="17" y="29"/>
                    <a:pt x="17" y="29"/>
                  </a:cubicBezTo>
                  <a:cubicBezTo>
                    <a:pt x="17" y="22"/>
                    <a:pt x="17" y="22"/>
                    <a:pt x="17" y="22"/>
                  </a:cubicBezTo>
                  <a:cubicBezTo>
                    <a:pt x="30" y="22"/>
                    <a:pt x="30" y="22"/>
                    <a:pt x="30" y="22"/>
                  </a:cubicBezTo>
                  <a:cubicBezTo>
                    <a:pt x="30" y="22"/>
                    <a:pt x="30" y="13"/>
                    <a:pt x="30" y="9"/>
                  </a:cubicBezTo>
                  <a:cubicBezTo>
                    <a:pt x="30" y="6"/>
                    <a:pt x="28" y="5"/>
                    <a:pt x="26" y="5"/>
                  </a:cubicBezTo>
                  <a:close/>
                  <a:moveTo>
                    <a:pt x="12" y="18"/>
                  </a:moveTo>
                  <a:cubicBezTo>
                    <a:pt x="5" y="18"/>
                    <a:pt x="5" y="18"/>
                    <a:pt x="5" y="18"/>
                  </a:cubicBezTo>
                  <a:cubicBezTo>
                    <a:pt x="5" y="8"/>
                    <a:pt x="5" y="8"/>
                    <a:pt x="5" y="8"/>
                  </a:cubicBezTo>
                  <a:cubicBezTo>
                    <a:pt x="12" y="8"/>
                    <a:pt x="12" y="8"/>
                    <a:pt x="12" y="8"/>
                  </a:cubicBezTo>
                  <a:lnTo>
                    <a:pt x="12" y="18"/>
                  </a:lnTo>
                  <a:close/>
                  <a:moveTo>
                    <a:pt x="24" y="18"/>
                  </a:moveTo>
                  <a:cubicBezTo>
                    <a:pt x="17" y="18"/>
                    <a:pt x="17" y="18"/>
                    <a:pt x="17" y="18"/>
                  </a:cubicBezTo>
                  <a:cubicBezTo>
                    <a:pt x="17" y="8"/>
                    <a:pt x="17" y="8"/>
                    <a:pt x="17" y="8"/>
                  </a:cubicBezTo>
                  <a:cubicBezTo>
                    <a:pt x="17" y="8"/>
                    <a:pt x="21" y="8"/>
                    <a:pt x="23" y="8"/>
                  </a:cubicBezTo>
                  <a:cubicBezTo>
                    <a:pt x="24" y="8"/>
                    <a:pt x="24" y="9"/>
                    <a:pt x="24" y="10"/>
                  </a:cubicBezTo>
                  <a:cubicBezTo>
                    <a:pt x="24" y="12"/>
                    <a:pt x="24" y="18"/>
                    <a:pt x="24" y="18"/>
                  </a:cubicBezTo>
                  <a:close/>
                </a:path>
              </a:pathLst>
            </a:custGeom>
            <a:solidFill>
              <a:srgbClr val="000000"/>
            </a:solidFill>
            <a:ln w="9525">
              <a:noFill/>
              <a:round/>
            </a:ln>
          </p:spPr>
          <p:txBody>
            <a:bodyPr/>
            <a:lstStyle/>
            <a:p>
              <a:pPr>
                <a:defRPr/>
              </a:pPr>
              <a:endParaRPr lang="zh-CN" altLang="en-US"/>
            </a:p>
          </p:txBody>
        </p:sp>
        <p:sp>
          <p:nvSpPr>
            <p:cNvPr id="19" name="Freeform 16"/>
            <p:cNvSpPr>
              <a:spLocks noEditPoints="1"/>
            </p:cNvSpPr>
            <p:nvPr/>
          </p:nvSpPr>
          <p:spPr bwMode="auto">
            <a:xfrm>
              <a:off x="1528" y="261"/>
              <a:ext cx="147" cy="151"/>
            </a:xfrm>
            <a:custGeom>
              <a:avLst/>
              <a:gdLst>
                <a:gd name="T0" fmla="*/ 644 w 29"/>
                <a:gd name="T1" fmla="*/ 135 h 29"/>
                <a:gd name="T2" fmla="*/ 436 w 29"/>
                <a:gd name="T3" fmla="*/ 135 h 29"/>
                <a:gd name="T4" fmla="*/ 436 w 29"/>
                <a:gd name="T5" fmla="*/ 0 h 29"/>
                <a:gd name="T6" fmla="*/ 309 w 29"/>
                <a:gd name="T7" fmla="*/ 0 h 29"/>
                <a:gd name="T8" fmla="*/ 309 w 29"/>
                <a:gd name="T9" fmla="*/ 135 h 29"/>
                <a:gd name="T10" fmla="*/ 0 w 29"/>
                <a:gd name="T11" fmla="*/ 135 h 29"/>
                <a:gd name="T12" fmla="*/ 0 w 29"/>
                <a:gd name="T13" fmla="*/ 599 h 29"/>
                <a:gd name="T14" fmla="*/ 309 w 29"/>
                <a:gd name="T15" fmla="*/ 599 h 29"/>
                <a:gd name="T16" fmla="*/ 309 w 29"/>
                <a:gd name="T17" fmla="*/ 786 h 29"/>
                <a:gd name="T18" fmla="*/ 436 w 29"/>
                <a:gd name="T19" fmla="*/ 786 h 29"/>
                <a:gd name="T20" fmla="*/ 436 w 29"/>
                <a:gd name="T21" fmla="*/ 599 h 29"/>
                <a:gd name="T22" fmla="*/ 745 w 29"/>
                <a:gd name="T23" fmla="*/ 599 h 29"/>
                <a:gd name="T24" fmla="*/ 745 w 29"/>
                <a:gd name="T25" fmla="*/ 245 h 29"/>
                <a:gd name="T26" fmla="*/ 644 w 29"/>
                <a:gd name="T27" fmla="*/ 135 h 29"/>
                <a:gd name="T28" fmla="*/ 309 w 29"/>
                <a:gd name="T29" fmla="*/ 489 h 29"/>
                <a:gd name="T30" fmla="*/ 127 w 29"/>
                <a:gd name="T31" fmla="*/ 489 h 29"/>
                <a:gd name="T32" fmla="*/ 127 w 29"/>
                <a:gd name="T33" fmla="*/ 219 h 29"/>
                <a:gd name="T34" fmla="*/ 309 w 29"/>
                <a:gd name="T35" fmla="*/ 219 h 29"/>
                <a:gd name="T36" fmla="*/ 309 w 29"/>
                <a:gd name="T37" fmla="*/ 489 h 29"/>
                <a:gd name="T38" fmla="*/ 618 w 29"/>
                <a:gd name="T39" fmla="*/ 489 h 29"/>
                <a:gd name="T40" fmla="*/ 436 w 29"/>
                <a:gd name="T41" fmla="*/ 489 h 29"/>
                <a:gd name="T42" fmla="*/ 436 w 29"/>
                <a:gd name="T43" fmla="*/ 219 h 29"/>
                <a:gd name="T44" fmla="*/ 568 w 29"/>
                <a:gd name="T45" fmla="*/ 219 h 29"/>
                <a:gd name="T46" fmla="*/ 618 w 29"/>
                <a:gd name="T47" fmla="*/ 271 h 29"/>
                <a:gd name="T48" fmla="*/ 618 w 29"/>
                <a:gd name="T49" fmla="*/ 489 h 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9" h="29">
                  <a:moveTo>
                    <a:pt x="25" y="5"/>
                  </a:moveTo>
                  <a:cubicBezTo>
                    <a:pt x="23" y="5"/>
                    <a:pt x="17" y="5"/>
                    <a:pt x="17" y="5"/>
                  </a:cubicBezTo>
                  <a:cubicBezTo>
                    <a:pt x="17" y="0"/>
                    <a:pt x="17" y="0"/>
                    <a:pt x="17" y="0"/>
                  </a:cubicBezTo>
                  <a:cubicBezTo>
                    <a:pt x="12" y="0"/>
                    <a:pt x="12" y="0"/>
                    <a:pt x="12" y="0"/>
                  </a:cubicBezTo>
                  <a:cubicBezTo>
                    <a:pt x="12" y="5"/>
                    <a:pt x="12" y="5"/>
                    <a:pt x="12" y="5"/>
                  </a:cubicBezTo>
                  <a:cubicBezTo>
                    <a:pt x="0" y="5"/>
                    <a:pt x="0" y="5"/>
                    <a:pt x="0" y="5"/>
                  </a:cubicBezTo>
                  <a:cubicBezTo>
                    <a:pt x="0" y="22"/>
                    <a:pt x="0" y="22"/>
                    <a:pt x="0" y="22"/>
                  </a:cubicBezTo>
                  <a:cubicBezTo>
                    <a:pt x="12" y="22"/>
                    <a:pt x="12" y="22"/>
                    <a:pt x="12" y="22"/>
                  </a:cubicBezTo>
                  <a:cubicBezTo>
                    <a:pt x="12" y="29"/>
                    <a:pt x="12" y="29"/>
                    <a:pt x="12" y="29"/>
                  </a:cubicBezTo>
                  <a:cubicBezTo>
                    <a:pt x="17" y="29"/>
                    <a:pt x="17" y="29"/>
                    <a:pt x="17" y="29"/>
                  </a:cubicBezTo>
                  <a:cubicBezTo>
                    <a:pt x="17" y="22"/>
                    <a:pt x="17" y="22"/>
                    <a:pt x="17" y="22"/>
                  </a:cubicBezTo>
                  <a:cubicBezTo>
                    <a:pt x="29" y="22"/>
                    <a:pt x="29" y="22"/>
                    <a:pt x="29" y="22"/>
                  </a:cubicBezTo>
                  <a:cubicBezTo>
                    <a:pt x="29" y="22"/>
                    <a:pt x="29" y="13"/>
                    <a:pt x="29" y="9"/>
                  </a:cubicBezTo>
                  <a:cubicBezTo>
                    <a:pt x="29" y="6"/>
                    <a:pt x="27" y="5"/>
                    <a:pt x="25" y="5"/>
                  </a:cubicBezTo>
                  <a:close/>
                  <a:moveTo>
                    <a:pt x="12" y="18"/>
                  </a:moveTo>
                  <a:cubicBezTo>
                    <a:pt x="5" y="18"/>
                    <a:pt x="5" y="18"/>
                    <a:pt x="5" y="18"/>
                  </a:cubicBezTo>
                  <a:cubicBezTo>
                    <a:pt x="5" y="8"/>
                    <a:pt x="5" y="8"/>
                    <a:pt x="5" y="8"/>
                  </a:cubicBezTo>
                  <a:cubicBezTo>
                    <a:pt x="12" y="8"/>
                    <a:pt x="12" y="8"/>
                    <a:pt x="12" y="8"/>
                  </a:cubicBezTo>
                  <a:lnTo>
                    <a:pt x="12" y="18"/>
                  </a:lnTo>
                  <a:close/>
                  <a:moveTo>
                    <a:pt x="24" y="18"/>
                  </a:moveTo>
                  <a:cubicBezTo>
                    <a:pt x="17" y="18"/>
                    <a:pt x="17" y="18"/>
                    <a:pt x="17" y="18"/>
                  </a:cubicBezTo>
                  <a:cubicBezTo>
                    <a:pt x="17" y="8"/>
                    <a:pt x="17" y="8"/>
                    <a:pt x="17" y="8"/>
                  </a:cubicBezTo>
                  <a:cubicBezTo>
                    <a:pt x="17" y="8"/>
                    <a:pt x="21" y="8"/>
                    <a:pt x="22" y="8"/>
                  </a:cubicBezTo>
                  <a:cubicBezTo>
                    <a:pt x="23" y="8"/>
                    <a:pt x="24" y="9"/>
                    <a:pt x="24" y="10"/>
                  </a:cubicBezTo>
                  <a:cubicBezTo>
                    <a:pt x="24" y="12"/>
                    <a:pt x="24" y="18"/>
                    <a:pt x="24" y="18"/>
                  </a:cubicBezTo>
                  <a:close/>
                </a:path>
              </a:pathLst>
            </a:custGeom>
            <a:solidFill>
              <a:srgbClr val="000000"/>
            </a:solidFill>
            <a:ln w="9525">
              <a:noFill/>
              <a:round/>
            </a:ln>
          </p:spPr>
          <p:txBody>
            <a:bodyPr/>
            <a:lstStyle/>
            <a:p>
              <a:pPr>
                <a:defRPr/>
              </a:pPr>
              <a:endParaRPr lang="zh-CN" altLang="en-US"/>
            </a:p>
          </p:txBody>
        </p:sp>
        <p:sp>
          <p:nvSpPr>
            <p:cNvPr id="20" name="Freeform 17"/>
            <p:cNvSpPr/>
            <p:nvPr/>
          </p:nvSpPr>
          <p:spPr bwMode="auto">
            <a:xfrm>
              <a:off x="1370" y="292"/>
              <a:ext cx="92" cy="89"/>
            </a:xfrm>
            <a:custGeom>
              <a:avLst/>
              <a:gdLst>
                <a:gd name="T0" fmla="*/ 0 w 92"/>
                <a:gd name="T1" fmla="*/ 89 h 89"/>
                <a:gd name="T2" fmla="*/ 0 w 92"/>
                <a:gd name="T3" fmla="*/ 73 h 89"/>
                <a:gd name="T4" fmla="*/ 36 w 92"/>
                <a:gd name="T5" fmla="*/ 73 h 89"/>
                <a:gd name="T6" fmla="*/ 36 w 92"/>
                <a:gd name="T7" fmla="*/ 52 h 89"/>
                <a:gd name="T8" fmla="*/ 6 w 92"/>
                <a:gd name="T9" fmla="*/ 52 h 89"/>
                <a:gd name="T10" fmla="*/ 6 w 92"/>
                <a:gd name="T11" fmla="*/ 37 h 89"/>
                <a:gd name="T12" fmla="*/ 36 w 92"/>
                <a:gd name="T13" fmla="*/ 37 h 89"/>
                <a:gd name="T14" fmla="*/ 36 w 92"/>
                <a:gd name="T15" fmla="*/ 16 h 89"/>
                <a:gd name="T16" fmla="*/ 0 w 92"/>
                <a:gd name="T17" fmla="*/ 16 h 89"/>
                <a:gd name="T18" fmla="*/ 0 w 92"/>
                <a:gd name="T19" fmla="*/ 0 h 89"/>
                <a:gd name="T20" fmla="*/ 92 w 92"/>
                <a:gd name="T21" fmla="*/ 0 h 89"/>
                <a:gd name="T22" fmla="*/ 92 w 92"/>
                <a:gd name="T23" fmla="*/ 16 h 89"/>
                <a:gd name="T24" fmla="*/ 56 w 92"/>
                <a:gd name="T25" fmla="*/ 16 h 89"/>
                <a:gd name="T26" fmla="*/ 56 w 92"/>
                <a:gd name="T27" fmla="*/ 37 h 89"/>
                <a:gd name="T28" fmla="*/ 87 w 92"/>
                <a:gd name="T29" fmla="*/ 37 h 89"/>
                <a:gd name="T30" fmla="*/ 87 w 92"/>
                <a:gd name="T31" fmla="*/ 52 h 89"/>
                <a:gd name="T32" fmla="*/ 56 w 92"/>
                <a:gd name="T33" fmla="*/ 52 h 89"/>
                <a:gd name="T34" fmla="*/ 56 w 92"/>
                <a:gd name="T35" fmla="*/ 73 h 89"/>
                <a:gd name="T36" fmla="*/ 72 w 92"/>
                <a:gd name="T37" fmla="*/ 73 h 89"/>
                <a:gd name="T38" fmla="*/ 72 w 92"/>
                <a:gd name="T39" fmla="*/ 63 h 89"/>
                <a:gd name="T40" fmla="*/ 92 w 92"/>
                <a:gd name="T41" fmla="*/ 63 h 89"/>
                <a:gd name="T42" fmla="*/ 92 w 92"/>
                <a:gd name="T43" fmla="*/ 89 h 89"/>
                <a:gd name="T44" fmla="*/ 0 w 92"/>
                <a:gd name="T45" fmla="*/ 89 h 8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92" h="89">
                  <a:moveTo>
                    <a:pt x="0" y="89"/>
                  </a:moveTo>
                  <a:lnTo>
                    <a:pt x="0" y="73"/>
                  </a:lnTo>
                  <a:lnTo>
                    <a:pt x="36" y="73"/>
                  </a:lnTo>
                  <a:lnTo>
                    <a:pt x="36" y="52"/>
                  </a:lnTo>
                  <a:lnTo>
                    <a:pt x="6" y="52"/>
                  </a:lnTo>
                  <a:lnTo>
                    <a:pt x="6" y="37"/>
                  </a:lnTo>
                  <a:lnTo>
                    <a:pt x="36" y="37"/>
                  </a:lnTo>
                  <a:lnTo>
                    <a:pt x="36" y="16"/>
                  </a:lnTo>
                  <a:lnTo>
                    <a:pt x="0" y="16"/>
                  </a:lnTo>
                  <a:lnTo>
                    <a:pt x="0" y="0"/>
                  </a:lnTo>
                  <a:lnTo>
                    <a:pt x="92" y="0"/>
                  </a:lnTo>
                  <a:lnTo>
                    <a:pt x="92" y="16"/>
                  </a:lnTo>
                  <a:lnTo>
                    <a:pt x="56" y="16"/>
                  </a:lnTo>
                  <a:lnTo>
                    <a:pt x="56" y="37"/>
                  </a:lnTo>
                  <a:lnTo>
                    <a:pt x="87" y="37"/>
                  </a:lnTo>
                  <a:lnTo>
                    <a:pt x="87" y="52"/>
                  </a:lnTo>
                  <a:lnTo>
                    <a:pt x="56" y="52"/>
                  </a:lnTo>
                  <a:lnTo>
                    <a:pt x="56" y="73"/>
                  </a:lnTo>
                  <a:lnTo>
                    <a:pt x="72" y="73"/>
                  </a:lnTo>
                  <a:lnTo>
                    <a:pt x="72" y="63"/>
                  </a:lnTo>
                  <a:lnTo>
                    <a:pt x="92" y="63"/>
                  </a:lnTo>
                  <a:lnTo>
                    <a:pt x="92" y="89"/>
                  </a:lnTo>
                  <a:lnTo>
                    <a:pt x="0" y="89"/>
                  </a:lnTo>
                  <a:close/>
                </a:path>
              </a:pathLst>
            </a:custGeom>
            <a:solidFill>
              <a:srgbClr val="000000"/>
            </a:solidFill>
            <a:ln w="9525">
              <a:noFill/>
              <a:round/>
            </a:ln>
          </p:spPr>
          <p:txBody>
            <a:bodyPr/>
            <a:lstStyle/>
            <a:p>
              <a:pPr>
                <a:defRPr/>
              </a:pPr>
              <a:endParaRPr lang="zh-CN" altLang="en-US"/>
            </a:p>
          </p:txBody>
        </p:sp>
        <p:sp>
          <p:nvSpPr>
            <p:cNvPr id="21" name="Freeform 18"/>
            <p:cNvSpPr>
              <a:spLocks noEditPoints="1"/>
            </p:cNvSpPr>
            <p:nvPr/>
          </p:nvSpPr>
          <p:spPr bwMode="auto">
            <a:xfrm>
              <a:off x="1340" y="261"/>
              <a:ext cx="153" cy="151"/>
            </a:xfrm>
            <a:custGeom>
              <a:avLst/>
              <a:gdLst>
                <a:gd name="T0" fmla="*/ 678 w 30"/>
                <a:gd name="T1" fmla="*/ 0 h 29"/>
                <a:gd name="T2" fmla="*/ 0 w 30"/>
                <a:gd name="T3" fmla="*/ 0 h 29"/>
                <a:gd name="T4" fmla="*/ 0 w 30"/>
                <a:gd name="T5" fmla="*/ 786 h 29"/>
                <a:gd name="T6" fmla="*/ 780 w 30"/>
                <a:gd name="T7" fmla="*/ 786 h 29"/>
                <a:gd name="T8" fmla="*/ 780 w 30"/>
                <a:gd name="T9" fmla="*/ 109 h 29"/>
                <a:gd name="T10" fmla="*/ 678 w 30"/>
                <a:gd name="T11" fmla="*/ 0 h 29"/>
                <a:gd name="T12" fmla="*/ 648 w 30"/>
                <a:gd name="T13" fmla="*/ 703 h 29"/>
                <a:gd name="T14" fmla="*/ 133 w 30"/>
                <a:gd name="T15" fmla="*/ 703 h 29"/>
                <a:gd name="T16" fmla="*/ 133 w 30"/>
                <a:gd name="T17" fmla="*/ 109 h 29"/>
                <a:gd name="T18" fmla="*/ 622 w 30"/>
                <a:gd name="T19" fmla="*/ 109 h 29"/>
                <a:gd name="T20" fmla="*/ 648 w 30"/>
                <a:gd name="T21" fmla="*/ 135 h 29"/>
                <a:gd name="T22" fmla="*/ 648 w 30"/>
                <a:gd name="T23" fmla="*/ 703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0" h="29">
                  <a:moveTo>
                    <a:pt x="26" y="0"/>
                  </a:moveTo>
                  <a:cubicBezTo>
                    <a:pt x="26" y="0"/>
                    <a:pt x="0" y="0"/>
                    <a:pt x="0" y="0"/>
                  </a:cubicBezTo>
                  <a:cubicBezTo>
                    <a:pt x="0" y="29"/>
                    <a:pt x="0" y="29"/>
                    <a:pt x="0" y="29"/>
                  </a:cubicBezTo>
                  <a:cubicBezTo>
                    <a:pt x="30" y="29"/>
                    <a:pt x="30" y="29"/>
                    <a:pt x="30" y="29"/>
                  </a:cubicBezTo>
                  <a:cubicBezTo>
                    <a:pt x="30" y="29"/>
                    <a:pt x="30" y="5"/>
                    <a:pt x="30" y="4"/>
                  </a:cubicBezTo>
                  <a:cubicBezTo>
                    <a:pt x="30" y="2"/>
                    <a:pt x="28" y="0"/>
                    <a:pt x="26" y="0"/>
                  </a:cubicBezTo>
                  <a:close/>
                  <a:moveTo>
                    <a:pt x="25" y="26"/>
                  </a:moveTo>
                  <a:cubicBezTo>
                    <a:pt x="5" y="26"/>
                    <a:pt x="5" y="26"/>
                    <a:pt x="5" y="26"/>
                  </a:cubicBezTo>
                  <a:cubicBezTo>
                    <a:pt x="5" y="4"/>
                    <a:pt x="5" y="4"/>
                    <a:pt x="5" y="4"/>
                  </a:cubicBezTo>
                  <a:cubicBezTo>
                    <a:pt x="24" y="4"/>
                    <a:pt x="24" y="4"/>
                    <a:pt x="24" y="4"/>
                  </a:cubicBezTo>
                  <a:cubicBezTo>
                    <a:pt x="25" y="4"/>
                    <a:pt x="25" y="4"/>
                    <a:pt x="25" y="5"/>
                  </a:cubicBezTo>
                  <a:lnTo>
                    <a:pt x="25" y="26"/>
                  </a:lnTo>
                  <a:close/>
                </a:path>
              </a:pathLst>
            </a:custGeom>
            <a:solidFill>
              <a:srgbClr val="000000"/>
            </a:solidFill>
            <a:ln w="9525">
              <a:noFill/>
              <a:round/>
            </a:ln>
          </p:spPr>
          <p:txBody>
            <a:bodyPr/>
            <a:lstStyle/>
            <a:p>
              <a:pPr>
                <a:defRPr/>
              </a:pPr>
              <a:endParaRPr lang="zh-CN" altLang="en-US"/>
            </a:p>
          </p:txBody>
        </p:sp>
        <p:sp>
          <p:nvSpPr>
            <p:cNvPr id="22" name="Freeform 19"/>
            <p:cNvSpPr/>
            <p:nvPr/>
          </p:nvSpPr>
          <p:spPr bwMode="auto">
            <a:xfrm>
              <a:off x="1711" y="261"/>
              <a:ext cx="148" cy="151"/>
            </a:xfrm>
            <a:custGeom>
              <a:avLst/>
              <a:gdLst>
                <a:gd name="T0" fmla="*/ 470 w 29"/>
                <a:gd name="T1" fmla="*/ 568 h 29"/>
                <a:gd name="T2" fmla="*/ 470 w 29"/>
                <a:gd name="T3" fmla="*/ 463 h 29"/>
                <a:gd name="T4" fmla="*/ 730 w 29"/>
                <a:gd name="T5" fmla="*/ 463 h 29"/>
                <a:gd name="T6" fmla="*/ 730 w 29"/>
                <a:gd name="T7" fmla="*/ 354 h 29"/>
                <a:gd name="T8" fmla="*/ 470 w 29"/>
                <a:gd name="T9" fmla="*/ 354 h 29"/>
                <a:gd name="T10" fmla="*/ 470 w 29"/>
                <a:gd name="T11" fmla="*/ 245 h 29"/>
                <a:gd name="T12" fmla="*/ 337 w 29"/>
                <a:gd name="T13" fmla="*/ 245 h 29"/>
                <a:gd name="T14" fmla="*/ 337 w 29"/>
                <a:gd name="T15" fmla="*/ 354 h 29"/>
                <a:gd name="T16" fmla="*/ 158 w 29"/>
                <a:gd name="T17" fmla="*/ 354 h 29"/>
                <a:gd name="T18" fmla="*/ 260 w 29"/>
                <a:gd name="T19" fmla="*/ 161 h 29"/>
                <a:gd name="T20" fmla="*/ 755 w 29"/>
                <a:gd name="T21" fmla="*/ 161 h 29"/>
                <a:gd name="T22" fmla="*/ 755 w 29"/>
                <a:gd name="T23" fmla="*/ 83 h 29"/>
                <a:gd name="T24" fmla="*/ 311 w 29"/>
                <a:gd name="T25" fmla="*/ 83 h 29"/>
                <a:gd name="T26" fmla="*/ 362 w 29"/>
                <a:gd name="T27" fmla="*/ 0 h 29"/>
                <a:gd name="T28" fmla="*/ 209 w 29"/>
                <a:gd name="T29" fmla="*/ 0 h 29"/>
                <a:gd name="T30" fmla="*/ 184 w 29"/>
                <a:gd name="T31" fmla="*/ 83 h 29"/>
                <a:gd name="T32" fmla="*/ 0 w 29"/>
                <a:gd name="T33" fmla="*/ 83 h 29"/>
                <a:gd name="T34" fmla="*/ 0 w 29"/>
                <a:gd name="T35" fmla="*/ 161 h 29"/>
                <a:gd name="T36" fmla="*/ 133 w 29"/>
                <a:gd name="T37" fmla="*/ 161 h 29"/>
                <a:gd name="T38" fmla="*/ 26 w 29"/>
                <a:gd name="T39" fmla="*/ 323 h 29"/>
                <a:gd name="T40" fmla="*/ 26 w 29"/>
                <a:gd name="T41" fmla="*/ 380 h 29"/>
                <a:gd name="T42" fmla="*/ 26 w 29"/>
                <a:gd name="T43" fmla="*/ 463 h 29"/>
                <a:gd name="T44" fmla="*/ 337 w 29"/>
                <a:gd name="T45" fmla="*/ 463 h 29"/>
                <a:gd name="T46" fmla="*/ 337 w 29"/>
                <a:gd name="T47" fmla="*/ 568 h 29"/>
                <a:gd name="T48" fmla="*/ 0 w 29"/>
                <a:gd name="T49" fmla="*/ 568 h 29"/>
                <a:gd name="T50" fmla="*/ 0 w 29"/>
                <a:gd name="T51" fmla="*/ 651 h 29"/>
                <a:gd name="T52" fmla="*/ 337 w 29"/>
                <a:gd name="T53" fmla="*/ 651 h 29"/>
                <a:gd name="T54" fmla="*/ 337 w 29"/>
                <a:gd name="T55" fmla="*/ 786 h 29"/>
                <a:gd name="T56" fmla="*/ 470 w 29"/>
                <a:gd name="T57" fmla="*/ 786 h 29"/>
                <a:gd name="T58" fmla="*/ 470 w 29"/>
                <a:gd name="T59" fmla="*/ 651 h 29"/>
                <a:gd name="T60" fmla="*/ 755 w 29"/>
                <a:gd name="T61" fmla="*/ 651 h 29"/>
                <a:gd name="T62" fmla="*/ 755 w 29"/>
                <a:gd name="T63" fmla="*/ 568 h 29"/>
                <a:gd name="T64" fmla="*/ 470 w 29"/>
                <a:gd name="T65" fmla="*/ 568 h 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9" h="29">
                  <a:moveTo>
                    <a:pt x="18" y="21"/>
                  </a:moveTo>
                  <a:cubicBezTo>
                    <a:pt x="18" y="17"/>
                    <a:pt x="18" y="17"/>
                    <a:pt x="18" y="17"/>
                  </a:cubicBezTo>
                  <a:cubicBezTo>
                    <a:pt x="28" y="17"/>
                    <a:pt x="28" y="17"/>
                    <a:pt x="28" y="17"/>
                  </a:cubicBezTo>
                  <a:cubicBezTo>
                    <a:pt x="28" y="13"/>
                    <a:pt x="28" y="13"/>
                    <a:pt x="28" y="13"/>
                  </a:cubicBezTo>
                  <a:cubicBezTo>
                    <a:pt x="18" y="13"/>
                    <a:pt x="18" y="13"/>
                    <a:pt x="18" y="13"/>
                  </a:cubicBezTo>
                  <a:cubicBezTo>
                    <a:pt x="18" y="9"/>
                    <a:pt x="18" y="9"/>
                    <a:pt x="18" y="9"/>
                  </a:cubicBezTo>
                  <a:cubicBezTo>
                    <a:pt x="13" y="9"/>
                    <a:pt x="13" y="9"/>
                    <a:pt x="13" y="9"/>
                  </a:cubicBezTo>
                  <a:cubicBezTo>
                    <a:pt x="13" y="13"/>
                    <a:pt x="13" y="13"/>
                    <a:pt x="13" y="13"/>
                  </a:cubicBezTo>
                  <a:cubicBezTo>
                    <a:pt x="6" y="13"/>
                    <a:pt x="6" y="13"/>
                    <a:pt x="6" y="13"/>
                  </a:cubicBezTo>
                  <a:cubicBezTo>
                    <a:pt x="10" y="6"/>
                    <a:pt x="10" y="6"/>
                    <a:pt x="10" y="6"/>
                  </a:cubicBezTo>
                  <a:cubicBezTo>
                    <a:pt x="29" y="6"/>
                    <a:pt x="29" y="6"/>
                    <a:pt x="29" y="6"/>
                  </a:cubicBezTo>
                  <a:cubicBezTo>
                    <a:pt x="29" y="3"/>
                    <a:pt x="29" y="3"/>
                    <a:pt x="29" y="3"/>
                  </a:cubicBezTo>
                  <a:cubicBezTo>
                    <a:pt x="12" y="3"/>
                    <a:pt x="12" y="3"/>
                    <a:pt x="12" y="3"/>
                  </a:cubicBezTo>
                  <a:cubicBezTo>
                    <a:pt x="14" y="0"/>
                    <a:pt x="14" y="0"/>
                    <a:pt x="14" y="0"/>
                  </a:cubicBezTo>
                  <a:cubicBezTo>
                    <a:pt x="8" y="0"/>
                    <a:pt x="8" y="0"/>
                    <a:pt x="8" y="0"/>
                  </a:cubicBezTo>
                  <a:cubicBezTo>
                    <a:pt x="7" y="3"/>
                    <a:pt x="7" y="3"/>
                    <a:pt x="7" y="3"/>
                  </a:cubicBezTo>
                  <a:cubicBezTo>
                    <a:pt x="0" y="3"/>
                    <a:pt x="0" y="3"/>
                    <a:pt x="0" y="3"/>
                  </a:cubicBezTo>
                  <a:cubicBezTo>
                    <a:pt x="0" y="6"/>
                    <a:pt x="0" y="6"/>
                    <a:pt x="0" y="6"/>
                  </a:cubicBezTo>
                  <a:cubicBezTo>
                    <a:pt x="5" y="6"/>
                    <a:pt x="5" y="6"/>
                    <a:pt x="5" y="6"/>
                  </a:cubicBezTo>
                  <a:cubicBezTo>
                    <a:pt x="1" y="12"/>
                    <a:pt x="1" y="12"/>
                    <a:pt x="1" y="12"/>
                  </a:cubicBezTo>
                  <a:cubicBezTo>
                    <a:pt x="1" y="13"/>
                    <a:pt x="1" y="13"/>
                    <a:pt x="1" y="14"/>
                  </a:cubicBezTo>
                  <a:cubicBezTo>
                    <a:pt x="1" y="17"/>
                    <a:pt x="1" y="17"/>
                    <a:pt x="1" y="17"/>
                  </a:cubicBezTo>
                  <a:cubicBezTo>
                    <a:pt x="13" y="17"/>
                    <a:pt x="13" y="17"/>
                    <a:pt x="13" y="17"/>
                  </a:cubicBezTo>
                  <a:cubicBezTo>
                    <a:pt x="13" y="21"/>
                    <a:pt x="13" y="21"/>
                    <a:pt x="13" y="21"/>
                  </a:cubicBezTo>
                  <a:cubicBezTo>
                    <a:pt x="0" y="21"/>
                    <a:pt x="0" y="21"/>
                    <a:pt x="0" y="21"/>
                  </a:cubicBezTo>
                  <a:cubicBezTo>
                    <a:pt x="0" y="24"/>
                    <a:pt x="0" y="24"/>
                    <a:pt x="0" y="24"/>
                  </a:cubicBezTo>
                  <a:cubicBezTo>
                    <a:pt x="13" y="24"/>
                    <a:pt x="13" y="24"/>
                    <a:pt x="13" y="24"/>
                  </a:cubicBezTo>
                  <a:cubicBezTo>
                    <a:pt x="13" y="29"/>
                    <a:pt x="13" y="29"/>
                    <a:pt x="13" y="29"/>
                  </a:cubicBezTo>
                  <a:cubicBezTo>
                    <a:pt x="18" y="29"/>
                    <a:pt x="18" y="29"/>
                    <a:pt x="18" y="29"/>
                  </a:cubicBezTo>
                  <a:cubicBezTo>
                    <a:pt x="18" y="24"/>
                    <a:pt x="18" y="24"/>
                    <a:pt x="18" y="24"/>
                  </a:cubicBezTo>
                  <a:cubicBezTo>
                    <a:pt x="29" y="24"/>
                    <a:pt x="29" y="24"/>
                    <a:pt x="29" y="24"/>
                  </a:cubicBezTo>
                  <a:cubicBezTo>
                    <a:pt x="29" y="21"/>
                    <a:pt x="29" y="21"/>
                    <a:pt x="29" y="21"/>
                  </a:cubicBezTo>
                  <a:lnTo>
                    <a:pt x="18" y="21"/>
                  </a:lnTo>
                  <a:close/>
                </a:path>
              </a:pathLst>
            </a:custGeom>
            <a:solidFill>
              <a:srgbClr val="000000"/>
            </a:solidFill>
            <a:ln w="9525">
              <a:noFill/>
              <a:round/>
            </a:ln>
          </p:spPr>
          <p:txBody>
            <a:bodyPr/>
            <a:lstStyle/>
            <a:p>
              <a:pPr>
                <a:defRPr/>
              </a:pPr>
              <a:endParaRPr lang="zh-CN" altLang="en-US"/>
            </a:p>
          </p:txBody>
        </p:sp>
      </p:grpSp>
      <p:sp>
        <p:nvSpPr>
          <p:cNvPr id="4" name="文本占位符 3"/>
          <p:cNvSpPr>
            <a:spLocks noGrp="1"/>
          </p:cNvSpPr>
          <p:nvPr>
            <p:ph type="body" sz="quarter" idx="11"/>
          </p:nvPr>
        </p:nvSpPr>
        <p:spPr>
          <a:xfrm>
            <a:off x="1151318" y="5061465"/>
            <a:ext cx="9945175" cy="883940"/>
          </a:xfrm>
        </p:spPr>
        <p:txBody>
          <a:bodyPr anchor="b"/>
          <a:lstStyle>
            <a:lvl1pPr marL="0" indent="0" algn="r">
              <a:buNone/>
              <a:defRPr sz="1200">
                <a:solidFill>
                  <a:schemeClr val="accent2"/>
                </a:solidFill>
              </a:defRPr>
            </a:lvl1pPr>
            <a:lvl2pPr marL="544251" indent="0">
              <a:buNone/>
              <a:defRPr sz="1000"/>
            </a:lvl2pPr>
            <a:lvl3pPr marL="1088502" indent="0">
              <a:buNone/>
              <a:defRPr sz="800"/>
            </a:lvl3pPr>
            <a:lvl4pPr marL="1632753" indent="0">
              <a:buNone/>
              <a:defRPr sz="700"/>
            </a:lvl4pPr>
            <a:lvl5pPr marL="2177004" indent="0">
              <a:buNone/>
              <a:defRPr sz="800"/>
            </a:lvl5pPr>
          </a:lstStyle>
          <a:p>
            <a:pPr lvl="0"/>
            <a:r>
              <a:rPr lang="zh-CN" altLang="en-US"/>
              <a:t>单击此处编辑母版文本样式</a:t>
            </a:r>
          </a:p>
          <a:p>
            <a:pPr lvl="1"/>
            <a:r>
              <a:rPr lang="zh-CN" altLang="en-US"/>
              <a:t>第二级</a:t>
            </a:r>
          </a:p>
        </p:txBody>
      </p:sp>
      <p:sp>
        <p:nvSpPr>
          <p:cNvPr id="43" name="文本占位符 2"/>
          <p:cNvSpPr>
            <a:spLocks noGrp="1"/>
          </p:cNvSpPr>
          <p:nvPr>
            <p:ph type="body" sz="quarter" idx="10"/>
          </p:nvPr>
        </p:nvSpPr>
        <p:spPr>
          <a:xfrm>
            <a:off x="1151317" y="2505791"/>
            <a:ext cx="9945175" cy="1256734"/>
          </a:xfrm>
        </p:spPr>
        <p:txBody>
          <a:bodyPr wrap="none" lIns="0" fromWordArt="0" anchor="ctr"/>
          <a:lstStyle>
            <a:lvl1pPr marL="0" indent="0">
              <a:buNone/>
              <a:defRPr lang="zh-CN" altLang="en-US" sz="4300" b="1" kern="10" dirty="0" smtClean="0">
                <a:solidFill>
                  <a:schemeClr val="bg1"/>
                </a:solidFill>
                <a:latin typeface="微软雅黑" panose="020B0503020204020204" pitchFamily="34" charset="-122"/>
                <a:ea typeface="微软雅黑" panose="020B0503020204020204" pitchFamily="34" charset="-122"/>
              </a:defRPr>
            </a:lvl1pPr>
          </a:lstStyle>
          <a:p>
            <a:pPr lvl="0"/>
            <a:r>
              <a:rPr lang="zh-CN" altLang="en-US"/>
              <a:t>单击此处编辑母版文本样式</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2_标题幻灯片">
    <p:spTree>
      <p:nvGrpSpPr>
        <p:cNvPr id="1" name=""/>
        <p:cNvGrpSpPr/>
        <p:nvPr/>
      </p:nvGrpSpPr>
      <p:grpSpPr>
        <a:xfrm>
          <a:off x="0" y="0"/>
          <a:ext cx="0" cy="0"/>
          <a:chOff x="0" y="0"/>
          <a:chExt cx="0" cy="0"/>
        </a:xfrm>
      </p:grpSpPr>
      <p:sp>
        <p:nvSpPr>
          <p:cNvPr id="5" name="矩形 4" hidden="1"/>
          <p:cNvSpPr>
            <a:spLocks noChangeArrowheads="1"/>
          </p:cNvSpPr>
          <p:nvPr userDrawn="1"/>
        </p:nvSpPr>
        <p:spPr bwMode="auto">
          <a:xfrm>
            <a:off x="624336" y="-336628"/>
            <a:ext cx="4577753" cy="2232542"/>
          </a:xfrm>
          <a:prstGeom prst="rect">
            <a:avLst/>
          </a:prstGeom>
          <a:blipFill dpi="0" rotWithShape="1">
            <a:blip r:embed="rId2" cstate="print"/>
            <a:srcRect/>
            <a:stretch>
              <a:fillRect/>
            </a:stretch>
          </a:blipFill>
          <a:ln w="9525">
            <a:noFill/>
            <a:miter lim="800000"/>
          </a:ln>
        </p:spPr>
        <p:txBody>
          <a:bodyPr wrap="none" lIns="108851" tIns="54425" rIns="108851" bIns="54425" anchor="ctr"/>
          <a:lstStyle/>
          <a:p>
            <a:pPr algn="ctr" defTabSz="1086234">
              <a:defRPr/>
            </a:pPr>
            <a:endParaRPr lang="zh-CN" altLang="en-US">
              <a:solidFill>
                <a:schemeClr val="bg1"/>
              </a:solidFill>
              <a:ea typeface="黑体" panose="02010609060101010101" pitchFamily="49" charset="-122"/>
            </a:endParaRPr>
          </a:p>
        </p:txBody>
      </p:sp>
      <p:sp>
        <p:nvSpPr>
          <p:cNvPr id="6" name="Rectangle 8"/>
          <p:cNvSpPr>
            <a:spLocks noChangeArrowheads="1"/>
          </p:cNvSpPr>
          <p:nvPr userDrawn="1"/>
        </p:nvSpPr>
        <p:spPr bwMode="auto">
          <a:xfrm>
            <a:off x="10203720" y="5997630"/>
            <a:ext cx="1145890" cy="215444"/>
          </a:xfrm>
          <a:prstGeom prst="rect">
            <a:avLst/>
          </a:prstGeom>
          <a:noFill/>
          <a:ln>
            <a:noFill/>
          </a:ln>
        </p:spPr>
        <p:txBody>
          <a:bodyPr wrap="none" lIns="0" tIns="0" rIns="0" bIns="0" anchor="ct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1087746" eaLnBrk="0" hangingPunct="0">
              <a:defRPr/>
            </a:pPr>
            <a:r>
              <a:rPr lang="zh-CN" altLang="zh-CN" sz="1400" dirty="0">
                <a:solidFill>
                  <a:srgbClr val="C70019"/>
                </a:solidFill>
                <a:latin typeface="+mn-lt"/>
              </a:rPr>
              <a:t>www.crrcgc.cc</a:t>
            </a:r>
            <a:endParaRPr lang="zh-CN" altLang="zh-CN" sz="3300" dirty="0">
              <a:latin typeface="+mn-lt"/>
            </a:endParaRPr>
          </a:p>
        </p:txBody>
      </p:sp>
      <p:sp>
        <p:nvSpPr>
          <p:cNvPr id="7" name="Freeform 12"/>
          <p:cNvSpPr/>
          <p:nvPr userDrawn="1"/>
        </p:nvSpPr>
        <p:spPr bwMode="auto">
          <a:xfrm>
            <a:off x="9864500" y="6097412"/>
            <a:ext cx="1813747" cy="309635"/>
          </a:xfrm>
          <a:custGeom>
            <a:avLst/>
            <a:gdLst>
              <a:gd name="T0" fmla="*/ 0 w 165"/>
              <a:gd name="T1" fmla="*/ 0 h 29"/>
              <a:gd name="T2" fmla="*/ 0 w 165"/>
              <a:gd name="T3" fmla="*/ 18 h 29"/>
              <a:gd name="T4" fmla="*/ 3 w 165"/>
              <a:gd name="T5" fmla="*/ 26 h 29"/>
              <a:gd name="T6" fmla="*/ 3 w 165"/>
              <a:gd name="T7" fmla="*/ 27 h 29"/>
              <a:gd name="T8" fmla="*/ 12 w 165"/>
              <a:gd name="T9" fmla="*/ 29 h 29"/>
              <a:gd name="T10" fmla="*/ 154 w 165"/>
              <a:gd name="T11" fmla="*/ 29 h 29"/>
              <a:gd name="T12" fmla="*/ 162 w 165"/>
              <a:gd name="T13" fmla="*/ 27 h 29"/>
              <a:gd name="T14" fmla="*/ 165 w 165"/>
              <a:gd name="T15" fmla="*/ 18 h 29"/>
              <a:gd name="T16" fmla="*/ 165 w 165"/>
              <a:gd name="T17" fmla="*/ 0 h 29"/>
              <a:gd name="T18" fmla="*/ 156 w 165"/>
              <a:gd name="T19" fmla="*/ 0 h 29"/>
              <a:gd name="T20" fmla="*/ 156 w 165"/>
              <a:gd name="T21" fmla="*/ 14 h 29"/>
              <a:gd name="T22" fmla="*/ 155 w 165"/>
              <a:gd name="T23" fmla="*/ 17 h 29"/>
              <a:gd name="T24" fmla="*/ 152 w 165"/>
              <a:gd name="T25" fmla="*/ 19 h 29"/>
              <a:gd name="T26" fmla="*/ 14 w 165"/>
              <a:gd name="T27" fmla="*/ 19 h 29"/>
              <a:gd name="T28" fmla="*/ 11 w 165"/>
              <a:gd name="T29" fmla="*/ 17 h 29"/>
              <a:gd name="T30" fmla="*/ 9 w 165"/>
              <a:gd name="T31" fmla="*/ 14 h 29"/>
              <a:gd name="T32" fmla="*/ 9 w 165"/>
              <a:gd name="T33" fmla="*/ 0 h 29"/>
              <a:gd name="T34" fmla="*/ 0 w 165"/>
              <a:gd name="T3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
                <a:moveTo>
                  <a:pt x="0" y="0"/>
                </a:moveTo>
                <a:cubicBezTo>
                  <a:pt x="0" y="18"/>
                  <a:pt x="0" y="18"/>
                  <a:pt x="0" y="18"/>
                </a:cubicBezTo>
                <a:cubicBezTo>
                  <a:pt x="0" y="21"/>
                  <a:pt x="1" y="24"/>
                  <a:pt x="3" y="26"/>
                </a:cubicBezTo>
                <a:cubicBezTo>
                  <a:pt x="3" y="27"/>
                  <a:pt x="3" y="27"/>
                  <a:pt x="3" y="27"/>
                </a:cubicBezTo>
                <a:cubicBezTo>
                  <a:pt x="6" y="29"/>
                  <a:pt x="9" y="29"/>
                  <a:pt x="12" y="29"/>
                </a:cubicBezTo>
                <a:cubicBezTo>
                  <a:pt x="154" y="29"/>
                  <a:pt x="154" y="29"/>
                  <a:pt x="154" y="29"/>
                </a:cubicBezTo>
                <a:cubicBezTo>
                  <a:pt x="157" y="29"/>
                  <a:pt x="160" y="29"/>
                  <a:pt x="162" y="27"/>
                </a:cubicBezTo>
                <a:cubicBezTo>
                  <a:pt x="164" y="24"/>
                  <a:pt x="165" y="21"/>
                  <a:pt x="165" y="18"/>
                </a:cubicBezTo>
                <a:cubicBezTo>
                  <a:pt x="165" y="0"/>
                  <a:pt x="165" y="0"/>
                  <a:pt x="165" y="0"/>
                </a:cubicBezTo>
                <a:cubicBezTo>
                  <a:pt x="156" y="0"/>
                  <a:pt x="156" y="0"/>
                  <a:pt x="156" y="0"/>
                </a:cubicBezTo>
                <a:cubicBezTo>
                  <a:pt x="156" y="14"/>
                  <a:pt x="156" y="14"/>
                  <a:pt x="156" y="14"/>
                </a:cubicBezTo>
                <a:cubicBezTo>
                  <a:pt x="156" y="15"/>
                  <a:pt x="156" y="16"/>
                  <a:pt x="155" y="17"/>
                </a:cubicBezTo>
                <a:cubicBezTo>
                  <a:pt x="154" y="18"/>
                  <a:pt x="153" y="19"/>
                  <a:pt x="152" y="19"/>
                </a:cubicBezTo>
                <a:cubicBezTo>
                  <a:pt x="14" y="19"/>
                  <a:pt x="14" y="19"/>
                  <a:pt x="14" y="19"/>
                </a:cubicBezTo>
                <a:cubicBezTo>
                  <a:pt x="13" y="19"/>
                  <a:pt x="11" y="18"/>
                  <a:pt x="11" y="17"/>
                </a:cubicBezTo>
                <a:cubicBezTo>
                  <a:pt x="10" y="16"/>
                  <a:pt x="9" y="15"/>
                  <a:pt x="9" y="14"/>
                </a:cubicBezTo>
                <a:cubicBezTo>
                  <a:pt x="9" y="0"/>
                  <a:pt x="9" y="0"/>
                  <a:pt x="9" y="0"/>
                </a:cubicBezTo>
                <a:lnTo>
                  <a:pt x="0" y="0"/>
                </a:lnTo>
                <a:close/>
              </a:path>
            </a:pathLst>
          </a:custGeom>
          <a:solidFill>
            <a:schemeClr val="bg1">
              <a:lumMod val="85000"/>
            </a:schemeClr>
          </a:solidFill>
          <a:ln>
            <a:noFill/>
          </a:ln>
        </p:spPr>
        <p:txBody>
          <a:bodyPr lIns="108851" tIns="54425" rIns="108851" bIns="54425"/>
          <a:lstStyle/>
          <a:p>
            <a:pPr>
              <a:defRPr/>
            </a:pPr>
            <a:endParaRPr lang="zh-CN" altLang="en-US"/>
          </a:p>
        </p:txBody>
      </p:sp>
      <p:pic>
        <p:nvPicPr>
          <p:cNvPr id="8" name="图片 17" descr="中车标识组合中英1.jpg"/>
          <p:cNvPicPr>
            <a:picLocks noChangeAspect="1"/>
          </p:cNvPicPr>
          <p:nvPr userDrawn="1"/>
        </p:nvPicPr>
        <p:blipFill>
          <a:blip r:embed="rId3" cstate="print"/>
          <a:srcRect t="27190" b="25673"/>
          <a:stretch>
            <a:fillRect/>
          </a:stretch>
        </p:blipFill>
        <p:spPr bwMode="auto">
          <a:xfrm>
            <a:off x="1360840" y="136557"/>
            <a:ext cx="3824318" cy="1317930"/>
          </a:xfrm>
          <a:prstGeom prst="rect">
            <a:avLst/>
          </a:prstGeom>
          <a:noFill/>
          <a:ln w="9525">
            <a:noFill/>
            <a:miter lim="800000"/>
            <a:headEnd/>
            <a:tailEnd/>
          </a:ln>
        </p:spPr>
      </p:pic>
      <p:sp>
        <p:nvSpPr>
          <p:cNvPr id="303171" name="Rectangle 67"/>
          <p:cNvSpPr>
            <a:spLocks noGrp="1" noChangeArrowheads="1"/>
          </p:cNvSpPr>
          <p:nvPr>
            <p:ph type="ctrTitle" sz="quarter"/>
          </p:nvPr>
        </p:nvSpPr>
        <p:spPr>
          <a:xfrm>
            <a:off x="1620580" y="2146208"/>
            <a:ext cx="9291832" cy="747560"/>
          </a:xfrm>
        </p:spPr>
        <p:txBody>
          <a:bodyPr lIns="0" tIns="65365" rIns="130729" bIns="65365">
            <a:spAutoFit/>
          </a:bodyPr>
          <a:lstStyle>
            <a:lvl1pPr algn="l">
              <a:defRPr sz="4000" b="1">
                <a:solidFill>
                  <a:schemeClr val="bg1"/>
                </a:solidFill>
              </a:defRPr>
            </a:lvl1pPr>
          </a:lstStyle>
          <a:p>
            <a:pPr lvl="0"/>
            <a:r>
              <a:rPr lang="zh-CN" altLang="en-US" noProof="0" dirty="0"/>
              <a:t>单击此处编辑母版标题样式</a:t>
            </a:r>
          </a:p>
        </p:txBody>
      </p:sp>
      <p:sp>
        <p:nvSpPr>
          <p:cNvPr id="303172" name="Rectangle 68"/>
          <p:cNvSpPr>
            <a:spLocks noGrp="1" noChangeArrowheads="1"/>
          </p:cNvSpPr>
          <p:nvPr>
            <p:ph type="subTitle" sz="quarter" idx="1"/>
          </p:nvPr>
        </p:nvSpPr>
        <p:spPr>
          <a:xfrm>
            <a:off x="1620580" y="2967826"/>
            <a:ext cx="9291832" cy="455172"/>
          </a:xfrm>
        </p:spPr>
        <p:txBody>
          <a:bodyPr lIns="0" tIns="65365" rIns="130729" bIns="65365" anchor="ctr">
            <a:spAutoFit/>
          </a:bodyPr>
          <a:lstStyle>
            <a:lvl1pPr marL="0" indent="0" algn="l">
              <a:buSzPct val="60000"/>
              <a:buFont typeface="Wingdings" panose="05000000000000000000" pitchFamily="2" charset="2"/>
              <a:buNone/>
              <a:defRPr sz="2100" b="1">
                <a:solidFill>
                  <a:schemeClr val="bg1"/>
                </a:solidFill>
              </a:defRPr>
            </a:lvl1pPr>
          </a:lstStyle>
          <a:p>
            <a:pPr lvl="0"/>
            <a:r>
              <a:rPr lang="zh-CN" altLang="en-US" noProof="0" dirty="0"/>
              <a:t>单击此处编辑母版副标题样式</a:t>
            </a:r>
          </a:p>
        </p:txBody>
      </p:sp>
      <p:sp>
        <p:nvSpPr>
          <p:cNvPr id="13" name="文本占位符 12"/>
          <p:cNvSpPr>
            <a:spLocks noGrp="1"/>
          </p:cNvSpPr>
          <p:nvPr>
            <p:ph type="body" sz="quarter" idx="10"/>
          </p:nvPr>
        </p:nvSpPr>
        <p:spPr>
          <a:xfrm>
            <a:off x="1620548" y="3849120"/>
            <a:ext cx="9291484" cy="389034"/>
          </a:xfrm>
        </p:spPr>
        <p:txBody>
          <a:bodyPr lIns="0"/>
          <a:lstStyle>
            <a:lvl1pPr marL="0" indent="0">
              <a:buNone/>
              <a:defRPr sz="1400">
                <a:solidFill>
                  <a:schemeClr val="accent2">
                    <a:lumMod val="20000"/>
                    <a:lumOff val="80000"/>
                  </a:schemeClr>
                </a:solidFill>
              </a:defRPr>
            </a:lvl1pPr>
          </a:lstStyle>
          <a:p>
            <a:pPr lvl="0"/>
            <a:r>
              <a:rPr lang="zh-CN" altLang="en-US"/>
              <a:t>单击此处编辑母版文本样式</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 fill="hold"/>
                                        <p:tgtEl>
                                          <p:spTgt spid="5"/>
                                        </p:tgtEl>
                                        <p:attrNameLst>
                                          <p:attrName>ppt_w</p:attrName>
                                        </p:attrNameLst>
                                      </p:cBhvr>
                                      <p:tavLst>
                                        <p:tav tm="0">
                                          <p:val>
                                            <p:strVal val="4*#ppt_w"/>
                                          </p:val>
                                        </p:tav>
                                        <p:tav tm="100000">
                                          <p:val>
                                            <p:strVal val="#ppt_w"/>
                                          </p:val>
                                        </p:tav>
                                      </p:tavLst>
                                    </p:anim>
                                    <p:anim calcmode="lin" valueType="num">
                                      <p:cBhvr>
                                        <p:cTn id="8" dur="200" fill="hold"/>
                                        <p:tgtEl>
                                          <p:spTgt spid="5"/>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0" presetClass="exit" presetSubtype="0" accel="100000" fill="hold" grpId="1" nodeType="afterEffect">
                                  <p:stCondLst>
                                    <p:cond delay="300"/>
                                  </p:stCondLst>
                                  <p:childTnLst>
                                    <p:anim calcmode="lin" valueType="num">
                                      <p:cBhvr>
                                        <p:cTn id="11" dur="1000"/>
                                        <p:tgtEl>
                                          <p:spTgt spid="5"/>
                                        </p:tgtEl>
                                        <p:attrNameLst>
                                          <p:attrName>ppt_w</p:attrName>
                                        </p:attrNameLst>
                                      </p:cBhvr>
                                      <p:tavLst>
                                        <p:tav tm="0">
                                          <p:val>
                                            <p:strVal val="ppt_w"/>
                                          </p:val>
                                        </p:tav>
                                        <p:tav tm="100000">
                                          <p:val>
                                            <p:strVal val="ppt_w+.3"/>
                                          </p:val>
                                        </p:tav>
                                      </p:tavLst>
                                    </p:anim>
                                    <p:anim calcmode="lin" valueType="num">
                                      <p:cBhvr>
                                        <p:cTn id="12" dur="1000"/>
                                        <p:tgtEl>
                                          <p:spTgt spid="5"/>
                                        </p:tgtEl>
                                        <p:attrNameLst>
                                          <p:attrName>ppt_h</p:attrName>
                                        </p:attrNameLst>
                                      </p:cBhvr>
                                      <p:tavLst>
                                        <p:tav tm="0">
                                          <p:val>
                                            <p:strVal val="ppt_h"/>
                                          </p:val>
                                        </p:tav>
                                        <p:tav tm="100000">
                                          <p:val>
                                            <p:strVal val="ppt_h"/>
                                          </p:val>
                                        </p:tav>
                                      </p:tavLst>
                                    </p:anim>
                                    <p:animEffect transition="out" filter="fade">
                                      <p:cBhvr>
                                        <p:cTn id="13" dur="1000"/>
                                        <p:tgtEl>
                                          <p:spTgt spid="5"/>
                                        </p:tgtEl>
                                      </p:cBhvr>
                                    </p:animEffect>
                                    <p:set>
                                      <p:cBhvr>
                                        <p:cTn id="14" dur="1" fill="hold">
                                          <p:stCondLst>
                                            <p:cond delay="999"/>
                                          </p:stCondLst>
                                        </p:cTn>
                                        <p:tgtEl>
                                          <p:spTgt spid="5"/>
                                        </p:tgtEl>
                                        <p:attrNameLst>
                                          <p:attrName>style.visibility</p:attrName>
                                        </p:attrNameLst>
                                      </p:cBhvr>
                                      <p:to>
                                        <p:strVal val="hidden"/>
                                      </p:to>
                                    </p:set>
                                  </p:childTnLst>
                                </p:cTn>
                              </p:par>
                              <p:par>
                                <p:cTn id="15" presetID="22" presetClass="entr" presetSubtype="8" fill="hold" nodeType="withEffect">
                                  <p:stCondLst>
                                    <p:cond delay="80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10" presetClass="entr" presetSubtype="0" fill="hold" grpId="0" nodeType="withEffect">
                                  <p:stCondLst>
                                    <p:cond delay="1000"/>
                                  </p:stCondLst>
                                  <p:iterate type="lt">
                                    <p:tmPct val="10000"/>
                                  </p:iterate>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自定义版式">
    <p:spTree>
      <p:nvGrpSpPr>
        <p:cNvPr id="1" name=""/>
        <p:cNvGrpSpPr/>
        <p:nvPr/>
      </p:nvGrpSpPr>
      <p:grpSpPr>
        <a:xfrm>
          <a:off x="0" y="0"/>
          <a:ext cx="0" cy="0"/>
          <a:chOff x="0" y="0"/>
          <a:chExt cx="0" cy="0"/>
        </a:xfrm>
      </p:grpSpPr>
      <p:pic>
        <p:nvPicPr>
          <p:cNvPr id="47" name="图片 4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749861"/>
            <a:ext cx="12190408" cy="4102174"/>
          </a:xfrm>
          <a:prstGeom prst="rect">
            <a:avLst/>
          </a:prstGeom>
          <a:blipFill>
            <a:blip r:embed="rId3" cstate="screen">
              <a:extLst>
                <a:ext uri="{28A0092B-C50C-407E-A947-70E740481C1C}">
                  <a14:useLocalDpi xmlns:a14="http://schemas.microsoft.com/office/drawing/2010/main"/>
                </a:ext>
              </a:extLst>
            </a:blip>
            <a:stretch>
              <a:fillRect/>
            </a:stretch>
          </a:blipFill>
        </p:spPr>
      </p:pic>
      <p:sp>
        <p:nvSpPr>
          <p:cNvPr id="48" name="文本占位符 12"/>
          <p:cNvSpPr txBox="1">
            <a:spLocks/>
          </p:cNvSpPr>
          <p:nvPr userDrawn="1"/>
        </p:nvSpPr>
        <p:spPr>
          <a:xfrm flipH="1" flipV="1">
            <a:off x="1" y="1737893"/>
            <a:ext cx="12190412" cy="4112392"/>
          </a:xfrm>
          <a:prstGeom prst="rect">
            <a:avLst/>
          </a:prstGeom>
          <a:gradFill flip="none" rotWithShape="1">
            <a:gsLst>
              <a:gs pos="73000">
                <a:schemeClr val="tx1">
                  <a:alpha val="31000"/>
                </a:schemeClr>
              </a:gs>
              <a:gs pos="100000">
                <a:schemeClr val="tx1">
                  <a:lumMod val="0"/>
                  <a:alpha val="64000"/>
                </a:schemeClr>
              </a:gs>
            </a:gsLst>
            <a:path path="circle">
              <a:fillToRect l="50000" t="50000" r="50000" b="50000"/>
            </a:path>
            <a:tileRect/>
          </a:gradFill>
        </p:spPr>
        <p:txBody>
          <a:bodyPr/>
          <a:lstStyle>
            <a:lvl1pPr marL="342860" indent="-342860" algn="l" rtl="0" eaLnBrk="1" fontAlgn="base" hangingPunct="1">
              <a:spcBef>
                <a:spcPct val="20000"/>
              </a:spcBef>
              <a:spcAft>
                <a:spcPct val="0"/>
              </a:spcAft>
              <a:buClr>
                <a:srgbClr val="C70019"/>
              </a:buClr>
              <a:buSzPct val="50000"/>
              <a:buFont typeface="Wingdings" panose="05000000000000000000" pitchFamily="2" charset="2"/>
              <a:buChar char="l"/>
              <a:defRPr sz="2398" kern="1200">
                <a:solidFill>
                  <a:schemeClr val="tx1"/>
                </a:solidFill>
                <a:latin typeface="+mn-lt"/>
                <a:ea typeface="+mn-ea"/>
                <a:cs typeface="+mn-cs"/>
              </a:defRPr>
            </a:lvl1pPr>
            <a:lvl2pPr marL="800007" indent="-342860" algn="l" rtl="0" eaLnBrk="1" fontAlgn="base" hangingPunct="1">
              <a:spcBef>
                <a:spcPct val="20000"/>
              </a:spcBef>
              <a:spcAft>
                <a:spcPct val="0"/>
              </a:spcAft>
              <a:buClr>
                <a:srgbClr val="C70019"/>
              </a:buClr>
              <a:buSzPct val="50000"/>
              <a:buFont typeface="Wingdings" panose="05000000000000000000" pitchFamily="2" charset="2"/>
              <a:buChar char="l"/>
              <a:defRPr sz="2001" kern="1200">
                <a:solidFill>
                  <a:schemeClr val="tx1"/>
                </a:solidFill>
                <a:latin typeface="+mn-lt"/>
                <a:ea typeface="+mn-ea"/>
                <a:cs typeface="+mn-cs"/>
              </a:defRPr>
            </a:lvl2pPr>
            <a:lvl3pPr marL="1200009" indent="-285717" algn="l" rtl="0" eaLnBrk="1" fontAlgn="base" hangingPunct="1">
              <a:spcBef>
                <a:spcPct val="20000"/>
              </a:spcBef>
              <a:spcAft>
                <a:spcPct val="0"/>
              </a:spcAft>
              <a:buClr>
                <a:srgbClr val="C70019"/>
              </a:buClr>
              <a:buSzPct val="50000"/>
              <a:buFont typeface="Wingdings" panose="05000000000000000000" pitchFamily="2" charset="2"/>
              <a:buChar char="l"/>
              <a:defRPr kern="1200">
                <a:solidFill>
                  <a:schemeClr val="tx1"/>
                </a:solidFill>
                <a:latin typeface="+mn-lt"/>
                <a:ea typeface="+mn-ea"/>
                <a:cs typeface="+mn-cs"/>
              </a:defRPr>
            </a:lvl3pPr>
            <a:lvl4pPr marL="1657158" indent="-285717" algn="l" rtl="0" eaLnBrk="1" fontAlgn="base" hangingPunct="1">
              <a:spcBef>
                <a:spcPct val="20000"/>
              </a:spcBef>
              <a:spcAft>
                <a:spcPct val="0"/>
              </a:spcAft>
              <a:buClr>
                <a:srgbClr val="C70019"/>
              </a:buClr>
              <a:buSzPct val="50000"/>
              <a:buFont typeface="Wingdings" panose="05000000000000000000" pitchFamily="2" charset="2"/>
              <a:buChar char="l"/>
              <a:defRPr sz="1600" kern="1200">
                <a:solidFill>
                  <a:schemeClr val="tx1"/>
                </a:solidFill>
                <a:latin typeface="+mn-lt"/>
                <a:ea typeface="+mn-ea"/>
                <a:cs typeface="+mn-cs"/>
              </a:defRPr>
            </a:lvl4pPr>
            <a:lvl5pPr marL="2057159" indent="-228574" algn="l" rtl="0" eaLnBrk="1" fontAlgn="base" hangingPunct="1">
              <a:spcBef>
                <a:spcPct val="20000"/>
              </a:spcBef>
              <a:spcAft>
                <a:spcPct val="0"/>
              </a:spcAft>
              <a:buChar char="»"/>
              <a:defRPr kern="1200">
                <a:solidFill>
                  <a:schemeClr val="tx1"/>
                </a:solidFill>
                <a:latin typeface="+mn-lt"/>
                <a:ea typeface="宋体" panose="02010600030101010101" pitchFamily="2" charset="-122"/>
                <a:cs typeface="+mn-cs"/>
              </a:defRPr>
            </a:lvl5pPr>
            <a:lvl6pPr marL="2514304" indent="-228574" algn="l" defTabSz="91429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454" indent="-228574" algn="l" defTabSz="91429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598" indent="-228574" algn="l" defTabSz="91429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745" indent="-228574" algn="l" defTabSz="91429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sz="2398" dirty="0"/>
          </a:p>
        </p:txBody>
      </p:sp>
      <p:sp>
        <p:nvSpPr>
          <p:cNvPr id="6" name="矩形 5"/>
          <p:cNvSpPr/>
          <p:nvPr userDrawn="1"/>
        </p:nvSpPr>
        <p:spPr bwMode="auto">
          <a:xfrm>
            <a:off x="-3" y="1539680"/>
            <a:ext cx="12190412" cy="256102"/>
          </a:xfrm>
          <a:prstGeom prst="rect">
            <a:avLst/>
          </a:prstGeom>
          <a:solidFill>
            <a:schemeClr val="accent1"/>
          </a:solidFill>
          <a:ln>
            <a:noFill/>
          </a:ln>
          <a:effectLst>
            <a:outerShdw dist="25400" dir="5400000" algn="t" rotWithShape="0">
              <a:schemeClr val="bg1"/>
            </a:outerShdw>
          </a:effectLst>
        </p:spPr>
        <p:txBody>
          <a:bodyPr vert="horz" wrap="none" lIns="91461" tIns="45731" rIns="91461" bIns="45731" numCol="1" rtlCol="0" anchor="ctr" anchorCtr="0" compatLnSpc="1">
            <a:prstTxWarp prst="textNoShape">
              <a:avLst/>
            </a:prstTxWarp>
          </a:bodyPr>
          <a:lstStyle/>
          <a:p>
            <a:pPr marL="0" marR="0" indent="0" algn="ctr" defTabSz="914583"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bg1"/>
              </a:solidFill>
              <a:effectLst/>
              <a:latin typeface="Arial" panose="020B0604020202020204" pitchFamily="34" charset="0"/>
              <a:ea typeface="黑体" panose="02010609060101010101" pitchFamily="49" charset="-122"/>
            </a:endParaRPr>
          </a:p>
        </p:txBody>
      </p:sp>
      <p:grpSp>
        <p:nvGrpSpPr>
          <p:cNvPr id="7" name="组合 6"/>
          <p:cNvGrpSpPr/>
          <p:nvPr userDrawn="1"/>
        </p:nvGrpSpPr>
        <p:grpSpPr>
          <a:xfrm>
            <a:off x="4253946" y="867646"/>
            <a:ext cx="3657124" cy="1123540"/>
            <a:chOff x="3190875" y="867445"/>
            <a:chExt cx="2743200" cy="1123280"/>
          </a:xfrm>
        </p:grpSpPr>
        <p:sp>
          <p:nvSpPr>
            <p:cNvPr id="8" name="圆角矩形 7"/>
            <p:cNvSpPr/>
            <p:nvPr/>
          </p:nvSpPr>
          <p:spPr bwMode="auto">
            <a:xfrm>
              <a:off x="3481388" y="867446"/>
              <a:ext cx="2181225" cy="1123279"/>
            </a:xfrm>
            <a:prstGeom prst="roundRect">
              <a:avLst>
                <a:gd name="adj" fmla="val 6495"/>
              </a:avLst>
            </a:prstGeom>
            <a:solidFill>
              <a:schemeClr val="bg1"/>
            </a:solidFill>
            <a:ln>
              <a:noFill/>
            </a:ln>
            <a:effectLst>
              <a:outerShdw blurRad="50800" dist="38100" dir="5400000" algn="t" rotWithShape="0">
                <a:prstClr val="black">
                  <a:alpha val="17000"/>
                </a:prstClr>
              </a:outerShdw>
            </a:effectLst>
          </p:spPr>
          <p:txBody>
            <a:bodyPr vert="horz" wrap="none" lIns="91440" tIns="45720" rIns="91440" bIns="45720" numCol="1" rtlCol="0" anchor="ctr" anchorCtr="0" compatLnSpc="1">
              <a:prstTxWarp prst="textNoShape">
                <a:avLst/>
              </a:prstTxWarp>
            </a:bodyPr>
            <a:lstStyle/>
            <a:p>
              <a:pPr marL="0" marR="0" indent="0" algn="ctr" defTabSz="914583"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bg1"/>
                </a:solidFill>
                <a:effectLst/>
                <a:latin typeface="Arial" panose="020B0604020202020204" pitchFamily="34" charset="0"/>
                <a:ea typeface="黑体" panose="02010609060101010101" pitchFamily="49" charset="-122"/>
              </a:endParaRPr>
            </a:p>
          </p:txBody>
        </p:sp>
        <p:sp>
          <p:nvSpPr>
            <p:cNvPr id="9" name="矩形 8"/>
            <p:cNvSpPr/>
            <p:nvPr/>
          </p:nvSpPr>
          <p:spPr bwMode="auto">
            <a:xfrm>
              <a:off x="3190875" y="867445"/>
              <a:ext cx="2743200" cy="666814"/>
            </a:xfrm>
            <a:prstGeom prst="rect">
              <a:avLst/>
            </a:prstGeom>
            <a:gradFill flip="none" rotWithShape="1">
              <a:gsLst>
                <a:gs pos="33000">
                  <a:schemeClr val="bg1"/>
                </a:gs>
                <a:gs pos="100000">
                  <a:schemeClr val="tx1">
                    <a:alpha val="0"/>
                    <a:lumMod val="0"/>
                    <a:lumOff val="100000"/>
                  </a:schemeClr>
                </a:gs>
              </a:gsLst>
              <a:lin ang="5400000" scaled="1"/>
              <a:tileRect/>
            </a:gradFill>
            <a:ln>
              <a:noFill/>
            </a:ln>
            <a:effectLst/>
          </p:spPr>
          <p:txBody>
            <a:bodyPr vert="horz" wrap="none" lIns="91440" tIns="45720" rIns="91440" bIns="45720" numCol="1" rtlCol="0" anchor="ctr" anchorCtr="0" compatLnSpc="1">
              <a:prstTxWarp prst="textNoShape">
                <a:avLst/>
              </a:prstTxWarp>
            </a:bodyPr>
            <a:lstStyle/>
            <a:p>
              <a:pPr marL="0" marR="0" indent="0" algn="ctr" defTabSz="914583"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bg1"/>
                </a:solidFill>
                <a:effectLst/>
                <a:latin typeface="Arial" panose="020B0604020202020204" pitchFamily="34" charset="0"/>
                <a:ea typeface="黑体" panose="02010609060101010101" pitchFamily="49" charset="-122"/>
              </a:endParaRPr>
            </a:p>
          </p:txBody>
        </p:sp>
      </p:grpSp>
      <p:grpSp>
        <p:nvGrpSpPr>
          <p:cNvPr id="10" name="Group 4"/>
          <p:cNvGrpSpPr>
            <a:grpSpLocks noChangeAspect="1"/>
          </p:cNvGrpSpPr>
          <p:nvPr userDrawn="1"/>
        </p:nvGrpSpPr>
        <p:grpSpPr bwMode="auto">
          <a:xfrm>
            <a:off x="5117422" y="1282535"/>
            <a:ext cx="1955559" cy="499040"/>
            <a:chOff x="633" y="230"/>
            <a:chExt cx="1226" cy="417"/>
          </a:xfrm>
        </p:grpSpPr>
        <p:sp>
          <p:nvSpPr>
            <p:cNvPr id="11" name="Freeform 5"/>
            <p:cNvSpPr>
              <a:spLocks/>
            </p:cNvSpPr>
            <p:nvPr/>
          </p:nvSpPr>
          <p:spPr bwMode="auto">
            <a:xfrm>
              <a:off x="1157" y="454"/>
              <a:ext cx="158" cy="167"/>
            </a:xfrm>
            <a:custGeom>
              <a:avLst/>
              <a:gdLst>
                <a:gd name="T0" fmla="*/ 0 w 31"/>
                <a:gd name="T1" fmla="*/ 13 h 32"/>
                <a:gd name="T2" fmla="*/ 0 w 31"/>
                <a:gd name="T3" fmla="*/ 19 h 32"/>
                <a:gd name="T4" fmla="*/ 17 w 31"/>
                <a:gd name="T5" fmla="*/ 32 h 32"/>
                <a:gd name="T6" fmla="*/ 31 w 31"/>
                <a:gd name="T7" fmla="*/ 32 h 32"/>
                <a:gd name="T8" fmla="*/ 31 w 31"/>
                <a:gd name="T9" fmla="*/ 26 h 32"/>
                <a:gd name="T10" fmla="*/ 18 w 31"/>
                <a:gd name="T11" fmla="*/ 26 h 32"/>
                <a:gd name="T12" fmla="*/ 9 w 31"/>
                <a:gd name="T13" fmla="*/ 19 h 32"/>
                <a:gd name="T14" fmla="*/ 9 w 31"/>
                <a:gd name="T15" fmla="*/ 13 h 32"/>
                <a:gd name="T16" fmla="*/ 18 w 31"/>
                <a:gd name="T17" fmla="*/ 6 h 32"/>
                <a:gd name="T18" fmla="*/ 31 w 31"/>
                <a:gd name="T19" fmla="*/ 6 h 32"/>
                <a:gd name="T20" fmla="*/ 31 w 31"/>
                <a:gd name="T21" fmla="*/ 0 h 32"/>
                <a:gd name="T22" fmla="*/ 17 w 31"/>
                <a:gd name="T23" fmla="*/ 0 h 32"/>
                <a:gd name="T24" fmla="*/ 0 w 31"/>
                <a:gd name="T25" fmla="*/ 1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2">
                  <a:moveTo>
                    <a:pt x="0" y="13"/>
                  </a:moveTo>
                  <a:cubicBezTo>
                    <a:pt x="0" y="19"/>
                    <a:pt x="0" y="19"/>
                    <a:pt x="0" y="19"/>
                  </a:cubicBezTo>
                  <a:cubicBezTo>
                    <a:pt x="0" y="26"/>
                    <a:pt x="4" y="32"/>
                    <a:pt x="17" y="32"/>
                  </a:cubicBezTo>
                  <a:cubicBezTo>
                    <a:pt x="31" y="32"/>
                    <a:pt x="31" y="32"/>
                    <a:pt x="31" y="32"/>
                  </a:cubicBezTo>
                  <a:cubicBezTo>
                    <a:pt x="31" y="26"/>
                    <a:pt x="31" y="26"/>
                    <a:pt x="31" y="26"/>
                  </a:cubicBezTo>
                  <a:cubicBezTo>
                    <a:pt x="31" y="26"/>
                    <a:pt x="21" y="26"/>
                    <a:pt x="18" y="26"/>
                  </a:cubicBezTo>
                  <a:cubicBezTo>
                    <a:pt x="12" y="26"/>
                    <a:pt x="9" y="22"/>
                    <a:pt x="9" y="19"/>
                  </a:cubicBezTo>
                  <a:cubicBezTo>
                    <a:pt x="9" y="13"/>
                    <a:pt x="9" y="13"/>
                    <a:pt x="9" y="13"/>
                  </a:cubicBezTo>
                  <a:cubicBezTo>
                    <a:pt x="9" y="10"/>
                    <a:pt x="12" y="6"/>
                    <a:pt x="18" y="6"/>
                  </a:cubicBezTo>
                  <a:cubicBezTo>
                    <a:pt x="21" y="6"/>
                    <a:pt x="31" y="6"/>
                    <a:pt x="31" y="6"/>
                  </a:cubicBezTo>
                  <a:cubicBezTo>
                    <a:pt x="31" y="0"/>
                    <a:pt x="31" y="0"/>
                    <a:pt x="31" y="0"/>
                  </a:cubicBezTo>
                  <a:cubicBezTo>
                    <a:pt x="17" y="0"/>
                    <a:pt x="17" y="0"/>
                    <a:pt x="17" y="0"/>
                  </a:cubicBezTo>
                  <a:cubicBezTo>
                    <a:pt x="4" y="0"/>
                    <a:pt x="0" y="6"/>
                    <a:pt x="0"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
            <p:cNvSpPr>
              <a:spLocks/>
            </p:cNvSpPr>
            <p:nvPr/>
          </p:nvSpPr>
          <p:spPr bwMode="auto">
            <a:xfrm>
              <a:off x="1706" y="454"/>
              <a:ext cx="153" cy="167"/>
            </a:xfrm>
            <a:custGeom>
              <a:avLst/>
              <a:gdLst>
                <a:gd name="T0" fmla="*/ 17 w 30"/>
                <a:gd name="T1" fmla="*/ 6 h 32"/>
                <a:gd name="T2" fmla="*/ 30 w 30"/>
                <a:gd name="T3" fmla="*/ 6 h 32"/>
                <a:gd name="T4" fmla="*/ 30 w 30"/>
                <a:gd name="T5" fmla="*/ 0 h 32"/>
                <a:gd name="T6" fmla="*/ 17 w 30"/>
                <a:gd name="T7" fmla="*/ 0 h 32"/>
                <a:gd name="T8" fmla="*/ 0 w 30"/>
                <a:gd name="T9" fmla="*/ 13 h 32"/>
                <a:gd name="T10" fmla="*/ 0 w 30"/>
                <a:gd name="T11" fmla="*/ 19 h 32"/>
                <a:gd name="T12" fmla="*/ 17 w 30"/>
                <a:gd name="T13" fmla="*/ 32 h 32"/>
                <a:gd name="T14" fmla="*/ 30 w 30"/>
                <a:gd name="T15" fmla="*/ 32 h 32"/>
                <a:gd name="T16" fmla="*/ 30 w 30"/>
                <a:gd name="T17" fmla="*/ 26 h 32"/>
                <a:gd name="T18" fmla="*/ 17 w 30"/>
                <a:gd name="T19" fmla="*/ 26 h 32"/>
                <a:gd name="T20" fmla="*/ 8 w 30"/>
                <a:gd name="T21" fmla="*/ 19 h 32"/>
                <a:gd name="T22" fmla="*/ 8 w 30"/>
                <a:gd name="T23" fmla="*/ 13 h 32"/>
                <a:gd name="T24" fmla="*/ 17 w 30"/>
                <a:gd name="T25"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2">
                  <a:moveTo>
                    <a:pt x="17" y="6"/>
                  </a:moveTo>
                  <a:cubicBezTo>
                    <a:pt x="21" y="6"/>
                    <a:pt x="30" y="6"/>
                    <a:pt x="30" y="6"/>
                  </a:cubicBezTo>
                  <a:cubicBezTo>
                    <a:pt x="30" y="0"/>
                    <a:pt x="30" y="0"/>
                    <a:pt x="30" y="0"/>
                  </a:cubicBezTo>
                  <a:cubicBezTo>
                    <a:pt x="17" y="0"/>
                    <a:pt x="17" y="0"/>
                    <a:pt x="17" y="0"/>
                  </a:cubicBezTo>
                  <a:cubicBezTo>
                    <a:pt x="3" y="0"/>
                    <a:pt x="0" y="6"/>
                    <a:pt x="0" y="13"/>
                  </a:cubicBezTo>
                  <a:cubicBezTo>
                    <a:pt x="0" y="19"/>
                    <a:pt x="0" y="19"/>
                    <a:pt x="0" y="19"/>
                  </a:cubicBezTo>
                  <a:cubicBezTo>
                    <a:pt x="0" y="26"/>
                    <a:pt x="3" y="32"/>
                    <a:pt x="17" y="32"/>
                  </a:cubicBezTo>
                  <a:cubicBezTo>
                    <a:pt x="30" y="32"/>
                    <a:pt x="30" y="32"/>
                    <a:pt x="30" y="32"/>
                  </a:cubicBezTo>
                  <a:cubicBezTo>
                    <a:pt x="30" y="26"/>
                    <a:pt x="30" y="26"/>
                    <a:pt x="30" y="26"/>
                  </a:cubicBezTo>
                  <a:cubicBezTo>
                    <a:pt x="30" y="26"/>
                    <a:pt x="21" y="26"/>
                    <a:pt x="17" y="26"/>
                  </a:cubicBezTo>
                  <a:cubicBezTo>
                    <a:pt x="11" y="26"/>
                    <a:pt x="8" y="22"/>
                    <a:pt x="8" y="19"/>
                  </a:cubicBezTo>
                  <a:cubicBezTo>
                    <a:pt x="8" y="13"/>
                    <a:pt x="8" y="13"/>
                    <a:pt x="8" y="13"/>
                  </a:cubicBezTo>
                  <a:cubicBezTo>
                    <a:pt x="8" y="10"/>
                    <a:pt x="11" y="6"/>
                    <a:pt x="17"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p:nvSpPr>
          <p:spPr bwMode="auto">
            <a:xfrm>
              <a:off x="1335" y="454"/>
              <a:ext cx="168" cy="167"/>
            </a:xfrm>
            <a:custGeom>
              <a:avLst/>
              <a:gdLst>
                <a:gd name="T0" fmla="*/ 32 w 33"/>
                <a:gd name="T1" fmla="*/ 12 h 32"/>
                <a:gd name="T2" fmla="*/ 32 w 33"/>
                <a:gd name="T3" fmla="*/ 9 h 32"/>
                <a:gd name="T4" fmla="*/ 18 w 33"/>
                <a:gd name="T5" fmla="*/ 0 h 32"/>
                <a:gd name="T6" fmla="*/ 0 w 33"/>
                <a:gd name="T7" fmla="*/ 0 h 32"/>
                <a:gd name="T8" fmla="*/ 0 w 33"/>
                <a:gd name="T9" fmla="*/ 32 h 32"/>
                <a:gd name="T10" fmla="*/ 9 w 33"/>
                <a:gd name="T11" fmla="*/ 32 h 32"/>
                <a:gd name="T12" fmla="*/ 9 w 33"/>
                <a:gd name="T13" fmla="*/ 6 h 32"/>
                <a:gd name="T14" fmla="*/ 18 w 33"/>
                <a:gd name="T15" fmla="*/ 6 h 32"/>
                <a:gd name="T16" fmla="*/ 24 w 33"/>
                <a:gd name="T17" fmla="*/ 10 h 32"/>
                <a:gd name="T18" fmla="*/ 24 w 33"/>
                <a:gd name="T19" fmla="*/ 12 h 32"/>
                <a:gd name="T20" fmla="*/ 18 w 33"/>
                <a:gd name="T21" fmla="*/ 16 h 32"/>
                <a:gd name="T22" fmla="*/ 13 w 33"/>
                <a:gd name="T23" fmla="*/ 16 h 32"/>
                <a:gd name="T24" fmla="*/ 13 w 33"/>
                <a:gd name="T25" fmla="*/ 18 h 32"/>
                <a:gd name="T26" fmla="*/ 22 w 33"/>
                <a:gd name="T27" fmla="*/ 32 h 32"/>
                <a:gd name="T28" fmla="*/ 33 w 33"/>
                <a:gd name="T29" fmla="*/ 32 h 32"/>
                <a:gd name="T30" fmla="*/ 25 w 33"/>
                <a:gd name="T31" fmla="*/ 20 h 32"/>
                <a:gd name="T32" fmla="*/ 32 w 33"/>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2">
                  <a:moveTo>
                    <a:pt x="32" y="12"/>
                  </a:moveTo>
                  <a:cubicBezTo>
                    <a:pt x="32" y="9"/>
                    <a:pt x="32" y="9"/>
                    <a:pt x="32" y="9"/>
                  </a:cubicBezTo>
                  <a:cubicBezTo>
                    <a:pt x="32" y="5"/>
                    <a:pt x="30" y="0"/>
                    <a:pt x="18" y="0"/>
                  </a:cubicBezTo>
                  <a:cubicBezTo>
                    <a:pt x="0" y="0"/>
                    <a:pt x="0" y="0"/>
                    <a:pt x="0" y="0"/>
                  </a:cubicBezTo>
                  <a:cubicBezTo>
                    <a:pt x="0" y="32"/>
                    <a:pt x="0" y="32"/>
                    <a:pt x="0" y="32"/>
                  </a:cubicBezTo>
                  <a:cubicBezTo>
                    <a:pt x="9" y="32"/>
                    <a:pt x="9" y="32"/>
                    <a:pt x="9" y="32"/>
                  </a:cubicBezTo>
                  <a:cubicBezTo>
                    <a:pt x="9" y="6"/>
                    <a:pt x="9" y="6"/>
                    <a:pt x="9" y="6"/>
                  </a:cubicBezTo>
                  <a:cubicBezTo>
                    <a:pt x="18" y="6"/>
                    <a:pt x="18" y="6"/>
                    <a:pt x="18" y="6"/>
                  </a:cubicBezTo>
                  <a:cubicBezTo>
                    <a:pt x="23" y="6"/>
                    <a:pt x="24" y="8"/>
                    <a:pt x="24" y="10"/>
                  </a:cubicBezTo>
                  <a:cubicBezTo>
                    <a:pt x="24" y="12"/>
                    <a:pt x="24" y="12"/>
                    <a:pt x="24" y="12"/>
                  </a:cubicBezTo>
                  <a:cubicBezTo>
                    <a:pt x="24" y="13"/>
                    <a:pt x="23" y="16"/>
                    <a:pt x="18" y="16"/>
                  </a:cubicBezTo>
                  <a:cubicBezTo>
                    <a:pt x="13" y="16"/>
                    <a:pt x="13" y="16"/>
                    <a:pt x="13" y="16"/>
                  </a:cubicBezTo>
                  <a:cubicBezTo>
                    <a:pt x="13" y="18"/>
                    <a:pt x="13" y="18"/>
                    <a:pt x="13" y="18"/>
                  </a:cubicBezTo>
                  <a:cubicBezTo>
                    <a:pt x="22" y="32"/>
                    <a:pt x="22" y="32"/>
                    <a:pt x="22" y="32"/>
                  </a:cubicBezTo>
                  <a:cubicBezTo>
                    <a:pt x="33" y="32"/>
                    <a:pt x="33" y="32"/>
                    <a:pt x="33" y="32"/>
                  </a:cubicBezTo>
                  <a:cubicBezTo>
                    <a:pt x="25" y="20"/>
                    <a:pt x="25" y="20"/>
                    <a:pt x="25" y="20"/>
                  </a:cubicBezTo>
                  <a:cubicBezTo>
                    <a:pt x="31" y="19"/>
                    <a:pt x="32" y="16"/>
                    <a:pt x="32"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
            <p:cNvSpPr>
              <a:spLocks/>
            </p:cNvSpPr>
            <p:nvPr/>
          </p:nvSpPr>
          <p:spPr bwMode="auto">
            <a:xfrm>
              <a:off x="1523" y="454"/>
              <a:ext cx="168" cy="167"/>
            </a:xfrm>
            <a:custGeom>
              <a:avLst/>
              <a:gdLst>
                <a:gd name="T0" fmla="*/ 32 w 33"/>
                <a:gd name="T1" fmla="*/ 12 h 32"/>
                <a:gd name="T2" fmla="*/ 32 w 33"/>
                <a:gd name="T3" fmla="*/ 9 h 32"/>
                <a:gd name="T4" fmla="*/ 18 w 33"/>
                <a:gd name="T5" fmla="*/ 0 h 32"/>
                <a:gd name="T6" fmla="*/ 0 w 33"/>
                <a:gd name="T7" fmla="*/ 0 h 32"/>
                <a:gd name="T8" fmla="*/ 0 w 33"/>
                <a:gd name="T9" fmla="*/ 32 h 32"/>
                <a:gd name="T10" fmla="*/ 9 w 33"/>
                <a:gd name="T11" fmla="*/ 32 h 32"/>
                <a:gd name="T12" fmla="*/ 9 w 33"/>
                <a:gd name="T13" fmla="*/ 6 h 32"/>
                <a:gd name="T14" fmla="*/ 18 w 33"/>
                <a:gd name="T15" fmla="*/ 6 h 32"/>
                <a:gd name="T16" fmla="*/ 23 w 33"/>
                <a:gd name="T17" fmla="*/ 10 h 32"/>
                <a:gd name="T18" fmla="*/ 23 w 33"/>
                <a:gd name="T19" fmla="*/ 12 h 32"/>
                <a:gd name="T20" fmla="*/ 18 w 33"/>
                <a:gd name="T21" fmla="*/ 16 h 32"/>
                <a:gd name="T22" fmla="*/ 13 w 33"/>
                <a:gd name="T23" fmla="*/ 16 h 32"/>
                <a:gd name="T24" fmla="*/ 13 w 33"/>
                <a:gd name="T25" fmla="*/ 18 h 32"/>
                <a:gd name="T26" fmla="*/ 22 w 33"/>
                <a:gd name="T27" fmla="*/ 32 h 32"/>
                <a:gd name="T28" fmla="*/ 33 w 33"/>
                <a:gd name="T29" fmla="*/ 32 h 32"/>
                <a:gd name="T30" fmla="*/ 25 w 33"/>
                <a:gd name="T31" fmla="*/ 20 h 32"/>
                <a:gd name="T32" fmla="*/ 32 w 33"/>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2">
                  <a:moveTo>
                    <a:pt x="32" y="12"/>
                  </a:moveTo>
                  <a:cubicBezTo>
                    <a:pt x="32" y="9"/>
                    <a:pt x="32" y="9"/>
                    <a:pt x="32" y="9"/>
                  </a:cubicBezTo>
                  <a:cubicBezTo>
                    <a:pt x="32" y="5"/>
                    <a:pt x="30" y="0"/>
                    <a:pt x="18" y="0"/>
                  </a:cubicBezTo>
                  <a:cubicBezTo>
                    <a:pt x="0" y="0"/>
                    <a:pt x="0" y="0"/>
                    <a:pt x="0" y="0"/>
                  </a:cubicBezTo>
                  <a:cubicBezTo>
                    <a:pt x="0" y="32"/>
                    <a:pt x="0" y="32"/>
                    <a:pt x="0" y="32"/>
                  </a:cubicBezTo>
                  <a:cubicBezTo>
                    <a:pt x="9" y="32"/>
                    <a:pt x="9" y="32"/>
                    <a:pt x="9" y="32"/>
                  </a:cubicBezTo>
                  <a:cubicBezTo>
                    <a:pt x="9" y="6"/>
                    <a:pt x="9" y="6"/>
                    <a:pt x="9" y="6"/>
                  </a:cubicBezTo>
                  <a:cubicBezTo>
                    <a:pt x="18" y="6"/>
                    <a:pt x="18" y="6"/>
                    <a:pt x="18" y="6"/>
                  </a:cubicBezTo>
                  <a:cubicBezTo>
                    <a:pt x="23" y="6"/>
                    <a:pt x="23" y="8"/>
                    <a:pt x="23" y="10"/>
                  </a:cubicBezTo>
                  <a:cubicBezTo>
                    <a:pt x="23" y="12"/>
                    <a:pt x="23" y="12"/>
                    <a:pt x="23" y="12"/>
                  </a:cubicBezTo>
                  <a:cubicBezTo>
                    <a:pt x="23" y="13"/>
                    <a:pt x="23" y="16"/>
                    <a:pt x="18" y="16"/>
                  </a:cubicBezTo>
                  <a:cubicBezTo>
                    <a:pt x="13" y="16"/>
                    <a:pt x="13" y="16"/>
                    <a:pt x="13" y="16"/>
                  </a:cubicBezTo>
                  <a:cubicBezTo>
                    <a:pt x="13" y="18"/>
                    <a:pt x="13" y="18"/>
                    <a:pt x="13" y="18"/>
                  </a:cubicBezTo>
                  <a:cubicBezTo>
                    <a:pt x="22" y="32"/>
                    <a:pt x="22" y="32"/>
                    <a:pt x="22" y="32"/>
                  </a:cubicBezTo>
                  <a:cubicBezTo>
                    <a:pt x="33" y="32"/>
                    <a:pt x="33" y="32"/>
                    <a:pt x="33" y="32"/>
                  </a:cubicBezTo>
                  <a:cubicBezTo>
                    <a:pt x="25" y="20"/>
                    <a:pt x="25" y="20"/>
                    <a:pt x="25" y="20"/>
                  </a:cubicBezTo>
                  <a:cubicBezTo>
                    <a:pt x="30" y="19"/>
                    <a:pt x="32" y="16"/>
                    <a:pt x="32"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9"/>
            <p:cNvSpPr>
              <a:spLocks/>
            </p:cNvSpPr>
            <p:nvPr/>
          </p:nvSpPr>
          <p:spPr bwMode="auto">
            <a:xfrm>
              <a:off x="729" y="417"/>
              <a:ext cx="77" cy="47"/>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0"/>
            <p:cNvSpPr>
              <a:spLocks/>
            </p:cNvSpPr>
            <p:nvPr/>
          </p:nvSpPr>
          <p:spPr bwMode="auto">
            <a:xfrm>
              <a:off x="862" y="417"/>
              <a:ext cx="71" cy="47"/>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1"/>
            <p:cNvSpPr>
              <a:spLocks/>
            </p:cNvSpPr>
            <p:nvPr/>
          </p:nvSpPr>
          <p:spPr bwMode="auto">
            <a:xfrm>
              <a:off x="633" y="334"/>
              <a:ext cx="173" cy="214"/>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
            <p:cNvSpPr>
              <a:spLocks/>
            </p:cNvSpPr>
            <p:nvPr/>
          </p:nvSpPr>
          <p:spPr bwMode="auto">
            <a:xfrm>
              <a:off x="862" y="334"/>
              <a:ext cx="168" cy="214"/>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3"/>
            <p:cNvSpPr>
              <a:spLocks/>
            </p:cNvSpPr>
            <p:nvPr/>
          </p:nvSpPr>
          <p:spPr bwMode="auto">
            <a:xfrm>
              <a:off x="633" y="230"/>
              <a:ext cx="402" cy="78"/>
            </a:xfrm>
            <a:custGeom>
              <a:avLst/>
              <a:gdLst>
                <a:gd name="T0" fmla="*/ 229 w 402"/>
                <a:gd name="T1" fmla="*/ 31 h 78"/>
                <a:gd name="T2" fmla="*/ 229 w 402"/>
                <a:gd name="T3" fmla="*/ 0 h 78"/>
                <a:gd name="T4" fmla="*/ 173 w 402"/>
                <a:gd name="T5" fmla="*/ 0 h 78"/>
                <a:gd name="T6" fmla="*/ 173 w 402"/>
                <a:gd name="T7" fmla="*/ 31 h 78"/>
                <a:gd name="T8" fmla="*/ 0 w 402"/>
                <a:gd name="T9" fmla="*/ 31 h 78"/>
                <a:gd name="T10" fmla="*/ 0 w 402"/>
                <a:gd name="T11" fmla="*/ 78 h 78"/>
                <a:gd name="T12" fmla="*/ 402 w 402"/>
                <a:gd name="T13" fmla="*/ 78 h 78"/>
                <a:gd name="T14" fmla="*/ 402 w 402"/>
                <a:gd name="T15" fmla="*/ 31 h 78"/>
                <a:gd name="T16" fmla="*/ 229 w 402"/>
                <a:gd name="T17" fmla="*/ 3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 h="78">
                  <a:moveTo>
                    <a:pt x="229" y="31"/>
                  </a:moveTo>
                  <a:lnTo>
                    <a:pt x="229" y="0"/>
                  </a:lnTo>
                  <a:lnTo>
                    <a:pt x="173" y="0"/>
                  </a:lnTo>
                  <a:lnTo>
                    <a:pt x="173" y="31"/>
                  </a:lnTo>
                  <a:lnTo>
                    <a:pt x="0" y="31"/>
                  </a:lnTo>
                  <a:lnTo>
                    <a:pt x="0" y="78"/>
                  </a:lnTo>
                  <a:lnTo>
                    <a:pt x="402" y="78"/>
                  </a:lnTo>
                  <a:lnTo>
                    <a:pt x="402" y="31"/>
                  </a:lnTo>
                  <a:lnTo>
                    <a:pt x="229" y="31"/>
                  </a:lnTo>
                  <a:close/>
                </a:path>
              </a:pathLst>
            </a:custGeom>
            <a:solidFill>
              <a:srgbClr val="C70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4"/>
            <p:cNvSpPr>
              <a:spLocks/>
            </p:cNvSpPr>
            <p:nvPr/>
          </p:nvSpPr>
          <p:spPr bwMode="auto">
            <a:xfrm>
              <a:off x="633" y="574"/>
              <a:ext cx="402" cy="73"/>
            </a:xfrm>
            <a:custGeom>
              <a:avLst/>
              <a:gdLst>
                <a:gd name="T0" fmla="*/ 229 w 402"/>
                <a:gd name="T1" fmla="*/ 47 h 73"/>
                <a:gd name="T2" fmla="*/ 229 w 402"/>
                <a:gd name="T3" fmla="*/ 73 h 73"/>
                <a:gd name="T4" fmla="*/ 173 w 402"/>
                <a:gd name="T5" fmla="*/ 73 h 73"/>
                <a:gd name="T6" fmla="*/ 173 w 402"/>
                <a:gd name="T7" fmla="*/ 47 h 73"/>
                <a:gd name="T8" fmla="*/ 0 w 402"/>
                <a:gd name="T9" fmla="*/ 47 h 73"/>
                <a:gd name="T10" fmla="*/ 0 w 402"/>
                <a:gd name="T11" fmla="*/ 0 h 73"/>
                <a:gd name="T12" fmla="*/ 402 w 402"/>
                <a:gd name="T13" fmla="*/ 0 h 73"/>
                <a:gd name="T14" fmla="*/ 402 w 402"/>
                <a:gd name="T15" fmla="*/ 47 h 73"/>
                <a:gd name="T16" fmla="*/ 229 w 402"/>
                <a:gd name="T17"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 h="73">
                  <a:moveTo>
                    <a:pt x="229" y="47"/>
                  </a:moveTo>
                  <a:lnTo>
                    <a:pt x="229" y="73"/>
                  </a:lnTo>
                  <a:lnTo>
                    <a:pt x="173" y="73"/>
                  </a:lnTo>
                  <a:lnTo>
                    <a:pt x="173" y="47"/>
                  </a:lnTo>
                  <a:lnTo>
                    <a:pt x="0" y="47"/>
                  </a:lnTo>
                  <a:lnTo>
                    <a:pt x="0" y="0"/>
                  </a:lnTo>
                  <a:lnTo>
                    <a:pt x="402" y="0"/>
                  </a:lnTo>
                  <a:lnTo>
                    <a:pt x="402" y="47"/>
                  </a:lnTo>
                  <a:lnTo>
                    <a:pt x="229" y="47"/>
                  </a:lnTo>
                  <a:close/>
                </a:path>
              </a:pathLst>
            </a:custGeom>
            <a:solidFill>
              <a:srgbClr val="C70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5"/>
            <p:cNvSpPr>
              <a:spLocks noEditPoints="1"/>
            </p:cNvSpPr>
            <p:nvPr/>
          </p:nvSpPr>
          <p:spPr bwMode="auto">
            <a:xfrm>
              <a:off x="1157" y="261"/>
              <a:ext cx="152" cy="151"/>
            </a:xfrm>
            <a:custGeom>
              <a:avLst/>
              <a:gdLst>
                <a:gd name="T0" fmla="*/ 26 w 30"/>
                <a:gd name="T1" fmla="*/ 5 h 29"/>
                <a:gd name="T2" fmla="*/ 17 w 30"/>
                <a:gd name="T3" fmla="*/ 5 h 29"/>
                <a:gd name="T4" fmla="*/ 17 w 30"/>
                <a:gd name="T5" fmla="*/ 0 h 29"/>
                <a:gd name="T6" fmla="*/ 12 w 30"/>
                <a:gd name="T7" fmla="*/ 0 h 29"/>
                <a:gd name="T8" fmla="*/ 12 w 30"/>
                <a:gd name="T9" fmla="*/ 5 h 29"/>
                <a:gd name="T10" fmla="*/ 0 w 30"/>
                <a:gd name="T11" fmla="*/ 5 h 29"/>
                <a:gd name="T12" fmla="*/ 0 w 30"/>
                <a:gd name="T13" fmla="*/ 22 h 29"/>
                <a:gd name="T14" fmla="*/ 12 w 30"/>
                <a:gd name="T15" fmla="*/ 22 h 29"/>
                <a:gd name="T16" fmla="*/ 12 w 30"/>
                <a:gd name="T17" fmla="*/ 29 h 29"/>
                <a:gd name="T18" fmla="*/ 17 w 30"/>
                <a:gd name="T19" fmla="*/ 29 h 29"/>
                <a:gd name="T20" fmla="*/ 17 w 30"/>
                <a:gd name="T21" fmla="*/ 22 h 29"/>
                <a:gd name="T22" fmla="*/ 30 w 30"/>
                <a:gd name="T23" fmla="*/ 22 h 29"/>
                <a:gd name="T24" fmla="*/ 30 w 30"/>
                <a:gd name="T25" fmla="*/ 9 h 29"/>
                <a:gd name="T26" fmla="*/ 26 w 30"/>
                <a:gd name="T27" fmla="*/ 5 h 29"/>
                <a:gd name="T28" fmla="*/ 12 w 30"/>
                <a:gd name="T29" fmla="*/ 18 h 29"/>
                <a:gd name="T30" fmla="*/ 5 w 30"/>
                <a:gd name="T31" fmla="*/ 18 h 29"/>
                <a:gd name="T32" fmla="*/ 5 w 30"/>
                <a:gd name="T33" fmla="*/ 8 h 29"/>
                <a:gd name="T34" fmla="*/ 12 w 30"/>
                <a:gd name="T35" fmla="*/ 8 h 29"/>
                <a:gd name="T36" fmla="*/ 12 w 30"/>
                <a:gd name="T37" fmla="*/ 18 h 29"/>
                <a:gd name="T38" fmla="*/ 24 w 30"/>
                <a:gd name="T39" fmla="*/ 18 h 29"/>
                <a:gd name="T40" fmla="*/ 17 w 30"/>
                <a:gd name="T41" fmla="*/ 18 h 29"/>
                <a:gd name="T42" fmla="*/ 17 w 30"/>
                <a:gd name="T43" fmla="*/ 8 h 29"/>
                <a:gd name="T44" fmla="*/ 23 w 30"/>
                <a:gd name="T45" fmla="*/ 8 h 29"/>
                <a:gd name="T46" fmla="*/ 24 w 30"/>
                <a:gd name="T47" fmla="*/ 10 h 29"/>
                <a:gd name="T48" fmla="*/ 24 w 30"/>
                <a:gd name="T49"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29">
                  <a:moveTo>
                    <a:pt x="26" y="5"/>
                  </a:moveTo>
                  <a:cubicBezTo>
                    <a:pt x="23" y="5"/>
                    <a:pt x="17" y="5"/>
                    <a:pt x="17" y="5"/>
                  </a:cubicBezTo>
                  <a:cubicBezTo>
                    <a:pt x="17" y="0"/>
                    <a:pt x="17" y="0"/>
                    <a:pt x="17" y="0"/>
                  </a:cubicBezTo>
                  <a:cubicBezTo>
                    <a:pt x="12" y="0"/>
                    <a:pt x="12" y="0"/>
                    <a:pt x="12" y="0"/>
                  </a:cubicBezTo>
                  <a:cubicBezTo>
                    <a:pt x="12" y="5"/>
                    <a:pt x="12" y="5"/>
                    <a:pt x="12" y="5"/>
                  </a:cubicBezTo>
                  <a:cubicBezTo>
                    <a:pt x="0" y="5"/>
                    <a:pt x="0" y="5"/>
                    <a:pt x="0" y="5"/>
                  </a:cubicBezTo>
                  <a:cubicBezTo>
                    <a:pt x="0" y="22"/>
                    <a:pt x="0" y="22"/>
                    <a:pt x="0" y="22"/>
                  </a:cubicBezTo>
                  <a:cubicBezTo>
                    <a:pt x="12" y="22"/>
                    <a:pt x="12" y="22"/>
                    <a:pt x="12" y="22"/>
                  </a:cubicBezTo>
                  <a:cubicBezTo>
                    <a:pt x="12" y="29"/>
                    <a:pt x="12" y="29"/>
                    <a:pt x="12" y="29"/>
                  </a:cubicBezTo>
                  <a:cubicBezTo>
                    <a:pt x="17" y="29"/>
                    <a:pt x="17" y="29"/>
                    <a:pt x="17" y="29"/>
                  </a:cubicBezTo>
                  <a:cubicBezTo>
                    <a:pt x="17" y="22"/>
                    <a:pt x="17" y="22"/>
                    <a:pt x="17" y="22"/>
                  </a:cubicBezTo>
                  <a:cubicBezTo>
                    <a:pt x="30" y="22"/>
                    <a:pt x="30" y="22"/>
                    <a:pt x="30" y="22"/>
                  </a:cubicBezTo>
                  <a:cubicBezTo>
                    <a:pt x="30" y="22"/>
                    <a:pt x="30" y="13"/>
                    <a:pt x="30" y="9"/>
                  </a:cubicBezTo>
                  <a:cubicBezTo>
                    <a:pt x="30" y="6"/>
                    <a:pt x="28" y="5"/>
                    <a:pt x="26" y="5"/>
                  </a:cubicBezTo>
                  <a:close/>
                  <a:moveTo>
                    <a:pt x="12" y="18"/>
                  </a:moveTo>
                  <a:cubicBezTo>
                    <a:pt x="5" y="18"/>
                    <a:pt x="5" y="18"/>
                    <a:pt x="5" y="18"/>
                  </a:cubicBezTo>
                  <a:cubicBezTo>
                    <a:pt x="5" y="8"/>
                    <a:pt x="5" y="8"/>
                    <a:pt x="5" y="8"/>
                  </a:cubicBezTo>
                  <a:cubicBezTo>
                    <a:pt x="12" y="8"/>
                    <a:pt x="12" y="8"/>
                    <a:pt x="12" y="8"/>
                  </a:cubicBezTo>
                  <a:lnTo>
                    <a:pt x="12" y="18"/>
                  </a:lnTo>
                  <a:close/>
                  <a:moveTo>
                    <a:pt x="24" y="18"/>
                  </a:moveTo>
                  <a:cubicBezTo>
                    <a:pt x="17" y="18"/>
                    <a:pt x="17" y="18"/>
                    <a:pt x="17" y="18"/>
                  </a:cubicBezTo>
                  <a:cubicBezTo>
                    <a:pt x="17" y="8"/>
                    <a:pt x="17" y="8"/>
                    <a:pt x="17" y="8"/>
                  </a:cubicBezTo>
                  <a:cubicBezTo>
                    <a:pt x="17" y="8"/>
                    <a:pt x="21" y="8"/>
                    <a:pt x="23" y="8"/>
                  </a:cubicBezTo>
                  <a:cubicBezTo>
                    <a:pt x="24" y="8"/>
                    <a:pt x="24" y="9"/>
                    <a:pt x="24" y="10"/>
                  </a:cubicBezTo>
                  <a:cubicBezTo>
                    <a:pt x="24" y="12"/>
                    <a:pt x="24" y="18"/>
                    <a:pt x="24"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6"/>
            <p:cNvSpPr>
              <a:spLocks noEditPoints="1"/>
            </p:cNvSpPr>
            <p:nvPr/>
          </p:nvSpPr>
          <p:spPr bwMode="auto">
            <a:xfrm>
              <a:off x="1528" y="261"/>
              <a:ext cx="148" cy="151"/>
            </a:xfrm>
            <a:custGeom>
              <a:avLst/>
              <a:gdLst>
                <a:gd name="T0" fmla="*/ 25 w 29"/>
                <a:gd name="T1" fmla="*/ 5 h 29"/>
                <a:gd name="T2" fmla="*/ 17 w 29"/>
                <a:gd name="T3" fmla="*/ 5 h 29"/>
                <a:gd name="T4" fmla="*/ 17 w 29"/>
                <a:gd name="T5" fmla="*/ 0 h 29"/>
                <a:gd name="T6" fmla="*/ 12 w 29"/>
                <a:gd name="T7" fmla="*/ 0 h 29"/>
                <a:gd name="T8" fmla="*/ 12 w 29"/>
                <a:gd name="T9" fmla="*/ 5 h 29"/>
                <a:gd name="T10" fmla="*/ 0 w 29"/>
                <a:gd name="T11" fmla="*/ 5 h 29"/>
                <a:gd name="T12" fmla="*/ 0 w 29"/>
                <a:gd name="T13" fmla="*/ 22 h 29"/>
                <a:gd name="T14" fmla="*/ 12 w 29"/>
                <a:gd name="T15" fmla="*/ 22 h 29"/>
                <a:gd name="T16" fmla="*/ 12 w 29"/>
                <a:gd name="T17" fmla="*/ 29 h 29"/>
                <a:gd name="T18" fmla="*/ 17 w 29"/>
                <a:gd name="T19" fmla="*/ 29 h 29"/>
                <a:gd name="T20" fmla="*/ 17 w 29"/>
                <a:gd name="T21" fmla="*/ 22 h 29"/>
                <a:gd name="T22" fmla="*/ 29 w 29"/>
                <a:gd name="T23" fmla="*/ 22 h 29"/>
                <a:gd name="T24" fmla="*/ 29 w 29"/>
                <a:gd name="T25" fmla="*/ 9 h 29"/>
                <a:gd name="T26" fmla="*/ 25 w 29"/>
                <a:gd name="T27" fmla="*/ 5 h 29"/>
                <a:gd name="T28" fmla="*/ 12 w 29"/>
                <a:gd name="T29" fmla="*/ 18 h 29"/>
                <a:gd name="T30" fmla="*/ 5 w 29"/>
                <a:gd name="T31" fmla="*/ 18 h 29"/>
                <a:gd name="T32" fmla="*/ 5 w 29"/>
                <a:gd name="T33" fmla="*/ 8 h 29"/>
                <a:gd name="T34" fmla="*/ 12 w 29"/>
                <a:gd name="T35" fmla="*/ 8 h 29"/>
                <a:gd name="T36" fmla="*/ 12 w 29"/>
                <a:gd name="T37" fmla="*/ 18 h 29"/>
                <a:gd name="T38" fmla="*/ 24 w 29"/>
                <a:gd name="T39" fmla="*/ 18 h 29"/>
                <a:gd name="T40" fmla="*/ 17 w 29"/>
                <a:gd name="T41" fmla="*/ 18 h 29"/>
                <a:gd name="T42" fmla="*/ 17 w 29"/>
                <a:gd name="T43" fmla="*/ 8 h 29"/>
                <a:gd name="T44" fmla="*/ 22 w 29"/>
                <a:gd name="T45" fmla="*/ 8 h 29"/>
                <a:gd name="T46" fmla="*/ 24 w 29"/>
                <a:gd name="T47" fmla="*/ 10 h 29"/>
                <a:gd name="T48" fmla="*/ 24 w 29"/>
                <a:gd name="T49"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29">
                  <a:moveTo>
                    <a:pt x="25" y="5"/>
                  </a:moveTo>
                  <a:cubicBezTo>
                    <a:pt x="23" y="5"/>
                    <a:pt x="17" y="5"/>
                    <a:pt x="17" y="5"/>
                  </a:cubicBezTo>
                  <a:cubicBezTo>
                    <a:pt x="17" y="0"/>
                    <a:pt x="17" y="0"/>
                    <a:pt x="17" y="0"/>
                  </a:cubicBezTo>
                  <a:cubicBezTo>
                    <a:pt x="12" y="0"/>
                    <a:pt x="12" y="0"/>
                    <a:pt x="12" y="0"/>
                  </a:cubicBezTo>
                  <a:cubicBezTo>
                    <a:pt x="12" y="5"/>
                    <a:pt x="12" y="5"/>
                    <a:pt x="12" y="5"/>
                  </a:cubicBezTo>
                  <a:cubicBezTo>
                    <a:pt x="0" y="5"/>
                    <a:pt x="0" y="5"/>
                    <a:pt x="0" y="5"/>
                  </a:cubicBezTo>
                  <a:cubicBezTo>
                    <a:pt x="0" y="22"/>
                    <a:pt x="0" y="22"/>
                    <a:pt x="0" y="22"/>
                  </a:cubicBezTo>
                  <a:cubicBezTo>
                    <a:pt x="12" y="22"/>
                    <a:pt x="12" y="22"/>
                    <a:pt x="12" y="22"/>
                  </a:cubicBezTo>
                  <a:cubicBezTo>
                    <a:pt x="12" y="29"/>
                    <a:pt x="12" y="29"/>
                    <a:pt x="12" y="29"/>
                  </a:cubicBezTo>
                  <a:cubicBezTo>
                    <a:pt x="17" y="29"/>
                    <a:pt x="17" y="29"/>
                    <a:pt x="17" y="29"/>
                  </a:cubicBezTo>
                  <a:cubicBezTo>
                    <a:pt x="17" y="22"/>
                    <a:pt x="17" y="22"/>
                    <a:pt x="17" y="22"/>
                  </a:cubicBezTo>
                  <a:cubicBezTo>
                    <a:pt x="29" y="22"/>
                    <a:pt x="29" y="22"/>
                    <a:pt x="29" y="22"/>
                  </a:cubicBezTo>
                  <a:cubicBezTo>
                    <a:pt x="29" y="22"/>
                    <a:pt x="29" y="13"/>
                    <a:pt x="29" y="9"/>
                  </a:cubicBezTo>
                  <a:cubicBezTo>
                    <a:pt x="29" y="6"/>
                    <a:pt x="27" y="5"/>
                    <a:pt x="25" y="5"/>
                  </a:cubicBezTo>
                  <a:close/>
                  <a:moveTo>
                    <a:pt x="12" y="18"/>
                  </a:moveTo>
                  <a:cubicBezTo>
                    <a:pt x="5" y="18"/>
                    <a:pt x="5" y="18"/>
                    <a:pt x="5" y="18"/>
                  </a:cubicBezTo>
                  <a:cubicBezTo>
                    <a:pt x="5" y="8"/>
                    <a:pt x="5" y="8"/>
                    <a:pt x="5" y="8"/>
                  </a:cubicBezTo>
                  <a:cubicBezTo>
                    <a:pt x="12" y="8"/>
                    <a:pt x="12" y="8"/>
                    <a:pt x="12" y="8"/>
                  </a:cubicBezTo>
                  <a:lnTo>
                    <a:pt x="12" y="18"/>
                  </a:lnTo>
                  <a:close/>
                  <a:moveTo>
                    <a:pt x="24" y="18"/>
                  </a:moveTo>
                  <a:cubicBezTo>
                    <a:pt x="17" y="18"/>
                    <a:pt x="17" y="18"/>
                    <a:pt x="17" y="18"/>
                  </a:cubicBezTo>
                  <a:cubicBezTo>
                    <a:pt x="17" y="8"/>
                    <a:pt x="17" y="8"/>
                    <a:pt x="17" y="8"/>
                  </a:cubicBezTo>
                  <a:cubicBezTo>
                    <a:pt x="17" y="8"/>
                    <a:pt x="21" y="8"/>
                    <a:pt x="22" y="8"/>
                  </a:cubicBezTo>
                  <a:cubicBezTo>
                    <a:pt x="23" y="8"/>
                    <a:pt x="24" y="9"/>
                    <a:pt x="24" y="10"/>
                  </a:cubicBezTo>
                  <a:cubicBezTo>
                    <a:pt x="24" y="12"/>
                    <a:pt x="24" y="18"/>
                    <a:pt x="24"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7"/>
            <p:cNvSpPr>
              <a:spLocks/>
            </p:cNvSpPr>
            <p:nvPr/>
          </p:nvSpPr>
          <p:spPr bwMode="auto">
            <a:xfrm>
              <a:off x="1370" y="292"/>
              <a:ext cx="92" cy="89"/>
            </a:xfrm>
            <a:custGeom>
              <a:avLst/>
              <a:gdLst>
                <a:gd name="T0" fmla="*/ 0 w 92"/>
                <a:gd name="T1" fmla="*/ 89 h 89"/>
                <a:gd name="T2" fmla="*/ 0 w 92"/>
                <a:gd name="T3" fmla="*/ 73 h 89"/>
                <a:gd name="T4" fmla="*/ 36 w 92"/>
                <a:gd name="T5" fmla="*/ 73 h 89"/>
                <a:gd name="T6" fmla="*/ 36 w 92"/>
                <a:gd name="T7" fmla="*/ 52 h 89"/>
                <a:gd name="T8" fmla="*/ 6 w 92"/>
                <a:gd name="T9" fmla="*/ 52 h 89"/>
                <a:gd name="T10" fmla="*/ 6 w 92"/>
                <a:gd name="T11" fmla="*/ 37 h 89"/>
                <a:gd name="T12" fmla="*/ 36 w 92"/>
                <a:gd name="T13" fmla="*/ 37 h 89"/>
                <a:gd name="T14" fmla="*/ 36 w 92"/>
                <a:gd name="T15" fmla="*/ 16 h 89"/>
                <a:gd name="T16" fmla="*/ 0 w 92"/>
                <a:gd name="T17" fmla="*/ 16 h 89"/>
                <a:gd name="T18" fmla="*/ 0 w 92"/>
                <a:gd name="T19" fmla="*/ 0 h 89"/>
                <a:gd name="T20" fmla="*/ 92 w 92"/>
                <a:gd name="T21" fmla="*/ 0 h 89"/>
                <a:gd name="T22" fmla="*/ 92 w 92"/>
                <a:gd name="T23" fmla="*/ 16 h 89"/>
                <a:gd name="T24" fmla="*/ 56 w 92"/>
                <a:gd name="T25" fmla="*/ 16 h 89"/>
                <a:gd name="T26" fmla="*/ 56 w 92"/>
                <a:gd name="T27" fmla="*/ 37 h 89"/>
                <a:gd name="T28" fmla="*/ 87 w 92"/>
                <a:gd name="T29" fmla="*/ 37 h 89"/>
                <a:gd name="T30" fmla="*/ 87 w 92"/>
                <a:gd name="T31" fmla="*/ 52 h 89"/>
                <a:gd name="T32" fmla="*/ 56 w 92"/>
                <a:gd name="T33" fmla="*/ 52 h 89"/>
                <a:gd name="T34" fmla="*/ 56 w 92"/>
                <a:gd name="T35" fmla="*/ 73 h 89"/>
                <a:gd name="T36" fmla="*/ 72 w 92"/>
                <a:gd name="T37" fmla="*/ 73 h 89"/>
                <a:gd name="T38" fmla="*/ 72 w 92"/>
                <a:gd name="T39" fmla="*/ 63 h 89"/>
                <a:gd name="T40" fmla="*/ 92 w 92"/>
                <a:gd name="T41" fmla="*/ 63 h 89"/>
                <a:gd name="T42" fmla="*/ 92 w 92"/>
                <a:gd name="T43" fmla="*/ 89 h 89"/>
                <a:gd name="T44" fmla="*/ 0 w 92"/>
                <a:gd name="T45"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2" h="89">
                  <a:moveTo>
                    <a:pt x="0" y="89"/>
                  </a:moveTo>
                  <a:lnTo>
                    <a:pt x="0" y="73"/>
                  </a:lnTo>
                  <a:lnTo>
                    <a:pt x="36" y="73"/>
                  </a:lnTo>
                  <a:lnTo>
                    <a:pt x="36" y="52"/>
                  </a:lnTo>
                  <a:lnTo>
                    <a:pt x="6" y="52"/>
                  </a:lnTo>
                  <a:lnTo>
                    <a:pt x="6" y="37"/>
                  </a:lnTo>
                  <a:lnTo>
                    <a:pt x="36" y="37"/>
                  </a:lnTo>
                  <a:lnTo>
                    <a:pt x="36" y="16"/>
                  </a:lnTo>
                  <a:lnTo>
                    <a:pt x="0" y="16"/>
                  </a:lnTo>
                  <a:lnTo>
                    <a:pt x="0" y="0"/>
                  </a:lnTo>
                  <a:lnTo>
                    <a:pt x="92" y="0"/>
                  </a:lnTo>
                  <a:lnTo>
                    <a:pt x="92" y="16"/>
                  </a:lnTo>
                  <a:lnTo>
                    <a:pt x="56" y="16"/>
                  </a:lnTo>
                  <a:lnTo>
                    <a:pt x="56" y="37"/>
                  </a:lnTo>
                  <a:lnTo>
                    <a:pt x="87" y="37"/>
                  </a:lnTo>
                  <a:lnTo>
                    <a:pt x="87" y="52"/>
                  </a:lnTo>
                  <a:lnTo>
                    <a:pt x="56" y="52"/>
                  </a:lnTo>
                  <a:lnTo>
                    <a:pt x="56" y="73"/>
                  </a:lnTo>
                  <a:lnTo>
                    <a:pt x="72" y="73"/>
                  </a:lnTo>
                  <a:lnTo>
                    <a:pt x="72" y="63"/>
                  </a:lnTo>
                  <a:lnTo>
                    <a:pt x="92" y="63"/>
                  </a:lnTo>
                  <a:lnTo>
                    <a:pt x="92" y="89"/>
                  </a:lnTo>
                  <a:lnTo>
                    <a:pt x="0" y="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8"/>
            <p:cNvSpPr>
              <a:spLocks noEditPoints="1"/>
            </p:cNvSpPr>
            <p:nvPr/>
          </p:nvSpPr>
          <p:spPr bwMode="auto">
            <a:xfrm>
              <a:off x="1340" y="261"/>
              <a:ext cx="153" cy="151"/>
            </a:xfrm>
            <a:custGeom>
              <a:avLst/>
              <a:gdLst>
                <a:gd name="T0" fmla="*/ 26 w 30"/>
                <a:gd name="T1" fmla="*/ 0 h 29"/>
                <a:gd name="T2" fmla="*/ 0 w 30"/>
                <a:gd name="T3" fmla="*/ 0 h 29"/>
                <a:gd name="T4" fmla="*/ 0 w 30"/>
                <a:gd name="T5" fmla="*/ 29 h 29"/>
                <a:gd name="T6" fmla="*/ 30 w 30"/>
                <a:gd name="T7" fmla="*/ 29 h 29"/>
                <a:gd name="T8" fmla="*/ 30 w 30"/>
                <a:gd name="T9" fmla="*/ 4 h 29"/>
                <a:gd name="T10" fmla="*/ 26 w 30"/>
                <a:gd name="T11" fmla="*/ 0 h 29"/>
                <a:gd name="T12" fmla="*/ 25 w 30"/>
                <a:gd name="T13" fmla="*/ 26 h 29"/>
                <a:gd name="T14" fmla="*/ 5 w 30"/>
                <a:gd name="T15" fmla="*/ 26 h 29"/>
                <a:gd name="T16" fmla="*/ 5 w 30"/>
                <a:gd name="T17" fmla="*/ 4 h 29"/>
                <a:gd name="T18" fmla="*/ 24 w 30"/>
                <a:gd name="T19" fmla="*/ 4 h 29"/>
                <a:gd name="T20" fmla="*/ 25 w 30"/>
                <a:gd name="T21" fmla="*/ 5 h 29"/>
                <a:gd name="T22" fmla="*/ 25 w 30"/>
                <a:gd name="T23"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9">
                  <a:moveTo>
                    <a:pt x="26" y="0"/>
                  </a:moveTo>
                  <a:cubicBezTo>
                    <a:pt x="26" y="0"/>
                    <a:pt x="0" y="0"/>
                    <a:pt x="0" y="0"/>
                  </a:cubicBezTo>
                  <a:cubicBezTo>
                    <a:pt x="0" y="29"/>
                    <a:pt x="0" y="29"/>
                    <a:pt x="0" y="29"/>
                  </a:cubicBezTo>
                  <a:cubicBezTo>
                    <a:pt x="30" y="29"/>
                    <a:pt x="30" y="29"/>
                    <a:pt x="30" y="29"/>
                  </a:cubicBezTo>
                  <a:cubicBezTo>
                    <a:pt x="30" y="29"/>
                    <a:pt x="30" y="5"/>
                    <a:pt x="30" y="4"/>
                  </a:cubicBezTo>
                  <a:cubicBezTo>
                    <a:pt x="30" y="2"/>
                    <a:pt x="28" y="0"/>
                    <a:pt x="26" y="0"/>
                  </a:cubicBezTo>
                  <a:close/>
                  <a:moveTo>
                    <a:pt x="25" y="26"/>
                  </a:moveTo>
                  <a:cubicBezTo>
                    <a:pt x="5" y="26"/>
                    <a:pt x="5" y="26"/>
                    <a:pt x="5" y="26"/>
                  </a:cubicBezTo>
                  <a:cubicBezTo>
                    <a:pt x="5" y="4"/>
                    <a:pt x="5" y="4"/>
                    <a:pt x="5" y="4"/>
                  </a:cubicBezTo>
                  <a:cubicBezTo>
                    <a:pt x="24" y="4"/>
                    <a:pt x="24" y="4"/>
                    <a:pt x="24" y="4"/>
                  </a:cubicBezTo>
                  <a:cubicBezTo>
                    <a:pt x="25" y="4"/>
                    <a:pt x="25" y="4"/>
                    <a:pt x="25" y="5"/>
                  </a:cubicBezTo>
                  <a:lnTo>
                    <a:pt x="25"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9"/>
            <p:cNvSpPr>
              <a:spLocks/>
            </p:cNvSpPr>
            <p:nvPr/>
          </p:nvSpPr>
          <p:spPr bwMode="auto">
            <a:xfrm>
              <a:off x="1711" y="261"/>
              <a:ext cx="148" cy="151"/>
            </a:xfrm>
            <a:custGeom>
              <a:avLst/>
              <a:gdLst>
                <a:gd name="T0" fmla="*/ 18 w 29"/>
                <a:gd name="T1" fmla="*/ 21 h 29"/>
                <a:gd name="T2" fmla="*/ 18 w 29"/>
                <a:gd name="T3" fmla="*/ 17 h 29"/>
                <a:gd name="T4" fmla="*/ 28 w 29"/>
                <a:gd name="T5" fmla="*/ 17 h 29"/>
                <a:gd name="T6" fmla="*/ 28 w 29"/>
                <a:gd name="T7" fmla="*/ 13 h 29"/>
                <a:gd name="T8" fmla="*/ 18 w 29"/>
                <a:gd name="T9" fmla="*/ 13 h 29"/>
                <a:gd name="T10" fmla="*/ 18 w 29"/>
                <a:gd name="T11" fmla="*/ 9 h 29"/>
                <a:gd name="T12" fmla="*/ 13 w 29"/>
                <a:gd name="T13" fmla="*/ 9 h 29"/>
                <a:gd name="T14" fmla="*/ 13 w 29"/>
                <a:gd name="T15" fmla="*/ 13 h 29"/>
                <a:gd name="T16" fmla="*/ 6 w 29"/>
                <a:gd name="T17" fmla="*/ 13 h 29"/>
                <a:gd name="T18" fmla="*/ 10 w 29"/>
                <a:gd name="T19" fmla="*/ 6 h 29"/>
                <a:gd name="T20" fmla="*/ 29 w 29"/>
                <a:gd name="T21" fmla="*/ 6 h 29"/>
                <a:gd name="T22" fmla="*/ 29 w 29"/>
                <a:gd name="T23" fmla="*/ 3 h 29"/>
                <a:gd name="T24" fmla="*/ 12 w 29"/>
                <a:gd name="T25" fmla="*/ 3 h 29"/>
                <a:gd name="T26" fmla="*/ 14 w 29"/>
                <a:gd name="T27" fmla="*/ 0 h 29"/>
                <a:gd name="T28" fmla="*/ 8 w 29"/>
                <a:gd name="T29" fmla="*/ 0 h 29"/>
                <a:gd name="T30" fmla="*/ 7 w 29"/>
                <a:gd name="T31" fmla="*/ 3 h 29"/>
                <a:gd name="T32" fmla="*/ 0 w 29"/>
                <a:gd name="T33" fmla="*/ 3 h 29"/>
                <a:gd name="T34" fmla="*/ 0 w 29"/>
                <a:gd name="T35" fmla="*/ 6 h 29"/>
                <a:gd name="T36" fmla="*/ 5 w 29"/>
                <a:gd name="T37" fmla="*/ 6 h 29"/>
                <a:gd name="T38" fmla="*/ 1 w 29"/>
                <a:gd name="T39" fmla="*/ 12 h 29"/>
                <a:gd name="T40" fmla="*/ 1 w 29"/>
                <a:gd name="T41" fmla="*/ 14 h 29"/>
                <a:gd name="T42" fmla="*/ 1 w 29"/>
                <a:gd name="T43" fmla="*/ 17 h 29"/>
                <a:gd name="T44" fmla="*/ 13 w 29"/>
                <a:gd name="T45" fmla="*/ 17 h 29"/>
                <a:gd name="T46" fmla="*/ 13 w 29"/>
                <a:gd name="T47" fmla="*/ 21 h 29"/>
                <a:gd name="T48" fmla="*/ 0 w 29"/>
                <a:gd name="T49" fmla="*/ 21 h 29"/>
                <a:gd name="T50" fmla="*/ 0 w 29"/>
                <a:gd name="T51" fmla="*/ 24 h 29"/>
                <a:gd name="T52" fmla="*/ 13 w 29"/>
                <a:gd name="T53" fmla="*/ 24 h 29"/>
                <a:gd name="T54" fmla="*/ 13 w 29"/>
                <a:gd name="T55" fmla="*/ 29 h 29"/>
                <a:gd name="T56" fmla="*/ 18 w 29"/>
                <a:gd name="T57" fmla="*/ 29 h 29"/>
                <a:gd name="T58" fmla="*/ 18 w 29"/>
                <a:gd name="T59" fmla="*/ 24 h 29"/>
                <a:gd name="T60" fmla="*/ 29 w 29"/>
                <a:gd name="T61" fmla="*/ 24 h 29"/>
                <a:gd name="T62" fmla="*/ 29 w 29"/>
                <a:gd name="T63" fmla="*/ 21 h 29"/>
                <a:gd name="T64" fmla="*/ 18 w 29"/>
                <a:gd name="T65"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 h="29">
                  <a:moveTo>
                    <a:pt x="18" y="21"/>
                  </a:moveTo>
                  <a:cubicBezTo>
                    <a:pt x="18" y="17"/>
                    <a:pt x="18" y="17"/>
                    <a:pt x="18" y="17"/>
                  </a:cubicBezTo>
                  <a:cubicBezTo>
                    <a:pt x="28" y="17"/>
                    <a:pt x="28" y="17"/>
                    <a:pt x="28" y="17"/>
                  </a:cubicBezTo>
                  <a:cubicBezTo>
                    <a:pt x="28" y="13"/>
                    <a:pt x="28" y="13"/>
                    <a:pt x="28" y="13"/>
                  </a:cubicBezTo>
                  <a:cubicBezTo>
                    <a:pt x="18" y="13"/>
                    <a:pt x="18" y="13"/>
                    <a:pt x="18" y="13"/>
                  </a:cubicBezTo>
                  <a:cubicBezTo>
                    <a:pt x="18" y="9"/>
                    <a:pt x="18" y="9"/>
                    <a:pt x="18" y="9"/>
                  </a:cubicBezTo>
                  <a:cubicBezTo>
                    <a:pt x="13" y="9"/>
                    <a:pt x="13" y="9"/>
                    <a:pt x="13" y="9"/>
                  </a:cubicBezTo>
                  <a:cubicBezTo>
                    <a:pt x="13" y="13"/>
                    <a:pt x="13" y="13"/>
                    <a:pt x="13" y="13"/>
                  </a:cubicBezTo>
                  <a:cubicBezTo>
                    <a:pt x="6" y="13"/>
                    <a:pt x="6" y="13"/>
                    <a:pt x="6" y="13"/>
                  </a:cubicBezTo>
                  <a:cubicBezTo>
                    <a:pt x="10" y="6"/>
                    <a:pt x="10" y="6"/>
                    <a:pt x="10" y="6"/>
                  </a:cubicBezTo>
                  <a:cubicBezTo>
                    <a:pt x="29" y="6"/>
                    <a:pt x="29" y="6"/>
                    <a:pt x="29" y="6"/>
                  </a:cubicBezTo>
                  <a:cubicBezTo>
                    <a:pt x="29" y="3"/>
                    <a:pt x="29" y="3"/>
                    <a:pt x="29" y="3"/>
                  </a:cubicBezTo>
                  <a:cubicBezTo>
                    <a:pt x="12" y="3"/>
                    <a:pt x="12" y="3"/>
                    <a:pt x="12" y="3"/>
                  </a:cubicBezTo>
                  <a:cubicBezTo>
                    <a:pt x="14" y="0"/>
                    <a:pt x="14" y="0"/>
                    <a:pt x="14" y="0"/>
                  </a:cubicBezTo>
                  <a:cubicBezTo>
                    <a:pt x="8" y="0"/>
                    <a:pt x="8" y="0"/>
                    <a:pt x="8" y="0"/>
                  </a:cubicBezTo>
                  <a:cubicBezTo>
                    <a:pt x="7" y="3"/>
                    <a:pt x="7" y="3"/>
                    <a:pt x="7" y="3"/>
                  </a:cubicBezTo>
                  <a:cubicBezTo>
                    <a:pt x="0" y="3"/>
                    <a:pt x="0" y="3"/>
                    <a:pt x="0" y="3"/>
                  </a:cubicBezTo>
                  <a:cubicBezTo>
                    <a:pt x="0" y="6"/>
                    <a:pt x="0" y="6"/>
                    <a:pt x="0" y="6"/>
                  </a:cubicBezTo>
                  <a:cubicBezTo>
                    <a:pt x="5" y="6"/>
                    <a:pt x="5" y="6"/>
                    <a:pt x="5" y="6"/>
                  </a:cubicBezTo>
                  <a:cubicBezTo>
                    <a:pt x="1" y="12"/>
                    <a:pt x="1" y="12"/>
                    <a:pt x="1" y="12"/>
                  </a:cubicBezTo>
                  <a:cubicBezTo>
                    <a:pt x="1" y="13"/>
                    <a:pt x="1" y="13"/>
                    <a:pt x="1" y="14"/>
                  </a:cubicBezTo>
                  <a:cubicBezTo>
                    <a:pt x="1" y="17"/>
                    <a:pt x="1" y="17"/>
                    <a:pt x="1" y="17"/>
                  </a:cubicBezTo>
                  <a:cubicBezTo>
                    <a:pt x="13" y="17"/>
                    <a:pt x="13" y="17"/>
                    <a:pt x="13" y="17"/>
                  </a:cubicBezTo>
                  <a:cubicBezTo>
                    <a:pt x="13" y="21"/>
                    <a:pt x="13" y="21"/>
                    <a:pt x="13" y="21"/>
                  </a:cubicBezTo>
                  <a:cubicBezTo>
                    <a:pt x="0" y="21"/>
                    <a:pt x="0" y="21"/>
                    <a:pt x="0" y="21"/>
                  </a:cubicBezTo>
                  <a:cubicBezTo>
                    <a:pt x="0" y="24"/>
                    <a:pt x="0" y="24"/>
                    <a:pt x="0" y="24"/>
                  </a:cubicBezTo>
                  <a:cubicBezTo>
                    <a:pt x="13" y="24"/>
                    <a:pt x="13" y="24"/>
                    <a:pt x="13" y="24"/>
                  </a:cubicBezTo>
                  <a:cubicBezTo>
                    <a:pt x="13" y="29"/>
                    <a:pt x="13" y="29"/>
                    <a:pt x="13" y="29"/>
                  </a:cubicBezTo>
                  <a:cubicBezTo>
                    <a:pt x="18" y="29"/>
                    <a:pt x="18" y="29"/>
                    <a:pt x="18" y="29"/>
                  </a:cubicBezTo>
                  <a:cubicBezTo>
                    <a:pt x="18" y="24"/>
                    <a:pt x="18" y="24"/>
                    <a:pt x="18" y="24"/>
                  </a:cubicBezTo>
                  <a:cubicBezTo>
                    <a:pt x="29" y="24"/>
                    <a:pt x="29" y="24"/>
                    <a:pt x="29" y="24"/>
                  </a:cubicBezTo>
                  <a:cubicBezTo>
                    <a:pt x="29" y="21"/>
                    <a:pt x="29" y="21"/>
                    <a:pt x="29" y="21"/>
                  </a:cubicBezTo>
                  <a:lnTo>
                    <a:pt x="18"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文本占位符 2"/>
          <p:cNvSpPr>
            <a:spLocks noGrp="1"/>
          </p:cNvSpPr>
          <p:nvPr>
            <p:ph type="body" sz="quarter" idx="10" hasCustomPrompt="1"/>
          </p:nvPr>
        </p:nvSpPr>
        <p:spPr>
          <a:xfrm>
            <a:off x="1151317" y="2505791"/>
            <a:ext cx="9945175" cy="1256734"/>
          </a:xfrm>
          <a:extLst>
            <a:ext uri="{91240B29-F687-4F45-9708-019B960494DF}">
              <a14:hiddenLine xmlns:a14="http://schemas.microsoft.com/office/drawing/2010/main" w="9525">
                <a:solidFill>
                  <a:srgbClr val="000000"/>
                </a:solidFill>
                <a:round/>
                <a:headEnd/>
                <a:tailEnd/>
              </a14:hiddenLine>
            </a:ext>
          </a:extLst>
        </p:spPr>
        <p:txBody>
          <a:bodyPr wrap="none" lIns="0" fromWordArt="1" anchor="ctr"/>
          <a:lstStyle>
            <a:lvl1pPr marL="0" indent="0" algn="ctr">
              <a:buNone/>
              <a:defRPr lang="zh-CN" altLang="en-US" sz="4801" b="1" kern="10" dirty="0" smtClean="0">
                <a:solidFill>
                  <a:schemeClr val="bg1"/>
                </a:solidFill>
                <a:latin typeface="微软雅黑" panose="020B0503020204020204" pitchFamily="34" charset="-122"/>
                <a:ea typeface="微软雅黑" panose="020B0503020204020204" pitchFamily="34" charset="-122"/>
              </a:defRPr>
            </a:lvl1pPr>
          </a:lstStyle>
          <a:p>
            <a:pPr lvl="0">
              <a:spcBef>
                <a:spcPct val="0"/>
              </a:spcBef>
            </a:pPr>
            <a:r>
              <a:rPr lang="zh-CN" altLang="en-US" dirty="0"/>
              <a:t>感谢观看</a:t>
            </a:r>
          </a:p>
        </p:txBody>
      </p:sp>
      <p:sp>
        <p:nvSpPr>
          <p:cNvPr id="43" name="文本占位符 3"/>
          <p:cNvSpPr>
            <a:spLocks noGrp="1"/>
          </p:cNvSpPr>
          <p:nvPr>
            <p:ph type="body" sz="quarter" idx="11" hasCustomPrompt="1"/>
          </p:nvPr>
        </p:nvSpPr>
        <p:spPr>
          <a:xfrm>
            <a:off x="1151318" y="4575578"/>
            <a:ext cx="9945175" cy="883940"/>
          </a:xfrm>
        </p:spPr>
        <p:txBody>
          <a:bodyPr anchor="b"/>
          <a:lstStyle>
            <a:lvl1pPr marL="0" indent="0" algn="ctr">
              <a:buNone/>
              <a:defRPr sz="1050">
                <a:solidFill>
                  <a:schemeClr val="bg1"/>
                </a:solidFill>
              </a:defRPr>
            </a:lvl1pPr>
            <a:lvl2pPr marL="457237" indent="0">
              <a:buNone/>
              <a:defRPr sz="800"/>
            </a:lvl2pPr>
            <a:lvl3pPr marL="914478" indent="0">
              <a:buNone/>
              <a:defRPr sz="701"/>
            </a:lvl3pPr>
            <a:lvl4pPr marL="1371714" indent="0">
              <a:buNone/>
              <a:defRPr sz="601"/>
            </a:lvl4pPr>
            <a:lvl5pPr marL="1828952" indent="0">
              <a:buNone/>
              <a:defRPr sz="701"/>
            </a:lvl5pPr>
          </a:lstStyle>
          <a:p>
            <a:r>
              <a:rPr lang="zh-CN" altLang="en-US" dirty="0"/>
              <a:t>集团 </a:t>
            </a:r>
            <a:r>
              <a:rPr lang="en-US" altLang="zh-CN" dirty="0"/>
              <a:t>/ </a:t>
            </a:r>
            <a:r>
              <a:rPr lang="zh-CN" altLang="en-US" dirty="0"/>
              <a:t>公司 </a:t>
            </a:r>
            <a:r>
              <a:rPr lang="en-US" altLang="zh-CN" dirty="0"/>
              <a:t>/ </a:t>
            </a:r>
            <a:r>
              <a:rPr lang="zh-CN" altLang="en-US" dirty="0"/>
              <a:t>部门名称</a:t>
            </a:r>
            <a:endParaRPr lang="en-US" altLang="zh-CN" dirty="0"/>
          </a:p>
          <a:p>
            <a:r>
              <a:rPr lang="en-US" altLang="zh-CN" dirty="0"/>
              <a:t>CRRC </a:t>
            </a:r>
            <a:endParaRPr lang="zh-CN" altLang="en-US" dirty="0"/>
          </a:p>
        </p:txBody>
      </p:sp>
    </p:spTree>
    <p:extLst>
      <p:ext uri="{BB962C8B-B14F-4D97-AF65-F5344CB8AC3E}">
        <p14:creationId xmlns:p14="http://schemas.microsoft.com/office/powerpoint/2010/main" val="38567907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20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43">
                                            <p:txEl>
                                              <p:pRg st="0" end="0"/>
                                            </p:txEl>
                                          </p:spTgt>
                                        </p:tgtEl>
                                        <p:attrNameLst>
                                          <p:attrName>style.visibility</p:attrName>
                                        </p:attrNameLst>
                                      </p:cBhvr>
                                      <p:to>
                                        <p:strVal val="visible"/>
                                      </p:to>
                                    </p:set>
                                    <p:animEffect transition="in" filter="fade">
                                      <p:cBhvr>
                                        <p:cTn id="12" dur="500"/>
                                        <p:tgtEl>
                                          <p:spTgt spid="4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3">
                                            <p:txEl>
                                              <p:pRg st="1" end="1"/>
                                            </p:txEl>
                                          </p:spTgt>
                                        </p:tgtEl>
                                        <p:attrNameLst>
                                          <p:attrName>style.visibility</p:attrName>
                                        </p:attrNameLst>
                                      </p:cBhvr>
                                      <p:to>
                                        <p:strVal val="visible"/>
                                      </p:to>
                                    </p:set>
                                    <p:animEffect transition="in" filter="fade">
                                      <p:cBhvr>
                                        <p:cTn id="15" dur="500"/>
                                        <p:tgtEl>
                                          <p:spTgt spid="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tmplLst>
          <p:tmpl>
            <p:tnLst>
              <p:par>
                <p:cTn presetID="53"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animEffect transition="in" filter="fade">
                      <p:cBhvr>
                        <p:cTn dur="500"/>
                        <p:tgtEl>
                          <p:spTgt spid="26"/>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31"/>
          <p:cNvSpPr>
            <a:spLocks noGrp="1" noChangeArrowheads="1"/>
          </p:cNvSpPr>
          <p:nvPr>
            <p:ph type="body" idx="1"/>
          </p:nvPr>
        </p:nvSpPr>
        <p:spPr bwMode="auto">
          <a:xfrm>
            <a:off x="526983" y="919376"/>
            <a:ext cx="11136450" cy="5389223"/>
          </a:xfrm>
          <a:prstGeom prst="rect">
            <a:avLst/>
          </a:prstGeom>
          <a:noFill/>
          <a:ln w="9525">
            <a:noFill/>
            <a:miter lim="800000"/>
          </a:ln>
        </p:spPr>
        <p:txBody>
          <a:bodyPr vert="horz" wrap="square" lIns="108841" tIns="54420" rIns="108841" bIns="544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p:txBody>
      </p:sp>
      <p:sp>
        <p:nvSpPr>
          <p:cNvPr id="2051" name="Rectangle 27"/>
          <p:cNvSpPr>
            <a:spLocks noGrp="1" noChangeArrowheads="1"/>
          </p:cNvSpPr>
          <p:nvPr>
            <p:ph type="title"/>
          </p:nvPr>
        </p:nvSpPr>
        <p:spPr bwMode="auto">
          <a:xfrm>
            <a:off x="526983" y="76218"/>
            <a:ext cx="11136450" cy="692310"/>
          </a:xfrm>
          <a:prstGeom prst="rect">
            <a:avLst/>
          </a:prstGeom>
          <a:noFill/>
          <a:ln w="9525">
            <a:noFill/>
            <a:miter lim="800000"/>
          </a:ln>
        </p:spPr>
        <p:txBody>
          <a:bodyPr vert="horz" wrap="square" lIns="108841" tIns="54420" rIns="108841" bIns="54420" numCol="1" anchor="ctr" anchorCtr="0" compatLnSpc="1"/>
          <a:lstStyle/>
          <a:p>
            <a:pPr lvl="0"/>
            <a:r>
              <a:rPr lang="zh-CN" altLang="en-US"/>
              <a:t>单击此处编辑母版标题样式</a:t>
            </a:r>
          </a:p>
        </p:txBody>
      </p:sp>
      <p:cxnSp>
        <p:nvCxnSpPr>
          <p:cNvPr id="4" name="直接连接符 3"/>
          <p:cNvCxnSpPr/>
          <p:nvPr/>
        </p:nvCxnSpPr>
        <p:spPr bwMode="auto">
          <a:xfrm>
            <a:off x="526983" y="765353"/>
            <a:ext cx="11136450" cy="3176"/>
          </a:xfrm>
          <a:prstGeom prst="line">
            <a:avLst/>
          </a:prstGeom>
          <a:gradFill rotWithShape="1">
            <a:gsLst>
              <a:gs pos="0">
                <a:schemeClr val="bg2"/>
              </a:gs>
              <a:gs pos="100000">
                <a:schemeClr val="bg2">
                  <a:gamma/>
                  <a:shade val="46275"/>
                  <a:invGamma/>
                </a:schemeClr>
              </a:gs>
            </a:gsLst>
            <a:lin ang="5400000" scaled="1"/>
          </a:gradFill>
          <a:ln w="3175" cap="flat" cmpd="sng" algn="ctr">
            <a:solidFill>
              <a:srgbClr val="C0C0C0"/>
            </a:solidFill>
            <a:prstDash val="solid"/>
            <a:round/>
            <a:headEnd type="none" w="med" len="med"/>
            <a:tailEnd type="none" w="med" len="med"/>
          </a:ln>
          <a:effectLst/>
        </p:spPr>
      </p:cxnSp>
      <p:sp>
        <p:nvSpPr>
          <p:cNvPr id="14" name="单圆角矩形 13"/>
          <p:cNvSpPr/>
          <p:nvPr/>
        </p:nvSpPr>
        <p:spPr bwMode="auto">
          <a:xfrm>
            <a:off x="1" y="6459445"/>
            <a:ext cx="10097303" cy="400143"/>
          </a:xfrm>
          <a:prstGeom prst="round1Rect">
            <a:avLst>
              <a:gd name="adj" fmla="val 50000"/>
            </a:avLst>
          </a:prstGeom>
          <a:solidFill>
            <a:schemeClr val="tx1">
              <a:lumMod val="50000"/>
              <a:lumOff val="50000"/>
            </a:schemeClr>
          </a:solidFill>
          <a:ln>
            <a:noFill/>
          </a:ln>
          <a:effectLst/>
        </p:spPr>
        <p:txBody>
          <a:bodyPr wrap="none" lIns="108851" tIns="54425" rIns="108851" bIns="54425" anchor="ctr"/>
          <a:lstStyle/>
          <a:p>
            <a:pPr algn="ctr" defTabSz="1087746">
              <a:defRPr/>
            </a:pPr>
            <a:endParaRPr lang="zh-CN" altLang="en-US" sz="1900">
              <a:solidFill>
                <a:schemeClr val="bg1"/>
              </a:solidFill>
              <a:ea typeface="黑体" panose="02010609060101010101" pitchFamily="49" charset="-122"/>
            </a:endParaRPr>
          </a:p>
        </p:txBody>
      </p:sp>
      <p:sp>
        <p:nvSpPr>
          <p:cNvPr id="2" name="灯片编号占位符 1"/>
          <p:cNvSpPr>
            <a:spLocks noGrp="1"/>
          </p:cNvSpPr>
          <p:nvPr>
            <p:ph type="sldNum" sz="quarter" idx="4"/>
          </p:nvPr>
        </p:nvSpPr>
        <p:spPr>
          <a:xfrm>
            <a:off x="550262" y="6480088"/>
            <a:ext cx="550262" cy="360445"/>
          </a:xfrm>
          <a:prstGeom prst="rect">
            <a:avLst/>
          </a:prstGeom>
        </p:spPr>
        <p:txBody>
          <a:bodyPr vert="horz" lIns="108850" tIns="54425" rIns="108850" bIns="54425" rtlCol="0" anchor="ctr"/>
          <a:lstStyle>
            <a:lvl1pPr algn="ctr" fontAlgn="auto">
              <a:spcBef>
                <a:spcPts val="0"/>
              </a:spcBef>
              <a:spcAft>
                <a:spcPts val="0"/>
              </a:spcAft>
              <a:defRPr sz="1100">
                <a:solidFill>
                  <a:schemeClr val="bg1"/>
                </a:solidFill>
                <a:latin typeface="+mn-lt"/>
                <a:ea typeface="+mn-ea"/>
              </a:defRPr>
            </a:lvl1pPr>
          </a:lstStyle>
          <a:p>
            <a:pPr>
              <a:defRPr/>
            </a:pPr>
            <a:fld id="{1E4C40A1-334A-4831-956B-2DF6CF340015}" type="slidenum">
              <a:rPr lang="zh-CN" altLang="en-US"/>
              <a:t>‹#›</a:t>
            </a:fld>
            <a:endParaRPr lang="zh-CN" altLang="en-US" dirty="0"/>
          </a:p>
        </p:txBody>
      </p:sp>
      <p:pic>
        <p:nvPicPr>
          <p:cNvPr id="2055" name="图片 46"/>
          <p:cNvPicPr>
            <a:picLocks noChangeAspect="1"/>
          </p:cNvPicPr>
          <p:nvPr/>
        </p:nvPicPr>
        <p:blipFill>
          <a:blip r:embed="rId10" cstate="print"/>
          <a:srcRect/>
          <a:stretch>
            <a:fillRect/>
          </a:stretch>
        </p:blipFill>
        <p:spPr bwMode="auto">
          <a:xfrm>
            <a:off x="10325873" y="6535663"/>
            <a:ext cx="1337559" cy="244532"/>
          </a:xfrm>
          <a:prstGeom prst="rect">
            <a:avLst/>
          </a:prstGeom>
          <a:noFill/>
          <a:ln w="9525">
            <a:noFill/>
            <a:miter lim="800000"/>
            <a:headEnd/>
            <a:tailEnd/>
          </a:ln>
        </p:spPr>
      </p:pic>
      <p:sp>
        <p:nvSpPr>
          <p:cNvPr id="3" name="日期占位符 2"/>
          <p:cNvSpPr>
            <a:spLocks noGrp="1"/>
          </p:cNvSpPr>
          <p:nvPr>
            <p:ph type="dt" sz="half" idx="2"/>
          </p:nvPr>
        </p:nvSpPr>
        <p:spPr>
          <a:xfrm>
            <a:off x="8152339" y="6480088"/>
            <a:ext cx="1794700" cy="360445"/>
          </a:xfrm>
          <a:prstGeom prst="rect">
            <a:avLst/>
          </a:prstGeom>
        </p:spPr>
        <p:txBody>
          <a:bodyPr vert="horz" lIns="108850" tIns="54425" rIns="108850" bIns="54425" rtlCol="0" anchor="ctr"/>
          <a:lstStyle>
            <a:lvl1pPr fontAlgn="auto">
              <a:spcBef>
                <a:spcPts val="0"/>
              </a:spcBef>
              <a:spcAft>
                <a:spcPts val="0"/>
              </a:spcAft>
              <a:defRPr lang="zh-CN" altLang="en-US" sz="1100">
                <a:solidFill>
                  <a:schemeClr val="bg1"/>
                </a:solidFill>
                <a:latin typeface="+mn-lt"/>
                <a:ea typeface="+mn-ea"/>
              </a:defRPr>
            </a:lvl1pPr>
          </a:lstStyle>
          <a:p>
            <a:pPr>
              <a:defRPr/>
            </a:pPr>
            <a:fld id="{F9F6A925-1EA4-43E1-B41E-C6482FF538C3}" type="datetime1">
              <a:rPr lang="en-US" altLang="zh-CN" smtClean="0"/>
              <a:t>10/31/2024</a:t>
            </a:fld>
            <a:endParaRPr lang="en-US"/>
          </a:p>
        </p:txBody>
      </p:sp>
      <p:sp>
        <p:nvSpPr>
          <p:cNvPr id="5" name="页脚占位符 4"/>
          <p:cNvSpPr>
            <a:spLocks noGrp="1"/>
          </p:cNvSpPr>
          <p:nvPr>
            <p:ph type="ftr" sz="quarter" idx="3"/>
          </p:nvPr>
        </p:nvSpPr>
        <p:spPr>
          <a:xfrm>
            <a:off x="3365062" y="6480088"/>
            <a:ext cx="4787277" cy="360445"/>
          </a:xfrm>
          <a:prstGeom prst="rect">
            <a:avLst/>
          </a:prstGeom>
        </p:spPr>
        <p:txBody>
          <a:bodyPr vert="horz" lIns="108850" tIns="54425" rIns="108850" bIns="54425" rtlCol="0" anchor="ctr"/>
          <a:lstStyle>
            <a:lvl1pPr fontAlgn="auto">
              <a:spcBef>
                <a:spcPts val="0"/>
              </a:spcBef>
              <a:spcAft>
                <a:spcPts val="0"/>
              </a:spcAft>
              <a:defRPr lang="zh-CN" altLang="en-US" sz="1100">
                <a:solidFill>
                  <a:schemeClr val="bg1"/>
                </a:solidFill>
                <a:latin typeface="+mn-lt"/>
                <a:ea typeface="+mn-ea"/>
              </a:defRPr>
            </a:lvl1pPr>
          </a:lstStyle>
          <a:p>
            <a:pPr>
              <a:defRPr/>
            </a:pPr>
            <a:r>
              <a:t>中国中车股份有限公司 版权所有 </a:t>
            </a:r>
            <a:r>
              <a:rPr lang="en-US" altLang="zh-CN"/>
              <a:t>2015</a:t>
            </a:r>
          </a:p>
        </p:txBody>
      </p:sp>
      <p:grpSp>
        <p:nvGrpSpPr>
          <p:cNvPr id="2058" name="组合 8"/>
          <p:cNvGrpSpPr/>
          <p:nvPr/>
        </p:nvGrpSpPr>
        <p:grpSpPr bwMode="auto">
          <a:xfrm>
            <a:off x="550262" y="6567421"/>
            <a:ext cx="550262" cy="181017"/>
            <a:chOff x="411958" y="6548368"/>
            <a:chExt cx="623471" cy="216764"/>
          </a:xfrm>
        </p:grpSpPr>
        <p:sp>
          <p:nvSpPr>
            <p:cNvPr id="8" name="左中括号 7"/>
            <p:cNvSpPr/>
            <p:nvPr userDrawn="1"/>
          </p:nvSpPr>
          <p:spPr bwMode="auto">
            <a:xfrm>
              <a:off x="411958" y="6548368"/>
              <a:ext cx="83930" cy="216764"/>
            </a:xfrm>
            <a:prstGeom prst="leftBracket">
              <a:avLst>
                <a:gd name="adj" fmla="val 0"/>
              </a:avLst>
            </a:prstGeom>
            <a:noFill/>
            <a:ln w="19050" cap="flat" cmpd="sng" algn="ctr">
              <a:solidFill>
                <a:schemeClr val="accent2">
                  <a:lumMod val="40000"/>
                  <a:lumOff val="60000"/>
                </a:schemeClr>
              </a:solidFill>
              <a:prstDash val="solid"/>
              <a:round/>
              <a:headEnd type="none" w="med" len="med"/>
              <a:tailEnd type="none" w="med" len="med"/>
            </a:ln>
            <a:effectLst/>
          </p:spPr>
          <p:txBody>
            <a:bodyPr anchor="ctr"/>
            <a:lstStyle/>
            <a:p>
              <a:pPr algn="ctr" fontAlgn="auto">
                <a:spcBef>
                  <a:spcPts val="0"/>
                </a:spcBef>
                <a:spcAft>
                  <a:spcPts val="0"/>
                </a:spcAft>
                <a:defRPr/>
              </a:pPr>
              <a:endParaRPr lang="zh-CN" altLang="en-US">
                <a:latin typeface="+mn-lt"/>
                <a:ea typeface="+mn-ea"/>
              </a:endParaRPr>
            </a:p>
          </p:txBody>
        </p:sp>
        <p:sp>
          <p:nvSpPr>
            <p:cNvPr id="15" name="左中括号 14"/>
            <p:cNvSpPr/>
            <p:nvPr userDrawn="1"/>
          </p:nvSpPr>
          <p:spPr bwMode="auto">
            <a:xfrm flipH="1">
              <a:off x="951501" y="6548368"/>
              <a:ext cx="83928" cy="216764"/>
            </a:xfrm>
            <a:prstGeom prst="leftBracket">
              <a:avLst>
                <a:gd name="adj" fmla="val 0"/>
              </a:avLst>
            </a:prstGeom>
            <a:noFill/>
            <a:ln w="19050" cap="flat" cmpd="sng" algn="ctr">
              <a:solidFill>
                <a:schemeClr val="accent2">
                  <a:lumMod val="40000"/>
                  <a:lumOff val="60000"/>
                </a:schemeClr>
              </a:solidFill>
              <a:prstDash val="solid"/>
              <a:round/>
              <a:headEnd type="none" w="med" len="med"/>
              <a:tailEnd type="none" w="med" len="med"/>
            </a:ln>
            <a:effectLst/>
          </p:spPr>
          <p:txBody>
            <a:bodyPr anchor="ctr"/>
            <a:lstStyle/>
            <a:p>
              <a:pPr algn="ctr" fontAlgn="auto">
                <a:spcBef>
                  <a:spcPts val="0"/>
                </a:spcBef>
                <a:spcAft>
                  <a:spcPts val="0"/>
                </a:spcAft>
                <a:defRPr/>
              </a:pPr>
              <a:endParaRPr lang="zh-CN" altLang="en-US">
                <a:latin typeface="+mn-lt"/>
                <a:ea typeface="+mn-ea"/>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p:fade/>
  </p:transition>
  <p:hf hdr="0" ftr="0" dt="0"/>
  <p:txStyles>
    <p:titleStyle>
      <a:lvl1pPr algn="l" rtl="0" eaLnBrk="0" fontAlgn="base" hangingPunct="0">
        <a:spcBef>
          <a:spcPct val="0"/>
        </a:spcBef>
        <a:spcAft>
          <a:spcPct val="0"/>
        </a:spcAft>
        <a:defRPr sz="3300" b="1" kern="1200">
          <a:solidFill>
            <a:schemeClr val="tx1"/>
          </a:solidFill>
          <a:latin typeface="+mj-lt"/>
          <a:ea typeface="+mj-ea"/>
          <a:cs typeface="+mj-cs"/>
        </a:defRPr>
      </a:lvl1pPr>
      <a:lvl2pPr algn="l" rtl="0" eaLnBrk="0" fontAlgn="base" hangingPunct="0">
        <a:spcBef>
          <a:spcPct val="0"/>
        </a:spcBef>
        <a:spcAft>
          <a:spcPct val="0"/>
        </a:spcAft>
        <a:defRPr sz="3300" b="1">
          <a:solidFill>
            <a:schemeClr val="tx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3300" b="1">
          <a:solidFill>
            <a:schemeClr val="tx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3300" b="1">
          <a:solidFill>
            <a:schemeClr val="tx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3300" b="1">
          <a:solidFill>
            <a:schemeClr val="tx1"/>
          </a:solidFill>
          <a:latin typeface="Arial" panose="020B0604020202020204" pitchFamily="34" charset="0"/>
          <a:ea typeface="微软雅黑" panose="020B0503020204020204" pitchFamily="34" charset="-122"/>
        </a:defRPr>
      </a:lvl5pPr>
      <a:lvl6pPr marL="544251" algn="l" rtl="0" eaLnBrk="1" fontAlgn="base" hangingPunct="1">
        <a:spcBef>
          <a:spcPct val="0"/>
        </a:spcBef>
        <a:spcAft>
          <a:spcPct val="0"/>
        </a:spcAft>
        <a:defRPr sz="3300" b="1">
          <a:solidFill>
            <a:schemeClr val="tx1"/>
          </a:solidFill>
          <a:latin typeface="Arial" panose="020B0604020202020204" pitchFamily="34" charset="0"/>
          <a:ea typeface="微软雅黑" panose="020B0503020204020204" pitchFamily="34" charset="-122"/>
        </a:defRPr>
      </a:lvl6pPr>
      <a:lvl7pPr marL="1088502" algn="l" rtl="0" eaLnBrk="1" fontAlgn="base" hangingPunct="1">
        <a:spcBef>
          <a:spcPct val="0"/>
        </a:spcBef>
        <a:spcAft>
          <a:spcPct val="0"/>
        </a:spcAft>
        <a:defRPr sz="3300" b="1">
          <a:solidFill>
            <a:schemeClr val="tx1"/>
          </a:solidFill>
          <a:latin typeface="Arial" panose="020B0604020202020204" pitchFamily="34" charset="0"/>
          <a:ea typeface="微软雅黑" panose="020B0503020204020204" pitchFamily="34" charset="-122"/>
        </a:defRPr>
      </a:lvl7pPr>
      <a:lvl8pPr marL="1632753" algn="l" rtl="0" eaLnBrk="1" fontAlgn="base" hangingPunct="1">
        <a:spcBef>
          <a:spcPct val="0"/>
        </a:spcBef>
        <a:spcAft>
          <a:spcPct val="0"/>
        </a:spcAft>
        <a:defRPr sz="3300" b="1">
          <a:solidFill>
            <a:schemeClr val="tx1"/>
          </a:solidFill>
          <a:latin typeface="Arial" panose="020B0604020202020204" pitchFamily="34" charset="0"/>
          <a:ea typeface="微软雅黑" panose="020B0503020204020204" pitchFamily="34" charset="-122"/>
        </a:defRPr>
      </a:lvl8pPr>
      <a:lvl9pPr marL="2177004" algn="l" rtl="0" eaLnBrk="1" fontAlgn="base" hangingPunct="1">
        <a:spcBef>
          <a:spcPct val="0"/>
        </a:spcBef>
        <a:spcAft>
          <a:spcPct val="0"/>
        </a:spcAft>
        <a:defRPr sz="3300" b="1">
          <a:solidFill>
            <a:schemeClr val="tx1"/>
          </a:solidFill>
          <a:latin typeface="Arial" panose="020B0604020202020204" pitchFamily="34" charset="0"/>
          <a:ea typeface="微软雅黑" panose="020B0503020204020204" pitchFamily="34" charset="-122"/>
        </a:defRPr>
      </a:lvl9pPr>
    </p:titleStyle>
    <p:bodyStyle>
      <a:lvl1pPr marL="406676" indent="-406676" algn="l" rtl="0" eaLnBrk="0" fontAlgn="base" hangingPunct="0">
        <a:spcBef>
          <a:spcPct val="20000"/>
        </a:spcBef>
        <a:spcAft>
          <a:spcPct val="0"/>
        </a:spcAft>
        <a:buClr>
          <a:srgbClr val="C70019"/>
        </a:buClr>
        <a:buSzPct val="50000"/>
        <a:buFont typeface="Wingdings" panose="05000000000000000000" pitchFamily="2" charset="2"/>
        <a:buChar char="l"/>
        <a:defRPr sz="2700" kern="1200">
          <a:solidFill>
            <a:schemeClr val="tx1"/>
          </a:solidFill>
          <a:latin typeface="+mn-lt"/>
          <a:ea typeface="+mn-ea"/>
          <a:cs typeface="+mn-cs"/>
        </a:defRPr>
      </a:lvl1pPr>
      <a:lvl2pPr marL="950927" indent="-406676" algn="l" rtl="0" eaLnBrk="0" fontAlgn="base" hangingPunct="0">
        <a:spcBef>
          <a:spcPct val="20000"/>
        </a:spcBef>
        <a:spcAft>
          <a:spcPct val="0"/>
        </a:spcAft>
        <a:buClr>
          <a:srgbClr val="C70019"/>
        </a:buClr>
        <a:buSzPct val="50000"/>
        <a:buFont typeface="Wingdings" panose="05000000000000000000" pitchFamily="2" charset="2"/>
        <a:buChar char="l"/>
        <a:defRPr sz="2400" kern="1200">
          <a:solidFill>
            <a:schemeClr val="tx1"/>
          </a:solidFill>
          <a:latin typeface="+mn-lt"/>
          <a:ea typeface="+mn-ea"/>
          <a:cs typeface="+mn-cs"/>
        </a:defRPr>
      </a:lvl2pPr>
      <a:lvl3pPr marL="1427147" indent="-338645" algn="l" rtl="0" eaLnBrk="0" fontAlgn="base" hangingPunct="0">
        <a:spcBef>
          <a:spcPct val="20000"/>
        </a:spcBef>
        <a:spcAft>
          <a:spcPct val="0"/>
        </a:spcAft>
        <a:buClr>
          <a:srgbClr val="C70019"/>
        </a:buClr>
        <a:buSzPct val="50000"/>
        <a:buFont typeface="Wingdings" panose="05000000000000000000" pitchFamily="2" charset="2"/>
        <a:buChar char="l"/>
        <a:defRPr sz="2900" kern="1200">
          <a:solidFill>
            <a:schemeClr val="tx1"/>
          </a:solidFill>
          <a:latin typeface="+mn-lt"/>
          <a:ea typeface="+mn-ea"/>
          <a:cs typeface="+mn-cs"/>
        </a:defRPr>
      </a:lvl3pPr>
      <a:lvl4pPr marL="1971398" indent="-338645" algn="l" rtl="0" eaLnBrk="0" fontAlgn="base" hangingPunct="0">
        <a:spcBef>
          <a:spcPct val="20000"/>
        </a:spcBef>
        <a:spcAft>
          <a:spcPct val="0"/>
        </a:spcAft>
        <a:buClr>
          <a:srgbClr val="C70019"/>
        </a:buClr>
        <a:buSzPct val="50000"/>
        <a:buFont typeface="Wingdings" panose="05000000000000000000" pitchFamily="2" charset="2"/>
        <a:buChar char="l"/>
        <a:defRPr sz="1900" kern="1200">
          <a:solidFill>
            <a:schemeClr val="tx1"/>
          </a:solidFill>
          <a:latin typeface="+mn-lt"/>
          <a:ea typeface="+mn-ea"/>
          <a:cs typeface="+mn-cs"/>
        </a:defRPr>
      </a:lvl4pPr>
      <a:lvl5pPr marL="2447617" indent="-270614"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5pPr>
      <a:lvl6pPr marL="2993380" indent="-272125" algn="l" defTabSz="1087746" rtl="0" eaLnBrk="1" latinLnBrk="0" hangingPunct="1">
        <a:lnSpc>
          <a:spcPct val="90000"/>
        </a:lnSpc>
        <a:spcBef>
          <a:spcPts val="595"/>
        </a:spcBef>
        <a:buFont typeface="Arial" panose="020B0604020202020204" pitchFamily="34" charset="0"/>
        <a:buChar char="•"/>
        <a:defRPr sz="2100" kern="1200">
          <a:solidFill>
            <a:schemeClr val="tx1"/>
          </a:solidFill>
          <a:latin typeface="+mn-lt"/>
          <a:ea typeface="+mn-ea"/>
          <a:cs typeface="+mn-cs"/>
        </a:defRPr>
      </a:lvl6pPr>
      <a:lvl7pPr marL="3536875" indent="-272125" algn="l" defTabSz="1087746" rtl="0" eaLnBrk="1" latinLnBrk="0" hangingPunct="1">
        <a:lnSpc>
          <a:spcPct val="90000"/>
        </a:lnSpc>
        <a:spcBef>
          <a:spcPts val="595"/>
        </a:spcBef>
        <a:buFont typeface="Arial" panose="020B0604020202020204" pitchFamily="34" charset="0"/>
        <a:buChar char="•"/>
        <a:defRPr sz="2100" kern="1200">
          <a:solidFill>
            <a:schemeClr val="tx1"/>
          </a:solidFill>
          <a:latin typeface="+mn-lt"/>
          <a:ea typeface="+mn-ea"/>
          <a:cs typeface="+mn-cs"/>
        </a:defRPr>
      </a:lvl7pPr>
      <a:lvl8pPr marL="4081126" indent="-272125" algn="l" defTabSz="1087746" rtl="0" eaLnBrk="1" latinLnBrk="0" hangingPunct="1">
        <a:lnSpc>
          <a:spcPct val="90000"/>
        </a:lnSpc>
        <a:spcBef>
          <a:spcPts val="595"/>
        </a:spcBef>
        <a:buFont typeface="Arial" panose="020B0604020202020204" pitchFamily="34" charset="0"/>
        <a:buChar char="•"/>
        <a:defRPr sz="2100" kern="1200">
          <a:solidFill>
            <a:schemeClr val="tx1"/>
          </a:solidFill>
          <a:latin typeface="+mn-lt"/>
          <a:ea typeface="+mn-ea"/>
          <a:cs typeface="+mn-cs"/>
        </a:defRPr>
      </a:lvl8pPr>
      <a:lvl9pPr marL="4625377" indent="-272125" algn="l" defTabSz="1087746" rtl="0" eaLnBrk="1" latinLnBrk="0" hangingPunct="1">
        <a:lnSpc>
          <a:spcPct val="90000"/>
        </a:lnSpc>
        <a:spcBef>
          <a:spcPts val="595"/>
        </a:spcBef>
        <a:buFont typeface="Arial" panose="020B0604020202020204" pitchFamily="34" charset="0"/>
        <a:buChar char="•"/>
        <a:defRPr sz="2100" kern="1200">
          <a:solidFill>
            <a:schemeClr val="tx1"/>
          </a:solidFill>
          <a:latin typeface="+mn-lt"/>
          <a:ea typeface="+mn-ea"/>
          <a:cs typeface="+mn-cs"/>
        </a:defRPr>
      </a:lvl9pPr>
    </p:bodyStyle>
    <p:otherStyle>
      <a:defPPr>
        <a:defRPr lang="zh-CN"/>
      </a:defPPr>
      <a:lvl1pPr marL="0" algn="l" defTabSz="1087746" rtl="0" eaLnBrk="1" latinLnBrk="0" hangingPunct="1">
        <a:defRPr sz="2100" kern="1200">
          <a:solidFill>
            <a:schemeClr val="tx1"/>
          </a:solidFill>
          <a:latin typeface="+mn-lt"/>
          <a:ea typeface="+mn-ea"/>
          <a:cs typeface="+mn-cs"/>
        </a:defRPr>
      </a:lvl1pPr>
      <a:lvl2pPr marL="544251" algn="l" defTabSz="1087746" rtl="0" eaLnBrk="1" latinLnBrk="0" hangingPunct="1">
        <a:defRPr sz="2100" kern="1200">
          <a:solidFill>
            <a:schemeClr val="tx1"/>
          </a:solidFill>
          <a:latin typeface="+mn-lt"/>
          <a:ea typeface="+mn-ea"/>
          <a:cs typeface="+mn-cs"/>
        </a:defRPr>
      </a:lvl2pPr>
      <a:lvl3pPr marL="1088502" algn="l" defTabSz="1087746" rtl="0" eaLnBrk="1" latinLnBrk="0" hangingPunct="1">
        <a:defRPr sz="2100" kern="1200">
          <a:solidFill>
            <a:schemeClr val="tx1"/>
          </a:solidFill>
          <a:latin typeface="+mn-lt"/>
          <a:ea typeface="+mn-ea"/>
          <a:cs typeface="+mn-cs"/>
        </a:defRPr>
      </a:lvl3pPr>
      <a:lvl4pPr marL="1632753" algn="l" defTabSz="1087746" rtl="0" eaLnBrk="1" latinLnBrk="0" hangingPunct="1">
        <a:defRPr sz="2100" kern="1200">
          <a:solidFill>
            <a:schemeClr val="tx1"/>
          </a:solidFill>
          <a:latin typeface="+mn-lt"/>
          <a:ea typeface="+mn-ea"/>
          <a:cs typeface="+mn-cs"/>
        </a:defRPr>
      </a:lvl4pPr>
      <a:lvl5pPr marL="2177004" algn="l" defTabSz="1087746" rtl="0" eaLnBrk="1" latinLnBrk="0" hangingPunct="1">
        <a:defRPr sz="2100" kern="1200">
          <a:solidFill>
            <a:schemeClr val="tx1"/>
          </a:solidFill>
          <a:latin typeface="+mn-lt"/>
          <a:ea typeface="+mn-ea"/>
          <a:cs typeface="+mn-cs"/>
        </a:defRPr>
      </a:lvl5pPr>
      <a:lvl6pPr marL="2721254" algn="l" defTabSz="1087746" rtl="0" eaLnBrk="1" latinLnBrk="0" hangingPunct="1">
        <a:defRPr sz="2100" kern="1200">
          <a:solidFill>
            <a:schemeClr val="tx1"/>
          </a:solidFill>
          <a:latin typeface="+mn-lt"/>
          <a:ea typeface="+mn-ea"/>
          <a:cs typeface="+mn-cs"/>
        </a:defRPr>
      </a:lvl6pPr>
      <a:lvl7pPr marL="3264749" algn="l" defTabSz="1087746" rtl="0" eaLnBrk="1" latinLnBrk="0" hangingPunct="1">
        <a:defRPr sz="2100" kern="1200">
          <a:solidFill>
            <a:schemeClr val="tx1"/>
          </a:solidFill>
          <a:latin typeface="+mn-lt"/>
          <a:ea typeface="+mn-ea"/>
          <a:cs typeface="+mn-cs"/>
        </a:defRPr>
      </a:lvl7pPr>
      <a:lvl8pPr marL="3809000" algn="l" defTabSz="1087746" rtl="0" eaLnBrk="1" latinLnBrk="0" hangingPunct="1">
        <a:defRPr sz="2100" kern="1200">
          <a:solidFill>
            <a:schemeClr val="tx1"/>
          </a:solidFill>
          <a:latin typeface="+mn-lt"/>
          <a:ea typeface="+mn-ea"/>
          <a:cs typeface="+mn-cs"/>
        </a:defRPr>
      </a:lvl8pPr>
      <a:lvl9pPr marL="4353251" algn="l" defTabSz="108774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image" Target="../media/image9.png"/><Relationship Id="rId3" Type="http://schemas.openxmlformats.org/officeDocument/2006/relationships/image" Target="../media/image10.jpg"/><Relationship Id="rId7" Type="http://schemas.openxmlformats.org/officeDocument/2006/relationships/oleObject" Target="../embeddings/oleObject6.bin"/><Relationship Id="rId12" Type="http://schemas.openxmlformats.org/officeDocument/2006/relationships/image" Target="../media/image40.wmf"/><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7.wmf"/><Relationship Id="rId11" Type="http://schemas.openxmlformats.org/officeDocument/2006/relationships/oleObject" Target="../embeddings/oleObject8.bin"/><Relationship Id="rId5" Type="http://schemas.openxmlformats.org/officeDocument/2006/relationships/oleObject" Target="../embeddings/oleObject5.bin"/><Relationship Id="rId10" Type="http://schemas.openxmlformats.org/officeDocument/2006/relationships/image" Target="../media/image39.wmf"/><Relationship Id="rId4" Type="http://schemas.openxmlformats.org/officeDocument/2006/relationships/image" Target="../media/image36.png"/><Relationship Id="rId9"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8" Type="http://schemas.openxmlformats.org/officeDocument/2006/relationships/image" Target="../media/image43.wmf"/><Relationship Id="rId13" Type="http://schemas.openxmlformats.org/officeDocument/2006/relationships/image" Target="../media/image45.wmf"/><Relationship Id="rId3" Type="http://schemas.openxmlformats.org/officeDocument/2006/relationships/image" Target="../media/image10.jpg"/><Relationship Id="rId7" Type="http://schemas.openxmlformats.org/officeDocument/2006/relationships/oleObject" Target="../embeddings/oleObject9.bin"/><Relationship Id="rId12" Type="http://schemas.openxmlformats.org/officeDocument/2006/relationships/oleObject" Target="../embeddings/oleObject12.bin"/><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42.png"/><Relationship Id="rId11" Type="http://schemas.openxmlformats.org/officeDocument/2006/relationships/image" Target="../media/image44.wmf"/><Relationship Id="rId5" Type="http://schemas.openxmlformats.org/officeDocument/2006/relationships/image" Target="../media/image35.png"/><Relationship Id="rId10" Type="http://schemas.openxmlformats.org/officeDocument/2006/relationships/oleObject" Target="../embeddings/oleObject11.bin"/><Relationship Id="rId4" Type="http://schemas.openxmlformats.org/officeDocument/2006/relationships/image" Target="../media/image41.png"/><Relationship Id="rId9" Type="http://schemas.openxmlformats.org/officeDocument/2006/relationships/oleObject" Target="../embeddings/oleObject10.bin"/><Relationship Id="rId1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0.jpg"/><Relationship Id="rId7" Type="http://schemas.openxmlformats.org/officeDocument/2006/relationships/image" Target="../media/image49.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10.jpg"/><Relationship Id="rId7"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46.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0.jpg"/><Relationship Id="rId7" Type="http://schemas.openxmlformats.org/officeDocument/2006/relationships/image" Target="../media/image57.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56.png"/><Relationship Id="rId5" Type="http://schemas.openxmlformats.org/officeDocument/2006/relationships/image" Target="../media/image51.png"/><Relationship Id="rId4" Type="http://schemas.openxmlformats.org/officeDocument/2006/relationships/image" Target="../media/image55.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3.emf"/><Relationship Id="rId5" Type="http://schemas.openxmlformats.org/officeDocument/2006/relationships/image" Target="../media/image12.emf"/><Relationship Id="rId10" Type="http://schemas.openxmlformats.org/officeDocument/2006/relationships/image" Target="../media/image9.png"/><Relationship Id="rId4" Type="http://schemas.openxmlformats.org/officeDocument/2006/relationships/image" Target="../media/image11.png"/><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4.jp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0.jp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0.wmf"/><Relationship Id="rId13" Type="http://schemas.openxmlformats.org/officeDocument/2006/relationships/image" Target="../media/image9.png"/><Relationship Id="rId3" Type="http://schemas.openxmlformats.org/officeDocument/2006/relationships/image" Target="../media/image10.jpg"/><Relationship Id="rId7" Type="http://schemas.openxmlformats.org/officeDocument/2006/relationships/oleObject" Target="../embeddings/oleObject2.bin"/><Relationship Id="rId12" Type="http://schemas.openxmlformats.org/officeDocument/2006/relationships/image" Target="../media/image32.wmf"/><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9.wmf"/><Relationship Id="rId11" Type="http://schemas.openxmlformats.org/officeDocument/2006/relationships/oleObject" Target="../embeddings/oleObject4.bin"/><Relationship Id="rId5" Type="http://schemas.openxmlformats.org/officeDocument/2006/relationships/oleObject" Target="../embeddings/oleObject1.bin"/><Relationship Id="rId10" Type="http://schemas.openxmlformats.org/officeDocument/2006/relationships/image" Target="../media/image31.wmf"/><Relationship Id="rId4" Type="http://schemas.openxmlformats.org/officeDocument/2006/relationships/image" Target="../media/image20.png"/><Relationship Id="rId9"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0.jpg"/><Relationship Id="rId7"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4.gif"/><Relationship Id="rId5" Type="http://schemas.openxmlformats.org/officeDocument/2006/relationships/image" Target="../media/image33.gif"/><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B4973107-6AE3-4A97-B086-361FBB5A4395}"/>
              </a:ext>
            </a:extLst>
          </p:cNvPr>
          <p:cNvPicPr>
            <a:picLocks noChangeAspect="1"/>
          </p:cNvPicPr>
          <p:nvPr/>
        </p:nvPicPr>
        <p:blipFill>
          <a:blip r:embed="rId3"/>
          <a:srcRect/>
          <a:stretch>
            <a:fillRect/>
          </a:stretch>
        </p:blipFill>
        <p:spPr>
          <a:xfrm>
            <a:off x="808991" y="1581708"/>
            <a:ext cx="10572425" cy="317317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5" name="文本占位符 14"/>
          <p:cNvSpPr>
            <a:spLocks noGrp="1"/>
          </p:cNvSpPr>
          <p:nvPr>
            <p:ph type="body" sz="quarter" idx="15"/>
          </p:nvPr>
        </p:nvSpPr>
        <p:spPr>
          <a:xfrm>
            <a:off x="808990" y="1581708"/>
            <a:ext cx="10572425" cy="3173172"/>
          </a:xfrm>
        </p:spPr>
        <p:txBody>
          <a:bodyPr/>
          <a:lstStyle/>
          <a:p>
            <a:endParaRPr lang="zh-CN" altLang="en-US" dirty="0"/>
          </a:p>
        </p:txBody>
      </p:sp>
      <p:sp>
        <p:nvSpPr>
          <p:cNvPr id="9" name="标题 1"/>
          <p:cNvSpPr txBox="1"/>
          <p:nvPr/>
        </p:nvSpPr>
        <p:spPr bwMode="auto">
          <a:xfrm>
            <a:off x="526979" y="2447073"/>
            <a:ext cx="11257084" cy="1096031"/>
          </a:xfrm>
          <a:prstGeom prst="rect">
            <a:avLst/>
          </a:prstGeom>
          <a:noFill/>
          <a:ln w="9525">
            <a:noFill/>
            <a:miter lim="800000"/>
          </a:ln>
        </p:spPr>
        <p:txBody>
          <a:bodyPr vert="horz" wrap="square" lIns="0" tIns="54425" rIns="108850" bIns="54425" numCol="1" anchor="b" anchorCtr="0" compatLnSpc="1">
            <a:noAutofit/>
          </a:bodyPr>
          <a:lstStyle>
            <a:lvl1pPr algn="l" rtl="0" eaLnBrk="0" fontAlgn="base" hangingPunct="0">
              <a:spcBef>
                <a:spcPct val="0"/>
              </a:spcBef>
              <a:spcAft>
                <a:spcPct val="0"/>
              </a:spcAft>
              <a:defRPr sz="3365" b="1" kern="1200">
                <a:solidFill>
                  <a:schemeClr val="bg1"/>
                </a:solidFill>
                <a:latin typeface="+mj-lt"/>
                <a:ea typeface="+mj-ea"/>
                <a:cs typeface="+mj-cs"/>
              </a:defRPr>
            </a:lvl1pPr>
            <a:lvl2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5pPr>
            <a:lvl6pPr marL="457200" algn="l" rtl="0" eaLnBrk="1" fontAlgn="base" hangingPunct="1">
              <a:spcBef>
                <a:spcPct val="0"/>
              </a:spcBef>
              <a:spcAft>
                <a:spcPct val="0"/>
              </a:spcAft>
              <a:defRPr sz="2800" b="1">
                <a:solidFill>
                  <a:schemeClr val="tx1"/>
                </a:solidFill>
                <a:latin typeface="Arial" panose="020B0604020202020204" pitchFamily="34" charset="0"/>
                <a:ea typeface="微软雅黑" panose="020B0503020204020204" pitchFamily="34" charset="-122"/>
              </a:defRPr>
            </a:lvl6pPr>
            <a:lvl7pPr marL="914400" algn="l" rtl="0" eaLnBrk="1" fontAlgn="base" hangingPunct="1">
              <a:spcBef>
                <a:spcPct val="0"/>
              </a:spcBef>
              <a:spcAft>
                <a:spcPct val="0"/>
              </a:spcAft>
              <a:defRPr sz="2800" b="1">
                <a:solidFill>
                  <a:schemeClr val="tx1"/>
                </a:solidFill>
                <a:latin typeface="Arial" panose="020B0604020202020204" pitchFamily="34" charset="0"/>
                <a:ea typeface="微软雅黑" panose="020B0503020204020204" pitchFamily="34" charset="-122"/>
              </a:defRPr>
            </a:lvl7pPr>
            <a:lvl8pPr marL="1371600" algn="l" rtl="0" eaLnBrk="1" fontAlgn="base" hangingPunct="1">
              <a:spcBef>
                <a:spcPct val="0"/>
              </a:spcBef>
              <a:spcAft>
                <a:spcPct val="0"/>
              </a:spcAft>
              <a:defRPr sz="2800" b="1">
                <a:solidFill>
                  <a:schemeClr val="tx1"/>
                </a:solidFill>
                <a:latin typeface="Arial" panose="020B0604020202020204" pitchFamily="34" charset="0"/>
                <a:ea typeface="微软雅黑" panose="020B0503020204020204" pitchFamily="34" charset="-122"/>
              </a:defRPr>
            </a:lvl8pPr>
            <a:lvl9pPr marL="1828800" algn="l" rtl="0" eaLnBrk="1" fontAlgn="base" hangingPunct="1">
              <a:spcBef>
                <a:spcPct val="0"/>
              </a:spcBef>
              <a:spcAft>
                <a:spcPct val="0"/>
              </a:spcAft>
              <a:defRPr sz="2800" b="1">
                <a:solidFill>
                  <a:schemeClr val="tx1"/>
                </a:solidFill>
                <a:latin typeface="Arial" panose="020B0604020202020204" pitchFamily="34" charset="0"/>
                <a:ea typeface="微软雅黑" panose="020B0503020204020204" pitchFamily="34" charset="-122"/>
              </a:defRPr>
            </a:lvl9pPr>
          </a:lstStyle>
          <a:p>
            <a:pPr algn="ctr">
              <a:lnSpc>
                <a:spcPct val="130000"/>
              </a:lnSpc>
            </a:pPr>
            <a:r>
              <a:rPr lang="en-US" altLang="zh-CN" sz="2800" b="1" dirty="0">
                <a:effectLst/>
                <a:latin typeface="Times New Roman" panose="02020603050405020304" pitchFamily="18" charset="0"/>
                <a:ea typeface="等线" panose="02010600030101010101" pitchFamily="2" charset="-122"/>
              </a:rPr>
              <a:t>Multiphysics field topology optimization design of heat conduction structure of high-temperature superconducting magnets</a:t>
            </a:r>
            <a:endParaRPr lang="zh-CN" altLang="en-US" sz="2800" dirty="0">
              <a:sym typeface="+mn-lt"/>
            </a:endParaRPr>
          </a:p>
        </p:txBody>
      </p:sp>
      <p:sp>
        <p:nvSpPr>
          <p:cNvPr id="6" name="副标题 5">
            <a:extLst>
              <a:ext uri="{FF2B5EF4-FFF2-40B4-BE49-F238E27FC236}">
                <a16:creationId xmlns:a16="http://schemas.microsoft.com/office/drawing/2014/main" id="{ACDCD67B-DF51-4F4E-B571-7D9F9D311AF0}"/>
              </a:ext>
            </a:extLst>
          </p:cNvPr>
          <p:cNvSpPr>
            <a:spLocks noGrp="1"/>
          </p:cNvSpPr>
          <p:nvPr>
            <p:ph type="subTitle" sz="quarter" idx="1"/>
          </p:nvPr>
        </p:nvSpPr>
        <p:spPr>
          <a:xfrm>
            <a:off x="1211638" y="4927385"/>
            <a:ext cx="9887766" cy="1725740"/>
          </a:xfrm>
        </p:spPr>
        <p:txBody>
          <a:bodyPr/>
          <a:lstStyle/>
          <a:p>
            <a:pPr algn="just">
              <a:spcBef>
                <a:spcPts val="600"/>
              </a:spcBef>
            </a:pPr>
            <a:r>
              <a:rPr lang="en-US" altLang="zh-CN" sz="1800" kern="100" dirty="0">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Shao </a:t>
            </a:r>
            <a:r>
              <a:rPr lang="en-US" altLang="zh-CN" sz="1800" kern="1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Qing</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 Li </a:t>
            </a:r>
            <a:r>
              <a:rPr lang="en-US" altLang="zh-CN" sz="1800" kern="1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Kai</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 Shao </a:t>
            </a:r>
            <a:r>
              <a:rPr lang="en-US" altLang="zh-CN" sz="1800" kern="1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Nan</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Wu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Wei</a:t>
            </a:r>
            <a:r>
              <a:rPr lang="en-US" altLang="zh-CN" sz="1800" kern="100" baseline="300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2,3</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Yu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Qingsong</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Liang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Shikuan</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Tan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Fuxing</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Hu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Hao</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Wang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Aibin</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Liu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Hongtao</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Wu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Chen</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Wang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Yunxiao</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Gao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Chunyao</a:t>
            </a:r>
            <a:r>
              <a:rPr lang="en-US" altLang="zh-CN" sz="1800" kern="100" baseline="30000" dirty="0" err="1">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1</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a:t>
            </a:r>
            <a:endParaRPr lang="zh-CN" altLang="zh-CN" sz="1800" kern="100" dirty="0">
              <a:solidFill>
                <a:schemeClr val="tx1"/>
              </a:solidFill>
              <a:effectLst/>
              <a:latin typeface="等线" panose="02010600030101010101" pitchFamily="2" charset="-122"/>
              <a:ea typeface="等线" panose="02010600030101010101" pitchFamily="2" charset="-122"/>
              <a:cs typeface="Times New Roman" panose="02020603050405020304" pitchFamily="18" charset="0"/>
            </a:endParaRPr>
          </a:p>
          <a:p>
            <a:pPr marL="342900" indent="-342900" algn="just">
              <a:spcBef>
                <a:spcPts val="600"/>
              </a:spcBef>
              <a:buAutoNum type="arabicPeriod"/>
            </a:pP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Maglev technology institute, CRRC Changchun Railway Vehicles Co., Ltd.</a:t>
            </a:r>
          </a:p>
          <a:p>
            <a:pPr marL="342900" indent="-342900" algn="just">
              <a:spcBef>
                <a:spcPts val="600"/>
              </a:spcBef>
              <a:buAutoNum type="arabicPeriod"/>
            </a:pP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Shanghai </a:t>
            </a:r>
            <a:r>
              <a:rPr lang="en-US" altLang="zh-CN" sz="1800" kern="100" dirty="0" err="1">
                <a:solidFill>
                  <a:schemeClr val="tx1"/>
                </a:solidFill>
                <a:latin typeface="Times New Roman" panose="02020603050405020304" pitchFamily="18" charset="0"/>
                <a:ea typeface="等线" panose="02010600030101010101" pitchFamily="2" charset="-122"/>
                <a:cs typeface="Times New Roman" panose="02020603050405020304" pitchFamily="18" charset="0"/>
              </a:rPr>
              <a:t>Jiaotong</a:t>
            </a: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 University</a:t>
            </a:r>
          </a:p>
          <a:p>
            <a:pPr marL="342900" indent="-342900" algn="just">
              <a:spcBef>
                <a:spcPts val="600"/>
              </a:spcBef>
              <a:buFont typeface="Wingdings" panose="05000000000000000000" pitchFamily="2" charset="2"/>
              <a:buAutoNum type="arabicPeriod"/>
            </a:pPr>
            <a:r>
              <a:rPr lang="en-US"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rPr>
              <a:t>Shanghai Superconducting Technology Co., Ltd.</a:t>
            </a:r>
            <a:endParaRPr lang="zh-CN" altLang="zh-CN" sz="1800" kern="100" dirty="0">
              <a:solidFill>
                <a:schemeClr val="tx1"/>
              </a:solidFill>
              <a:latin typeface="Times New Roman" panose="02020603050405020304" pitchFamily="18" charset="0"/>
              <a:ea typeface="等线"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762BF3D9-892E-6AA0-57D2-F17C77A5949D}"/>
              </a:ext>
            </a:extLst>
          </p:cNvPr>
          <p:cNvPicPr>
            <a:picLocks noChangeAspect="1"/>
          </p:cNvPicPr>
          <p:nvPr/>
        </p:nvPicPr>
        <p:blipFill>
          <a:blip r:embed="rId4"/>
          <a:stretch>
            <a:fillRect/>
          </a:stretch>
        </p:blipFill>
        <p:spPr>
          <a:xfrm>
            <a:off x="9094788" y="0"/>
            <a:ext cx="3095625" cy="13049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Topology Optimization</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10</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0" name="矩形 9">
            <a:extLst>
              <a:ext uri="{FF2B5EF4-FFF2-40B4-BE49-F238E27FC236}">
                <a16:creationId xmlns:a16="http://schemas.microsoft.com/office/drawing/2014/main" id="{A238C2B2-F47F-436F-8870-3CC4FB9A835E}"/>
              </a:ext>
            </a:extLst>
          </p:cNvPr>
          <p:cNvSpPr/>
          <p:nvPr/>
        </p:nvSpPr>
        <p:spPr>
          <a:xfrm>
            <a:off x="550262" y="768527"/>
            <a:ext cx="11136450" cy="1230593"/>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b="0" i="0" dirty="0">
                <a:solidFill>
                  <a:srgbClr val="000000"/>
                </a:solidFill>
                <a:effectLst/>
                <a:latin typeface="+mn-ea"/>
                <a:ea typeface="+mn-ea"/>
              </a:rPr>
              <a:t>Theory of Topology Optimization</a:t>
            </a:r>
            <a:r>
              <a:rPr lang="en-US" altLang="zh-CN" sz="2000" dirty="0">
                <a:latin typeface="+mn-ea"/>
                <a:ea typeface="+mn-ea"/>
              </a:rPr>
              <a:t> </a:t>
            </a:r>
            <a:br>
              <a:rPr lang="en-US" altLang="zh-CN" sz="2000" dirty="0"/>
            </a:br>
            <a:r>
              <a:rPr lang="en-US" altLang="zh-CN" sz="2000" b="0" i="0" dirty="0">
                <a:solidFill>
                  <a:srgbClr val="000000"/>
                </a:solidFill>
                <a:effectLst/>
                <a:latin typeface="微软雅黑" panose="020B0503020204020204" pitchFamily="34" charset="-122"/>
                <a:ea typeface="微软雅黑" panose="020B0503020204020204" pitchFamily="34" charset="-122"/>
              </a:rPr>
              <a:t> </a:t>
            </a:r>
            <a:endParaRPr lang="en-US" altLang="zh-CN" sz="2800" dirty="0">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1F93E928-0676-4089-8436-7A1469CD07CA}"/>
              </a:ext>
            </a:extLst>
          </p:cNvPr>
          <p:cNvPicPr>
            <a:picLocks noChangeAspect="1"/>
          </p:cNvPicPr>
          <p:nvPr/>
        </p:nvPicPr>
        <p:blipFill>
          <a:blip r:embed="rId4"/>
          <a:stretch>
            <a:fillRect/>
          </a:stretch>
        </p:blipFill>
        <p:spPr>
          <a:xfrm>
            <a:off x="385235" y="1752879"/>
            <a:ext cx="4257143" cy="3742857"/>
          </a:xfrm>
          <a:prstGeom prst="rect">
            <a:avLst/>
          </a:prstGeom>
        </p:spPr>
      </p:pic>
      <p:sp>
        <p:nvSpPr>
          <p:cNvPr id="21" name="文本框 20">
            <a:extLst>
              <a:ext uri="{FF2B5EF4-FFF2-40B4-BE49-F238E27FC236}">
                <a16:creationId xmlns:a16="http://schemas.microsoft.com/office/drawing/2014/main" id="{A0FC9850-0C42-495E-BE66-609E74395F06}"/>
              </a:ext>
            </a:extLst>
          </p:cNvPr>
          <p:cNvSpPr txBox="1"/>
          <p:nvPr/>
        </p:nvSpPr>
        <p:spPr>
          <a:xfrm>
            <a:off x="248999" y="5657052"/>
            <a:ext cx="5819963" cy="661720"/>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altLang="zh-CN" sz="1600" b="1" dirty="0">
                <a:solidFill>
                  <a:srgbClr val="FF6600"/>
                </a:solidFill>
                <a:latin typeface="+mn-ea"/>
                <a:ea typeface="+mn-ea"/>
              </a:rPr>
              <a:t>Design domain is discretized</a:t>
            </a:r>
          </a:p>
          <a:p>
            <a:pPr marL="285750" indent="-285750">
              <a:spcBef>
                <a:spcPts val="600"/>
              </a:spcBef>
              <a:buFont typeface="Arial" panose="020B0604020202020204" pitchFamily="34" charset="0"/>
              <a:buChar char="•"/>
            </a:pPr>
            <a:r>
              <a:rPr lang="en-US" altLang="zh-CN" sz="1600" b="1" dirty="0">
                <a:solidFill>
                  <a:srgbClr val="FF6600"/>
                </a:solidFill>
                <a:latin typeface="+mn-ea"/>
                <a:ea typeface="+mn-ea"/>
              </a:rPr>
              <a:t>Each element is assigned a design variable</a:t>
            </a:r>
          </a:p>
        </p:txBody>
      </p:sp>
      <p:sp>
        <p:nvSpPr>
          <p:cNvPr id="23" name="文本框 22">
            <a:extLst>
              <a:ext uri="{FF2B5EF4-FFF2-40B4-BE49-F238E27FC236}">
                <a16:creationId xmlns:a16="http://schemas.microsoft.com/office/drawing/2014/main" id="{411D9FD9-BD2C-48F9-8FC4-383C8AA43F2B}"/>
              </a:ext>
            </a:extLst>
          </p:cNvPr>
          <p:cNvSpPr txBox="1"/>
          <p:nvPr/>
        </p:nvSpPr>
        <p:spPr>
          <a:xfrm>
            <a:off x="5072444" y="1446558"/>
            <a:ext cx="6856089" cy="1631216"/>
          </a:xfrm>
          <a:prstGeom prst="rect">
            <a:avLst/>
          </a:prstGeom>
          <a:noFill/>
        </p:spPr>
        <p:txBody>
          <a:bodyPr wrap="square">
            <a:spAutoFit/>
          </a:bodyPr>
          <a:lstStyle/>
          <a:p>
            <a:pPr algn="l">
              <a:spcAft>
                <a:spcPts val="1200"/>
              </a:spcAft>
            </a:pPr>
            <a:r>
              <a:rPr lang="en-US" altLang="zh-CN" kern="0" spc="10" dirty="0">
                <a:solidFill>
                  <a:srgbClr val="333333"/>
                </a:solidFill>
                <a:effectLst/>
                <a:latin typeface="+mn-ea"/>
                <a:ea typeface="+mn-ea"/>
                <a:cs typeface="宋体" panose="02010600030101010101" pitchFamily="2" charset="-122"/>
              </a:rPr>
              <a:t>  In practice, we define an artificial density function                , which is between 0 and 1 for each point               of the geometry. </a:t>
            </a:r>
            <a:endParaRPr lang="zh-CN" altLang="zh-CN" kern="100" dirty="0">
              <a:effectLst/>
              <a:latin typeface="+mn-ea"/>
              <a:ea typeface="+mn-ea"/>
              <a:cs typeface="Times New Roman" panose="02020603050405020304" pitchFamily="18" charset="0"/>
            </a:endParaRPr>
          </a:p>
          <a:p>
            <a:pPr algn="l">
              <a:spcAft>
                <a:spcPts val="1200"/>
              </a:spcAft>
            </a:pPr>
            <a:r>
              <a:rPr lang="en-US" altLang="zh-CN" kern="0" spc="10" dirty="0">
                <a:solidFill>
                  <a:srgbClr val="333333"/>
                </a:solidFill>
                <a:effectLst/>
                <a:latin typeface="+mn-ea"/>
                <a:ea typeface="+mn-ea"/>
                <a:cs typeface="宋体" panose="02010600030101010101" pitchFamily="2" charset="-122"/>
              </a:rPr>
              <a:t>  For a structural mechanics simulation, this function is used to build a penalized Young’s modulus:</a:t>
            </a:r>
            <a:endParaRPr lang="zh-CN" altLang="zh-CN" kern="100" dirty="0">
              <a:effectLst/>
              <a:latin typeface="+mn-ea"/>
              <a:ea typeface="+mn-ea"/>
              <a:cs typeface="Times New Roman" panose="02020603050405020304" pitchFamily="18" charset="0"/>
            </a:endParaRPr>
          </a:p>
        </p:txBody>
      </p:sp>
      <p:graphicFrame>
        <p:nvGraphicFramePr>
          <p:cNvPr id="16" name="对象 15">
            <a:extLst>
              <a:ext uri="{FF2B5EF4-FFF2-40B4-BE49-F238E27FC236}">
                <a16:creationId xmlns:a16="http://schemas.microsoft.com/office/drawing/2014/main" id="{ECA80817-11A8-459E-84EE-1BCD4793C674}"/>
              </a:ext>
            </a:extLst>
          </p:cNvPr>
          <p:cNvGraphicFramePr>
            <a:graphicFrameLocks noChangeAspect="1"/>
          </p:cNvGraphicFramePr>
          <p:nvPr>
            <p:extLst>
              <p:ext uri="{D42A27DB-BD31-4B8C-83A1-F6EECF244321}">
                <p14:modId xmlns:p14="http://schemas.microsoft.com/office/powerpoint/2010/main" val="1568441973"/>
              </p:ext>
            </p:extLst>
          </p:nvPr>
        </p:nvGraphicFramePr>
        <p:xfrm>
          <a:off x="6169025" y="1706523"/>
          <a:ext cx="952500" cy="342900"/>
        </p:xfrm>
        <a:graphic>
          <a:graphicData uri="http://schemas.openxmlformats.org/presentationml/2006/ole">
            <mc:AlternateContent xmlns:mc="http://schemas.openxmlformats.org/markup-compatibility/2006">
              <mc:Choice xmlns:v="urn:schemas-microsoft-com:vml" Requires="v">
                <p:oleObj name="Equation" r:id="rId5" imgW="952200" imgH="342720" progId="Equation.DSMT4">
                  <p:embed/>
                </p:oleObj>
              </mc:Choice>
              <mc:Fallback>
                <p:oleObj name="Equation" r:id="rId5" imgW="952200" imgH="342720" progId="Equation.DSMT4">
                  <p:embed/>
                  <p:pic>
                    <p:nvPicPr>
                      <p:cNvPr id="0" name=""/>
                      <p:cNvPicPr/>
                      <p:nvPr/>
                    </p:nvPicPr>
                    <p:blipFill>
                      <a:blip r:embed="rId6"/>
                      <a:stretch>
                        <a:fillRect/>
                      </a:stretch>
                    </p:blipFill>
                    <p:spPr>
                      <a:xfrm>
                        <a:off x="6169025" y="1706523"/>
                        <a:ext cx="952500" cy="342900"/>
                      </a:xfrm>
                      <a:prstGeom prst="rect">
                        <a:avLst/>
                      </a:prstGeom>
                    </p:spPr>
                  </p:pic>
                </p:oleObj>
              </mc:Fallback>
            </mc:AlternateContent>
          </a:graphicData>
        </a:graphic>
      </p:graphicFrame>
      <p:graphicFrame>
        <p:nvGraphicFramePr>
          <p:cNvPr id="17" name="对象 16">
            <a:extLst>
              <a:ext uri="{FF2B5EF4-FFF2-40B4-BE49-F238E27FC236}">
                <a16:creationId xmlns:a16="http://schemas.microsoft.com/office/drawing/2014/main" id="{1BDE7324-3DFF-41A6-B487-F5E48943F08A}"/>
              </a:ext>
            </a:extLst>
          </p:cNvPr>
          <p:cNvGraphicFramePr>
            <a:graphicFrameLocks noChangeAspect="1"/>
          </p:cNvGraphicFramePr>
          <p:nvPr>
            <p:extLst>
              <p:ext uri="{D42A27DB-BD31-4B8C-83A1-F6EECF244321}">
                <p14:modId xmlns:p14="http://schemas.microsoft.com/office/powerpoint/2010/main" val="585568355"/>
              </p:ext>
            </p:extLst>
          </p:nvPr>
        </p:nvGraphicFramePr>
        <p:xfrm>
          <a:off x="5819775" y="2049144"/>
          <a:ext cx="825500" cy="292100"/>
        </p:xfrm>
        <a:graphic>
          <a:graphicData uri="http://schemas.openxmlformats.org/presentationml/2006/ole">
            <mc:AlternateContent xmlns:mc="http://schemas.openxmlformats.org/markup-compatibility/2006">
              <mc:Choice xmlns:v="urn:schemas-microsoft-com:vml" Requires="v">
                <p:oleObj name="Equation" r:id="rId7" imgW="825480" imgH="291960" progId="Equation.DSMT4">
                  <p:embed/>
                </p:oleObj>
              </mc:Choice>
              <mc:Fallback>
                <p:oleObj name="Equation" r:id="rId7" imgW="825480" imgH="291960" progId="Equation.DSMT4">
                  <p:embed/>
                  <p:pic>
                    <p:nvPicPr>
                      <p:cNvPr id="0" name=""/>
                      <p:cNvPicPr/>
                      <p:nvPr/>
                    </p:nvPicPr>
                    <p:blipFill>
                      <a:blip r:embed="rId8"/>
                      <a:stretch>
                        <a:fillRect/>
                      </a:stretch>
                    </p:blipFill>
                    <p:spPr>
                      <a:xfrm>
                        <a:off x="5819775" y="2049144"/>
                        <a:ext cx="825500" cy="292100"/>
                      </a:xfrm>
                      <a:prstGeom prst="rect">
                        <a:avLst/>
                      </a:prstGeom>
                    </p:spPr>
                  </p:pic>
                </p:oleObj>
              </mc:Fallback>
            </mc:AlternateContent>
          </a:graphicData>
        </a:graphic>
      </p:graphicFrame>
      <p:graphicFrame>
        <p:nvGraphicFramePr>
          <p:cNvPr id="19" name="对象 18">
            <a:extLst>
              <a:ext uri="{FF2B5EF4-FFF2-40B4-BE49-F238E27FC236}">
                <a16:creationId xmlns:a16="http://schemas.microsoft.com/office/drawing/2014/main" id="{2A8D1BF0-48E3-4C4D-A7AC-E33F7C3518FF}"/>
              </a:ext>
            </a:extLst>
          </p:cNvPr>
          <p:cNvGraphicFramePr>
            <a:graphicFrameLocks noChangeAspect="1"/>
          </p:cNvGraphicFramePr>
          <p:nvPr>
            <p:extLst>
              <p:ext uri="{D42A27DB-BD31-4B8C-83A1-F6EECF244321}">
                <p14:modId xmlns:p14="http://schemas.microsoft.com/office/powerpoint/2010/main" val="1986090224"/>
              </p:ext>
            </p:extLst>
          </p:nvPr>
        </p:nvGraphicFramePr>
        <p:xfrm>
          <a:off x="7148513" y="3309938"/>
          <a:ext cx="1879600" cy="317500"/>
        </p:xfrm>
        <a:graphic>
          <a:graphicData uri="http://schemas.openxmlformats.org/presentationml/2006/ole">
            <mc:AlternateContent xmlns:mc="http://schemas.openxmlformats.org/markup-compatibility/2006">
              <mc:Choice xmlns:v="urn:schemas-microsoft-com:vml" Requires="v">
                <p:oleObj name="Equation" r:id="rId9" imgW="1879560" imgH="317160" progId="Equation.DSMT4">
                  <p:embed/>
                </p:oleObj>
              </mc:Choice>
              <mc:Fallback>
                <p:oleObj name="Equation" r:id="rId9" imgW="1879560" imgH="317160" progId="Equation.DSMT4">
                  <p:embed/>
                  <p:pic>
                    <p:nvPicPr>
                      <p:cNvPr id="0" name=""/>
                      <p:cNvPicPr/>
                      <p:nvPr/>
                    </p:nvPicPr>
                    <p:blipFill>
                      <a:blip r:embed="rId10"/>
                      <a:stretch>
                        <a:fillRect/>
                      </a:stretch>
                    </p:blipFill>
                    <p:spPr>
                      <a:xfrm>
                        <a:off x="7148513" y="3309938"/>
                        <a:ext cx="1879600" cy="317500"/>
                      </a:xfrm>
                      <a:prstGeom prst="rect">
                        <a:avLst/>
                      </a:prstGeom>
                    </p:spPr>
                  </p:pic>
                </p:oleObj>
              </mc:Fallback>
            </mc:AlternateContent>
          </a:graphicData>
        </a:graphic>
      </p:graphicFrame>
      <p:sp>
        <p:nvSpPr>
          <p:cNvPr id="32" name="文本框 31">
            <a:extLst>
              <a:ext uri="{FF2B5EF4-FFF2-40B4-BE49-F238E27FC236}">
                <a16:creationId xmlns:a16="http://schemas.microsoft.com/office/drawing/2014/main" id="{87D92938-7C0F-49FF-840C-91808C08A97C}"/>
              </a:ext>
            </a:extLst>
          </p:cNvPr>
          <p:cNvSpPr txBox="1"/>
          <p:nvPr/>
        </p:nvSpPr>
        <p:spPr>
          <a:xfrm>
            <a:off x="5072444" y="3666350"/>
            <a:ext cx="6614268" cy="923330"/>
          </a:xfrm>
          <a:prstGeom prst="rect">
            <a:avLst/>
          </a:prstGeom>
          <a:noFill/>
        </p:spPr>
        <p:txBody>
          <a:bodyPr wrap="square">
            <a:spAutoFit/>
          </a:bodyPr>
          <a:lstStyle/>
          <a:p>
            <a:pPr algn="l">
              <a:spcAft>
                <a:spcPts val="1200"/>
              </a:spcAft>
            </a:pPr>
            <a:r>
              <a:rPr lang="en-US" altLang="zh-CN" kern="0" spc="10" dirty="0">
                <a:solidFill>
                  <a:srgbClr val="333333"/>
                </a:solidFill>
                <a:effectLst/>
                <a:latin typeface="+mn-ea"/>
                <a:ea typeface="+mn-ea"/>
                <a:cs typeface="宋体" panose="02010600030101010101" pitchFamily="2" charset="-122"/>
              </a:rPr>
              <a:t>  For a </a:t>
            </a:r>
            <a:r>
              <a:rPr lang="en-US" altLang="zh-CN" kern="0" spc="10" dirty="0">
                <a:solidFill>
                  <a:srgbClr val="333333"/>
                </a:solidFill>
                <a:latin typeface="+mn-ea"/>
                <a:ea typeface="+mn-ea"/>
                <a:cs typeface="宋体" panose="02010600030101010101" pitchFamily="2" charset="-122"/>
              </a:rPr>
              <a:t>temperature </a:t>
            </a:r>
            <a:r>
              <a:rPr lang="en-US" altLang="zh-CN" kern="0" spc="10" dirty="0">
                <a:solidFill>
                  <a:srgbClr val="333333"/>
                </a:solidFill>
                <a:effectLst/>
                <a:latin typeface="+mn-ea"/>
                <a:ea typeface="+mn-ea"/>
                <a:cs typeface="宋体" panose="02010600030101010101" pitchFamily="2" charset="-122"/>
              </a:rPr>
              <a:t>simulation, this function is used to build a penalized coefficient of heat conductivity k and heat capacity C:</a:t>
            </a:r>
            <a:endParaRPr lang="zh-CN" altLang="zh-CN" kern="100" dirty="0">
              <a:effectLst/>
              <a:latin typeface="+mn-ea"/>
              <a:ea typeface="+mn-ea"/>
              <a:cs typeface="Times New Roman" panose="02020603050405020304" pitchFamily="18" charset="0"/>
            </a:endParaRPr>
          </a:p>
        </p:txBody>
      </p:sp>
      <p:graphicFrame>
        <p:nvGraphicFramePr>
          <p:cNvPr id="33" name="对象 32">
            <a:extLst>
              <a:ext uri="{FF2B5EF4-FFF2-40B4-BE49-F238E27FC236}">
                <a16:creationId xmlns:a16="http://schemas.microsoft.com/office/drawing/2014/main" id="{CDC4E254-10E9-43FE-BABC-EFA4773F508A}"/>
              </a:ext>
            </a:extLst>
          </p:cNvPr>
          <p:cNvGraphicFramePr>
            <a:graphicFrameLocks noChangeAspect="1"/>
          </p:cNvGraphicFramePr>
          <p:nvPr>
            <p:extLst>
              <p:ext uri="{D42A27DB-BD31-4B8C-83A1-F6EECF244321}">
                <p14:modId xmlns:p14="http://schemas.microsoft.com/office/powerpoint/2010/main" val="2494343697"/>
              </p:ext>
            </p:extLst>
          </p:nvPr>
        </p:nvGraphicFramePr>
        <p:xfrm>
          <a:off x="7188200" y="4598988"/>
          <a:ext cx="1879600" cy="698500"/>
        </p:xfrm>
        <a:graphic>
          <a:graphicData uri="http://schemas.openxmlformats.org/presentationml/2006/ole">
            <mc:AlternateContent xmlns:mc="http://schemas.openxmlformats.org/markup-compatibility/2006">
              <mc:Choice xmlns:v="urn:schemas-microsoft-com:vml" Requires="v">
                <p:oleObj name="Equation" r:id="rId11" imgW="1879560" imgH="698400" progId="Equation.DSMT4">
                  <p:embed/>
                </p:oleObj>
              </mc:Choice>
              <mc:Fallback>
                <p:oleObj name="Equation" r:id="rId11" imgW="1879560" imgH="698400" progId="Equation.DSMT4">
                  <p:embed/>
                  <p:pic>
                    <p:nvPicPr>
                      <p:cNvPr id="19" name="对象 18">
                        <a:extLst>
                          <a:ext uri="{FF2B5EF4-FFF2-40B4-BE49-F238E27FC236}">
                            <a16:creationId xmlns:a16="http://schemas.microsoft.com/office/drawing/2014/main" id="{2A8D1BF0-48E3-4C4D-A7AC-E33F7C3518FF}"/>
                          </a:ext>
                        </a:extLst>
                      </p:cNvPr>
                      <p:cNvPicPr/>
                      <p:nvPr/>
                    </p:nvPicPr>
                    <p:blipFill>
                      <a:blip r:embed="rId12"/>
                      <a:stretch>
                        <a:fillRect/>
                      </a:stretch>
                    </p:blipFill>
                    <p:spPr>
                      <a:xfrm>
                        <a:off x="7188200" y="4598988"/>
                        <a:ext cx="1879600" cy="698500"/>
                      </a:xfrm>
                      <a:prstGeom prst="rect">
                        <a:avLst/>
                      </a:prstGeom>
                    </p:spPr>
                  </p:pic>
                </p:oleObj>
              </mc:Fallback>
            </mc:AlternateContent>
          </a:graphicData>
        </a:graphic>
      </p:graphicFrame>
      <p:sp>
        <p:nvSpPr>
          <p:cNvPr id="24" name="AutoShape 11">
            <a:extLst>
              <a:ext uri="{FF2B5EF4-FFF2-40B4-BE49-F238E27FC236}">
                <a16:creationId xmlns:a16="http://schemas.microsoft.com/office/drawing/2014/main" id="{A54910BC-F0DA-4C6A-8D84-2A5405B60630}"/>
              </a:ext>
            </a:extLst>
          </p:cNvPr>
          <p:cNvSpPr>
            <a:spLocks noChangeAspect="1" noChangeArrowheads="1"/>
          </p:cNvSpPr>
          <p:nvPr/>
        </p:nvSpPr>
        <p:spPr bwMode="auto">
          <a:xfrm>
            <a:off x="541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文本框 36">
            <a:extLst>
              <a:ext uri="{FF2B5EF4-FFF2-40B4-BE49-F238E27FC236}">
                <a16:creationId xmlns:a16="http://schemas.microsoft.com/office/drawing/2014/main" id="{B00C5358-4636-4230-BBD9-697D722209D5}"/>
              </a:ext>
            </a:extLst>
          </p:cNvPr>
          <p:cNvSpPr txBox="1"/>
          <p:nvPr/>
        </p:nvSpPr>
        <p:spPr>
          <a:xfrm>
            <a:off x="5072444" y="5483252"/>
            <a:ext cx="7240778" cy="738664"/>
          </a:xfrm>
          <a:prstGeom prst="rect">
            <a:avLst/>
          </a:prstGeom>
          <a:noFill/>
        </p:spPr>
        <p:txBody>
          <a:bodyPr wrap="square">
            <a:spAutoFit/>
          </a:bodyPr>
          <a:lstStyle/>
          <a:p>
            <a:r>
              <a:rPr lang="en-US" altLang="zh-CN" sz="1400" kern="100" spc="10" dirty="0">
                <a:solidFill>
                  <a:srgbClr val="333333"/>
                </a:solidFill>
                <a:effectLst/>
                <a:latin typeface="+mn-ea"/>
                <a:ea typeface="+mn-ea"/>
                <a:cs typeface="Times New Roman" panose="02020603050405020304" pitchFamily="18" charset="0"/>
              </a:rPr>
              <a:t>where </a:t>
            </a:r>
            <a:r>
              <a:rPr lang="en-US" altLang="zh-CN" sz="1400" kern="100" dirty="0" err="1">
                <a:effectLst/>
                <a:latin typeface="+mn-ea"/>
                <a:ea typeface="+mn-ea"/>
                <a:cs typeface="Times New Roman" panose="02020603050405020304" pitchFamily="18" charset="0"/>
              </a:rPr>
              <a:t>E</a:t>
            </a:r>
            <a:r>
              <a:rPr lang="en-US" altLang="zh-CN" sz="1400" kern="100" baseline="-25000" dirty="0" err="1">
                <a:effectLst/>
                <a:latin typeface="+mn-ea"/>
                <a:ea typeface="+mn-ea"/>
                <a:cs typeface="Times New Roman" panose="02020603050405020304" pitchFamily="18" charset="0"/>
              </a:rPr>
              <a:t>0</a:t>
            </a:r>
            <a:r>
              <a:rPr lang="en-US" altLang="zh-CN" sz="1400" kern="100" dirty="0">
                <a:effectLst/>
                <a:latin typeface="+mn-ea"/>
                <a:ea typeface="+mn-ea"/>
                <a:cs typeface="Times New Roman" panose="02020603050405020304" pitchFamily="18" charset="0"/>
              </a:rPr>
              <a:t> </a:t>
            </a:r>
            <a:r>
              <a:rPr lang="en-US" altLang="zh-CN" sz="1400" kern="100" dirty="0">
                <a:latin typeface="+mn-ea"/>
                <a:ea typeface="+mn-ea"/>
                <a:cs typeface="Times New Roman" panose="02020603050405020304" pitchFamily="18" charset="0"/>
              </a:rPr>
              <a:t>,</a:t>
            </a:r>
            <a:r>
              <a:rPr lang="en-US" altLang="zh-CN" sz="1400" kern="100" dirty="0" err="1">
                <a:latin typeface="+mn-ea"/>
                <a:ea typeface="+mn-ea"/>
                <a:cs typeface="Times New Roman" panose="02020603050405020304" pitchFamily="18" charset="0"/>
              </a:rPr>
              <a:t>k</a:t>
            </a:r>
            <a:r>
              <a:rPr lang="en-US" altLang="zh-CN" sz="1400" kern="100" baseline="-25000" dirty="0" err="1">
                <a:latin typeface="+mn-ea"/>
                <a:ea typeface="+mn-ea"/>
                <a:cs typeface="Times New Roman" panose="02020603050405020304" pitchFamily="18" charset="0"/>
              </a:rPr>
              <a:t>0</a:t>
            </a:r>
            <a:r>
              <a:rPr lang="en-US" altLang="zh-CN" sz="1400" kern="100" dirty="0">
                <a:latin typeface="+mn-ea"/>
                <a:ea typeface="+mn-ea"/>
                <a:cs typeface="Times New Roman" panose="02020603050405020304" pitchFamily="18" charset="0"/>
              </a:rPr>
              <a:t>, </a:t>
            </a:r>
            <a:r>
              <a:rPr lang="en-US" altLang="zh-CN" sz="1400" kern="100" dirty="0" err="1">
                <a:latin typeface="+mn-ea"/>
                <a:ea typeface="+mn-ea"/>
                <a:cs typeface="Times New Roman" panose="02020603050405020304" pitchFamily="18" charset="0"/>
              </a:rPr>
              <a:t>C</a:t>
            </a:r>
            <a:r>
              <a:rPr lang="en-US" altLang="zh-CN" sz="1400" kern="100" baseline="-25000" dirty="0" err="1">
                <a:latin typeface="+mn-ea"/>
                <a:ea typeface="+mn-ea"/>
                <a:cs typeface="Times New Roman" panose="02020603050405020304" pitchFamily="18" charset="0"/>
              </a:rPr>
              <a:t>0</a:t>
            </a:r>
            <a:r>
              <a:rPr lang="zh-CN" altLang="zh-CN" sz="1400" kern="100" dirty="0">
                <a:effectLst/>
                <a:latin typeface="+mn-ea"/>
                <a:ea typeface="+mn-ea"/>
                <a:cs typeface="Times New Roman" panose="02020603050405020304" pitchFamily="18" charset="0"/>
              </a:rPr>
              <a:t> </a:t>
            </a:r>
            <a:r>
              <a:rPr lang="en-US" altLang="zh-CN" sz="1400" kern="100" dirty="0">
                <a:latin typeface="+mn-ea"/>
                <a:ea typeface="+mn-ea"/>
                <a:cs typeface="Times New Roman" panose="02020603050405020304" pitchFamily="18" charset="0"/>
              </a:rPr>
              <a:t>are </a:t>
            </a:r>
            <a:r>
              <a:rPr lang="zh-CN" altLang="zh-CN" sz="1400" kern="100" dirty="0">
                <a:effectLst/>
                <a:latin typeface="+mn-ea"/>
                <a:ea typeface="+mn-ea"/>
                <a:cs typeface="Times New Roman" panose="02020603050405020304" pitchFamily="18" charset="0"/>
              </a:rPr>
              <a:t>the true Young’s modulus</a:t>
            </a:r>
            <a:r>
              <a:rPr lang="en-US" altLang="zh-CN" sz="1400" kern="100" dirty="0">
                <a:effectLst/>
                <a:latin typeface="+mn-ea"/>
                <a:ea typeface="+mn-ea"/>
                <a:cs typeface="Times New Roman" panose="02020603050405020304" pitchFamily="18" charset="0"/>
              </a:rPr>
              <a:t>, </a:t>
            </a:r>
            <a:r>
              <a:rPr lang="en-US" altLang="zh-CN" sz="1400" kern="0" spc="10" dirty="0">
                <a:solidFill>
                  <a:srgbClr val="333333"/>
                </a:solidFill>
                <a:effectLst/>
                <a:latin typeface="+mn-ea"/>
                <a:ea typeface="+mn-ea"/>
                <a:cs typeface="宋体" panose="02010600030101010101" pitchFamily="2" charset="-122"/>
              </a:rPr>
              <a:t>coefficient of heat conductivity and heat capacity, respectively</a:t>
            </a:r>
            <a:r>
              <a:rPr lang="zh-CN" altLang="zh-CN" sz="1400" kern="100" dirty="0">
                <a:effectLst/>
                <a:latin typeface="+mn-ea"/>
                <a:ea typeface="+mn-ea"/>
                <a:cs typeface="Times New Roman" panose="02020603050405020304" pitchFamily="18" charset="0"/>
              </a:rPr>
              <a:t>. Thus, </a:t>
            </a:r>
            <a:r>
              <a:rPr lang="en-US" altLang="zh-CN" sz="1400" kern="100" dirty="0" err="1">
                <a:effectLst/>
                <a:latin typeface="+mn-ea"/>
                <a:ea typeface="+mn-ea"/>
                <a:cs typeface="Times New Roman" panose="02020603050405020304" pitchFamily="18" charset="0"/>
              </a:rPr>
              <a:t>ρ</a:t>
            </a:r>
            <a:r>
              <a:rPr lang="en-US" altLang="zh-CN" sz="1400" kern="100" baseline="-25000" dirty="0" err="1">
                <a:effectLst/>
                <a:latin typeface="+mn-ea"/>
                <a:ea typeface="+mn-ea"/>
                <a:cs typeface="Times New Roman" panose="02020603050405020304" pitchFamily="18" charset="0"/>
              </a:rPr>
              <a:t>design</a:t>
            </a:r>
            <a:r>
              <a:rPr lang="zh-CN" altLang="zh-CN" sz="1400" kern="100" dirty="0">
                <a:effectLst/>
                <a:latin typeface="+mn-ea"/>
                <a:ea typeface="+mn-ea"/>
                <a:cs typeface="Times New Roman" panose="02020603050405020304" pitchFamily="18" charset="0"/>
              </a:rPr>
              <a:t>= 0 corresponds to a void part and </a:t>
            </a:r>
            <a:r>
              <a:rPr lang="en-US" altLang="zh-CN" sz="1400" kern="100" dirty="0">
                <a:effectLst/>
                <a:latin typeface="+mn-ea"/>
                <a:ea typeface="+mn-ea"/>
                <a:cs typeface="Times New Roman" panose="02020603050405020304" pitchFamily="18" charset="0"/>
              </a:rPr>
              <a:t> </a:t>
            </a:r>
            <a:r>
              <a:rPr lang="en-US" altLang="zh-CN" sz="1400" kern="100" dirty="0" err="1">
                <a:effectLst/>
                <a:latin typeface="+mn-ea"/>
                <a:ea typeface="+mn-ea"/>
                <a:cs typeface="Times New Roman" panose="02020603050405020304" pitchFamily="18" charset="0"/>
              </a:rPr>
              <a:t>ρ</a:t>
            </a:r>
            <a:r>
              <a:rPr lang="en-US" altLang="zh-CN" sz="1400" kern="100" baseline="-25000" dirty="0" err="1">
                <a:effectLst/>
                <a:latin typeface="+mn-ea"/>
                <a:ea typeface="+mn-ea"/>
                <a:cs typeface="Times New Roman" panose="02020603050405020304" pitchFamily="18" charset="0"/>
              </a:rPr>
              <a:t>design</a:t>
            </a:r>
            <a:r>
              <a:rPr lang="en-US" altLang="zh-CN" sz="1400" kern="100" baseline="-25000" dirty="0">
                <a:effectLst/>
                <a:latin typeface="+mn-ea"/>
                <a:ea typeface="+mn-ea"/>
                <a:cs typeface="Times New Roman" panose="02020603050405020304" pitchFamily="18" charset="0"/>
              </a:rPr>
              <a:t> </a:t>
            </a:r>
            <a:r>
              <a:rPr lang="zh-CN" altLang="zh-CN" sz="1400" kern="100" dirty="0">
                <a:effectLst/>
                <a:latin typeface="+mn-ea"/>
                <a:ea typeface="+mn-ea"/>
                <a:cs typeface="Times New Roman" panose="02020603050405020304" pitchFamily="18" charset="0"/>
              </a:rPr>
              <a:t>= 1 corresponds to a solid part.</a:t>
            </a:r>
          </a:p>
        </p:txBody>
      </p:sp>
      <p:pic>
        <p:nvPicPr>
          <p:cNvPr id="2" name="图片 1">
            <a:extLst>
              <a:ext uri="{FF2B5EF4-FFF2-40B4-BE49-F238E27FC236}">
                <a16:creationId xmlns:a16="http://schemas.microsoft.com/office/drawing/2014/main" id="{F7EE1808-958A-E84B-5D9E-BF8F980C0AC8}"/>
              </a:ext>
            </a:extLst>
          </p:cNvPr>
          <p:cNvPicPr>
            <a:picLocks noChangeAspect="1"/>
          </p:cNvPicPr>
          <p:nvPr/>
        </p:nvPicPr>
        <p:blipFill>
          <a:blip r:embed="rId13"/>
          <a:stretch>
            <a:fillRect/>
          </a:stretch>
        </p:blipFill>
        <p:spPr>
          <a:xfrm>
            <a:off x="6339047" y="48973"/>
            <a:ext cx="1600994" cy="674880"/>
          </a:xfrm>
          <a:prstGeom prst="rect">
            <a:avLst/>
          </a:prstGeom>
        </p:spPr>
      </p:pic>
    </p:spTree>
    <p:extLst>
      <p:ext uri="{BB962C8B-B14F-4D97-AF65-F5344CB8AC3E}">
        <p14:creationId xmlns:p14="http://schemas.microsoft.com/office/powerpoint/2010/main" val="319739706"/>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Topology Optimization</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11</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pic>
        <p:nvPicPr>
          <p:cNvPr id="4" name="图片 3">
            <a:extLst>
              <a:ext uri="{FF2B5EF4-FFF2-40B4-BE49-F238E27FC236}">
                <a16:creationId xmlns:a16="http://schemas.microsoft.com/office/drawing/2014/main" id="{ED034CA2-CD81-4A77-9E45-7434F89EEB4D}"/>
              </a:ext>
            </a:extLst>
          </p:cNvPr>
          <p:cNvPicPr>
            <a:picLocks noChangeAspect="1"/>
          </p:cNvPicPr>
          <p:nvPr/>
        </p:nvPicPr>
        <p:blipFill rotWithShape="1">
          <a:blip r:embed="rId4"/>
          <a:srcRect t="4485" b="82227"/>
          <a:stretch/>
        </p:blipFill>
        <p:spPr>
          <a:xfrm>
            <a:off x="194039" y="1383823"/>
            <a:ext cx="10826387" cy="822960"/>
          </a:xfrm>
          <a:prstGeom prst="rect">
            <a:avLst/>
          </a:prstGeom>
        </p:spPr>
      </p:pic>
      <p:sp>
        <p:nvSpPr>
          <p:cNvPr id="12" name="矩形 11">
            <a:extLst>
              <a:ext uri="{FF2B5EF4-FFF2-40B4-BE49-F238E27FC236}">
                <a16:creationId xmlns:a16="http://schemas.microsoft.com/office/drawing/2014/main" id="{0C5EBC44-0EEA-4D65-A048-14CCEE8A8804}"/>
              </a:ext>
            </a:extLst>
          </p:cNvPr>
          <p:cNvSpPr/>
          <p:nvPr/>
        </p:nvSpPr>
        <p:spPr>
          <a:xfrm>
            <a:off x="550262" y="768527"/>
            <a:ext cx="11136450" cy="1230593"/>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dirty="0">
                <a:solidFill>
                  <a:srgbClr val="000000"/>
                </a:solidFill>
                <a:latin typeface="+mn-ea"/>
                <a:ea typeface="+mn-ea"/>
              </a:rPr>
              <a:t>Implementation of Topology Optimization </a:t>
            </a:r>
            <a:br>
              <a:rPr lang="en-US" altLang="zh-CN" sz="2000" dirty="0"/>
            </a:br>
            <a:r>
              <a:rPr lang="en-US" altLang="zh-CN" sz="2000" b="0" i="0" dirty="0">
                <a:solidFill>
                  <a:srgbClr val="000000"/>
                </a:solidFill>
                <a:effectLst/>
                <a:latin typeface="微软雅黑" panose="020B0503020204020204" pitchFamily="34" charset="-122"/>
                <a:ea typeface="微软雅黑" panose="020B0503020204020204" pitchFamily="34" charset="-122"/>
              </a:rPr>
              <a:t> </a:t>
            </a:r>
            <a:endParaRPr lang="en-US" altLang="zh-CN" sz="2800" dirty="0">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F7CF6AA3-9E9D-4DD4-8F1D-BCBF388D01B7}"/>
              </a:ext>
            </a:extLst>
          </p:cNvPr>
          <p:cNvPicPr>
            <a:picLocks noChangeAspect="1"/>
          </p:cNvPicPr>
          <p:nvPr/>
        </p:nvPicPr>
        <p:blipFill>
          <a:blip r:embed="rId5"/>
          <a:stretch>
            <a:fillRect/>
          </a:stretch>
        </p:blipFill>
        <p:spPr>
          <a:xfrm>
            <a:off x="194039" y="2508446"/>
            <a:ext cx="3330803" cy="2533387"/>
          </a:xfrm>
          <a:prstGeom prst="rect">
            <a:avLst/>
          </a:prstGeom>
        </p:spPr>
      </p:pic>
      <p:sp>
        <p:nvSpPr>
          <p:cNvPr id="10" name="文本框 9">
            <a:extLst>
              <a:ext uri="{FF2B5EF4-FFF2-40B4-BE49-F238E27FC236}">
                <a16:creationId xmlns:a16="http://schemas.microsoft.com/office/drawing/2014/main" id="{7E7FE3D9-65E4-441C-A3A7-1C3E07AC8615}"/>
              </a:ext>
            </a:extLst>
          </p:cNvPr>
          <p:cNvSpPr txBox="1"/>
          <p:nvPr/>
        </p:nvSpPr>
        <p:spPr>
          <a:xfrm>
            <a:off x="3646696" y="1472475"/>
            <a:ext cx="2762240" cy="369332"/>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altLang="zh-CN" dirty="0"/>
              <a:t>Boundary conditions</a:t>
            </a:r>
          </a:p>
        </p:txBody>
      </p:sp>
      <p:sp>
        <p:nvSpPr>
          <p:cNvPr id="11" name="文本框 10">
            <a:extLst>
              <a:ext uri="{FF2B5EF4-FFF2-40B4-BE49-F238E27FC236}">
                <a16:creationId xmlns:a16="http://schemas.microsoft.com/office/drawing/2014/main" id="{84819E7B-3DB4-416E-BAE4-CAF7D2B9E606}"/>
              </a:ext>
            </a:extLst>
          </p:cNvPr>
          <p:cNvSpPr txBox="1"/>
          <p:nvPr/>
        </p:nvSpPr>
        <p:spPr>
          <a:xfrm>
            <a:off x="7661275" y="1468307"/>
            <a:ext cx="2762240" cy="369332"/>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altLang="zh-CN" dirty="0"/>
              <a:t>Optimization</a:t>
            </a:r>
          </a:p>
        </p:txBody>
      </p:sp>
      <p:pic>
        <p:nvPicPr>
          <p:cNvPr id="14" name="图片 13">
            <a:extLst>
              <a:ext uri="{FF2B5EF4-FFF2-40B4-BE49-F238E27FC236}">
                <a16:creationId xmlns:a16="http://schemas.microsoft.com/office/drawing/2014/main" id="{6443D12A-C5EF-4931-9873-A0767FC38C6D}"/>
              </a:ext>
            </a:extLst>
          </p:cNvPr>
          <p:cNvPicPr>
            <a:picLocks noChangeAspect="1"/>
          </p:cNvPicPr>
          <p:nvPr/>
        </p:nvPicPr>
        <p:blipFill>
          <a:blip r:embed="rId6"/>
          <a:stretch>
            <a:fillRect/>
          </a:stretch>
        </p:blipFill>
        <p:spPr>
          <a:xfrm>
            <a:off x="3947415" y="2145200"/>
            <a:ext cx="2226909" cy="1690563"/>
          </a:xfrm>
          <a:prstGeom prst="rect">
            <a:avLst/>
          </a:prstGeom>
        </p:spPr>
      </p:pic>
      <p:graphicFrame>
        <p:nvGraphicFramePr>
          <p:cNvPr id="2" name="对象 1">
            <a:extLst>
              <a:ext uri="{FF2B5EF4-FFF2-40B4-BE49-F238E27FC236}">
                <a16:creationId xmlns:a16="http://schemas.microsoft.com/office/drawing/2014/main" id="{850A061E-503C-4393-BBC4-AA836DAA477B}"/>
              </a:ext>
            </a:extLst>
          </p:cNvPr>
          <p:cNvGraphicFramePr>
            <a:graphicFrameLocks noChangeAspect="1"/>
          </p:cNvGraphicFramePr>
          <p:nvPr>
            <p:extLst>
              <p:ext uri="{D42A27DB-BD31-4B8C-83A1-F6EECF244321}">
                <p14:modId xmlns:p14="http://schemas.microsoft.com/office/powerpoint/2010/main" val="2498714372"/>
              </p:ext>
            </p:extLst>
          </p:nvPr>
        </p:nvGraphicFramePr>
        <p:xfrm>
          <a:off x="4394200" y="2362200"/>
          <a:ext cx="914400" cy="225425"/>
        </p:xfrm>
        <a:graphic>
          <a:graphicData uri="http://schemas.openxmlformats.org/presentationml/2006/ole">
            <mc:AlternateContent xmlns:mc="http://schemas.openxmlformats.org/markup-compatibility/2006">
              <mc:Choice xmlns:v="urn:schemas-microsoft-com:vml" Requires="v">
                <p:oleObj name="Equation" r:id="rId7" imgW="914400" imgH="224640" progId="Equation.DSMT4">
                  <p:embed/>
                </p:oleObj>
              </mc:Choice>
              <mc:Fallback>
                <p:oleObj name="Equation" r:id="rId7" imgW="914400" imgH="224640" progId="Equation.DSMT4">
                  <p:embed/>
                  <p:pic>
                    <p:nvPicPr>
                      <p:cNvPr id="0" name=""/>
                      <p:cNvPicPr/>
                      <p:nvPr/>
                    </p:nvPicPr>
                    <p:blipFill>
                      <a:blip r:embed="rId8"/>
                      <a:stretch>
                        <a:fillRect/>
                      </a:stretch>
                    </p:blipFill>
                    <p:spPr>
                      <a:xfrm>
                        <a:off x="4394200" y="2362200"/>
                        <a:ext cx="914400" cy="225425"/>
                      </a:xfrm>
                      <a:prstGeom prst="rect">
                        <a:avLst/>
                      </a:prstGeom>
                    </p:spPr>
                  </p:pic>
                </p:oleObj>
              </mc:Fallback>
            </mc:AlternateContent>
          </a:graphicData>
        </a:graphic>
      </p:graphicFrame>
      <p:graphicFrame>
        <p:nvGraphicFramePr>
          <p:cNvPr id="5" name="对象 4">
            <a:extLst>
              <a:ext uri="{FF2B5EF4-FFF2-40B4-BE49-F238E27FC236}">
                <a16:creationId xmlns:a16="http://schemas.microsoft.com/office/drawing/2014/main" id="{D830C379-7301-42A9-B504-313B8FD2340E}"/>
              </a:ext>
            </a:extLst>
          </p:cNvPr>
          <p:cNvGraphicFramePr>
            <a:graphicFrameLocks noChangeAspect="1"/>
          </p:cNvGraphicFramePr>
          <p:nvPr>
            <p:extLst>
              <p:ext uri="{D42A27DB-BD31-4B8C-83A1-F6EECF244321}">
                <p14:modId xmlns:p14="http://schemas.microsoft.com/office/powerpoint/2010/main" val="4060929814"/>
              </p:ext>
            </p:extLst>
          </p:nvPr>
        </p:nvGraphicFramePr>
        <p:xfrm>
          <a:off x="4787900" y="2373313"/>
          <a:ext cx="127000" cy="203200"/>
        </p:xfrm>
        <a:graphic>
          <a:graphicData uri="http://schemas.openxmlformats.org/presentationml/2006/ole">
            <mc:AlternateContent xmlns:mc="http://schemas.openxmlformats.org/markup-compatibility/2006">
              <mc:Choice xmlns:v="urn:schemas-microsoft-com:vml" Requires="v">
                <p:oleObj name="Equation" r:id="rId9" imgW="126720" imgH="203040" progId="Equation.DSMT4">
                  <p:embed/>
                </p:oleObj>
              </mc:Choice>
              <mc:Fallback>
                <p:oleObj name="Equation" r:id="rId9" imgW="126720" imgH="203040" progId="Equation.DSMT4">
                  <p:embed/>
                  <p:pic>
                    <p:nvPicPr>
                      <p:cNvPr id="0" name=""/>
                      <p:cNvPicPr/>
                      <p:nvPr/>
                    </p:nvPicPr>
                    <p:blipFill>
                      <a:blip r:embed="rId8"/>
                      <a:stretch>
                        <a:fillRect/>
                      </a:stretch>
                    </p:blipFill>
                    <p:spPr>
                      <a:xfrm>
                        <a:off x="4787900" y="2373313"/>
                        <a:ext cx="127000" cy="203200"/>
                      </a:xfrm>
                      <a:prstGeom prst="rect">
                        <a:avLst/>
                      </a:prstGeom>
                    </p:spPr>
                  </p:pic>
                </p:oleObj>
              </mc:Fallback>
            </mc:AlternateContent>
          </a:graphicData>
        </a:graphic>
      </p:graphicFrame>
      <p:graphicFrame>
        <p:nvGraphicFramePr>
          <p:cNvPr id="6" name="对象 5">
            <a:extLst>
              <a:ext uri="{FF2B5EF4-FFF2-40B4-BE49-F238E27FC236}">
                <a16:creationId xmlns:a16="http://schemas.microsoft.com/office/drawing/2014/main" id="{960E38B9-FC4F-41D6-87F3-0A75EF8653DE}"/>
              </a:ext>
            </a:extLst>
          </p:cNvPr>
          <p:cNvGraphicFramePr>
            <a:graphicFrameLocks noChangeAspect="1"/>
          </p:cNvGraphicFramePr>
          <p:nvPr>
            <p:extLst>
              <p:ext uri="{D42A27DB-BD31-4B8C-83A1-F6EECF244321}">
                <p14:modId xmlns:p14="http://schemas.microsoft.com/office/powerpoint/2010/main" val="3188179473"/>
              </p:ext>
            </p:extLst>
          </p:nvPr>
        </p:nvGraphicFramePr>
        <p:xfrm>
          <a:off x="7556495" y="1778871"/>
          <a:ext cx="3403600" cy="2400300"/>
        </p:xfrm>
        <a:graphic>
          <a:graphicData uri="http://schemas.openxmlformats.org/presentationml/2006/ole">
            <mc:AlternateContent xmlns:mc="http://schemas.openxmlformats.org/markup-compatibility/2006">
              <mc:Choice xmlns:v="urn:schemas-microsoft-com:vml" Requires="v">
                <p:oleObj name="Equation" r:id="rId10" imgW="3403440" imgH="2400120" progId="Equation.DSMT4">
                  <p:embed/>
                </p:oleObj>
              </mc:Choice>
              <mc:Fallback>
                <p:oleObj name="Equation" r:id="rId10" imgW="3403440" imgH="2400120" progId="Equation.DSMT4">
                  <p:embed/>
                  <p:pic>
                    <p:nvPicPr>
                      <p:cNvPr id="0" name=""/>
                      <p:cNvPicPr/>
                      <p:nvPr/>
                    </p:nvPicPr>
                    <p:blipFill>
                      <a:blip r:embed="rId11"/>
                      <a:stretch>
                        <a:fillRect/>
                      </a:stretch>
                    </p:blipFill>
                    <p:spPr>
                      <a:xfrm>
                        <a:off x="7556495" y="1778871"/>
                        <a:ext cx="3403600" cy="2400300"/>
                      </a:xfrm>
                      <a:prstGeom prst="rect">
                        <a:avLst/>
                      </a:prstGeom>
                    </p:spPr>
                  </p:pic>
                </p:oleObj>
              </mc:Fallback>
            </mc:AlternateContent>
          </a:graphicData>
        </a:graphic>
      </p:graphicFrame>
      <p:graphicFrame>
        <p:nvGraphicFramePr>
          <p:cNvPr id="16" name="对象 15">
            <a:extLst>
              <a:ext uri="{FF2B5EF4-FFF2-40B4-BE49-F238E27FC236}">
                <a16:creationId xmlns:a16="http://schemas.microsoft.com/office/drawing/2014/main" id="{EA6E73D5-C942-49A2-9FDB-599DFDB452A9}"/>
              </a:ext>
            </a:extLst>
          </p:cNvPr>
          <p:cNvGraphicFramePr>
            <a:graphicFrameLocks noChangeAspect="1"/>
          </p:cNvGraphicFramePr>
          <p:nvPr>
            <p:extLst>
              <p:ext uri="{D42A27DB-BD31-4B8C-83A1-F6EECF244321}">
                <p14:modId xmlns:p14="http://schemas.microsoft.com/office/powerpoint/2010/main" val="3345323143"/>
              </p:ext>
            </p:extLst>
          </p:nvPr>
        </p:nvGraphicFramePr>
        <p:xfrm>
          <a:off x="7556495" y="4162425"/>
          <a:ext cx="2971800" cy="2209800"/>
        </p:xfrm>
        <a:graphic>
          <a:graphicData uri="http://schemas.openxmlformats.org/presentationml/2006/ole">
            <mc:AlternateContent xmlns:mc="http://schemas.openxmlformats.org/markup-compatibility/2006">
              <mc:Choice xmlns:v="urn:schemas-microsoft-com:vml" Requires="v">
                <p:oleObj name="Equation" r:id="rId12" imgW="2971800" imgH="2209680" progId="Equation.DSMT4">
                  <p:embed/>
                </p:oleObj>
              </mc:Choice>
              <mc:Fallback>
                <p:oleObj name="Equation" r:id="rId12" imgW="2971800" imgH="2209680" progId="Equation.DSMT4">
                  <p:embed/>
                  <p:pic>
                    <p:nvPicPr>
                      <p:cNvPr id="6" name="对象 5">
                        <a:extLst>
                          <a:ext uri="{FF2B5EF4-FFF2-40B4-BE49-F238E27FC236}">
                            <a16:creationId xmlns:a16="http://schemas.microsoft.com/office/drawing/2014/main" id="{960E38B9-FC4F-41D6-87F3-0A75EF8653DE}"/>
                          </a:ext>
                        </a:extLst>
                      </p:cNvPr>
                      <p:cNvPicPr/>
                      <p:nvPr/>
                    </p:nvPicPr>
                    <p:blipFill>
                      <a:blip r:embed="rId13"/>
                      <a:stretch>
                        <a:fillRect/>
                      </a:stretch>
                    </p:blipFill>
                    <p:spPr>
                      <a:xfrm>
                        <a:off x="7556495" y="4162425"/>
                        <a:ext cx="2971800" cy="2209800"/>
                      </a:xfrm>
                      <a:prstGeom prst="rect">
                        <a:avLst/>
                      </a:prstGeom>
                    </p:spPr>
                  </p:pic>
                </p:oleObj>
              </mc:Fallback>
            </mc:AlternateContent>
          </a:graphicData>
        </a:graphic>
      </p:graphicFrame>
      <p:sp>
        <p:nvSpPr>
          <p:cNvPr id="18" name="文本框 17">
            <a:extLst>
              <a:ext uri="{FF2B5EF4-FFF2-40B4-BE49-F238E27FC236}">
                <a16:creationId xmlns:a16="http://schemas.microsoft.com/office/drawing/2014/main" id="{73165FC7-82A5-4172-ACF0-665F22E6DBB5}"/>
              </a:ext>
            </a:extLst>
          </p:cNvPr>
          <p:cNvSpPr txBox="1"/>
          <p:nvPr/>
        </p:nvSpPr>
        <p:spPr>
          <a:xfrm>
            <a:off x="3211061" y="1779405"/>
            <a:ext cx="3153678" cy="369332"/>
          </a:xfrm>
          <a:prstGeom prst="rect">
            <a:avLst/>
          </a:prstGeom>
          <a:noFill/>
        </p:spPr>
        <p:txBody>
          <a:bodyPr wrap="square">
            <a:spAutoFit/>
          </a:bodyPr>
          <a:lstStyle/>
          <a:p>
            <a:pPr algn="ctr">
              <a:defRPr/>
            </a:pPr>
            <a:r>
              <a:rPr lang="en-US" altLang="zh-CN" sz="1800" b="1" dirty="0">
                <a:solidFill>
                  <a:srgbClr val="FF6600"/>
                </a:solidFill>
                <a:latin typeface="Arial" charset="0"/>
                <a:ea typeface="宋体" charset="-122"/>
                <a:cs typeface="Arial" charset="0"/>
              </a:rPr>
              <a:t>Structure Field</a:t>
            </a:r>
          </a:p>
        </p:txBody>
      </p:sp>
      <p:sp>
        <p:nvSpPr>
          <p:cNvPr id="20" name="文本框 19">
            <a:extLst>
              <a:ext uri="{FF2B5EF4-FFF2-40B4-BE49-F238E27FC236}">
                <a16:creationId xmlns:a16="http://schemas.microsoft.com/office/drawing/2014/main" id="{25419536-BB97-497D-9D51-AFB2263E6FCC}"/>
              </a:ext>
            </a:extLst>
          </p:cNvPr>
          <p:cNvSpPr txBox="1"/>
          <p:nvPr/>
        </p:nvSpPr>
        <p:spPr>
          <a:xfrm>
            <a:off x="3919664" y="3844683"/>
            <a:ext cx="3330803" cy="1785104"/>
          </a:xfrm>
          <a:prstGeom prst="rect">
            <a:avLst/>
          </a:prstGeom>
          <a:noFill/>
        </p:spPr>
        <p:txBody>
          <a:bodyPr wrap="square">
            <a:spAutoFit/>
          </a:bodyPr>
          <a:lstStyle/>
          <a:p>
            <a:pPr marL="285750" indent="-285750" eaLnBrk="0" hangingPunct="0">
              <a:spcBef>
                <a:spcPts val="600"/>
              </a:spcBef>
              <a:buFont typeface="Wingdings" panose="05000000000000000000" pitchFamily="2" charset="2"/>
              <a:buChar char="l"/>
            </a:pPr>
            <a:r>
              <a:rPr lang="en-US" altLang="zh-CN" sz="1800" b="0" i="0" dirty="0">
                <a:solidFill>
                  <a:srgbClr val="0070C0"/>
                </a:solidFill>
                <a:effectLst/>
                <a:latin typeface="+mn-ea"/>
                <a:ea typeface="+mn-ea"/>
              </a:rPr>
              <a:t>Levitation force: 2500 N </a:t>
            </a:r>
          </a:p>
          <a:p>
            <a:pPr marL="285750" indent="-285750" eaLnBrk="0" hangingPunct="0">
              <a:spcBef>
                <a:spcPts val="600"/>
              </a:spcBef>
              <a:buFont typeface="Wingdings" panose="05000000000000000000" pitchFamily="2" charset="2"/>
              <a:buChar char="l"/>
            </a:pPr>
            <a:r>
              <a:rPr lang="en-US" altLang="zh-CN" sz="1800" dirty="0">
                <a:solidFill>
                  <a:srgbClr val="0070C0"/>
                </a:solidFill>
                <a:latin typeface="+mn-ea"/>
                <a:ea typeface="+mn-ea"/>
              </a:rPr>
              <a:t>G</a:t>
            </a:r>
            <a:r>
              <a:rPr lang="en-US" altLang="zh-CN" sz="1800" b="0" i="0" dirty="0">
                <a:solidFill>
                  <a:srgbClr val="0070C0"/>
                </a:solidFill>
                <a:effectLst/>
                <a:latin typeface="+mn-ea"/>
                <a:ea typeface="+mn-ea"/>
              </a:rPr>
              <a:t>uidance force: 2000 N</a:t>
            </a:r>
          </a:p>
          <a:p>
            <a:pPr marL="285750" indent="-285750" eaLnBrk="0" hangingPunct="0">
              <a:spcBef>
                <a:spcPts val="600"/>
              </a:spcBef>
              <a:buFont typeface="Wingdings" panose="05000000000000000000" pitchFamily="2" charset="2"/>
              <a:buChar char="l"/>
            </a:pPr>
            <a:r>
              <a:rPr lang="en-US" altLang="zh-CN" sz="1800" b="0" i="0" dirty="0">
                <a:solidFill>
                  <a:srgbClr val="0070C0"/>
                </a:solidFill>
                <a:effectLst/>
                <a:latin typeface="+mn-ea"/>
                <a:ea typeface="+mn-ea"/>
              </a:rPr>
              <a:t>Traction force: 5000 N</a:t>
            </a:r>
          </a:p>
          <a:p>
            <a:pPr marL="285750" indent="-285750" eaLnBrk="0" hangingPunct="0">
              <a:spcBef>
                <a:spcPts val="600"/>
              </a:spcBef>
              <a:buFont typeface="Wingdings" panose="05000000000000000000" pitchFamily="2" charset="2"/>
              <a:buChar char="l"/>
            </a:pPr>
            <a:r>
              <a:rPr lang="en-US" altLang="zh-CN" sz="1800" dirty="0">
                <a:solidFill>
                  <a:srgbClr val="0070C0"/>
                </a:solidFill>
                <a:latin typeface="+mn-ea"/>
                <a:ea typeface="+mn-ea"/>
                <a:cs typeface="Arial" panose="020B0604020202020204" pitchFamily="34" charset="0"/>
              </a:rPr>
              <a:t>Lorentz force: 8000 N</a:t>
            </a:r>
          </a:p>
          <a:p>
            <a:pPr marL="285750" indent="-285750" eaLnBrk="0" hangingPunct="0">
              <a:spcBef>
                <a:spcPts val="600"/>
              </a:spcBef>
              <a:buFont typeface="Wingdings" panose="05000000000000000000" pitchFamily="2" charset="2"/>
              <a:buChar char="l"/>
            </a:pPr>
            <a:r>
              <a:rPr lang="en-US" altLang="zh-CN" sz="1800" dirty="0">
                <a:solidFill>
                  <a:srgbClr val="0070C0"/>
                </a:solidFill>
                <a:latin typeface="+mn-ea"/>
                <a:ea typeface="+mn-ea"/>
                <a:cs typeface="Arial" panose="020B0604020202020204" pitchFamily="34" charset="0"/>
              </a:rPr>
              <a:t>Grav</a:t>
            </a:r>
            <a:r>
              <a:rPr lang="en-US" altLang="zh-CN" dirty="0">
                <a:solidFill>
                  <a:srgbClr val="0070C0"/>
                </a:solidFill>
                <a:latin typeface="+mn-ea"/>
                <a:ea typeface="+mn-ea"/>
                <a:cs typeface="Arial" panose="020B0604020202020204" pitchFamily="34" charset="0"/>
              </a:rPr>
              <a:t>ity</a:t>
            </a:r>
            <a:endParaRPr lang="en-US" altLang="zh-CN" sz="1800" dirty="0">
              <a:solidFill>
                <a:srgbClr val="0070C0"/>
              </a:solidFill>
              <a:latin typeface="+mn-ea"/>
              <a:ea typeface="+mn-ea"/>
              <a:cs typeface="Arial" panose="020B0604020202020204" pitchFamily="34" charset="0"/>
            </a:endParaRPr>
          </a:p>
        </p:txBody>
      </p:sp>
      <p:sp>
        <p:nvSpPr>
          <p:cNvPr id="21" name="文本框 20">
            <a:extLst>
              <a:ext uri="{FF2B5EF4-FFF2-40B4-BE49-F238E27FC236}">
                <a16:creationId xmlns:a16="http://schemas.microsoft.com/office/drawing/2014/main" id="{CC83C0D3-D13F-4CDE-B239-778B51B234ED}"/>
              </a:ext>
            </a:extLst>
          </p:cNvPr>
          <p:cNvSpPr txBox="1"/>
          <p:nvPr/>
        </p:nvSpPr>
        <p:spPr>
          <a:xfrm>
            <a:off x="3274561" y="5574508"/>
            <a:ext cx="3153678" cy="369332"/>
          </a:xfrm>
          <a:prstGeom prst="rect">
            <a:avLst/>
          </a:prstGeom>
          <a:noFill/>
        </p:spPr>
        <p:txBody>
          <a:bodyPr wrap="square">
            <a:spAutoFit/>
          </a:bodyPr>
          <a:lstStyle/>
          <a:p>
            <a:pPr algn="ctr">
              <a:defRPr/>
            </a:pPr>
            <a:r>
              <a:rPr lang="en-US" altLang="zh-CN" sz="1800" b="1" dirty="0">
                <a:solidFill>
                  <a:srgbClr val="FF6600"/>
                </a:solidFill>
                <a:latin typeface="Arial" charset="0"/>
                <a:ea typeface="宋体" charset="-122"/>
                <a:cs typeface="Arial" charset="0"/>
              </a:rPr>
              <a:t>Temperature Field</a:t>
            </a:r>
          </a:p>
        </p:txBody>
      </p:sp>
      <p:sp>
        <p:nvSpPr>
          <p:cNvPr id="22" name="文本框 21">
            <a:extLst>
              <a:ext uri="{FF2B5EF4-FFF2-40B4-BE49-F238E27FC236}">
                <a16:creationId xmlns:a16="http://schemas.microsoft.com/office/drawing/2014/main" id="{FBF54EFF-8849-44BC-A290-DB7D40D6E577}"/>
              </a:ext>
            </a:extLst>
          </p:cNvPr>
          <p:cNvSpPr txBox="1"/>
          <p:nvPr/>
        </p:nvSpPr>
        <p:spPr>
          <a:xfrm>
            <a:off x="3870231" y="5991846"/>
            <a:ext cx="3330803" cy="369332"/>
          </a:xfrm>
          <a:prstGeom prst="rect">
            <a:avLst/>
          </a:prstGeom>
          <a:noFill/>
        </p:spPr>
        <p:txBody>
          <a:bodyPr wrap="square">
            <a:spAutoFit/>
          </a:bodyPr>
          <a:lstStyle/>
          <a:p>
            <a:pPr marL="285750" indent="-285750" eaLnBrk="0" hangingPunct="0">
              <a:buFont typeface="Wingdings" panose="05000000000000000000" pitchFamily="2" charset="2"/>
              <a:buChar char="l"/>
            </a:pPr>
            <a:r>
              <a:rPr lang="en-US" altLang="zh-CN" dirty="0">
                <a:solidFill>
                  <a:srgbClr val="0070C0"/>
                </a:solidFill>
                <a:latin typeface="+mn-ea"/>
                <a:ea typeface="+mn-ea"/>
              </a:rPr>
              <a:t>293 K-20 K</a:t>
            </a:r>
          </a:p>
        </p:txBody>
      </p:sp>
      <p:sp>
        <p:nvSpPr>
          <p:cNvPr id="23" name="文本框 22">
            <a:extLst>
              <a:ext uri="{FF2B5EF4-FFF2-40B4-BE49-F238E27FC236}">
                <a16:creationId xmlns:a16="http://schemas.microsoft.com/office/drawing/2014/main" id="{4336A9E1-ACA0-45A6-9D78-6629E57683F0}"/>
              </a:ext>
            </a:extLst>
          </p:cNvPr>
          <p:cNvSpPr txBox="1"/>
          <p:nvPr/>
        </p:nvSpPr>
        <p:spPr>
          <a:xfrm>
            <a:off x="480903" y="5222584"/>
            <a:ext cx="3330803" cy="369332"/>
          </a:xfrm>
          <a:prstGeom prst="rect">
            <a:avLst/>
          </a:prstGeom>
          <a:noFill/>
        </p:spPr>
        <p:txBody>
          <a:bodyPr wrap="square">
            <a:spAutoFit/>
          </a:bodyPr>
          <a:lstStyle/>
          <a:p>
            <a:pPr eaLnBrk="0" hangingPunct="0"/>
            <a:r>
              <a:rPr lang="en-US" altLang="zh-CN" dirty="0">
                <a:solidFill>
                  <a:srgbClr val="0070C0"/>
                </a:solidFill>
                <a:latin typeface="+mn-ea"/>
                <a:ea typeface="+mn-ea"/>
              </a:rPr>
              <a:t>Material: </a:t>
            </a:r>
            <a:r>
              <a:rPr lang="en-US" altLang="zh-CN" dirty="0" err="1">
                <a:solidFill>
                  <a:srgbClr val="0070C0"/>
                </a:solidFill>
                <a:latin typeface="+mn-ea"/>
                <a:ea typeface="+mn-ea"/>
              </a:rPr>
              <a:t>TC4</a:t>
            </a:r>
            <a:r>
              <a:rPr lang="en-US" altLang="zh-CN" dirty="0">
                <a:solidFill>
                  <a:srgbClr val="0070C0"/>
                </a:solidFill>
                <a:latin typeface="+mn-ea"/>
                <a:ea typeface="+mn-ea"/>
              </a:rPr>
              <a:t> + 6061-</a:t>
            </a:r>
            <a:r>
              <a:rPr lang="en-US" altLang="zh-CN" dirty="0" err="1">
                <a:solidFill>
                  <a:srgbClr val="0070C0"/>
                </a:solidFill>
                <a:latin typeface="+mn-ea"/>
                <a:ea typeface="+mn-ea"/>
              </a:rPr>
              <a:t>T6</a:t>
            </a:r>
            <a:endParaRPr lang="en-US" altLang="zh-CN" dirty="0">
              <a:solidFill>
                <a:srgbClr val="0070C0"/>
              </a:solidFill>
              <a:latin typeface="+mn-ea"/>
              <a:ea typeface="+mn-ea"/>
            </a:endParaRPr>
          </a:p>
        </p:txBody>
      </p:sp>
      <p:pic>
        <p:nvPicPr>
          <p:cNvPr id="7" name="图片 6">
            <a:extLst>
              <a:ext uri="{FF2B5EF4-FFF2-40B4-BE49-F238E27FC236}">
                <a16:creationId xmlns:a16="http://schemas.microsoft.com/office/drawing/2014/main" id="{DB5CBCA4-50C4-09C6-8A43-E0DAFE8D7FF7}"/>
              </a:ext>
            </a:extLst>
          </p:cNvPr>
          <p:cNvPicPr>
            <a:picLocks noChangeAspect="1"/>
          </p:cNvPicPr>
          <p:nvPr/>
        </p:nvPicPr>
        <p:blipFill>
          <a:blip r:embed="rId14"/>
          <a:stretch>
            <a:fillRect/>
          </a:stretch>
        </p:blipFill>
        <p:spPr>
          <a:xfrm>
            <a:off x="6339047" y="48973"/>
            <a:ext cx="1600994" cy="674880"/>
          </a:xfrm>
          <a:prstGeom prst="rect">
            <a:avLst/>
          </a:prstGeom>
        </p:spPr>
      </p:pic>
    </p:spTree>
    <p:extLst>
      <p:ext uri="{BB962C8B-B14F-4D97-AF65-F5344CB8AC3E}">
        <p14:creationId xmlns:p14="http://schemas.microsoft.com/office/powerpoint/2010/main" val="393901621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Topology Optimization</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12</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2" name="矩形 11">
            <a:extLst>
              <a:ext uri="{FF2B5EF4-FFF2-40B4-BE49-F238E27FC236}">
                <a16:creationId xmlns:a16="http://schemas.microsoft.com/office/drawing/2014/main" id="{0C5EBC44-0EEA-4D65-A048-14CCEE8A8804}"/>
              </a:ext>
            </a:extLst>
          </p:cNvPr>
          <p:cNvSpPr/>
          <p:nvPr/>
        </p:nvSpPr>
        <p:spPr>
          <a:xfrm>
            <a:off x="550262" y="768527"/>
            <a:ext cx="11136450" cy="1230593"/>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dirty="0">
                <a:solidFill>
                  <a:srgbClr val="000000"/>
                </a:solidFill>
                <a:latin typeface="+mn-ea"/>
                <a:ea typeface="+mn-ea"/>
              </a:rPr>
              <a:t>Implementation of Topology Optimization </a:t>
            </a:r>
            <a:br>
              <a:rPr lang="en-US" altLang="zh-CN" sz="2000" dirty="0"/>
            </a:br>
            <a:r>
              <a:rPr lang="en-US" altLang="zh-CN" sz="2000" b="0" i="0" dirty="0">
                <a:solidFill>
                  <a:srgbClr val="000000"/>
                </a:solidFill>
                <a:effectLst/>
                <a:latin typeface="微软雅黑" panose="020B0503020204020204" pitchFamily="34" charset="-122"/>
                <a:ea typeface="微软雅黑" panose="020B0503020204020204" pitchFamily="34" charset="-122"/>
              </a:rPr>
              <a:t> </a:t>
            </a:r>
            <a:endParaRPr lang="en-US" altLang="zh-CN" sz="2800" dirty="0">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id="{1688DFB6-83D6-41C7-8C56-5CB9DDFD8A97}"/>
              </a:ext>
            </a:extLst>
          </p:cNvPr>
          <p:cNvPicPr>
            <a:picLocks noChangeAspect="1"/>
          </p:cNvPicPr>
          <p:nvPr/>
        </p:nvPicPr>
        <p:blipFill rotWithShape="1">
          <a:blip r:embed="rId4"/>
          <a:srcRect t="4367" b="70020"/>
          <a:stretch/>
        </p:blipFill>
        <p:spPr>
          <a:xfrm>
            <a:off x="313003" y="1452607"/>
            <a:ext cx="11270249" cy="1740035"/>
          </a:xfrm>
          <a:prstGeom prst="rect">
            <a:avLst/>
          </a:prstGeom>
        </p:spPr>
      </p:pic>
      <p:pic>
        <p:nvPicPr>
          <p:cNvPr id="4" name="图片 3">
            <a:extLst>
              <a:ext uri="{FF2B5EF4-FFF2-40B4-BE49-F238E27FC236}">
                <a16:creationId xmlns:a16="http://schemas.microsoft.com/office/drawing/2014/main" id="{D4CBA3C6-D8B5-425D-B2F2-8B08DF69997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703" t="8977" r="7330" b="23350"/>
          <a:stretch/>
        </p:blipFill>
        <p:spPr>
          <a:xfrm>
            <a:off x="9037320" y="3253106"/>
            <a:ext cx="2941321" cy="2567036"/>
          </a:xfrm>
          <a:prstGeom prst="rect">
            <a:avLst/>
          </a:prstGeom>
        </p:spPr>
      </p:pic>
      <p:pic>
        <p:nvPicPr>
          <p:cNvPr id="6" name="图片 5">
            <a:extLst>
              <a:ext uri="{FF2B5EF4-FFF2-40B4-BE49-F238E27FC236}">
                <a16:creationId xmlns:a16="http://schemas.microsoft.com/office/drawing/2014/main" id="{37E19E2B-A020-4B10-993E-827EE1E9316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551" t="8676" r="12025" b="23874"/>
          <a:stretch/>
        </p:blipFill>
        <p:spPr>
          <a:xfrm>
            <a:off x="213360" y="3253106"/>
            <a:ext cx="2941320" cy="2506573"/>
          </a:xfrm>
          <a:prstGeom prst="rect">
            <a:avLst/>
          </a:prstGeom>
        </p:spPr>
      </p:pic>
      <p:pic>
        <p:nvPicPr>
          <p:cNvPr id="10" name="图片 9">
            <a:extLst>
              <a:ext uri="{FF2B5EF4-FFF2-40B4-BE49-F238E27FC236}">
                <a16:creationId xmlns:a16="http://schemas.microsoft.com/office/drawing/2014/main" id="{9FF19251-32A0-473B-8A86-B0D2B518334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657" t="8643" r="12240" b="24128"/>
          <a:stretch/>
        </p:blipFill>
        <p:spPr>
          <a:xfrm>
            <a:off x="3154680" y="3223892"/>
            <a:ext cx="2941321" cy="2535787"/>
          </a:xfrm>
          <a:prstGeom prst="rect">
            <a:avLst/>
          </a:prstGeom>
        </p:spPr>
      </p:pic>
      <p:pic>
        <p:nvPicPr>
          <p:cNvPr id="14" name="图片 13">
            <a:extLst>
              <a:ext uri="{FF2B5EF4-FFF2-40B4-BE49-F238E27FC236}">
                <a16:creationId xmlns:a16="http://schemas.microsoft.com/office/drawing/2014/main" id="{F1619DB2-700E-4144-B223-48B02AFF387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091" t="9162" r="11806" b="23760"/>
          <a:stretch/>
        </p:blipFill>
        <p:spPr>
          <a:xfrm>
            <a:off x="6096000" y="3253106"/>
            <a:ext cx="2941320" cy="2537822"/>
          </a:xfrm>
          <a:prstGeom prst="rect">
            <a:avLst/>
          </a:prstGeom>
        </p:spPr>
      </p:pic>
      <p:sp>
        <p:nvSpPr>
          <p:cNvPr id="15" name="文本框 14">
            <a:extLst>
              <a:ext uri="{FF2B5EF4-FFF2-40B4-BE49-F238E27FC236}">
                <a16:creationId xmlns:a16="http://schemas.microsoft.com/office/drawing/2014/main" id="{422BC4AB-06A3-4B35-8D52-B979E86AFFD9}"/>
              </a:ext>
            </a:extLst>
          </p:cNvPr>
          <p:cNvSpPr txBox="1"/>
          <p:nvPr/>
        </p:nvSpPr>
        <p:spPr>
          <a:xfrm>
            <a:off x="917096" y="5906395"/>
            <a:ext cx="1305842" cy="369332"/>
          </a:xfrm>
          <a:prstGeom prst="rect">
            <a:avLst/>
          </a:prstGeom>
          <a:noFill/>
        </p:spPr>
        <p:txBody>
          <a:bodyPr wrap="square" rtlCol="0">
            <a:spAutoFit/>
          </a:bodyPr>
          <a:lstStyle/>
          <a:p>
            <a:pPr>
              <a:spcBef>
                <a:spcPts val="600"/>
              </a:spcBef>
            </a:pPr>
            <a:r>
              <a:rPr lang="en-US" altLang="zh-CN" b="1" dirty="0">
                <a:solidFill>
                  <a:srgbClr val="FF6600"/>
                </a:solidFill>
                <a:latin typeface="+mn-ea"/>
                <a:ea typeface="+mn-ea"/>
              </a:rPr>
              <a:t>Step 10</a:t>
            </a:r>
          </a:p>
        </p:txBody>
      </p:sp>
      <p:sp>
        <p:nvSpPr>
          <p:cNvPr id="16" name="文本框 15">
            <a:extLst>
              <a:ext uri="{FF2B5EF4-FFF2-40B4-BE49-F238E27FC236}">
                <a16:creationId xmlns:a16="http://schemas.microsoft.com/office/drawing/2014/main" id="{24AA2524-24B5-49C0-B6CB-822BB349D649}"/>
              </a:ext>
            </a:extLst>
          </p:cNvPr>
          <p:cNvSpPr txBox="1"/>
          <p:nvPr/>
        </p:nvSpPr>
        <p:spPr>
          <a:xfrm>
            <a:off x="4128006" y="5906395"/>
            <a:ext cx="1305842" cy="369332"/>
          </a:xfrm>
          <a:prstGeom prst="rect">
            <a:avLst/>
          </a:prstGeom>
          <a:noFill/>
        </p:spPr>
        <p:txBody>
          <a:bodyPr wrap="square" rtlCol="0">
            <a:spAutoFit/>
          </a:bodyPr>
          <a:lstStyle>
            <a:defPPr>
              <a:defRPr lang="zh-CN"/>
            </a:defPPr>
            <a:lvl1pPr>
              <a:spcBef>
                <a:spcPts val="600"/>
              </a:spcBef>
              <a:defRPr b="1">
                <a:solidFill>
                  <a:srgbClr val="FF6600"/>
                </a:solidFill>
                <a:latin typeface="+mn-ea"/>
                <a:ea typeface="+mn-ea"/>
              </a:defRPr>
            </a:lvl1pPr>
          </a:lstStyle>
          <a:p>
            <a:r>
              <a:rPr lang="en-US" altLang="zh-CN" dirty="0"/>
              <a:t>Step 30</a:t>
            </a:r>
          </a:p>
        </p:txBody>
      </p:sp>
      <p:sp>
        <p:nvSpPr>
          <p:cNvPr id="17" name="文本框 16">
            <a:extLst>
              <a:ext uri="{FF2B5EF4-FFF2-40B4-BE49-F238E27FC236}">
                <a16:creationId xmlns:a16="http://schemas.microsoft.com/office/drawing/2014/main" id="{5FD1947E-F3DA-47EF-9867-1CDCBF437C94}"/>
              </a:ext>
            </a:extLst>
          </p:cNvPr>
          <p:cNvSpPr txBox="1"/>
          <p:nvPr/>
        </p:nvSpPr>
        <p:spPr>
          <a:xfrm>
            <a:off x="6817972" y="5906395"/>
            <a:ext cx="1305842" cy="369332"/>
          </a:xfrm>
          <a:prstGeom prst="rect">
            <a:avLst/>
          </a:prstGeom>
          <a:noFill/>
        </p:spPr>
        <p:txBody>
          <a:bodyPr wrap="square" rtlCol="0">
            <a:spAutoFit/>
          </a:bodyPr>
          <a:lstStyle>
            <a:defPPr>
              <a:defRPr lang="zh-CN"/>
            </a:defPPr>
            <a:lvl1pPr>
              <a:spcBef>
                <a:spcPts val="600"/>
              </a:spcBef>
              <a:defRPr b="1">
                <a:solidFill>
                  <a:srgbClr val="FF6600"/>
                </a:solidFill>
                <a:latin typeface="+mn-ea"/>
                <a:ea typeface="+mn-ea"/>
              </a:defRPr>
            </a:lvl1pPr>
          </a:lstStyle>
          <a:p>
            <a:r>
              <a:rPr lang="en-US" altLang="zh-CN" dirty="0"/>
              <a:t>Step 50</a:t>
            </a:r>
          </a:p>
        </p:txBody>
      </p:sp>
      <p:sp>
        <p:nvSpPr>
          <p:cNvPr id="18" name="文本框 17">
            <a:extLst>
              <a:ext uri="{FF2B5EF4-FFF2-40B4-BE49-F238E27FC236}">
                <a16:creationId xmlns:a16="http://schemas.microsoft.com/office/drawing/2014/main" id="{9F476ED2-E376-4D53-9A7E-928C6FBE051B}"/>
              </a:ext>
            </a:extLst>
          </p:cNvPr>
          <p:cNvSpPr txBox="1"/>
          <p:nvPr/>
        </p:nvSpPr>
        <p:spPr>
          <a:xfrm>
            <a:off x="9855059" y="5853424"/>
            <a:ext cx="1305842" cy="369332"/>
          </a:xfrm>
          <a:prstGeom prst="rect">
            <a:avLst/>
          </a:prstGeom>
          <a:noFill/>
        </p:spPr>
        <p:txBody>
          <a:bodyPr wrap="square" rtlCol="0">
            <a:spAutoFit/>
          </a:bodyPr>
          <a:lstStyle>
            <a:defPPr>
              <a:defRPr lang="zh-CN"/>
            </a:defPPr>
            <a:lvl1pPr>
              <a:spcBef>
                <a:spcPts val="600"/>
              </a:spcBef>
              <a:defRPr b="1">
                <a:solidFill>
                  <a:srgbClr val="FF6600"/>
                </a:solidFill>
                <a:latin typeface="+mn-ea"/>
                <a:ea typeface="+mn-ea"/>
              </a:defRPr>
            </a:lvl1pPr>
          </a:lstStyle>
          <a:p>
            <a:r>
              <a:rPr lang="en-US" altLang="zh-CN" dirty="0"/>
              <a:t>Step 70</a:t>
            </a:r>
          </a:p>
        </p:txBody>
      </p:sp>
      <p:sp>
        <p:nvSpPr>
          <p:cNvPr id="7" name="箭头: 右 6">
            <a:extLst>
              <a:ext uri="{FF2B5EF4-FFF2-40B4-BE49-F238E27FC236}">
                <a16:creationId xmlns:a16="http://schemas.microsoft.com/office/drawing/2014/main" id="{A08EE1C5-635D-40F9-B726-040C233F57E4}"/>
              </a:ext>
            </a:extLst>
          </p:cNvPr>
          <p:cNvSpPr/>
          <p:nvPr/>
        </p:nvSpPr>
        <p:spPr bwMode="auto">
          <a:xfrm>
            <a:off x="2613569" y="5956122"/>
            <a:ext cx="927204" cy="269878"/>
          </a:xfrm>
          <a:prstGeom prst="rightArrow">
            <a:avLst/>
          </a:prstGeom>
          <a:solidFill>
            <a:srgbClr val="FF6600"/>
          </a:solidFill>
          <a:ln w="3175">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a:ln>
                <a:noFill/>
              </a:ln>
              <a:solidFill>
                <a:schemeClr val="bg1"/>
              </a:solidFill>
              <a:effectLst/>
              <a:latin typeface="Arial" panose="020B0604020202020204" pitchFamily="34" charset="0"/>
              <a:ea typeface="黑体" panose="02010609060101010101" pitchFamily="49" charset="-122"/>
            </a:endParaRPr>
          </a:p>
        </p:txBody>
      </p:sp>
      <p:sp>
        <p:nvSpPr>
          <p:cNvPr id="19" name="箭头: 右 18">
            <a:extLst>
              <a:ext uri="{FF2B5EF4-FFF2-40B4-BE49-F238E27FC236}">
                <a16:creationId xmlns:a16="http://schemas.microsoft.com/office/drawing/2014/main" id="{3F4A3D04-8B3B-4291-87BB-02E223769CBC}"/>
              </a:ext>
            </a:extLst>
          </p:cNvPr>
          <p:cNvSpPr/>
          <p:nvPr/>
        </p:nvSpPr>
        <p:spPr bwMode="auto">
          <a:xfrm>
            <a:off x="5631604" y="5956122"/>
            <a:ext cx="927204" cy="269878"/>
          </a:xfrm>
          <a:prstGeom prst="rightArrow">
            <a:avLst/>
          </a:prstGeom>
          <a:solidFill>
            <a:srgbClr val="FF6600"/>
          </a:solidFill>
          <a:ln w="3175">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a:ln>
                <a:noFill/>
              </a:ln>
              <a:solidFill>
                <a:schemeClr val="bg1"/>
              </a:solidFill>
              <a:effectLst/>
              <a:latin typeface="Arial" panose="020B0604020202020204" pitchFamily="34" charset="0"/>
              <a:ea typeface="黑体" panose="02010609060101010101" pitchFamily="49" charset="-122"/>
            </a:endParaRPr>
          </a:p>
        </p:txBody>
      </p:sp>
      <p:sp>
        <p:nvSpPr>
          <p:cNvPr id="20" name="箭头: 右 19">
            <a:extLst>
              <a:ext uri="{FF2B5EF4-FFF2-40B4-BE49-F238E27FC236}">
                <a16:creationId xmlns:a16="http://schemas.microsoft.com/office/drawing/2014/main" id="{F08712F9-BD02-47E9-B1F2-C26230879BEC}"/>
              </a:ext>
            </a:extLst>
          </p:cNvPr>
          <p:cNvSpPr/>
          <p:nvPr/>
        </p:nvSpPr>
        <p:spPr bwMode="auto">
          <a:xfrm>
            <a:off x="8561936" y="5956122"/>
            <a:ext cx="927204" cy="269878"/>
          </a:xfrm>
          <a:prstGeom prst="rightArrow">
            <a:avLst/>
          </a:prstGeom>
          <a:solidFill>
            <a:srgbClr val="FF6600"/>
          </a:solidFill>
          <a:ln w="3175">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a:ln>
                <a:noFill/>
              </a:ln>
              <a:solidFill>
                <a:schemeClr val="bg1"/>
              </a:solidFill>
              <a:effectLst/>
              <a:latin typeface="Arial" panose="020B0604020202020204" pitchFamily="34" charset="0"/>
              <a:ea typeface="黑体" panose="02010609060101010101" pitchFamily="49" charset="-122"/>
            </a:endParaRPr>
          </a:p>
        </p:txBody>
      </p:sp>
      <p:pic>
        <p:nvPicPr>
          <p:cNvPr id="2" name="图片 1">
            <a:extLst>
              <a:ext uri="{FF2B5EF4-FFF2-40B4-BE49-F238E27FC236}">
                <a16:creationId xmlns:a16="http://schemas.microsoft.com/office/drawing/2014/main" id="{CE794137-609D-0127-57AB-9E148C2D45F6}"/>
              </a:ext>
            </a:extLst>
          </p:cNvPr>
          <p:cNvPicPr>
            <a:picLocks noChangeAspect="1"/>
          </p:cNvPicPr>
          <p:nvPr/>
        </p:nvPicPr>
        <p:blipFill>
          <a:blip r:embed="rId9"/>
          <a:stretch>
            <a:fillRect/>
          </a:stretch>
        </p:blipFill>
        <p:spPr>
          <a:xfrm>
            <a:off x="6339047" y="48973"/>
            <a:ext cx="1600994" cy="674880"/>
          </a:xfrm>
          <a:prstGeom prst="rect">
            <a:avLst/>
          </a:prstGeom>
        </p:spPr>
      </p:pic>
    </p:spTree>
    <p:extLst>
      <p:ext uri="{BB962C8B-B14F-4D97-AF65-F5344CB8AC3E}">
        <p14:creationId xmlns:p14="http://schemas.microsoft.com/office/powerpoint/2010/main" val="305833221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Topology Optimization</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13</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2" name="矩形 11">
            <a:extLst>
              <a:ext uri="{FF2B5EF4-FFF2-40B4-BE49-F238E27FC236}">
                <a16:creationId xmlns:a16="http://schemas.microsoft.com/office/drawing/2014/main" id="{0C5EBC44-0EEA-4D65-A048-14CCEE8A8804}"/>
              </a:ext>
            </a:extLst>
          </p:cNvPr>
          <p:cNvSpPr/>
          <p:nvPr/>
        </p:nvSpPr>
        <p:spPr>
          <a:xfrm>
            <a:off x="550262" y="768527"/>
            <a:ext cx="11136450" cy="1230593"/>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dirty="0">
                <a:solidFill>
                  <a:srgbClr val="000000"/>
                </a:solidFill>
                <a:latin typeface="+mn-ea"/>
                <a:ea typeface="+mn-ea"/>
              </a:rPr>
              <a:t>Implementation of Topology Optimization </a:t>
            </a:r>
            <a:br>
              <a:rPr lang="en-US" altLang="zh-CN" sz="2000" dirty="0"/>
            </a:br>
            <a:r>
              <a:rPr lang="en-US" altLang="zh-CN" sz="2000" b="0" i="0" dirty="0">
                <a:solidFill>
                  <a:srgbClr val="000000"/>
                </a:solidFill>
                <a:effectLst/>
                <a:latin typeface="微软雅黑" panose="020B0503020204020204" pitchFamily="34" charset="-122"/>
                <a:ea typeface="微软雅黑" panose="020B0503020204020204" pitchFamily="34" charset="-122"/>
              </a:rPr>
              <a:t> </a:t>
            </a:r>
            <a:endParaRPr lang="en-US" altLang="zh-CN" sz="2800" dirty="0">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1FE4596A-7336-46FB-BD4E-A81AF6448E77}"/>
              </a:ext>
            </a:extLst>
          </p:cNvPr>
          <p:cNvPicPr>
            <a:picLocks noChangeAspect="1"/>
          </p:cNvPicPr>
          <p:nvPr/>
        </p:nvPicPr>
        <p:blipFill rotWithShape="1">
          <a:blip r:embed="rId4"/>
          <a:srcRect t="4367" b="85339"/>
          <a:stretch/>
        </p:blipFill>
        <p:spPr>
          <a:xfrm>
            <a:off x="313003" y="1452607"/>
            <a:ext cx="11270249" cy="699327"/>
          </a:xfrm>
          <a:prstGeom prst="rect">
            <a:avLst/>
          </a:prstGeom>
        </p:spPr>
      </p:pic>
      <p:pic>
        <p:nvPicPr>
          <p:cNvPr id="4" name="图片 3">
            <a:extLst>
              <a:ext uri="{FF2B5EF4-FFF2-40B4-BE49-F238E27FC236}">
                <a16:creationId xmlns:a16="http://schemas.microsoft.com/office/drawing/2014/main" id="{2E58C57C-5A76-49A1-85A6-D5E35D868FF6}"/>
              </a:ext>
            </a:extLst>
          </p:cNvPr>
          <p:cNvPicPr>
            <a:picLocks noChangeAspect="1"/>
          </p:cNvPicPr>
          <p:nvPr/>
        </p:nvPicPr>
        <p:blipFill>
          <a:blip r:embed="rId5"/>
          <a:stretch>
            <a:fillRect/>
          </a:stretch>
        </p:blipFill>
        <p:spPr>
          <a:xfrm>
            <a:off x="3249352" y="2835842"/>
            <a:ext cx="2619275" cy="2047249"/>
          </a:xfrm>
          <a:prstGeom prst="rect">
            <a:avLst/>
          </a:prstGeom>
        </p:spPr>
      </p:pic>
      <p:pic>
        <p:nvPicPr>
          <p:cNvPr id="6" name="图片 5">
            <a:extLst>
              <a:ext uri="{FF2B5EF4-FFF2-40B4-BE49-F238E27FC236}">
                <a16:creationId xmlns:a16="http://schemas.microsoft.com/office/drawing/2014/main" id="{F492486F-FD1C-4710-9124-59D6B497B417}"/>
              </a:ext>
            </a:extLst>
          </p:cNvPr>
          <p:cNvPicPr>
            <a:picLocks noChangeAspect="1"/>
          </p:cNvPicPr>
          <p:nvPr/>
        </p:nvPicPr>
        <p:blipFill>
          <a:blip r:embed="rId6"/>
          <a:stretch>
            <a:fillRect/>
          </a:stretch>
        </p:blipFill>
        <p:spPr>
          <a:xfrm>
            <a:off x="309592" y="2808700"/>
            <a:ext cx="2619275" cy="2071055"/>
          </a:xfrm>
          <a:prstGeom prst="rect">
            <a:avLst/>
          </a:prstGeom>
        </p:spPr>
      </p:pic>
      <p:pic>
        <p:nvPicPr>
          <p:cNvPr id="11" name="图片 10">
            <a:extLst>
              <a:ext uri="{FF2B5EF4-FFF2-40B4-BE49-F238E27FC236}">
                <a16:creationId xmlns:a16="http://schemas.microsoft.com/office/drawing/2014/main" id="{9652C0E6-793A-4BF2-AEF1-67A6F6D1C0E4}"/>
              </a:ext>
            </a:extLst>
          </p:cNvPr>
          <p:cNvPicPr>
            <a:picLocks noChangeAspect="1"/>
          </p:cNvPicPr>
          <p:nvPr/>
        </p:nvPicPr>
        <p:blipFill>
          <a:blip r:embed="rId7"/>
          <a:stretch>
            <a:fillRect/>
          </a:stretch>
        </p:blipFill>
        <p:spPr>
          <a:xfrm>
            <a:off x="6186527" y="2836013"/>
            <a:ext cx="2624445" cy="2058273"/>
          </a:xfrm>
          <a:prstGeom prst="rect">
            <a:avLst/>
          </a:prstGeom>
        </p:spPr>
      </p:pic>
      <p:pic>
        <p:nvPicPr>
          <p:cNvPr id="15" name="图片 14">
            <a:extLst>
              <a:ext uri="{FF2B5EF4-FFF2-40B4-BE49-F238E27FC236}">
                <a16:creationId xmlns:a16="http://schemas.microsoft.com/office/drawing/2014/main" id="{D26CCD4A-986D-4FF9-93D0-81D9F29AB126}"/>
              </a:ext>
            </a:extLst>
          </p:cNvPr>
          <p:cNvPicPr>
            <a:picLocks noChangeAspect="1"/>
          </p:cNvPicPr>
          <p:nvPr/>
        </p:nvPicPr>
        <p:blipFill>
          <a:blip r:embed="rId8"/>
          <a:stretch>
            <a:fillRect/>
          </a:stretch>
        </p:blipFill>
        <p:spPr>
          <a:xfrm>
            <a:off x="9128872" y="2808700"/>
            <a:ext cx="2624446" cy="2074562"/>
          </a:xfrm>
          <a:prstGeom prst="rect">
            <a:avLst/>
          </a:prstGeom>
        </p:spPr>
      </p:pic>
      <p:sp>
        <p:nvSpPr>
          <p:cNvPr id="19" name="文本框 18">
            <a:extLst>
              <a:ext uri="{FF2B5EF4-FFF2-40B4-BE49-F238E27FC236}">
                <a16:creationId xmlns:a16="http://schemas.microsoft.com/office/drawing/2014/main" id="{42626C3B-0823-4A55-8D4E-4E9DD463E79C}"/>
              </a:ext>
            </a:extLst>
          </p:cNvPr>
          <p:cNvSpPr txBox="1"/>
          <p:nvPr/>
        </p:nvSpPr>
        <p:spPr>
          <a:xfrm>
            <a:off x="1322684" y="5085336"/>
            <a:ext cx="2762240" cy="338554"/>
          </a:xfrm>
          <a:prstGeom prst="rect">
            <a:avLst/>
          </a:prstGeom>
          <a:noFill/>
        </p:spPr>
        <p:txBody>
          <a:bodyPr wrap="square" rtlCol="0">
            <a:spAutoFit/>
          </a:bodyPr>
          <a:lstStyle/>
          <a:p>
            <a:pPr>
              <a:spcBef>
                <a:spcPts val="600"/>
              </a:spcBef>
            </a:pPr>
            <a:r>
              <a:rPr lang="en-US" altLang="zh-CN" sz="1600" b="1" dirty="0">
                <a:solidFill>
                  <a:srgbClr val="FF6600"/>
                </a:solidFill>
                <a:latin typeface="+mn-ea"/>
                <a:ea typeface="+mn-ea"/>
              </a:rPr>
              <a:t>10%</a:t>
            </a:r>
          </a:p>
        </p:txBody>
      </p:sp>
      <p:sp>
        <p:nvSpPr>
          <p:cNvPr id="20" name="文本框 19">
            <a:extLst>
              <a:ext uri="{FF2B5EF4-FFF2-40B4-BE49-F238E27FC236}">
                <a16:creationId xmlns:a16="http://schemas.microsoft.com/office/drawing/2014/main" id="{4DFD04EC-33F2-46D2-9C45-D4CF2168F211}"/>
              </a:ext>
            </a:extLst>
          </p:cNvPr>
          <p:cNvSpPr txBox="1"/>
          <p:nvPr/>
        </p:nvSpPr>
        <p:spPr>
          <a:xfrm>
            <a:off x="4442661" y="5096682"/>
            <a:ext cx="2762240" cy="338554"/>
          </a:xfrm>
          <a:prstGeom prst="rect">
            <a:avLst/>
          </a:prstGeom>
          <a:noFill/>
        </p:spPr>
        <p:txBody>
          <a:bodyPr wrap="square" rtlCol="0">
            <a:spAutoFit/>
          </a:bodyPr>
          <a:lstStyle/>
          <a:p>
            <a:pPr>
              <a:spcBef>
                <a:spcPts val="600"/>
              </a:spcBef>
            </a:pPr>
            <a:r>
              <a:rPr lang="en-US" altLang="zh-CN" sz="1600" b="1" dirty="0">
                <a:solidFill>
                  <a:srgbClr val="FF6600"/>
                </a:solidFill>
                <a:latin typeface="+mn-ea"/>
                <a:ea typeface="+mn-ea"/>
              </a:rPr>
              <a:t>20%</a:t>
            </a:r>
          </a:p>
        </p:txBody>
      </p:sp>
      <p:sp>
        <p:nvSpPr>
          <p:cNvPr id="21" name="文本框 20">
            <a:extLst>
              <a:ext uri="{FF2B5EF4-FFF2-40B4-BE49-F238E27FC236}">
                <a16:creationId xmlns:a16="http://schemas.microsoft.com/office/drawing/2014/main" id="{22697C46-68B0-4DFD-A2B6-04D9665E521F}"/>
              </a:ext>
            </a:extLst>
          </p:cNvPr>
          <p:cNvSpPr txBox="1"/>
          <p:nvPr/>
        </p:nvSpPr>
        <p:spPr>
          <a:xfrm>
            <a:off x="7204901" y="5096682"/>
            <a:ext cx="2762240" cy="338554"/>
          </a:xfrm>
          <a:prstGeom prst="rect">
            <a:avLst/>
          </a:prstGeom>
          <a:noFill/>
        </p:spPr>
        <p:txBody>
          <a:bodyPr wrap="square" rtlCol="0">
            <a:spAutoFit/>
          </a:bodyPr>
          <a:lstStyle/>
          <a:p>
            <a:pPr>
              <a:spcBef>
                <a:spcPts val="600"/>
              </a:spcBef>
            </a:pPr>
            <a:r>
              <a:rPr lang="en-US" altLang="zh-CN" sz="1600" b="1" dirty="0">
                <a:solidFill>
                  <a:srgbClr val="FF6600"/>
                </a:solidFill>
                <a:latin typeface="+mn-ea"/>
                <a:ea typeface="+mn-ea"/>
              </a:rPr>
              <a:t>30%</a:t>
            </a:r>
          </a:p>
        </p:txBody>
      </p:sp>
      <p:sp>
        <p:nvSpPr>
          <p:cNvPr id="22" name="文本框 21">
            <a:extLst>
              <a:ext uri="{FF2B5EF4-FFF2-40B4-BE49-F238E27FC236}">
                <a16:creationId xmlns:a16="http://schemas.microsoft.com/office/drawing/2014/main" id="{44506014-CACD-42A5-8192-C667248395A2}"/>
              </a:ext>
            </a:extLst>
          </p:cNvPr>
          <p:cNvSpPr txBox="1"/>
          <p:nvPr/>
        </p:nvSpPr>
        <p:spPr>
          <a:xfrm>
            <a:off x="10202132" y="5096682"/>
            <a:ext cx="2762240" cy="338554"/>
          </a:xfrm>
          <a:prstGeom prst="rect">
            <a:avLst/>
          </a:prstGeom>
          <a:noFill/>
        </p:spPr>
        <p:txBody>
          <a:bodyPr wrap="square" rtlCol="0">
            <a:spAutoFit/>
          </a:bodyPr>
          <a:lstStyle/>
          <a:p>
            <a:pPr>
              <a:spcBef>
                <a:spcPts val="600"/>
              </a:spcBef>
            </a:pPr>
            <a:r>
              <a:rPr lang="en-US" altLang="zh-CN" sz="1600" b="1" dirty="0">
                <a:solidFill>
                  <a:srgbClr val="FF6600"/>
                </a:solidFill>
                <a:latin typeface="+mn-ea"/>
                <a:ea typeface="+mn-ea"/>
              </a:rPr>
              <a:t>40%</a:t>
            </a:r>
          </a:p>
        </p:txBody>
      </p:sp>
      <p:sp>
        <p:nvSpPr>
          <p:cNvPr id="17" name="文本框 16">
            <a:extLst>
              <a:ext uri="{FF2B5EF4-FFF2-40B4-BE49-F238E27FC236}">
                <a16:creationId xmlns:a16="http://schemas.microsoft.com/office/drawing/2014/main" id="{385546BE-8BAA-41CA-AB20-19CDD9EFC010}"/>
              </a:ext>
            </a:extLst>
          </p:cNvPr>
          <p:cNvSpPr txBox="1"/>
          <p:nvPr/>
        </p:nvSpPr>
        <p:spPr>
          <a:xfrm>
            <a:off x="5084379" y="5578365"/>
            <a:ext cx="9065172" cy="369332"/>
          </a:xfrm>
          <a:prstGeom prst="rect">
            <a:avLst/>
          </a:prstGeom>
          <a:noFill/>
        </p:spPr>
        <p:txBody>
          <a:bodyPr wrap="square">
            <a:spAutoFit/>
          </a:bodyPr>
          <a:lstStyle/>
          <a:p>
            <a:r>
              <a:rPr lang="en-US" altLang="zh-CN" sz="1800" b="1" dirty="0">
                <a:solidFill>
                  <a:srgbClr val="FF6600"/>
                </a:solidFill>
                <a:latin typeface="+mn-ea"/>
                <a:ea typeface="+mn-ea"/>
              </a:rPr>
              <a:t>Volume fraction </a:t>
            </a:r>
            <a:endParaRPr lang="zh-CN" altLang="en-US" dirty="0"/>
          </a:p>
        </p:txBody>
      </p:sp>
      <p:pic>
        <p:nvPicPr>
          <p:cNvPr id="2" name="图片 1">
            <a:extLst>
              <a:ext uri="{FF2B5EF4-FFF2-40B4-BE49-F238E27FC236}">
                <a16:creationId xmlns:a16="http://schemas.microsoft.com/office/drawing/2014/main" id="{B595F5AA-C4FE-E15D-32D5-B702A666D216}"/>
              </a:ext>
            </a:extLst>
          </p:cNvPr>
          <p:cNvPicPr>
            <a:picLocks noChangeAspect="1"/>
          </p:cNvPicPr>
          <p:nvPr/>
        </p:nvPicPr>
        <p:blipFill>
          <a:blip r:embed="rId9"/>
          <a:stretch>
            <a:fillRect/>
          </a:stretch>
        </p:blipFill>
        <p:spPr>
          <a:xfrm>
            <a:off x="6339047" y="48973"/>
            <a:ext cx="1600994" cy="674880"/>
          </a:xfrm>
          <a:prstGeom prst="rect">
            <a:avLst/>
          </a:prstGeom>
        </p:spPr>
      </p:pic>
    </p:spTree>
    <p:extLst>
      <p:ext uri="{BB962C8B-B14F-4D97-AF65-F5344CB8AC3E}">
        <p14:creationId xmlns:p14="http://schemas.microsoft.com/office/powerpoint/2010/main" val="161898729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Topology Optimization</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14</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2" name="矩形 11">
            <a:extLst>
              <a:ext uri="{FF2B5EF4-FFF2-40B4-BE49-F238E27FC236}">
                <a16:creationId xmlns:a16="http://schemas.microsoft.com/office/drawing/2014/main" id="{0C5EBC44-0EEA-4D65-A048-14CCEE8A8804}"/>
              </a:ext>
            </a:extLst>
          </p:cNvPr>
          <p:cNvSpPr/>
          <p:nvPr/>
        </p:nvSpPr>
        <p:spPr>
          <a:xfrm>
            <a:off x="550262" y="768527"/>
            <a:ext cx="11136450" cy="1230593"/>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dirty="0">
                <a:solidFill>
                  <a:srgbClr val="000000"/>
                </a:solidFill>
                <a:latin typeface="+mn-ea"/>
                <a:ea typeface="+mn-ea"/>
              </a:rPr>
              <a:t>Implementation of Topology Optimization </a:t>
            </a:r>
            <a:br>
              <a:rPr lang="en-US" altLang="zh-CN" sz="2000" dirty="0"/>
            </a:br>
            <a:r>
              <a:rPr lang="en-US" altLang="zh-CN" sz="2000" b="0" i="0" dirty="0">
                <a:solidFill>
                  <a:srgbClr val="000000"/>
                </a:solidFill>
                <a:effectLst/>
                <a:latin typeface="微软雅黑" panose="020B0503020204020204" pitchFamily="34" charset="-122"/>
                <a:ea typeface="微软雅黑" panose="020B0503020204020204" pitchFamily="34" charset="-122"/>
              </a:rPr>
              <a:t> </a:t>
            </a:r>
            <a:endParaRPr lang="en-US" altLang="zh-CN" sz="2800" dirty="0">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1028D8AF-D497-4CE2-8EB9-B1673FBEF6EF}"/>
              </a:ext>
            </a:extLst>
          </p:cNvPr>
          <p:cNvPicPr>
            <a:picLocks noChangeAspect="1"/>
          </p:cNvPicPr>
          <p:nvPr/>
        </p:nvPicPr>
        <p:blipFill rotWithShape="1">
          <a:blip r:embed="rId4"/>
          <a:srcRect t="3819" b="80367"/>
          <a:stretch/>
        </p:blipFill>
        <p:spPr>
          <a:xfrm>
            <a:off x="111993" y="1383823"/>
            <a:ext cx="10632207" cy="991474"/>
          </a:xfrm>
          <a:prstGeom prst="rect">
            <a:avLst/>
          </a:prstGeom>
        </p:spPr>
      </p:pic>
      <p:pic>
        <p:nvPicPr>
          <p:cNvPr id="9" name="图片 8">
            <a:extLst>
              <a:ext uri="{FF2B5EF4-FFF2-40B4-BE49-F238E27FC236}">
                <a16:creationId xmlns:a16="http://schemas.microsoft.com/office/drawing/2014/main" id="{56DA651D-B2F2-491B-AED3-41F4DD74F405}"/>
              </a:ext>
            </a:extLst>
          </p:cNvPr>
          <p:cNvPicPr>
            <a:picLocks noChangeAspect="1"/>
          </p:cNvPicPr>
          <p:nvPr/>
        </p:nvPicPr>
        <p:blipFill>
          <a:blip r:embed="rId5"/>
          <a:stretch>
            <a:fillRect/>
          </a:stretch>
        </p:blipFill>
        <p:spPr>
          <a:xfrm>
            <a:off x="948125" y="2990592"/>
            <a:ext cx="3061734" cy="2393079"/>
          </a:xfrm>
          <a:prstGeom prst="rect">
            <a:avLst/>
          </a:prstGeom>
        </p:spPr>
      </p:pic>
      <p:pic>
        <p:nvPicPr>
          <p:cNvPr id="7" name="图片 6">
            <a:extLst>
              <a:ext uri="{FF2B5EF4-FFF2-40B4-BE49-F238E27FC236}">
                <a16:creationId xmlns:a16="http://schemas.microsoft.com/office/drawing/2014/main" id="{7FF49D85-1ECF-4D87-942B-9D08FF94BDF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5217"/>
          <a:stretch/>
        </p:blipFill>
        <p:spPr>
          <a:xfrm>
            <a:off x="4656917" y="2997480"/>
            <a:ext cx="2777702" cy="2393079"/>
          </a:xfrm>
          <a:prstGeom prst="rect">
            <a:avLst/>
          </a:prstGeom>
        </p:spPr>
      </p:pic>
      <p:pic>
        <p:nvPicPr>
          <p:cNvPr id="11" name="图片 10">
            <a:extLst>
              <a:ext uri="{FF2B5EF4-FFF2-40B4-BE49-F238E27FC236}">
                <a16:creationId xmlns:a16="http://schemas.microsoft.com/office/drawing/2014/main" id="{79EAF201-2D50-4E0E-84BE-2EACDB9210F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81677" y="2997480"/>
            <a:ext cx="2952823" cy="2386191"/>
          </a:xfrm>
          <a:prstGeom prst="rect">
            <a:avLst/>
          </a:prstGeom>
        </p:spPr>
      </p:pic>
      <p:sp>
        <p:nvSpPr>
          <p:cNvPr id="16" name="文本框 15">
            <a:extLst>
              <a:ext uri="{FF2B5EF4-FFF2-40B4-BE49-F238E27FC236}">
                <a16:creationId xmlns:a16="http://schemas.microsoft.com/office/drawing/2014/main" id="{70D268EF-6C7A-4221-B5B5-FB5850B35A09}"/>
              </a:ext>
            </a:extLst>
          </p:cNvPr>
          <p:cNvSpPr txBox="1"/>
          <p:nvPr/>
        </p:nvSpPr>
        <p:spPr>
          <a:xfrm>
            <a:off x="8678918" y="5512427"/>
            <a:ext cx="9065172" cy="369332"/>
          </a:xfrm>
          <a:prstGeom prst="rect">
            <a:avLst/>
          </a:prstGeom>
          <a:noFill/>
        </p:spPr>
        <p:txBody>
          <a:bodyPr wrap="square">
            <a:spAutoFit/>
          </a:bodyPr>
          <a:lstStyle/>
          <a:p>
            <a:r>
              <a:rPr lang="zh-CN" altLang="en-US" b="1" dirty="0">
                <a:solidFill>
                  <a:srgbClr val="FF6600"/>
                </a:solidFill>
                <a:latin typeface="+mj-ea"/>
                <a:ea typeface="+mj-ea"/>
              </a:rPr>
              <a:t>Smooth design</a:t>
            </a:r>
          </a:p>
        </p:txBody>
      </p:sp>
      <p:pic>
        <p:nvPicPr>
          <p:cNvPr id="2" name="图片 1">
            <a:extLst>
              <a:ext uri="{FF2B5EF4-FFF2-40B4-BE49-F238E27FC236}">
                <a16:creationId xmlns:a16="http://schemas.microsoft.com/office/drawing/2014/main" id="{19AF7D27-1B44-FDC6-DC3C-329E1271F7B1}"/>
              </a:ext>
            </a:extLst>
          </p:cNvPr>
          <p:cNvPicPr>
            <a:picLocks noChangeAspect="1"/>
          </p:cNvPicPr>
          <p:nvPr/>
        </p:nvPicPr>
        <p:blipFill>
          <a:blip r:embed="rId8"/>
          <a:stretch>
            <a:fillRect/>
          </a:stretch>
        </p:blipFill>
        <p:spPr>
          <a:xfrm>
            <a:off x="6339047" y="48973"/>
            <a:ext cx="1600994" cy="674880"/>
          </a:xfrm>
          <a:prstGeom prst="rect">
            <a:avLst/>
          </a:prstGeom>
        </p:spPr>
      </p:pic>
    </p:spTree>
    <p:extLst>
      <p:ext uri="{BB962C8B-B14F-4D97-AF65-F5344CB8AC3E}">
        <p14:creationId xmlns:p14="http://schemas.microsoft.com/office/powerpoint/2010/main" val="314565393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latin typeface="+mn-ea"/>
                <a:ea typeface="+mn-ea"/>
                <a:cs typeface="Times New Roman" panose="02020603050405020304" pitchFamily="18" charset="0"/>
              </a:rPr>
              <a:t>Results &amp; Comparisons</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15</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2" name="矩形 11">
            <a:extLst>
              <a:ext uri="{FF2B5EF4-FFF2-40B4-BE49-F238E27FC236}">
                <a16:creationId xmlns:a16="http://schemas.microsoft.com/office/drawing/2014/main" id="{0C5EBC44-0EEA-4D65-A048-14CCEE8A8804}"/>
              </a:ext>
            </a:extLst>
          </p:cNvPr>
          <p:cNvSpPr/>
          <p:nvPr/>
        </p:nvSpPr>
        <p:spPr>
          <a:xfrm>
            <a:off x="550262" y="768527"/>
            <a:ext cx="11136450" cy="1230593"/>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dirty="0">
                <a:solidFill>
                  <a:srgbClr val="000000"/>
                </a:solidFill>
                <a:latin typeface="+mn-ea"/>
                <a:ea typeface="+mn-ea"/>
              </a:rPr>
              <a:t>Implementation of Topology Optimization </a:t>
            </a:r>
            <a:br>
              <a:rPr lang="en-US" altLang="zh-CN" sz="2000" dirty="0"/>
            </a:br>
            <a:r>
              <a:rPr lang="en-US" altLang="zh-CN" sz="2000" b="0" i="0" dirty="0">
                <a:solidFill>
                  <a:srgbClr val="000000"/>
                </a:solidFill>
                <a:effectLst/>
                <a:latin typeface="微软雅黑" panose="020B0503020204020204" pitchFamily="34" charset="-122"/>
                <a:ea typeface="微软雅黑" panose="020B0503020204020204" pitchFamily="34" charset="-122"/>
              </a:rPr>
              <a:t> </a:t>
            </a:r>
            <a:endParaRPr lang="en-US" altLang="zh-CN" sz="2800" dirty="0">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5623AFA9-F511-48C9-A404-4C54723E22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7341" y="1768319"/>
            <a:ext cx="3385188" cy="2546033"/>
          </a:xfrm>
          <a:prstGeom prst="rect">
            <a:avLst/>
          </a:prstGeom>
        </p:spPr>
      </p:pic>
      <p:pic>
        <p:nvPicPr>
          <p:cNvPr id="7" name="图片 6">
            <a:extLst>
              <a:ext uri="{FF2B5EF4-FFF2-40B4-BE49-F238E27FC236}">
                <a16:creationId xmlns:a16="http://schemas.microsoft.com/office/drawing/2014/main" id="{D7FF2C58-000B-4455-9A55-E8A7F8367CD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095" y="1768320"/>
            <a:ext cx="3421118" cy="2546032"/>
          </a:xfrm>
          <a:prstGeom prst="rect">
            <a:avLst/>
          </a:prstGeom>
        </p:spPr>
      </p:pic>
      <p:pic>
        <p:nvPicPr>
          <p:cNvPr id="10" name="图片 9">
            <a:extLst>
              <a:ext uri="{FF2B5EF4-FFF2-40B4-BE49-F238E27FC236}">
                <a16:creationId xmlns:a16="http://schemas.microsoft.com/office/drawing/2014/main" id="{7FDCECA4-8DE5-4C15-AD9A-9BA2B5744DD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62590" y="1760341"/>
            <a:ext cx="3452445" cy="2554012"/>
          </a:xfrm>
          <a:prstGeom prst="rect">
            <a:avLst/>
          </a:prstGeom>
        </p:spPr>
      </p:pic>
      <p:sp>
        <p:nvSpPr>
          <p:cNvPr id="11" name="文本框 10">
            <a:extLst>
              <a:ext uri="{FF2B5EF4-FFF2-40B4-BE49-F238E27FC236}">
                <a16:creationId xmlns:a16="http://schemas.microsoft.com/office/drawing/2014/main" id="{2C8322FC-AE75-40E1-B183-3502C99DB0AF}"/>
              </a:ext>
            </a:extLst>
          </p:cNvPr>
          <p:cNvSpPr txBox="1"/>
          <p:nvPr/>
        </p:nvSpPr>
        <p:spPr>
          <a:xfrm>
            <a:off x="825393" y="4603165"/>
            <a:ext cx="9067800" cy="707886"/>
          </a:xfrm>
          <a:prstGeom prst="rect">
            <a:avLst/>
          </a:prstGeom>
          <a:noFill/>
        </p:spPr>
        <p:txBody>
          <a:bodyPr wrap="square">
            <a:spAutoFit/>
          </a:bodyPr>
          <a:lstStyle/>
          <a:p>
            <a:r>
              <a:rPr lang="en-US" altLang="zh-CN" sz="2000" b="1" i="0" dirty="0">
                <a:solidFill>
                  <a:srgbClr val="FF0000"/>
                </a:solidFill>
                <a:effectLst/>
                <a:latin typeface="+mn-ea"/>
                <a:ea typeface="+mn-ea"/>
              </a:rPr>
              <a:t>Compared with the model before optimization</a:t>
            </a:r>
            <a:br>
              <a:rPr lang="en-US" altLang="zh-CN" sz="2000" b="1" dirty="0">
                <a:solidFill>
                  <a:srgbClr val="FF0000"/>
                </a:solidFill>
                <a:latin typeface="+mn-ea"/>
                <a:ea typeface="+mn-ea"/>
              </a:rPr>
            </a:br>
            <a:endParaRPr lang="zh-CN" altLang="en-US" sz="2000" b="1" dirty="0">
              <a:solidFill>
                <a:srgbClr val="FF0000"/>
              </a:solidFill>
              <a:latin typeface="+mn-ea"/>
              <a:ea typeface="+mn-ea"/>
            </a:endParaRPr>
          </a:p>
        </p:txBody>
      </p:sp>
      <p:sp>
        <p:nvSpPr>
          <p:cNvPr id="14" name="文本框 13">
            <a:extLst>
              <a:ext uri="{FF2B5EF4-FFF2-40B4-BE49-F238E27FC236}">
                <a16:creationId xmlns:a16="http://schemas.microsoft.com/office/drawing/2014/main" id="{591A8E34-304D-4C81-B6FB-288BC39142E8}"/>
              </a:ext>
            </a:extLst>
          </p:cNvPr>
          <p:cNvSpPr txBox="1"/>
          <p:nvPr/>
        </p:nvSpPr>
        <p:spPr>
          <a:xfrm>
            <a:off x="1561306" y="4987588"/>
            <a:ext cx="9067800" cy="1289905"/>
          </a:xfrm>
          <a:prstGeom prst="rect">
            <a:avLst/>
          </a:prstGeom>
          <a:noFill/>
        </p:spPr>
        <p:txBody>
          <a:bodyPr wrap="square">
            <a:spAutoFit/>
          </a:bodyPr>
          <a:lstStyle/>
          <a:p>
            <a:pPr marL="285750" indent="-285750">
              <a:lnSpc>
                <a:spcPct val="150000"/>
              </a:lnSpc>
              <a:buFont typeface="Wingdings" panose="05000000000000000000" pitchFamily="2" charset="2"/>
              <a:buChar char="ü"/>
            </a:pPr>
            <a:r>
              <a:rPr lang="zh-CN" altLang="en-US" dirty="0">
                <a:solidFill>
                  <a:srgbClr val="FF0000"/>
                </a:solidFill>
                <a:latin typeface="+mn-ea"/>
                <a:ea typeface="+mn-ea"/>
              </a:rPr>
              <a:t>85% weight reduction</a:t>
            </a:r>
            <a:endParaRPr lang="en-US" altLang="zh-CN" dirty="0">
              <a:solidFill>
                <a:srgbClr val="FF0000"/>
              </a:solidFill>
              <a:latin typeface="+mn-ea"/>
              <a:ea typeface="+mn-ea"/>
            </a:endParaRPr>
          </a:p>
          <a:p>
            <a:pPr marL="285750" indent="-285750">
              <a:lnSpc>
                <a:spcPct val="150000"/>
              </a:lnSpc>
              <a:buFont typeface="Wingdings" panose="05000000000000000000" pitchFamily="2" charset="2"/>
              <a:buChar char="ü"/>
            </a:pPr>
            <a:r>
              <a:rPr lang="en-US" altLang="zh-CN" dirty="0">
                <a:solidFill>
                  <a:srgbClr val="FF0000"/>
                </a:solidFill>
                <a:latin typeface="+mn-ea"/>
                <a:ea typeface="+mn-ea"/>
                <a:cs typeface="Arial" panose="020B0604020202020204" pitchFamily="34" charset="0"/>
              </a:rPr>
              <a:t>Maximum von-Mises stress</a:t>
            </a:r>
            <a:r>
              <a:rPr lang="en-US" altLang="zh-CN" dirty="0">
                <a:solidFill>
                  <a:srgbClr val="FF0000"/>
                </a:solidFill>
                <a:latin typeface="+mn-ea"/>
                <a:ea typeface="+mn-ea"/>
              </a:rPr>
              <a:t> increased by 15% </a:t>
            </a:r>
            <a:r>
              <a:rPr lang="zh-CN" altLang="en-US" dirty="0">
                <a:solidFill>
                  <a:srgbClr val="FF0000"/>
                </a:solidFill>
                <a:latin typeface="+mn-ea"/>
                <a:ea typeface="+mn-ea"/>
                <a:cs typeface="Arial" panose="020B0604020202020204" pitchFamily="34" charset="0"/>
              </a:rPr>
              <a:t>（</a:t>
            </a:r>
            <a:r>
              <a:rPr lang="en-US" altLang="zh-CN" dirty="0">
                <a:solidFill>
                  <a:srgbClr val="FF0000"/>
                </a:solidFill>
                <a:latin typeface="+mn-ea"/>
                <a:ea typeface="+mn-ea"/>
                <a:cs typeface="Arial" panose="020B0604020202020204" pitchFamily="34" charset="0"/>
              </a:rPr>
              <a:t>&lt; 25% allowable stress </a:t>
            </a:r>
            <a:r>
              <a:rPr lang="zh-CN" altLang="en-US" dirty="0">
                <a:solidFill>
                  <a:srgbClr val="FF0000"/>
                </a:solidFill>
                <a:latin typeface="+mn-ea"/>
                <a:ea typeface="+mn-ea"/>
                <a:cs typeface="Arial" panose="020B0604020202020204" pitchFamily="34" charset="0"/>
              </a:rPr>
              <a:t>）</a:t>
            </a:r>
            <a:endParaRPr lang="en-US" altLang="zh-CN" dirty="0">
              <a:solidFill>
                <a:srgbClr val="FF0000"/>
              </a:solidFill>
              <a:latin typeface="+mn-ea"/>
              <a:ea typeface="+mn-ea"/>
              <a:cs typeface="Arial" panose="020B0604020202020204" pitchFamily="34" charset="0"/>
            </a:endParaRPr>
          </a:p>
          <a:p>
            <a:pPr marL="285750" indent="-285750">
              <a:lnSpc>
                <a:spcPct val="150000"/>
              </a:lnSpc>
              <a:buFont typeface="Wingdings" panose="05000000000000000000" pitchFamily="2" charset="2"/>
              <a:buChar char="ü"/>
            </a:pPr>
            <a:r>
              <a:rPr lang="en-US" altLang="zh-CN" dirty="0">
                <a:solidFill>
                  <a:srgbClr val="FF0000"/>
                </a:solidFill>
                <a:latin typeface="+mn-ea"/>
                <a:ea typeface="+mn-ea"/>
                <a:cs typeface="Arial" panose="020B0604020202020204" pitchFamily="34" charset="0"/>
              </a:rPr>
              <a:t>Heat leakage decreased by 61.7%</a:t>
            </a:r>
          </a:p>
        </p:txBody>
      </p:sp>
      <p:pic>
        <p:nvPicPr>
          <p:cNvPr id="2" name="图片 1">
            <a:extLst>
              <a:ext uri="{FF2B5EF4-FFF2-40B4-BE49-F238E27FC236}">
                <a16:creationId xmlns:a16="http://schemas.microsoft.com/office/drawing/2014/main" id="{BB235663-AE66-B9F7-32C6-D4E5BDA40C51}"/>
              </a:ext>
            </a:extLst>
          </p:cNvPr>
          <p:cNvPicPr>
            <a:picLocks noChangeAspect="1"/>
          </p:cNvPicPr>
          <p:nvPr/>
        </p:nvPicPr>
        <p:blipFill>
          <a:blip r:embed="rId7"/>
          <a:stretch>
            <a:fillRect/>
          </a:stretch>
        </p:blipFill>
        <p:spPr>
          <a:xfrm>
            <a:off x="6339047" y="48973"/>
            <a:ext cx="1600994" cy="674880"/>
          </a:xfrm>
          <a:prstGeom prst="rect">
            <a:avLst/>
          </a:prstGeom>
        </p:spPr>
      </p:pic>
    </p:spTree>
    <p:extLst>
      <p:ext uri="{BB962C8B-B14F-4D97-AF65-F5344CB8AC3E}">
        <p14:creationId xmlns:p14="http://schemas.microsoft.com/office/powerpoint/2010/main" val="2654721243"/>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Conclusions</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16</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2" name="矩形 11">
            <a:extLst>
              <a:ext uri="{FF2B5EF4-FFF2-40B4-BE49-F238E27FC236}">
                <a16:creationId xmlns:a16="http://schemas.microsoft.com/office/drawing/2014/main" id="{0C5EBC44-0EEA-4D65-A048-14CCEE8A8804}"/>
              </a:ext>
            </a:extLst>
          </p:cNvPr>
          <p:cNvSpPr/>
          <p:nvPr/>
        </p:nvSpPr>
        <p:spPr>
          <a:xfrm>
            <a:off x="550262" y="768527"/>
            <a:ext cx="11136450" cy="615040"/>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dirty="0">
                <a:solidFill>
                  <a:srgbClr val="000000"/>
                </a:solidFill>
                <a:latin typeface="+mn-ea"/>
                <a:ea typeface="+mn-ea"/>
              </a:rPr>
              <a:t>Conclusion</a:t>
            </a:r>
            <a:endParaRPr lang="en-US" altLang="zh-CN" sz="2800" dirty="0">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D0777410-9964-43A6-8996-F00D8692CD26}"/>
              </a:ext>
            </a:extLst>
          </p:cNvPr>
          <p:cNvSpPr txBox="1"/>
          <p:nvPr/>
        </p:nvSpPr>
        <p:spPr>
          <a:xfrm>
            <a:off x="825393" y="1677094"/>
            <a:ext cx="10257766" cy="2346283"/>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altLang="zh-CN" sz="2000" b="1" i="0" dirty="0">
                <a:solidFill>
                  <a:srgbClr val="FF6600"/>
                </a:solidFill>
                <a:effectLst/>
                <a:latin typeface="+mn-ea"/>
                <a:ea typeface="+mn-ea"/>
              </a:rPr>
              <a:t>Implemented direct coupling between structure field and temperature field</a:t>
            </a:r>
          </a:p>
          <a:p>
            <a:pPr marL="285750" indent="-285750">
              <a:lnSpc>
                <a:spcPct val="150000"/>
              </a:lnSpc>
              <a:buFont typeface="Wingdings" panose="05000000000000000000" pitchFamily="2" charset="2"/>
              <a:buChar char="Ø"/>
            </a:pPr>
            <a:r>
              <a:rPr lang="en-US" altLang="zh-CN" sz="2000" b="1" i="0" dirty="0">
                <a:solidFill>
                  <a:srgbClr val="FF6600"/>
                </a:solidFill>
                <a:effectLst/>
                <a:latin typeface="+mn-ea"/>
                <a:ea typeface="+mn-ea"/>
              </a:rPr>
              <a:t>Implemented </a:t>
            </a:r>
            <a:r>
              <a:rPr lang="en-US" altLang="zh-CN" sz="2000" b="1" dirty="0">
                <a:solidFill>
                  <a:srgbClr val="FF6600"/>
                </a:solidFill>
                <a:latin typeface="+mn-ea"/>
                <a:ea typeface="+mn-ea"/>
              </a:rPr>
              <a:t>sequential coupling between structure field and electromagnetic field</a:t>
            </a:r>
          </a:p>
          <a:p>
            <a:pPr marL="285750" indent="-285750">
              <a:lnSpc>
                <a:spcPct val="150000"/>
              </a:lnSpc>
              <a:buFont typeface="Wingdings" panose="05000000000000000000" pitchFamily="2" charset="2"/>
              <a:buChar char="Ø"/>
            </a:pPr>
            <a:r>
              <a:rPr lang="en-US" altLang="zh-CN" sz="2000" b="1" i="0" dirty="0">
                <a:solidFill>
                  <a:srgbClr val="FF6600"/>
                </a:solidFill>
                <a:effectLst/>
                <a:latin typeface="+mn-ea"/>
                <a:ea typeface="+mn-ea"/>
              </a:rPr>
              <a:t>Implemented</a:t>
            </a:r>
            <a:r>
              <a:rPr lang="en-US" altLang="zh-CN" sz="2000" b="1" dirty="0">
                <a:solidFill>
                  <a:srgbClr val="FF6600"/>
                </a:solidFill>
                <a:latin typeface="+mn-ea"/>
                <a:ea typeface="+mn-ea"/>
              </a:rPr>
              <a:t> topology optimization of electromagnetic and thermal multi-physical field and multi-objective</a:t>
            </a:r>
            <a:endParaRPr lang="zh-CN" altLang="en-US" sz="2000" b="1" dirty="0">
              <a:solidFill>
                <a:srgbClr val="FF6600"/>
              </a:solidFill>
              <a:latin typeface="+mn-ea"/>
              <a:ea typeface="+mn-ea"/>
            </a:endParaRPr>
          </a:p>
        </p:txBody>
      </p:sp>
      <p:sp>
        <p:nvSpPr>
          <p:cNvPr id="8" name="文本框 7">
            <a:extLst>
              <a:ext uri="{FF2B5EF4-FFF2-40B4-BE49-F238E27FC236}">
                <a16:creationId xmlns:a16="http://schemas.microsoft.com/office/drawing/2014/main" id="{A94DBD9B-55B4-45A2-BFC1-D90D12E54E15}"/>
              </a:ext>
            </a:extLst>
          </p:cNvPr>
          <p:cNvSpPr txBox="1"/>
          <p:nvPr/>
        </p:nvSpPr>
        <p:spPr>
          <a:xfrm>
            <a:off x="5954276" y="4262799"/>
            <a:ext cx="5692140" cy="1705403"/>
          </a:xfrm>
          <a:prstGeom prst="rect">
            <a:avLst/>
          </a:prstGeom>
          <a:noFill/>
        </p:spPr>
        <p:txBody>
          <a:bodyPr wrap="square">
            <a:spAutoFit/>
          </a:bodyPr>
          <a:lstStyle/>
          <a:p>
            <a:pPr marL="285750" indent="-285750">
              <a:lnSpc>
                <a:spcPct val="150000"/>
              </a:lnSpc>
              <a:buFont typeface="Wingdings" panose="05000000000000000000" pitchFamily="2" charset="2"/>
              <a:buChar char="ü"/>
            </a:pPr>
            <a:r>
              <a:rPr lang="zh-CN" altLang="en-US" dirty="0">
                <a:solidFill>
                  <a:srgbClr val="FF0000"/>
                </a:solidFill>
                <a:latin typeface="+mn-ea"/>
                <a:ea typeface="+mn-ea"/>
              </a:rPr>
              <a:t>85% weight reduction</a:t>
            </a:r>
            <a:endParaRPr lang="en-US" altLang="zh-CN" dirty="0">
              <a:solidFill>
                <a:srgbClr val="FF0000"/>
              </a:solidFill>
              <a:latin typeface="+mn-ea"/>
              <a:ea typeface="+mn-ea"/>
            </a:endParaRPr>
          </a:p>
          <a:p>
            <a:pPr marL="285750" indent="-285750">
              <a:lnSpc>
                <a:spcPct val="150000"/>
              </a:lnSpc>
              <a:buFont typeface="Wingdings" panose="05000000000000000000" pitchFamily="2" charset="2"/>
              <a:buChar char="ü"/>
            </a:pPr>
            <a:r>
              <a:rPr lang="en-US" altLang="zh-CN" dirty="0">
                <a:solidFill>
                  <a:srgbClr val="FF0000"/>
                </a:solidFill>
                <a:latin typeface="+mn-ea"/>
                <a:ea typeface="+mn-ea"/>
                <a:cs typeface="Arial" panose="020B0604020202020204" pitchFamily="34" charset="0"/>
              </a:rPr>
              <a:t>Maximum von-Mises stress</a:t>
            </a:r>
            <a:r>
              <a:rPr lang="en-US" altLang="zh-CN" dirty="0">
                <a:solidFill>
                  <a:srgbClr val="FF0000"/>
                </a:solidFill>
                <a:latin typeface="+mn-ea"/>
                <a:ea typeface="+mn-ea"/>
              </a:rPr>
              <a:t> increased by 15% </a:t>
            </a:r>
            <a:r>
              <a:rPr lang="zh-CN" altLang="en-US" dirty="0">
                <a:solidFill>
                  <a:srgbClr val="FF0000"/>
                </a:solidFill>
                <a:latin typeface="+mn-ea"/>
                <a:ea typeface="+mn-ea"/>
                <a:cs typeface="Arial" panose="020B0604020202020204" pitchFamily="34" charset="0"/>
              </a:rPr>
              <a:t>（</a:t>
            </a:r>
            <a:r>
              <a:rPr lang="en-US" altLang="zh-CN" dirty="0">
                <a:solidFill>
                  <a:srgbClr val="FF0000"/>
                </a:solidFill>
                <a:latin typeface="+mn-ea"/>
                <a:ea typeface="+mn-ea"/>
                <a:cs typeface="Arial" panose="020B0604020202020204" pitchFamily="34" charset="0"/>
              </a:rPr>
              <a:t>&lt; 25% allowable stress </a:t>
            </a:r>
            <a:r>
              <a:rPr lang="zh-CN" altLang="en-US" dirty="0">
                <a:solidFill>
                  <a:srgbClr val="FF0000"/>
                </a:solidFill>
                <a:latin typeface="+mn-ea"/>
                <a:ea typeface="+mn-ea"/>
                <a:cs typeface="Arial" panose="020B0604020202020204" pitchFamily="34" charset="0"/>
              </a:rPr>
              <a:t>）</a:t>
            </a:r>
            <a:endParaRPr lang="en-US" altLang="zh-CN" dirty="0">
              <a:solidFill>
                <a:srgbClr val="FF0000"/>
              </a:solidFill>
              <a:latin typeface="+mn-ea"/>
              <a:ea typeface="+mn-ea"/>
              <a:cs typeface="Arial" panose="020B0604020202020204" pitchFamily="34" charset="0"/>
            </a:endParaRPr>
          </a:p>
          <a:p>
            <a:pPr marL="285750" indent="-285750">
              <a:lnSpc>
                <a:spcPct val="150000"/>
              </a:lnSpc>
              <a:buFont typeface="Wingdings" panose="05000000000000000000" pitchFamily="2" charset="2"/>
              <a:buChar char="ü"/>
            </a:pPr>
            <a:r>
              <a:rPr lang="en-US" altLang="zh-CN" dirty="0">
                <a:solidFill>
                  <a:srgbClr val="FF0000"/>
                </a:solidFill>
                <a:latin typeface="+mn-ea"/>
                <a:ea typeface="+mn-ea"/>
                <a:cs typeface="Arial" panose="020B0604020202020204" pitchFamily="34" charset="0"/>
              </a:rPr>
              <a:t>Heat leakage decreased by 61.7%</a:t>
            </a:r>
          </a:p>
        </p:txBody>
      </p:sp>
      <p:sp>
        <p:nvSpPr>
          <p:cNvPr id="10" name="文本框 9">
            <a:extLst>
              <a:ext uri="{FF2B5EF4-FFF2-40B4-BE49-F238E27FC236}">
                <a16:creationId xmlns:a16="http://schemas.microsoft.com/office/drawing/2014/main" id="{BA824A50-D59B-4E8A-B468-FDD7A0587189}"/>
              </a:ext>
            </a:extLst>
          </p:cNvPr>
          <p:cNvSpPr txBox="1"/>
          <p:nvPr/>
        </p:nvSpPr>
        <p:spPr>
          <a:xfrm>
            <a:off x="425926" y="4262799"/>
            <a:ext cx="5669280" cy="874407"/>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n-US" altLang="zh-CN" dirty="0">
                <a:solidFill>
                  <a:srgbClr val="FF0000"/>
                </a:solidFill>
                <a:latin typeface="+mn-ea"/>
                <a:ea typeface="+mn-ea"/>
              </a:rPr>
              <a:t>Strong enough mechanical properties</a:t>
            </a:r>
          </a:p>
          <a:p>
            <a:pPr marL="285750" indent="-285750">
              <a:lnSpc>
                <a:spcPct val="150000"/>
              </a:lnSpc>
              <a:buFont typeface="Wingdings" panose="05000000000000000000" pitchFamily="2" charset="2"/>
              <a:buChar char="ü"/>
            </a:pPr>
            <a:r>
              <a:rPr lang="en-US" altLang="zh-CN" dirty="0">
                <a:solidFill>
                  <a:srgbClr val="FF0000"/>
                </a:solidFill>
                <a:latin typeface="+mn-ea"/>
                <a:ea typeface="+mn-ea"/>
              </a:rPr>
              <a:t>Acceptable conduction heat load</a:t>
            </a:r>
            <a:endParaRPr lang="zh-CN" altLang="en-US" dirty="0">
              <a:solidFill>
                <a:srgbClr val="FF0000"/>
              </a:solidFill>
              <a:latin typeface="+mn-ea"/>
              <a:ea typeface="+mn-ea"/>
            </a:endParaRPr>
          </a:p>
        </p:txBody>
      </p:sp>
      <p:sp>
        <p:nvSpPr>
          <p:cNvPr id="14" name="文本框 13">
            <a:extLst>
              <a:ext uri="{FF2B5EF4-FFF2-40B4-BE49-F238E27FC236}">
                <a16:creationId xmlns:a16="http://schemas.microsoft.com/office/drawing/2014/main" id="{8AE995F7-AF34-4E57-B15E-7D9461ABE389}"/>
              </a:ext>
            </a:extLst>
          </p:cNvPr>
          <p:cNvSpPr txBox="1"/>
          <p:nvPr/>
        </p:nvSpPr>
        <p:spPr>
          <a:xfrm>
            <a:off x="9777536" y="5968202"/>
            <a:ext cx="2275511" cy="400110"/>
          </a:xfrm>
          <a:prstGeom prst="rect">
            <a:avLst/>
          </a:prstGeom>
          <a:noFill/>
        </p:spPr>
        <p:txBody>
          <a:bodyPr wrap="square">
            <a:spAutoFit/>
          </a:bodyPr>
          <a:lstStyle/>
          <a:p>
            <a:r>
              <a:rPr lang="en-US" altLang="zh-CN" sz="2000" kern="100" dirty="0">
                <a:latin typeface="+mn-ea"/>
                <a:ea typeface="+mn-ea"/>
                <a:cs typeface="Times New Roman" panose="02020603050405020304" pitchFamily="18" charset="0"/>
              </a:rPr>
              <a:t>FRI-</a:t>
            </a:r>
            <a:r>
              <a:rPr lang="en-US" altLang="zh-CN" sz="2000" kern="100" dirty="0" err="1">
                <a:latin typeface="+mn-ea"/>
                <a:ea typeface="+mn-ea"/>
                <a:cs typeface="Times New Roman" panose="02020603050405020304" pitchFamily="18" charset="0"/>
              </a:rPr>
              <a:t>OR6</a:t>
            </a:r>
            <a:r>
              <a:rPr lang="en-US" altLang="zh-CN" sz="2000" kern="100" dirty="0">
                <a:latin typeface="+mn-ea"/>
                <a:ea typeface="+mn-ea"/>
                <a:cs typeface="Times New Roman" panose="02020603050405020304" pitchFamily="18" charset="0"/>
              </a:rPr>
              <a:t>-701-04</a:t>
            </a:r>
            <a:endParaRPr lang="zh-CN" altLang="en-US" sz="2000" kern="100" dirty="0">
              <a:latin typeface="+mn-ea"/>
              <a:ea typeface="+mn-ea"/>
              <a:cs typeface="Times New Roman" panose="02020603050405020304" pitchFamily="18" charset="0"/>
            </a:endParaRPr>
          </a:p>
        </p:txBody>
      </p:sp>
      <p:pic>
        <p:nvPicPr>
          <p:cNvPr id="2" name="图片 1">
            <a:extLst>
              <a:ext uri="{FF2B5EF4-FFF2-40B4-BE49-F238E27FC236}">
                <a16:creationId xmlns:a16="http://schemas.microsoft.com/office/drawing/2014/main" id="{1B371A6C-992E-67F2-9EE2-2B67B82069E6}"/>
              </a:ext>
            </a:extLst>
          </p:cNvPr>
          <p:cNvPicPr>
            <a:picLocks noChangeAspect="1"/>
          </p:cNvPicPr>
          <p:nvPr/>
        </p:nvPicPr>
        <p:blipFill>
          <a:blip r:embed="rId4"/>
          <a:stretch>
            <a:fillRect/>
          </a:stretch>
        </p:blipFill>
        <p:spPr>
          <a:xfrm>
            <a:off x="6339047" y="48973"/>
            <a:ext cx="1600994" cy="674880"/>
          </a:xfrm>
          <a:prstGeom prst="rect">
            <a:avLst/>
          </a:prstGeom>
        </p:spPr>
      </p:pic>
    </p:spTree>
    <p:extLst>
      <p:ext uri="{BB962C8B-B14F-4D97-AF65-F5344CB8AC3E}">
        <p14:creationId xmlns:p14="http://schemas.microsoft.com/office/powerpoint/2010/main" val="316460594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占位符 14"/>
          <p:cNvSpPr>
            <a:spLocks noGrp="1"/>
          </p:cNvSpPr>
          <p:nvPr>
            <p:ph type="body" sz="quarter" idx="10"/>
          </p:nvPr>
        </p:nvSpPr>
        <p:spPr>
          <a:xfrm>
            <a:off x="1122618" y="3175194"/>
            <a:ext cx="9945175" cy="1256734"/>
          </a:xfrm>
        </p:spPr>
        <p:txBody>
          <a:bodyPr/>
          <a:lstStyle/>
          <a:p>
            <a:r>
              <a:rPr lang="en-US" altLang="zh-CN" dirty="0">
                <a:sym typeface="+mn-lt"/>
              </a:rPr>
              <a:t>Thanks!</a:t>
            </a:r>
          </a:p>
          <a:p>
            <a:r>
              <a:rPr lang="en-US" altLang="zh-CN" dirty="0">
                <a:sym typeface="+mn-lt"/>
              </a:rPr>
              <a:t>Q&amp;A</a:t>
            </a:r>
            <a:endParaRPr lang="zh-CN" altLang="en-US" dirty="0">
              <a:sym typeface="+mn-lt"/>
            </a:endParaRPr>
          </a:p>
        </p:txBody>
      </p:sp>
    </p:spTree>
    <p:extLst>
      <p:ext uri="{BB962C8B-B14F-4D97-AF65-F5344CB8AC3E}">
        <p14:creationId xmlns:p14="http://schemas.microsoft.com/office/powerpoint/2010/main" val="151622317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dirty="0"/>
              <a:t>Outline</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2</a:t>
            </a:fld>
            <a:endParaRPr lang="zh-CN" altLang="en-US"/>
          </a:p>
        </p:txBody>
      </p:sp>
      <p:sp>
        <p:nvSpPr>
          <p:cNvPr id="4" name="矩形 3">
            <a:extLst>
              <a:ext uri="{FF2B5EF4-FFF2-40B4-BE49-F238E27FC236}">
                <a16:creationId xmlns:a16="http://schemas.microsoft.com/office/drawing/2014/main" id="{D9B471D9-C18B-4636-B7BB-1C50196D93FE}"/>
              </a:ext>
            </a:extLst>
          </p:cNvPr>
          <p:cNvSpPr/>
          <p:nvPr/>
        </p:nvSpPr>
        <p:spPr>
          <a:xfrm>
            <a:off x="2519557" y="1218323"/>
            <a:ext cx="11136450" cy="4808496"/>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800" kern="100" dirty="0">
                <a:effectLst/>
                <a:latin typeface="+mn-ea"/>
                <a:ea typeface="+mn-ea"/>
                <a:cs typeface="Times New Roman" panose="02020603050405020304" pitchFamily="18" charset="0"/>
              </a:rPr>
              <a:t>Background</a:t>
            </a:r>
          </a:p>
          <a:p>
            <a:pPr marL="342900" indent="-342900">
              <a:lnSpc>
                <a:spcPct val="200000"/>
              </a:lnSpc>
              <a:buClr>
                <a:schemeClr val="accent1"/>
              </a:buClr>
              <a:buFont typeface="Wingdings" panose="05000000000000000000" pitchFamily="2" charset="2"/>
              <a:buChar char="u"/>
            </a:pPr>
            <a:r>
              <a:rPr lang="en-US" altLang="zh-CN" sz="2800" kern="100" dirty="0">
                <a:latin typeface="+mn-ea"/>
                <a:ea typeface="+mn-ea"/>
                <a:cs typeface="Times New Roman" panose="02020603050405020304" pitchFamily="18" charset="0"/>
              </a:rPr>
              <a:t>Problem Description</a:t>
            </a:r>
          </a:p>
          <a:p>
            <a:pPr marL="342900" indent="-342900">
              <a:lnSpc>
                <a:spcPct val="200000"/>
              </a:lnSpc>
              <a:buClr>
                <a:schemeClr val="accent1"/>
              </a:buClr>
              <a:buFont typeface="Wingdings" panose="05000000000000000000" pitchFamily="2" charset="2"/>
              <a:buChar char="u"/>
            </a:pPr>
            <a:r>
              <a:rPr lang="en-US" altLang="zh-CN" sz="2800" kern="100" dirty="0">
                <a:effectLst/>
                <a:latin typeface="+mn-ea"/>
                <a:ea typeface="+mn-ea"/>
                <a:cs typeface="Times New Roman" panose="02020603050405020304" pitchFamily="18" charset="0"/>
              </a:rPr>
              <a:t>Topology Optimization</a:t>
            </a:r>
          </a:p>
          <a:p>
            <a:pPr marL="342900" indent="-342900">
              <a:lnSpc>
                <a:spcPct val="200000"/>
              </a:lnSpc>
              <a:buClr>
                <a:schemeClr val="accent1"/>
              </a:buClr>
              <a:buFont typeface="Wingdings" panose="05000000000000000000" pitchFamily="2" charset="2"/>
              <a:buChar char="u"/>
            </a:pPr>
            <a:r>
              <a:rPr lang="en-US" altLang="zh-CN" sz="2800" kern="100" dirty="0">
                <a:latin typeface="+mn-ea"/>
                <a:ea typeface="+mn-ea"/>
                <a:cs typeface="Times New Roman" panose="02020603050405020304" pitchFamily="18" charset="0"/>
              </a:rPr>
              <a:t>Results &amp; Comparisons</a:t>
            </a:r>
          </a:p>
          <a:p>
            <a:pPr marL="342900" indent="-342900">
              <a:lnSpc>
                <a:spcPct val="200000"/>
              </a:lnSpc>
              <a:buClr>
                <a:schemeClr val="accent1"/>
              </a:buClr>
              <a:buFont typeface="Wingdings" panose="05000000000000000000" pitchFamily="2" charset="2"/>
              <a:buChar char="u"/>
            </a:pPr>
            <a:r>
              <a:rPr lang="en-US" altLang="zh-CN" sz="2800" kern="100" dirty="0">
                <a:effectLst/>
                <a:latin typeface="+mn-ea"/>
                <a:ea typeface="+mn-ea"/>
                <a:cs typeface="Times New Roman" panose="02020603050405020304" pitchFamily="18" charset="0"/>
              </a:rPr>
              <a:t>Conclusions</a:t>
            </a:r>
          </a:p>
          <a:p>
            <a:pPr indent="457200">
              <a:lnSpc>
                <a:spcPct val="150000"/>
              </a:lnSpc>
            </a:pPr>
            <a:endParaRPr lang="en-US" altLang="zh-CN" sz="2000" dirty="0">
              <a:latin typeface="+mn-ea"/>
              <a:ea typeface="+mn-ea"/>
            </a:endParaRPr>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7" name="文本框 6">
            <a:extLst>
              <a:ext uri="{FF2B5EF4-FFF2-40B4-BE49-F238E27FC236}">
                <a16:creationId xmlns:a16="http://schemas.microsoft.com/office/drawing/2014/main" id="{261BA1C3-CA4F-4215-8EB2-0BB6622F1359}"/>
              </a:ext>
            </a:extLst>
          </p:cNvPr>
          <p:cNvSpPr txBox="1"/>
          <p:nvPr/>
        </p:nvSpPr>
        <p:spPr>
          <a:xfrm>
            <a:off x="9670856" y="5826764"/>
            <a:ext cx="2275511" cy="400110"/>
          </a:xfrm>
          <a:prstGeom prst="rect">
            <a:avLst/>
          </a:prstGeom>
          <a:noFill/>
        </p:spPr>
        <p:txBody>
          <a:bodyPr wrap="square">
            <a:spAutoFit/>
          </a:bodyPr>
          <a:lstStyle/>
          <a:p>
            <a:r>
              <a:rPr lang="en-US" altLang="zh-CN" sz="2000" kern="100" dirty="0">
                <a:latin typeface="+mn-ea"/>
                <a:ea typeface="+mn-ea"/>
                <a:cs typeface="Times New Roman" panose="02020603050405020304" pitchFamily="18" charset="0"/>
              </a:rPr>
              <a:t>FRI-</a:t>
            </a:r>
            <a:r>
              <a:rPr lang="en-US" altLang="zh-CN" sz="2000" kern="100" dirty="0" err="1">
                <a:latin typeface="+mn-ea"/>
                <a:ea typeface="+mn-ea"/>
                <a:cs typeface="Times New Roman" panose="02020603050405020304" pitchFamily="18" charset="0"/>
              </a:rPr>
              <a:t>OR6</a:t>
            </a:r>
            <a:r>
              <a:rPr lang="en-US" altLang="zh-CN" sz="2000" kern="100" dirty="0">
                <a:latin typeface="+mn-ea"/>
                <a:ea typeface="+mn-ea"/>
                <a:cs typeface="Times New Roman" panose="02020603050405020304" pitchFamily="18" charset="0"/>
              </a:rPr>
              <a:t>-701-04</a:t>
            </a:r>
            <a:endParaRPr lang="zh-CN" altLang="en-US" sz="2000" kern="100" dirty="0">
              <a:latin typeface="+mn-ea"/>
              <a:ea typeface="+mn-ea"/>
              <a:cs typeface="Times New Roman" panose="02020603050405020304" pitchFamily="18" charset="0"/>
            </a:endParaRPr>
          </a:p>
        </p:txBody>
      </p:sp>
      <p:pic>
        <p:nvPicPr>
          <p:cNvPr id="5" name="图片 4">
            <a:extLst>
              <a:ext uri="{FF2B5EF4-FFF2-40B4-BE49-F238E27FC236}">
                <a16:creationId xmlns:a16="http://schemas.microsoft.com/office/drawing/2014/main" id="{1B36DBC0-138D-04B3-7299-2076BA6B1FE4}"/>
              </a:ext>
            </a:extLst>
          </p:cNvPr>
          <p:cNvPicPr>
            <a:picLocks noChangeAspect="1"/>
          </p:cNvPicPr>
          <p:nvPr/>
        </p:nvPicPr>
        <p:blipFill>
          <a:blip r:embed="rId4"/>
          <a:stretch>
            <a:fillRect/>
          </a:stretch>
        </p:blipFill>
        <p:spPr>
          <a:xfrm>
            <a:off x="6339047" y="48973"/>
            <a:ext cx="1600994" cy="674880"/>
          </a:xfrm>
          <a:prstGeom prst="rect">
            <a:avLst/>
          </a:prstGeom>
        </p:spPr>
      </p:pic>
    </p:spTree>
    <p:extLst>
      <p:ext uri="{BB962C8B-B14F-4D97-AF65-F5344CB8AC3E}">
        <p14:creationId xmlns:p14="http://schemas.microsoft.com/office/powerpoint/2010/main" val="159477468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Background</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3</a:t>
            </a:fld>
            <a:endParaRPr lang="zh-CN" altLang="en-US"/>
          </a:p>
        </p:txBody>
      </p:sp>
      <p:sp>
        <p:nvSpPr>
          <p:cNvPr id="4" name="矩形 3">
            <a:extLst>
              <a:ext uri="{FF2B5EF4-FFF2-40B4-BE49-F238E27FC236}">
                <a16:creationId xmlns:a16="http://schemas.microsoft.com/office/drawing/2014/main" id="{D9B471D9-C18B-4636-B7BB-1C50196D93FE}"/>
              </a:ext>
            </a:extLst>
          </p:cNvPr>
          <p:cNvSpPr/>
          <p:nvPr/>
        </p:nvSpPr>
        <p:spPr>
          <a:xfrm>
            <a:off x="215131" y="461957"/>
            <a:ext cx="11136450" cy="824136"/>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kern="100" dirty="0">
                <a:latin typeface="+mn-ea"/>
                <a:ea typeface="+mn-ea"/>
                <a:cs typeface="Times New Roman" panose="02020603050405020304" pitchFamily="18" charset="0"/>
              </a:rPr>
              <a:t>Motivations</a:t>
            </a:r>
            <a:r>
              <a:rPr lang="en-US" altLang="zh-CN" sz="2800" kern="100" dirty="0">
                <a:latin typeface="+mn-ea"/>
                <a:ea typeface="+mn-ea"/>
                <a:cs typeface="Times New Roman" panose="02020603050405020304" pitchFamily="18" charset="0"/>
              </a:rPr>
              <a:t> </a:t>
            </a:r>
            <a:endParaRPr lang="en-US" altLang="zh-CN" sz="2000" dirty="0">
              <a:latin typeface="+mn-ea"/>
              <a:ea typeface="+mn-ea"/>
            </a:endParaRPr>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pic>
        <p:nvPicPr>
          <p:cNvPr id="6" name="图片 5">
            <a:extLst>
              <a:ext uri="{FF2B5EF4-FFF2-40B4-BE49-F238E27FC236}">
                <a16:creationId xmlns:a16="http://schemas.microsoft.com/office/drawing/2014/main" id="{EB2763B1-ADE5-4056-B80E-93455F5B143F}"/>
              </a:ext>
            </a:extLst>
          </p:cNvPr>
          <p:cNvPicPr>
            <a:picLocks noChangeAspect="1"/>
          </p:cNvPicPr>
          <p:nvPr/>
        </p:nvPicPr>
        <p:blipFill>
          <a:blip r:embed="rId4" cstate="print"/>
          <a:stretch>
            <a:fillRect/>
          </a:stretch>
        </p:blipFill>
        <p:spPr>
          <a:xfrm>
            <a:off x="526983" y="1331661"/>
            <a:ext cx="3042700" cy="1708946"/>
          </a:xfrm>
          <a:prstGeom prst="rect">
            <a:avLst/>
          </a:prstGeom>
        </p:spPr>
      </p:pic>
      <p:sp>
        <p:nvSpPr>
          <p:cNvPr id="7" name="文本框 6">
            <a:extLst>
              <a:ext uri="{FF2B5EF4-FFF2-40B4-BE49-F238E27FC236}">
                <a16:creationId xmlns:a16="http://schemas.microsoft.com/office/drawing/2014/main" id="{E97B8264-A2E6-4F17-89A7-94875F05B79C}"/>
              </a:ext>
            </a:extLst>
          </p:cNvPr>
          <p:cNvSpPr txBox="1"/>
          <p:nvPr/>
        </p:nvSpPr>
        <p:spPr>
          <a:xfrm>
            <a:off x="136480" y="3004718"/>
            <a:ext cx="4264915" cy="492443"/>
          </a:xfrm>
          <a:prstGeom prst="rect">
            <a:avLst/>
          </a:prstGeom>
          <a:noFill/>
        </p:spPr>
        <p:txBody>
          <a:bodyPr wrap="square" rtlCol="0">
            <a:spAutoFit/>
          </a:bodyPr>
          <a:lstStyle/>
          <a:p>
            <a:r>
              <a:rPr lang="en-US" altLang="zh-CN" sz="1300" dirty="0"/>
              <a:t>Japan</a:t>
            </a:r>
            <a:r>
              <a:rPr lang="zh-CN" altLang="en-US" sz="1300" dirty="0"/>
              <a:t>，</a:t>
            </a:r>
            <a:r>
              <a:rPr lang="en-US" altLang="zh-CN" sz="1300" dirty="0"/>
              <a:t> Yamanashi test line: </a:t>
            </a:r>
            <a:r>
              <a:rPr lang="en-US" altLang="zh-CN" sz="1300" dirty="0" err="1"/>
              <a:t>L0</a:t>
            </a:r>
            <a:endParaRPr lang="en-US" altLang="zh-CN" sz="1300" dirty="0"/>
          </a:p>
          <a:p>
            <a:r>
              <a:rPr lang="en-US" altLang="zh-CN" sz="1300" b="1" dirty="0">
                <a:solidFill>
                  <a:srgbClr val="C00000"/>
                </a:solidFill>
              </a:rPr>
              <a:t>2015.04,</a:t>
            </a:r>
            <a:r>
              <a:rPr lang="zh-CN" altLang="en-US" sz="1300" b="1" dirty="0">
                <a:solidFill>
                  <a:srgbClr val="C00000"/>
                </a:solidFill>
              </a:rPr>
              <a:t> </a:t>
            </a:r>
            <a:r>
              <a:rPr lang="en-US" altLang="zh-CN" sz="1300" b="1" dirty="0">
                <a:solidFill>
                  <a:srgbClr val="C00000"/>
                </a:solidFill>
              </a:rPr>
              <a:t> 603 km/h, Word Record</a:t>
            </a:r>
            <a:endParaRPr lang="zh-CN" altLang="en-US" sz="1300" b="1" dirty="0"/>
          </a:p>
        </p:txBody>
      </p:sp>
      <p:sp>
        <p:nvSpPr>
          <p:cNvPr id="8" name="文本框 7">
            <a:extLst>
              <a:ext uri="{FF2B5EF4-FFF2-40B4-BE49-F238E27FC236}">
                <a16:creationId xmlns:a16="http://schemas.microsoft.com/office/drawing/2014/main" id="{EB419D66-5009-42CD-8B38-221F623D8F2E}"/>
              </a:ext>
            </a:extLst>
          </p:cNvPr>
          <p:cNvSpPr txBox="1"/>
          <p:nvPr/>
        </p:nvSpPr>
        <p:spPr>
          <a:xfrm>
            <a:off x="2180650" y="830491"/>
            <a:ext cx="4110868" cy="646331"/>
          </a:xfrm>
          <a:prstGeom prst="rect">
            <a:avLst/>
          </a:prstGeom>
          <a:noFill/>
        </p:spPr>
        <p:txBody>
          <a:bodyPr wrap="square" rtlCol="0">
            <a:spAutoFit/>
          </a:bodyPr>
          <a:lstStyle/>
          <a:p>
            <a:pPr algn="ctr"/>
            <a:r>
              <a:rPr lang="en-US" altLang="zh-CN" dirty="0">
                <a:latin typeface="+mn-ea"/>
                <a:ea typeface="+mn-ea"/>
              </a:rPr>
              <a:t>Superconducting electrodynamic suspension</a:t>
            </a:r>
            <a:endParaRPr lang="zh-CN" altLang="en-US" dirty="0">
              <a:latin typeface="+mn-ea"/>
              <a:ea typeface="+mn-ea"/>
            </a:endParaRPr>
          </a:p>
        </p:txBody>
      </p:sp>
      <p:pic>
        <p:nvPicPr>
          <p:cNvPr id="9" name="图片 8">
            <a:extLst>
              <a:ext uri="{FF2B5EF4-FFF2-40B4-BE49-F238E27FC236}">
                <a16:creationId xmlns:a16="http://schemas.microsoft.com/office/drawing/2014/main" id="{40AD0FF5-EED5-4601-A565-DFE75AC0025A}"/>
              </a:ext>
            </a:extLst>
          </p:cNvPr>
          <p:cNvPicPr>
            <a:picLocks noChangeAspect="1"/>
          </p:cNvPicPr>
          <p:nvPr/>
        </p:nvPicPr>
        <p:blipFill rotWithShape="1">
          <a:blip r:embed="rId5"/>
          <a:srcRect b="51189"/>
          <a:stretch/>
        </p:blipFill>
        <p:spPr>
          <a:xfrm>
            <a:off x="139392" y="4010674"/>
            <a:ext cx="2891018" cy="1931076"/>
          </a:xfrm>
          <a:prstGeom prst="rect">
            <a:avLst/>
          </a:prstGeom>
        </p:spPr>
      </p:pic>
      <p:sp>
        <p:nvSpPr>
          <p:cNvPr id="10" name="文本框 9">
            <a:extLst>
              <a:ext uri="{FF2B5EF4-FFF2-40B4-BE49-F238E27FC236}">
                <a16:creationId xmlns:a16="http://schemas.microsoft.com/office/drawing/2014/main" id="{B6899BDA-69C8-40AB-AE07-AA4918A378B2}"/>
              </a:ext>
            </a:extLst>
          </p:cNvPr>
          <p:cNvSpPr txBox="1"/>
          <p:nvPr/>
        </p:nvSpPr>
        <p:spPr>
          <a:xfrm>
            <a:off x="9107606" y="5890569"/>
            <a:ext cx="3082807" cy="584775"/>
          </a:xfrm>
          <a:prstGeom prst="rect">
            <a:avLst/>
          </a:prstGeom>
          <a:noFill/>
        </p:spPr>
        <p:txBody>
          <a:bodyPr wrap="square" rtlCol="0">
            <a:spAutoFit/>
          </a:bodyPr>
          <a:lstStyle/>
          <a:p>
            <a:r>
              <a:rPr lang="en-US" altLang="zh-CN" sz="1600" dirty="0">
                <a:latin typeface="+mn-ea"/>
                <a:ea typeface="+mn-ea"/>
              </a:rPr>
              <a:t>[4] K. Mizuno et al. SUST 2020,33, 074009</a:t>
            </a:r>
            <a:endParaRPr lang="zh-CN" altLang="en-US" sz="1600" dirty="0">
              <a:latin typeface="+mn-ea"/>
              <a:ea typeface="+mn-ea"/>
            </a:endParaRPr>
          </a:p>
        </p:txBody>
      </p:sp>
      <p:pic>
        <p:nvPicPr>
          <p:cNvPr id="11" name="图片 10">
            <a:extLst>
              <a:ext uri="{FF2B5EF4-FFF2-40B4-BE49-F238E27FC236}">
                <a16:creationId xmlns:a16="http://schemas.microsoft.com/office/drawing/2014/main" id="{B3886820-E17E-4E6F-BDCB-0725096E7A80}"/>
              </a:ext>
            </a:extLst>
          </p:cNvPr>
          <p:cNvPicPr>
            <a:picLocks noChangeAspect="1"/>
          </p:cNvPicPr>
          <p:nvPr/>
        </p:nvPicPr>
        <p:blipFill rotWithShape="1">
          <a:blip r:embed="rId5"/>
          <a:srcRect t="51223"/>
          <a:stretch/>
        </p:blipFill>
        <p:spPr>
          <a:xfrm>
            <a:off x="3005732" y="3944570"/>
            <a:ext cx="3091113" cy="2063284"/>
          </a:xfrm>
          <a:prstGeom prst="rect">
            <a:avLst/>
          </a:prstGeom>
        </p:spPr>
      </p:pic>
      <p:pic>
        <p:nvPicPr>
          <p:cNvPr id="12" name="图片 11">
            <a:extLst>
              <a:ext uri="{FF2B5EF4-FFF2-40B4-BE49-F238E27FC236}">
                <a16:creationId xmlns:a16="http://schemas.microsoft.com/office/drawing/2014/main" id="{DBE7E122-ABA0-417A-8C3A-A68E8EE54135}"/>
              </a:ext>
            </a:extLst>
          </p:cNvPr>
          <p:cNvPicPr>
            <a:picLocks noChangeAspect="1"/>
          </p:cNvPicPr>
          <p:nvPr/>
        </p:nvPicPr>
        <p:blipFill rotWithShape="1">
          <a:blip r:embed="rId6"/>
          <a:srcRect l="6137" t="51250" r="3571"/>
          <a:stretch/>
        </p:blipFill>
        <p:spPr>
          <a:xfrm>
            <a:off x="6006345" y="3927986"/>
            <a:ext cx="2839662" cy="2005624"/>
          </a:xfrm>
          <a:prstGeom prst="rect">
            <a:avLst/>
          </a:prstGeom>
        </p:spPr>
      </p:pic>
      <p:sp>
        <p:nvSpPr>
          <p:cNvPr id="14" name="文本框 13">
            <a:extLst>
              <a:ext uri="{FF2B5EF4-FFF2-40B4-BE49-F238E27FC236}">
                <a16:creationId xmlns:a16="http://schemas.microsoft.com/office/drawing/2014/main" id="{E2B6E1EC-A778-4997-A44D-C949B9C6E85F}"/>
              </a:ext>
            </a:extLst>
          </p:cNvPr>
          <p:cNvSpPr txBox="1"/>
          <p:nvPr/>
        </p:nvSpPr>
        <p:spPr>
          <a:xfrm>
            <a:off x="232856" y="6089162"/>
            <a:ext cx="5683558" cy="338554"/>
          </a:xfrm>
          <a:prstGeom prst="rect">
            <a:avLst/>
          </a:prstGeom>
          <a:noFill/>
        </p:spPr>
        <p:txBody>
          <a:bodyPr wrap="square" rtlCol="0">
            <a:spAutoFit/>
          </a:bodyPr>
          <a:lstStyle/>
          <a:p>
            <a:r>
              <a:rPr lang="en-US" altLang="zh-CN" sz="1600" dirty="0">
                <a:latin typeface="+mn-ea"/>
                <a:ea typeface="+mn-ea"/>
              </a:rPr>
              <a:t>[2] K. Mizuno et al, IEEE TASC, 2017, 27(4) 3600205</a:t>
            </a:r>
            <a:endParaRPr lang="zh-CN" altLang="en-US" sz="1600" dirty="0">
              <a:latin typeface="+mn-ea"/>
              <a:ea typeface="+mn-ea"/>
            </a:endParaRPr>
          </a:p>
        </p:txBody>
      </p:sp>
      <p:pic>
        <p:nvPicPr>
          <p:cNvPr id="15" name="图片 14">
            <a:extLst>
              <a:ext uri="{FF2B5EF4-FFF2-40B4-BE49-F238E27FC236}">
                <a16:creationId xmlns:a16="http://schemas.microsoft.com/office/drawing/2014/main" id="{EB1FF8BE-021F-47BE-A31D-133FA3332B73}"/>
              </a:ext>
            </a:extLst>
          </p:cNvPr>
          <p:cNvPicPr>
            <a:picLocks noChangeAspect="1"/>
          </p:cNvPicPr>
          <p:nvPr/>
        </p:nvPicPr>
        <p:blipFill>
          <a:blip r:embed="rId7"/>
          <a:stretch>
            <a:fillRect/>
          </a:stretch>
        </p:blipFill>
        <p:spPr>
          <a:xfrm>
            <a:off x="8938650" y="3973395"/>
            <a:ext cx="3082807" cy="1960209"/>
          </a:xfrm>
          <a:prstGeom prst="rect">
            <a:avLst/>
          </a:prstGeom>
        </p:spPr>
      </p:pic>
      <p:sp>
        <p:nvSpPr>
          <p:cNvPr id="16" name="文本框 15">
            <a:extLst>
              <a:ext uri="{FF2B5EF4-FFF2-40B4-BE49-F238E27FC236}">
                <a16:creationId xmlns:a16="http://schemas.microsoft.com/office/drawing/2014/main" id="{E9BFDB19-C414-4A4B-B571-A71800CFE0DA}"/>
              </a:ext>
            </a:extLst>
          </p:cNvPr>
          <p:cNvSpPr txBox="1"/>
          <p:nvPr/>
        </p:nvSpPr>
        <p:spPr>
          <a:xfrm>
            <a:off x="6012209" y="5924249"/>
            <a:ext cx="3240630" cy="584775"/>
          </a:xfrm>
          <a:prstGeom prst="rect">
            <a:avLst/>
          </a:prstGeom>
          <a:noFill/>
        </p:spPr>
        <p:txBody>
          <a:bodyPr wrap="square" rtlCol="0">
            <a:spAutoFit/>
          </a:bodyPr>
          <a:lstStyle/>
          <a:p>
            <a:r>
              <a:rPr lang="en-US" altLang="zh-CN" sz="1600" dirty="0">
                <a:latin typeface="+mn-ea"/>
                <a:ea typeface="+mn-ea"/>
              </a:rPr>
              <a:t>[3] K. Mizuno et al, IEEE </a:t>
            </a:r>
            <a:r>
              <a:rPr lang="en-US" altLang="zh-CN" sz="1600" dirty="0" err="1">
                <a:latin typeface="+mn-ea"/>
                <a:ea typeface="+mn-ea"/>
              </a:rPr>
              <a:t>TASC</a:t>
            </a:r>
            <a:r>
              <a:rPr lang="en-US" altLang="zh-CN" sz="1600" dirty="0">
                <a:latin typeface="+mn-ea"/>
                <a:ea typeface="+mn-ea"/>
              </a:rPr>
              <a:t>, 2018, 28(4) 3601107</a:t>
            </a:r>
            <a:endParaRPr lang="zh-CN" altLang="en-US" sz="1600" dirty="0">
              <a:latin typeface="+mn-ea"/>
              <a:ea typeface="+mn-ea"/>
            </a:endParaRPr>
          </a:p>
        </p:txBody>
      </p:sp>
      <p:sp>
        <p:nvSpPr>
          <p:cNvPr id="17" name="文本框 16">
            <a:extLst>
              <a:ext uri="{FF2B5EF4-FFF2-40B4-BE49-F238E27FC236}">
                <a16:creationId xmlns:a16="http://schemas.microsoft.com/office/drawing/2014/main" id="{15E9DB91-C24B-4221-B52F-CBEF65CCBCF4}"/>
              </a:ext>
            </a:extLst>
          </p:cNvPr>
          <p:cNvSpPr txBox="1"/>
          <p:nvPr/>
        </p:nvSpPr>
        <p:spPr>
          <a:xfrm>
            <a:off x="40367" y="3587292"/>
            <a:ext cx="10536647" cy="369332"/>
          </a:xfrm>
          <a:prstGeom prst="rect">
            <a:avLst/>
          </a:prstGeom>
          <a:noFill/>
        </p:spPr>
        <p:txBody>
          <a:bodyPr wrap="square" rtlCol="0">
            <a:spAutoFit/>
          </a:bodyPr>
          <a:lstStyle/>
          <a:p>
            <a:r>
              <a:rPr lang="en-US" altLang="zh-CN" sz="1800" b="0" i="0" dirty="0">
                <a:solidFill>
                  <a:srgbClr val="0166B3"/>
                </a:solidFill>
                <a:effectLst/>
                <a:latin typeface="+mn-ea"/>
                <a:ea typeface="+mn-ea"/>
              </a:rPr>
              <a:t>The superconducting magnet based on the second-generation </a:t>
            </a:r>
            <a:r>
              <a:rPr lang="en-US" altLang="zh-CN" sz="1800" b="0" i="0" dirty="0" err="1">
                <a:solidFill>
                  <a:srgbClr val="0166B3"/>
                </a:solidFill>
                <a:effectLst/>
                <a:latin typeface="+mn-ea"/>
                <a:ea typeface="+mn-ea"/>
              </a:rPr>
              <a:t>HTS</a:t>
            </a:r>
            <a:r>
              <a:rPr lang="en-US" altLang="zh-CN" dirty="0">
                <a:latin typeface="+mn-ea"/>
                <a:ea typeface="+mn-ea"/>
              </a:rPr>
              <a:t>  </a:t>
            </a:r>
            <a:r>
              <a:rPr lang="en-US" altLang="zh-CN" b="1" dirty="0" err="1">
                <a:latin typeface="+mn-ea"/>
                <a:ea typeface="+mn-ea"/>
              </a:rPr>
              <a:t>ReBCO</a:t>
            </a:r>
            <a:endParaRPr lang="zh-CN" altLang="en-US" b="1" dirty="0">
              <a:latin typeface="+mn-ea"/>
              <a:ea typeface="+mn-ea"/>
            </a:endParaRPr>
          </a:p>
        </p:txBody>
      </p:sp>
      <p:pic>
        <p:nvPicPr>
          <p:cNvPr id="19" name="图片 18">
            <a:extLst>
              <a:ext uri="{FF2B5EF4-FFF2-40B4-BE49-F238E27FC236}">
                <a16:creationId xmlns:a16="http://schemas.microsoft.com/office/drawing/2014/main" id="{46CC5D06-3D9F-4C7D-844C-B77E69583E1C}"/>
              </a:ext>
            </a:extLst>
          </p:cNvPr>
          <p:cNvPicPr>
            <a:picLocks noChangeAspect="1"/>
          </p:cNvPicPr>
          <p:nvPr/>
        </p:nvPicPr>
        <p:blipFill>
          <a:blip r:embed="rId8" cstate="print"/>
          <a:stretch>
            <a:fillRect/>
          </a:stretch>
        </p:blipFill>
        <p:spPr>
          <a:xfrm>
            <a:off x="7240713" y="1274822"/>
            <a:ext cx="4110868" cy="2006880"/>
          </a:xfrm>
          <a:prstGeom prst="rect">
            <a:avLst/>
          </a:prstGeom>
        </p:spPr>
      </p:pic>
      <p:sp>
        <p:nvSpPr>
          <p:cNvPr id="20" name="文本框 19">
            <a:extLst>
              <a:ext uri="{FF2B5EF4-FFF2-40B4-BE49-F238E27FC236}">
                <a16:creationId xmlns:a16="http://schemas.microsoft.com/office/drawing/2014/main" id="{E51A3946-367A-49D1-80A7-0885A3987E56}"/>
              </a:ext>
            </a:extLst>
          </p:cNvPr>
          <p:cNvSpPr txBox="1"/>
          <p:nvPr/>
        </p:nvSpPr>
        <p:spPr>
          <a:xfrm>
            <a:off x="6144839" y="734868"/>
            <a:ext cx="6065951" cy="646331"/>
          </a:xfrm>
          <a:prstGeom prst="rect">
            <a:avLst/>
          </a:prstGeom>
          <a:noFill/>
        </p:spPr>
        <p:txBody>
          <a:bodyPr wrap="square" rtlCol="0">
            <a:spAutoFit/>
          </a:bodyPr>
          <a:lstStyle/>
          <a:p>
            <a:r>
              <a:rPr lang="en-US" altLang="zh-CN" sz="1800" b="0" i="0" dirty="0">
                <a:solidFill>
                  <a:srgbClr val="0166B3"/>
                </a:solidFill>
                <a:effectLst/>
                <a:latin typeface="+mn-ea"/>
                <a:ea typeface="+mn-ea"/>
              </a:rPr>
              <a:t>The superconducting magnet based on the first-generation high-temperature superconducting ( </a:t>
            </a:r>
            <a:r>
              <a:rPr lang="en-US" altLang="zh-CN" sz="1800" b="0" i="0" dirty="0" err="1">
                <a:solidFill>
                  <a:srgbClr val="0166B3"/>
                </a:solidFill>
                <a:effectLst/>
                <a:latin typeface="+mn-ea"/>
                <a:ea typeface="+mn-ea"/>
              </a:rPr>
              <a:t>HTS</a:t>
            </a:r>
            <a:r>
              <a:rPr lang="en-US" altLang="zh-CN" sz="1800" b="0" i="0" dirty="0">
                <a:solidFill>
                  <a:srgbClr val="0166B3"/>
                </a:solidFill>
                <a:effectLst/>
                <a:latin typeface="+mn-ea"/>
                <a:ea typeface="+mn-ea"/>
              </a:rPr>
              <a:t> )</a:t>
            </a:r>
            <a:endParaRPr lang="zh-CN" altLang="en-US" b="1" dirty="0">
              <a:latin typeface="+mn-ea"/>
              <a:ea typeface="+mn-ea"/>
            </a:endParaRPr>
          </a:p>
        </p:txBody>
      </p:sp>
      <p:sp>
        <p:nvSpPr>
          <p:cNvPr id="21" name="文本框 20">
            <a:extLst>
              <a:ext uri="{FF2B5EF4-FFF2-40B4-BE49-F238E27FC236}">
                <a16:creationId xmlns:a16="http://schemas.microsoft.com/office/drawing/2014/main" id="{D7974F88-59E6-4FD0-8DC4-6244E2BDB7F9}"/>
              </a:ext>
            </a:extLst>
          </p:cNvPr>
          <p:cNvSpPr txBox="1"/>
          <p:nvPr/>
        </p:nvSpPr>
        <p:spPr>
          <a:xfrm>
            <a:off x="7041389" y="3229969"/>
            <a:ext cx="5259387" cy="338554"/>
          </a:xfrm>
          <a:prstGeom prst="rect">
            <a:avLst/>
          </a:prstGeom>
          <a:noFill/>
        </p:spPr>
        <p:txBody>
          <a:bodyPr wrap="square" rtlCol="0">
            <a:spAutoFit/>
          </a:bodyPr>
          <a:lstStyle/>
          <a:p>
            <a:r>
              <a:rPr lang="en-US" altLang="zh-CN" sz="1600" dirty="0">
                <a:latin typeface="+mn-ea"/>
                <a:ea typeface="+mn-ea"/>
              </a:rPr>
              <a:t>[1] M. </a:t>
            </a:r>
            <a:r>
              <a:rPr lang="en-US" altLang="zh-CN" sz="1600" dirty="0" err="1">
                <a:latin typeface="+mn-ea"/>
                <a:ea typeface="+mn-ea"/>
              </a:rPr>
              <a:t>Terai</a:t>
            </a:r>
            <a:r>
              <a:rPr lang="en-US" altLang="zh-CN" sz="1600" dirty="0">
                <a:latin typeface="+mn-ea"/>
                <a:ea typeface="+mn-ea"/>
              </a:rPr>
              <a:t> et al, IEEE TASC, 2006, 1124-1129</a:t>
            </a:r>
            <a:endParaRPr lang="zh-CN" altLang="en-US" sz="1600" dirty="0">
              <a:latin typeface="+mn-ea"/>
              <a:ea typeface="+mn-ea"/>
            </a:endParaRPr>
          </a:p>
        </p:txBody>
      </p:sp>
      <p:pic>
        <p:nvPicPr>
          <p:cNvPr id="22" name="图片 21">
            <a:extLst>
              <a:ext uri="{FF2B5EF4-FFF2-40B4-BE49-F238E27FC236}">
                <a16:creationId xmlns:a16="http://schemas.microsoft.com/office/drawing/2014/main" id="{86893270-C54F-4C1D-A889-0CA8F9F1A7B3}"/>
              </a:ext>
            </a:extLst>
          </p:cNvPr>
          <p:cNvPicPr>
            <a:picLocks noChangeAspect="1"/>
          </p:cNvPicPr>
          <p:nvPr/>
        </p:nvPicPr>
        <p:blipFill>
          <a:blip r:embed="rId9"/>
          <a:stretch>
            <a:fillRect/>
          </a:stretch>
        </p:blipFill>
        <p:spPr>
          <a:xfrm>
            <a:off x="4198351" y="1397783"/>
            <a:ext cx="2646165" cy="1672924"/>
          </a:xfrm>
          <a:prstGeom prst="rect">
            <a:avLst/>
          </a:prstGeom>
        </p:spPr>
      </p:pic>
      <p:sp>
        <p:nvSpPr>
          <p:cNvPr id="23" name="文本框 22">
            <a:extLst>
              <a:ext uri="{FF2B5EF4-FFF2-40B4-BE49-F238E27FC236}">
                <a16:creationId xmlns:a16="http://schemas.microsoft.com/office/drawing/2014/main" id="{6AFC4CFE-4B22-4D55-A807-381A5B4A409E}"/>
              </a:ext>
            </a:extLst>
          </p:cNvPr>
          <p:cNvSpPr txBox="1"/>
          <p:nvPr/>
        </p:nvSpPr>
        <p:spPr>
          <a:xfrm>
            <a:off x="11139915" y="1695804"/>
            <a:ext cx="1050498" cy="369332"/>
          </a:xfrm>
          <a:prstGeom prst="rect">
            <a:avLst/>
          </a:prstGeom>
          <a:noFill/>
        </p:spPr>
        <p:txBody>
          <a:bodyPr wrap="square">
            <a:spAutoFit/>
          </a:bodyPr>
          <a:lstStyle/>
          <a:p>
            <a:r>
              <a:rPr lang="en-US" altLang="zh-CN" b="1" dirty="0" err="1">
                <a:latin typeface="+mn-ea"/>
                <a:ea typeface="+mn-ea"/>
              </a:rPr>
              <a:t>BSCCO</a:t>
            </a:r>
            <a:endParaRPr lang="zh-CN" altLang="en-US" dirty="0"/>
          </a:p>
        </p:txBody>
      </p:sp>
      <p:pic>
        <p:nvPicPr>
          <p:cNvPr id="2" name="图片 1">
            <a:extLst>
              <a:ext uri="{FF2B5EF4-FFF2-40B4-BE49-F238E27FC236}">
                <a16:creationId xmlns:a16="http://schemas.microsoft.com/office/drawing/2014/main" id="{041DF351-CB25-8A6A-974F-9F9563665070}"/>
              </a:ext>
            </a:extLst>
          </p:cNvPr>
          <p:cNvPicPr>
            <a:picLocks noChangeAspect="1"/>
          </p:cNvPicPr>
          <p:nvPr/>
        </p:nvPicPr>
        <p:blipFill>
          <a:blip r:embed="rId10"/>
          <a:stretch>
            <a:fillRect/>
          </a:stretch>
        </p:blipFill>
        <p:spPr>
          <a:xfrm>
            <a:off x="6339047" y="48973"/>
            <a:ext cx="1600994" cy="674880"/>
          </a:xfrm>
          <a:prstGeom prst="rect">
            <a:avLst/>
          </a:prstGeom>
        </p:spPr>
      </p:pic>
    </p:spTree>
    <p:extLst>
      <p:ext uri="{BB962C8B-B14F-4D97-AF65-F5344CB8AC3E}">
        <p14:creationId xmlns:p14="http://schemas.microsoft.com/office/powerpoint/2010/main" val="184854842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Background</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z="900" smtClean="0"/>
              <a:pPr/>
              <a:t>4</a:t>
            </a:fld>
            <a:endParaRPr lang="zh-CN" altLang="en-US" sz="900"/>
          </a:p>
        </p:txBody>
      </p:sp>
      <p:sp>
        <p:nvSpPr>
          <p:cNvPr id="4" name="矩形 3">
            <a:extLst>
              <a:ext uri="{FF2B5EF4-FFF2-40B4-BE49-F238E27FC236}">
                <a16:creationId xmlns:a16="http://schemas.microsoft.com/office/drawing/2014/main" id="{D9B471D9-C18B-4636-B7BB-1C50196D93FE}"/>
              </a:ext>
            </a:extLst>
          </p:cNvPr>
          <p:cNvSpPr/>
          <p:nvPr/>
        </p:nvSpPr>
        <p:spPr>
          <a:xfrm>
            <a:off x="148511" y="561564"/>
            <a:ext cx="11136450" cy="719556"/>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b="0" i="0" dirty="0">
                <a:solidFill>
                  <a:srgbClr val="000000"/>
                </a:solidFill>
                <a:effectLst/>
                <a:latin typeface="+mn-ea"/>
                <a:ea typeface="+mn-ea"/>
              </a:rPr>
              <a:t>Challenges in Specific Applications</a:t>
            </a:r>
            <a:r>
              <a:rPr lang="en-US" altLang="zh-CN" sz="2400" dirty="0">
                <a:latin typeface="+mn-ea"/>
                <a:ea typeface="+mn-ea"/>
              </a:rPr>
              <a:t> </a:t>
            </a:r>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23" name="文本框 22">
            <a:extLst>
              <a:ext uri="{FF2B5EF4-FFF2-40B4-BE49-F238E27FC236}">
                <a16:creationId xmlns:a16="http://schemas.microsoft.com/office/drawing/2014/main" id="{DF04045A-1A90-470B-8D85-30B2841A0A2B}"/>
              </a:ext>
            </a:extLst>
          </p:cNvPr>
          <p:cNvSpPr txBox="1"/>
          <p:nvPr/>
        </p:nvSpPr>
        <p:spPr>
          <a:xfrm>
            <a:off x="244046" y="1310936"/>
            <a:ext cx="5067933" cy="923330"/>
          </a:xfrm>
          <a:prstGeom prst="rect">
            <a:avLst/>
          </a:prstGeom>
          <a:noFill/>
        </p:spPr>
        <p:txBody>
          <a:bodyPr wrap="square" rtlCol="0">
            <a:spAutoFit/>
          </a:bodyPr>
          <a:lstStyle/>
          <a:p>
            <a:pPr marL="285750" indent="-285750">
              <a:buFont typeface="Wingdings" panose="05000000000000000000" pitchFamily="2" charset="2"/>
              <a:buChar char="p"/>
            </a:pPr>
            <a:r>
              <a:rPr lang="en-US" altLang="zh-CN" dirty="0"/>
              <a:t> Develop 4 on-board </a:t>
            </a:r>
            <a:r>
              <a:rPr lang="en-US" altLang="zh-CN" dirty="0" err="1"/>
              <a:t>ReBCO</a:t>
            </a:r>
            <a:r>
              <a:rPr lang="en-US" altLang="zh-CN" dirty="0"/>
              <a:t> magnets for a prototype maglev train</a:t>
            </a:r>
          </a:p>
          <a:p>
            <a:r>
              <a:rPr lang="en-US" altLang="zh-CN" dirty="0"/>
              <a:t>     </a:t>
            </a:r>
            <a:r>
              <a:rPr lang="en-US" altLang="zh-CN" u="sng" dirty="0"/>
              <a:t>Built by CRRC Changchun Railway Vehicles</a:t>
            </a:r>
            <a:endParaRPr lang="zh-CN" altLang="en-US" u="sng" dirty="0"/>
          </a:p>
        </p:txBody>
      </p:sp>
      <p:sp>
        <p:nvSpPr>
          <p:cNvPr id="24" name="文本框 23">
            <a:extLst>
              <a:ext uri="{FF2B5EF4-FFF2-40B4-BE49-F238E27FC236}">
                <a16:creationId xmlns:a16="http://schemas.microsoft.com/office/drawing/2014/main" id="{063157A4-8BBF-4B3C-8A5E-8EC0AEF1D898}"/>
              </a:ext>
            </a:extLst>
          </p:cNvPr>
          <p:cNvSpPr txBox="1"/>
          <p:nvPr/>
        </p:nvSpPr>
        <p:spPr>
          <a:xfrm>
            <a:off x="244047" y="2308349"/>
            <a:ext cx="6246796" cy="369332"/>
          </a:xfrm>
          <a:prstGeom prst="rect">
            <a:avLst/>
          </a:prstGeom>
          <a:noFill/>
        </p:spPr>
        <p:txBody>
          <a:bodyPr wrap="square" rtlCol="0">
            <a:spAutoFit/>
          </a:bodyPr>
          <a:lstStyle/>
          <a:p>
            <a:pPr marL="285750" indent="-285750">
              <a:buFont typeface="Wingdings" panose="05000000000000000000" pitchFamily="2" charset="2"/>
              <a:buChar char="p"/>
            </a:pPr>
            <a:r>
              <a:rPr lang="en-US" altLang="zh-CN" dirty="0"/>
              <a:t> In very limited vehicle space: 4×1.6m </a:t>
            </a:r>
            <a:endParaRPr lang="zh-CN" altLang="en-US" dirty="0"/>
          </a:p>
        </p:txBody>
      </p:sp>
      <p:sp>
        <p:nvSpPr>
          <p:cNvPr id="25" name="文本框 24">
            <a:extLst>
              <a:ext uri="{FF2B5EF4-FFF2-40B4-BE49-F238E27FC236}">
                <a16:creationId xmlns:a16="http://schemas.microsoft.com/office/drawing/2014/main" id="{895B8089-F3E7-4EB2-805F-90F994807021}"/>
              </a:ext>
            </a:extLst>
          </p:cNvPr>
          <p:cNvSpPr txBox="1"/>
          <p:nvPr/>
        </p:nvSpPr>
        <p:spPr>
          <a:xfrm>
            <a:off x="244046" y="2740803"/>
            <a:ext cx="4861471" cy="3123932"/>
          </a:xfrm>
          <a:prstGeom prst="rect">
            <a:avLst/>
          </a:prstGeom>
          <a:noFill/>
        </p:spPr>
        <p:txBody>
          <a:bodyPr wrap="square" rtlCol="0">
            <a:spAutoFit/>
          </a:bodyPr>
          <a:lstStyle/>
          <a:p>
            <a:pPr marL="285750" indent="-285750">
              <a:spcBef>
                <a:spcPts val="600"/>
              </a:spcBef>
              <a:buFont typeface="Wingdings" panose="05000000000000000000" pitchFamily="2" charset="2"/>
              <a:buChar char="p"/>
            </a:pPr>
            <a:r>
              <a:rPr lang="en-US" altLang="zh-CN" dirty="0"/>
              <a:t> In very limited vehicle weight: &lt;2.5 t</a:t>
            </a:r>
          </a:p>
          <a:p>
            <a:pPr marL="457200" indent="-457200">
              <a:spcBef>
                <a:spcPts val="600"/>
              </a:spcBef>
              <a:buFont typeface="Arial" panose="020B0604020202020204" pitchFamily="34" charset="0"/>
              <a:buChar char="•"/>
            </a:pPr>
            <a:r>
              <a:rPr lang="en-US" altLang="zh-CN" dirty="0"/>
              <a:t>Limited pole size: 464×324×66 mm</a:t>
            </a:r>
          </a:p>
          <a:p>
            <a:pPr marL="457200" indent="-457200">
              <a:spcBef>
                <a:spcPts val="600"/>
              </a:spcBef>
              <a:buFont typeface="Arial" panose="020B0604020202020204" pitchFamily="34" charset="0"/>
              <a:buChar char="•"/>
            </a:pPr>
            <a:r>
              <a:rPr lang="en-US" altLang="zh-CN" dirty="0"/>
              <a:t>Limited magnetomotive force: ~360 kA</a:t>
            </a:r>
          </a:p>
          <a:p>
            <a:pPr marL="457200" indent="-457200">
              <a:spcBef>
                <a:spcPts val="600"/>
              </a:spcBef>
              <a:buFont typeface="Arial" panose="020B0604020202020204" pitchFamily="34" charset="0"/>
              <a:buChar char="•"/>
            </a:pPr>
            <a:r>
              <a:rPr lang="en-US" altLang="zh-CN" dirty="0"/>
              <a:t>Weight of a single superconducting magnet: &lt;500 kg</a:t>
            </a:r>
          </a:p>
          <a:p>
            <a:pPr marL="457200" indent="-457200">
              <a:spcBef>
                <a:spcPts val="600"/>
              </a:spcBef>
              <a:buFont typeface="Arial" panose="020B0604020202020204" pitchFamily="34" charset="0"/>
              <a:buChar char="•"/>
            </a:pPr>
            <a:r>
              <a:rPr lang="en-US" altLang="zh-CN" dirty="0"/>
              <a:t>Rated Functioning Temperature: &lt;35 K</a:t>
            </a:r>
          </a:p>
          <a:p>
            <a:pPr marL="457200" indent="-457200">
              <a:spcBef>
                <a:spcPts val="600"/>
              </a:spcBef>
              <a:buFont typeface="Arial" panose="020B0604020202020204" pitchFamily="34" charset="0"/>
              <a:buChar char="•"/>
            </a:pPr>
            <a:endParaRPr lang="en-US" altLang="zh-CN" dirty="0"/>
          </a:p>
          <a:p>
            <a:pPr marL="457200" indent="-457200">
              <a:spcBef>
                <a:spcPts val="600"/>
              </a:spcBef>
              <a:buFont typeface="Arial" panose="020B0604020202020204" pitchFamily="34" charset="0"/>
              <a:buChar char="•"/>
            </a:pPr>
            <a:endParaRPr lang="en-US" altLang="zh-CN" dirty="0"/>
          </a:p>
          <a:p>
            <a:pPr marL="457200" indent="-457200">
              <a:spcBef>
                <a:spcPts val="600"/>
              </a:spcBef>
              <a:buFont typeface="Arial" panose="020B0604020202020204" pitchFamily="34" charset="0"/>
              <a:buChar char="•"/>
            </a:pPr>
            <a:endParaRPr lang="zh-CN" altLang="en-US" dirty="0"/>
          </a:p>
        </p:txBody>
      </p:sp>
      <p:sp>
        <p:nvSpPr>
          <p:cNvPr id="26" name="文本框 25">
            <a:extLst>
              <a:ext uri="{FF2B5EF4-FFF2-40B4-BE49-F238E27FC236}">
                <a16:creationId xmlns:a16="http://schemas.microsoft.com/office/drawing/2014/main" id="{3F5979AD-B4AC-4B34-AD6E-6440082B6319}"/>
              </a:ext>
            </a:extLst>
          </p:cNvPr>
          <p:cNvSpPr txBox="1"/>
          <p:nvPr/>
        </p:nvSpPr>
        <p:spPr>
          <a:xfrm>
            <a:off x="244046" y="5803099"/>
            <a:ext cx="7999202" cy="646331"/>
          </a:xfrm>
          <a:prstGeom prst="rect">
            <a:avLst/>
          </a:prstGeom>
          <a:noFill/>
        </p:spPr>
        <p:txBody>
          <a:bodyPr wrap="square" rtlCol="0">
            <a:spAutoFit/>
          </a:bodyPr>
          <a:lstStyle/>
          <a:p>
            <a:pPr marL="285750" indent="-285750">
              <a:buFont typeface="Wingdings" panose="05000000000000000000" pitchFamily="2" charset="2"/>
              <a:buChar char="p"/>
            </a:pPr>
            <a:r>
              <a:rPr lang="en-US" altLang="zh-CN" dirty="0"/>
              <a:t> No power supply on the vehicle</a:t>
            </a:r>
          </a:p>
          <a:p>
            <a:r>
              <a:rPr lang="en-US" altLang="zh-CN" dirty="0"/>
              <a:t>     operated in </a:t>
            </a:r>
            <a:r>
              <a:rPr lang="en-US" altLang="zh-CN" dirty="0">
                <a:solidFill>
                  <a:srgbClr val="C00000"/>
                </a:solidFill>
              </a:rPr>
              <a:t>“power-off” mode</a:t>
            </a:r>
            <a:endParaRPr lang="zh-CN" altLang="en-US" dirty="0">
              <a:solidFill>
                <a:srgbClr val="C00000"/>
              </a:solidFill>
            </a:endParaRPr>
          </a:p>
        </p:txBody>
      </p:sp>
      <p:pic>
        <p:nvPicPr>
          <p:cNvPr id="27" name="图片 26">
            <a:extLst>
              <a:ext uri="{FF2B5EF4-FFF2-40B4-BE49-F238E27FC236}">
                <a16:creationId xmlns:a16="http://schemas.microsoft.com/office/drawing/2014/main" id="{395E1741-F2D8-4FD3-BEF8-856EE3039D3E}"/>
              </a:ext>
            </a:extLst>
          </p:cNvPr>
          <p:cNvPicPr>
            <a:picLocks noChangeAspect="1"/>
          </p:cNvPicPr>
          <p:nvPr/>
        </p:nvPicPr>
        <p:blipFill rotWithShape="1">
          <a:blip r:embed="rId4">
            <a:extLst>
              <a:ext uri="{28A0092B-C50C-407E-A947-70E740481C1C}">
                <a14:useLocalDpi xmlns:a14="http://schemas.microsoft.com/office/drawing/2010/main" val="0"/>
              </a:ext>
            </a:extLst>
          </a:blip>
          <a:srcRect r="48050" b="16433"/>
          <a:stretch/>
        </p:blipFill>
        <p:spPr>
          <a:xfrm>
            <a:off x="8567199" y="1506844"/>
            <a:ext cx="3623214" cy="2136845"/>
          </a:xfrm>
          <a:prstGeom prst="rect">
            <a:avLst/>
          </a:prstGeom>
        </p:spPr>
      </p:pic>
      <p:pic>
        <p:nvPicPr>
          <p:cNvPr id="28" name="图片 27">
            <a:extLst>
              <a:ext uri="{FF2B5EF4-FFF2-40B4-BE49-F238E27FC236}">
                <a16:creationId xmlns:a16="http://schemas.microsoft.com/office/drawing/2014/main" id="{6865CC32-11A3-49DC-A63B-92C372922C42}"/>
              </a:ext>
            </a:extLst>
          </p:cNvPr>
          <p:cNvPicPr>
            <a:picLocks noChangeAspect="1"/>
          </p:cNvPicPr>
          <p:nvPr/>
        </p:nvPicPr>
        <p:blipFill rotWithShape="1">
          <a:blip r:embed="rId4">
            <a:extLst>
              <a:ext uri="{28A0092B-C50C-407E-A947-70E740481C1C}">
                <a14:useLocalDpi xmlns:a14="http://schemas.microsoft.com/office/drawing/2010/main" val="0"/>
              </a:ext>
            </a:extLst>
          </a:blip>
          <a:srcRect l="52550" b="16433"/>
          <a:stretch/>
        </p:blipFill>
        <p:spPr>
          <a:xfrm>
            <a:off x="8567199" y="3877878"/>
            <a:ext cx="3623214" cy="2339537"/>
          </a:xfrm>
          <a:prstGeom prst="rect">
            <a:avLst/>
          </a:prstGeom>
        </p:spPr>
      </p:pic>
      <p:pic>
        <p:nvPicPr>
          <p:cNvPr id="5" name="图片 4">
            <a:extLst>
              <a:ext uri="{FF2B5EF4-FFF2-40B4-BE49-F238E27FC236}">
                <a16:creationId xmlns:a16="http://schemas.microsoft.com/office/drawing/2014/main" id="{556A116F-25B4-4644-97F2-D19F5140E5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11979" y="1481137"/>
            <a:ext cx="3048758" cy="2286569"/>
          </a:xfrm>
          <a:prstGeom prst="rect">
            <a:avLst/>
          </a:prstGeom>
        </p:spPr>
      </p:pic>
      <p:sp>
        <p:nvSpPr>
          <p:cNvPr id="17" name="文本框 16">
            <a:extLst>
              <a:ext uri="{FF2B5EF4-FFF2-40B4-BE49-F238E27FC236}">
                <a16:creationId xmlns:a16="http://schemas.microsoft.com/office/drawing/2014/main" id="{5641CC2B-5D7D-4C0A-A7F8-E910AEA336AC}"/>
              </a:ext>
            </a:extLst>
          </p:cNvPr>
          <p:cNvSpPr txBox="1"/>
          <p:nvPr/>
        </p:nvSpPr>
        <p:spPr>
          <a:xfrm>
            <a:off x="244045" y="4884589"/>
            <a:ext cx="5067933" cy="1000274"/>
          </a:xfrm>
          <a:prstGeom prst="rect">
            <a:avLst/>
          </a:prstGeom>
          <a:noFill/>
        </p:spPr>
        <p:txBody>
          <a:bodyPr wrap="square">
            <a:spAutoFit/>
          </a:bodyPr>
          <a:lstStyle/>
          <a:p>
            <a:pPr marL="285750" marR="0" lvl="0" indent="-285750" algn="l" defTabSz="914400" rtl="0" eaLnBrk="1" fontAlgn="auto" latinLnBrk="0" hangingPunct="1">
              <a:spcBef>
                <a:spcPts val="600"/>
              </a:spcBef>
              <a:spcAft>
                <a:spcPts val="0"/>
              </a:spcAft>
              <a:buClrTx/>
              <a:buSzTx/>
              <a:buFont typeface="Wingdings" panose="05000000000000000000" pitchFamily="2" charset="2"/>
              <a:buChar char="p"/>
              <a:tabLst/>
              <a:defRPr/>
            </a:pPr>
            <a:r>
              <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a:t>
            </a:r>
            <a:r>
              <a:rPr lang="en-US" altLang="zh-CN" dirty="0"/>
              <a:t>Persistent current mode independent operation of left and right poles</a:t>
            </a:r>
          </a:p>
          <a:p>
            <a:pPr marR="0" lvl="0" algn="l" defTabSz="914400" rtl="0" eaLnBrk="1" fontAlgn="auto" latinLnBrk="0" hangingPunct="1">
              <a:spcBef>
                <a:spcPts val="600"/>
              </a:spcBef>
              <a:spcAft>
                <a:spcPts val="0"/>
              </a:spcAft>
              <a:buClrTx/>
              <a:buSzTx/>
              <a:tabLst/>
              <a:defRPr/>
            </a:pPr>
            <a:r>
              <a:rPr lang="en-US" altLang="zh-CN" dirty="0"/>
              <a:t> (&lt;1.1%/day ) </a:t>
            </a:r>
          </a:p>
        </p:txBody>
      </p:sp>
      <p:pic>
        <p:nvPicPr>
          <p:cNvPr id="6" name="图片 5">
            <a:extLst>
              <a:ext uri="{FF2B5EF4-FFF2-40B4-BE49-F238E27FC236}">
                <a16:creationId xmlns:a16="http://schemas.microsoft.com/office/drawing/2014/main" id="{E977DD21-BE2D-44E2-AD50-86D0144BE653}"/>
              </a:ext>
            </a:extLst>
          </p:cNvPr>
          <p:cNvPicPr>
            <a:picLocks noChangeAspect="1"/>
          </p:cNvPicPr>
          <p:nvPr/>
        </p:nvPicPr>
        <p:blipFill>
          <a:blip r:embed="rId6"/>
          <a:stretch>
            <a:fillRect/>
          </a:stretch>
        </p:blipFill>
        <p:spPr>
          <a:xfrm>
            <a:off x="5311978" y="3892176"/>
            <a:ext cx="3157340" cy="2339537"/>
          </a:xfrm>
          <a:prstGeom prst="rect">
            <a:avLst/>
          </a:prstGeom>
        </p:spPr>
      </p:pic>
      <p:sp>
        <p:nvSpPr>
          <p:cNvPr id="20" name="文本框 19">
            <a:extLst>
              <a:ext uri="{FF2B5EF4-FFF2-40B4-BE49-F238E27FC236}">
                <a16:creationId xmlns:a16="http://schemas.microsoft.com/office/drawing/2014/main" id="{D7FFC2B6-6A5F-4C9B-86B8-631EB5C4BAB3}"/>
              </a:ext>
            </a:extLst>
          </p:cNvPr>
          <p:cNvSpPr txBox="1"/>
          <p:nvPr/>
        </p:nvSpPr>
        <p:spPr>
          <a:xfrm>
            <a:off x="6231763" y="913044"/>
            <a:ext cx="9067800" cy="369332"/>
          </a:xfrm>
          <a:prstGeom prst="rect">
            <a:avLst/>
          </a:prstGeom>
          <a:noFill/>
        </p:spPr>
        <p:txBody>
          <a:bodyPr wrap="square">
            <a:spAutoFit/>
          </a:bodyPr>
          <a:lstStyle/>
          <a:p>
            <a:r>
              <a:rPr lang="zh-CN" altLang="en-US" b="1" dirty="0">
                <a:solidFill>
                  <a:srgbClr val="FF6600"/>
                </a:solidFill>
                <a:latin typeface="+mn-ea"/>
                <a:ea typeface="+mn-ea"/>
              </a:rPr>
              <a:t>Strictly controlled volume, weight and budget</a:t>
            </a:r>
          </a:p>
        </p:txBody>
      </p:sp>
      <p:pic>
        <p:nvPicPr>
          <p:cNvPr id="2" name="图片 1">
            <a:extLst>
              <a:ext uri="{FF2B5EF4-FFF2-40B4-BE49-F238E27FC236}">
                <a16:creationId xmlns:a16="http://schemas.microsoft.com/office/drawing/2014/main" id="{F47FDD97-B044-3000-E9E7-B2F99345BCD7}"/>
              </a:ext>
            </a:extLst>
          </p:cNvPr>
          <p:cNvPicPr>
            <a:picLocks noChangeAspect="1"/>
          </p:cNvPicPr>
          <p:nvPr/>
        </p:nvPicPr>
        <p:blipFill>
          <a:blip r:embed="rId7"/>
          <a:stretch>
            <a:fillRect/>
          </a:stretch>
        </p:blipFill>
        <p:spPr>
          <a:xfrm>
            <a:off x="6339047" y="48973"/>
            <a:ext cx="1600994" cy="674880"/>
          </a:xfrm>
          <a:prstGeom prst="rect">
            <a:avLst/>
          </a:prstGeom>
        </p:spPr>
      </p:pic>
    </p:spTree>
    <p:extLst>
      <p:ext uri="{BB962C8B-B14F-4D97-AF65-F5344CB8AC3E}">
        <p14:creationId xmlns:p14="http://schemas.microsoft.com/office/powerpoint/2010/main" val="12363025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Background</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z="900" smtClean="0"/>
              <a:pPr/>
              <a:t>5</a:t>
            </a:fld>
            <a:endParaRPr lang="zh-CN" altLang="en-US" sz="900"/>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7" name="Oval 3">
            <a:extLst>
              <a:ext uri="{FF2B5EF4-FFF2-40B4-BE49-F238E27FC236}">
                <a16:creationId xmlns:a16="http://schemas.microsoft.com/office/drawing/2014/main" id="{1488149C-41C1-481F-85DD-E053E852F885}"/>
              </a:ext>
            </a:extLst>
          </p:cNvPr>
          <p:cNvSpPr>
            <a:spLocks noChangeArrowheads="1"/>
          </p:cNvSpPr>
          <p:nvPr/>
        </p:nvSpPr>
        <p:spPr bwMode="gray">
          <a:xfrm>
            <a:off x="4731703" y="2024187"/>
            <a:ext cx="3743325" cy="3743325"/>
          </a:xfrm>
          <a:prstGeom prst="ellipse">
            <a:avLst/>
          </a:prstGeom>
          <a:gradFill rotWithShape="1">
            <a:gsLst>
              <a:gs pos="0">
                <a:srgbClr val="E6E6E6"/>
              </a:gs>
              <a:gs pos="14999">
                <a:srgbClr val="7D8496"/>
              </a:gs>
              <a:gs pos="53000">
                <a:srgbClr val="E6E6E6"/>
              </a:gs>
              <a:gs pos="67999">
                <a:srgbClr val="7D8496"/>
              </a:gs>
              <a:gs pos="92999">
                <a:srgbClr val="E6E6E6"/>
              </a:gs>
              <a:gs pos="100000">
                <a:srgbClr val="FFFFFF"/>
              </a:gs>
            </a:gsLst>
            <a:lin ang="2700000" scaled="1"/>
          </a:gradFill>
          <a:ln w="9525">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19" name="Oval 4">
            <a:extLst>
              <a:ext uri="{FF2B5EF4-FFF2-40B4-BE49-F238E27FC236}">
                <a16:creationId xmlns:a16="http://schemas.microsoft.com/office/drawing/2014/main" id="{6E7ED7FB-B473-4B0B-9040-A17B4542D79F}"/>
              </a:ext>
            </a:extLst>
          </p:cNvPr>
          <p:cNvSpPr>
            <a:spLocks noChangeArrowheads="1"/>
          </p:cNvSpPr>
          <p:nvPr/>
        </p:nvSpPr>
        <p:spPr bwMode="gray">
          <a:xfrm>
            <a:off x="5225416" y="2503612"/>
            <a:ext cx="2749550" cy="2746375"/>
          </a:xfrm>
          <a:prstGeom prst="ellipse">
            <a:avLst/>
          </a:prstGeom>
          <a:gradFill rotWithShape="1">
            <a:gsLst>
              <a:gs pos="0">
                <a:srgbClr val="FFFFFF">
                  <a:gamma/>
                  <a:shade val="63137"/>
                  <a:invGamma/>
                </a:srgbClr>
              </a:gs>
              <a:gs pos="50000">
                <a:srgbClr val="FFFFFF"/>
              </a:gs>
              <a:gs pos="100000">
                <a:srgbClr val="FFFFFF">
                  <a:gamma/>
                  <a:shade val="63137"/>
                  <a:invGamma/>
                </a:srgbClr>
              </a:gs>
            </a:gsLst>
            <a:lin ang="2700000" scaled="1"/>
          </a:gradFill>
          <a:ln w="9525">
            <a:noFill/>
            <a:round/>
            <a:headEnd/>
            <a:tailEnd/>
          </a:ln>
          <a:effectLst>
            <a:prstShdw prst="shdw17" dist="17961" dir="2700000">
              <a:srgbClr val="FFFFFF">
                <a:gamma/>
                <a:shade val="60000"/>
                <a:invGamma/>
              </a:srgbClr>
            </a:prstShdw>
          </a:effectLst>
        </p:spPr>
        <p:txBody>
          <a:bodyPr wrap="none" anchor="ctr"/>
          <a:lstStyle/>
          <a:p>
            <a:pPr>
              <a:defRPr/>
            </a:pPr>
            <a:endParaRPr lang="zh-CN" altLang="en-US">
              <a:solidFill>
                <a:srgbClr val="000000"/>
              </a:solidFill>
              <a:latin typeface="Arial" charset="0"/>
              <a:ea typeface="+mn-ea"/>
            </a:endParaRPr>
          </a:p>
        </p:txBody>
      </p:sp>
      <p:sp>
        <p:nvSpPr>
          <p:cNvPr id="20" name="Text Box 5">
            <a:extLst>
              <a:ext uri="{FF2B5EF4-FFF2-40B4-BE49-F238E27FC236}">
                <a16:creationId xmlns:a16="http://schemas.microsoft.com/office/drawing/2014/main" id="{ABC6C94C-D93B-4B5F-9848-994FC6234B5F}"/>
              </a:ext>
            </a:extLst>
          </p:cNvPr>
          <p:cNvSpPr txBox="1">
            <a:spLocks noChangeArrowheads="1"/>
          </p:cNvSpPr>
          <p:nvPr/>
        </p:nvSpPr>
        <p:spPr bwMode="gray">
          <a:xfrm>
            <a:off x="5447564" y="3050043"/>
            <a:ext cx="2202387" cy="1200329"/>
          </a:xfrm>
          <a:prstGeom prst="rect">
            <a:avLst/>
          </a:prstGeom>
          <a:noFill/>
          <a:ln w="9525" algn="ctr">
            <a:noFill/>
            <a:miter lim="800000"/>
            <a:headEnd/>
            <a:tailEnd/>
          </a:ln>
          <a:effectLst/>
        </p:spPr>
        <p:txBody>
          <a:bodyPr wrap="square">
            <a:spAutoFit/>
          </a:bodyPr>
          <a:lstStyle/>
          <a:p>
            <a:pPr algn="ctr">
              <a:spcBef>
                <a:spcPct val="50000"/>
              </a:spcBef>
              <a:defRPr/>
            </a:pPr>
            <a:r>
              <a:rPr lang="en-US" altLang="zh-CN" b="1" dirty="0">
                <a:solidFill>
                  <a:srgbClr val="080808"/>
                </a:solidFill>
                <a:effectLst>
                  <a:outerShdw blurRad="38100" dist="38100" dir="2700000" algn="tl">
                    <a:srgbClr val="C0C0C0"/>
                  </a:outerShdw>
                </a:effectLst>
                <a:latin typeface="+mn-ea"/>
                <a:ea typeface="+mn-ea"/>
                <a:cs typeface="Arial" charset="0"/>
              </a:rPr>
              <a:t>Electromagnetic, Thermal and Mechanical  Coupled Design</a:t>
            </a:r>
          </a:p>
        </p:txBody>
      </p:sp>
      <p:sp>
        <p:nvSpPr>
          <p:cNvPr id="22" name="Text Box 7">
            <a:extLst>
              <a:ext uri="{FF2B5EF4-FFF2-40B4-BE49-F238E27FC236}">
                <a16:creationId xmlns:a16="http://schemas.microsoft.com/office/drawing/2014/main" id="{EADDF0D2-6728-48F0-9F3E-ED7D46D427E5}"/>
              </a:ext>
            </a:extLst>
          </p:cNvPr>
          <p:cNvSpPr txBox="1">
            <a:spLocks noChangeArrowheads="1"/>
          </p:cNvSpPr>
          <p:nvPr/>
        </p:nvSpPr>
        <p:spPr bwMode="gray">
          <a:xfrm>
            <a:off x="1080705" y="4793429"/>
            <a:ext cx="3743325"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0" hangingPunct="0">
              <a:buFont typeface="Wingdings" panose="05000000000000000000" pitchFamily="2" charset="2"/>
              <a:buChar char="l"/>
            </a:pPr>
            <a:r>
              <a:rPr lang="en-US" altLang="zh-CN" sz="1600" dirty="0">
                <a:latin typeface="+mn-ea"/>
                <a:ea typeface="+mn-ea"/>
              </a:rPr>
              <a:t>Rated Functioning Temperature: &lt;35 K</a:t>
            </a:r>
          </a:p>
          <a:p>
            <a:pPr marL="285750" indent="-285750" eaLnBrk="0" hangingPunct="0">
              <a:buFont typeface="Wingdings" panose="05000000000000000000" pitchFamily="2" charset="2"/>
              <a:buChar char="l"/>
            </a:pPr>
            <a:r>
              <a:rPr lang="en-US" altLang="zh-CN" sz="1600" dirty="0">
                <a:latin typeface="+mn-ea"/>
                <a:ea typeface="+mn-ea"/>
              </a:rPr>
              <a:t>Total heat leakage as low as possible</a:t>
            </a:r>
          </a:p>
          <a:p>
            <a:pPr marL="285750" indent="-285750" eaLnBrk="0" hangingPunct="0">
              <a:buFont typeface="Wingdings" panose="05000000000000000000" pitchFamily="2" charset="2"/>
              <a:buChar char="l"/>
            </a:pPr>
            <a:r>
              <a:rPr lang="en-US" altLang="zh-CN" sz="1600" dirty="0">
                <a:solidFill>
                  <a:srgbClr val="080808"/>
                </a:solidFill>
                <a:latin typeface="+mn-ea"/>
                <a:ea typeface="+mn-ea"/>
                <a:cs typeface="Arial" panose="020B0604020202020204" pitchFamily="34" charset="0"/>
              </a:rPr>
              <a:t>Offline running time: &gt; 1 h</a:t>
            </a:r>
          </a:p>
        </p:txBody>
      </p:sp>
      <p:sp>
        <p:nvSpPr>
          <p:cNvPr id="29" name="Text Box 8">
            <a:extLst>
              <a:ext uri="{FF2B5EF4-FFF2-40B4-BE49-F238E27FC236}">
                <a16:creationId xmlns:a16="http://schemas.microsoft.com/office/drawing/2014/main" id="{93102460-2E95-4E64-ADAC-6994B9E4A641}"/>
              </a:ext>
            </a:extLst>
          </p:cNvPr>
          <p:cNvSpPr txBox="1">
            <a:spLocks noChangeArrowheads="1"/>
          </p:cNvSpPr>
          <p:nvPr/>
        </p:nvSpPr>
        <p:spPr bwMode="gray">
          <a:xfrm>
            <a:off x="8914495" y="4523086"/>
            <a:ext cx="326500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0" hangingPunct="0">
              <a:buFont typeface="Wingdings" panose="05000000000000000000" pitchFamily="2" charset="2"/>
              <a:buChar char="l"/>
            </a:pPr>
            <a:r>
              <a:rPr lang="en-US" altLang="zh-CN" sz="1600" kern="100" dirty="0">
                <a:latin typeface="+mn-ea"/>
                <a:ea typeface="+mn-ea"/>
                <a:cs typeface="Times New Roman" panose="02020603050405020304" pitchFamily="18" charset="0"/>
              </a:rPr>
              <a:t>Cooperate with stator coil to ensure </a:t>
            </a:r>
            <a:r>
              <a:rPr lang="en-US" altLang="zh-CN" sz="1600" b="0" i="0" dirty="0">
                <a:solidFill>
                  <a:srgbClr val="434343"/>
                </a:solidFill>
                <a:effectLst/>
                <a:latin typeface="+mn-ea"/>
                <a:ea typeface="+mn-ea"/>
              </a:rPr>
              <a:t>Traction</a:t>
            </a:r>
            <a:r>
              <a:rPr lang="en-US" altLang="zh-CN" sz="1600" kern="100" dirty="0">
                <a:latin typeface="+mn-ea"/>
                <a:ea typeface="+mn-ea"/>
                <a:cs typeface="Times New Roman" panose="02020603050405020304" pitchFamily="18" charset="0"/>
              </a:rPr>
              <a:t> force design target</a:t>
            </a:r>
          </a:p>
          <a:p>
            <a:pPr marL="285750" indent="-285750" eaLnBrk="0" hangingPunct="0">
              <a:buFont typeface="Wingdings" panose="05000000000000000000" pitchFamily="2" charset="2"/>
              <a:buChar char="l"/>
            </a:pPr>
            <a:r>
              <a:rPr lang="en-US" altLang="zh-CN" sz="1600" kern="100" dirty="0">
                <a:latin typeface="+mn-ea"/>
                <a:ea typeface="+mn-ea"/>
                <a:cs typeface="Times New Roman" panose="02020603050405020304" pitchFamily="18" charset="0"/>
              </a:rPr>
              <a:t>Cooperate with 8 coil to ensure </a:t>
            </a:r>
            <a:r>
              <a:rPr lang="en-US" altLang="zh-CN" sz="1600" b="0" i="0" dirty="0">
                <a:solidFill>
                  <a:srgbClr val="434343"/>
                </a:solidFill>
                <a:effectLst/>
                <a:latin typeface="+mn-ea"/>
                <a:ea typeface="+mn-ea"/>
              </a:rPr>
              <a:t>Levitation</a:t>
            </a:r>
            <a:r>
              <a:rPr lang="en-US" altLang="zh-CN" sz="1600" kern="100" dirty="0">
                <a:latin typeface="+mn-ea"/>
                <a:ea typeface="+mn-ea"/>
                <a:cs typeface="Times New Roman" panose="02020603050405020304" pitchFamily="18" charset="0"/>
              </a:rPr>
              <a:t> force design target</a:t>
            </a:r>
          </a:p>
          <a:p>
            <a:pPr marL="285750" indent="-285750" eaLnBrk="0" hangingPunct="0">
              <a:buFont typeface="Wingdings" panose="05000000000000000000" pitchFamily="2" charset="2"/>
              <a:buChar char="l"/>
            </a:pPr>
            <a:r>
              <a:rPr lang="en-US" altLang="zh-CN" sz="1600" dirty="0">
                <a:latin typeface="+mn-ea"/>
                <a:ea typeface="+mn-ea"/>
              </a:rPr>
              <a:t>(I/</a:t>
            </a:r>
            <a:r>
              <a:rPr lang="en-US" altLang="zh-CN" sz="1600" dirty="0" err="1">
                <a:latin typeface="+mn-ea"/>
                <a:ea typeface="+mn-ea"/>
              </a:rPr>
              <a:t>Ic</a:t>
            </a:r>
            <a:r>
              <a:rPr lang="en-US" altLang="zh-CN" sz="1600" dirty="0">
                <a:latin typeface="+mn-ea"/>
                <a:ea typeface="+mn-ea"/>
              </a:rPr>
              <a:t>) &lt; 60% @35 K</a:t>
            </a:r>
          </a:p>
        </p:txBody>
      </p:sp>
      <p:grpSp>
        <p:nvGrpSpPr>
          <p:cNvPr id="30" name="Group 9">
            <a:extLst>
              <a:ext uri="{FF2B5EF4-FFF2-40B4-BE49-F238E27FC236}">
                <a16:creationId xmlns:a16="http://schemas.microsoft.com/office/drawing/2014/main" id="{62A8ECAB-8DCC-410F-BB8B-525CB547B0BC}"/>
              </a:ext>
            </a:extLst>
          </p:cNvPr>
          <p:cNvGrpSpPr>
            <a:grpSpLocks/>
          </p:cNvGrpSpPr>
          <p:nvPr/>
        </p:nvGrpSpPr>
        <p:grpSpPr bwMode="auto">
          <a:xfrm>
            <a:off x="5768341" y="1498725"/>
            <a:ext cx="1631950" cy="1612900"/>
            <a:chOff x="437" y="1700"/>
            <a:chExt cx="1110" cy="1096"/>
          </a:xfrm>
        </p:grpSpPr>
        <p:grpSp>
          <p:nvGrpSpPr>
            <p:cNvPr id="31" name="Group 10">
              <a:extLst>
                <a:ext uri="{FF2B5EF4-FFF2-40B4-BE49-F238E27FC236}">
                  <a16:creationId xmlns:a16="http://schemas.microsoft.com/office/drawing/2014/main" id="{D30781FD-2193-4FF7-9CA7-39727B3C6B08}"/>
                </a:ext>
              </a:extLst>
            </p:cNvPr>
            <p:cNvGrpSpPr>
              <a:grpSpLocks/>
            </p:cNvGrpSpPr>
            <p:nvPr/>
          </p:nvGrpSpPr>
          <p:grpSpPr bwMode="auto">
            <a:xfrm>
              <a:off x="437" y="1700"/>
              <a:ext cx="1110" cy="1096"/>
              <a:chOff x="437" y="1700"/>
              <a:chExt cx="1110" cy="1096"/>
            </a:xfrm>
          </p:grpSpPr>
          <p:sp>
            <p:nvSpPr>
              <p:cNvPr id="35" name="Oval 11">
                <a:extLst>
                  <a:ext uri="{FF2B5EF4-FFF2-40B4-BE49-F238E27FC236}">
                    <a16:creationId xmlns:a16="http://schemas.microsoft.com/office/drawing/2014/main" id="{2046DC4E-26C0-4035-9FF7-947B9E04B48B}"/>
                  </a:ext>
                </a:extLst>
              </p:cNvPr>
              <p:cNvSpPr>
                <a:spLocks noChangeArrowheads="1"/>
              </p:cNvSpPr>
              <p:nvPr/>
            </p:nvSpPr>
            <p:spPr bwMode="gray">
              <a:xfrm>
                <a:off x="437" y="1700"/>
                <a:ext cx="1110" cy="1096"/>
              </a:xfrm>
              <a:prstGeom prst="ellipse">
                <a:avLst/>
              </a:prstGeom>
              <a:solidFill>
                <a:srgbClr val="3333CC">
                  <a:alpha val="10001"/>
                </a:srgbClr>
              </a:solidFill>
              <a:ln w="57150">
                <a:noFill/>
                <a:round/>
                <a:headEnd/>
                <a:tailEnd/>
              </a:ln>
              <a:effectLst/>
            </p:spPr>
            <p:txBody>
              <a:bodyPr wrap="none" anchor="ctr"/>
              <a:lstStyle/>
              <a:p>
                <a:pPr>
                  <a:defRPr/>
                </a:pPr>
                <a:endParaRPr lang="zh-CN" altLang="en-US">
                  <a:solidFill>
                    <a:srgbClr val="000000"/>
                  </a:solidFill>
                  <a:latin typeface="+mn-ea"/>
                  <a:ea typeface="+mn-ea"/>
                </a:endParaRPr>
              </a:p>
            </p:txBody>
          </p:sp>
          <p:sp>
            <p:nvSpPr>
              <p:cNvPr id="36" name="Oval 12">
                <a:extLst>
                  <a:ext uri="{FF2B5EF4-FFF2-40B4-BE49-F238E27FC236}">
                    <a16:creationId xmlns:a16="http://schemas.microsoft.com/office/drawing/2014/main" id="{FAA2B738-0970-4E89-895B-4AB595627831}"/>
                  </a:ext>
                </a:extLst>
              </p:cNvPr>
              <p:cNvSpPr>
                <a:spLocks noChangeArrowheads="1"/>
              </p:cNvSpPr>
              <p:nvPr/>
            </p:nvSpPr>
            <p:spPr bwMode="gray">
              <a:xfrm>
                <a:off x="462" y="1725"/>
                <a:ext cx="1062" cy="1051"/>
              </a:xfrm>
              <a:prstGeom prst="ellipse">
                <a:avLst/>
              </a:prstGeom>
              <a:solidFill>
                <a:srgbClr val="FF6161">
                  <a:alpha val="10001"/>
                </a:srgbClr>
              </a:solidFill>
              <a:ln w="57150">
                <a:noFill/>
                <a:round/>
                <a:headEnd/>
                <a:tailEnd/>
              </a:ln>
              <a:effectLst/>
            </p:spPr>
            <p:txBody>
              <a:bodyPr wrap="none" anchor="ctr"/>
              <a:lstStyle/>
              <a:p>
                <a:pPr>
                  <a:defRPr/>
                </a:pPr>
                <a:endParaRPr lang="zh-CN" altLang="en-US">
                  <a:solidFill>
                    <a:srgbClr val="000000"/>
                  </a:solidFill>
                  <a:latin typeface="+mn-ea"/>
                  <a:ea typeface="+mn-ea"/>
                </a:endParaRPr>
              </a:p>
            </p:txBody>
          </p:sp>
        </p:grpSp>
        <p:grpSp>
          <p:nvGrpSpPr>
            <p:cNvPr id="32" name="Group 13">
              <a:extLst>
                <a:ext uri="{FF2B5EF4-FFF2-40B4-BE49-F238E27FC236}">
                  <a16:creationId xmlns:a16="http://schemas.microsoft.com/office/drawing/2014/main" id="{EB044A51-2F47-4133-8968-945C61EB5907}"/>
                </a:ext>
              </a:extLst>
            </p:cNvPr>
            <p:cNvGrpSpPr>
              <a:grpSpLocks/>
            </p:cNvGrpSpPr>
            <p:nvPr/>
          </p:nvGrpSpPr>
          <p:grpSpPr bwMode="auto">
            <a:xfrm>
              <a:off x="486" y="1748"/>
              <a:ext cx="1026" cy="1014"/>
              <a:chOff x="437" y="1700"/>
              <a:chExt cx="1110" cy="1096"/>
            </a:xfrm>
          </p:grpSpPr>
          <p:sp>
            <p:nvSpPr>
              <p:cNvPr id="33" name="Oval 14">
                <a:extLst>
                  <a:ext uri="{FF2B5EF4-FFF2-40B4-BE49-F238E27FC236}">
                    <a16:creationId xmlns:a16="http://schemas.microsoft.com/office/drawing/2014/main" id="{A7E58C11-1A97-41BB-9F62-EF7AA87CF86E}"/>
                  </a:ext>
                </a:extLst>
              </p:cNvPr>
              <p:cNvSpPr>
                <a:spLocks noChangeArrowheads="1"/>
              </p:cNvSpPr>
              <p:nvPr/>
            </p:nvSpPr>
            <p:spPr bwMode="gray">
              <a:xfrm>
                <a:off x="437" y="1697"/>
                <a:ext cx="1113" cy="1096"/>
              </a:xfrm>
              <a:prstGeom prst="ellipse">
                <a:avLst/>
              </a:prstGeom>
              <a:solidFill>
                <a:srgbClr val="FF6161">
                  <a:alpha val="10001"/>
                </a:srgbClr>
              </a:solidFill>
              <a:ln w="57150">
                <a:noFill/>
                <a:round/>
                <a:headEnd/>
                <a:tailEnd/>
              </a:ln>
              <a:effectLst/>
            </p:spPr>
            <p:txBody>
              <a:bodyPr wrap="none" anchor="ctr"/>
              <a:lstStyle/>
              <a:p>
                <a:pPr>
                  <a:defRPr/>
                </a:pPr>
                <a:endParaRPr lang="zh-CN" altLang="en-US">
                  <a:solidFill>
                    <a:srgbClr val="000000"/>
                  </a:solidFill>
                  <a:latin typeface="+mn-ea"/>
                  <a:ea typeface="+mn-ea"/>
                </a:endParaRPr>
              </a:p>
            </p:txBody>
          </p:sp>
          <p:sp>
            <p:nvSpPr>
              <p:cNvPr id="34" name="Oval 15">
                <a:extLst>
                  <a:ext uri="{FF2B5EF4-FFF2-40B4-BE49-F238E27FC236}">
                    <a16:creationId xmlns:a16="http://schemas.microsoft.com/office/drawing/2014/main" id="{E2C4C9DD-95D6-42FC-9D9A-2AA753D63B6B}"/>
                  </a:ext>
                </a:extLst>
              </p:cNvPr>
              <p:cNvSpPr>
                <a:spLocks noChangeArrowheads="1"/>
              </p:cNvSpPr>
              <p:nvPr/>
            </p:nvSpPr>
            <p:spPr bwMode="gray">
              <a:xfrm>
                <a:off x="461" y="1724"/>
                <a:ext cx="1063" cy="1047"/>
              </a:xfrm>
              <a:prstGeom prst="ellipse">
                <a:avLst/>
              </a:prstGeom>
              <a:solidFill>
                <a:srgbClr val="3333CC">
                  <a:alpha val="10001"/>
                </a:srgbClr>
              </a:solidFill>
              <a:ln w="57150">
                <a:noFill/>
                <a:round/>
                <a:headEnd/>
                <a:tailEnd/>
              </a:ln>
              <a:effectLst/>
            </p:spPr>
            <p:txBody>
              <a:bodyPr wrap="none" anchor="ctr"/>
              <a:lstStyle/>
              <a:p>
                <a:pPr>
                  <a:defRPr/>
                </a:pPr>
                <a:endParaRPr lang="zh-CN" altLang="en-US">
                  <a:solidFill>
                    <a:srgbClr val="000000"/>
                  </a:solidFill>
                  <a:latin typeface="+mn-ea"/>
                  <a:ea typeface="+mn-ea"/>
                </a:endParaRPr>
              </a:p>
            </p:txBody>
          </p:sp>
        </p:grpSp>
      </p:grpSp>
      <p:grpSp>
        <p:nvGrpSpPr>
          <p:cNvPr id="37" name="Group 16">
            <a:extLst>
              <a:ext uri="{FF2B5EF4-FFF2-40B4-BE49-F238E27FC236}">
                <a16:creationId xmlns:a16="http://schemas.microsoft.com/office/drawing/2014/main" id="{22CC2BCF-61B9-48D8-A36B-32A112C34025}"/>
              </a:ext>
            </a:extLst>
          </p:cNvPr>
          <p:cNvGrpSpPr>
            <a:grpSpLocks/>
          </p:cNvGrpSpPr>
          <p:nvPr/>
        </p:nvGrpSpPr>
        <p:grpSpPr bwMode="auto">
          <a:xfrm>
            <a:off x="4358641" y="3902200"/>
            <a:ext cx="1631950" cy="1612900"/>
            <a:chOff x="437" y="1700"/>
            <a:chExt cx="1110" cy="1096"/>
          </a:xfrm>
        </p:grpSpPr>
        <p:grpSp>
          <p:nvGrpSpPr>
            <p:cNvPr id="38" name="Group 17">
              <a:extLst>
                <a:ext uri="{FF2B5EF4-FFF2-40B4-BE49-F238E27FC236}">
                  <a16:creationId xmlns:a16="http://schemas.microsoft.com/office/drawing/2014/main" id="{7A6FBFCC-775A-4ABA-A47D-97BD35E6D295}"/>
                </a:ext>
              </a:extLst>
            </p:cNvPr>
            <p:cNvGrpSpPr>
              <a:grpSpLocks/>
            </p:cNvGrpSpPr>
            <p:nvPr/>
          </p:nvGrpSpPr>
          <p:grpSpPr bwMode="auto">
            <a:xfrm>
              <a:off x="437" y="1700"/>
              <a:ext cx="1110" cy="1096"/>
              <a:chOff x="437" y="1700"/>
              <a:chExt cx="1110" cy="1096"/>
            </a:xfrm>
          </p:grpSpPr>
          <p:sp>
            <p:nvSpPr>
              <p:cNvPr id="42" name="Oval 18">
                <a:extLst>
                  <a:ext uri="{FF2B5EF4-FFF2-40B4-BE49-F238E27FC236}">
                    <a16:creationId xmlns:a16="http://schemas.microsoft.com/office/drawing/2014/main" id="{F76BA882-71C4-41B7-8922-CEE1BE74D3C2}"/>
                  </a:ext>
                </a:extLst>
              </p:cNvPr>
              <p:cNvSpPr>
                <a:spLocks noChangeArrowheads="1"/>
              </p:cNvSpPr>
              <p:nvPr/>
            </p:nvSpPr>
            <p:spPr bwMode="gray">
              <a:xfrm>
                <a:off x="437" y="1700"/>
                <a:ext cx="1110" cy="1096"/>
              </a:xfrm>
              <a:prstGeom prst="ellipse">
                <a:avLst/>
              </a:prstGeom>
              <a:solidFill>
                <a:srgbClr val="FFC319">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43" name="Oval 19">
                <a:extLst>
                  <a:ext uri="{FF2B5EF4-FFF2-40B4-BE49-F238E27FC236}">
                    <a16:creationId xmlns:a16="http://schemas.microsoft.com/office/drawing/2014/main" id="{E132CA8C-E1A9-44A4-8F19-93173EB05E1B}"/>
                  </a:ext>
                </a:extLst>
              </p:cNvPr>
              <p:cNvSpPr>
                <a:spLocks noChangeArrowheads="1"/>
              </p:cNvSpPr>
              <p:nvPr/>
            </p:nvSpPr>
            <p:spPr bwMode="gray">
              <a:xfrm>
                <a:off x="462" y="1725"/>
                <a:ext cx="1062" cy="1051"/>
              </a:xfrm>
              <a:prstGeom prst="ellipse">
                <a:avLst/>
              </a:prstGeom>
              <a:solidFill>
                <a:srgbClr val="FFC319">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grpSp>
        <p:grpSp>
          <p:nvGrpSpPr>
            <p:cNvPr id="39" name="Group 20">
              <a:extLst>
                <a:ext uri="{FF2B5EF4-FFF2-40B4-BE49-F238E27FC236}">
                  <a16:creationId xmlns:a16="http://schemas.microsoft.com/office/drawing/2014/main" id="{607C7A45-97C4-4EF1-AFBE-8259C49121E5}"/>
                </a:ext>
              </a:extLst>
            </p:cNvPr>
            <p:cNvGrpSpPr>
              <a:grpSpLocks/>
            </p:cNvGrpSpPr>
            <p:nvPr/>
          </p:nvGrpSpPr>
          <p:grpSpPr bwMode="auto">
            <a:xfrm>
              <a:off x="486" y="1748"/>
              <a:ext cx="1026" cy="1014"/>
              <a:chOff x="437" y="1700"/>
              <a:chExt cx="1110" cy="1096"/>
            </a:xfrm>
          </p:grpSpPr>
          <p:sp>
            <p:nvSpPr>
              <p:cNvPr id="40" name="Oval 21">
                <a:extLst>
                  <a:ext uri="{FF2B5EF4-FFF2-40B4-BE49-F238E27FC236}">
                    <a16:creationId xmlns:a16="http://schemas.microsoft.com/office/drawing/2014/main" id="{BD0F2178-8640-45E9-A06D-8F3C211A776E}"/>
                  </a:ext>
                </a:extLst>
              </p:cNvPr>
              <p:cNvSpPr>
                <a:spLocks noChangeArrowheads="1"/>
              </p:cNvSpPr>
              <p:nvPr/>
            </p:nvSpPr>
            <p:spPr bwMode="gray">
              <a:xfrm>
                <a:off x="437" y="1697"/>
                <a:ext cx="1113" cy="1096"/>
              </a:xfrm>
              <a:prstGeom prst="ellipse">
                <a:avLst/>
              </a:prstGeom>
              <a:solidFill>
                <a:srgbClr val="FFC319">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41" name="Oval 22">
                <a:extLst>
                  <a:ext uri="{FF2B5EF4-FFF2-40B4-BE49-F238E27FC236}">
                    <a16:creationId xmlns:a16="http://schemas.microsoft.com/office/drawing/2014/main" id="{5C040BF3-5C28-4862-A280-F064F89273BF}"/>
                  </a:ext>
                </a:extLst>
              </p:cNvPr>
              <p:cNvSpPr>
                <a:spLocks noChangeArrowheads="1"/>
              </p:cNvSpPr>
              <p:nvPr/>
            </p:nvSpPr>
            <p:spPr bwMode="gray">
              <a:xfrm>
                <a:off x="461" y="1724"/>
                <a:ext cx="1063" cy="1047"/>
              </a:xfrm>
              <a:prstGeom prst="ellipse">
                <a:avLst/>
              </a:prstGeom>
              <a:solidFill>
                <a:srgbClr val="FFC319">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grpSp>
      </p:grpSp>
      <p:grpSp>
        <p:nvGrpSpPr>
          <p:cNvPr id="44" name="Group 23">
            <a:extLst>
              <a:ext uri="{FF2B5EF4-FFF2-40B4-BE49-F238E27FC236}">
                <a16:creationId xmlns:a16="http://schemas.microsoft.com/office/drawing/2014/main" id="{CA41CEBE-2F4D-4B2D-82C6-2CBB3BA07FA4}"/>
              </a:ext>
            </a:extLst>
          </p:cNvPr>
          <p:cNvGrpSpPr>
            <a:grpSpLocks/>
          </p:cNvGrpSpPr>
          <p:nvPr/>
        </p:nvGrpSpPr>
        <p:grpSpPr bwMode="auto">
          <a:xfrm>
            <a:off x="7089141" y="3902200"/>
            <a:ext cx="1631950" cy="1612900"/>
            <a:chOff x="437" y="1700"/>
            <a:chExt cx="1110" cy="1096"/>
          </a:xfrm>
        </p:grpSpPr>
        <p:grpSp>
          <p:nvGrpSpPr>
            <p:cNvPr id="45" name="Group 24">
              <a:extLst>
                <a:ext uri="{FF2B5EF4-FFF2-40B4-BE49-F238E27FC236}">
                  <a16:creationId xmlns:a16="http://schemas.microsoft.com/office/drawing/2014/main" id="{D9EC98AC-05BB-4893-A4B9-9F511F9A8110}"/>
                </a:ext>
              </a:extLst>
            </p:cNvPr>
            <p:cNvGrpSpPr>
              <a:grpSpLocks/>
            </p:cNvGrpSpPr>
            <p:nvPr/>
          </p:nvGrpSpPr>
          <p:grpSpPr bwMode="auto">
            <a:xfrm>
              <a:off x="437" y="1700"/>
              <a:ext cx="1110" cy="1096"/>
              <a:chOff x="437" y="1700"/>
              <a:chExt cx="1110" cy="1096"/>
            </a:xfrm>
          </p:grpSpPr>
          <p:sp>
            <p:nvSpPr>
              <p:cNvPr id="49" name="Oval 25">
                <a:extLst>
                  <a:ext uri="{FF2B5EF4-FFF2-40B4-BE49-F238E27FC236}">
                    <a16:creationId xmlns:a16="http://schemas.microsoft.com/office/drawing/2014/main" id="{6A950E84-8E9D-4959-868C-8A70E9F29196}"/>
                  </a:ext>
                </a:extLst>
              </p:cNvPr>
              <p:cNvSpPr>
                <a:spLocks noChangeArrowheads="1"/>
              </p:cNvSpPr>
              <p:nvPr/>
            </p:nvSpPr>
            <p:spPr bwMode="gray">
              <a:xfrm>
                <a:off x="437" y="1700"/>
                <a:ext cx="1110" cy="1096"/>
              </a:xfrm>
              <a:prstGeom prst="ellipse">
                <a:avLst/>
              </a:prstGeom>
              <a:solidFill>
                <a:srgbClr val="A8D02A">
                  <a:alpha val="10001"/>
                </a:srgbClr>
              </a:solidFill>
              <a:ln w="57150">
                <a:noFill/>
                <a:round/>
                <a:headEnd/>
                <a:tailEnd/>
              </a:ln>
              <a:effectLst/>
            </p:spPr>
            <p:txBody>
              <a:bodyPr wrap="none" anchor="ctr"/>
              <a:lstStyle/>
              <a:p>
                <a:pPr>
                  <a:defRPr/>
                </a:pPr>
                <a:endParaRPr lang="zh-CN" altLang="en-US">
                  <a:solidFill>
                    <a:srgbClr val="000000"/>
                  </a:solidFill>
                  <a:latin typeface="+mn-ea"/>
                  <a:ea typeface="+mn-ea"/>
                </a:endParaRPr>
              </a:p>
            </p:txBody>
          </p:sp>
          <p:sp>
            <p:nvSpPr>
              <p:cNvPr id="50" name="Oval 26">
                <a:extLst>
                  <a:ext uri="{FF2B5EF4-FFF2-40B4-BE49-F238E27FC236}">
                    <a16:creationId xmlns:a16="http://schemas.microsoft.com/office/drawing/2014/main" id="{D635443C-382E-4A5D-9DB0-E72E9F301C1A}"/>
                  </a:ext>
                </a:extLst>
              </p:cNvPr>
              <p:cNvSpPr>
                <a:spLocks noChangeArrowheads="1"/>
              </p:cNvSpPr>
              <p:nvPr/>
            </p:nvSpPr>
            <p:spPr bwMode="gray">
              <a:xfrm>
                <a:off x="462" y="1725"/>
                <a:ext cx="1062" cy="1051"/>
              </a:xfrm>
              <a:prstGeom prst="ellipse">
                <a:avLst/>
              </a:prstGeom>
              <a:solidFill>
                <a:srgbClr val="817E00">
                  <a:alpha val="10001"/>
                </a:srgbClr>
              </a:solidFill>
              <a:ln w="57150">
                <a:noFill/>
                <a:round/>
                <a:headEnd/>
                <a:tailEnd/>
              </a:ln>
              <a:effectLst/>
            </p:spPr>
            <p:txBody>
              <a:bodyPr wrap="none" anchor="ctr"/>
              <a:lstStyle/>
              <a:p>
                <a:pPr>
                  <a:defRPr/>
                </a:pPr>
                <a:endParaRPr lang="zh-CN" altLang="en-US">
                  <a:solidFill>
                    <a:srgbClr val="000000"/>
                  </a:solidFill>
                  <a:latin typeface="+mn-ea"/>
                  <a:ea typeface="+mn-ea"/>
                </a:endParaRPr>
              </a:p>
            </p:txBody>
          </p:sp>
        </p:grpSp>
        <p:grpSp>
          <p:nvGrpSpPr>
            <p:cNvPr id="46" name="Group 27">
              <a:extLst>
                <a:ext uri="{FF2B5EF4-FFF2-40B4-BE49-F238E27FC236}">
                  <a16:creationId xmlns:a16="http://schemas.microsoft.com/office/drawing/2014/main" id="{CE61A4E7-C766-4AA4-AF19-4FB539353538}"/>
                </a:ext>
              </a:extLst>
            </p:cNvPr>
            <p:cNvGrpSpPr>
              <a:grpSpLocks/>
            </p:cNvGrpSpPr>
            <p:nvPr/>
          </p:nvGrpSpPr>
          <p:grpSpPr bwMode="auto">
            <a:xfrm>
              <a:off x="486" y="1748"/>
              <a:ext cx="1026" cy="1014"/>
              <a:chOff x="437" y="1700"/>
              <a:chExt cx="1110" cy="1096"/>
            </a:xfrm>
          </p:grpSpPr>
          <p:sp>
            <p:nvSpPr>
              <p:cNvPr id="47" name="Oval 28">
                <a:extLst>
                  <a:ext uri="{FF2B5EF4-FFF2-40B4-BE49-F238E27FC236}">
                    <a16:creationId xmlns:a16="http://schemas.microsoft.com/office/drawing/2014/main" id="{E7684005-FDA6-4A28-9D85-B7B3D51BDDB2}"/>
                  </a:ext>
                </a:extLst>
              </p:cNvPr>
              <p:cNvSpPr>
                <a:spLocks noChangeArrowheads="1"/>
              </p:cNvSpPr>
              <p:nvPr/>
            </p:nvSpPr>
            <p:spPr bwMode="gray">
              <a:xfrm>
                <a:off x="437" y="1697"/>
                <a:ext cx="1113" cy="1096"/>
              </a:xfrm>
              <a:prstGeom prst="ellipse">
                <a:avLst/>
              </a:prstGeom>
              <a:solidFill>
                <a:srgbClr val="817E00">
                  <a:alpha val="10001"/>
                </a:srgbClr>
              </a:solidFill>
              <a:ln w="57150">
                <a:noFill/>
                <a:round/>
                <a:headEnd/>
                <a:tailEnd/>
              </a:ln>
              <a:effectLst/>
            </p:spPr>
            <p:txBody>
              <a:bodyPr wrap="none" anchor="ctr"/>
              <a:lstStyle/>
              <a:p>
                <a:pPr>
                  <a:defRPr/>
                </a:pPr>
                <a:endParaRPr lang="zh-CN" altLang="en-US">
                  <a:solidFill>
                    <a:srgbClr val="000000"/>
                  </a:solidFill>
                  <a:latin typeface="+mn-ea"/>
                  <a:ea typeface="+mn-ea"/>
                </a:endParaRPr>
              </a:p>
            </p:txBody>
          </p:sp>
          <p:sp>
            <p:nvSpPr>
              <p:cNvPr id="48" name="Oval 29">
                <a:extLst>
                  <a:ext uri="{FF2B5EF4-FFF2-40B4-BE49-F238E27FC236}">
                    <a16:creationId xmlns:a16="http://schemas.microsoft.com/office/drawing/2014/main" id="{5B11BEBB-292C-49D8-A4C9-042541FF8AAA}"/>
                  </a:ext>
                </a:extLst>
              </p:cNvPr>
              <p:cNvSpPr>
                <a:spLocks noChangeArrowheads="1"/>
              </p:cNvSpPr>
              <p:nvPr/>
            </p:nvSpPr>
            <p:spPr bwMode="gray">
              <a:xfrm>
                <a:off x="461" y="1724"/>
                <a:ext cx="1063" cy="1047"/>
              </a:xfrm>
              <a:prstGeom prst="ellipse">
                <a:avLst/>
              </a:prstGeom>
              <a:solidFill>
                <a:srgbClr val="817E00">
                  <a:alpha val="10001"/>
                </a:srgbClr>
              </a:solidFill>
              <a:ln w="57150">
                <a:noFill/>
                <a:round/>
                <a:headEnd/>
                <a:tailEnd/>
              </a:ln>
              <a:effectLst/>
            </p:spPr>
            <p:txBody>
              <a:bodyPr wrap="none" anchor="ctr"/>
              <a:lstStyle/>
              <a:p>
                <a:pPr>
                  <a:defRPr/>
                </a:pPr>
                <a:endParaRPr lang="zh-CN" altLang="en-US">
                  <a:solidFill>
                    <a:srgbClr val="000000"/>
                  </a:solidFill>
                  <a:latin typeface="+mn-ea"/>
                  <a:ea typeface="+mn-ea"/>
                </a:endParaRPr>
              </a:p>
            </p:txBody>
          </p:sp>
        </p:grpSp>
      </p:grpSp>
      <p:grpSp>
        <p:nvGrpSpPr>
          <p:cNvPr id="51" name="Group 30">
            <a:extLst>
              <a:ext uri="{FF2B5EF4-FFF2-40B4-BE49-F238E27FC236}">
                <a16:creationId xmlns:a16="http://schemas.microsoft.com/office/drawing/2014/main" id="{66A99235-4FB8-4F42-B8D0-14055E991F9F}"/>
              </a:ext>
            </a:extLst>
          </p:cNvPr>
          <p:cNvGrpSpPr>
            <a:grpSpLocks/>
          </p:cNvGrpSpPr>
          <p:nvPr/>
        </p:nvGrpSpPr>
        <p:grpSpPr bwMode="auto">
          <a:xfrm>
            <a:off x="5842953" y="1549525"/>
            <a:ext cx="1466850" cy="1447800"/>
            <a:chOff x="708" y="2203"/>
            <a:chExt cx="751" cy="741"/>
          </a:xfrm>
        </p:grpSpPr>
        <p:sp>
          <p:nvSpPr>
            <p:cNvPr id="52" name="Oval 31">
              <a:extLst>
                <a:ext uri="{FF2B5EF4-FFF2-40B4-BE49-F238E27FC236}">
                  <a16:creationId xmlns:a16="http://schemas.microsoft.com/office/drawing/2014/main" id="{52C051C3-64AC-4A8E-B5D0-12BDA01F99E2}"/>
                </a:ext>
              </a:extLst>
            </p:cNvPr>
            <p:cNvSpPr>
              <a:spLocks noChangeArrowheads="1"/>
            </p:cNvSpPr>
            <p:nvPr/>
          </p:nvSpPr>
          <p:spPr bwMode="gray">
            <a:xfrm>
              <a:off x="728" y="2235"/>
              <a:ext cx="716" cy="709"/>
            </a:xfrm>
            <a:prstGeom prst="ellipse">
              <a:avLst/>
            </a:prstGeom>
            <a:gradFill rotWithShape="1">
              <a:gsLst>
                <a:gs pos="0">
                  <a:srgbClr val="FF6161"/>
                </a:gs>
                <a:gs pos="100000">
                  <a:srgbClr val="FF6161">
                    <a:gamma/>
                    <a:shade val="31765"/>
                    <a:invGamma/>
                  </a:srgbClr>
                </a:gs>
              </a:gsLst>
              <a:lin ang="5400000" scaled="1"/>
            </a:gradFill>
            <a:ln w="38100" algn="ctr">
              <a:solidFill>
                <a:srgbClr val="F8F8F8">
                  <a:alpha val="80000"/>
                </a:srgbClr>
              </a:solidFill>
              <a:round/>
              <a:headEnd/>
              <a:tailEnd/>
            </a:ln>
            <a:effectLst/>
          </p:spPr>
          <p:txBody>
            <a:bodyPr wrap="none" anchor="ctr"/>
            <a:lstStyle/>
            <a:p>
              <a:pPr>
                <a:defRPr/>
              </a:pPr>
              <a:endParaRPr lang="zh-CN" altLang="en-US">
                <a:solidFill>
                  <a:srgbClr val="000000"/>
                </a:solidFill>
                <a:latin typeface="+mn-ea"/>
                <a:ea typeface="+mn-ea"/>
              </a:endParaRPr>
            </a:p>
          </p:txBody>
        </p:sp>
        <p:pic>
          <p:nvPicPr>
            <p:cNvPr id="53" name="Picture 32" descr="cir_lighteffect0">
              <a:extLst>
                <a:ext uri="{FF2B5EF4-FFF2-40B4-BE49-F238E27FC236}">
                  <a16:creationId xmlns:a16="http://schemas.microsoft.com/office/drawing/2014/main" id="{295EE578-449F-4FB7-8395-11802A22F9D0}"/>
                </a:ext>
              </a:extLst>
            </p:cNvPr>
            <p:cNvPicPr>
              <a:picLocks noChangeAspect="1" noChangeArrowheads="1"/>
            </p:cNvPicPr>
            <p:nvPr/>
          </p:nvPicPr>
          <p:blipFill>
            <a:blip r:embed="rId4">
              <a:lum bright="18000" contrast="-12000"/>
              <a:extLst>
                <a:ext uri="{28A0092B-C50C-407E-A947-70E740481C1C}">
                  <a14:useLocalDpi xmlns:a14="http://schemas.microsoft.com/office/drawing/2010/main" val="0"/>
                </a:ext>
              </a:extLst>
            </a:blip>
            <a:srcRect/>
            <a:stretch>
              <a:fillRect/>
            </a:stretch>
          </p:blipFill>
          <p:spPr bwMode="gray">
            <a:xfrm>
              <a:off x="708" y="2203"/>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5" name="Group 34">
            <a:extLst>
              <a:ext uri="{FF2B5EF4-FFF2-40B4-BE49-F238E27FC236}">
                <a16:creationId xmlns:a16="http://schemas.microsoft.com/office/drawing/2014/main" id="{4A154BCE-78A8-4C6C-91D4-296142903C68}"/>
              </a:ext>
            </a:extLst>
          </p:cNvPr>
          <p:cNvGrpSpPr>
            <a:grpSpLocks/>
          </p:cNvGrpSpPr>
          <p:nvPr/>
        </p:nvGrpSpPr>
        <p:grpSpPr bwMode="auto">
          <a:xfrm>
            <a:off x="4430078" y="3964112"/>
            <a:ext cx="1466850" cy="1447800"/>
            <a:chOff x="708" y="2203"/>
            <a:chExt cx="751" cy="741"/>
          </a:xfrm>
        </p:grpSpPr>
        <p:sp>
          <p:nvSpPr>
            <p:cNvPr id="56" name="Oval 35">
              <a:extLst>
                <a:ext uri="{FF2B5EF4-FFF2-40B4-BE49-F238E27FC236}">
                  <a16:creationId xmlns:a16="http://schemas.microsoft.com/office/drawing/2014/main" id="{7A0F42EA-AC2A-4114-958E-13071D8AB70C}"/>
                </a:ext>
              </a:extLst>
            </p:cNvPr>
            <p:cNvSpPr>
              <a:spLocks noChangeArrowheads="1"/>
            </p:cNvSpPr>
            <p:nvPr/>
          </p:nvSpPr>
          <p:spPr bwMode="gray">
            <a:xfrm>
              <a:off x="728" y="2235"/>
              <a:ext cx="716" cy="709"/>
            </a:xfrm>
            <a:prstGeom prst="ellipse">
              <a:avLst/>
            </a:prstGeom>
            <a:gradFill rotWithShape="1">
              <a:gsLst>
                <a:gs pos="0">
                  <a:srgbClr val="FFC319"/>
                </a:gs>
                <a:gs pos="100000">
                  <a:srgbClr val="FFC319">
                    <a:gamma/>
                    <a:shade val="31765"/>
                    <a:invGamma/>
                  </a:srgbClr>
                </a:gs>
              </a:gsLst>
              <a:lin ang="5400000" scaled="1"/>
            </a:gradFill>
            <a:ln w="38100" algn="ctr">
              <a:solidFill>
                <a:srgbClr val="F8F8F8">
                  <a:alpha val="80000"/>
                </a:srgbClr>
              </a:solidFill>
              <a:round/>
              <a:headEnd/>
              <a:tailEnd/>
            </a:ln>
            <a:effectLst/>
          </p:spPr>
          <p:txBody>
            <a:bodyPr wrap="none" anchor="ctr"/>
            <a:lstStyle/>
            <a:p>
              <a:pPr>
                <a:defRPr/>
              </a:pPr>
              <a:endParaRPr lang="zh-CN" altLang="en-US">
                <a:solidFill>
                  <a:srgbClr val="000000"/>
                </a:solidFill>
                <a:latin typeface="Arial" charset="0"/>
                <a:ea typeface="+mn-ea"/>
              </a:endParaRPr>
            </a:p>
          </p:txBody>
        </p:sp>
        <p:pic>
          <p:nvPicPr>
            <p:cNvPr id="57" name="Picture 36" descr="cir_lighteffect0">
              <a:extLst>
                <a:ext uri="{FF2B5EF4-FFF2-40B4-BE49-F238E27FC236}">
                  <a16:creationId xmlns:a16="http://schemas.microsoft.com/office/drawing/2014/main" id="{0B6F8875-DDA1-4F00-9C7E-39DDD6A90DD4}"/>
                </a:ext>
              </a:extLst>
            </p:cNvPr>
            <p:cNvPicPr>
              <a:picLocks noChangeAspect="1" noChangeArrowheads="1"/>
            </p:cNvPicPr>
            <p:nvPr/>
          </p:nvPicPr>
          <p:blipFill>
            <a:blip r:embed="rId4">
              <a:lum bright="18000" contrast="-12000"/>
              <a:extLst>
                <a:ext uri="{28A0092B-C50C-407E-A947-70E740481C1C}">
                  <a14:useLocalDpi xmlns:a14="http://schemas.microsoft.com/office/drawing/2010/main" val="0"/>
                </a:ext>
              </a:extLst>
            </a:blip>
            <a:srcRect/>
            <a:stretch>
              <a:fillRect/>
            </a:stretch>
          </p:blipFill>
          <p:spPr bwMode="gray">
            <a:xfrm>
              <a:off x="708" y="2203"/>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8" name="Rectangle 37">
            <a:extLst>
              <a:ext uri="{FF2B5EF4-FFF2-40B4-BE49-F238E27FC236}">
                <a16:creationId xmlns:a16="http://schemas.microsoft.com/office/drawing/2014/main" id="{93BB43D1-FF5B-45BE-9969-C56EEA6BDA87}"/>
              </a:ext>
            </a:extLst>
          </p:cNvPr>
          <p:cNvSpPr>
            <a:spLocks noChangeArrowheads="1"/>
          </p:cNvSpPr>
          <p:nvPr/>
        </p:nvSpPr>
        <p:spPr bwMode="gray">
          <a:xfrm>
            <a:off x="4378792" y="4420896"/>
            <a:ext cx="1450975" cy="646331"/>
          </a:xfrm>
          <a:prstGeom prst="rect">
            <a:avLst/>
          </a:prstGeom>
          <a:noFill/>
          <a:ln w="9525" algn="ctr">
            <a:noFill/>
            <a:miter lim="800000"/>
            <a:headEnd/>
            <a:tailEnd/>
          </a:ln>
          <a:effectLst>
            <a:outerShdw dist="17961" dir="2700000" algn="ctr" rotWithShape="0">
              <a:srgbClr val="000000">
                <a:alpha val="50000"/>
              </a:srgbClr>
            </a:outerShdw>
          </a:effectLst>
        </p:spPr>
        <p:txBody>
          <a:bodyPr>
            <a:spAutoFit/>
          </a:bodyPr>
          <a:lstStyle/>
          <a:p>
            <a:pPr algn="ctr">
              <a:defRPr/>
            </a:pPr>
            <a:r>
              <a:rPr lang="en-US" altLang="zh-CN" b="1" dirty="0">
                <a:solidFill>
                  <a:srgbClr val="F8F8F8"/>
                </a:solidFill>
                <a:latin typeface="Arial" charset="0"/>
                <a:ea typeface="宋体" charset="-122"/>
                <a:cs typeface="Arial" charset="0"/>
              </a:rPr>
              <a:t> Thermal Design</a:t>
            </a:r>
          </a:p>
        </p:txBody>
      </p:sp>
      <p:grpSp>
        <p:nvGrpSpPr>
          <p:cNvPr id="59" name="Group 38">
            <a:extLst>
              <a:ext uri="{FF2B5EF4-FFF2-40B4-BE49-F238E27FC236}">
                <a16:creationId xmlns:a16="http://schemas.microsoft.com/office/drawing/2014/main" id="{96F00DFD-506A-4893-BD0C-8F332E8E1840}"/>
              </a:ext>
            </a:extLst>
          </p:cNvPr>
          <p:cNvGrpSpPr>
            <a:grpSpLocks/>
          </p:cNvGrpSpPr>
          <p:nvPr/>
        </p:nvGrpSpPr>
        <p:grpSpPr bwMode="auto">
          <a:xfrm>
            <a:off x="7190741" y="3964112"/>
            <a:ext cx="1466850" cy="1447800"/>
            <a:chOff x="708" y="2203"/>
            <a:chExt cx="751" cy="741"/>
          </a:xfrm>
        </p:grpSpPr>
        <p:sp>
          <p:nvSpPr>
            <p:cNvPr id="60" name="Oval 39">
              <a:extLst>
                <a:ext uri="{FF2B5EF4-FFF2-40B4-BE49-F238E27FC236}">
                  <a16:creationId xmlns:a16="http://schemas.microsoft.com/office/drawing/2014/main" id="{588C864A-6964-46C2-87AA-98C72E861396}"/>
                </a:ext>
              </a:extLst>
            </p:cNvPr>
            <p:cNvSpPr>
              <a:spLocks noChangeArrowheads="1"/>
            </p:cNvSpPr>
            <p:nvPr/>
          </p:nvSpPr>
          <p:spPr bwMode="gray">
            <a:xfrm>
              <a:off x="728" y="2235"/>
              <a:ext cx="716" cy="709"/>
            </a:xfrm>
            <a:prstGeom prst="ellipse">
              <a:avLst/>
            </a:prstGeom>
            <a:gradFill rotWithShape="1">
              <a:gsLst>
                <a:gs pos="0">
                  <a:srgbClr val="0099CC"/>
                </a:gs>
                <a:gs pos="100000">
                  <a:srgbClr val="0099CC">
                    <a:gamma/>
                    <a:shade val="31765"/>
                    <a:invGamma/>
                  </a:srgbClr>
                </a:gs>
              </a:gsLst>
              <a:lin ang="5400000" scaled="1"/>
            </a:gradFill>
            <a:ln w="38100" algn="ctr">
              <a:solidFill>
                <a:srgbClr val="F8F8F8">
                  <a:alpha val="80000"/>
                </a:srgbClr>
              </a:solidFill>
              <a:round/>
              <a:headEnd/>
              <a:tailEnd/>
            </a:ln>
            <a:effectLst/>
          </p:spPr>
          <p:txBody>
            <a:bodyPr wrap="none" anchor="ctr"/>
            <a:lstStyle/>
            <a:p>
              <a:pPr>
                <a:defRPr/>
              </a:pPr>
              <a:endParaRPr lang="zh-CN" altLang="en-US">
                <a:solidFill>
                  <a:srgbClr val="000000"/>
                </a:solidFill>
                <a:latin typeface="+mn-ea"/>
                <a:ea typeface="+mn-ea"/>
              </a:endParaRPr>
            </a:p>
          </p:txBody>
        </p:sp>
        <p:pic>
          <p:nvPicPr>
            <p:cNvPr id="61" name="Picture 40" descr="cir_lighteffect0">
              <a:extLst>
                <a:ext uri="{FF2B5EF4-FFF2-40B4-BE49-F238E27FC236}">
                  <a16:creationId xmlns:a16="http://schemas.microsoft.com/office/drawing/2014/main" id="{CC5477AE-59CA-43C3-AE6A-92AB581DCBE7}"/>
                </a:ext>
              </a:extLst>
            </p:cNvPr>
            <p:cNvPicPr>
              <a:picLocks noChangeAspect="1" noChangeArrowheads="1"/>
            </p:cNvPicPr>
            <p:nvPr/>
          </p:nvPicPr>
          <p:blipFill>
            <a:blip r:embed="rId4">
              <a:lum bright="18000" contrast="-12000"/>
              <a:extLst>
                <a:ext uri="{28A0092B-C50C-407E-A947-70E740481C1C}">
                  <a14:useLocalDpi xmlns:a14="http://schemas.microsoft.com/office/drawing/2010/main" val="0"/>
                </a:ext>
              </a:extLst>
            </a:blip>
            <a:srcRect/>
            <a:stretch>
              <a:fillRect/>
            </a:stretch>
          </p:blipFill>
          <p:spPr bwMode="gray">
            <a:xfrm>
              <a:off x="708" y="2203"/>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2" name="Group 41">
            <a:extLst>
              <a:ext uri="{FF2B5EF4-FFF2-40B4-BE49-F238E27FC236}">
                <a16:creationId xmlns:a16="http://schemas.microsoft.com/office/drawing/2014/main" id="{1ACE41BB-5F9B-4A6F-89AC-5016DA6CE4C8}"/>
              </a:ext>
            </a:extLst>
          </p:cNvPr>
          <p:cNvGrpSpPr>
            <a:grpSpLocks/>
          </p:cNvGrpSpPr>
          <p:nvPr/>
        </p:nvGrpSpPr>
        <p:grpSpPr bwMode="auto">
          <a:xfrm>
            <a:off x="7173278" y="3964112"/>
            <a:ext cx="1466850" cy="1447800"/>
            <a:chOff x="708" y="2203"/>
            <a:chExt cx="751" cy="741"/>
          </a:xfrm>
        </p:grpSpPr>
        <p:sp>
          <p:nvSpPr>
            <p:cNvPr id="63" name="Oval 42">
              <a:extLst>
                <a:ext uri="{FF2B5EF4-FFF2-40B4-BE49-F238E27FC236}">
                  <a16:creationId xmlns:a16="http://schemas.microsoft.com/office/drawing/2014/main" id="{91DAC356-2253-4046-A7A4-252815DD5192}"/>
                </a:ext>
              </a:extLst>
            </p:cNvPr>
            <p:cNvSpPr>
              <a:spLocks noChangeArrowheads="1"/>
            </p:cNvSpPr>
            <p:nvPr/>
          </p:nvSpPr>
          <p:spPr bwMode="gray">
            <a:xfrm>
              <a:off x="728" y="2235"/>
              <a:ext cx="716" cy="709"/>
            </a:xfrm>
            <a:prstGeom prst="ellipse">
              <a:avLst/>
            </a:prstGeom>
            <a:gradFill rotWithShape="1">
              <a:gsLst>
                <a:gs pos="0">
                  <a:srgbClr val="A8D02A"/>
                </a:gs>
                <a:gs pos="100000">
                  <a:srgbClr val="A8D02A">
                    <a:gamma/>
                    <a:shade val="31765"/>
                    <a:invGamma/>
                  </a:srgbClr>
                </a:gs>
              </a:gsLst>
              <a:lin ang="5400000" scaled="1"/>
            </a:gradFill>
            <a:ln w="38100" algn="ctr">
              <a:solidFill>
                <a:srgbClr val="F8F8F8">
                  <a:alpha val="80000"/>
                </a:srgbClr>
              </a:solidFill>
              <a:round/>
              <a:headEnd/>
              <a:tailEnd/>
            </a:ln>
            <a:effectLst/>
          </p:spPr>
          <p:txBody>
            <a:bodyPr wrap="none" anchor="ctr"/>
            <a:lstStyle/>
            <a:p>
              <a:pPr>
                <a:defRPr/>
              </a:pPr>
              <a:endParaRPr lang="zh-CN" altLang="en-US">
                <a:solidFill>
                  <a:srgbClr val="000000"/>
                </a:solidFill>
                <a:latin typeface="+mn-ea"/>
                <a:ea typeface="+mn-ea"/>
              </a:endParaRPr>
            </a:p>
          </p:txBody>
        </p:sp>
        <p:pic>
          <p:nvPicPr>
            <p:cNvPr id="64" name="Picture 43" descr="cir_lighteffect0">
              <a:extLst>
                <a:ext uri="{FF2B5EF4-FFF2-40B4-BE49-F238E27FC236}">
                  <a16:creationId xmlns:a16="http://schemas.microsoft.com/office/drawing/2014/main" id="{5647134B-0454-49DF-9DF5-00612CECF679}"/>
                </a:ext>
              </a:extLst>
            </p:cNvPr>
            <p:cNvPicPr>
              <a:picLocks noChangeAspect="1" noChangeArrowheads="1"/>
            </p:cNvPicPr>
            <p:nvPr/>
          </p:nvPicPr>
          <p:blipFill>
            <a:blip r:embed="rId4">
              <a:lum bright="18000" contrast="-12000"/>
              <a:extLst>
                <a:ext uri="{28A0092B-C50C-407E-A947-70E740481C1C}">
                  <a14:useLocalDpi xmlns:a14="http://schemas.microsoft.com/office/drawing/2010/main" val="0"/>
                </a:ext>
              </a:extLst>
            </a:blip>
            <a:srcRect/>
            <a:stretch>
              <a:fillRect/>
            </a:stretch>
          </p:blipFill>
          <p:spPr bwMode="gray">
            <a:xfrm>
              <a:off x="708" y="2203"/>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5" name="Rectangle 44">
            <a:extLst>
              <a:ext uri="{FF2B5EF4-FFF2-40B4-BE49-F238E27FC236}">
                <a16:creationId xmlns:a16="http://schemas.microsoft.com/office/drawing/2014/main" id="{5142654C-2B13-4A0B-BA19-5B8727C26A5A}"/>
              </a:ext>
            </a:extLst>
          </p:cNvPr>
          <p:cNvSpPr>
            <a:spLocks noChangeArrowheads="1"/>
          </p:cNvSpPr>
          <p:nvPr/>
        </p:nvSpPr>
        <p:spPr bwMode="gray">
          <a:xfrm>
            <a:off x="6808576" y="4481550"/>
            <a:ext cx="2193080" cy="646331"/>
          </a:xfrm>
          <a:prstGeom prst="rect">
            <a:avLst/>
          </a:prstGeom>
          <a:noFill/>
          <a:ln w="9525" algn="ctr">
            <a:noFill/>
            <a:miter lim="800000"/>
            <a:headEnd/>
            <a:tailEnd/>
          </a:ln>
          <a:effectLst>
            <a:outerShdw dist="17961" dir="2700000" algn="ctr" rotWithShape="0">
              <a:srgbClr val="000000">
                <a:alpha val="50000"/>
              </a:srgbClr>
            </a:outerShdw>
          </a:effectLst>
        </p:spPr>
        <p:txBody>
          <a:bodyPr wrap="square">
            <a:spAutoFit/>
          </a:bodyPr>
          <a:lstStyle/>
          <a:p>
            <a:pPr algn="ctr">
              <a:defRPr/>
            </a:pPr>
            <a:r>
              <a:rPr lang="en-US" altLang="zh-CN" b="1" dirty="0">
                <a:solidFill>
                  <a:srgbClr val="F8F8F8"/>
                </a:solidFill>
                <a:latin typeface="+mn-ea"/>
                <a:ea typeface="+mn-ea"/>
                <a:cs typeface="Arial" charset="0"/>
              </a:rPr>
              <a:t> Electromagnetic Design</a:t>
            </a:r>
          </a:p>
        </p:txBody>
      </p:sp>
      <p:sp>
        <p:nvSpPr>
          <p:cNvPr id="66" name="文本框 65">
            <a:extLst>
              <a:ext uri="{FF2B5EF4-FFF2-40B4-BE49-F238E27FC236}">
                <a16:creationId xmlns:a16="http://schemas.microsoft.com/office/drawing/2014/main" id="{376539D6-B8A5-48F0-905D-CD3D2C2D4BF7}"/>
              </a:ext>
            </a:extLst>
          </p:cNvPr>
          <p:cNvSpPr txBox="1"/>
          <p:nvPr/>
        </p:nvSpPr>
        <p:spPr>
          <a:xfrm>
            <a:off x="5185587" y="2047253"/>
            <a:ext cx="2749550" cy="646331"/>
          </a:xfrm>
          <a:prstGeom prst="rect">
            <a:avLst/>
          </a:prstGeom>
          <a:noFill/>
        </p:spPr>
        <p:txBody>
          <a:bodyPr wrap="square">
            <a:spAutoFit/>
          </a:bodyPr>
          <a:lstStyle/>
          <a:p>
            <a:pPr algn="ctr">
              <a:defRPr/>
            </a:pPr>
            <a:r>
              <a:rPr lang="en-US" altLang="zh-CN" sz="1800" b="1" dirty="0">
                <a:solidFill>
                  <a:srgbClr val="F8F8F8"/>
                </a:solidFill>
                <a:latin typeface="Arial" charset="0"/>
                <a:ea typeface="宋体" charset="-122"/>
                <a:cs typeface="Arial" charset="0"/>
              </a:rPr>
              <a:t>Mechanical</a:t>
            </a:r>
          </a:p>
          <a:p>
            <a:pPr algn="ctr">
              <a:defRPr/>
            </a:pPr>
            <a:r>
              <a:rPr lang="en-US" altLang="zh-CN" sz="1800" b="1" dirty="0">
                <a:solidFill>
                  <a:srgbClr val="F8F8F8"/>
                </a:solidFill>
                <a:latin typeface="Arial" charset="0"/>
                <a:ea typeface="宋体" charset="-122"/>
                <a:cs typeface="Arial" charset="0"/>
              </a:rPr>
              <a:t> Design</a:t>
            </a:r>
          </a:p>
        </p:txBody>
      </p:sp>
      <p:sp>
        <p:nvSpPr>
          <p:cNvPr id="67" name="文本框 66">
            <a:extLst>
              <a:ext uri="{FF2B5EF4-FFF2-40B4-BE49-F238E27FC236}">
                <a16:creationId xmlns:a16="http://schemas.microsoft.com/office/drawing/2014/main" id="{71C815E7-72AD-456B-87C4-11D4C1975EC3}"/>
              </a:ext>
            </a:extLst>
          </p:cNvPr>
          <p:cNvSpPr txBox="1"/>
          <p:nvPr/>
        </p:nvSpPr>
        <p:spPr>
          <a:xfrm>
            <a:off x="8737589" y="2412196"/>
            <a:ext cx="2825742" cy="1200329"/>
          </a:xfrm>
          <a:prstGeom prst="rect">
            <a:avLst/>
          </a:prstGeom>
          <a:noFill/>
        </p:spPr>
        <p:txBody>
          <a:bodyPr wrap="square">
            <a:spAutoFit/>
          </a:bodyPr>
          <a:lstStyle/>
          <a:p>
            <a:pPr eaLnBrk="0" hangingPunct="0"/>
            <a:r>
              <a:rPr lang="en-US" altLang="zh-CN" sz="1800" b="0" i="0" dirty="0">
                <a:solidFill>
                  <a:srgbClr val="0070C0"/>
                </a:solidFill>
                <a:effectLst/>
                <a:latin typeface="+mn-ea"/>
                <a:ea typeface="+mn-ea"/>
              </a:rPr>
              <a:t>Levitation force </a:t>
            </a:r>
          </a:p>
          <a:p>
            <a:pPr eaLnBrk="0" hangingPunct="0"/>
            <a:r>
              <a:rPr lang="en-US" altLang="zh-CN" sz="1800" dirty="0">
                <a:solidFill>
                  <a:srgbClr val="0070C0"/>
                </a:solidFill>
                <a:latin typeface="+mn-ea"/>
                <a:ea typeface="+mn-ea"/>
              </a:rPr>
              <a:t>G</a:t>
            </a:r>
            <a:r>
              <a:rPr lang="en-US" altLang="zh-CN" sz="1800" b="0" i="0" dirty="0">
                <a:solidFill>
                  <a:srgbClr val="0070C0"/>
                </a:solidFill>
                <a:effectLst/>
                <a:latin typeface="+mn-ea"/>
                <a:ea typeface="+mn-ea"/>
              </a:rPr>
              <a:t>uidance force</a:t>
            </a:r>
          </a:p>
          <a:p>
            <a:pPr eaLnBrk="0" hangingPunct="0"/>
            <a:r>
              <a:rPr lang="en-US" altLang="zh-CN" sz="1800" b="0" i="0" dirty="0">
                <a:solidFill>
                  <a:srgbClr val="0070C0"/>
                </a:solidFill>
                <a:effectLst/>
                <a:latin typeface="+mn-ea"/>
                <a:ea typeface="+mn-ea"/>
              </a:rPr>
              <a:t>Traction force</a:t>
            </a:r>
          </a:p>
          <a:p>
            <a:pPr eaLnBrk="0" hangingPunct="0"/>
            <a:r>
              <a:rPr lang="en-US" altLang="zh-CN" sz="1800" dirty="0">
                <a:solidFill>
                  <a:srgbClr val="0070C0"/>
                </a:solidFill>
                <a:latin typeface="+mn-ea"/>
                <a:ea typeface="+mn-ea"/>
                <a:cs typeface="Arial" panose="020B0604020202020204" pitchFamily="34" charset="0"/>
              </a:rPr>
              <a:t>Lorentz force</a:t>
            </a:r>
          </a:p>
        </p:txBody>
      </p:sp>
      <p:sp>
        <p:nvSpPr>
          <p:cNvPr id="68" name="文本框 67">
            <a:extLst>
              <a:ext uri="{FF2B5EF4-FFF2-40B4-BE49-F238E27FC236}">
                <a16:creationId xmlns:a16="http://schemas.microsoft.com/office/drawing/2014/main" id="{CC7BF549-1345-4EB6-A7A7-1DC1D15B2174}"/>
              </a:ext>
            </a:extLst>
          </p:cNvPr>
          <p:cNvSpPr txBox="1"/>
          <p:nvPr/>
        </p:nvSpPr>
        <p:spPr>
          <a:xfrm>
            <a:off x="5447564" y="840995"/>
            <a:ext cx="9068936" cy="661720"/>
          </a:xfrm>
          <a:prstGeom prst="rect">
            <a:avLst/>
          </a:prstGeom>
          <a:noFill/>
        </p:spPr>
        <p:txBody>
          <a:bodyPr wrap="square">
            <a:spAutoFit/>
          </a:bodyPr>
          <a:lstStyle/>
          <a:p>
            <a:pPr marL="285750" indent="-285750" eaLnBrk="0" hangingPunct="0">
              <a:spcBef>
                <a:spcPts val="600"/>
              </a:spcBef>
              <a:buFont typeface="Wingdings" panose="05000000000000000000" pitchFamily="2" charset="2"/>
              <a:buChar char="l"/>
            </a:pPr>
            <a:r>
              <a:rPr lang="en-US" altLang="zh-CN" sz="1600" dirty="0">
                <a:solidFill>
                  <a:srgbClr val="080808"/>
                </a:solidFill>
                <a:latin typeface="+mn-ea"/>
                <a:ea typeface="+mn-ea"/>
                <a:cs typeface="Arial" panose="020B0604020202020204" pitchFamily="34" charset="0"/>
              </a:rPr>
              <a:t>Maximum von-Mises stress: &lt; 25% allowable stress</a:t>
            </a:r>
          </a:p>
          <a:p>
            <a:pPr marL="285750" indent="-285750" eaLnBrk="0" hangingPunct="0">
              <a:spcBef>
                <a:spcPts val="600"/>
              </a:spcBef>
              <a:buFont typeface="Wingdings" panose="05000000000000000000" pitchFamily="2" charset="2"/>
              <a:buChar char="l"/>
            </a:pPr>
            <a:r>
              <a:rPr lang="en-US" altLang="zh-CN" sz="1600" dirty="0">
                <a:solidFill>
                  <a:srgbClr val="080808"/>
                </a:solidFill>
                <a:latin typeface="+mn-ea"/>
                <a:ea typeface="+mn-ea"/>
                <a:cs typeface="Arial" panose="020B0604020202020204" pitchFamily="34" charset="0"/>
              </a:rPr>
              <a:t>Weight </a:t>
            </a:r>
            <a:r>
              <a:rPr lang="en-US" altLang="zh-CN" sz="1600" dirty="0">
                <a:latin typeface="+mn-ea"/>
                <a:ea typeface="+mn-ea"/>
              </a:rPr>
              <a:t>&lt;500 kg</a:t>
            </a:r>
            <a:endParaRPr lang="en-US" altLang="zh-CN" sz="1600" dirty="0">
              <a:solidFill>
                <a:srgbClr val="080808"/>
              </a:solidFill>
              <a:latin typeface="+mn-ea"/>
              <a:ea typeface="+mn-ea"/>
              <a:cs typeface="Arial" panose="020B0604020202020204" pitchFamily="34" charset="0"/>
            </a:endParaRPr>
          </a:p>
        </p:txBody>
      </p:sp>
      <p:sp>
        <p:nvSpPr>
          <p:cNvPr id="69" name="文本框 68">
            <a:extLst>
              <a:ext uri="{FF2B5EF4-FFF2-40B4-BE49-F238E27FC236}">
                <a16:creationId xmlns:a16="http://schemas.microsoft.com/office/drawing/2014/main" id="{4E5F389A-2B07-492C-8A57-2CDBD8511D3A}"/>
              </a:ext>
            </a:extLst>
          </p:cNvPr>
          <p:cNvSpPr txBox="1"/>
          <p:nvPr/>
        </p:nvSpPr>
        <p:spPr>
          <a:xfrm>
            <a:off x="5277704" y="5872269"/>
            <a:ext cx="2877570" cy="369332"/>
          </a:xfrm>
          <a:prstGeom prst="rect">
            <a:avLst/>
          </a:prstGeom>
          <a:noFill/>
        </p:spPr>
        <p:txBody>
          <a:bodyPr wrap="square">
            <a:spAutoFit/>
          </a:bodyPr>
          <a:lstStyle/>
          <a:p>
            <a:r>
              <a:rPr lang="en-US" altLang="zh-CN" dirty="0">
                <a:solidFill>
                  <a:srgbClr val="0070C0"/>
                </a:solidFill>
                <a:latin typeface="+mn-ea"/>
                <a:ea typeface="+mn-ea"/>
              </a:rPr>
              <a:t>Electromagnetic loss</a:t>
            </a:r>
            <a:endParaRPr lang="zh-CN" altLang="en-US" dirty="0">
              <a:solidFill>
                <a:srgbClr val="0070C0"/>
              </a:solidFill>
              <a:latin typeface="+mn-ea"/>
              <a:ea typeface="+mn-ea"/>
            </a:endParaRPr>
          </a:p>
        </p:txBody>
      </p:sp>
      <p:sp>
        <p:nvSpPr>
          <p:cNvPr id="70" name="文本框 69">
            <a:extLst>
              <a:ext uri="{FF2B5EF4-FFF2-40B4-BE49-F238E27FC236}">
                <a16:creationId xmlns:a16="http://schemas.microsoft.com/office/drawing/2014/main" id="{5EFD9B5B-BE7C-4D4B-BA6F-F569CEBE2440}"/>
              </a:ext>
            </a:extLst>
          </p:cNvPr>
          <p:cNvSpPr txBox="1"/>
          <p:nvPr/>
        </p:nvSpPr>
        <p:spPr>
          <a:xfrm>
            <a:off x="81634" y="3547716"/>
            <a:ext cx="6222733" cy="646331"/>
          </a:xfrm>
          <a:prstGeom prst="rect">
            <a:avLst/>
          </a:prstGeom>
          <a:noFill/>
        </p:spPr>
        <p:txBody>
          <a:bodyPr wrap="square" rtlCol="0">
            <a:spAutoFit/>
          </a:bodyPr>
          <a:lstStyle/>
          <a:p>
            <a:pPr marL="285750" indent="-285750">
              <a:buFont typeface="Wingdings" panose="05000000000000000000" pitchFamily="2" charset="2"/>
              <a:buChar char="p"/>
            </a:pPr>
            <a:r>
              <a:rPr lang="en-US" altLang="zh-CN" b="1" dirty="0">
                <a:solidFill>
                  <a:srgbClr val="FF6600"/>
                </a:solidFill>
                <a:latin typeface="+mn-ea"/>
                <a:ea typeface="+mn-ea"/>
              </a:rPr>
              <a:t> Lightweight magnet support structure</a:t>
            </a:r>
          </a:p>
          <a:p>
            <a:pPr marL="285750" indent="-285750">
              <a:buFont typeface="Wingdings" panose="05000000000000000000" pitchFamily="2" charset="2"/>
              <a:buChar char="p"/>
            </a:pPr>
            <a:endParaRPr lang="zh-CN" altLang="en-US" b="1" dirty="0">
              <a:solidFill>
                <a:srgbClr val="FF6600"/>
              </a:solidFill>
              <a:latin typeface="+mn-ea"/>
              <a:ea typeface="+mn-ea"/>
            </a:endParaRPr>
          </a:p>
        </p:txBody>
      </p:sp>
      <p:sp>
        <p:nvSpPr>
          <p:cNvPr id="71" name="文本框 70">
            <a:extLst>
              <a:ext uri="{FF2B5EF4-FFF2-40B4-BE49-F238E27FC236}">
                <a16:creationId xmlns:a16="http://schemas.microsoft.com/office/drawing/2014/main" id="{708E4246-05BB-4261-97C6-69BD4C363B54}"/>
              </a:ext>
            </a:extLst>
          </p:cNvPr>
          <p:cNvSpPr txBox="1"/>
          <p:nvPr/>
        </p:nvSpPr>
        <p:spPr>
          <a:xfrm>
            <a:off x="291876" y="3905924"/>
            <a:ext cx="5669280" cy="78880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sz="1600" dirty="0">
                <a:solidFill>
                  <a:srgbClr val="FF6600"/>
                </a:solidFill>
                <a:latin typeface="+mn-ea"/>
                <a:ea typeface="+mn-ea"/>
              </a:rPr>
              <a:t>Strong enough mechanical properties</a:t>
            </a:r>
          </a:p>
          <a:p>
            <a:pPr marL="285750" indent="-285750">
              <a:lnSpc>
                <a:spcPct val="150000"/>
              </a:lnSpc>
              <a:buFont typeface="Arial" panose="020B0604020202020204" pitchFamily="34" charset="0"/>
              <a:buChar char="•"/>
            </a:pPr>
            <a:r>
              <a:rPr lang="en-US" altLang="zh-CN" sz="1600" dirty="0">
                <a:solidFill>
                  <a:srgbClr val="FF6600"/>
                </a:solidFill>
                <a:latin typeface="+mn-ea"/>
                <a:ea typeface="+mn-ea"/>
              </a:rPr>
              <a:t>Acceptable conduction heat load</a:t>
            </a:r>
            <a:endParaRPr lang="zh-CN" altLang="en-US" sz="1600" dirty="0">
              <a:solidFill>
                <a:srgbClr val="FF6600"/>
              </a:solidFill>
              <a:latin typeface="+mn-ea"/>
              <a:ea typeface="+mn-ea"/>
            </a:endParaRPr>
          </a:p>
        </p:txBody>
      </p:sp>
      <p:pic>
        <p:nvPicPr>
          <p:cNvPr id="72" name="图片 71">
            <a:extLst>
              <a:ext uri="{FF2B5EF4-FFF2-40B4-BE49-F238E27FC236}">
                <a16:creationId xmlns:a16="http://schemas.microsoft.com/office/drawing/2014/main" id="{48C83F03-8AF3-4605-8062-DD721FA3D95B}"/>
              </a:ext>
            </a:extLst>
          </p:cNvPr>
          <p:cNvPicPr>
            <a:picLocks noChangeAspect="1"/>
          </p:cNvPicPr>
          <p:nvPr/>
        </p:nvPicPr>
        <p:blipFill>
          <a:blip r:embed="rId5"/>
          <a:stretch>
            <a:fillRect/>
          </a:stretch>
        </p:blipFill>
        <p:spPr>
          <a:xfrm>
            <a:off x="46876" y="1048883"/>
            <a:ext cx="3639316" cy="2525015"/>
          </a:xfrm>
          <a:prstGeom prst="rect">
            <a:avLst/>
          </a:prstGeom>
        </p:spPr>
      </p:pic>
      <p:sp>
        <p:nvSpPr>
          <p:cNvPr id="4" name="矩形 3">
            <a:extLst>
              <a:ext uri="{FF2B5EF4-FFF2-40B4-BE49-F238E27FC236}">
                <a16:creationId xmlns:a16="http://schemas.microsoft.com/office/drawing/2014/main" id="{D9B471D9-C18B-4636-B7BB-1C50196D93FE}"/>
              </a:ext>
            </a:extLst>
          </p:cNvPr>
          <p:cNvSpPr/>
          <p:nvPr/>
        </p:nvSpPr>
        <p:spPr>
          <a:xfrm>
            <a:off x="200116" y="588110"/>
            <a:ext cx="11136450" cy="719556"/>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b="0" i="0" dirty="0">
                <a:solidFill>
                  <a:srgbClr val="000000"/>
                </a:solidFill>
                <a:effectLst/>
                <a:latin typeface="+mn-ea"/>
                <a:ea typeface="+mn-ea"/>
              </a:rPr>
              <a:t>Challenges in Specific Applications</a:t>
            </a:r>
            <a:r>
              <a:rPr lang="en-US" altLang="zh-CN" sz="2400" dirty="0">
                <a:latin typeface="+mn-ea"/>
                <a:ea typeface="+mn-ea"/>
              </a:rPr>
              <a:t> </a:t>
            </a:r>
          </a:p>
        </p:txBody>
      </p:sp>
      <p:sp>
        <p:nvSpPr>
          <p:cNvPr id="21" name="Text Box 6">
            <a:extLst>
              <a:ext uri="{FF2B5EF4-FFF2-40B4-BE49-F238E27FC236}">
                <a16:creationId xmlns:a16="http://schemas.microsoft.com/office/drawing/2014/main" id="{EDF343E7-BCF2-44BA-AE0D-2F78C0C0D660}"/>
              </a:ext>
            </a:extLst>
          </p:cNvPr>
          <p:cNvSpPr txBox="1">
            <a:spLocks noChangeArrowheads="1"/>
          </p:cNvSpPr>
          <p:nvPr/>
        </p:nvSpPr>
        <p:spPr bwMode="gray">
          <a:xfrm>
            <a:off x="3412532" y="2459903"/>
            <a:ext cx="26336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dirty="0">
                <a:solidFill>
                  <a:srgbClr val="0070C0"/>
                </a:solidFill>
                <a:latin typeface="+mn-ea"/>
                <a:ea typeface="+mn-ea"/>
                <a:cs typeface="Arial" panose="020B0604020202020204" pitchFamily="34" charset="0"/>
              </a:rPr>
              <a:t>Thermal stress</a:t>
            </a:r>
          </a:p>
        </p:txBody>
      </p:sp>
      <p:pic>
        <p:nvPicPr>
          <p:cNvPr id="2" name="图片 1">
            <a:extLst>
              <a:ext uri="{FF2B5EF4-FFF2-40B4-BE49-F238E27FC236}">
                <a16:creationId xmlns:a16="http://schemas.microsoft.com/office/drawing/2014/main" id="{07246EA6-6B25-0C54-E822-C72041E16112}"/>
              </a:ext>
            </a:extLst>
          </p:cNvPr>
          <p:cNvPicPr>
            <a:picLocks noChangeAspect="1"/>
          </p:cNvPicPr>
          <p:nvPr/>
        </p:nvPicPr>
        <p:blipFill>
          <a:blip r:embed="rId6"/>
          <a:stretch>
            <a:fillRect/>
          </a:stretch>
        </p:blipFill>
        <p:spPr>
          <a:xfrm>
            <a:off x="6339047" y="48973"/>
            <a:ext cx="1600994" cy="674880"/>
          </a:xfrm>
          <a:prstGeom prst="rect">
            <a:avLst/>
          </a:prstGeom>
        </p:spPr>
      </p:pic>
    </p:spTree>
    <p:extLst>
      <p:ext uri="{BB962C8B-B14F-4D97-AF65-F5344CB8AC3E}">
        <p14:creationId xmlns:p14="http://schemas.microsoft.com/office/powerpoint/2010/main" val="400182754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Background</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6</a:t>
            </a:fld>
            <a:endParaRPr lang="zh-CN" altLang="en-US"/>
          </a:p>
        </p:txBody>
      </p:sp>
      <p:sp>
        <p:nvSpPr>
          <p:cNvPr id="4" name="矩形 3">
            <a:extLst>
              <a:ext uri="{FF2B5EF4-FFF2-40B4-BE49-F238E27FC236}">
                <a16:creationId xmlns:a16="http://schemas.microsoft.com/office/drawing/2014/main" id="{D9B471D9-C18B-4636-B7BB-1C50196D93FE}"/>
              </a:ext>
            </a:extLst>
          </p:cNvPr>
          <p:cNvSpPr/>
          <p:nvPr/>
        </p:nvSpPr>
        <p:spPr>
          <a:xfrm>
            <a:off x="244046" y="554788"/>
            <a:ext cx="11136450" cy="615040"/>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b="0" i="0" dirty="0">
                <a:solidFill>
                  <a:srgbClr val="000000"/>
                </a:solidFill>
                <a:effectLst/>
                <a:latin typeface="微软雅黑" panose="020B0503020204020204" pitchFamily="34" charset="-122"/>
                <a:ea typeface="微软雅黑" panose="020B0503020204020204" pitchFamily="34" charset="-122"/>
              </a:rPr>
              <a:t>Topology optimization </a:t>
            </a:r>
            <a:endParaRPr lang="en-US" altLang="zh-CN" sz="2800" dirty="0">
              <a:latin typeface="微软雅黑" panose="020B0503020204020204" pitchFamily="34" charset="-122"/>
              <a:ea typeface="微软雅黑" panose="020B0503020204020204" pitchFamily="34" charset="-122"/>
            </a:endParaRPr>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pic>
        <p:nvPicPr>
          <p:cNvPr id="10" name="图片 9">
            <a:extLst>
              <a:ext uri="{FF2B5EF4-FFF2-40B4-BE49-F238E27FC236}">
                <a16:creationId xmlns:a16="http://schemas.microsoft.com/office/drawing/2014/main" id="{9FF2E887-65E8-4207-89D3-74333CFB041B}"/>
              </a:ext>
            </a:extLst>
          </p:cNvPr>
          <p:cNvPicPr>
            <a:picLocks noChangeAspect="1"/>
          </p:cNvPicPr>
          <p:nvPr/>
        </p:nvPicPr>
        <p:blipFill rotWithShape="1">
          <a:blip r:embed="rId4"/>
          <a:srcRect l="11241" t="22938" r="5582" b="13246"/>
          <a:stretch/>
        </p:blipFill>
        <p:spPr>
          <a:xfrm>
            <a:off x="1337480" y="3751304"/>
            <a:ext cx="3710053" cy="2683013"/>
          </a:xfrm>
          <a:prstGeom prst="rect">
            <a:avLst/>
          </a:prstGeom>
        </p:spPr>
      </p:pic>
      <p:pic>
        <p:nvPicPr>
          <p:cNvPr id="15" name="图片 14">
            <a:extLst>
              <a:ext uri="{FF2B5EF4-FFF2-40B4-BE49-F238E27FC236}">
                <a16:creationId xmlns:a16="http://schemas.microsoft.com/office/drawing/2014/main" id="{49167365-4F81-4BC8-8539-AB0CD25D3632}"/>
              </a:ext>
            </a:extLst>
          </p:cNvPr>
          <p:cNvPicPr>
            <a:picLocks noChangeAspect="1"/>
          </p:cNvPicPr>
          <p:nvPr/>
        </p:nvPicPr>
        <p:blipFill>
          <a:blip r:embed="rId5"/>
          <a:stretch>
            <a:fillRect/>
          </a:stretch>
        </p:blipFill>
        <p:spPr>
          <a:xfrm>
            <a:off x="550262" y="1181276"/>
            <a:ext cx="4389718" cy="2575600"/>
          </a:xfrm>
          <a:prstGeom prst="rect">
            <a:avLst/>
          </a:prstGeom>
        </p:spPr>
      </p:pic>
      <p:sp>
        <p:nvSpPr>
          <p:cNvPr id="21" name="文本框 20">
            <a:extLst>
              <a:ext uri="{FF2B5EF4-FFF2-40B4-BE49-F238E27FC236}">
                <a16:creationId xmlns:a16="http://schemas.microsoft.com/office/drawing/2014/main" id="{F4A01B1E-F9C0-491B-978E-FD11BA0C8FD1}"/>
              </a:ext>
            </a:extLst>
          </p:cNvPr>
          <p:cNvSpPr txBox="1"/>
          <p:nvPr/>
        </p:nvSpPr>
        <p:spPr>
          <a:xfrm>
            <a:off x="5812270" y="830949"/>
            <a:ext cx="5568225" cy="1785104"/>
          </a:xfrm>
          <a:prstGeom prst="rect">
            <a:avLst/>
          </a:prstGeom>
          <a:noFill/>
        </p:spPr>
        <p:txBody>
          <a:bodyPr wrap="square" rtlCol="0">
            <a:spAutoFit/>
          </a:bodyPr>
          <a:lstStyle/>
          <a:p>
            <a:pPr marL="285750" indent="-285750">
              <a:spcBef>
                <a:spcPts val="600"/>
              </a:spcBef>
              <a:buFont typeface="Wingdings" panose="05000000000000000000" pitchFamily="2" charset="2"/>
              <a:buChar char="l"/>
            </a:pPr>
            <a:r>
              <a:rPr lang="en-US" altLang="zh-CN" dirty="0">
                <a:solidFill>
                  <a:srgbClr val="0070C0"/>
                </a:solidFill>
                <a:latin typeface="+mn-ea"/>
                <a:ea typeface="+mn-ea"/>
              </a:rPr>
              <a:t>Homogenization (1988)</a:t>
            </a:r>
          </a:p>
          <a:p>
            <a:pPr marL="285750" indent="-285750">
              <a:spcBef>
                <a:spcPts val="600"/>
              </a:spcBef>
              <a:buFont typeface="Wingdings" panose="05000000000000000000" pitchFamily="2" charset="2"/>
              <a:buChar char="l"/>
            </a:pPr>
            <a:r>
              <a:rPr lang="en-US" altLang="zh-CN" dirty="0">
                <a:solidFill>
                  <a:srgbClr val="0070C0"/>
                </a:solidFill>
                <a:latin typeface="+mn-ea"/>
                <a:ea typeface="+mn-ea"/>
              </a:rPr>
              <a:t>SIMP/RAMP (1989)</a:t>
            </a:r>
          </a:p>
          <a:p>
            <a:pPr marL="285750" indent="-285750">
              <a:spcBef>
                <a:spcPts val="600"/>
              </a:spcBef>
              <a:buFont typeface="Wingdings" panose="05000000000000000000" pitchFamily="2" charset="2"/>
              <a:buChar char="l"/>
            </a:pPr>
            <a:r>
              <a:rPr lang="en-US" altLang="zh-CN" dirty="0">
                <a:solidFill>
                  <a:srgbClr val="0070C0"/>
                </a:solidFill>
                <a:latin typeface="+mn-ea"/>
                <a:ea typeface="+mn-ea"/>
              </a:rPr>
              <a:t>ESO/</a:t>
            </a:r>
            <a:r>
              <a:rPr lang="en-US" altLang="zh-CN" dirty="0" err="1">
                <a:solidFill>
                  <a:srgbClr val="0070C0"/>
                </a:solidFill>
                <a:latin typeface="+mn-ea"/>
                <a:ea typeface="+mn-ea"/>
              </a:rPr>
              <a:t>BESO</a:t>
            </a:r>
            <a:r>
              <a:rPr lang="en-US" altLang="zh-CN" dirty="0">
                <a:solidFill>
                  <a:srgbClr val="0070C0"/>
                </a:solidFill>
                <a:latin typeface="+mn-ea"/>
                <a:ea typeface="+mn-ea"/>
              </a:rPr>
              <a:t> (1992)</a:t>
            </a:r>
          </a:p>
          <a:p>
            <a:pPr marL="285750" indent="-285750">
              <a:spcBef>
                <a:spcPts val="600"/>
              </a:spcBef>
              <a:buFont typeface="Wingdings" panose="05000000000000000000" pitchFamily="2" charset="2"/>
              <a:buChar char="l"/>
            </a:pPr>
            <a:r>
              <a:rPr lang="en-US" altLang="zh-CN" dirty="0">
                <a:solidFill>
                  <a:srgbClr val="0070C0"/>
                </a:solidFill>
                <a:latin typeface="+mn-ea"/>
                <a:ea typeface="+mn-ea"/>
              </a:rPr>
              <a:t>Independent continuous mapping (1996)</a:t>
            </a:r>
          </a:p>
          <a:p>
            <a:pPr marL="285750" indent="-285750">
              <a:spcBef>
                <a:spcPts val="600"/>
              </a:spcBef>
              <a:buFont typeface="Wingdings" panose="05000000000000000000" pitchFamily="2" charset="2"/>
              <a:buChar char="l"/>
            </a:pPr>
            <a:r>
              <a:rPr lang="en-US" altLang="zh-CN" dirty="0">
                <a:solidFill>
                  <a:srgbClr val="0070C0"/>
                </a:solidFill>
                <a:latin typeface="+mn-ea"/>
                <a:ea typeface="+mn-ea"/>
              </a:rPr>
              <a:t>Level-set (2002)</a:t>
            </a:r>
            <a:endParaRPr lang="zh-CN" altLang="en-US" dirty="0">
              <a:solidFill>
                <a:srgbClr val="0070C0"/>
              </a:solidFill>
              <a:latin typeface="+mn-ea"/>
              <a:ea typeface="+mn-ea"/>
            </a:endParaRPr>
          </a:p>
        </p:txBody>
      </p:sp>
      <p:pic>
        <p:nvPicPr>
          <p:cNvPr id="7" name="图片 6">
            <a:extLst>
              <a:ext uri="{FF2B5EF4-FFF2-40B4-BE49-F238E27FC236}">
                <a16:creationId xmlns:a16="http://schemas.microsoft.com/office/drawing/2014/main" id="{92D18857-BFDC-4A0A-A155-B49BE9AD317F}"/>
              </a:ext>
            </a:extLst>
          </p:cNvPr>
          <p:cNvPicPr>
            <a:picLocks noChangeAspect="1"/>
          </p:cNvPicPr>
          <p:nvPr/>
        </p:nvPicPr>
        <p:blipFill rotWithShape="1">
          <a:blip r:embed="rId6">
            <a:extLst>
              <a:ext uri="{28A0092B-C50C-407E-A947-70E740481C1C}">
                <a14:useLocalDpi xmlns:a14="http://schemas.microsoft.com/office/drawing/2010/main" val="0"/>
              </a:ext>
            </a:extLst>
          </a:blip>
          <a:srcRect l="1359" r="10803"/>
          <a:stretch/>
        </p:blipFill>
        <p:spPr>
          <a:xfrm>
            <a:off x="5536813" y="2598531"/>
            <a:ext cx="6126620" cy="3790017"/>
          </a:xfrm>
          <a:prstGeom prst="rect">
            <a:avLst/>
          </a:prstGeom>
        </p:spPr>
      </p:pic>
      <p:pic>
        <p:nvPicPr>
          <p:cNvPr id="2" name="图片 1">
            <a:extLst>
              <a:ext uri="{FF2B5EF4-FFF2-40B4-BE49-F238E27FC236}">
                <a16:creationId xmlns:a16="http://schemas.microsoft.com/office/drawing/2014/main" id="{7D8ED764-3116-DD37-C6EF-8DE254FBB414}"/>
              </a:ext>
            </a:extLst>
          </p:cNvPr>
          <p:cNvPicPr>
            <a:picLocks noChangeAspect="1"/>
          </p:cNvPicPr>
          <p:nvPr/>
        </p:nvPicPr>
        <p:blipFill>
          <a:blip r:embed="rId7"/>
          <a:stretch>
            <a:fillRect/>
          </a:stretch>
        </p:blipFill>
        <p:spPr>
          <a:xfrm>
            <a:off x="6339047" y="48973"/>
            <a:ext cx="1600994" cy="674880"/>
          </a:xfrm>
          <a:prstGeom prst="rect">
            <a:avLst/>
          </a:prstGeom>
        </p:spPr>
      </p:pic>
    </p:spTree>
    <p:extLst>
      <p:ext uri="{BB962C8B-B14F-4D97-AF65-F5344CB8AC3E}">
        <p14:creationId xmlns:p14="http://schemas.microsoft.com/office/powerpoint/2010/main" val="235816461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effectLst/>
                <a:latin typeface="+mn-ea"/>
                <a:ea typeface="+mn-ea"/>
                <a:cs typeface="Times New Roman" panose="02020603050405020304" pitchFamily="18" charset="0"/>
              </a:rPr>
              <a:t>Background</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7</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0" name="矩形 9">
            <a:extLst>
              <a:ext uri="{FF2B5EF4-FFF2-40B4-BE49-F238E27FC236}">
                <a16:creationId xmlns:a16="http://schemas.microsoft.com/office/drawing/2014/main" id="{A238C2B2-F47F-436F-8870-3CC4FB9A835E}"/>
              </a:ext>
            </a:extLst>
          </p:cNvPr>
          <p:cNvSpPr/>
          <p:nvPr/>
        </p:nvSpPr>
        <p:spPr>
          <a:xfrm>
            <a:off x="228570" y="637195"/>
            <a:ext cx="11136450" cy="615040"/>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b="0" i="0" dirty="0">
                <a:solidFill>
                  <a:srgbClr val="000000"/>
                </a:solidFill>
                <a:effectLst/>
                <a:latin typeface="微软雅黑" panose="020B0503020204020204" pitchFamily="34" charset="-122"/>
                <a:ea typeface="微软雅黑" panose="020B0503020204020204" pitchFamily="34" charset="-122"/>
              </a:rPr>
              <a:t>Topology optimization </a:t>
            </a:r>
            <a:endParaRPr lang="en-US" altLang="zh-CN" sz="2800" dirty="0">
              <a:latin typeface="微软雅黑" panose="020B0503020204020204" pitchFamily="34" charset="-122"/>
              <a:ea typeface="微软雅黑" panose="020B0503020204020204" pitchFamily="34" charset="-122"/>
            </a:endParaRPr>
          </a:p>
        </p:txBody>
      </p:sp>
      <p:pic>
        <p:nvPicPr>
          <p:cNvPr id="12" name="图片 11">
            <a:extLst>
              <a:ext uri="{FF2B5EF4-FFF2-40B4-BE49-F238E27FC236}">
                <a16:creationId xmlns:a16="http://schemas.microsoft.com/office/drawing/2014/main" id="{CAB6EDFD-C301-40FA-B4B5-5F4F4C634F5E}"/>
              </a:ext>
            </a:extLst>
          </p:cNvPr>
          <p:cNvPicPr>
            <a:picLocks noChangeAspect="1"/>
          </p:cNvPicPr>
          <p:nvPr/>
        </p:nvPicPr>
        <p:blipFill>
          <a:blip r:embed="rId4"/>
          <a:stretch>
            <a:fillRect/>
          </a:stretch>
        </p:blipFill>
        <p:spPr>
          <a:xfrm>
            <a:off x="6522515" y="3459374"/>
            <a:ext cx="5462067" cy="2944268"/>
          </a:xfrm>
          <a:prstGeom prst="rect">
            <a:avLst/>
          </a:prstGeom>
        </p:spPr>
      </p:pic>
      <p:pic>
        <p:nvPicPr>
          <p:cNvPr id="15" name="图片 14">
            <a:extLst>
              <a:ext uri="{FF2B5EF4-FFF2-40B4-BE49-F238E27FC236}">
                <a16:creationId xmlns:a16="http://schemas.microsoft.com/office/drawing/2014/main" id="{BC7C9E49-F8EA-49D2-8F17-4F2FB15302D4}"/>
              </a:ext>
            </a:extLst>
          </p:cNvPr>
          <p:cNvPicPr>
            <a:picLocks noChangeAspect="1"/>
          </p:cNvPicPr>
          <p:nvPr/>
        </p:nvPicPr>
        <p:blipFill rotWithShape="1">
          <a:blip r:embed="rId5"/>
          <a:srcRect l="6124" t="22930"/>
          <a:stretch/>
        </p:blipFill>
        <p:spPr>
          <a:xfrm>
            <a:off x="124523" y="4444037"/>
            <a:ext cx="6397992" cy="1645669"/>
          </a:xfrm>
          <a:prstGeom prst="rect">
            <a:avLst/>
          </a:prstGeom>
        </p:spPr>
      </p:pic>
      <p:pic>
        <p:nvPicPr>
          <p:cNvPr id="4" name="图片 3">
            <a:extLst>
              <a:ext uri="{FF2B5EF4-FFF2-40B4-BE49-F238E27FC236}">
                <a16:creationId xmlns:a16="http://schemas.microsoft.com/office/drawing/2014/main" id="{7D769429-69F6-490E-89D1-B7D75E02FE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5393" y="1216960"/>
            <a:ext cx="4488278" cy="3122280"/>
          </a:xfrm>
          <a:prstGeom prst="rect">
            <a:avLst/>
          </a:prstGeom>
        </p:spPr>
      </p:pic>
      <p:pic>
        <p:nvPicPr>
          <p:cNvPr id="6" name="图片 5">
            <a:extLst>
              <a:ext uri="{FF2B5EF4-FFF2-40B4-BE49-F238E27FC236}">
                <a16:creationId xmlns:a16="http://schemas.microsoft.com/office/drawing/2014/main" id="{364025F2-4091-4B4D-B734-8C3E250AAE62}"/>
              </a:ext>
            </a:extLst>
          </p:cNvPr>
          <p:cNvPicPr>
            <a:picLocks noChangeAspect="1"/>
          </p:cNvPicPr>
          <p:nvPr/>
        </p:nvPicPr>
        <p:blipFill>
          <a:blip r:embed="rId7"/>
          <a:stretch>
            <a:fillRect/>
          </a:stretch>
        </p:blipFill>
        <p:spPr>
          <a:xfrm>
            <a:off x="7219665" y="1221299"/>
            <a:ext cx="3756037" cy="2126059"/>
          </a:xfrm>
          <a:prstGeom prst="rect">
            <a:avLst/>
          </a:prstGeom>
        </p:spPr>
      </p:pic>
      <p:pic>
        <p:nvPicPr>
          <p:cNvPr id="2" name="图片 1">
            <a:extLst>
              <a:ext uri="{FF2B5EF4-FFF2-40B4-BE49-F238E27FC236}">
                <a16:creationId xmlns:a16="http://schemas.microsoft.com/office/drawing/2014/main" id="{5DFE591D-5908-4B59-56A3-5AC2C888E10C}"/>
              </a:ext>
            </a:extLst>
          </p:cNvPr>
          <p:cNvPicPr>
            <a:picLocks noChangeAspect="1"/>
          </p:cNvPicPr>
          <p:nvPr/>
        </p:nvPicPr>
        <p:blipFill>
          <a:blip r:embed="rId8"/>
          <a:stretch>
            <a:fillRect/>
          </a:stretch>
        </p:blipFill>
        <p:spPr>
          <a:xfrm>
            <a:off x="6339047" y="48973"/>
            <a:ext cx="1600994" cy="674880"/>
          </a:xfrm>
          <a:prstGeom prst="rect">
            <a:avLst/>
          </a:prstGeom>
        </p:spPr>
      </p:pic>
    </p:spTree>
    <p:extLst>
      <p:ext uri="{BB962C8B-B14F-4D97-AF65-F5344CB8AC3E}">
        <p14:creationId xmlns:p14="http://schemas.microsoft.com/office/powerpoint/2010/main" val="142814976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latin typeface="+mn-ea"/>
                <a:ea typeface="+mn-ea"/>
                <a:cs typeface="Times New Roman" panose="02020603050405020304" pitchFamily="18" charset="0"/>
              </a:rPr>
              <a:t>Problem Description</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8</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0" name="矩形 9">
            <a:extLst>
              <a:ext uri="{FF2B5EF4-FFF2-40B4-BE49-F238E27FC236}">
                <a16:creationId xmlns:a16="http://schemas.microsoft.com/office/drawing/2014/main" id="{A238C2B2-F47F-436F-8870-3CC4FB9A835E}"/>
              </a:ext>
            </a:extLst>
          </p:cNvPr>
          <p:cNvSpPr/>
          <p:nvPr/>
        </p:nvSpPr>
        <p:spPr>
          <a:xfrm>
            <a:off x="550262" y="768527"/>
            <a:ext cx="11136450" cy="1230593"/>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dirty="0">
                <a:solidFill>
                  <a:srgbClr val="000000"/>
                </a:solidFill>
                <a:latin typeface="微软雅黑" panose="020B0503020204020204" pitchFamily="34" charset="-122"/>
                <a:ea typeface="微软雅黑" panose="020B0503020204020204" pitchFamily="34" charset="-122"/>
              </a:rPr>
              <a:t>COMSOL Physics Implementation </a:t>
            </a:r>
            <a:br>
              <a:rPr lang="en-US" altLang="zh-CN" sz="2000" dirty="0"/>
            </a:br>
            <a:r>
              <a:rPr lang="en-US" altLang="zh-CN" sz="2000" b="0" i="0" dirty="0">
                <a:solidFill>
                  <a:srgbClr val="000000"/>
                </a:solidFill>
                <a:effectLst/>
                <a:latin typeface="微软雅黑" panose="020B0503020204020204" pitchFamily="34" charset="-122"/>
                <a:ea typeface="微软雅黑" panose="020B0503020204020204" pitchFamily="34" charset="-122"/>
              </a:rPr>
              <a:t> </a:t>
            </a:r>
            <a:endParaRPr lang="en-US" altLang="zh-CN" sz="2800"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AA480B2C-E39F-42A4-A684-BB4A0FD167BA}"/>
              </a:ext>
            </a:extLst>
          </p:cNvPr>
          <p:cNvSpPr txBox="1"/>
          <p:nvPr/>
        </p:nvSpPr>
        <p:spPr>
          <a:xfrm>
            <a:off x="212067" y="1553168"/>
            <a:ext cx="9068936" cy="369332"/>
          </a:xfrm>
          <a:prstGeom prst="rect">
            <a:avLst/>
          </a:prstGeom>
          <a:noFill/>
        </p:spPr>
        <p:txBody>
          <a:bodyPr wrap="square">
            <a:spAutoFit/>
          </a:bodyPr>
          <a:lstStyle/>
          <a:p>
            <a:r>
              <a:rPr lang="en-US" altLang="zh-CN" sz="1800" b="1" i="0" dirty="0">
                <a:solidFill>
                  <a:srgbClr val="FF6600"/>
                </a:solidFill>
                <a:effectLst/>
                <a:latin typeface="+mn-ea"/>
                <a:ea typeface="+mn-ea"/>
              </a:rPr>
              <a:t>Governing Equations</a:t>
            </a:r>
            <a:r>
              <a:rPr lang="en-US" altLang="zh-CN" b="1" dirty="0">
                <a:solidFill>
                  <a:srgbClr val="FF6600"/>
                </a:solidFill>
                <a:latin typeface="+mn-ea"/>
                <a:ea typeface="+mn-ea"/>
              </a:rPr>
              <a:t> </a:t>
            </a:r>
            <a:endParaRPr lang="zh-CN" altLang="en-US" b="1" dirty="0">
              <a:solidFill>
                <a:srgbClr val="FF6600"/>
              </a:solidFill>
              <a:latin typeface="+mn-ea"/>
              <a:ea typeface="+mn-ea"/>
            </a:endParaRPr>
          </a:p>
        </p:txBody>
      </p:sp>
      <p:sp>
        <p:nvSpPr>
          <p:cNvPr id="17" name="Oval 3">
            <a:extLst>
              <a:ext uri="{FF2B5EF4-FFF2-40B4-BE49-F238E27FC236}">
                <a16:creationId xmlns:a16="http://schemas.microsoft.com/office/drawing/2014/main" id="{F2239DA8-E53D-4326-BE85-1BCC0B8E4BCD}"/>
              </a:ext>
            </a:extLst>
          </p:cNvPr>
          <p:cNvSpPr>
            <a:spLocks noChangeArrowheads="1"/>
          </p:cNvSpPr>
          <p:nvPr/>
        </p:nvSpPr>
        <p:spPr bwMode="gray">
          <a:xfrm>
            <a:off x="4731703" y="2024187"/>
            <a:ext cx="3743325" cy="3743325"/>
          </a:xfrm>
          <a:prstGeom prst="ellipse">
            <a:avLst/>
          </a:prstGeom>
          <a:gradFill rotWithShape="1">
            <a:gsLst>
              <a:gs pos="0">
                <a:srgbClr val="E6E6E6"/>
              </a:gs>
              <a:gs pos="14999">
                <a:srgbClr val="7D8496"/>
              </a:gs>
              <a:gs pos="53000">
                <a:srgbClr val="E6E6E6"/>
              </a:gs>
              <a:gs pos="67999">
                <a:srgbClr val="7D8496"/>
              </a:gs>
              <a:gs pos="92999">
                <a:srgbClr val="E6E6E6"/>
              </a:gs>
              <a:gs pos="100000">
                <a:srgbClr val="FFFFFF"/>
              </a:gs>
            </a:gsLst>
            <a:lin ang="2700000" scaled="1"/>
          </a:gradFill>
          <a:ln w="9525">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19" name="Oval 4">
            <a:extLst>
              <a:ext uri="{FF2B5EF4-FFF2-40B4-BE49-F238E27FC236}">
                <a16:creationId xmlns:a16="http://schemas.microsoft.com/office/drawing/2014/main" id="{76AAC3B1-6F06-4C19-B02F-651D7AFC284E}"/>
              </a:ext>
            </a:extLst>
          </p:cNvPr>
          <p:cNvSpPr>
            <a:spLocks noChangeArrowheads="1"/>
          </p:cNvSpPr>
          <p:nvPr/>
        </p:nvSpPr>
        <p:spPr bwMode="gray">
          <a:xfrm>
            <a:off x="5225416" y="2503612"/>
            <a:ext cx="2749550" cy="2746375"/>
          </a:xfrm>
          <a:prstGeom prst="ellipse">
            <a:avLst/>
          </a:prstGeom>
          <a:gradFill rotWithShape="1">
            <a:gsLst>
              <a:gs pos="0">
                <a:srgbClr val="FFFFFF">
                  <a:gamma/>
                  <a:shade val="63137"/>
                  <a:invGamma/>
                </a:srgbClr>
              </a:gs>
              <a:gs pos="50000">
                <a:srgbClr val="FFFFFF"/>
              </a:gs>
              <a:gs pos="100000">
                <a:srgbClr val="FFFFFF">
                  <a:gamma/>
                  <a:shade val="63137"/>
                  <a:invGamma/>
                </a:srgbClr>
              </a:gs>
            </a:gsLst>
            <a:lin ang="2700000" scaled="1"/>
          </a:gradFill>
          <a:ln w="9525">
            <a:noFill/>
            <a:round/>
            <a:headEnd/>
            <a:tailEnd/>
          </a:ln>
          <a:effectLst>
            <a:prstShdw prst="shdw17" dist="17961" dir="2700000">
              <a:srgbClr val="FFFFFF">
                <a:gamma/>
                <a:shade val="60000"/>
                <a:invGamma/>
              </a:srgbClr>
            </a:prstShdw>
          </a:effectLst>
        </p:spPr>
        <p:txBody>
          <a:bodyPr wrap="none" anchor="ctr"/>
          <a:lstStyle/>
          <a:p>
            <a:pPr>
              <a:defRPr/>
            </a:pPr>
            <a:endParaRPr lang="zh-CN" altLang="en-US">
              <a:solidFill>
                <a:srgbClr val="000000"/>
              </a:solidFill>
              <a:latin typeface="Arial" charset="0"/>
              <a:ea typeface="+mn-ea"/>
            </a:endParaRPr>
          </a:p>
        </p:txBody>
      </p:sp>
      <p:sp>
        <p:nvSpPr>
          <p:cNvPr id="20" name="Text Box 5">
            <a:extLst>
              <a:ext uri="{FF2B5EF4-FFF2-40B4-BE49-F238E27FC236}">
                <a16:creationId xmlns:a16="http://schemas.microsoft.com/office/drawing/2014/main" id="{D288A7D1-2425-453E-A606-112C14D192D3}"/>
              </a:ext>
            </a:extLst>
          </p:cNvPr>
          <p:cNvSpPr txBox="1">
            <a:spLocks noChangeArrowheads="1"/>
          </p:cNvSpPr>
          <p:nvPr/>
        </p:nvSpPr>
        <p:spPr bwMode="gray">
          <a:xfrm>
            <a:off x="5550570" y="3064509"/>
            <a:ext cx="2021078" cy="1200329"/>
          </a:xfrm>
          <a:prstGeom prst="rect">
            <a:avLst/>
          </a:prstGeom>
          <a:noFill/>
          <a:ln w="9525" algn="ctr">
            <a:noFill/>
            <a:miter lim="800000"/>
            <a:headEnd/>
            <a:tailEnd/>
          </a:ln>
          <a:effectLst/>
        </p:spPr>
        <p:txBody>
          <a:bodyPr wrap="square">
            <a:spAutoFit/>
          </a:bodyPr>
          <a:lstStyle/>
          <a:p>
            <a:pPr algn="ctr">
              <a:spcBef>
                <a:spcPct val="50000"/>
              </a:spcBef>
              <a:defRPr/>
            </a:pPr>
            <a:r>
              <a:rPr lang="en-US" altLang="zh-CN" b="1" dirty="0">
                <a:solidFill>
                  <a:srgbClr val="080808"/>
                </a:solidFill>
                <a:effectLst>
                  <a:outerShdw blurRad="38100" dist="38100" dir="2700000" algn="tl">
                    <a:srgbClr val="C0C0C0"/>
                  </a:outerShdw>
                </a:effectLst>
                <a:latin typeface="Arial" charset="0"/>
                <a:ea typeface="宋体" charset="-122"/>
                <a:cs typeface="Arial" charset="0"/>
              </a:rPr>
              <a:t>Electromagnetic, Thermal and Mechanical  Coupled Design</a:t>
            </a:r>
          </a:p>
        </p:txBody>
      </p:sp>
      <p:grpSp>
        <p:nvGrpSpPr>
          <p:cNvPr id="22" name="Group 9">
            <a:extLst>
              <a:ext uri="{FF2B5EF4-FFF2-40B4-BE49-F238E27FC236}">
                <a16:creationId xmlns:a16="http://schemas.microsoft.com/office/drawing/2014/main" id="{CCF3DA47-62AE-427A-A841-985A9AAA0345}"/>
              </a:ext>
            </a:extLst>
          </p:cNvPr>
          <p:cNvGrpSpPr>
            <a:grpSpLocks/>
          </p:cNvGrpSpPr>
          <p:nvPr/>
        </p:nvGrpSpPr>
        <p:grpSpPr bwMode="auto">
          <a:xfrm>
            <a:off x="5768341" y="1498725"/>
            <a:ext cx="1631950" cy="1612900"/>
            <a:chOff x="437" y="1700"/>
            <a:chExt cx="1110" cy="1096"/>
          </a:xfrm>
        </p:grpSpPr>
        <p:grpSp>
          <p:nvGrpSpPr>
            <p:cNvPr id="23" name="Group 10">
              <a:extLst>
                <a:ext uri="{FF2B5EF4-FFF2-40B4-BE49-F238E27FC236}">
                  <a16:creationId xmlns:a16="http://schemas.microsoft.com/office/drawing/2014/main" id="{160F284F-F36F-47CB-AB7A-35A2BA0BF960}"/>
                </a:ext>
              </a:extLst>
            </p:cNvPr>
            <p:cNvGrpSpPr>
              <a:grpSpLocks/>
            </p:cNvGrpSpPr>
            <p:nvPr/>
          </p:nvGrpSpPr>
          <p:grpSpPr bwMode="auto">
            <a:xfrm>
              <a:off x="437" y="1700"/>
              <a:ext cx="1110" cy="1096"/>
              <a:chOff x="437" y="1700"/>
              <a:chExt cx="1110" cy="1096"/>
            </a:xfrm>
          </p:grpSpPr>
          <p:sp>
            <p:nvSpPr>
              <p:cNvPr id="27" name="Oval 11">
                <a:extLst>
                  <a:ext uri="{FF2B5EF4-FFF2-40B4-BE49-F238E27FC236}">
                    <a16:creationId xmlns:a16="http://schemas.microsoft.com/office/drawing/2014/main" id="{F93FCBBD-EAB1-44F6-9F96-BD429D70599F}"/>
                  </a:ext>
                </a:extLst>
              </p:cNvPr>
              <p:cNvSpPr>
                <a:spLocks noChangeArrowheads="1"/>
              </p:cNvSpPr>
              <p:nvPr/>
            </p:nvSpPr>
            <p:spPr bwMode="gray">
              <a:xfrm>
                <a:off x="437" y="1700"/>
                <a:ext cx="1110" cy="1096"/>
              </a:xfrm>
              <a:prstGeom prst="ellipse">
                <a:avLst/>
              </a:prstGeom>
              <a:solidFill>
                <a:srgbClr val="3333CC">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28" name="Oval 12">
                <a:extLst>
                  <a:ext uri="{FF2B5EF4-FFF2-40B4-BE49-F238E27FC236}">
                    <a16:creationId xmlns:a16="http://schemas.microsoft.com/office/drawing/2014/main" id="{A599755C-74AB-47A7-B059-8B4867970DAC}"/>
                  </a:ext>
                </a:extLst>
              </p:cNvPr>
              <p:cNvSpPr>
                <a:spLocks noChangeArrowheads="1"/>
              </p:cNvSpPr>
              <p:nvPr/>
            </p:nvSpPr>
            <p:spPr bwMode="gray">
              <a:xfrm>
                <a:off x="462" y="1725"/>
                <a:ext cx="1062" cy="1051"/>
              </a:xfrm>
              <a:prstGeom prst="ellipse">
                <a:avLst/>
              </a:prstGeom>
              <a:solidFill>
                <a:srgbClr val="FF6161">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grpSp>
        <p:grpSp>
          <p:nvGrpSpPr>
            <p:cNvPr id="24" name="Group 13">
              <a:extLst>
                <a:ext uri="{FF2B5EF4-FFF2-40B4-BE49-F238E27FC236}">
                  <a16:creationId xmlns:a16="http://schemas.microsoft.com/office/drawing/2014/main" id="{D217A4AF-3C82-4672-A718-3A059504BBE6}"/>
                </a:ext>
              </a:extLst>
            </p:cNvPr>
            <p:cNvGrpSpPr>
              <a:grpSpLocks/>
            </p:cNvGrpSpPr>
            <p:nvPr/>
          </p:nvGrpSpPr>
          <p:grpSpPr bwMode="auto">
            <a:xfrm>
              <a:off x="486" y="1748"/>
              <a:ext cx="1026" cy="1014"/>
              <a:chOff x="437" y="1700"/>
              <a:chExt cx="1110" cy="1096"/>
            </a:xfrm>
          </p:grpSpPr>
          <p:sp>
            <p:nvSpPr>
              <p:cNvPr id="25" name="Oval 14">
                <a:extLst>
                  <a:ext uri="{FF2B5EF4-FFF2-40B4-BE49-F238E27FC236}">
                    <a16:creationId xmlns:a16="http://schemas.microsoft.com/office/drawing/2014/main" id="{CED12E2C-6E45-4A46-85FC-71E741F036D0}"/>
                  </a:ext>
                </a:extLst>
              </p:cNvPr>
              <p:cNvSpPr>
                <a:spLocks noChangeArrowheads="1"/>
              </p:cNvSpPr>
              <p:nvPr/>
            </p:nvSpPr>
            <p:spPr bwMode="gray">
              <a:xfrm>
                <a:off x="437" y="1697"/>
                <a:ext cx="1113" cy="1096"/>
              </a:xfrm>
              <a:prstGeom prst="ellipse">
                <a:avLst/>
              </a:prstGeom>
              <a:solidFill>
                <a:srgbClr val="FF6161">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26" name="Oval 15">
                <a:extLst>
                  <a:ext uri="{FF2B5EF4-FFF2-40B4-BE49-F238E27FC236}">
                    <a16:creationId xmlns:a16="http://schemas.microsoft.com/office/drawing/2014/main" id="{6D1093D5-6AB0-4B7A-8B80-651F8481DFA0}"/>
                  </a:ext>
                </a:extLst>
              </p:cNvPr>
              <p:cNvSpPr>
                <a:spLocks noChangeArrowheads="1"/>
              </p:cNvSpPr>
              <p:nvPr/>
            </p:nvSpPr>
            <p:spPr bwMode="gray">
              <a:xfrm>
                <a:off x="461" y="1724"/>
                <a:ext cx="1063" cy="1047"/>
              </a:xfrm>
              <a:prstGeom prst="ellipse">
                <a:avLst/>
              </a:prstGeom>
              <a:solidFill>
                <a:srgbClr val="3333CC">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grpSp>
      </p:grpSp>
      <p:grpSp>
        <p:nvGrpSpPr>
          <p:cNvPr id="29" name="Group 16">
            <a:extLst>
              <a:ext uri="{FF2B5EF4-FFF2-40B4-BE49-F238E27FC236}">
                <a16:creationId xmlns:a16="http://schemas.microsoft.com/office/drawing/2014/main" id="{1058A4F3-D42E-42CB-8D26-315DF4C7925E}"/>
              </a:ext>
            </a:extLst>
          </p:cNvPr>
          <p:cNvGrpSpPr>
            <a:grpSpLocks/>
          </p:cNvGrpSpPr>
          <p:nvPr/>
        </p:nvGrpSpPr>
        <p:grpSpPr bwMode="auto">
          <a:xfrm>
            <a:off x="4358641" y="3902200"/>
            <a:ext cx="1631950" cy="1612900"/>
            <a:chOff x="437" y="1700"/>
            <a:chExt cx="1110" cy="1096"/>
          </a:xfrm>
        </p:grpSpPr>
        <p:grpSp>
          <p:nvGrpSpPr>
            <p:cNvPr id="30" name="Group 17">
              <a:extLst>
                <a:ext uri="{FF2B5EF4-FFF2-40B4-BE49-F238E27FC236}">
                  <a16:creationId xmlns:a16="http://schemas.microsoft.com/office/drawing/2014/main" id="{9B403FBE-08DD-49B1-B1DF-E338B72DDDFB}"/>
                </a:ext>
              </a:extLst>
            </p:cNvPr>
            <p:cNvGrpSpPr>
              <a:grpSpLocks/>
            </p:cNvGrpSpPr>
            <p:nvPr/>
          </p:nvGrpSpPr>
          <p:grpSpPr bwMode="auto">
            <a:xfrm>
              <a:off x="437" y="1700"/>
              <a:ext cx="1110" cy="1096"/>
              <a:chOff x="437" y="1700"/>
              <a:chExt cx="1110" cy="1096"/>
            </a:xfrm>
          </p:grpSpPr>
          <p:sp>
            <p:nvSpPr>
              <p:cNvPr id="34" name="Oval 18">
                <a:extLst>
                  <a:ext uri="{FF2B5EF4-FFF2-40B4-BE49-F238E27FC236}">
                    <a16:creationId xmlns:a16="http://schemas.microsoft.com/office/drawing/2014/main" id="{E0074BBB-27FB-460E-A584-05DD15D12243}"/>
                  </a:ext>
                </a:extLst>
              </p:cNvPr>
              <p:cNvSpPr>
                <a:spLocks noChangeArrowheads="1"/>
              </p:cNvSpPr>
              <p:nvPr/>
            </p:nvSpPr>
            <p:spPr bwMode="gray">
              <a:xfrm>
                <a:off x="437" y="1700"/>
                <a:ext cx="1110" cy="1096"/>
              </a:xfrm>
              <a:prstGeom prst="ellipse">
                <a:avLst/>
              </a:prstGeom>
              <a:solidFill>
                <a:srgbClr val="FFC319">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35" name="Oval 19">
                <a:extLst>
                  <a:ext uri="{FF2B5EF4-FFF2-40B4-BE49-F238E27FC236}">
                    <a16:creationId xmlns:a16="http://schemas.microsoft.com/office/drawing/2014/main" id="{A84856AE-BF68-4BAC-8288-618F0C3B9E88}"/>
                  </a:ext>
                </a:extLst>
              </p:cNvPr>
              <p:cNvSpPr>
                <a:spLocks noChangeArrowheads="1"/>
              </p:cNvSpPr>
              <p:nvPr/>
            </p:nvSpPr>
            <p:spPr bwMode="gray">
              <a:xfrm>
                <a:off x="462" y="1725"/>
                <a:ext cx="1062" cy="1051"/>
              </a:xfrm>
              <a:prstGeom prst="ellipse">
                <a:avLst/>
              </a:prstGeom>
              <a:solidFill>
                <a:srgbClr val="FFC319">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grpSp>
        <p:grpSp>
          <p:nvGrpSpPr>
            <p:cNvPr id="31" name="Group 20">
              <a:extLst>
                <a:ext uri="{FF2B5EF4-FFF2-40B4-BE49-F238E27FC236}">
                  <a16:creationId xmlns:a16="http://schemas.microsoft.com/office/drawing/2014/main" id="{83EB459C-7C09-4E25-BA83-8AF454333748}"/>
                </a:ext>
              </a:extLst>
            </p:cNvPr>
            <p:cNvGrpSpPr>
              <a:grpSpLocks/>
            </p:cNvGrpSpPr>
            <p:nvPr/>
          </p:nvGrpSpPr>
          <p:grpSpPr bwMode="auto">
            <a:xfrm>
              <a:off x="486" y="1748"/>
              <a:ext cx="1026" cy="1014"/>
              <a:chOff x="437" y="1700"/>
              <a:chExt cx="1110" cy="1096"/>
            </a:xfrm>
          </p:grpSpPr>
          <p:sp>
            <p:nvSpPr>
              <p:cNvPr id="32" name="Oval 21">
                <a:extLst>
                  <a:ext uri="{FF2B5EF4-FFF2-40B4-BE49-F238E27FC236}">
                    <a16:creationId xmlns:a16="http://schemas.microsoft.com/office/drawing/2014/main" id="{C85E9B27-120B-4B62-8D73-7418FBDD607C}"/>
                  </a:ext>
                </a:extLst>
              </p:cNvPr>
              <p:cNvSpPr>
                <a:spLocks noChangeArrowheads="1"/>
              </p:cNvSpPr>
              <p:nvPr/>
            </p:nvSpPr>
            <p:spPr bwMode="gray">
              <a:xfrm>
                <a:off x="437" y="1697"/>
                <a:ext cx="1113" cy="1096"/>
              </a:xfrm>
              <a:prstGeom prst="ellipse">
                <a:avLst/>
              </a:prstGeom>
              <a:solidFill>
                <a:srgbClr val="FFC319">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33" name="Oval 22">
                <a:extLst>
                  <a:ext uri="{FF2B5EF4-FFF2-40B4-BE49-F238E27FC236}">
                    <a16:creationId xmlns:a16="http://schemas.microsoft.com/office/drawing/2014/main" id="{FAAF65E8-1697-4AC7-A22E-6CD2D256AFBC}"/>
                  </a:ext>
                </a:extLst>
              </p:cNvPr>
              <p:cNvSpPr>
                <a:spLocks noChangeArrowheads="1"/>
              </p:cNvSpPr>
              <p:nvPr/>
            </p:nvSpPr>
            <p:spPr bwMode="gray">
              <a:xfrm>
                <a:off x="461" y="1724"/>
                <a:ext cx="1063" cy="1047"/>
              </a:xfrm>
              <a:prstGeom prst="ellipse">
                <a:avLst/>
              </a:prstGeom>
              <a:solidFill>
                <a:srgbClr val="FFC319">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grpSp>
      </p:grpSp>
      <p:grpSp>
        <p:nvGrpSpPr>
          <p:cNvPr id="36" name="Group 23">
            <a:extLst>
              <a:ext uri="{FF2B5EF4-FFF2-40B4-BE49-F238E27FC236}">
                <a16:creationId xmlns:a16="http://schemas.microsoft.com/office/drawing/2014/main" id="{C632563D-2C99-441A-A869-FA8081E9BBA4}"/>
              </a:ext>
            </a:extLst>
          </p:cNvPr>
          <p:cNvGrpSpPr>
            <a:grpSpLocks/>
          </p:cNvGrpSpPr>
          <p:nvPr/>
        </p:nvGrpSpPr>
        <p:grpSpPr bwMode="auto">
          <a:xfrm>
            <a:off x="7089141" y="3902200"/>
            <a:ext cx="1631950" cy="1612900"/>
            <a:chOff x="437" y="1700"/>
            <a:chExt cx="1110" cy="1096"/>
          </a:xfrm>
        </p:grpSpPr>
        <p:grpSp>
          <p:nvGrpSpPr>
            <p:cNvPr id="37" name="Group 24">
              <a:extLst>
                <a:ext uri="{FF2B5EF4-FFF2-40B4-BE49-F238E27FC236}">
                  <a16:creationId xmlns:a16="http://schemas.microsoft.com/office/drawing/2014/main" id="{9D1ADCE9-2961-4D5C-932D-6EA446F7B1C9}"/>
                </a:ext>
              </a:extLst>
            </p:cNvPr>
            <p:cNvGrpSpPr>
              <a:grpSpLocks/>
            </p:cNvGrpSpPr>
            <p:nvPr/>
          </p:nvGrpSpPr>
          <p:grpSpPr bwMode="auto">
            <a:xfrm>
              <a:off x="437" y="1700"/>
              <a:ext cx="1110" cy="1096"/>
              <a:chOff x="437" y="1700"/>
              <a:chExt cx="1110" cy="1096"/>
            </a:xfrm>
          </p:grpSpPr>
          <p:sp>
            <p:nvSpPr>
              <p:cNvPr id="41" name="Oval 25">
                <a:extLst>
                  <a:ext uri="{FF2B5EF4-FFF2-40B4-BE49-F238E27FC236}">
                    <a16:creationId xmlns:a16="http://schemas.microsoft.com/office/drawing/2014/main" id="{493E76BA-44FC-49C3-87D1-7D232236B497}"/>
                  </a:ext>
                </a:extLst>
              </p:cNvPr>
              <p:cNvSpPr>
                <a:spLocks noChangeArrowheads="1"/>
              </p:cNvSpPr>
              <p:nvPr/>
            </p:nvSpPr>
            <p:spPr bwMode="gray">
              <a:xfrm>
                <a:off x="437" y="1700"/>
                <a:ext cx="1110" cy="1096"/>
              </a:xfrm>
              <a:prstGeom prst="ellipse">
                <a:avLst/>
              </a:prstGeom>
              <a:solidFill>
                <a:srgbClr val="A8D02A">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42" name="Oval 26">
                <a:extLst>
                  <a:ext uri="{FF2B5EF4-FFF2-40B4-BE49-F238E27FC236}">
                    <a16:creationId xmlns:a16="http://schemas.microsoft.com/office/drawing/2014/main" id="{328138DE-31FD-4A76-A358-B5D9BA932356}"/>
                  </a:ext>
                </a:extLst>
              </p:cNvPr>
              <p:cNvSpPr>
                <a:spLocks noChangeArrowheads="1"/>
              </p:cNvSpPr>
              <p:nvPr/>
            </p:nvSpPr>
            <p:spPr bwMode="gray">
              <a:xfrm>
                <a:off x="462" y="1725"/>
                <a:ext cx="1062" cy="1051"/>
              </a:xfrm>
              <a:prstGeom prst="ellipse">
                <a:avLst/>
              </a:prstGeom>
              <a:solidFill>
                <a:srgbClr val="817E00">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grpSp>
        <p:grpSp>
          <p:nvGrpSpPr>
            <p:cNvPr id="38" name="Group 27">
              <a:extLst>
                <a:ext uri="{FF2B5EF4-FFF2-40B4-BE49-F238E27FC236}">
                  <a16:creationId xmlns:a16="http://schemas.microsoft.com/office/drawing/2014/main" id="{7F7BC41D-C6A9-47C9-AB0A-CC82E32F91F2}"/>
                </a:ext>
              </a:extLst>
            </p:cNvPr>
            <p:cNvGrpSpPr>
              <a:grpSpLocks/>
            </p:cNvGrpSpPr>
            <p:nvPr/>
          </p:nvGrpSpPr>
          <p:grpSpPr bwMode="auto">
            <a:xfrm>
              <a:off x="486" y="1748"/>
              <a:ext cx="1026" cy="1014"/>
              <a:chOff x="437" y="1700"/>
              <a:chExt cx="1110" cy="1096"/>
            </a:xfrm>
          </p:grpSpPr>
          <p:sp>
            <p:nvSpPr>
              <p:cNvPr id="39" name="Oval 28">
                <a:extLst>
                  <a:ext uri="{FF2B5EF4-FFF2-40B4-BE49-F238E27FC236}">
                    <a16:creationId xmlns:a16="http://schemas.microsoft.com/office/drawing/2014/main" id="{6826C078-0A41-40BF-9D4A-1AF4B642BD74}"/>
                  </a:ext>
                </a:extLst>
              </p:cNvPr>
              <p:cNvSpPr>
                <a:spLocks noChangeArrowheads="1"/>
              </p:cNvSpPr>
              <p:nvPr/>
            </p:nvSpPr>
            <p:spPr bwMode="gray">
              <a:xfrm>
                <a:off x="437" y="1697"/>
                <a:ext cx="1113" cy="1096"/>
              </a:xfrm>
              <a:prstGeom prst="ellipse">
                <a:avLst/>
              </a:prstGeom>
              <a:solidFill>
                <a:srgbClr val="817E00">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sp>
            <p:nvSpPr>
              <p:cNvPr id="40" name="Oval 29">
                <a:extLst>
                  <a:ext uri="{FF2B5EF4-FFF2-40B4-BE49-F238E27FC236}">
                    <a16:creationId xmlns:a16="http://schemas.microsoft.com/office/drawing/2014/main" id="{35E37728-D81A-4679-A9C9-E080223D6859}"/>
                  </a:ext>
                </a:extLst>
              </p:cNvPr>
              <p:cNvSpPr>
                <a:spLocks noChangeArrowheads="1"/>
              </p:cNvSpPr>
              <p:nvPr/>
            </p:nvSpPr>
            <p:spPr bwMode="gray">
              <a:xfrm>
                <a:off x="461" y="1724"/>
                <a:ext cx="1063" cy="1047"/>
              </a:xfrm>
              <a:prstGeom prst="ellipse">
                <a:avLst/>
              </a:prstGeom>
              <a:solidFill>
                <a:srgbClr val="817E00">
                  <a:alpha val="10001"/>
                </a:srgbClr>
              </a:solidFill>
              <a:ln w="57150">
                <a:noFill/>
                <a:round/>
                <a:headEnd/>
                <a:tailEnd/>
              </a:ln>
              <a:effectLst/>
            </p:spPr>
            <p:txBody>
              <a:bodyPr wrap="none" anchor="ctr"/>
              <a:lstStyle/>
              <a:p>
                <a:pPr>
                  <a:defRPr/>
                </a:pPr>
                <a:endParaRPr lang="zh-CN" altLang="en-US">
                  <a:solidFill>
                    <a:srgbClr val="000000"/>
                  </a:solidFill>
                  <a:latin typeface="Arial" charset="0"/>
                  <a:ea typeface="+mn-ea"/>
                </a:endParaRPr>
              </a:p>
            </p:txBody>
          </p:sp>
        </p:grpSp>
      </p:grpSp>
      <p:grpSp>
        <p:nvGrpSpPr>
          <p:cNvPr id="43" name="Group 30">
            <a:extLst>
              <a:ext uri="{FF2B5EF4-FFF2-40B4-BE49-F238E27FC236}">
                <a16:creationId xmlns:a16="http://schemas.microsoft.com/office/drawing/2014/main" id="{852563F7-CEC6-4FC6-9FC2-CD52ACF7FFC1}"/>
              </a:ext>
            </a:extLst>
          </p:cNvPr>
          <p:cNvGrpSpPr>
            <a:grpSpLocks/>
          </p:cNvGrpSpPr>
          <p:nvPr/>
        </p:nvGrpSpPr>
        <p:grpSpPr bwMode="auto">
          <a:xfrm>
            <a:off x="5842953" y="1549525"/>
            <a:ext cx="1466850" cy="1447800"/>
            <a:chOff x="708" y="2203"/>
            <a:chExt cx="751" cy="741"/>
          </a:xfrm>
        </p:grpSpPr>
        <p:sp>
          <p:nvSpPr>
            <p:cNvPr id="44" name="Oval 31">
              <a:extLst>
                <a:ext uri="{FF2B5EF4-FFF2-40B4-BE49-F238E27FC236}">
                  <a16:creationId xmlns:a16="http://schemas.microsoft.com/office/drawing/2014/main" id="{A66FB0E2-E00C-4231-A1FF-B237685D5A72}"/>
                </a:ext>
              </a:extLst>
            </p:cNvPr>
            <p:cNvSpPr>
              <a:spLocks noChangeArrowheads="1"/>
            </p:cNvSpPr>
            <p:nvPr/>
          </p:nvSpPr>
          <p:spPr bwMode="gray">
            <a:xfrm>
              <a:off x="728" y="2235"/>
              <a:ext cx="716" cy="709"/>
            </a:xfrm>
            <a:prstGeom prst="ellipse">
              <a:avLst/>
            </a:prstGeom>
            <a:gradFill rotWithShape="1">
              <a:gsLst>
                <a:gs pos="0">
                  <a:srgbClr val="FF6161"/>
                </a:gs>
                <a:gs pos="100000">
                  <a:srgbClr val="FF6161">
                    <a:gamma/>
                    <a:shade val="31765"/>
                    <a:invGamma/>
                  </a:srgbClr>
                </a:gs>
              </a:gsLst>
              <a:lin ang="5400000" scaled="1"/>
            </a:gradFill>
            <a:ln w="38100" algn="ctr">
              <a:solidFill>
                <a:srgbClr val="F8F8F8">
                  <a:alpha val="80000"/>
                </a:srgbClr>
              </a:solidFill>
              <a:round/>
              <a:headEnd/>
              <a:tailEnd/>
            </a:ln>
            <a:effectLst/>
          </p:spPr>
          <p:txBody>
            <a:bodyPr wrap="none" anchor="ctr"/>
            <a:lstStyle/>
            <a:p>
              <a:pPr>
                <a:defRPr/>
              </a:pPr>
              <a:endParaRPr lang="zh-CN" altLang="en-US">
                <a:solidFill>
                  <a:srgbClr val="000000"/>
                </a:solidFill>
                <a:latin typeface="Arial" charset="0"/>
                <a:ea typeface="+mn-ea"/>
              </a:endParaRPr>
            </a:p>
          </p:txBody>
        </p:sp>
        <p:pic>
          <p:nvPicPr>
            <p:cNvPr id="45" name="Picture 32" descr="cir_lighteffect0">
              <a:extLst>
                <a:ext uri="{FF2B5EF4-FFF2-40B4-BE49-F238E27FC236}">
                  <a16:creationId xmlns:a16="http://schemas.microsoft.com/office/drawing/2014/main" id="{77E45D72-0B14-4037-8C83-BCF01892BC99}"/>
                </a:ext>
              </a:extLst>
            </p:cNvPr>
            <p:cNvPicPr>
              <a:picLocks noChangeAspect="1" noChangeArrowheads="1"/>
            </p:cNvPicPr>
            <p:nvPr/>
          </p:nvPicPr>
          <p:blipFill>
            <a:blip r:embed="rId4">
              <a:lum bright="18000" contrast="-12000"/>
              <a:extLst>
                <a:ext uri="{28A0092B-C50C-407E-A947-70E740481C1C}">
                  <a14:useLocalDpi xmlns:a14="http://schemas.microsoft.com/office/drawing/2010/main" val="0"/>
                </a:ext>
              </a:extLst>
            </a:blip>
            <a:srcRect/>
            <a:stretch>
              <a:fillRect/>
            </a:stretch>
          </p:blipFill>
          <p:spPr bwMode="gray">
            <a:xfrm>
              <a:off x="708" y="2203"/>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6" name="Group 34">
            <a:extLst>
              <a:ext uri="{FF2B5EF4-FFF2-40B4-BE49-F238E27FC236}">
                <a16:creationId xmlns:a16="http://schemas.microsoft.com/office/drawing/2014/main" id="{6D7DCBFE-4F35-406D-AF1A-4F8E4234D53F}"/>
              </a:ext>
            </a:extLst>
          </p:cNvPr>
          <p:cNvGrpSpPr>
            <a:grpSpLocks/>
          </p:cNvGrpSpPr>
          <p:nvPr/>
        </p:nvGrpSpPr>
        <p:grpSpPr bwMode="auto">
          <a:xfrm>
            <a:off x="4430078" y="3964112"/>
            <a:ext cx="1466850" cy="1447800"/>
            <a:chOff x="708" y="2203"/>
            <a:chExt cx="751" cy="741"/>
          </a:xfrm>
        </p:grpSpPr>
        <p:sp>
          <p:nvSpPr>
            <p:cNvPr id="47" name="Oval 35">
              <a:extLst>
                <a:ext uri="{FF2B5EF4-FFF2-40B4-BE49-F238E27FC236}">
                  <a16:creationId xmlns:a16="http://schemas.microsoft.com/office/drawing/2014/main" id="{F78ACC61-E13A-44ED-97FD-FDE384496C79}"/>
                </a:ext>
              </a:extLst>
            </p:cNvPr>
            <p:cNvSpPr>
              <a:spLocks noChangeArrowheads="1"/>
            </p:cNvSpPr>
            <p:nvPr/>
          </p:nvSpPr>
          <p:spPr bwMode="gray">
            <a:xfrm>
              <a:off x="728" y="2235"/>
              <a:ext cx="716" cy="709"/>
            </a:xfrm>
            <a:prstGeom prst="ellipse">
              <a:avLst/>
            </a:prstGeom>
            <a:gradFill rotWithShape="1">
              <a:gsLst>
                <a:gs pos="0">
                  <a:srgbClr val="FFC319"/>
                </a:gs>
                <a:gs pos="100000">
                  <a:srgbClr val="FFC319">
                    <a:gamma/>
                    <a:shade val="31765"/>
                    <a:invGamma/>
                  </a:srgbClr>
                </a:gs>
              </a:gsLst>
              <a:lin ang="5400000" scaled="1"/>
            </a:gradFill>
            <a:ln w="38100" algn="ctr">
              <a:solidFill>
                <a:srgbClr val="F8F8F8">
                  <a:alpha val="80000"/>
                </a:srgbClr>
              </a:solidFill>
              <a:round/>
              <a:headEnd/>
              <a:tailEnd/>
            </a:ln>
            <a:effectLst/>
          </p:spPr>
          <p:txBody>
            <a:bodyPr wrap="none" anchor="ctr"/>
            <a:lstStyle/>
            <a:p>
              <a:pPr>
                <a:defRPr/>
              </a:pPr>
              <a:endParaRPr lang="zh-CN" altLang="en-US">
                <a:solidFill>
                  <a:srgbClr val="000000"/>
                </a:solidFill>
                <a:latin typeface="Arial" charset="0"/>
                <a:ea typeface="+mn-ea"/>
              </a:endParaRPr>
            </a:p>
          </p:txBody>
        </p:sp>
        <p:pic>
          <p:nvPicPr>
            <p:cNvPr id="48" name="Picture 36" descr="cir_lighteffect0">
              <a:extLst>
                <a:ext uri="{FF2B5EF4-FFF2-40B4-BE49-F238E27FC236}">
                  <a16:creationId xmlns:a16="http://schemas.microsoft.com/office/drawing/2014/main" id="{48048849-FE41-4E89-8005-003884E823E4}"/>
                </a:ext>
              </a:extLst>
            </p:cNvPr>
            <p:cNvPicPr>
              <a:picLocks noChangeAspect="1" noChangeArrowheads="1"/>
            </p:cNvPicPr>
            <p:nvPr/>
          </p:nvPicPr>
          <p:blipFill>
            <a:blip r:embed="rId4">
              <a:lum bright="18000" contrast="-12000"/>
              <a:extLst>
                <a:ext uri="{28A0092B-C50C-407E-A947-70E740481C1C}">
                  <a14:useLocalDpi xmlns:a14="http://schemas.microsoft.com/office/drawing/2010/main" val="0"/>
                </a:ext>
              </a:extLst>
            </a:blip>
            <a:srcRect/>
            <a:stretch>
              <a:fillRect/>
            </a:stretch>
          </p:blipFill>
          <p:spPr bwMode="gray">
            <a:xfrm>
              <a:off x="708" y="2203"/>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9" name="Rectangle 37">
            <a:extLst>
              <a:ext uri="{FF2B5EF4-FFF2-40B4-BE49-F238E27FC236}">
                <a16:creationId xmlns:a16="http://schemas.microsoft.com/office/drawing/2014/main" id="{482A91AB-C8EA-4FC6-87A8-0D1316D787F3}"/>
              </a:ext>
            </a:extLst>
          </p:cNvPr>
          <p:cNvSpPr>
            <a:spLocks noChangeArrowheads="1"/>
          </p:cNvSpPr>
          <p:nvPr/>
        </p:nvSpPr>
        <p:spPr bwMode="gray">
          <a:xfrm>
            <a:off x="4378792" y="4420896"/>
            <a:ext cx="1596529" cy="646331"/>
          </a:xfrm>
          <a:prstGeom prst="rect">
            <a:avLst/>
          </a:prstGeom>
          <a:noFill/>
          <a:ln w="9525" algn="ctr">
            <a:noFill/>
            <a:miter lim="800000"/>
            <a:headEnd/>
            <a:tailEnd/>
          </a:ln>
          <a:effectLst>
            <a:outerShdw dist="17961" dir="2700000" algn="ctr" rotWithShape="0">
              <a:srgbClr val="000000">
                <a:alpha val="50000"/>
              </a:srgbClr>
            </a:outerShdw>
          </a:effectLst>
        </p:spPr>
        <p:txBody>
          <a:bodyPr wrap="square">
            <a:spAutoFit/>
          </a:bodyPr>
          <a:lstStyle/>
          <a:p>
            <a:pPr algn="ctr">
              <a:defRPr/>
            </a:pPr>
            <a:r>
              <a:rPr lang="en-US" altLang="zh-CN" sz="1800" b="1" dirty="0">
                <a:solidFill>
                  <a:srgbClr val="F8F8F8"/>
                </a:solidFill>
                <a:latin typeface="Arial" charset="0"/>
                <a:ea typeface="宋体" charset="-122"/>
                <a:cs typeface="Arial" charset="0"/>
              </a:rPr>
              <a:t>Temperature Field</a:t>
            </a:r>
            <a:endParaRPr lang="en-US" altLang="zh-CN" b="1" dirty="0">
              <a:solidFill>
                <a:srgbClr val="F8F8F8"/>
              </a:solidFill>
              <a:latin typeface="Arial" charset="0"/>
              <a:ea typeface="宋体" charset="-122"/>
              <a:cs typeface="Arial" charset="0"/>
            </a:endParaRPr>
          </a:p>
        </p:txBody>
      </p:sp>
      <p:grpSp>
        <p:nvGrpSpPr>
          <p:cNvPr id="50" name="Group 38">
            <a:extLst>
              <a:ext uri="{FF2B5EF4-FFF2-40B4-BE49-F238E27FC236}">
                <a16:creationId xmlns:a16="http://schemas.microsoft.com/office/drawing/2014/main" id="{6AE24A76-A05D-4EB3-B3DA-F0F2B0623E78}"/>
              </a:ext>
            </a:extLst>
          </p:cNvPr>
          <p:cNvGrpSpPr>
            <a:grpSpLocks/>
          </p:cNvGrpSpPr>
          <p:nvPr/>
        </p:nvGrpSpPr>
        <p:grpSpPr bwMode="auto">
          <a:xfrm>
            <a:off x="7190741" y="3964112"/>
            <a:ext cx="1466850" cy="1447800"/>
            <a:chOff x="708" y="2203"/>
            <a:chExt cx="751" cy="741"/>
          </a:xfrm>
        </p:grpSpPr>
        <p:sp>
          <p:nvSpPr>
            <p:cNvPr id="51" name="Oval 39">
              <a:extLst>
                <a:ext uri="{FF2B5EF4-FFF2-40B4-BE49-F238E27FC236}">
                  <a16:creationId xmlns:a16="http://schemas.microsoft.com/office/drawing/2014/main" id="{B1B4A629-DDE6-4C19-882C-CC1C1D74F7D3}"/>
                </a:ext>
              </a:extLst>
            </p:cNvPr>
            <p:cNvSpPr>
              <a:spLocks noChangeArrowheads="1"/>
            </p:cNvSpPr>
            <p:nvPr/>
          </p:nvSpPr>
          <p:spPr bwMode="gray">
            <a:xfrm>
              <a:off x="728" y="2235"/>
              <a:ext cx="716" cy="709"/>
            </a:xfrm>
            <a:prstGeom prst="ellipse">
              <a:avLst/>
            </a:prstGeom>
            <a:gradFill rotWithShape="1">
              <a:gsLst>
                <a:gs pos="0">
                  <a:srgbClr val="0099CC"/>
                </a:gs>
                <a:gs pos="100000">
                  <a:srgbClr val="0099CC">
                    <a:gamma/>
                    <a:shade val="31765"/>
                    <a:invGamma/>
                  </a:srgbClr>
                </a:gs>
              </a:gsLst>
              <a:lin ang="5400000" scaled="1"/>
            </a:gradFill>
            <a:ln w="38100" algn="ctr">
              <a:solidFill>
                <a:srgbClr val="F8F8F8">
                  <a:alpha val="80000"/>
                </a:srgbClr>
              </a:solidFill>
              <a:round/>
              <a:headEnd/>
              <a:tailEnd/>
            </a:ln>
            <a:effectLst/>
          </p:spPr>
          <p:txBody>
            <a:bodyPr wrap="none" anchor="ctr"/>
            <a:lstStyle/>
            <a:p>
              <a:pPr>
                <a:defRPr/>
              </a:pPr>
              <a:endParaRPr lang="zh-CN" altLang="en-US">
                <a:solidFill>
                  <a:srgbClr val="000000"/>
                </a:solidFill>
                <a:latin typeface="Arial" charset="0"/>
                <a:ea typeface="+mn-ea"/>
              </a:endParaRPr>
            </a:p>
          </p:txBody>
        </p:sp>
        <p:pic>
          <p:nvPicPr>
            <p:cNvPr id="52" name="Picture 40" descr="cir_lighteffect0">
              <a:extLst>
                <a:ext uri="{FF2B5EF4-FFF2-40B4-BE49-F238E27FC236}">
                  <a16:creationId xmlns:a16="http://schemas.microsoft.com/office/drawing/2014/main" id="{582D2D7E-85F0-47E7-98C0-13F051A1C48A}"/>
                </a:ext>
              </a:extLst>
            </p:cNvPr>
            <p:cNvPicPr>
              <a:picLocks noChangeAspect="1" noChangeArrowheads="1"/>
            </p:cNvPicPr>
            <p:nvPr/>
          </p:nvPicPr>
          <p:blipFill>
            <a:blip r:embed="rId4">
              <a:lum bright="18000" contrast="-12000"/>
              <a:extLst>
                <a:ext uri="{28A0092B-C50C-407E-A947-70E740481C1C}">
                  <a14:useLocalDpi xmlns:a14="http://schemas.microsoft.com/office/drawing/2010/main" val="0"/>
                </a:ext>
              </a:extLst>
            </a:blip>
            <a:srcRect/>
            <a:stretch>
              <a:fillRect/>
            </a:stretch>
          </p:blipFill>
          <p:spPr bwMode="gray">
            <a:xfrm>
              <a:off x="708" y="2203"/>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3" name="Group 41">
            <a:extLst>
              <a:ext uri="{FF2B5EF4-FFF2-40B4-BE49-F238E27FC236}">
                <a16:creationId xmlns:a16="http://schemas.microsoft.com/office/drawing/2014/main" id="{7023B2A2-FE7E-49D4-814D-6776A2F4528E}"/>
              </a:ext>
            </a:extLst>
          </p:cNvPr>
          <p:cNvGrpSpPr>
            <a:grpSpLocks/>
          </p:cNvGrpSpPr>
          <p:nvPr/>
        </p:nvGrpSpPr>
        <p:grpSpPr bwMode="auto">
          <a:xfrm>
            <a:off x="7173278" y="3964112"/>
            <a:ext cx="1466850" cy="1447800"/>
            <a:chOff x="708" y="2203"/>
            <a:chExt cx="751" cy="741"/>
          </a:xfrm>
        </p:grpSpPr>
        <p:sp>
          <p:nvSpPr>
            <p:cNvPr id="54" name="Oval 42">
              <a:extLst>
                <a:ext uri="{FF2B5EF4-FFF2-40B4-BE49-F238E27FC236}">
                  <a16:creationId xmlns:a16="http://schemas.microsoft.com/office/drawing/2014/main" id="{C34F1D65-5847-479E-B7BC-ADC29D98FEF2}"/>
                </a:ext>
              </a:extLst>
            </p:cNvPr>
            <p:cNvSpPr>
              <a:spLocks noChangeArrowheads="1"/>
            </p:cNvSpPr>
            <p:nvPr/>
          </p:nvSpPr>
          <p:spPr bwMode="gray">
            <a:xfrm>
              <a:off x="728" y="2235"/>
              <a:ext cx="716" cy="709"/>
            </a:xfrm>
            <a:prstGeom prst="ellipse">
              <a:avLst/>
            </a:prstGeom>
            <a:gradFill rotWithShape="1">
              <a:gsLst>
                <a:gs pos="0">
                  <a:srgbClr val="A8D02A"/>
                </a:gs>
                <a:gs pos="100000">
                  <a:srgbClr val="A8D02A">
                    <a:gamma/>
                    <a:shade val="31765"/>
                    <a:invGamma/>
                  </a:srgbClr>
                </a:gs>
              </a:gsLst>
              <a:lin ang="5400000" scaled="1"/>
            </a:gradFill>
            <a:ln w="38100" algn="ctr">
              <a:solidFill>
                <a:srgbClr val="F8F8F8">
                  <a:alpha val="80000"/>
                </a:srgbClr>
              </a:solidFill>
              <a:round/>
              <a:headEnd/>
              <a:tailEnd/>
            </a:ln>
            <a:effectLst/>
          </p:spPr>
          <p:txBody>
            <a:bodyPr wrap="none" anchor="ctr"/>
            <a:lstStyle/>
            <a:p>
              <a:pPr>
                <a:defRPr/>
              </a:pPr>
              <a:endParaRPr lang="zh-CN" altLang="en-US">
                <a:solidFill>
                  <a:srgbClr val="000000"/>
                </a:solidFill>
                <a:latin typeface="Arial" charset="0"/>
                <a:ea typeface="+mn-ea"/>
              </a:endParaRPr>
            </a:p>
          </p:txBody>
        </p:sp>
        <p:pic>
          <p:nvPicPr>
            <p:cNvPr id="55" name="Picture 43" descr="cir_lighteffect0">
              <a:extLst>
                <a:ext uri="{FF2B5EF4-FFF2-40B4-BE49-F238E27FC236}">
                  <a16:creationId xmlns:a16="http://schemas.microsoft.com/office/drawing/2014/main" id="{92893896-B3CF-435F-A05E-861C34FF4620}"/>
                </a:ext>
              </a:extLst>
            </p:cNvPr>
            <p:cNvPicPr>
              <a:picLocks noChangeAspect="1" noChangeArrowheads="1"/>
            </p:cNvPicPr>
            <p:nvPr/>
          </p:nvPicPr>
          <p:blipFill>
            <a:blip r:embed="rId4">
              <a:lum bright="18000" contrast="-12000"/>
              <a:extLst>
                <a:ext uri="{28A0092B-C50C-407E-A947-70E740481C1C}">
                  <a14:useLocalDpi xmlns:a14="http://schemas.microsoft.com/office/drawing/2010/main" val="0"/>
                </a:ext>
              </a:extLst>
            </a:blip>
            <a:srcRect/>
            <a:stretch>
              <a:fillRect/>
            </a:stretch>
          </p:blipFill>
          <p:spPr bwMode="gray">
            <a:xfrm>
              <a:off x="708" y="2203"/>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6" name="Rectangle 44">
            <a:extLst>
              <a:ext uri="{FF2B5EF4-FFF2-40B4-BE49-F238E27FC236}">
                <a16:creationId xmlns:a16="http://schemas.microsoft.com/office/drawing/2014/main" id="{416263B5-2209-4112-AA7A-9E93341831F1}"/>
              </a:ext>
            </a:extLst>
          </p:cNvPr>
          <p:cNvSpPr>
            <a:spLocks noChangeArrowheads="1"/>
          </p:cNvSpPr>
          <p:nvPr/>
        </p:nvSpPr>
        <p:spPr bwMode="gray">
          <a:xfrm>
            <a:off x="6958170" y="4420448"/>
            <a:ext cx="2010571" cy="646331"/>
          </a:xfrm>
          <a:prstGeom prst="rect">
            <a:avLst/>
          </a:prstGeom>
          <a:noFill/>
          <a:ln w="9525" algn="ctr">
            <a:noFill/>
            <a:miter lim="800000"/>
            <a:headEnd/>
            <a:tailEnd/>
          </a:ln>
          <a:effectLst>
            <a:outerShdw dist="17961" dir="2700000" algn="ctr" rotWithShape="0">
              <a:srgbClr val="000000">
                <a:alpha val="50000"/>
              </a:srgbClr>
            </a:outerShdw>
          </a:effectLst>
        </p:spPr>
        <p:txBody>
          <a:bodyPr wrap="square">
            <a:spAutoFit/>
          </a:bodyPr>
          <a:lstStyle/>
          <a:p>
            <a:pPr algn="ctr">
              <a:defRPr/>
            </a:pPr>
            <a:r>
              <a:rPr lang="en-US" altLang="zh-CN" sz="1800" b="1" dirty="0">
                <a:solidFill>
                  <a:srgbClr val="F8F8F8"/>
                </a:solidFill>
                <a:latin typeface="Arial" charset="0"/>
                <a:ea typeface="宋体" charset="-122"/>
                <a:cs typeface="Arial" charset="0"/>
              </a:rPr>
              <a:t>Electromagnetic Field</a:t>
            </a:r>
            <a:endParaRPr lang="en-US" altLang="zh-CN" b="1" dirty="0">
              <a:solidFill>
                <a:srgbClr val="F8F8F8"/>
              </a:solidFill>
              <a:latin typeface="Arial" charset="0"/>
              <a:ea typeface="宋体" charset="-122"/>
              <a:cs typeface="Arial" charset="0"/>
            </a:endParaRPr>
          </a:p>
        </p:txBody>
      </p:sp>
      <p:sp>
        <p:nvSpPr>
          <p:cNvPr id="57" name="文本框 56">
            <a:extLst>
              <a:ext uri="{FF2B5EF4-FFF2-40B4-BE49-F238E27FC236}">
                <a16:creationId xmlns:a16="http://schemas.microsoft.com/office/drawing/2014/main" id="{75292FE4-189D-47A6-8415-BAA0635E5CCC}"/>
              </a:ext>
            </a:extLst>
          </p:cNvPr>
          <p:cNvSpPr txBox="1"/>
          <p:nvPr/>
        </p:nvSpPr>
        <p:spPr>
          <a:xfrm>
            <a:off x="5734332" y="1956146"/>
            <a:ext cx="1772257" cy="646331"/>
          </a:xfrm>
          <a:prstGeom prst="rect">
            <a:avLst/>
          </a:prstGeom>
          <a:noFill/>
        </p:spPr>
        <p:txBody>
          <a:bodyPr wrap="square">
            <a:spAutoFit/>
          </a:bodyPr>
          <a:lstStyle/>
          <a:p>
            <a:pPr algn="ctr">
              <a:defRPr/>
            </a:pPr>
            <a:r>
              <a:rPr lang="en-US" altLang="zh-CN" sz="1800" b="1" dirty="0">
                <a:solidFill>
                  <a:srgbClr val="F8F8F8"/>
                </a:solidFill>
                <a:latin typeface="Arial" charset="0"/>
                <a:ea typeface="宋体" charset="-122"/>
                <a:cs typeface="Arial" charset="0"/>
              </a:rPr>
              <a:t>Structure Field</a:t>
            </a:r>
          </a:p>
        </p:txBody>
      </p:sp>
      <p:graphicFrame>
        <p:nvGraphicFramePr>
          <p:cNvPr id="2" name="对象 1">
            <a:extLst>
              <a:ext uri="{FF2B5EF4-FFF2-40B4-BE49-F238E27FC236}">
                <a16:creationId xmlns:a16="http://schemas.microsoft.com/office/drawing/2014/main" id="{82E846C9-F672-4CCE-9075-64EA35919999}"/>
              </a:ext>
            </a:extLst>
          </p:cNvPr>
          <p:cNvGraphicFramePr>
            <a:graphicFrameLocks noChangeAspect="1"/>
          </p:cNvGraphicFramePr>
          <p:nvPr>
            <p:extLst>
              <p:ext uri="{D42A27DB-BD31-4B8C-83A1-F6EECF244321}">
                <p14:modId xmlns:p14="http://schemas.microsoft.com/office/powerpoint/2010/main" val="1040925752"/>
              </p:ext>
            </p:extLst>
          </p:nvPr>
        </p:nvGraphicFramePr>
        <p:xfrm>
          <a:off x="9021763" y="3573463"/>
          <a:ext cx="1485900" cy="1866900"/>
        </p:xfrm>
        <a:graphic>
          <a:graphicData uri="http://schemas.openxmlformats.org/presentationml/2006/ole">
            <mc:AlternateContent xmlns:mc="http://schemas.openxmlformats.org/markup-compatibility/2006">
              <mc:Choice xmlns:v="urn:schemas-microsoft-com:vml" Requires="v">
                <p:oleObj name="Equation" r:id="rId5" imgW="1485720" imgH="1866600" progId="Equation.DSMT4">
                  <p:embed/>
                </p:oleObj>
              </mc:Choice>
              <mc:Fallback>
                <p:oleObj name="Equation" r:id="rId5" imgW="1485720" imgH="1866600" progId="Equation.DSMT4">
                  <p:embed/>
                  <p:pic>
                    <p:nvPicPr>
                      <p:cNvPr id="0" name=""/>
                      <p:cNvPicPr/>
                      <p:nvPr/>
                    </p:nvPicPr>
                    <p:blipFill>
                      <a:blip r:embed="rId6"/>
                      <a:stretch>
                        <a:fillRect/>
                      </a:stretch>
                    </p:blipFill>
                    <p:spPr>
                      <a:xfrm>
                        <a:off x="9021763" y="3573463"/>
                        <a:ext cx="1485900" cy="1866900"/>
                      </a:xfrm>
                      <a:prstGeom prst="rect">
                        <a:avLst/>
                      </a:prstGeom>
                    </p:spPr>
                  </p:pic>
                </p:oleObj>
              </mc:Fallback>
            </mc:AlternateContent>
          </a:graphicData>
        </a:graphic>
      </p:graphicFrame>
      <p:sp>
        <p:nvSpPr>
          <p:cNvPr id="59" name="文本框 58">
            <a:extLst>
              <a:ext uri="{FF2B5EF4-FFF2-40B4-BE49-F238E27FC236}">
                <a16:creationId xmlns:a16="http://schemas.microsoft.com/office/drawing/2014/main" id="{AFDEEE4E-4AD8-4C1B-A8CD-4D09A58E8628}"/>
              </a:ext>
            </a:extLst>
          </p:cNvPr>
          <p:cNvSpPr txBox="1"/>
          <p:nvPr/>
        </p:nvSpPr>
        <p:spPr>
          <a:xfrm>
            <a:off x="7765127" y="5471396"/>
            <a:ext cx="4749870" cy="1015663"/>
          </a:xfrm>
          <a:prstGeom prst="rect">
            <a:avLst/>
          </a:prstGeom>
          <a:noFill/>
        </p:spPr>
        <p:txBody>
          <a:bodyPr wrap="square">
            <a:spAutoFit/>
          </a:bodyPr>
          <a:lstStyle/>
          <a:p>
            <a:r>
              <a:rPr lang="zh-CN" altLang="en-US" sz="1200" dirty="0">
                <a:solidFill>
                  <a:srgbClr val="0070C0"/>
                </a:solidFill>
              </a:rPr>
              <a:t>H is the magnetic field intensity,J is the current density,D is the electric displacement,E is the electric field intensity,B is magnetic induction intensity,ρ is the bulk charge density,μ is the permeability,Sigma is electrical conductivity,ε is the dielectric constant</a:t>
            </a:r>
          </a:p>
        </p:txBody>
      </p:sp>
      <p:graphicFrame>
        <p:nvGraphicFramePr>
          <p:cNvPr id="5" name="对象 4">
            <a:extLst>
              <a:ext uri="{FF2B5EF4-FFF2-40B4-BE49-F238E27FC236}">
                <a16:creationId xmlns:a16="http://schemas.microsoft.com/office/drawing/2014/main" id="{20F4CB8F-E6F0-4783-9B79-2527EFB3D088}"/>
              </a:ext>
            </a:extLst>
          </p:cNvPr>
          <p:cNvGraphicFramePr>
            <a:graphicFrameLocks noChangeAspect="1"/>
          </p:cNvGraphicFramePr>
          <p:nvPr>
            <p:extLst>
              <p:ext uri="{D42A27DB-BD31-4B8C-83A1-F6EECF244321}">
                <p14:modId xmlns:p14="http://schemas.microsoft.com/office/powerpoint/2010/main" val="65859984"/>
              </p:ext>
            </p:extLst>
          </p:nvPr>
        </p:nvGraphicFramePr>
        <p:xfrm>
          <a:off x="10888733" y="3678850"/>
          <a:ext cx="774700" cy="914400"/>
        </p:xfrm>
        <a:graphic>
          <a:graphicData uri="http://schemas.openxmlformats.org/presentationml/2006/ole">
            <mc:AlternateContent xmlns:mc="http://schemas.openxmlformats.org/markup-compatibility/2006">
              <mc:Choice xmlns:v="urn:schemas-microsoft-com:vml" Requires="v">
                <p:oleObj name="Equation" r:id="rId7" imgW="774360" imgH="914400" progId="Equation.DSMT4">
                  <p:embed/>
                </p:oleObj>
              </mc:Choice>
              <mc:Fallback>
                <p:oleObj name="Equation" r:id="rId7" imgW="774360" imgH="914400" progId="Equation.DSMT4">
                  <p:embed/>
                  <p:pic>
                    <p:nvPicPr>
                      <p:cNvPr id="0" name=""/>
                      <p:cNvPicPr/>
                      <p:nvPr/>
                    </p:nvPicPr>
                    <p:blipFill>
                      <a:blip r:embed="rId8"/>
                      <a:stretch>
                        <a:fillRect/>
                      </a:stretch>
                    </p:blipFill>
                    <p:spPr>
                      <a:xfrm>
                        <a:off x="10888733" y="3678850"/>
                        <a:ext cx="774700" cy="914400"/>
                      </a:xfrm>
                      <a:prstGeom prst="rect">
                        <a:avLst/>
                      </a:prstGeom>
                    </p:spPr>
                  </p:pic>
                </p:oleObj>
              </mc:Fallback>
            </mc:AlternateContent>
          </a:graphicData>
        </a:graphic>
      </p:graphicFrame>
      <p:graphicFrame>
        <p:nvGraphicFramePr>
          <p:cNvPr id="7" name="对象 6">
            <a:extLst>
              <a:ext uri="{FF2B5EF4-FFF2-40B4-BE49-F238E27FC236}">
                <a16:creationId xmlns:a16="http://schemas.microsoft.com/office/drawing/2014/main" id="{73839D33-C8F1-449F-BB8B-102213F61F9B}"/>
              </a:ext>
            </a:extLst>
          </p:cNvPr>
          <p:cNvGraphicFramePr>
            <a:graphicFrameLocks noChangeAspect="1"/>
          </p:cNvGraphicFramePr>
          <p:nvPr>
            <p:extLst>
              <p:ext uri="{D42A27DB-BD31-4B8C-83A1-F6EECF244321}">
                <p14:modId xmlns:p14="http://schemas.microsoft.com/office/powerpoint/2010/main" val="2862627488"/>
              </p:ext>
            </p:extLst>
          </p:nvPr>
        </p:nvGraphicFramePr>
        <p:xfrm>
          <a:off x="759231" y="3526822"/>
          <a:ext cx="3111500" cy="2006600"/>
        </p:xfrm>
        <a:graphic>
          <a:graphicData uri="http://schemas.openxmlformats.org/presentationml/2006/ole">
            <mc:AlternateContent xmlns:mc="http://schemas.openxmlformats.org/markup-compatibility/2006">
              <mc:Choice xmlns:v="urn:schemas-microsoft-com:vml" Requires="v">
                <p:oleObj name="Equation" r:id="rId9" imgW="3111480" imgH="2006280" progId="Equation.DSMT4">
                  <p:embed/>
                </p:oleObj>
              </mc:Choice>
              <mc:Fallback>
                <p:oleObj name="Equation" r:id="rId9" imgW="3111480" imgH="2006280" progId="Equation.DSMT4">
                  <p:embed/>
                  <p:pic>
                    <p:nvPicPr>
                      <p:cNvPr id="0" name=""/>
                      <p:cNvPicPr/>
                      <p:nvPr/>
                    </p:nvPicPr>
                    <p:blipFill>
                      <a:blip r:embed="rId10"/>
                      <a:stretch>
                        <a:fillRect/>
                      </a:stretch>
                    </p:blipFill>
                    <p:spPr>
                      <a:xfrm>
                        <a:off x="759231" y="3526822"/>
                        <a:ext cx="3111500" cy="2006600"/>
                      </a:xfrm>
                      <a:prstGeom prst="rect">
                        <a:avLst/>
                      </a:prstGeom>
                    </p:spPr>
                  </p:pic>
                </p:oleObj>
              </mc:Fallback>
            </mc:AlternateContent>
          </a:graphicData>
        </a:graphic>
      </p:graphicFrame>
      <p:sp>
        <p:nvSpPr>
          <p:cNvPr id="61" name="文本框 60">
            <a:extLst>
              <a:ext uri="{FF2B5EF4-FFF2-40B4-BE49-F238E27FC236}">
                <a16:creationId xmlns:a16="http://schemas.microsoft.com/office/drawing/2014/main" id="{FAE5A4C1-FD2A-4FD8-93AE-C324F1DA2F36}"/>
              </a:ext>
            </a:extLst>
          </p:cNvPr>
          <p:cNvSpPr txBox="1"/>
          <p:nvPr/>
        </p:nvSpPr>
        <p:spPr>
          <a:xfrm>
            <a:off x="193919" y="5551744"/>
            <a:ext cx="4991668" cy="830997"/>
          </a:xfrm>
          <a:prstGeom prst="rect">
            <a:avLst/>
          </a:prstGeom>
          <a:noFill/>
        </p:spPr>
        <p:txBody>
          <a:bodyPr wrap="square">
            <a:spAutoFit/>
          </a:bodyPr>
          <a:lstStyle/>
          <a:p>
            <a:r>
              <a:rPr lang="zh-CN" altLang="en-US" sz="1200" dirty="0">
                <a:solidFill>
                  <a:srgbClr val="0070C0"/>
                </a:solidFill>
              </a:rPr>
              <a:t>ρ is the material density;C is specific heat of material;</a:t>
            </a:r>
            <a:r>
              <a:rPr lang="en-US" altLang="zh-CN" sz="1200" dirty="0">
                <a:solidFill>
                  <a:srgbClr val="0070C0"/>
                </a:solidFill>
              </a:rPr>
              <a:t>a</a:t>
            </a:r>
            <a:r>
              <a:rPr lang="zh-CN" altLang="en-US" sz="1200" dirty="0">
                <a:solidFill>
                  <a:srgbClr val="0070C0"/>
                </a:solidFill>
              </a:rPr>
              <a:t> is thermal diffusivity,</a:t>
            </a:r>
            <a:r>
              <a:rPr lang="en-US" altLang="zh-CN" sz="1200" dirty="0">
                <a:solidFill>
                  <a:srgbClr val="0070C0"/>
                </a:solidFill>
              </a:rPr>
              <a:t>a=</a:t>
            </a:r>
            <a:r>
              <a:rPr lang="zh-CN" altLang="en-US" sz="1200" dirty="0">
                <a:solidFill>
                  <a:srgbClr val="0070C0"/>
                </a:solidFill>
              </a:rPr>
              <a:t> λ </a:t>
            </a:r>
            <a:r>
              <a:rPr lang="en-US" altLang="zh-CN" sz="1200" dirty="0">
                <a:solidFill>
                  <a:srgbClr val="0070C0"/>
                </a:solidFill>
              </a:rPr>
              <a:t>/</a:t>
            </a:r>
            <a:r>
              <a:rPr lang="zh-CN" altLang="en-US" sz="1200" dirty="0">
                <a:solidFill>
                  <a:srgbClr val="0070C0"/>
                </a:solidFill>
              </a:rPr>
              <a:t>(c ρ);T is time; λ</a:t>
            </a:r>
            <a:r>
              <a:rPr lang="zh-CN" altLang="en-US" sz="1200" baseline="-25000" dirty="0">
                <a:solidFill>
                  <a:srgbClr val="0070C0"/>
                </a:solidFill>
              </a:rPr>
              <a:t>X</a:t>
            </a:r>
            <a:r>
              <a:rPr lang="en-US" altLang="zh-CN" sz="1200" dirty="0">
                <a:solidFill>
                  <a:srgbClr val="0070C0"/>
                </a:solidFill>
              </a:rPr>
              <a:t>,</a:t>
            </a:r>
            <a:r>
              <a:rPr lang="zh-CN" altLang="en-US" sz="1200" dirty="0">
                <a:solidFill>
                  <a:srgbClr val="0070C0"/>
                </a:solidFill>
              </a:rPr>
              <a:t>λ</a:t>
            </a:r>
            <a:r>
              <a:rPr lang="zh-CN" altLang="en-US" sz="1200" baseline="-25000" dirty="0">
                <a:solidFill>
                  <a:srgbClr val="0070C0"/>
                </a:solidFill>
              </a:rPr>
              <a:t>y</a:t>
            </a:r>
            <a:r>
              <a:rPr lang="en-US" altLang="zh-CN" sz="1200" dirty="0">
                <a:solidFill>
                  <a:srgbClr val="0070C0"/>
                </a:solidFill>
              </a:rPr>
              <a:t>,</a:t>
            </a:r>
            <a:r>
              <a:rPr lang="zh-CN" altLang="en-US" sz="1200" dirty="0">
                <a:solidFill>
                  <a:srgbClr val="0070C0"/>
                </a:solidFill>
              </a:rPr>
              <a:t> λ</a:t>
            </a:r>
            <a:r>
              <a:rPr lang="zh-CN" altLang="en-US" sz="1200" baseline="-25000" dirty="0">
                <a:solidFill>
                  <a:srgbClr val="0070C0"/>
                </a:solidFill>
              </a:rPr>
              <a:t>z</a:t>
            </a:r>
            <a:r>
              <a:rPr lang="zh-CN" altLang="en-US" sz="1200" dirty="0">
                <a:solidFill>
                  <a:srgbClr val="0070C0"/>
                </a:solidFill>
              </a:rPr>
              <a:t> is the thermal conductivity coefficient of the material along the x, y and z directions;Vq is the heat flux emitted per unit volume and per unit time</a:t>
            </a:r>
          </a:p>
        </p:txBody>
      </p:sp>
      <p:graphicFrame>
        <p:nvGraphicFramePr>
          <p:cNvPr id="60" name="对象 59">
            <a:extLst>
              <a:ext uri="{FF2B5EF4-FFF2-40B4-BE49-F238E27FC236}">
                <a16:creationId xmlns:a16="http://schemas.microsoft.com/office/drawing/2014/main" id="{47821456-956E-4D23-B893-280563B54CB6}"/>
              </a:ext>
            </a:extLst>
          </p:cNvPr>
          <p:cNvGraphicFramePr>
            <a:graphicFrameLocks noChangeAspect="1"/>
          </p:cNvGraphicFramePr>
          <p:nvPr>
            <p:extLst>
              <p:ext uri="{D42A27DB-BD31-4B8C-83A1-F6EECF244321}">
                <p14:modId xmlns:p14="http://schemas.microsoft.com/office/powerpoint/2010/main" val="2598064408"/>
              </p:ext>
            </p:extLst>
          </p:nvPr>
        </p:nvGraphicFramePr>
        <p:xfrm>
          <a:off x="7193916" y="950794"/>
          <a:ext cx="1562100" cy="914400"/>
        </p:xfrm>
        <a:graphic>
          <a:graphicData uri="http://schemas.openxmlformats.org/presentationml/2006/ole">
            <mc:AlternateContent xmlns:mc="http://schemas.openxmlformats.org/markup-compatibility/2006">
              <mc:Choice xmlns:v="urn:schemas-microsoft-com:vml" Requires="v">
                <p:oleObj name="Equation" r:id="rId11" imgW="1562040" imgH="914400" progId="Equation.DSMT4">
                  <p:embed/>
                </p:oleObj>
              </mc:Choice>
              <mc:Fallback>
                <p:oleObj name="Equation" r:id="rId11" imgW="1562040" imgH="914400" progId="Equation.DSMT4">
                  <p:embed/>
                  <p:pic>
                    <p:nvPicPr>
                      <p:cNvPr id="0" name=""/>
                      <p:cNvPicPr/>
                      <p:nvPr/>
                    </p:nvPicPr>
                    <p:blipFill>
                      <a:blip r:embed="rId12"/>
                      <a:stretch>
                        <a:fillRect/>
                      </a:stretch>
                    </p:blipFill>
                    <p:spPr>
                      <a:xfrm>
                        <a:off x="7193916" y="950794"/>
                        <a:ext cx="1562100" cy="914400"/>
                      </a:xfrm>
                      <a:prstGeom prst="rect">
                        <a:avLst/>
                      </a:prstGeom>
                    </p:spPr>
                  </p:pic>
                </p:oleObj>
              </mc:Fallback>
            </mc:AlternateContent>
          </a:graphicData>
        </a:graphic>
      </p:graphicFrame>
      <p:sp>
        <p:nvSpPr>
          <p:cNvPr id="64" name="文本框 63">
            <a:extLst>
              <a:ext uri="{FF2B5EF4-FFF2-40B4-BE49-F238E27FC236}">
                <a16:creationId xmlns:a16="http://schemas.microsoft.com/office/drawing/2014/main" id="{67A00F24-B0EE-4551-A83A-1222D3D17438}"/>
              </a:ext>
            </a:extLst>
          </p:cNvPr>
          <p:cNvSpPr txBox="1"/>
          <p:nvPr/>
        </p:nvSpPr>
        <p:spPr>
          <a:xfrm>
            <a:off x="8823808" y="948806"/>
            <a:ext cx="3201100" cy="1015663"/>
          </a:xfrm>
          <a:prstGeom prst="rect">
            <a:avLst/>
          </a:prstGeom>
          <a:noFill/>
        </p:spPr>
        <p:txBody>
          <a:bodyPr wrap="square">
            <a:spAutoFit/>
          </a:bodyPr>
          <a:lstStyle/>
          <a:p>
            <a:r>
              <a:rPr lang="en-US" altLang="zh-CN" sz="1200" dirty="0">
                <a:solidFill>
                  <a:srgbClr val="0070C0"/>
                </a:solidFill>
              </a:rPr>
              <a:t>u</a:t>
            </a:r>
            <a:r>
              <a:rPr lang="zh-CN" altLang="en-US" sz="1200" dirty="0">
                <a:solidFill>
                  <a:srgbClr val="0070C0"/>
                </a:solidFill>
              </a:rPr>
              <a:t>, ε, σ are displacement, strain, stress respectively.F power vector, D is the elastic matrix, depends on the elastic modulus of the elastic material E and Poisson's ratio ν; ρ is mass density, μ is damping coefficient</a:t>
            </a:r>
          </a:p>
        </p:txBody>
      </p:sp>
      <p:sp>
        <p:nvSpPr>
          <p:cNvPr id="66" name="文本框 65">
            <a:extLst>
              <a:ext uri="{FF2B5EF4-FFF2-40B4-BE49-F238E27FC236}">
                <a16:creationId xmlns:a16="http://schemas.microsoft.com/office/drawing/2014/main" id="{30F340EB-3A20-4C35-906A-BBA973FF960D}"/>
              </a:ext>
            </a:extLst>
          </p:cNvPr>
          <p:cNvSpPr txBox="1"/>
          <p:nvPr/>
        </p:nvSpPr>
        <p:spPr>
          <a:xfrm>
            <a:off x="8657591" y="2897527"/>
            <a:ext cx="3277168" cy="369332"/>
          </a:xfrm>
          <a:prstGeom prst="rect">
            <a:avLst/>
          </a:prstGeom>
          <a:noFill/>
        </p:spPr>
        <p:txBody>
          <a:bodyPr wrap="square">
            <a:spAutoFit/>
          </a:bodyPr>
          <a:lstStyle/>
          <a:p>
            <a:r>
              <a:rPr lang="zh-CN" altLang="en-US" b="1" dirty="0">
                <a:solidFill>
                  <a:srgbClr val="FF6600"/>
                </a:solidFill>
              </a:rPr>
              <a:t>Sequential coupling</a:t>
            </a:r>
          </a:p>
        </p:txBody>
      </p:sp>
      <p:sp>
        <p:nvSpPr>
          <p:cNvPr id="68" name="文本框 67">
            <a:extLst>
              <a:ext uri="{FF2B5EF4-FFF2-40B4-BE49-F238E27FC236}">
                <a16:creationId xmlns:a16="http://schemas.microsoft.com/office/drawing/2014/main" id="{843A90D6-CF37-434F-A315-23B4A6D5FE83}"/>
              </a:ext>
            </a:extLst>
          </p:cNvPr>
          <p:cNvSpPr txBox="1"/>
          <p:nvPr/>
        </p:nvSpPr>
        <p:spPr>
          <a:xfrm>
            <a:off x="2425915" y="2897527"/>
            <a:ext cx="2746036" cy="369332"/>
          </a:xfrm>
          <a:prstGeom prst="rect">
            <a:avLst/>
          </a:prstGeom>
          <a:noFill/>
        </p:spPr>
        <p:txBody>
          <a:bodyPr wrap="square">
            <a:spAutoFit/>
          </a:bodyPr>
          <a:lstStyle/>
          <a:p>
            <a:r>
              <a:rPr lang="zh-CN" altLang="en-US" b="1" dirty="0">
                <a:solidFill>
                  <a:srgbClr val="FF6600"/>
                </a:solidFill>
              </a:rPr>
              <a:t>Direct coupling</a:t>
            </a:r>
          </a:p>
        </p:txBody>
      </p:sp>
      <p:sp>
        <p:nvSpPr>
          <p:cNvPr id="21" name="箭头: 下弧形 20">
            <a:extLst>
              <a:ext uri="{FF2B5EF4-FFF2-40B4-BE49-F238E27FC236}">
                <a16:creationId xmlns:a16="http://schemas.microsoft.com/office/drawing/2014/main" id="{B2A28A36-A47D-4CE4-8EFC-8C87D6B2EE59}"/>
              </a:ext>
            </a:extLst>
          </p:cNvPr>
          <p:cNvSpPr/>
          <p:nvPr/>
        </p:nvSpPr>
        <p:spPr bwMode="auto">
          <a:xfrm rot="15044766">
            <a:off x="6935171" y="2729719"/>
            <a:ext cx="2226965" cy="705705"/>
          </a:xfrm>
          <a:prstGeom prst="curvedUpArrow">
            <a:avLst/>
          </a:prstGeom>
          <a:solidFill>
            <a:schemeClr val="accent1"/>
          </a:solidFill>
          <a:ln w="3175">
            <a:solidFill>
              <a:schemeClr val="accent1"/>
            </a:solid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a:ln>
                <a:noFill/>
              </a:ln>
              <a:solidFill>
                <a:schemeClr val="bg1"/>
              </a:solidFill>
              <a:effectLst/>
              <a:latin typeface="Arial" panose="020B0604020202020204" pitchFamily="34" charset="0"/>
              <a:ea typeface="黑体" panose="02010609060101010101" pitchFamily="49" charset="-122"/>
            </a:endParaRPr>
          </a:p>
        </p:txBody>
      </p:sp>
      <p:sp>
        <p:nvSpPr>
          <p:cNvPr id="71" name="箭头: 下弧形 70">
            <a:extLst>
              <a:ext uri="{FF2B5EF4-FFF2-40B4-BE49-F238E27FC236}">
                <a16:creationId xmlns:a16="http://schemas.microsoft.com/office/drawing/2014/main" id="{EA784A88-D488-44E1-9DD8-8E3B00758E38}"/>
              </a:ext>
            </a:extLst>
          </p:cNvPr>
          <p:cNvSpPr/>
          <p:nvPr/>
        </p:nvSpPr>
        <p:spPr bwMode="auto">
          <a:xfrm rot="7114680">
            <a:off x="3703485" y="2650930"/>
            <a:ext cx="2226965" cy="705705"/>
          </a:xfrm>
          <a:prstGeom prst="curvedUpArrow">
            <a:avLst/>
          </a:prstGeom>
          <a:solidFill>
            <a:schemeClr val="accent1"/>
          </a:solidFill>
          <a:ln w="3175">
            <a:solidFill>
              <a:schemeClr val="accent1"/>
            </a:solid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a:ln>
                <a:noFill/>
              </a:ln>
              <a:solidFill>
                <a:schemeClr val="bg1"/>
              </a:solidFill>
              <a:effectLst/>
              <a:latin typeface="Arial" panose="020B0604020202020204" pitchFamily="34" charset="0"/>
              <a:ea typeface="黑体" panose="02010609060101010101" pitchFamily="49" charset="-122"/>
            </a:endParaRPr>
          </a:p>
        </p:txBody>
      </p:sp>
      <p:sp>
        <p:nvSpPr>
          <p:cNvPr id="72" name="箭头: 下弧形 71">
            <a:extLst>
              <a:ext uri="{FF2B5EF4-FFF2-40B4-BE49-F238E27FC236}">
                <a16:creationId xmlns:a16="http://schemas.microsoft.com/office/drawing/2014/main" id="{98AB2AD9-5CCE-4F20-B1D8-9E037375C111}"/>
              </a:ext>
            </a:extLst>
          </p:cNvPr>
          <p:cNvSpPr/>
          <p:nvPr/>
        </p:nvSpPr>
        <p:spPr bwMode="auto">
          <a:xfrm rot="17402576">
            <a:off x="4983232" y="3203907"/>
            <a:ext cx="2226965" cy="705705"/>
          </a:xfrm>
          <a:prstGeom prst="curvedUpArrow">
            <a:avLst/>
          </a:prstGeom>
          <a:solidFill>
            <a:schemeClr val="accent1"/>
          </a:solidFill>
          <a:ln w="3175">
            <a:solidFill>
              <a:schemeClr val="accent1"/>
            </a:solid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a:ln>
                <a:noFill/>
              </a:ln>
              <a:solidFill>
                <a:schemeClr val="bg1"/>
              </a:solidFill>
              <a:effectLst/>
              <a:latin typeface="Arial" panose="020B0604020202020204" pitchFamily="34" charset="0"/>
              <a:ea typeface="黑体" panose="02010609060101010101" pitchFamily="49" charset="-122"/>
            </a:endParaRPr>
          </a:p>
        </p:txBody>
      </p:sp>
      <p:pic>
        <p:nvPicPr>
          <p:cNvPr id="4" name="图片 3">
            <a:extLst>
              <a:ext uri="{FF2B5EF4-FFF2-40B4-BE49-F238E27FC236}">
                <a16:creationId xmlns:a16="http://schemas.microsoft.com/office/drawing/2014/main" id="{F30C8E60-7D63-D8C4-CF5F-FC0658411FAD}"/>
              </a:ext>
            </a:extLst>
          </p:cNvPr>
          <p:cNvPicPr>
            <a:picLocks noChangeAspect="1"/>
          </p:cNvPicPr>
          <p:nvPr/>
        </p:nvPicPr>
        <p:blipFill>
          <a:blip r:embed="rId13"/>
          <a:stretch>
            <a:fillRect/>
          </a:stretch>
        </p:blipFill>
        <p:spPr>
          <a:xfrm>
            <a:off x="6339047" y="48973"/>
            <a:ext cx="1600994" cy="674880"/>
          </a:xfrm>
          <a:prstGeom prst="rect">
            <a:avLst/>
          </a:prstGeom>
        </p:spPr>
      </p:pic>
    </p:spTree>
    <p:extLst>
      <p:ext uri="{BB962C8B-B14F-4D97-AF65-F5344CB8AC3E}">
        <p14:creationId xmlns:p14="http://schemas.microsoft.com/office/powerpoint/2010/main" val="196816273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normAutofit/>
          </a:bodyPr>
          <a:lstStyle/>
          <a:p>
            <a:r>
              <a:rPr lang="en-US" altLang="zh-CN" sz="3600" kern="100" dirty="0">
                <a:latin typeface="+mn-ea"/>
                <a:ea typeface="+mn-ea"/>
                <a:cs typeface="Times New Roman" panose="02020603050405020304" pitchFamily="18" charset="0"/>
              </a:rPr>
              <a:t>Problem Description</a:t>
            </a:r>
            <a:endParaRPr lang="zh-CN" altLang="en-US" dirty="0"/>
          </a:p>
        </p:txBody>
      </p:sp>
      <p:sp>
        <p:nvSpPr>
          <p:cNvPr id="3" name="灯片编号占位符 2"/>
          <p:cNvSpPr>
            <a:spLocks noGrp="1"/>
          </p:cNvSpPr>
          <p:nvPr>
            <p:ph type="sldNum" sz="quarter" idx="12"/>
          </p:nvPr>
        </p:nvSpPr>
        <p:spPr/>
        <p:txBody>
          <a:bodyPr/>
          <a:lstStyle/>
          <a:p>
            <a:fld id="{6B8E27FD-115D-4720-AE9C-63133A02825A}" type="slidenum">
              <a:rPr lang="zh-CN" altLang="en-US" smtClean="0"/>
              <a:pPr/>
              <a:t>9</a:t>
            </a:fld>
            <a:endParaRPr lang="zh-CN" altLang="en-US"/>
          </a:p>
        </p:txBody>
      </p:sp>
      <p:pic>
        <p:nvPicPr>
          <p:cNvPr id="121" name="图片 120">
            <a:extLst>
              <a:ext uri="{FF2B5EF4-FFF2-40B4-BE49-F238E27FC236}">
                <a16:creationId xmlns:a16="http://schemas.microsoft.com/office/drawing/2014/main" id="{31989A6A-D5B3-43AF-8E80-A057C33AA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782" y="229032"/>
            <a:ext cx="3858585" cy="386681"/>
          </a:xfrm>
          <a:prstGeom prst="rect">
            <a:avLst/>
          </a:prstGeom>
        </p:spPr>
      </p:pic>
      <p:sp>
        <p:nvSpPr>
          <p:cNvPr id="10" name="矩形 9">
            <a:extLst>
              <a:ext uri="{FF2B5EF4-FFF2-40B4-BE49-F238E27FC236}">
                <a16:creationId xmlns:a16="http://schemas.microsoft.com/office/drawing/2014/main" id="{A238C2B2-F47F-436F-8870-3CC4FB9A835E}"/>
              </a:ext>
            </a:extLst>
          </p:cNvPr>
          <p:cNvSpPr/>
          <p:nvPr/>
        </p:nvSpPr>
        <p:spPr>
          <a:xfrm>
            <a:off x="550262" y="768527"/>
            <a:ext cx="11136450" cy="1230593"/>
          </a:xfrm>
          <a:prstGeom prst="rect">
            <a:avLst/>
          </a:prstGeom>
          <a:ln>
            <a:noFill/>
          </a:ln>
        </p:spPr>
        <p:txBody>
          <a:bodyPr wrap="square">
            <a:spAutoFit/>
          </a:bodyPr>
          <a:lstStyle/>
          <a:p>
            <a:pPr marL="342900" indent="-342900">
              <a:lnSpc>
                <a:spcPct val="200000"/>
              </a:lnSpc>
              <a:buClr>
                <a:schemeClr val="accent1"/>
              </a:buClr>
              <a:buFont typeface="Wingdings" panose="05000000000000000000" pitchFamily="2" charset="2"/>
              <a:buChar char="u"/>
            </a:pPr>
            <a:r>
              <a:rPr lang="en-US" altLang="zh-CN" sz="2000" dirty="0">
                <a:solidFill>
                  <a:srgbClr val="000000"/>
                </a:solidFill>
                <a:latin typeface="微软雅黑" panose="020B0503020204020204" pitchFamily="34" charset="-122"/>
                <a:ea typeface="微软雅黑" panose="020B0503020204020204" pitchFamily="34" charset="-122"/>
              </a:rPr>
              <a:t>COMSOL Physics Implementation </a:t>
            </a:r>
            <a:br>
              <a:rPr lang="en-US" altLang="zh-CN" sz="2000" dirty="0"/>
            </a:br>
            <a:r>
              <a:rPr lang="en-US" altLang="zh-CN" sz="2000" b="0" i="0" dirty="0">
                <a:solidFill>
                  <a:srgbClr val="000000"/>
                </a:solidFill>
                <a:effectLst/>
                <a:latin typeface="微软雅黑" panose="020B0503020204020204" pitchFamily="34" charset="-122"/>
                <a:ea typeface="微软雅黑" panose="020B0503020204020204" pitchFamily="34" charset="-122"/>
              </a:rPr>
              <a:t> </a:t>
            </a:r>
            <a:endParaRPr lang="en-US" altLang="zh-CN" sz="2800" dirty="0">
              <a:latin typeface="微软雅黑" panose="020B0503020204020204" pitchFamily="34" charset="-122"/>
              <a:ea typeface="微软雅黑" panose="020B0503020204020204" pitchFamily="34" charset="-122"/>
            </a:endParaRPr>
          </a:p>
        </p:txBody>
      </p:sp>
      <p:pic>
        <p:nvPicPr>
          <p:cNvPr id="11" name="图片 10">
            <a:extLst>
              <a:ext uri="{FF2B5EF4-FFF2-40B4-BE49-F238E27FC236}">
                <a16:creationId xmlns:a16="http://schemas.microsoft.com/office/drawing/2014/main" id="{3F0FA997-7DBD-4DCE-B4F2-C9A35F82727B}"/>
              </a:ext>
            </a:extLst>
          </p:cNvPr>
          <p:cNvPicPr>
            <a:picLocks noChangeAspect="1"/>
          </p:cNvPicPr>
          <p:nvPr/>
        </p:nvPicPr>
        <p:blipFill>
          <a:blip r:embed="rId4"/>
          <a:stretch>
            <a:fillRect/>
          </a:stretch>
        </p:blipFill>
        <p:spPr>
          <a:xfrm>
            <a:off x="1237002" y="1356062"/>
            <a:ext cx="3639316" cy="2525015"/>
          </a:xfrm>
          <a:prstGeom prst="rect">
            <a:avLst/>
          </a:prstGeom>
        </p:spPr>
      </p:pic>
      <p:pic>
        <p:nvPicPr>
          <p:cNvPr id="12" name="图片 11">
            <a:extLst>
              <a:ext uri="{FF2B5EF4-FFF2-40B4-BE49-F238E27FC236}">
                <a16:creationId xmlns:a16="http://schemas.microsoft.com/office/drawing/2014/main" id="{79AB1E1D-3961-49FA-B83C-A585F8A326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566" y="4019759"/>
            <a:ext cx="3132544" cy="2349408"/>
          </a:xfrm>
          <a:prstGeom prst="rect">
            <a:avLst/>
          </a:prstGeom>
        </p:spPr>
      </p:pic>
      <p:pic>
        <p:nvPicPr>
          <p:cNvPr id="14" name="图片 13">
            <a:extLst>
              <a:ext uri="{FF2B5EF4-FFF2-40B4-BE49-F238E27FC236}">
                <a16:creationId xmlns:a16="http://schemas.microsoft.com/office/drawing/2014/main" id="{45669824-96AF-4CF1-ABD4-5E2337EF0F6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13996" y="4271245"/>
            <a:ext cx="2724643" cy="2043482"/>
          </a:xfrm>
          <a:prstGeom prst="rect">
            <a:avLst/>
          </a:prstGeom>
        </p:spPr>
      </p:pic>
      <p:sp>
        <p:nvSpPr>
          <p:cNvPr id="15" name="文本框 14">
            <a:extLst>
              <a:ext uri="{FF2B5EF4-FFF2-40B4-BE49-F238E27FC236}">
                <a16:creationId xmlns:a16="http://schemas.microsoft.com/office/drawing/2014/main" id="{25EBC56F-AD5D-4811-B34D-71F6BCD71D50}"/>
              </a:ext>
            </a:extLst>
          </p:cNvPr>
          <p:cNvSpPr txBox="1"/>
          <p:nvPr/>
        </p:nvSpPr>
        <p:spPr>
          <a:xfrm>
            <a:off x="6238639" y="981977"/>
            <a:ext cx="6222733" cy="646331"/>
          </a:xfrm>
          <a:prstGeom prst="rect">
            <a:avLst/>
          </a:prstGeom>
          <a:noFill/>
        </p:spPr>
        <p:txBody>
          <a:bodyPr wrap="square" rtlCol="0">
            <a:spAutoFit/>
          </a:bodyPr>
          <a:lstStyle/>
          <a:p>
            <a:pPr marL="285750" indent="-285750">
              <a:buFont typeface="Wingdings" panose="05000000000000000000" pitchFamily="2" charset="2"/>
              <a:buChar char="p"/>
            </a:pPr>
            <a:r>
              <a:rPr lang="en-US" altLang="zh-CN" b="1" dirty="0"/>
              <a:t> Lightweight magnet support structure</a:t>
            </a:r>
          </a:p>
          <a:p>
            <a:pPr marL="285750" indent="-285750">
              <a:buFont typeface="Wingdings" panose="05000000000000000000" pitchFamily="2" charset="2"/>
              <a:buChar char="p"/>
            </a:pPr>
            <a:endParaRPr lang="zh-CN" altLang="en-US" b="1" dirty="0"/>
          </a:p>
        </p:txBody>
      </p:sp>
      <p:sp>
        <p:nvSpPr>
          <p:cNvPr id="16" name="文本框 15">
            <a:extLst>
              <a:ext uri="{FF2B5EF4-FFF2-40B4-BE49-F238E27FC236}">
                <a16:creationId xmlns:a16="http://schemas.microsoft.com/office/drawing/2014/main" id="{0B0F5F97-0FB5-40CD-A2C9-F7742D49E061}"/>
              </a:ext>
            </a:extLst>
          </p:cNvPr>
          <p:cNvSpPr txBox="1"/>
          <p:nvPr/>
        </p:nvSpPr>
        <p:spPr>
          <a:xfrm>
            <a:off x="6463525" y="4871754"/>
            <a:ext cx="5819963" cy="1615827"/>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altLang="zh-CN" sz="1600" b="1" dirty="0">
                <a:solidFill>
                  <a:srgbClr val="FF6600"/>
                </a:solidFill>
                <a:latin typeface="+mn-ea"/>
                <a:ea typeface="+mn-ea"/>
              </a:rPr>
              <a:t>Strong enough mechanical properties</a:t>
            </a:r>
          </a:p>
          <a:p>
            <a:pPr marL="285750" indent="-285750">
              <a:spcBef>
                <a:spcPts val="600"/>
              </a:spcBef>
              <a:buFont typeface="Arial" panose="020B0604020202020204" pitchFamily="34" charset="0"/>
              <a:buChar char="•"/>
            </a:pPr>
            <a:r>
              <a:rPr lang="en-US" altLang="zh-CN" sz="1600" b="1" dirty="0">
                <a:solidFill>
                  <a:srgbClr val="FF6600"/>
                </a:solidFill>
                <a:latin typeface="+mn-ea"/>
                <a:ea typeface="+mn-ea"/>
              </a:rPr>
              <a:t>Ensure the levitation and guidance force meet the design target</a:t>
            </a:r>
          </a:p>
          <a:p>
            <a:pPr marL="285750" indent="-285750">
              <a:spcBef>
                <a:spcPts val="600"/>
              </a:spcBef>
              <a:buFont typeface="Arial" panose="020B0604020202020204" pitchFamily="34" charset="0"/>
              <a:buChar char="•"/>
            </a:pPr>
            <a:r>
              <a:rPr lang="en-US" altLang="zh-CN" sz="1600" b="1" dirty="0">
                <a:solidFill>
                  <a:srgbClr val="FF6600"/>
                </a:solidFill>
                <a:latin typeface="+mn-ea"/>
                <a:ea typeface="+mn-ea"/>
              </a:rPr>
              <a:t>Acceptable conduction heat load</a:t>
            </a:r>
          </a:p>
          <a:p>
            <a:pPr marL="285750" indent="-285750">
              <a:spcBef>
                <a:spcPts val="600"/>
              </a:spcBef>
              <a:buFont typeface="Arial" panose="020B0604020202020204" pitchFamily="34" charset="0"/>
              <a:buChar char="•"/>
            </a:pPr>
            <a:r>
              <a:rPr lang="en-US" altLang="zh-CN" sz="1600" b="1" dirty="0">
                <a:solidFill>
                  <a:srgbClr val="FF6600"/>
                </a:solidFill>
                <a:latin typeface="+mn-ea"/>
                <a:ea typeface="+mn-ea"/>
              </a:rPr>
              <a:t>Keep the weight as low as possible</a:t>
            </a:r>
            <a:endParaRPr lang="zh-CN" altLang="en-US" sz="1600" b="1" dirty="0">
              <a:solidFill>
                <a:srgbClr val="FF6600"/>
              </a:solidFill>
              <a:latin typeface="+mn-ea"/>
              <a:ea typeface="+mn-ea"/>
            </a:endParaRPr>
          </a:p>
        </p:txBody>
      </p:sp>
      <p:pic>
        <p:nvPicPr>
          <p:cNvPr id="7" name="图片 6">
            <a:extLst>
              <a:ext uri="{FF2B5EF4-FFF2-40B4-BE49-F238E27FC236}">
                <a16:creationId xmlns:a16="http://schemas.microsoft.com/office/drawing/2014/main" id="{89C21583-24E3-4A17-B1C3-B94CE22D5C77}"/>
              </a:ext>
            </a:extLst>
          </p:cNvPr>
          <p:cNvPicPr>
            <a:picLocks noChangeAspect="1"/>
          </p:cNvPicPr>
          <p:nvPr/>
        </p:nvPicPr>
        <p:blipFill>
          <a:blip r:embed="rId7"/>
          <a:stretch>
            <a:fillRect/>
          </a:stretch>
        </p:blipFill>
        <p:spPr>
          <a:xfrm>
            <a:off x="6653685" y="1425659"/>
            <a:ext cx="4495238" cy="3419048"/>
          </a:xfrm>
          <a:prstGeom prst="rect">
            <a:avLst/>
          </a:prstGeom>
        </p:spPr>
      </p:pic>
      <p:pic>
        <p:nvPicPr>
          <p:cNvPr id="2" name="图片 1">
            <a:extLst>
              <a:ext uri="{FF2B5EF4-FFF2-40B4-BE49-F238E27FC236}">
                <a16:creationId xmlns:a16="http://schemas.microsoft.com/office/drawing/2014/main" id="{1946F963-15DE-C39F-F261-88F04BB8F8A7}"/>
              </a:ext>
            </a:extLst>
          </p:cNvPr>
          <p:cNvPicPr>
            <a:picLocks noChangeAspect="1"/>
          </p:cNvPicPr>
          <p:nvPr/>
        </p:nvPicPr>
        <p:blipFill>
          <a:blip r:embed="rId8"/>
          <a:stretch>
            <a:fillRect/>
          </a:stretch>
        </p:blipFill>
        <p:spPr>
          <a:xfrm>
            <a:off x="6339047" y="48973"/>
            <a:ext cx="1600994" cy="674880"/>
          </a:xfrm>
          <a:prstGeom prst="rect">
            <a:avLst/>
          </a:prstGeom>
        </p:spPr>
      </p:pic>
    </p:spTree>
    <p:extLst>
      <p:ext uri="{BB962C8B-B14F-4D97-AF65-F5344CB8AC3E}">
        <p14:creationId xmlns:p14="http://schemas.microsoft.com/office/powerpoint/2010/main" val="3375251616"/>
      </p:ext>
    </p:extLst>
  </p:cSld>
  <p:clrMapOvr>
    <a:masterClrMapping/>
  </p:clrMapOvr>
  <p:transition>
    <p:fade/>
  </p:transition>
</p:sld>
</file>

<file path=ppt/theme/theme1.xml><?xml version="1.0" encoding="utf-8"?>
<a:theme xmlns:a="http://schemas.openxmlformats.org/drawingml/2006/main" name="中国中车">
  <a:themeElements>
    <a:clrScheme name="自定义 5">
      <a:dk1>
        <a:srgbClr val="000000"/>
      </a:dk1>
      <a:lt1>
        <a:srgbClr val="FFFFFF"/>
      </a:lt1>
      <a:dk2>
        <a:srgbClr val="4C4948"/>
      </a:dk2>
      <a:lt2>
        <a:srgbClr val="CFCFCF"/>
      </a:lt2>
      <a:accent1>
        <a:srgbClr val="C70019"/>
      </a:accent1>
      <a:accent2>
        <a:srgbClr val="4C4948"/>
      </a:accent2>
      <a:accent3>
        <a:srgbClr val="727171"/>
      </a:accent3>
      <a:accent4>
        <a:srgbClr val="AAA9A9"/>
      </a:accent4>
      <a:accent5>
        <a:srgbClr val="C6C6C6"/>
      </a:accent5>
      <a:accent6>
        <a:srgbClr val="E2E2E2"/>
      </a:accent6>
      <a:hlink>
        <a:srgbClr val="C70019"/>
      </a:hlink>
      <a:folHlink>
        <a:srgbClr val="727171"/>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3175">
          <a:solidFill>
            <a:schemeClr val="accent1"/>
          </a:solidFill>
        </a:ln>
        <a:effectLst/>
      </a:spPr>
      <a:bodyPr vert="horz" wrap="none" lIns="91440" tIns="45720" rIns="91440" bIns="45720" numCol="1" rtlCol="0"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sz="2800" b="0" i="0" u="none" strike="noStrike" cap="none" normalizeH="0" baseline="0" dirty="0">
            <a:ln>
              <a:noFill/>
            </a:ln>
            <a:solidFill>
              <a:schemeClr val="bg1"/>
            </a:solidFill>
            <a:effectLst/>
            <a:latin typeface="Arial" panose="020B0604020202020204" pitchFamily="34" charset="0"/>
            <a:ea typeface="黑体" panose="02010609060101010101" pitchFamily="49" charset="-122"/>
          </a:defRPr>
        </a:defPPr>
      </a:lstStyle>
    </a:spDef>
    <a:lnDef>
      <a:spPr bwMode="auto">
        <a:gradFill rotWithShape="1">
          <a:gsLst>
            <a:gs pos="0">
              <a:schemeClr val="bg2"/>
            </a:gs>
            <a:gs pos="100000">
              <a:schemeClr val="bg2">
                <a:gamma/>
                <a:shade val="46275"/>
                <a:invGamma/>
              </a:schemeClr>
            </a:gs>
          </a:gsLst>
          <a:lin ang="5400000" scaled="1"/>
        </a:gradFill>
        <a:ln w="3175" cap="flat" cmpd="sng" algn="ctr">
          <a:solidFill>
            <a:srgbClr val="C0C0C0"/>
          </a:solidFill>
          <a:prstDash val="solid"/>
          <a:round/>
          <a:headEnd type="none" w="med" len="med"/>
          <a:tailEnd type="none" w="med" len="med"/>
        </a:ln>
      </a:spPr>
      <a:bodyPr/>
      <a:lstStyle/>
    </a:lnDef>
  </a:objectDefaults>
  <a:extraClrSchemeLst>
    <a:extraClrScheme>
      <a:clrScheme name="中国南车 1">
        <a:dk1>
          <a:srgbClr val="000000"/>
        </a:dk1>
        <a:lt1>
          <a:srgbClr val="FFFFFF"/>
        </a:lt1>
        <a:dk2>
          <a:srgbClr val="000000"/>
        </a:dk2>
        <a:lt2>
          <a:srgbClr val="898989"/>
        </a:lt2>
        <a:accent1>
          <a:srgbClr val="0058B0"/>
        </a:accent1>
        <a:accent2>
          <a:srgbClr val="E60012"/>
        </a:accent2>
        <a:accent3>
          <a:srgbClr val="FFFFFF"/>
        </a:accent3>
        <a:accent4>
          <a:srgbClr val="000000"/>
        </a:accent4>
        <a:accent5>
          <a:srgbClr val="AAB4D4"/>
        </a:accent5>
        <a:accent6>
          <a:srgbClr val="D0000F"/>
        </a:accent6>
        <a:hlink>
          <a:srgbClr val="239AD6"/>
        </a:hlink>
        <a:folHlink>
          <a:srgbClr val="FDD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中国中车</Template>
  <TotalTime>17551</TotalTime>
  <Words>2111</Words>
  <Application>Microsoft Office PowerPoint</Application>
  <PresentationFormat>自定义</PresentationFormat>
  <Paragraphs>222</Paragraphs>
  <Slides>17</Slides>
  <Notes>17</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27" baseType="lpstr">
      <vt:lpstr>等线</vt:lpstr>
      <vt:lpstr>仿宋</vt:lpstr>
      <vt:lpstr>黑体</vt:lpstr>
      <vt:lpstr>微软雅黑</vt:lpstr>
      <vt:lpstr>Arial</vt:lpstr>
      <vt:lpstr>Calibri</vt:lpstr>
      <vt:lpstr>Times New Roman</vt:lpstr>
      <vt:lpstr>Wingdings</vt:lpstr>
      <vt:lpstr>中国中车</vt:lpstr>
      <vt:lpstr>Equation</vt:lpstr>
      <vt:lpstr>PowerPoint 演示文稿</vt:lpstr>
      <vt:lpstr>Outline</vt:lpstr>
      <vt:lpstr>Background</vt:lpstr>
      <vt:lpstr>Background</vt:lpstr>
      <vt:lpstr>Background</vt:lpstr>
      <vt:lpstr>Background</vt:lpstr>
      <vt:lpstr>Background</vt:lpstr>
      <vt:lpstr>Problem Description</vt:lpstr>
      <vt:lpstr>Problem Description</vt:lpstr>
      <vt:lpstr>Topology Optimization</vt:lpstr>
      <vt:lpstr>Topology Optimization</vt:lpstr>
      <vt:lpstr>Topology Optimization</vt:lpstr>
      <vt:lpstr>Topology Optimization</vt:lpstr>
      <vt:lpstr>Topology Optimization</vt:lpstr>
      <vt:lpstr>Results &amp; Comparisons</vt:lpstr>
      <vt:lpstr>Conclusions</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hansen</dc:creator>
  <cp:lastModifiedBy>晴 邵</cp:lastModifiedBy>
  <cp:revision>8134</cp:revision>
  <cp:lastPrinted>2017-06-22T03:08:00Z</cp:lastPrinted>
  <dcterms:created xsi:type="dcterms:W3CDTF">2015-10-21T00:19:00Z</dcterms:created>
  <dcterms:modified xsi:type="dcterms:W3CDTF">2024-10-30T23:32:21Z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2052-11.8.2.8555</vt:lpwstr>
  </property>
</Properties>
</file>