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9"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dirty="0"/>
              <a:t>Interfacial reflectance regulation based on nanospheres</a:t>
            </a:r>
          </a:p>
        </p:txBody>
      </p:sp>
      <p:sp>
        <p:nvSpPr>
          <p:cNvPr id="3" name="Content Placeholder 2"/>
          <p:cNvSpPr>
            <a:spLocks noGrp="1"/>
          </p:cNvSpPr>
          <p:nvPr>
            <p:ph sz="quarter" idx="10"/>
          </p:nvPr>
        </p:nvSpPr>
        <p:spPr>
          <a:xfrm>
            <a:off x="14249400" y="8623935"/>
            <a:ext cx="17520920" cy="3201670"/>
          </a:xfrm>
        </p:spPr>
        <p:txBody>
          <a:bodyPr/>
          <a:lstStyle/>
          <a:p>
            <a:pPr fontAlgn="auto">
              <a:spcBef>
                <a:spcPts val="0"/>
              </a:spcBef>
            </a:pPr>
            <a:r>
              <a:rPr lang="en-US" dirty="0"/>
              <a:t>X. H. Li</a:t>
            </a:r>
            <a:r>
              <a:rPr lang="en-US" baseline="30000" dirty="0"/>
              <a:t>1</a:t>
            </a:r>
            <a:r>
              <a:rPr lang="en-US" dirty="0"/>
              <a:t>, H. Lei</a:t>
            </a:r>
            <a:r>
              <a:rPr lang="en-US" baseline="30000" dirty="0">
                <a:sym typeface="+mn-ea"/>
              </a:rPr>
              <a:t>2</a:t>
            </a:r>
            <a:r>
              <a:rPr lang="en-US" dirty="0"/>
              <a:t>, T. Yang</a:t>
            </a:r>
            <a:r>
              <a:rPr lang="en-US" baseline="30000" dirty="0">
                <a:sym typeface="+mn-ea"/>
              </a:rPr>
              <a:t>1</a:t>
            </a:r>
            <a:r>
              <a:rPr lang="en-US" dirty="0"/>
              <a:t>, H. J. Li</a:t>
            </a:r>
            <a:r>
              <a:rPr lang="en-US" baseline="30000" dirty="0">
                <a:sym typeface="+mn-ea"/>
              </a:rPr>
              <a:t>1</a:t>
            </a:r>
          </a:p>
          <a:p>
            <a:pPr fontAlgn="auto">
              <a:spcBef>
                <a:spcPts val="0"/>
              </a:spcBef>
            </a:pPr>
            <a:r>
              <a:rPr lang="en-US" dirty="0"/>
              <a:t>1. School of Mathematics and Physics, Southwest University of Science and Technology, Mianyang 621010, P. R. China.</a:t>
            </a:r>
          </a:p>
          <a:p>
            <a:pPr fontAlgn="auto">
              <a:spcBef>
                <a:spcPts val="0"/>
              </a:spcBef>
            </a:pPr>
            <a:r>
              <a:rPr lang="en-US" dirty="0"/>
              <a:t>2. School of Materials and Chemistry, Southwest University of Science and Technology, Mianyang 621010, </a:t>
            </a:r>
            <a:r>
              <a:rPr lang="en-US" dirty="0">
                <a:sym typeface="+mn-ea"/>
              </a:rPr>
              <a:t> P. R. China.</a:t>
            </a:r>
            <a:endParaRPr lang="en-US" dirty="0"/>
          </a:p>
        </p:txBody>
      </p:sp>
      <p:pic>
        <p:nvPicPr>
          <p:cNvPr id="18" name="图片占位符 17"/>
          <p:cNvPicPr>
            <a:picLocks noGrp="1"/>
          </p:cNvPicPr>
          <p:nvPr>
            <p:ph type="pic" sz="quarter" idx="11"/>
          </p:nvPr>
        </p:nvPicPr>
        <p:blipFill>
          <a:blip r:embed="rId2">
            <a:clrChange>
              <a:clrFrom>
                <a:srgbClr val="FEFEFE">
                  <a:alpha val="100000"/>
                </a:srgbClr>
              </a:clrFrom>
              <a:clrTo>
                <a:srgbClr val="FEFEFE">
                  <a:alpha val="100000"/>
                  <a:alpha val="0"/>
                </a:srgbClr>
              </a:clrTo>
            </a:clrChange>
          </a:blip>
          <a:stretch>
            <a:fillRect/>
          </a:stretch>
        </p:blipFill>
        <p:spPr>
          <a:xfrm>
            <a:off x="291465" y="1929765"/>
            <a:ext cx="12890500" cy="8890635"/>
          </a:xfrm>
          <a:prstGeom prst="rect">
            <a:avLst/>
          </a:prstGeom>
        </p:spPr>
      </p:pic>
      <p:sp>
        <p:nvSpPr>
          <p:cNvPr id="6" name="Text Placeholder 5"/>
          <p:cNvSpPr>
            <a:spLocks noGrp="1"/>
          </p:cNvSpPr>
          <p:nvPr>
            <p:ph type="body" sz="quarter" idx="23"/>
          </p:nvPr>
        </p:nvSpPr>
        <p:spPr/>
        <p:txBody>
          <a:bodyPr/>
          <a:lstStyle/>
          <a:p>
            <a:pPr indent="457200" algn="just" fontAlgn="auto"/>
            <a:r>
              <a:rPr lang="en-US" sz="3600" dirty="0"/>
              <a:t>We studied the effects of different factors on the reflectance of three coatings with different structures, and proposed a "resin-anchored double-layer HSPs" coating model with ultra-low reflectance (&lt; 0.35%) in all visible wavelengths. In addition, we simplified the surface microstructure of the Morpho butterfly by replacing the surface cuticle with nanospheres and the surface microstructure with the void near the overlap of the nanospheres and the air layer. We simulated the structure of biomimetic butterfly nanospheres by using a three-dimensional periodic model. We also simulated the appearance of the film surface by building a three-dimensional periodic model. The influencing factors are combined with functions.</a:t>
            </a:r>
          </a:p>
        </p:txBody>
      </p:sp>
      <p:sp>
        <p:nvSpPr>
          <p:cNvPr id="7" name="Text Placeholder 6"/>
          <p:cNvSpPr>
            <a:spLocks noGrp="1"/>
          </p:cNvSpPr>
          <p:nvPr>
            <p:ph type="body" sz="quarter" idx="24"/>
          </p:nvPr>
        </p:nvSpPr>
        <p:spPr>
          <a:xfrm>
            <a:off x="1196975" y="39624000"/>
            <a:ext cx="17124680" cy="2315210"/>
          </a:xfrm>
        </p:spPr>
        <p:txBody>
          <a:bodyPr/>
          <a:lstStyle/>
          <a:p>
            <a:pPr marL="514350" indent="-514350" fontAlgn="auto">
              <a:spcBef>
                <a:spcPts val="0"/>
              </a:spcBef>
              <a:buAutoNum type="arabicPeriod"/>
            </a:pPr>
            <a:r>
              <a:rPr lang="en-US" sz="2400" dirty="0"/>
              <a:t> Hong Lei, et. al., Design of a novel anti-reflective coating with ultra-low reflectance based on resin-anchored hollow silica strategy, Progress in Organic Coatings, 186, 108033(2024).</a:t>
            </a:r>
          </a:p>
          <a:p>
            <a:pPr marL="514350" indent="-514350" fontAlgn="auto">
              <a:spcBef>
                <a:spcPts val="0"/>
              </a:spcBef>
              <a:buAutoNum type="arabicPeriod"/>
            </a:pPr>
            <a:r>
              <a:rPr lang="en-US" sz="2400" dirty="0"/>
              <a:t>王宇等，树脂锚定SiO2粒子构建减反射表面模拟，光学学报， 43(9)，0931004. （2023）。</a:t>
            </a:r>
          </a:p>
          <a:p>
            <a:pPr marL="514350" indent="-514350" algn="l" fontAlgn="auto">
              <a:spcBef>
                <a:spcPts val="0"/>
              </a:spcBef>
              <a:buClrTx/>
              <a:buSzTx/>
              <a:buAutoNum type="arabicPeriod"/>
            </a:pPr>
            <a:r>
              <a:rPr lang="en-US" sz="2400" dirty="0" err="1"/>
              <a:t>Yaohui</a:t>
            </a:r>
            <a:r>
              <a:rPr lang="en-US" sz="2400" dirty="0"/>
              <a:t> Wang, et. al., Mimicking the structure of Morpho butterfly wing surface: a highly reflective nanostructure assembled by nanospheres, Journal of </a:t>
            </a:r>
            <a:r>
              <a:rPr lang="en-US" sz="2400" dirty="0" err="1"/>
              <a:t>Nanophotonics</a:t>
            </a:r>
            <a:r>
              <a:rPr lang="en-US" sz="2400" dirty="0"/>
              <a:t>, 16(4), 046005(2022).</a:t>
            </a:r>
          </a:p>
          <a:p>
            <a:pPr marL="514350" indent="-514350" algn="l" fontAlgn="auto">
              <a:spcBef>
                <a:spcPts val="0"/>
              </a:spcBef>
              <a:buClrTx/>
              <a:buSzTx/>
              <a:buAutoNum type="arabicPeriod"/>
            </a:pPr>
            <a:r>
              <a:rPr lang="en-US" sz="2400" dirty="0" err="1"/>
              <a:t>Yuxiao</a:t>
            </a:r>
            <a:r>
              <a:rPr lang="en-US" sz="2400" dirty="0"/>
              <a:t> Hou, et. al., Simulation on antireflection of the oxide nanosphere monolayer film, Applied Optics, 58(18), 4826-4932(2019)</a:t>
            </a:r>
          </a:p>
        </p:txBody>
      </p:sp>
      <p:pic>
        <p:nvPicPr>
          <p:cNvPr id="31" name="内容占位符 30"/>
          <p:cNvPicPr>
            <a:picLocks noGrp="1" noChangeAspect="1"/>
          </p:cNvPicPr>
          <p:nvPr>
            <p:ph sz="quarter" idx="26"/>
          </p:nvPr>
        </p:nvPicPr>
        <p:blipFill>
          <a:blip r:embed="rId3">
            <a:clrChange>
              <a:clrFrom>
                <a:srgbClr val="FFFFFF">
                  <a:alpha val="100000"/>
                </a:srgbClr>
              </a:clrFrom>
              <a:clrTo>
                <a:srgbClr val="FFFFFF">
                  <a:alpha val="100000"/>
                  <a:alpha val="0"/>
                </a:srgbClr>
              </a:clrTo>
            </a:clrChange>
          </a:blip>
          <a:stretch>
            <a:fillRect/>
          </a:stretch>
        </p:blipFill>
        <p:spPr>
          <a:xfrm>
            <a:off x="1531620" y="20669885"/>
            <a:ext cx="6430010" cy="3978910"/>
          </a:xfrm>
          <a:prstGeom prst="rect">
            <a:avLst/>
          </a:prstGeom>
        </p:spPr>
      </p:pic>
      <p:sp>
        <p:nvSpPr>
          <p:cNvPr id="5" name="Text Placeholder 4"/>
          <p:cNvSpPr>
            <a:spLocks noGrp="1"/>
          </p:cNvSpPr>
          <p:nvPr>
            <p:ph type="body" sz="quarter" idx="18"/>
          </p:nvPr>
        </p:nvSpPr>
        <p:spPr>
          <a:xfrm>
            <a:off x="1649730" y="14217015"/>
            <a:ext cx="29615765" cy="5200650"/>
          </a:xfrm>
        </p:spPr>
        <p:txBody>
          <a:bodyPr/>
          <a:lstStyle/>
          <a:p>
            <a:pPr indent="457200" algn="just">
              <a:spcBef>
                <a:spcPts val="0"/>
              </a:spcBef>
            </a:pPr>
            <a:r>
              <a:rPr lang="en-US" altLang="zh-CN" sz="2800" dirty="0"/>
              <a:t>A</a:t>
            </a:r>
            <a:r>
              <a:rPr lang="en-US" altLang="zh-CN" sz="3200" dirty="0"/>
              <a:t>t present, the study of anti-reflection structure on the surface of plastic substrates focuses on hollow silica particles (HSP) and their mixing effect with solid particles, and the optical properties of HSP are investigated in the visible spectrum by using COMSOL Multiphysics® software. It was found that HSP of a specific size (100nm) combined with small size solid silica particles can achieve average reflectance as low as 0.24% in a hexagonal lattice arrangement by optimizing resin coverage and particle spacing. Inspired by Morpho butterflies, we propose a bionic nanosphere structure, which achieves a high reflectivity bandwidth of &gt;99% by adjusting geometric and material parameters, and has little dependence on incident light Angle. The simplified structure is convenient for non-lithographic assembly, showing potential in laser resonators and optical filters. For flexible plastic substrates, the resin-anchored HSP strategy provides a new method to fabricate anti-reflective surfaces. A two-layer HSP structure with different dimensions was designed through two-dimensional simulation and optimization. Combining the bionic theory and the refractive index adjustment principle of the film layer, the ultra-low average reflectance of 0.14% was achieved, and the reflectance of wide Angle was &lt;3% when the incidence Angle was &lt;60°. In addition, we simulate the anti-reflection effect of oxide nanosphere monollayers, and propose a function describing the relationship between reflectivity and influencing factors, which significantly reduces the reflectivity of glass under certain conditions, providing innovative ideas for optical devices such as filters, polarization elements and camera lenses. These studies not only deepen the understanding of anti-reflection mechanism, but also point out the direction for future experiments and practical applications.</a:t>
            </a:r>
          </a:p>
        </p:txBody>
      </p:sp>
      <p:sp>
        <p:nvSpPr>
          <p:cNvPr id="9" name="Text Placeholder 8"/>
          <p:cNvSpPr>
            <a:spLocks noGrp="1"/>
          </p:cNvSpPr>
          <p:nvPr>
            <p:ph type="body" sz="quarter" idx="27"/>
          </p:nvPr>
        </p:nvSpPr>
        <p:spPr>
          <a:xfrm>
            <a:off x="1649531" y="13105291"/>
            <a:ext cx="29615963" cy="1302499"/>
          </a:xfrm>
        </p:spPr>
        <p:txBody>
          <a:bodyPr/>
          <a:lstStyle/>
          <a:p>
            <a:r>
              <a:rPr lang="zh-CN" altLang="en-US" dirty="0"/>
              <a:t>Abstract</a:t>
            </a:r>
          </a:p>
        </p:txBody>
      </p:sp>
      <p:sp>
        <p:nvSpPr>
          <p:cNvPr id="10" name="Text Placeholder 9"/>
          <p:cNvSpPr>
            <a:spLocks noGrp="1"/>
          </p:cNvSpPr>
          <p:nvPr>
            <p:ph type="body" sz="quarter" idx="28"/>
          </p:nvPr>
        </p:nvSpPr>
        <p:spPr/>
        <p:txBody>
          <a:bodyPr/>
          <a:lstStyle/>
          <a:p>
            <a:r>
              <a:rPr dirty="0"/>
              <a:t>Methodology</a:t>
            </a:r>
          </a:p>
        </p:txBody>
      </p:sp>
      <p:sp>
        <p:nvSpPr>
          <p:cNvPr id="12" name="Text Placeholder 11"/>
          <p:cNvSpPr>
            <a:spLocks noGrp="1"/>
          </p:cNvSpPr>
          <p:nvPr>
            <p:ph type="body" sz="quarter" idx="30"/>
          </p:nvPr>
        </p:nvSpPr>
        <p:spPr>
          <a:xfrm>
            <a:off x="1196975" y="27109420"/>
            <a:ext cx="13776325" cy="2254250"/>
          </a:xfrm>
          <a:noFill/>
          <a:extLst>
            <a:ext uri="{909E8E84-426E-40DD-AFC4-6F175D3DCCD1}">
              <a14:hiddenFill xmlns:a14="http://schemas.microsoft.com/office/drawing/2010/main">
                <a:solidFill>
                  <a:schemeClr val="bg1"/>
                </a:solidFill>
              </a14:hiddenFill>
            </a:ext>
          </a:extLst>
        </p:spPr>
        <p:txBody>
          <a:bodyPr/>
          <a:lstStyle/>
          <a:p>
            <a:pPr algn="just"/>
            <a:r>
              <a:rPr lang="en-US" sz="3200">
                <a:sym typeface="+mn-ea"/>
              </a:rPr>
              <a:t>Fig. 1 The effect of incident Angle on reflectance at w¼300 nm, d¼0.84, and the effect of hollowness of the three coating materials on reflectance, deviating from the contour plot of reflectance variation with incident Angle of </a:t>
            </a:r>
            <a:r>
              <a:rPr lang="en-US" sz="3200"/>
              <a:t> Coating-2U.</a:t>
            </a:r>
          </a:p>
        </p:txBody>
      </p:sp>
      <p:sp>
        <p:nvSpPr>
          <p:cNvPr id="14" name="Text Placeholder 13"/>
          <p:cNvSpPr>
            <a:spLocks noGrp="1"/>
          </p:cNvSpPr>
          <p:nvPr>
            <p:ph type="body" sz="quarter" idx="32"/>
          </p:nvPr>
        </p:nvSpPr>
        <p:spPr>
          <a:xfrm>
            <a:off x="1196912" y="30273806"/>
            <a:ext cx="15434125" cy="7101577"/>
          </a:xfrm>
        </p:spPr>
        <p:txBody>
          <a:bodyPr/>
          <a:lstStyle/>
          <a:p>
            <a:pPr indent="457200" algn="just" fontAlgn="auto"/>
            <a:r>
              <a:rPr lang="en-US" sz="3400" dirty="0">
                <a:solidFill>
                  <a:schemeClr val="tx1"/>
                </a:solidFill>
                <a:uFillTx/>
              </a:rPr>
              <a:t>It was found that HSP of a specific size (100nm) combined with small size solid silica particles can achieve average reflectance as low as 0.24% in a hexagonal lattice arrangement by optimizing resin coverage and particle spacing. By adjusting the geometry and material parameters, we also achieved a high reflectivity bandwidth of &gt;99% with little dependence on the Angle of the incident light. The double-layer HSP structure designed by us combines the principle of bionics and refractive index adjustment of the film layer to achieve an ultra-low average reflectance of 0.14% with wide-angle anti-reflectance (&lt;3% at &lt;60° incidence Angle). In addition, we simulate the anti-reflection effect of oxide nanosphere monollayers, and propose a function describing the relationship between reflectivity and influencing factors, which significantly reduces the reflectivity of glass under certain conditions, providing innovative ideas for optical devices such as filters, polarization elements and camera lenses. These studies not only deepen the understanding of anti-reflection mechanism, but also point out the direction for future experiments and practical applications.</a:t>
            </a:r>
          </a:p>
        </p:txBody>
      </p:sp>
      <p:sp>
        <p:nvSpPr>
          <p:cNvPr id="15" name="Text Placeholder 14"/>
          <p:cNvSpPr>
            <a:spLocks noGrp="1"/>
          </p:cNvSpPr>
          <p:nvPr>
            <p:ph type="body" sz="quarter" idx="33"/>
          </p:nvPr>
        </p:nvSpPr>
        <p:spPr>
          <a:xfrm>
            <a:off x="1196913" y="29096052"/>
            <a:ext cx="15362501" cy="1303795"/>
          </a:xfrm>
        </p:spPr>
        <p:txBody>
          <a:bodyPr/>
          <a:lstStyle/>
          <a:p>
            <a:r>
              <a:rPr lang="en-US"/>
              <a:t>Results</a:t>
            </a:r>
          </a:p>
        </p:txBody>
      </p:sp>
      <p:sp>
        <p:nvSpPr>
          <p:cNvPr id="17" name="Text Placeholder 16"/>
          <p:cNvSpPr>
            <a:spLocks noGrp="1"/>
          </p:cNvSpPr>
          <p:nvPr>
            <p:ph type="body" sz="quarter" idx="35"/>
          </p:nvPr>
        </p:nvSpPr>
        <p:spPr/>
        <p:txBody>
          <a:bodyPr/>
          <a:lstStyle/>
          <a:p>
            <a:pPr algn="just"/>
            <a:r>
              <a:rPr lang="en-US" sz="3600"/>
              <a:t>Fig. 2 Effects of radius and wavelength on reflectance and fittings of the results.</a:t>
            </a:r>
          </a:p>
        </p:txBody>
      </p:sp>
      <p:pic>
        <p:nvPicPr>
          <p:cNvPr id="11" name="图片占位符 10"/>
          <p:cNvPicPr>
            <a:picLocks noGrp="1" noChangeAspect="1"/>
          </p:cNvPicPr>
          <p:nvPr>
            <p:ph type="pic" sz="quarter" idx="29"/>
          </p:nvPr>
        </p:nvPicPr>
        <p:blipFill>
          <a:blip r:embed="rId4"/>
          <a:stretch>
            <a:fillRect/>
          </a:stretch>
        </p:blipFill>
        <p:spPr>
          <a:xfrm>
            <a:off x="7791450" y="20634325"/>
            <a:ext cx="7181850" cy="6256020"/>
          </a:xfrm>
          <a:prstGeom prst="rect">
            <a:avLst/>
          </a:prstGeom>
        </p:spPr>
      </p:pic>
      <p:pic>
        <p:nvPicPr>
          <p:cNvPr id="20" name="图片占位符 19"/>
          <p:cNvPicPr>
            <a:picLocks noGrp="1" noChangeAspect="1"/>
          </p:cNvPicPr>
          <p:nvPr>
            <p:ph type="pic" sz="quarter" idx="34"/>
          </p:nvPr>
        </p:nvPicPr>
        <p:blipFill>
          <a:blip r:embed="rId5"/>
          <a:stretch>
            <a:fillRect/>
          </a:stretch>
        </p:blipFill>
        <p:spPr>
          <a:xfrm>
            <a:off x="17545685" y="29532580"/>
            <a:ext cx="9674860" cy="6972300"/>
          </a:xfrm>
          <a:prstGeom prst="rect">
            <a:avLst/>
          </a:prstGeom>
        </p:spPr>
      </p:pic>
      <p:pic>
        <p:nvPicPr>
          <p:cNvPr id="2050" name="图片 12"/>
          <p:cNvPicPr>
            <a:picLocks noChangeAspect="1"/>
          </p:cNvPicPr>
          <p:nvPr/>
        </p:nvPicPr>
        <p:blipFill>
          <a:blip r:embed="rId6"/>
          <a:stretch>
            <a:fillRect/>
          </a:stretch>
        </p:blipFill>
        <p:spPr>
          <a:xfrm>
            <a:off x="19773764" y="39243701"/>
            <a:ext cx="11944350" cy="2842336"/>
          </a:xfrm>
          <a:prstGeom prst="rect">
            <a:avLst/>
          </a:prstGeom>
          <a:noFill/>
          <a:ln w="9525">
            <a:noFill/>
          </a:ln>
        </p:spPr>
      </p:pic>
      <p:sp>
        <p:nvSpPr>
          <p:cNvPr id="38" name="文本框 37"/>
          <p:cNvSpPr txBox="1"/>
          <p:nvPr/>
        </p:nvSpPr>
        <p:spPr>
          <a:xfrm>
            <a:off x="14384655" y="5704840"/>
            <a:ext cx="17002125" cy="1800000"/>
          </a:xfrm>
          <a:prstGeom prst="rect">
            <a:avLst/>
          </a:prstGeom>
          <a:noFill/>
        </p:spPr>
        <p:txBody>
          <a:bodyPr wrap="square" rtlCol="0">
            <a:noAutofit/>
          </a:bodyPr>
          <a:lstStyle/>
          <a:p>
            <a:r>
              <a:rPr lang="en-US" altLang="zh-CN" sz="6000"/>
              <a:t>By constructing the structure of the nanosphere, the reflectivity is regulated by optimizing the parameters</a:t>
            </a:r>
          </a:p>
        </p:txBody>
      </p:sp>
      <p:sp>
        <p:nvSpPr>
          <p:cNvPr id="43" name="文本框 42"/>
          <p:cNvSpPr txBox="1"/>
          <p:nvPr/>
        </p:nvSpPr>
        <p:spPr>
          <a:xfrm>
            <a:off x="1129030" y="38423850"/>
            <a:ext cx="3485515" cy="1807200"/>
          </a:xfrm>
          <a:prstGeom prst="rect">
            <a:avLst/>
          </a:prstGeom>
          <a:noFill/>
        </p:spPr>
        <p:txBody>
          <a:bodyPr wrap="square" rtlCol="0">
            <a:noAutofit/>
          </a:bodyPr>
          <a:lstStyle/>
          <a:p>
            <a:r>
              <a:rPr lang="en-US" altLang="zh-CN" sz="7000">
                <a:solidFill>
                  <a:schemeClr val="tx1"/>
                </a:solidFill>
                <a:uFillTx/>
              </a:rPr>
              <a:t>ckwx </a:t>
            </a:r>
          </a:p>
        </p:txBody>
      </p:sp>
      <p:sp>
        <p:nvSpPr>
          <p:cNvPr id="44" name="TextBox 1"/>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latin typeface="Calibri" panose="020F0502020204030204" pitchFamily="34" charset="0"/>
                <a:cs typeface="Calibri" panose="020F0502020204030204" pitchFamily="34" charset="0"/>
              </a:rPr>
              <a:t>REFERENCES</a:t>
            </a:r>
            <a:endParaRPr lang="en-US" sz="4100" b="1" dirty="0">
              <a:solidFill>
                <a:schemeClr val="bg1">
                  <a:lumMod val="65000"/>
                </a:schemeClr>
              </a:solidFill>
              <a:latin typeface="Calibri" panose="020F0502020204030204" pitchFamily="34" charset="0"/>
              <a:cs typeface="Calibri" panose="020F0502020204030204" pitchFamily="34" charset="0"/>
            </a:endParaRPr>
          </a:p>
        </p:txBody>
      </p:sp>
      <p:pic>
        <p:nvPicPr>
          <p:cNvPr id="46" name="图片占位符 45"/>
          <p:cNvPicPr>
            <a:picLocks noGrp="1" noChangeAspect="1"/>
          </p:cNvPicPr>
          <p:nvPr>
            <p:ph type="pic" sz="quarter" idx="31"/>
          </p:nvPr>
        </p:nvPicPr>
        <p:blipFill>
          <a:blip r:embed="rId7"/>
          <a:stretch>
            <a:fillRect/>
          </a:stretch>
        </p:blipFill>
        <p:spPr>
          <a:xfrm>
            <a:off x="1550670" y="24758650"/>
            <a:ext cx="6276975" cy="2221865"/>
          </a:xfrm>
          <a:prstGeom prst="rect">
            <a:avLst/>
          </a:prstGeom>
        </p:spPr>
      </p:pic>
      <p:pic>
        <p:nvPicPr>
          <p:cNvPr id="47" name="图片 46"/>
          <p:cNvPicPr>
            <a:picLocks noChangeAspect="1"/>
          </p:cNvPicPr>
          <p:nvPr/>
        </p:nvPicPr>
        <p:blipFill>
          <a:blip r:embed="rId8"/>
          <a:stretch>
            <a:fillRect/>
          </a:stretch>
        </p:blipFill>
        <p:spPr>
          <a:xfrm>
            <a:off x="27346275" y="29532580"/>
            <a:ext cx="4432935" cy="702945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g5M2U4NTZlMjRlZWE4YjU0NjA0MzRiMDdlNzA2YmE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864</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Interfacial reflectance regulation based on nanospheres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137</cp:revision>
  <cp:lastPrinted>2023-01-06T15:48:00Z</cp:lastPrinted>
  <dcterms:created xsi:type="dcterms:W3CDTF">2023-01-03T14:57:00Z</dcterms:created>
  <dcterms:modified xsi:type="dcterms:W3CDTF">2024-10-21T03:30:14Z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96A5DD793969446F8A7325BD8C0DDB55_12</vt:lpwstr>
  </property>
  <property fmtid="{D5CDD505-2E9C-101B-9397-08002B2CF9AE}" pid="3" name="KSOProductBuildVer">
    <vt:lpwstr>2052-12.1.0.18276</vt:lpwstr>
  </property>
</Properties>
</file>