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tiff" ContentType="image/tiff"/>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28" r:id="rId1"/>
  </p:sldMasterIdLst>
  <p:notesMasterIdLst>
    <p:notesMasterId r:id="rId25"/>
  </p:notesMasterIdLst>
  <p:handoutMasterIdLst>
    <p:handoutMasterId r:id="rId26"/>
  </p:handoutMasterIdLst>
  <p:sldIdLst>
    <p:sldId id="2554" r:id="rId2"/>
    <p:sldId id="2757" r:id="rId3"/>
    <p:sldId id="2826" r:id="rId4"/>
    <p:sldId id="2939" r:id="rId5"/>
    <p:sldId id="2825" r:id="rId6"/>
    <p:sldId id="2940" r:id="rId7"/>
    <p:sldId id="2898" r:id="rId8"/>
    <p:sldId id="2899" r:id="rId9"/>
    <p:sldId id="2941" r:id="rId10"/>
    <p:sldId id="2942" r:id="rId11"/>
    <p:sldId id="2944" r:id="rId12"/>
    <p:sldId id="2943" r:id="rId13"/>
    <p:sldId id="2945" r:id="rId14"/>
    <p:sldId id="2946" r:id="rId15"/>
    <p:sldId id="2947" r:id="rId16"/>
    <p:sldId id="2948" r:id="rId17"/>
    <p:sldId id="2949" r:id="rId18"/>
    <p:sldId id="2952" r:id="rId19"/>
    <p:sldId id="2951" r:id="rId20"/>
    <p:sldId id="2935" r:id="rId21"/>
    <p:sldId id="3028" r:id="rId22"/>
    <p:sldId id="257" r:id="rId23"/>
    <p:sldId id="256" r:id="rId24"/>
  </p:sldIdLst>
  <p:sldSz cx="9144000" cy="5143500" type="screen16x9"/>
  <p:notesSz cx="6858000" cy="9144000"/>
  <p:defaultTex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57">
          <p15:clr>
            <a:srgbClr val="A4A3A4"/>
          </p15:clr>
        </p15:guide>
        <p15:guide id="2" pos="2946">
          <p15:clr>
            <a:srgbClr val="A4A3A4"/>
          </p15:clr>
        </p15:guide>
        <p15:guide id="3" orient="horz" pos="161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C air" initials="Ma" lastIdx="1" clrIdx="0">
    <p:extLst>
      <p:ext uri="{19B8F6BF-5375-455C-9EA6-DF929625EA0E}">
        <p15:presenceInfo xmlns:p15="http://schemas.microsoft.com/office/powerpoint/2012/main" userId="MAC ai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B050"/>
    <a:srgbClr val="002060"/>
    <a:srgbClr val="B2B2B2"/>
    <a:srgbClr val="F67575"/>
    <a:srgbClr val="99CCFF"/>
    <a:srgbClr val="EAEAEA"/>
    <a:srgbClr val="0000CA"/>
    <a:srgbClr val="D0D0FF"/>
    <a:srgbClr val="F7F7FF"/>
    <a:srgbClr val="FAFA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6" autoAdjust="0"/>
    <p:restoredTop sz="93960" autoAdjust="0"/>
  </p:normalViewPr>
  <p:slideViewPr>
    <p:cSldViewPr snapToObjects="1">
      <p:cViewPr varScale="1">
        <p:scale>
          <a:sx n="107" d="100"/>
          <a:sy n="107" d="100"/>
        </p:scale>
        <p:origin x="84" y="72"/>
      </p:cViewPr>
      <p:guideLst>
        <p:guide orient="horz" pos="2157"/>
        <p:guide pos="2946"/>
        <p:guide orient="horz" pos="1618"/>
      </p:guideLst>
    </p:cSldViewPr>
  </p:slideViewPr>
  <p:outlineViewPr>
    <p:cViewPr>
      <p:scale>
        <a:sx n="33" d="100"/>
        <a:sy n="33" d="100"/>
      </p:scale>
      <p:origin x="0" y="3234"/>
    </p:cViewPr>
  </p:outlineViewPr>
  <p:notesTextViewPr>
    <p:cViewPr>
      <p:scale>
        <a:sx n="3" d="2"/>
        <a:sy n="3" d="2"/>
      </p:scale>
      <p:origin x="0" y="0"/>
    </p:cViewPr>
  </p:notesTextViewPr>
  <p:sorterViewPr>
    <p:cViewPr>
      <p:scale>
        <a:sx n="200" d="100"/>
        <a:sy n="200" d="100"/>
      </p:scale>
      <p:origin x="0" y="-960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5560104-850E-4FBC-8F18-19AF2C258092}" type="datetimeFigureOut">
              <a:rPr lang="zh-CN" altLang="en-US" smtClean="0"/>
              <a:pPr/>
              <a:t>2024/10/31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E8681A-5097-41F4-9263-694AEE06ED1A}" type="slidenum">
              <a:rPr lang="zh-CN" altLang="en-US" smtClean="0"/>
              <a:pPr/>
              <a:t>‹#›</a:t>
            </a:fld>
            <a:endParaRPr lang="zh-CN" altLang="en-US"/>
          </a:p>
        </p:txBody>
      </p:sp>
    </p:spTree>
    <p:extLst>
      <p:ext uri="{BB962C8B-B14F-4D97-AF65-F5344CB8AC3E}">
        <p14:creationId xmlns:p14="http://schemas.microsoft.com/office/powerpoint/2010/main" val="310303021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02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sz="1200">
                <a:latin typeface="Arial" panose="020B0604020202020204" pitchFamily="34" charset="0"/>
              </a:defRPr>
            </a:lvl1pPr>
          </a:lstStyle>
          <a:p>
            <a:pPr>
              <a:defRPr/>
            </a:pPr>
            <a:endParaRPr lang="zh-CN" altLang="en-US"/>
          </a:p>
        </p:txBody>
      </p:sp>
      <p:sp>
        <p:nvSpPr>
          <p:cNvPr id="3075" name="Rectangle 3"/>
          <p:cNvSpPr>
            <a:spLocks noGrp="1" noChangeArrowheads="1"/>
          </p:cNvSpPr>
          <p:nvPr>
            <p:ph type="dt" idx="1"/>
          </p:nvPr>
        </p:nvSpPr>
        <p:spPr bwMode="auto">
          <a:xfrm>
            <a:off x="3883025" y="0"/>
            <a:ext cx="29733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buFont typeface="Arial" panose="020B0604020202020204" pitchFamily="34" charset="0"/>
              <a:buNone/>
              <a:defRPr sz="1200">
                <a:latin typeface="Arial" panose="020B0604020202020204" pitchFamily="34" charset="0"/>
                <a:ea typeface="宋体" panose="02010600030101010101" pitchFamily="2" charset="-122"/>
              </a:defRPr>
            </a:lvl1pPr>
          </a:lstStyle>
          <a:p>
            <a:pPr>
              <a:defRPr/>
            </a:pPr>
            <a:endParaRPr lang="en-US"/>
          </a:p>
        </p:txBody>
      </p:sp>
      <p:sp>
        <p:nvSpPr>
          <p:cNvPr id="3076" name="Rectangle 4"/>
          <p:cNvSpPr>
            <a:spLocks noGrp="1" noRot="1" noChangeAspect="1" noChangeArrowheads="1"/>
          </p:cNvSpPr>
          <p:nvPr>
            <p:ph type="sldImg" idx="2"/>
          </p:nvPr>
        </p:nvSpPr>
        <p:spPr bwMode="auto">
          <a:xfrm>
            <a:off x="381000" y="685800"/>
            <a:ext cx="6096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3078" name="Rectangle 6"/>
          <p:cNvSpPr>
            <a:spLocks noGrp="1" noChangeArrowheads="1"/>
          </p:cNvSpPr>
          <p:nvPr>
            <p:ph type="ftr" sz="quarter" idx="4"/>
          </p:nvPr>
        </p:nvSpPr>
        <p:spPr bwMode="auto">
          <a:xfrm>
            <a:off x="0" y="8685213"/>
            <a:ext cx="29702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eaLnBrk="1" hangingPunct="1">
              <a:buFont typeface="Arial" panose="020B0604020202020204" pitchFamily="34" charset="0"/>
              <a:buNone/>
              <a:defRPr sz="1200">
                <a:latin typeface="Arial" panose="020B0604020202020204" pitchFamily="34" charset="0"/>
                <a:ea typeface="宋体" panose="02010600030101010101" pitchFamily="2" charset="-122"/>
              </a:defRPr>
            </a:lvl1pPr>
          </a:lstStyle>
          <a:p>
            <a:pPr>
              <a:defRPr/>
            </a:pPr>
            <a:endParaRPr lang="en-US"/>
          </a:p>
        </p:txBody>
      </p:sp>
      <p:sp>
        <p:nvSpPr>
          <p:cNvPr id="3079" name="Rectangle 7"/>
          <p:cNvSpPr>
            <a:spLocks noGrp="1" noChangeArrowheads="1"/>
          </p:cNvSpPr>
          <p:nvPr>
            <p:ph type="sldNum" sz="quarter" idx="5"/>
          </p:nvPr>
        </p:nvSpPr>
        <p:spPr bwMode="auto">
          <a:xfrm>
            <a:off x="3883025" y="8685213"/>
            <a:ext cx="29733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eaLnBrk="1" hangingPunct="1">
              <a:buFont typeface="Arial" panose="020B0604020202020204" pitchFamily="34" charset="0"/>
              <a:buNone/>
              <a:defRPr sz="1200">
                <a:latin typeface="Arial" panose="020B0604020202020204" pitchFamily="34" charset="0"/>
              </a:defRPr>
            </a:lvl1pPr>
          </a:lstStyle>
          <a:p>
            <a:pPr>
              <a:defRPr/>
            </a:pPr>
            <a:fld id="{4596759F-AE5B-4214-ADD9-552703ECFE0B}" type="slidenum">
              <a:rPr lang="zh-CN" altLang="en-US"/>
              <a:pPr>
                <a:defRPr/>
              </a:pPr>
              <a:t>‹#›</a:t>
            </a:fld>
            <a:endParaRPr lang="en-US">
              <a:ea typeface="宋体" panose="02010600030101010101" pitchFamily="2" charset="-122"/>
            </a:endParaRPr>
          </a:p>
        </p:txBody>
      </p:sp>
    </p:spTree>
    <p:extLst>
      <p:ext uri="{BB962C8B-B14F-4D97-AF65-F5344CB8AC3E}">
        <p14:creationId xmlns:p14="http://schemas.microsoft.com/office/powerpoint/2010/main" val="1733902602"/>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B530F0D-1A5A-4EA2-B28F-0EC912CB6BA5}" type="slidenum">
              <a:rPr lang="zh-CN" altLang="en-US" smtClean="0"/>
              <a:t>1</a:t>
            </a:fld>
            <a:endParaRPr lang="zh-CN" altLang="en-US"/>
          </a:p>
        </p:txBody>
      </p:sp>
    </p:spTree>
    <p:extLst>
      <p:ext uri="{BB962C8B-B14F-4D97-AF65-F5344CB8AC3E}">
        <p14:creationId xmlns:p14="http://schemas.microsoft.com/office/powerpoint/2010/main" val="28129215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7401576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8220777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42061300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4713301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41200132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42753794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3965003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3852583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5543166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4105581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8415754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808" name="幻灯片图像占位符 1"/>
          <p:cNvSpPr>
            <a:spLocks noGrp="1" noRot="1" noChangeAspect="1" noTextEdit="1"/>
          </p:cNvSpPr>
          <p:nvPr>
            <p:ph type="sldImg"/>
          </p:nvPr>
        </p:nvSpPr>
        <p:spPr bwMode="auto">
          <a:noFill/>
          <a:ln>
            <a:solidFill>
              <a:srgbClr val="000000"/>
            </a:solidFill>
            <a:miter lim="800000"/>
            <a:headEnd/>
            <a:tailEnd/>
          </a:ln>
        </p:spPr>
      </p:sp>
      <p:sp>
        <p:nvSpPr>
          <p:cNvPr id="1048809" name="备注占位符 2"/>
          <p:cNvSpPr>
            <a:spLocks noGrp="1"/>
          </p:cNvSpPr>
          <p:nvPr>
            <p:ph type="body" idx="1"/>
          </p:nvPr>
        </p:nvSpPr>
        <p:spPr bwMode="auto">
          <a:noFill/>
        </p:spPr>
        <p:txBody>
          <a:bodyPr wrap="square" numCol="1" anchor="t" anchorCtr="0" compatLnSpc="1">
            <a:prstTxWarp prst="textNoShape">
              <a:avLst/>
            </a:prstTxWarp>
          </a:bodyPr>
          <a:lstStyle/>
          <a:p>
            <a:pPr defTabSz="966338" eaLnBrk="1" hangingPunct="1">
              <a:spcBef>
                <a:spcPct val="0"/>
              </a:spcBef>
            </a:pPr>
            <a:endParaRPr lang="zh-CN" altLang="en-US" dirty="0"/>
          </a:p>
        </p:txBody>
      </p:sp>
      <p:sp>
        <p:nvSpPr>
          <p:cNvPr id="1048810" name="幻灯片编号占位符 3"/>
          <p:cNvSpPr>
            <a:spLocks noGrp="1"/>
          </p:cNvSpPr>
          <p:nvPr>
            <p:ph type="sldNum" sz="quarter" idx="5"/>
          </p:nvPr>
        </p:nvSpPr>
        <p:spPr bwMode="auto">
          <a:noFill/>
        </p:spPr>
        <p:txBody>
          <a:bodyPr/>
          <a:lstStyle>
            <a:lvl1pPr>
              <a:defRPr>
                <a:solidFill>
                  <a:schemeClr val="tx1"/>
                </a:solidFill>
                <a:latin typeface="Segoe UI" pitchFamily="34" charset="0"/>
              </a:defRPr>
            </a:lvl1pPr>
            <a:lvl2pPr marL="785150" indent="-301981">
              <a:defRPr>
                <a:solidFill>
                  <a:schemeClr val="tx1"/>
                </a:solidFill>
                <a:latin typeface="Segoe UI" pitchFamily="34" charset="0"/>
              </a:defRPr>
            </a:lvl2pPr>
            <a:lvl3pPr marL="1207922" indent="-241584">
              <a:defRPr>
                <a:solidFill>
                  <a:schemeClr val="tx1"/>
                </a:solidFill>
                <a:latin typeface="Segoe UI" pitchFamily="34" charset="0"/>
              </a:defRPr>
            </a:lvl3pPr>
            <a:lvl4pPr marL="1691091" indent="-241584">
              <a:defRPr>
                <a:solidFill>
                  <a:schemeClr val="tx1"/>
                </a:solidFill>
                <a:latin typeface="Segoe UI" pitchFamily="34" charset="0"/>
              </a:defRPr>
            </a:lvl4pPr>
            <a:lvl5pPr marL="2174260" indent="-241584">
              <a:defRPr>
                <a:solidFill>
                  <a:schemeClr val="tx1"/>
                </a:solidFill>
                <a:latin typeface="Segoe UI" pitchFamily="34" charset="0"/>
              </a:defRPr>
            </a:lvl5pPr>
            <a:lvl6pPr marL="2657429" indent="-241584" eaLnBrk="0" fontAlgn="base" hangingPunct="0">
              <a:spcBef>
                <a:spcPct val="0"/>
              </a:spcBef>
              <a:spcAft>
                <a:spcPct val="0"/>
              </a:spcAft>
              <a:defRPr>
                <a:solidFill>
                  <a:schemeClr val="tx1"/>
                </a:solidFill>
                <a:latin typeface="Segoe UI" pitchFamily="34" charset="0"/>
              </a:defRPr>
            </a:lvl6pPr>
            <a:lvl7pPr marL="3140598" indent="-241584" eaLnBrk="0" fontAlgn="base" hangingPunct="0">
              <a:spcBef>
                <a:spcPct val="0"/>
              </a:spcBef>
              <a:spcAft>
                <a:spcPct val="0"/>
              </a:spcAft>
              <a:defRPr>
                <a:solidFill>
                  <a:schemeClr val="tx1"/>
                </a:solidFill>
                <a:latin typeface="Segoe UI" pitchFamily="34" charset="0"/>
              </a:defRPr>
            </a:lvl7pPr>
            <a:lvl8pPr marL="3623767" indent="-241584" eaLnBrk="0" fontAlgn="base" hangingPunct="0">
              <a:spcBef>
                <a:spcPct val="0"/>
              </a:spcBef>
              <a:spcAft>
                <a:spcPct val="0"/>
              </a:spcAft>
              <a:defRPr>
                <a:solidFill>
                  <a:schemeClr val="tx1"/>
                </a:solidFill>
                <a:latin typeface="Segoe UI" pitchFamily="34" charset="0"/>
              </a:defRPr>
            </a:lvl8pPr>
            <a:lvl9pPr marL="4106936" indent="-241584" eaLnBrk="0" fontAlgn="base" hangingPunct="0">
              <a:spcBef>
                <a:spcPct val="0"/>
              </a:spcBef>
              <a:spcAft>
                <a:spcPct val="0"/>
              </a:spcAft>
              <a:defRPr>
                <a:solidFill>
                  <a:schemeClr val="tx1"/>
                </a:solidFill>
                <a:latin typeface="Segoe UI" pitchFamily="34" charset="0"/>
              </a:defRPr>
            </a:lvl9pPr>
          </a:lstStyle>
          <a:p>
            <a:fld id="{6785075E-8990-4FB8-8957-038E270894ED}" type="slidenum">
              <a:rPr lang="en-US" altLang="zh-CN">
                <a:solidFill>
                  <a:prstClr val="black"/>
                </a:solidFill>
                <a:latin typeface="Calibri" pitchFamily="34" charset="0"/>
              </a:rPr>
              <a:t>20</a:t>
            </a:fld>
            <a:endParaRPr lang="zh-CN" altLang="zh-CN">
              <a:solidFill>
                <a:prstClr val="black"/>
              </a:solidFill>
              <a:latin typeface="Calibri" pitchFamily="34" charset="0"/>
            </a:endParaRPr>
          </a:p>
        </p:txBody>
      </p:sp>
    </p:spTree>
    <p:extLst>
      <p:ext uri="{BB962C8B-B14F-4D97-AF65-F5344CB8AC3E}">
        <p14:creationId xmlns:p14="http://schemas.microsoft.com/office/powerpoint/2010/main" val="18398916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319DC68-1537-49D3-8B11-1DBD242B0D0B}" type="slidenum">
              <a:rPr lang="zh-CN" altLang="en-US" smtClean="0"/>
              <a:t>21</a:t>
            </a:fld>
            <a:endParaRPr lang="zh-CN" altLang="en-US"/>
          </a:p>
        </p:txBody>
      </p:sp>
    </p:spTree>
    <p:extLst>
      <p:ext uri="{BB962C8B-B14F-4D97-AF65-F5344CB8AC3E}">
        <p14:creationId xmlns:p14="http://schemas.microsoft.com/office/powerpoint/2010/main" val="25377072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zh-CN" altLang="en-US" dirty="0"/>
          </a:p>
        </p:txBody>
      </p:sp>
    </p:spTree>
    <p:extLst>
      <p:ext uri="{BB962C8B-B14F-4D97-AF65-F5344CB8AC3E}">
        <p14:creationId xmlns:p14="http://schemas.microsoft.com/office/powerpoint/2010/main" val="1898046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3025458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37328122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24782012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7235166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41885453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6070402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E0805533-647D-46CC-AB94-0114CBC72AC7}" type="datetime1">
              <a:rPr lang="zh-CN" altLang="en-US" smtClean="0">
                <a:solidFill>
                  <a:prstClr val="black">
                    <a:tint val="75000"/>
                  </a:prstClr>
                </a:solidFill>
              </a:rPr>
              <a:t>2024/10/31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99926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17D5277-8CD2-4D0C-94A3-1F111D883CBC}" type="datetime1">
              <a:rPr lang="zh-CN" altLang="en-US" smtClean="0">
                <a:solidFill>
                  <a:prstClr val="black">
                    <a:tint val="75000"/>
                  </a:prstClr>
                </a:solidFill>
              </a:rPr>
              <a:t>2024/10/31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66131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030E565-8153-412C-8D30-1B0E2CF2F47D}" type="datetime1">
              <a:rPr lang="zh-CN" altLang="en-US" smtClean="0">
                <a:solidFill>
                  <a:prstClr val="black">
                    <a:tint val="75000"/>
                  </a:prstClr>
                </a:solidFill>
              </a:rPr>
              <a:t>2024/10/31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3747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8966" y="258367"/>
            <a:ext cx="662749" cy="497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Platshållare för innehåll 2"/>
          <p:cNvSpPr>
            <a:spLocks noGrp="1"/>
          </p:cNvSpPr>
          <p:nvPr>
            <p:ph idx="1"/>
          </p:nvPr>
        </p:nvSpPr>
        <p:spPr>
          <a:xfrm>
            <a:off x="1619250" y="1187054"/>
            <a:ext cx="6935788" cy="305871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Rubrik 1"/>
          <p:cNvSpPr>
            <a:spLocks noGrp="1"/>
          </p:cNvSpPr>
          <p:nvPr>
            <p:ph type="title"/>
          </p:nvPr>
        </p:nvSpPr>
        <p:spPr>
          <a:xfrm>
            <a:off x="1619250" y="303653"/>
            <a:ext cx="6935788" cy="501253"/>
          </a:xfrm>
        </p:spPr>
        <p:txBody>
          <a:bodyPr/>
          <a:lstStyle/>
          <a:p>
            <a:r>
              <a:rPr lang="en-US"/>
              <a:t>Click to edit Master title style</a:t>
            </a:r>
            <a:endParaRPr lang="en-GB" dirty="0"/>
          </a:p>
        </p:txBody>
      </p:sp>
      <p:sp>
        <p:nvSpPr>
          <p:cNvPr id="9" name="Platshållare för datum 3"/>
          <p:cNvSpPr>
            <a:spLocks noGrp="1"/>
          </p:cNvSpPr>
          <p:nvPr>
            <p:ph type="dt" sz="half" idx="10"/>
          </p:nvPr>
        </p:nvSpPr>
        <p:spPr>
          <a:xfrm>
            <a:off x="5580112" y="4716383"/>
            <a:ext cx="2133600" cy="273844"/>
          </a:xfrm>
        </p:spPr>
        <p:txBody>
          <a:bodyPr/>
          <a:lstStyle>
            <a:lvl1pPr>
              <a:defRPr sz="1100">
                <a:solidFill>
                  <a:schemeClr val="tx1"/>
                </a:solidFill>
              </a:defRPr>
            </a:lvl1pPr>
          </a:lstStyle>
          <a:p>
            <a:fld id="{606E38C3-9736-40C8-9B41-4F1805273023}" type="datetime1">
              <a:rPr lang="zh-CN" altLang="en-US" smtClean="0"/>
              <a:t>2024/10/31</a:t>
            </a:fld>
            <a:endParaRPr lang="sv-SE"/>
          </a:p>
        </p:txBody>
      </p:sp>
      <p:sp>
        <p:nvSpPr>
          <p:cNvPr id="14" name="Platshållare för bildnummer 5"/>
          <p:cNvSpPr>
            <a:spLocks noGrp="1"/>
          </p:cNvSpPr>
          <p:nvPr>
            <p:ph type="sldNum" sz="quarter" idx="12"/>
          </p:nvPr>
        </p:nvSpPr>
        <p:spPr>
          <a:xfrm>
            <a:off x="8172401" y="4726058"/>
            <a:ext cx="531863" cy="273844"/>
          </a:xfrm>
        </p:spPr>
        <p:txBody>
          <a:bodyPr/>
          <a:lstStyle>
            <a:lvl1pPr>
              <a:defRPr sz="1100">
                <a:solidFill>
                  <a:schemeClr val="tx1"/>
                </a:solidFill>
              </a:defRPr>
            </a:lvl1pPr>
          </a:lstStyle>
          <a:p>
            <a:fld id="{680D72F4-1C41-4187-A4BC-492CF086CF40}" type="slidenum">
              <a:rPr lang="sv-SE" smtClean="0"/>
              <a:pPr/>
              <a:t>‹#›</a:t>
            </a:fld>
            <a:endParaRPr lang="sv-SE"/>
          </a:p>
        </p:txBody>
      </p:sp>
      <p:sp>
        <p:nvSpPr>
          <p:cNvPr id="15" name="Platshållare för sidfot 4"/>
          <p:cNvSpPr>
            <a:spLocks noGrp="1"/>
          </p:cNvSpPr>
          <p:nvPr>
            <p:ph type="ftr" sz="quarter" idx="11"/>
          </p:nvPr>
        </p:nvSpPr>
        <p:spPr>
          <a:xfrm>
            <a:off x="1619250" y="4758975"/>
            <a:ext cx="2895600" cy="273844"/>
          </a:xfrm>
        </p:spPr>
        <p:txBody>
          <a:bodyPr lIns="0" tIns="0" rIns="0" bIns="0" anchor="t"/>
          <a:lstStyle>
            <a:lvl1pPr algn="l">
              <a:lnSpc>
                <a:spcPts val="900"/>
              </a:lnSpc>
              <a:defRPr sz="1100" b="1" cap="all" baseline="0">
                <a:solidFill>
                  <a:schemeClr val="tx1"/>
                </a:solidFill>
              </a:defRPr>
            </a:lvl1pPr>
          </a:lstStyle>
          <a:p>
            <a:endParaRPr lang="sv-SE" dirty="0"/>
          </a:p>
        </p:txBody>
      </p:sp>
    </p:spTree>
    <p:extLst>
      <p:ext uri="{BB962C8B-B14F-4D97-AF65-F5344CB8AC3E}">
        <p14:creationId xmlns:p14="http://schemas.microsoft.com/office/powerpoint/2010/main" val="8240978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spTree>
      <p:nvGrpSpPr>
        <p:cNvPr id="1" name=""/>
        <p:cNvGrpSpPr/>
        <p:nvPr/>
      </p:nvGrpSpPr>
      <p:grpSpPr>
        <a:xfrm>
          <a:off x="0" y="0"/>
          <a:ext cx="0" cy="0"/>
          <a:chOff x="0" y="0"/>
          <a:chExt cx="0" cy="0"/>
        </a:xfrm>
      </p:grpSpPr>
      <p:sp>
        <p:nvSpPr>
          <p:cNvPr id="3" name="直接连接符 3">
            <a:extLst>
              <a:ext uri="{FF2B5EF4-FFF2-40B4-BE49-F238E27FC236}">
                <a16:creationId xmlns:a16="http://schemas.microsoft.com/office/drawing/2014/main" id="{158FA685-B898-401A-8FD7-C98C73EF5B64}"/>
              </a:ext>
            </a:extLst>
          </p:cNvPr>
          <p:cNvSpPr>
            <a:spLocks noChangeShapeType="1"/>
          </p:cNvSpPr>
          <p:nvPr userDrawn="1"/>
        </p:nvSpPr>
        <p:spPr bwMode="auto">
          <a:xfrm>
            <a:off x="0" y="2109787"/>
            <a:ext cx="4572000" cy="0"/>
          </a:xfrm>
          <a:prstGeom prst="line">
            <a:avLst/>
          </a:prstGeom>
          <a:noFill/>
          <a:ln w="9525">
            <a:solidFill>
              <a:srgbClr val="A5A5A5"/>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4" name="直接连接符 4">
            <a:extLst>
              <a:ext uri="{FF2B5EF4-FFF2-40B4-BE49-F238E27FC236}">
                <a16:creationId xmlns:a16="http://schemas.microsoft.com/office/drawing/2014/main" id="{BD074653-599E-47EF-A5FD-D92ACF93C43C}"/>
              </a:ext>
            </a:extLst>
          </p:cNvPr>
          <p:cNvSpPr>
            <a:spLocks noChangeShapeType="1"/>
          </p:cNvSpPr>
          <p:nvPr userDrawn="1"/>
        </p:nvSpPr>
        <p:spPr bwMode="auto">
          <a:xfrm flipV="1">
            <a:off x="4652963" y="1776413"/>
            <a:ext cx="0" cy="323850"/>
          </a:xfrm>
          <a:prstGeom prst="line">
            <a:avLst/>
          </a:prstGeom>
          <a:noFill/>
          <a:ln w="38100">
            <a:solidFill>
              <a:srgbClr val="A5A5A5"/>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5" name="TextBox 6">
            <a:extLst>
              <a:ext uri="{FF2B5EF4-FFF2-40B4-BE49-F238E27FC236}">
                <a16:creationId xmlns:a16="http://schemas.microsoft.com/office/drawing/2014/main" id="{73426567-6BE1-44DF-9C35-C7F7DF52BEF1}"/>
              </a:ext>
            </a:extLst>
          </p:cNvPr>
          <p:cNvSpPr>
            <a:spLocks noChangeArrowheads="1"/>
          </p:cNvSpPr>
          <p:nvPr userDrawn="1"/>
        </p:nvSpPr>
        <p:spPr bwMode="auto">
          <a:xfrm>
            <a:off x="4738690" y="1821657"/>
            <a:ext cx="2054601" cy="461665"/>
          </a:xfrm>
          <a:prstGeom prst="rect">
            <a:avLst/>
          </a:prstGeom>
          <a:noFill/>
          <a:ln>
            <a:noFill/>
          </a:ln>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en-US" altLang="zh-CN" sz="1200">
                <a:solidFill>
                  <a:srgbClr val="7F7F7F"/>
                </a:solidFill>
                <a:latin typeface="Verdana" panose="020B0604030504040204" pitchFamily="34" charset="0"/>
                <a:sym typeface="Verdana" panose="020B0604030504040204" pitchFamily="34" charset="0"/>
              </a:rPr>
              <a:t>National Center for </a:t>
            </a:r>
          </a:p>
          <a:p>
            <a:pPr eaLnBrk="1" hangingPunct="1">
              <a:buFont typeface="Arial" panose="020B0604020202020204" pitchFamily="34" charset="0"/>
              <a:buNone/>
              <a:defRPr/>
            </a:pPr>
            <a:r>
              <a:rPr lang="en-US" altLang="zh-CN" sz="1200">
                <a:solidFill>
                  <a:srgbClr val="7F7F7F"/>
                </a:solidFill>
                <a:latin typeface="Verdana" panose="020B0604030504040204" pitchFamily="34" charset="0"/>
                <a:sym typeface="Verdana" panose="020B0604030504040204" pitchFamily="34" charset="0"/>
              </a:rPr>
              <a:t>Materials Service Safety</a:t>
            </a:r>
            <a:endParaRPr lang="zh-CN" altLang="en-US" sz="1200">
              <a:solidFill>
                <a:srgbClr val="7F7F7F"/>
              </a:solidFill>
              <a:latin typeface="Verdana" panose="020B0604030504040204" pitchFamily="34" charset="0"/>
              <a:sym typeface="Verdana" panose="020B0604030504040204" pitchFamily="34" charset="0"/>
            </a:endParaRPr>
          </a:p>
        </p:txBody>
      </p:sp>
      <p:sp>
        <p:nvSpPr>
          <p:cNvPr id="6" name="直接连接符 6">
            <a:extLst>
              <a:ext uri="{FF2B5EF4-FFF2-40B4-BE49-F238E27FC236}">
                <a16:creationId xmlns:a16="http://schemas.microsoft.com/office/drawing/2014/main" id="{0A2D21F6-ACA2-4D65-ADC8-B738C5FE3D62}"/>
              </a:ext>
            </a:extLst>
          </p:cNvPr>
          <p:cNvSpPr>
            <a:spLocks noChangeShapeType="1"/>
          </p:cNvSpPr>
          <p:nvPr userDrawn="1"/>
        </p:nvSpPr>
        <p:spPr bwMode="auto">
          <a:xfrm flipV="1">
            <a:off x="4738690" y="1883570"/>
            <a:ext cx="1587" cy="216694"/>
          </a:xfrm>
          <a:prstGeom prst="line">
            <a:avLst/>
          </a:prstGeom>
          <a:noFill/>
          <a:ln w="38100">
            <a:solidFill>
              <a:srgbClr val="0070C0"/>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 name="文本占位符 9"/>
          <p:cNvSpPr>
            <a:spLocks noGrp="1"/>
          </p:cNvSpPr>
          <p:nvPr>
            <p:ph type="body" sz="quarter" idx="10"/>
          </p:nvPr>
        </p:nvSpPr>
        <p:spPr>
          <a:xfrm>
            <a:off x="719140" y="2410074"/>
            <a:ext cx="7777163" cy="539704"/>
          </a:xfrm>
          <a:prstGeom prst="rect">
            <a:avLst/>
          </a:prstGeom>
        </p:spPr>
        <p:txBody>
          <a:bodyPr/>
          <a:lstStyle>
            <a:lvl1pPr marL="0" indent="0" algn="ctr">
              <a:buNone/>
              <a:defRPr lang="zh-CN" altLang="en-US" sz="4000" b="1" kern="1200" dirty="0">
                <a:solidFill>
                  <a:srgbClr val="0070C0"/>
                </a:solidFill>
                <a:latin typeface="黑体" panose="02010609060101010101" pitchFamily="49" charset="-122"/>
                <a:ea typeface="黑体" panose="02010609060101010101" pitchFamily="49" charset="-122"/>
                <a:cs typeface="+mj-cs"/>
                <a:sym typeface="Calibri" panose="020F0502020204030204" pitchFamily="34" charset="0"/>
              </a:defRPr>
            </a:lvl1pPr>
          </a:lstStyle>
          <a:p>
            <a:pPr lvl="0"/>
            <a:endParaRPr lang="zh-CN" altLang="en-US" dirty="0"/>
          </a:p>
        </p:txBody>
      </p:sp>
    </p:spTree>
    <p:extLst>
      <p:ext uri="{BB962C8B-B14F-4D97-AF65-F5344CB8AC3E}">
        <p14:creationId xmlns:p14="http://schemas.microsoft.com/office/powerpoint/2010/main" val="1990047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9" name="标题 8"/>
          <p:cNvSpPr>
            <a:spLocks noGrp="1"/>
          </p:cNvSpPr>
          <p:nvPr>
            <p:ph type="title"/>
          </p:nvPr>
        </p:nvSpPr>
        <p:spPr/>
        <p:txBody>
          <a:bodyPr/>
          <a:lstStyle>
            <a:lvl1pPr>
              <a:defRPr>
                <a:latin typeface="黑体" panose="02010609060101010101" pitchFamily="49" charset="-122"/>
                <a:ea typeface="黑体" panose="02010609060101010101" pitchFamily="49" charset="-122"/>
              </a:defRPr>
            </a:lvl1pPr>
          </a:lstStyle>
          <a:p>
            <a:r>
              <a:rPr lang="zh-CN" altLang="en-US" dirty="0"/>
              <a:t>单击此处编辑母版标题样式</a:t>
            </a:r>
          </a:p>
        </p:txBody>
      </p:sp>
      <p:sp>
        <p:nvSpPr>
          <p:cNvPr id="13" name="文本占位符 12"/>
          <p:cNvSpPr>
            <a:spLocks noGrp="1"/>
          </p:cNvSpPr>
          <p:nvPr>
            <p:ph type="body" sz="quarter" idx="10"/>
          </p:nvPr>
        </p:nvSpPr>
        <p:spPr>
          <a:xfrm>
            <a:off x="431602" y="538156"/>
            <a:ext cx="4824335" cy="461665"/>
          </a:xfrm>
          <a:prstGeom prst="rect">
            <a:avLst/>
          </a:prstGeom>
        </p:spPr>
        <p:txBody>
          <a:bodyPr lIns="90000" rIns="90000" anchor="ctr">
            <a:spAutoFit/>
          </a:bodyPr>
          <a:lstStyle>
            <a:lvl1pPr marL="0" indent="0">
              <a:buNone/>
              <a:defRPr sz="2400" b="1">
                <a:solidFill>
                  <a:schemeClr val="bg1">
                    <a:lumMod val="50000"/>
                  </a:schemeClr>
                </a:solidFill>
                <a:latin typeface="黑体" panose="02010609060101010101" pitchFamily="49" charset="-122"/>
                <a:ea typeface="黑体" panose="02010609060101010101" pitchFamily="49" charset="-122"/>
              </a:defRPr>
            </a:lvl1pPr>
            <a:lvl5pPr marL="1828800" indent="0" algn="l">
              <a:buNone/>
              <a:defRPr/>
            </a:lvl5pPr>
          </a:lstStyle>
          <a:p>
            <a:pPr lvl="0"/>
            <a:endParaRPr lang="zh-CN" altLang="en-US" dirty="0"/>
          </a:p>
        </p:txBody>
      </p:sp>
    </p:spTree>
    <p:extLst>
      <p:ext uri="{BB962C8B-B14F-4D97-AF65-F5344CB8AC3E}">
        <p14:creationId xmlns:p14="http://schemas.microsoft.com/office/powerpoint/2010/main" val="78866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78BF2B4-7A36-463C-B01F-6AD759C8E7EE}" type="datetime1">
              <a:rPr lang="zh-CN" altLang="en-US" smtClean="0">
                <a:solidFill>
                  <a:prstClr val="black">
                    <a:tint val="75000"/>
                  </a:prstClr>
                </a:solidFill>
              </a:rPr>
              <a:t>2024/10/31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76716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7"/>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7638EC46-081A-4C6F-9C12-85A43A07639B}" type="datetime1">
              <a:rPr lang="zh-CN" altLang="en-US" smtClean="0">
                <a:solidFill>
                  <a:prstClr val="black">
                    <a:tint val="75000"/>
                  </a:prstClr>
                </a:solidFill>
              </a:rPr>
              <a:t>2024/10/31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4004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150"/>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150"/>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E454481F-AD06-4E83-BB5C-B2339F6FD0EA}" type="datetime1">
              <a:rPr lang="zh-CN" altLang="en-US" smtClean="0">
                <a:solidFill>
                  <a:prstClr val="black">
                    <a:tint val="75000"/>
                  </a:prstClr>
                </a:solidFill>
              </a:rPr>
              <a:t>2024/10/31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1443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7"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A66D8A0F-9EA3-4BCE-831F-7D0CCD184A42}" type="datetime1">
              <a:rPr lang="zh-CN" altLang="en-US" smtClean="0">
                <a:solidFill>
                  <a:prstClr val="black">
                    <a:tint val="75000"/>
                  </a:prstClr>
                </a:solidFill>
              </a:rPr>
              <a:t>2024/10/31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20994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BA2199C-9B0C-432F-BBBF-FB1C834A0C88}" type="datetime1">
              <a:rPr lang="zh-CN" altLang="en-US" smtClean="0">
                <a:solidFill>
                  <a:prstClr val="black">
                    <a:tint val="75000"/>
                  </a:prstClr>
                </a:solidFill>
              </a:rPr>
              <a:t>2024/10/31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7406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CC8D187-67BF-4CD9-B212-252FF861028F}" type="datetime1">
              <a:rPr lang="zh-CN" altLang="en-US" smtClean="0">
                <a:solidFill>
                  <a:prstClr val="black">
                    <a:tint val="75000"/>
                  </a:prstClr>
                </a:solidFill>
              </a:rPr>
              <a:t>2024/10/31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23740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8"/>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2"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F6885FF-DB94-4ACD-9839-92D36CDB47AE}" type="datetime1">
              <a:rPr lang="zh-CN" altLang="en-US" smtClean="0">
                <a:solidFill>
                  <a:prstClr val="black">
                    <a:tint val="75000"/>
                  </a:prstClr>
                </a:solidFill>
              </a:rPr>
              <a:t>2024/10/31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70207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0CA0C1CC-8245-4D63-BB92-232337707894}" type="datetime1">
              <a:rPr lang="zh-CN" altLang="en-US" smtClean="0">
                <a:solidFill>
                  <a:prstClr val="black">
                    <a:tint val="75000"/>
                  </a:prstClr>
                </a:solidFill>
              </a:rPr>
              <a:t>2024/10/31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26145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0"/>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B2805D22-1ACF-4715-BCAE-A414E5D46F60}" type="datetime1">
              <a:rPr lang="zh-CN" altLang="en-US" smtClean="0">
                <a:solidFill>
                  <a:prstClr val="black">
                    <a:tint val="75000"/>
                  </a:prstClr>
                </a:solidFill>
                <a:latin typeface="Calibri"/>
              </a:rPr>
              <a:t>2024/10/31</a:t>
            </a:fld>
            <a:endParaRPr lang="zh-CN" altLang="en-US">
              <a:solidFill>
                <a:prstClr val="black">
                  <a:tint val="75000"/>
                </a:prstClr>
              </a:solidFill>
              <a:latin typeface="Calibri"/>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0C913308-F349-4B6D-A68A-DD1791B4A57B}" type="slidenum">
              <a:rPr lang="zh-CN" altLang="en-US" smtClean="0">
                <a:solidFill>
                  <a:prstClr val="black">
                    <a:tint val="75000"/>
                  </a:prstClr>
                </a:solidFill>
                <a:latin typeface="Calibri"/>
              </a:rPr>
              <a:pPr eaLnBrk="1" fontAlgn="auto" hangingPunct="1">
                <a:spcBef>
                  <a:spcPts val="0"/>
                </a:spcBef>
                <a:spcAft>
                  <a:spcPts val="0"/>
                </a:spcAft>
              </a:pPr>
              <a:t>‹#›</a:t>
            </a:fld>
            <a:endParaRPr lang="zh-CN" altLang="en-US">
              <a:solidFill>
                <a:prstClr val="black">
                  <a:tint val="75000"/>
                </a:prstClr>
              </a:solidFill>
              <a:latin typeface="Calibri"/>
            </a:endParaRPr>
          </a:p>
        </p:txBody>
      </p:sp>
    </p:spTree>
    <p:extLst>
      <p:ext uri="{BB962C8B-B14F-4D97-AF65-F5344CB8AC3E}">
        <p14:creationId xmlns:p14="http://schemas.microsoft.com/office/powerpoint/2010/main" val="754322844"/>
      </p:ext>
    </p:extLst>
  </p:cSld>
  <p:clrMap bg1="lt1" tx1="dk1" bg2="lt2" tx2="dk2" accent1="accent1" accent2="accent2" accent3="accent3" accent4="accent4" accent5="accent5" accent6="accent6" hlink="hlink" folHlink="folHlink"/>
  <p:sldLayoutIdLst>
    <p:sldLayoutId id="2147484029" r:id="rId1"/>
    <p:sldLayoutId id="2147484030" r:id="rId2"/>
    <p:sldLayoutId id="2147484031" r:id="rId3"/>
    <p:sldLayoutId id="2147484032" r:id="rId4"/>
    <p:sldLayoutId id="2147484033" r:id="rId5"/>
    <p:sldLayoutId id="2147484034" r:id="rId6"/>
    <p:sldLayoutId id="2147484035" r:id="rId7"/>
    <p:sldLayoutId id="2147484036" r:id="rId8"/>
    <p:sldLayoutId id="2147484037" r:id="rId9"/>
    <p:sldLayoutId id="2147484038" r:id="rId10"/>
    <p:sldLayoutId id="2147484039" r:id="rId11"/>
    <p:sldLayoutId id="2147484040" r:id="rId12"/>
    <p:sldLayoutId id="2147484079" r:id="rId13"/>
    <p:sldLayoutId id="2147484080" r:id="rId1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microsoft.com/office/2007/relationships/hdphoto" Target="../media/hdphoto1.wdp"/><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5.png"/><Relationship Id="rId18" Type="http://schemas.openxmlformats.org/officeDocument/2006/relationships/image" Target="../media/image30.png"/><Relationship Id="rId26" Type="http://schemas.openxmlformats.org/officeDocument/2006/relationships/image" Target="../media/image36.png"/><Relationship Id="rId3" Type="http://schemas.openxmlformats.org/officeDocument/2006/relationships/notesSlide" Target="../notesSlides/notesSlide10.xml"/><Relationship Id="rId21" Type="http://schemas.openxmlformats.org/officeDocument/2006/relationships/image" Target="../media/image17.wmf"/><Relationship Id="rId7" Type="http://schemas.openxmlformats.org/officeDocument/2006/relationships/image" Target="../media/image20.png"/><Relationship Id="rId12" Type="http://schemas.openxmlformats.org/officeDocument/2006/relationships/image" Target="../media/image16.wmf"/><Relationship Id="rId17" Type="http://schemas.openxmlformats.org/officeDocument/2006/relationships/image" Target="../media/image29.png"/><Relationship Id="rId25" Type="http://schemas.openxmlformats.org/officeDocument/2006/relationships/image" Target="../media/image35.png"/><Relationship Id="rId2" Type="http://schemas.openxmlformats.org/officeDocument/2006/relationships/slideLayout" Target="../slideLayouts/slideLayout7.xml"/><Relationship Id="rId16" Type="http://schemas.openxmlformats.org/officeDocument/2006/relationships/image" Target="../media/image28.png"/><Relationship Id="rId20" Type="http://schemas.openxmlformats.org/officeDocument/2006/relationships/oleObject" Target="../embeddings/oleObject2.bin"/><Relationship Id="rId1" Type="http://schemas.openxmlformats.org/officeDocument/2006/relationships/vmlDrawing" Target="../drawings/vmlDrawing1.vml"/><Relationship Id="rId6" Type="http://schemas.openxmlformats.org/officeDocument/2006/relationships/image" Target="../media/image19.png"/><Relationship Id="rId11" Type="http://schemas.openxmlformats.org/officeDocument/2006/relationships/oleObject" Target="../embeddings/oleObject1.bin"/><Relationship Id="rId24" Type="http://schemas.openxmlformats.org/officeDocument/2006/relationships/image" Target="../media/image34.png"/><Relationship Id="rId5" Type="http://schemas.openxmlformats.org/officeDocument/2006/relationships/image" Target="../media/image18.png"/><Relationship Id="rId15" Type="http://schemas.openxmlformats.org/officeDocument/2006/relationships/image" Target="../media/image27.png"/><Relationship Id="rId23" Type="http://schemas.openxmlformats.org/officeDocument/2006/relationships/image" Target="../media/image18.wmf"/><Relationship Id="rId10" Type="http://schemas.openxmlformats.org/officeDocument/2006/relationships/image" Target="../media/image23.png"/><Relationship Id="rId19" Type="http://schemas.openxmlformats.org/officeDocument/2006/relationships/image" Target="../media/image31.png"/><Relationship Id="rId4" Type="http://schemas.openxmlformats.org/officeDocument/2006/relationships/image" Target="../media/image5.jpeg"/><Relationship Id="rId9" Type="http://schemas.openxmlformats.org/officeDocument/2006/relationships/image" Target="../media/image22.png"/><Relationship Id="rId14" Type="http://schemas.openxmlformats.org/officeDocument/2006/relationships/image" Target="../media/image26.png"/><Relationship Id="rId22" Type="http://schemas.openxmlformats.org/officeDocument/2006/relationships/oleObject" Target="../embeddings/oleObject3.bin"/><Relationship Id="rId27" Type="http://schemas.openxmlformats.org/officeDocument/2006/relationships/image" Target="../media/image37.png"/></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9.tiff"/></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0.tiff"/></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tiff"/></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27.gif"/><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26.gif"/><Relationship Id="rId5" Type="http://schemas.openxmlformats.org/officeDocument/2006/relationships/image" Target="../media/image25.tiff"/><Relationship Id="rId4" Type="http://schemas.openxmlformats.org/officeDocument/2006/relationships/image" Target="../media/image24.jpeg"/></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29.tiff"/><Relationship Id="rId4" Type="http://schemas.openxmlformats.org/officeDocument/2006/relationships/image" Target="../media/image28.tiff"/></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30.tiff"/></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image" Target="../media/image35.gif"/><Relationship Id="rId3" Type="http://schemas.openxmlformats.org/officeDocument/2006/relationships/image" Target="../media/image5.jpeg"/><Relationship Id="rId7" Type="http://schemas.openxmlformats.org/officeDocument/2006/relationships/image" Target="../media/image34.gif"/><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33.gif"/><Relationship Id="rId5" Type="http://schemas.openxmlformats.org/officeDocument/2006/relationships/image" Target="../media/image32.gif"/><Relationship Id="rId4" Type="http://schemas.openxmlformats.org/officeDocument/2006/relationships/image" Target="../media/image31.gif"/><Relationship Id="rId9" Type="http://schemas.openxmlformats.org/officeDocument/2006/relationships/image" Target="../media/image36.gif"/></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45.tiff"/><Relationship Id="rId3" Type="http://schemas.openxmlformats.org/officeDocument/2006/relationships/image" Target="../media/image40.jpeg"/><Relationship Id="rId7" Type="http://schemas.openxmlformats.org/officeDocument/2006/relationships/image" Target="../media/image44.tiff"/><Relationship Id="rId2" Type="http://schemas.openxmlformats.org/officeDocument/2006/relationships/image" Target="../media/image39.tiff"/><Relationship Id="rId1" Type="http://schemas.openxmlformats.org/officeDocument/2006/relationships/slideLayout" Target="../slideLayouts/slideLayout1.xml"/><Relationship Id="rId6" Type="http://schemas.openxmlformats.org/officeDocument/2006/relationships/image" Target="../media/image43.tiff"/><Relationship Id="rId5" Type="http://schemas.openxmlformats.org/officeDocument/2006/relationships/image" Target="../media/image42.jpeg"/><Relationship Id="rId10" Type="http://schemas.openxmlformats.org/officeDocument/2006/relationships/image" Target="../media/image47.tiff"/><Relationship Id="rId4" Type="http://schemas.openxmlformats.org/officeDocument/2006/relationships/image" Target="../media/image41.jpeg"/><Relationship Id="rId9" Type="http://schemas.openxmlformats.org/officeDocument/2006/relationships/image" Target="../media/image46.tiff"/></Relationships>
</file>

<file path=ppt/slides/_rels/slide23.xml.rels><?xml version="1.0" encoding="UTF-8" standalone="yes"?>
<Relationships xmlns="http://schemas.openxmlformats.org/package/2006/relationships"><Relationship Id="rId8" Type="http://schemas.openxmlformats.org/officeDocument/2006/relationships/image" Target="../media/image54.tiff"/><Relationship Id="rId3" Type="http://schemas.openxmlformats.org/officeDocument/2006/relationships/image" Target="../media/image49.tiff"/><Relationship Id="rId7" Type="http://schemas.openxmlformats.org/officeDocument/2006/relationships/image" Target="../media/image53.tiff"/><Relationship Id="rId2" Type="http://schemas.openxmlformats.org/officeDocument/2006/relationships/image" Target="../media/image48.tiff"/><Relationship Id="rId1" Type="http://schemas.openxmlformats.org/officeDocument/2006/relationships/slideLayout" Target="../slideLayouts/slideLayout1.xml"/><Relationship Id="rId6" Type="http://schemas.openxmlformats.org/officeDocument/2006/relationships/image" Target="../media/image52.tiff"/><Relationship Id="rId5" Type="http://schemas.openxmlformats.org/officeDocument/2006/relationships/image" Target="../media/image51.tiff"/><Relationship Id="rId10" Type="http://schemas.openxmlformats.org/officeDocument/2006/relationships/image" Target="../media/image56.jpeg"/><Relationship Id="rId4" Type="http://schemas.openxmlformats.org/officeDocument/2006/relationships/image" Target="../media/image50.jpeg"/><Relationship Id="rId9" Type="http://schemas.openxmlformats.org/officeDocument/2006/relationships/image" Target="../media/image55.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9.tiff"/></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CFA9C9ED-AC8A-4909-94A0-A4784C2E18D5}"/>
              </a:ext>
            </a:extLst>
          </p:cNvPr>
          <p:cNvPicPr>
            <a:picLocks noChangeAspect="1"/>
          </p:cNvPicPr>
          <p:nvPr/>
        </p:nvPicPr>
        <p:blipFill>
          <a:blip r:embed="rId3"/>
          <a:stretch>
            <a:fillRect/>
          </a:stretch>
        </p:blipFill>
        <p:spPr>
          <a:xfrm>
            <a:off x="0" y="7697"/>
            <a:ext cx="9144000" cy="1143862"/>
          </a:xfrm>
          <a:prstGeom prst="rect">
            <a:avLst/>
          </a:prstGeom>
        </p:spPr>
      </p:pic>
      <p:sp>
        <p:nvSpPr>
          <p:cNvPr id="43" name="矩形 42"/>
          <p:cNvSpPr/>
          <p:nvPr/>
        </p:nvSpPr>
        <p:spPr>
          <a:xfrm>
            <a:off x="0" y="2139702"/>
            <a:ext cx="8856984" cy="1988237"/>
          </a:xfrm>
          <a:prstGeom prst="rect">
            <a:avLst/>
          </a:prstGeom>
        </p:spPr>
        <p:txBody>
          <a:bodyPr wrap="square">
            <a:spAutoFit/>
          </a:bodyPr>
          <a:lstStyle/>
          <a:p>
            <a:pPr algn="ctr">
              <a:lnSpc>
                <a:spcPct val="130000"/>
              </a:lnSpc>
            </a:pPr>
            <a:endParaRPr lang="en-US" altLang="zh-CN" sz="1600" dirty="0">
              <a:latin typeface="Arial" panose="020B0604020202020204" pitchFamily="34" charset="0"/>
              <a:ea typeface="微软雅黑" panose="020B0503020204020204" pitchFamily="34" charset="-122"/>
              <a:cs typeface="Arial" panose="020B0604020202020204" pitchFamily="34" charset="0"/>
            </a:endParaRPr>
          </a:p>
          <a:p>
            <a:pPr algn="ctr">
              <a:lnSpc>
                <a:spcPct val="130000"/>
              </a:lnSpc>
            </a:pPr>
            <a:endParaRPr lang="en-US" altLang="zh-CN" sz="1600" dirty="0">
              <a:latin typeface="Arial" panose="020B0604020202020204" pitchFamily="34" charset="0"/>
              <a:ea typeface="微软雅黑" panose="020B0503020204020204" pitchFamily="34" charset="-122"/>
              <a:cs typeface="Arial" panose="020B0604020202020204" pitchFamily="34" charset="0"/>
            </a:endParaRPr>
          </a:p>
          <a:p>
            <a:pPr algn="ctr">
              <a:lnSpc>
                <a:spcPct val="130000"/>
              </a:lnSpc>
            </a:pPr>
            <a:r>
              <a:rPr lang="zh-CN" altLang="en-US" sz="1600" dirty="0">
                <a:latin typeface="Arial" panose="020B0604020202020204" pitchFamily="34" charset="0"/>
                <a:ea typeface="微软雅黑" panose="020B0503020204020204" pitchFamily="34" charset="-122"/>
                <a:cs typeface="Arial" panose="020B0604020202020204" pitchFamily="34" charset="0"/>
              </a:rPr>
              <a:t>演讲人：李文超</a:t>
            </a:r>
            <a:endParaRPr lang="en-US" altLang="zh-CN" sz="1600" dirty="0">
              <a:latin typeface="Arial" panose="020B0604020202020204" pitchFamily="34" charset="0"/>
              <a:ea typeface="微软雅黑" panose="020B0503020204020204" pitchFamily="34" charset="-122"/>
              <a:cs typeface="Arial" panose="020B0604020202020204" pitchFamily="34" charset="0"/>
            </a:endParaRPr>
          </a:p>
          <a:p>
            <a:pPr algn="ctr">
              <a:lnSpc>
                <a:spcPct val="130000"/>
              </a:lnSpc>
            </a:pPr>
            <a:endParaRPr lang="en-US" altLang="zh-CN" sz="1600" b="1" dirty="0">
              <a:latin typeface="Arial" panose="020B0604020202020204" pitchFamily="34" charset="0"/>
              <a:ea typeface="STLiti" panose="02010800040101010101" pitchFamily="2" charset="-122"/>
              <a:cs typeface="Arial" panose="020B0604020202020204" pitchFamily="34" charset="0"/>
            </a:endParaRPr>
          </a:p>
          <a:p>
            <a:pPr algn="ctr"/>
            <a:r>
              <a:rPr lang="zh-CN" altLang="en-US" sz="2000" b="1" dirty="0">
                <a:latin typeface="Arial" panose="020B0604020202020204" pitchFamily="34" charset="0"/>
                <a:ea typeface="STLiti" panose="02010800040101010101" pitchFamily="2" charset="-122"/>
                <a:cs typeface="Arial" panose="020B0604020202020204" pitchFamily="34" charset="0"/>
              </a:rPr>
              <a:t>北京科技大学</a:t>
            </a:r>
            <a:endParaRPr lang="en-US" altLang="zh-CN" sz="2000" b="1" dirty="0">
              <a:latin typeface="Arial" panose="020B0604020202020204" pitchFamily="34" charset="0"/>
              <a:ea typeface="STLiti" panose="02010800040101010101" pitchFamily="2" charset="-122"/>
              <a:cs typeface="Arial" panose="020B0604020202020204" pitchFamily="34" charset="0"/>
            </a:endParaRPr>
          </a:p>
          <a:p>
            <a:pPr algn="ctr"/>
            <a:r>
              <a:rPr lang="zh-CN" altLang="en-US" sz="2000" b="1" dirty="0">
                <a:latin typeface="Arial" panose="020B0604020202020204" pitchFamily="34" charset="0"/>
                <a:ea typeface="STLiti" panose="02010800040101010101" pitchFamily="2" charset="-122"/>
                <a:cs typeface="Arial" panose="020B0604020202020204" pitchFamily="34" charset="0"/>
              </a:rPr>
              <a:t>国家材料安全服役科学中心</a:t>
            </a:r>
            <a:endParaRPr lang="en-US" altLang="zh-CN" sz="2400" b="1" dirty="0">
              <a:latin typeface="Arial" panose="020B0604020202020204" pitchFamily="34" charset="0"/>
              <a:ea typeface="STLiti" panose="02010800040101010101" pitchFamily="2" charset="-122"/>
              <a:cs typeface="Arial" panose="020B0604020202020204" pitchFamily="34" charset="0"/>
            </a:endParaRPr>
          </a:p>
        </p:txBody>
      </p:sp>
      <p:sp>
        <p:nvSpPr>
          <p:cNvPr id="36" name="Rectangle 8">
            <a:extLst>
              <a:ext uri="{FF2B5EF4-FFF2-40B4-BE49-F238E27FC236}">
                <a16:creationId xmlns:a16="http://schemas.microsoft.com/office/drawing/2014/main" id="{6EA17159-00F6-40A8-8459-7EA93D33889C}"/>
              </a:ext>
            </a:extLst>
          </p:cNvPr>
          <p:cNvSpPr>
            <a:spLocks noChangeArrowheads="1"/>
          </p:cNvSpPr>
          <p:nvPr/>
        </p:nvSpPr>
        <p:spPr bwMode="auto">
          <a:xfrm>
            <a:off x="0" y="7697"/>
            <a:ext cx="9144000" cy="1143861"/>
          </a:xfrm>
          <a:prstGeom prst="rect">
            <a:avLst/>
          </a:prstGeom>
          <a:gradFill flip="none" rotWithShape="1">
            <a:gsLst>
              <a:gs pos="0">
                <a:schemeClr val="tx2">
                  <a:lumMod val="60000"/>
                  <a:lumOff val="40000"/>
                  <a:tint val="66000"/>
                  <a:satMod val="160000"/>
                  <a:alpha val="0"/>
                </a:schemeClr>
              </a:gs>
              <a:gs pos="78000">
                <a:schemeClr val="tx2">
                  <a:lumMod val="60000"/>
                  <a:lumOff val="40000"/>
                  <a:tint val="44500"/>
                  <a:satMod val="160000"/>
                </a:schemeClr>
              </a:gs>
              <a:gs pos="100000">
                <a:schemeClr val="tx2">
                  <a:lumMod val="60000"/>
                  <a:lumOff val="40000"/>
                  <a:tint val="23500"/>
                  <a:satMod val="160000"/>
                </a:schemeClr>
              </a:gs>
            </a:gsLst>
            <a:lin ang="10800000" scaled="1"/>
            <a:tileRect/>
          </a:gradFill>
          <a:ln>
            <a:noFill/>
          </a:ln>
        </p:spPr>
        <p:txBody>
          <a:bodyPr wrap="none" anchor="ctr"/>
          <a:lstStyle/>
          <a:p>
            <a:endParaRPr kumimoji="0" lang="zh-CN" altLang="en-US" sz="1800" b="0" dirty="0">
              <a:solidFill>
                <a:prstClr val="black"/>
              </a:solidFill>
              <a:ea typeface="宋体" pitchFamily="2" charset="-122"/>
            </a:endParaRPr>
          </a:p>
        </p:txBody>
      </p:sp>
      <p:pic>
        <p:nvPicPr>
          <p:cNvPr id="4" name="图片 3"/>
          <p:cNvPicPr>
            <a:picLocks/>
          </p:cNvPicPr>
          <p:nvPr/>
        </p:nvPicPr>
        <p:blipFill rotWithShape="1">
          <a:blip r:embed="rId4" cstate="print">
            <a:extLst>
              <a:ext uri="{BEBA8EAE-BF5A-486C-A8C5-ECC9F3942E4B}">
                <a14:imgProps xmlns:a14="http://schemas.microsoft.com/office/drawing/2010/main">
                  <a14:imgLayer r:embed="rId5">
                    <a14:imgEffect>
                      <a14:artisticTexturizer/>
                    </a14:imgEffect>
                  </a14:imgLayer>
                </a14:imgProps>
              </a:ext>
              <a:ext uri="{28A0092B-C50C-407E-A947-70E740481C1C}">
                <a14:useLocalDpi xmlns:a14="http://schemas.microsoft.com/office/drawing/2010/main" val="0"/>
              </a:ext>
            </a:extLst>
          </a:blip>
          <a:srcRect r="801" b="811"/>
          <a:stretch/>
        </p:blipFill>
        <p:spPr>
          <a:xfrm>
            <a:off x="323531" y="100515"/>
            <a:ext cx="1080117" cy="983486"/>
          </a:xfrm>
          <a:prstGeom prst="ellipse">
            <a:avLst/>
          </a:prstGeom>
        </p:spPr>
      </p:pic>
      <p:pic>
        <p:nvPicPr>
          <p:cNvPr id="38" name="Picture 13" descr="logo材料服役">
            <a:extLst>
              <a:ext uri="{FF2B5EF4-FFF2-40B4-BE49-F238E27FC236}">
                <a16:creationId xmlns:a16="http://schemas.microsoft.com/office/drawing/2014/main" id="{B1C3431D-296C-43F7-B9E2-1F2CDF3C028D}"/>
              </a:ext>
            </a:extLst>
          </p:cNvPr>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l="78545" t="10448" r="5492" b="75699"/>
          <a:stretch>
            <a:fillRect/>
          </a:stretch>
        </p:blipFill>
        <p:spPr bwMode="auto">
          <a:xfrm>
            <a:off x="1475656" y="141480"/>
            <a:ext cx="1431520" cy="824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矩形 6">
            <a:extLst>
              <a:ext uri="{FF2B5EF4-FFF2-40B4-BE49-F238E27FC236}">
                <a16:creationId xmlns:a16="http://schemas.microsoft.com/office/drawing/2014/main" id="{C28A4BF1-C734-41D2-BD28-1C830F34DBFB}"/>
              </a:ext>
            </a:extLst>
          </p:cNvPr>
          <p:cNvSpPr/>
          <p:nvPr/>
        </p:nvSpPr>
        <p:spPr>
          <a:xfrm>
            <a:off x="82763" y="1795145"/>
            <a:ext cx="8978473" cy="523220"/>
          </a:xfrm>
          <a:prstGeom prst="rect">
            <a:avLst/>
          </a:prstGeom>
        </p:spPr>
        <p:txBody>
          <a:bodyPr wrap="square">
            <a:spAutoFit/>
          </a:bodyPr>
          <a:lstStyle/>
          <a:p>
            <a:pPr algn="ctr">
              <a:spcBef>
                <a:spcPts val="600"/>
              </a:spcBef>
            </a:pPr>
            <a:r>
              <a:rPr lang="zh-CN" altLang="en-US" sz="2800" b="1" dirty="0">
                <a:solidFill>
                  <a:srgbClr val="002060"/>
                </a:solidFill>
                <a:effectLst>
                  <a:outerShdw blurRad="38100" dist="38100" dir="2700000" algn="tl">
                    <a:srgbClr val="000000">
                      <a:alpha val="43137"/>
                    </a:srgbClr>
                  </a:outerShdw>
                </a:effectLst>
                <a:latin typeface="微软雅黑" pitchFamily="34" charset="-122"/>
                <a:ea typeface="微软雅黑" pitchFamily="34" charset="-122"/>
              </a:rPr>
              <a:t>海上钢筋混凝土结构的传质、腐蚀和开裂耦合模型研究</a:t>
            </a:r>
          </a:p>
        </p:txBody>
      </p:sp>
      <p:sp>
        <p:nvSpPr>
          <p:cNvPr id="3" name="灯片编号占位符 2">
            <a:extLst>
              <a:ext uri="{FF2B5EF4-FFF2-40B4-BE49-F238E27FC236}">
                <a16:creationId xmlns:a16="http://schemas.microsoft.com/office/drawing/2014/main" id="{923DAABC-2E10-0311-A247-A41417265E10}"/>
              </a:ext>
            </a:extLst>
          </p:cNvPr>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1</a:t>
            </a:fld>
            <a:endParaRPr lang="zh-CN" altLang="en-US">
              <a:solidFill>
                <a:prstClr val="black">
                  <a:tint val="75000"/>
                </a:prstClr>
              </a:solidFill>
            </a:endParaRPr>
          </a:p>
        </p:txBody>
      </p:sp>
    </p:spTree>
    <p:extLst>
      <p:ext uri="{BB962C8B-B14F-4D97-AF65-F5344CB8AC3E}">
        <p14:creationId xmlns:p14="http://schemas.microsoft.com/office/powerpoint/2010/main" val="3550661408"/>
      </p:ext>
    </p:extLst>
  </p:cSld>
  <p:clrMapOvr>
    <a:masterClrMapping/>
  </p:clrMapOvr>
  <mc:AlternateContent xmlns:mc="http://schemas.openxmlformats.org/markup-compatibility/2006" xmlns:p14="http://schemas.microsoft.com/office/powerpoint/2010/main">
    <mc:Choice Requires="p14">
      <p:transition spd="slow" p14:dur="2000" advTm="49847"/>
    </mc:Choice>
    <mc:Fallback xmlns="">
      <p:transition spd="slow" advTm="49847"/>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标题 1">
            <a:extLst>
              <a:ext uri="{FF2B5EF4-FFF2-40B4-BE49-F238E27FC236}">
                <a16:creationId xmlns:a16="http://schemas.microsoft.com/office/drawing/2014/main" id="{CC5AB8D1-07F4-5F4F-8E3D-5C116F86FDAE}"/>
              </a:ext>
            </a:extLst>
          </p:cNvPr>
          <p:cNvSpPr txBox="1">
            <a:spLocks/>
          </p:cNvSpPr>
          <p:nvPr/>
        </p:nvSpPr>
        <p:spPr>
          <a:xfrm>
            <a:off x="0" y="0"/>
            <a:ext cx="9144000" cy="573528"/>
          </a:xfrm>
          <a:prstGeom prst="rect">
            <a:avLst/>
          </a:prstGeom>
        </p:spPr>
        <p:style>
          <a:lnRef idx="0">
            <a:schemeClr val="accent1"/>
          </a:lnRef>
          <a:fillRef idx="3">
            <a:schemeClr val="accent1"/>
          </a:fillRef>
          <a:effectRef idx="3">
            <a:schemeClr val="accent1"/>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r>
              <a:rPr lang="zh-CN" altLang="en-US" sz="2800" b="1" dirty="0">
                <a:solidFill>
                  <a:prstClr val="white"/>
                </a:solidFill>
                <a:latin typeface="黑体" panose="02010609060101010101" pitchFamily="49" charset="-122"/>
                <a:ea typeface="黑体" panose="02010609060101010101" pitchFamily="49" charset="-122"/>
              </a:rPr>
              <a:t>研究方法</a:t>
            </a:r>
          </a:p>
        </p:txBody>
      </p:sp>
      <p:pic>
        <p:nvPicPr>
          <p:cNvPr id="16" name="Picture 13">
            <a:extLst>
              <a:ext uri="{FF2B5EF4-FFF2-40B4-BE49-F238E27FC236}">
                <a16:creationId xmlns:a16="http://schemas.microsoft.com/office/drawing/2014/main" id="{1B1E79E4-2827-F24D-82BE-34D0EC16D624}"/>
              </a:ext>
              <a:ext uri="{C183D7F6-B498-43B3-948B-1728B52AA6E4}">
                <adec:decorative xmlns:adec="http://schemas.microsoft.com/office/drawing/2017/decorative" val="1"/>
              </a:ext>
            </a:extLst>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78545" t="10448" r="5492" b="75699"/>
          <a:stretch>
            <a:fillRect/>
          </a:stretch>
        </p:blipFill>
        <p:spPr bwMode="auto">
          <a:xfrm>
            <a:off x="8244408" y="-16899"/>
            <a:ext cx="918228" cy="590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矩形 2">
            <a:extLst>
              <a:ext uri="{FF2B5EF4-FFF2-40B4-BE49-F238E27FC236}">
                <a16:creationId xmlns:a16="http://schemas.microsoft.com/office/drawing/2014/main" id="{6EEC207D-601C-8A81-C57C-A9AC04D2DF97}"/>
              </a:ext>
            </a:extLst>
          </p:cNvPr>
          <p:cNvSpPr>
            <a:spLocks noChangeArrowheads="1"/>
          </p:cNvSpPr>
          <p:nvPr/>
        </p:nvSpPr>
        <p:spPr bwMode="auto">
          <a:xfrm>
            <a:off x="-18636" y="420123"/>
            <a:ext cx="1659429" cy="540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342900" indent="-342900" defTabSz="685800">
              <a:lnSpc>
                <a:spcPct val="150000"/>
              </a:lnSpc>
              <a:spcBef>
                <a:spcPct val="0"/>
              </a:spcBef>
              <a:buFont typeface="Wingdings" panose="05000000000000000000" pitchFamily="2" charset="2"/>
              <a:buChar char="n"/>
              <a:defRPr/>
            </a:pPr>
            <a:r>
              <a:rPr lang="zh-CN" altLang="en-US" sz="2200" b="1" dirty="0">
                <a:solidFill>
                  <a:srgbClr val="800000"/>
                </a:solidFill>
                <a:latin typeface="微软雅黑" panose="020B0503020204020204" pitchFamily="34" charset="-122"/>
                <a:ea typeface="微软雅黑" panose="020B0503020204020204" pitchFamily="34" charset="-122"/>
              </a:rPr>
              <a:t>水分传输</a:t>
            </a:r>
          </a:p>
        </p:txBody>
      </p:sp>
      <p:sp>
        <p:nvSpPr>
          <p:cNvPr id="12" name="灯片编号占位符 11">
            <a:extLst>
              <a:ext uri="{FF2B5EF4-FFF2-40B4-BE49-F238E27FC236}">
                <a16:creationId xmlns:a16="http://schemas.microsoft.com/office/drawing/2014/main" id="{A9A17677-B074-75FF-D9BF-17C268B2F26F}"/>
              </a:ext>
            </a:extLst>
          </p:cNvPr>
          <p:cNvSpPr>
            <a:spLocks noGrp="1"/>
          </p:cNvSpPr>
          <p:nvPr>
            <p:ph type="sldNum" sz="quarter" idx="12"/>
          </p:nvPr>
        </p:nvSpPr>
        <p:spPr>
          <a:xfrm>
            <a:off x="6757022" y="4858193"/>
            <a:ext cx="2133600" cy="273844"/>
          </a:xfrm>
        </p:spPr>
        <p:txBody>
          <a:bodyPr/>
          <a:lstStyle/>
          <a:p>
            <a:fld id="{0C913308-F349-4B6D-A68A-DD1791B4A57B}" type="slidenum">
              <a:rPr lang="zh-CN" altLang="en-US" smtClean="0">
                <a:solidFill>
                  <a:prstClr val="black">
                    <a:tint val="75000"/>
                  </a:prstClr>
                </a:solidFill>
              </a:rPr>
              <a:pPr/>
              <a:t>10</a:t>
            </a:fld>
            <a:endParaRPr lang="zh-CN" altLang="en-US" dirty="0">
              <a:solidFill>
                <a:prstClr val="black">
                  <a:tint val="75000"/>
                </a:prstClr>
              </a:solidFill>
            </a:endParaRPr>
          </a:p>
        </p:txBody>
      </p:sp>
      <mc:AlternateContent xmlns:mc="http://schemas.openxmlformats.org/markup-compatibility/2006" xmlns:a14="http://schemas.microsoft.com/office/drawing/2010/main">
        <mc:Choice Requires="a14">
          <p:sp>
            <p:nvSpPr>
              <p:cNvPr id="3" name="文本框 2">
                <a:extLst>
                  <a:ext uri="{FF2B5EF4-FFF2-40B4-BE49-F238E27FC236}">
                    <a16:creationId xmlns:a16="http://schemas.microsoft.com/office/drawing/2014/main" id="{FCF89FF2-ED3D-C192-1039-308D628605DE}"/>
                  </a:ext>
                </a:extLst>
              </p:cNvPr>
              <p:cNvSpPr txBox="1"/>
              <p:nvPr/>
            </p:nvSpPr>
            <p:spPr>
              <a:xfrm>
                <a:off x="91526" y="885152"/>
                <a:ext cx="2968306" cy="691984"/>
              </a:xfrm>
              <a:prstGeom prst="rect">
                <a:avLst/>
              </a:prstGeom>
              <a:noFill/>
            </p:spPr>
            <p:txBody>
              <a:bodyPr wrap="square">
                <a:spAutoFit/>
              </a:bodyPr>
              <a:lstStyle/>
              <a:p>
                <a:r>
                  <a:rPr lang="zh-CN" altLang="en-US" sz="1200" b="1" dirty="0">
                    <a:solidFill>
                      <a:schemeClr val="tx1"/>
                    </a:solidFill>
                    <a:latin typeface="微软雅黑" panose="020B0503020204020204" pitchFamily="34" charset="-122"/>
                    <a:ea typeface="微软雅黑" panose="020B0503020204020204" pitchFamily="34" charset="-122"/>
                  </a:rPr>
                  <a:t>非饱和混凝土中的物质守恒</a:t>
                </a:r>
                <a14:m>
                  <m:oMath xmlns:m="http://schemas.openxmlformats.org/officeDocument/2006/math">
                    <m:r>
                      <a:rPr lang="zh-CN" altLang="en-US" sz="1200" b="1" i="1" smtClean="0">
                        <a:solidFill>
                          <a:schemeClr val="tx1"/>
                        </a:solidFill>
                        <a:latin typeface="Cambria Math" panose="02040503050406030204" pitchFamily="18" charset="0"/>
                      </a:rPr>
                      <m:t>：</m:t>
                    </m:r>
                    <m:f>
                      <m:fPr>
                        <m:ctrlPr>
                          <a:rPr lang="zh-CN" altLang="en-US" sz="1200" i="1" smtClean="0">
                            <a:solidFill>
                              <a:srgbClr val="836967"/>
                            </a:solidFill>
                            <a:latin typeface="Cambria Math" panose="02040503050406030204" pitchFamily="18" charset="0"/>
                          </a:rPr>
                        </m:ctrlPr>
                      </m:fPr>
                      <m:num>
                        <m:r>
                          <a:rPr lang="zh-CN" altLang="en-US" sz="1200">
                            <a:latin typeface="Cambria Math" panose="02040503050406030204" pitchFamily="18" charset="0"/>
                          </a:rPr>
                          <m:t>𝜕</m:t>
                        </m:r>
                      </m:num>
                      <m:den>
                        <m:r>
                          <a:rPr lang="zh-CN" altLang="en-US" sz="1200" i="0">
                            <a:latin typeface="Cambria Math" panose="02040503050406030204" pitchFamily="18" charset="0"/>
                          </a:rPr>
                          <m:t>𝜕</m:t>
                        </m:r>
                        <m:r>
                          <a:rPr lang="zh-CN" altLang="en-US" sz="1200" i="1">
                            <a:latin typeface="Cambria Math" panose="02040503050406030204" pitchFamily="18" charset="0"/>
                          </a:rPr>
                          <m:t>𝑡</m:t>
                        </m:r>
                      </m:den>
                    </m:f>
                    <m:d>
                      <m:dPr>
                        <m:ctrlPr>
                          <a:rPr lang="zh-CN" altLang="en-US" sz="1200" i="1">
                            <a:solidFill>
                              <a:srgbClr val="836967"/>
                            </a:solidFill>
                            <a:latin typeface="Cambria Math" panose="02040503050406030204" pitchFamily="18" charset="0"/>
                          </a:rPr>
                        </m:ctrlPr>
                      </m:dPr>
                      <m:e>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𝜀</m:t>
                            </m:r>
                          </m:e>
                          <m:sub>
                            <m:r>
                              <a:rPr lang="zh-CN" altLang="en-US" sz="1200" i="1">
                                <a:latin typeface="Cambria Math" panose="02040503050406030204" pitchFamily="18" charset="0"/>
                              </a:rPr>
                              <m:t>𝑝</m:t>
                            </m:r>
                          </m:sub>
                        </m:sSub>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𝜌</m:t>
                            </m:r>
                          </m:e>
                          <m:sub>
                            <m:r>
                              <a:rPr lang="zh-CN" altLang="en-US" sz="1200" i="1">
                                <a:latin typeface="Cambria Math" panose="02040503050406030204" pitchFamily="18" charset="0"/>
                              </a:rPr>
                              <m:t>𝑖</m:t>
                            </m:r>
                          </m:sub>
                        </m:sSub>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𝑠</m:t>
                            </m:r>
                          </m:e>
                          <m:sub>
                            <m:r>
                              <a:rPr lang="zh-CN" altLang="en-US" sz="1200" i="1">
                                <a:latin typeface="Cambria Math" panose="02040503050406030204" pitchFamily="18" charset="0"/>
                              </a:rPr>
                              <m:t>𝑖</m:t>
                            </m:r>
                          </m:sub>
                        </m:sSub>
                      </m:e>
                    </m:d>
                    <m:r>
                      <a:rPr lang="zh-CN" altLang="en-US" sz="1200" i="0">
                        <a:latin typeface="Cambria Math" panose="02040503050406030204" pitchFamily="18" charset="0"/>
                      </a:rPr>
                      <m:t>+</m:t>
                    </m:r>
                    <m:r>
                      <m:rPr>
                        <m:sty m:val="p"/>
                      </m:rPr>
                      <a:rPr lang="zh-CN" altLang="en-US" sz="1200" i="0">
                        <a:latin typeface="Cambria Math" panose="02040503050406030204" pitchFamily="18" charset="0"/>
                      </a:rPr>
                      <m:t>∇</m:t>
                    </m:r>
                    <m:r>
                      <a:rPr lang="zh-CN" altLang="en-US" sz="1200" i="0">
                        <a:latin typeface="Cambria Math" panose="02040503050406030204" pitchFamily="18" charset="0"/>
                      </a:rPr>
                      <m:t>∙</m:t>
                    </m:r>
                    <m:d>
                      <m:dPr>
                        <m:ctrlPr>
                          <a:rPr lang="zh-CN" altLang="en-US" sz="1200" i="1">
                            <a:solidFill>
                              <a:srgbClr val="836967"/>
                            </a:solidFill>
                            <a:latin typeface="Cambria Math" panose="02040503050406030204" pitchFamily="18" charset="0"/>
                          </a:rPr>
                        </m:ctrlPr>
                      </m:dPr>
                      <m:e>
                        <m:r>
                          <a:rPr lang="zh-CN" altLang="en-US" sz="1200" i="0">
                            <a:latin typeface="Cambria Math" panose="02040503050406030204" pitchFamily="18" charset="0"/>
                          </a:rPr>
                          <m:t>−</m:t>
                        </m:r>
                        <m:r>
                          <a:rPr lang="zh-CN" altLang="en-US" sz="1200" i="1">
                            <a:latin typeface="Cambria Math" panose="02040503050406030204" pitchFamily="18" charset="0"/>
                          </a:rPr>
                          <m:t>𝐾</m:t>
                        </m:r>
                        <m:f>
                          <m:fPr>
                            <m:ctrlPr>
                              <a:rPr lang="zh-CN" altLang="en-US" sz="1200" i="1">
                                <a:solidFill>
                                  <a:srgbClr val="836967"/>
                                </a:solidFill>
                                <a:latin typeface="Cambria Math" panose="02040503050406030204" pitchFamily="18" charset="0"/>
                              </a:rPr>
                            </m:ctrlPr>
                          </m:fPr>
                          <m:num>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𝜅</m:t>
                                </m:r>
                              </m:e>
                              <m:sub>
                                <m:r>
                                  <a:rPr lang="zh-CN" altLang="en-US" sz="1200" i="1">
                                    <a:latin typeface="Cambria Math" panose="02040503050406030204" pitchFamily="18" charset="0"/>
                                  </a:rPr>
                                  <m:t>𝑟𝑖</m:t>
                                </m:r>
                              </m:sub>
                            </m:sSub>
                          </m:num>
                          <m:den>
                            <m:r>
                              <a:rPr lang="zh-CN" altLang="en-US" sz="1200" i="1">
                                <a:latin typeface="Cambria Math" panose="02040503050406030204" pitchFamily="18" charset="0"/>
                              </a:rPr>
                              <m:t>𝑔</m:t>
                            </m:r>
                          </m:den>
                        </m:f>
                        <m:d>
                          <m:dPr>
                            <m:ctrlPr>
                              <a:rPr lang="zh-CN" altLang="en-US" sz="1200" i="1">
                                <a:solidFill>
                                  <a:srgbClr val="836967"/>
                                </a:solidFill>
                                <a:latin typeface="Cambria Math" panose="02040503050406030204" pitchFamily="18" charset="0"/>
                              </a:rPr>
                            </m:ctrlPr>
                          </m:dPr>
                          <m:e>
                            <m:r>
                              <m:rPr>
                                <m:sty m:val="p"/>
                              </m:rPr>
                              <a:rPr lang="zh-CN" altLang="en-US" sz="1200" i="0">
                                <a:latin typeface="Cambria Math" panose="02040503050406030204" pitchFamily="18" charset="0"/>
                              </a:rPr>
                              <m:t>∇</m:t>
                            </m:r>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𝑝</m:t>
                                </m:r>
                              </m:e>
                              <m:sub>
                                <m:r>
                                  <a:rPr lang="zh-CN" altLang="en-US" sz="1200" i="1">
                                    <a:latin typeface="Cambria Math" panose="02040503050406030204" pitchFamily="18" charset="0"/>
                                  </a:rPr>
                                  <m:t>𝑖</m:t>
                                </m:r>
                              </m:sub>
                            </m:sSub>
                            <m:r>
                              <a:rPr lang="zh-CN" altLang="en-US" sz="1200" i="0">
                                <a:latin typeface="Cambria Math" panose="02040503050406030204" pitchFamily="18" charset="0"/>
                              </a:rPr>
                              <m:t>−</m:t>
                            </m:r>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𝜌</m:t>
                                </m:r>
                              </m:e>
                              <m:sub>
                                <m:r>
                                  <a:rPr lang="zh-CN" altLang="en-US" sz="1200" i="1">
                                    <a:latin typeface="Cambria Math" panose="02040503050406030204" pitchFamily="18" charset="0"/>
                                  </a:rPr>
                                  <m:t>𝑖</m:t>
                                </m:r>
                              </m:sub>
                            </m:sSub>
                            <m:r>
                              <a:rPr lang="zh-CN" altLang="en-US" sz="1200" i="1">
                                <a:latin typeface="Cambria Math" panose="02040503050406030204" pitchFamily="18" charset="0"/>
                              </a:rPr>
                              <m:t>𝑔</m:t>
                            </m:r>
                          </m:e>
                        </m:d>
                      </m:e>
                    </m:d>
                    <m:r>
                      <a:rPr lang="zh-CN" altLang="en-US" sz="1200" i="0">
                        <a:latin typeface="Cambria Math" panose="02040503050406030204" pitchFamily="18" charset="0"/>
                      </a:rPr>
                      <m:t>=</m:t>
                    </m:r>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𝑄</m:t>
                        </m:r>
                      </m:e>
                      <m:sub>
                        <m:r>
                          <a:rPr lang="zh-CN" altLang="en-US" sz="1200" i="1">
                            <a:latin typeface="Cambria Math" panose="02040503050406030204" pitchFamily="18" charset="0"/>
                          </a:rPr>
                          <m:t>𝑖</m:t>
                        </m:r>
                      </m:sub>
                    </m:sSub>
                  </m:oMath>
                </a14:m>
                <a:endParaRPr lang="zh-CN" altLang="en-US" dirty="0"/>
              </a:p>
            </p:txBody>
          </p:sp>
        </mc:Choice>
        <mc:Fallback xmlns="">
          <p:sp>
            <p:nvSpPr>
              <p:cNvPr id="3" name="文本框 2">
                <a:extLst>
                  <a:ext uri="{FF2B5EF4-FFF2-40B4-BE49-F238E27FC236}">
                    <a16:creationId xmlns:a16="http://schemas.microsoft.com/office/drawing/2014/main" id="{FCF89FF2-ED3D-C192-1039-308D628605DE}"/>
                  </a:ext>
                </a:extLst>
              </p:cNvPr>
              <p:cNvSpPr txBox="1">
                <a:spLocks noRot="1" noChangeAspect="1" noMove="1" noResize="1" noEditPoints="1" noAdjustHandles="1" noChangeArrowheads="1" noChangeShapeType="1" noTextEdit="1"/>
              </p:cNvSpPr>
              <p:nvPr/>
            </p:nvSpPr>
            <p:spPr>
              <a:xfrm>
                <a:off x="91526" y="885152"/>
                <a:ext cx="2968306" cy="691984"/>
              </a:xfrm>
              <a:prstGeom prst="rect">
                <a:avLst/>
              </a:prstGeom>
              <a:blipFill>
                <a:blip r:embed="rId5"/>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文本框 4">
                <a:extLst>
                  <a:ext uri="{FF2B5EF4-FFF2-40B4-BE49-F238E27FC236}">
                    <a16:creationId xmlns:a16="http://schemas.microsoft.com/office/drawing/2014/main" id="{33630CA2-3BC2-AEA0-D346-148C45024461}"/>
                  </a:ext>
                </a:extLst>
              </p:cNvPr>
              <p:cNvSpPr txBox="1"/>
              <p:nvPr/>
            </p:nvSpPr>
            <p:spPr>
              <a:xfrm>
                <a:off x="-208527" y="1438636"/>
                <a:ext cx="1827771" cy="27699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zh-CN" altLang="en-US" sz="1200" i="1" smtClean="0">
                              <a:solidFill>
                                <a:srgbClr val="836967"/>
                              </a:solidFill>
                              <a:latin typeface="Cambria Math" panose="02040503050406030204" pitchFamily="18" charset="0"/>
                            </a:rPr>
                          </m:ctrlPr>
                        </m:sSubPr>
                        <m:e>
                          <m:r>
                            <a:rPr lang="zh-CN" altLang="en-US" sz="1200" i="1">
                              <a:latin typeface="Cambria Math" panose="02040503050406030204" pitchFamily="18" charset="0"/>
                            </a:rPr>
                            <m:t>𝑠</m:t>
                          </m:r>
                        </m:e>
                        <m:sub>
                          <m:r>
                            <a:rPr lang="zh-CN" altLang="en-US" sz="1200" i="1">
                              <a:latin typeface="Cambria Math" panose="02040503050406030204" pitchFamily="18" charset="0"/>
                            </a:rPr>
                            <m:t>𝑛</m:t>
                          </m:r>
                        </m:sub>
                      </m:sSub>
                      <m:r>
                        <a:rPr lang="zh-CN" altLang="en-US" sz="1200" i="0">
                          <a:latin typeface="Cambria Math" panose="02040503050406030204" pitchFamily="18" charset="0"/>
                        </a:rPr>
                        <m:t>=1−</m:t>
                      </m:r>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𝑠</m:t>
                          </m:r>
                        </m:e>
                        <m:sub>
                          <m:r>
                            <a:rPr lang="zh-CN" altLang="en-US" sz="1200" i="1">
                              <a:latin typeface="Cambria Math" panose="02040503050406030204" pitchFamily="18" charset="0"/>
                            </a:rPr>
                            <m:t>𝑤</m:t>
                          </m:r>
                        </m:sub>
                      </m:sSub>
                    </m:oMath>
                  </m:oMathPara>
                </a14:m>
                <a:endParaRPr lang="zh-CN" altLang="en-US" dirty="0"/>
              </a:p>
            </p:txBody>
          </p:sp>
        </mc:Choice>
        <mc:Fallback xmlns="">
          <p:sp>
            <p:nvSpPr>
              <p:cNvPr id="5" name="文本框 4">
                <a:extLst>
                  <a:ext uri="{FF2B5EF4-FFF2-40B4-BE49-F238E27FC236}">
                    <a16:creationId xmlns:a16="http://schemas.microsoft.com/office/drawing/2014/main" id="{33630CA2-3BC2-AEA0-D346-148C45024461}"/>
                  </a:ext>
                </a:extLst>
              </p:cNvPr>
              <p:cNvSpPr txBox="1">
                <a:spLocks noRot="1" noChangeAspect="1" noMove="1" noResize="1" noEditPoints="1" noAdjustHandles="1" noChangeArrowheads="1" noChangeShapeType="1" noTextEdit="1"/>
              </p:cNvSpPr>
              <p:nvPr/>
            </p:nvSpPr>
            <p:spPr>
              <a:xfrm>
                <a:off x="-208527" y="1438636"/>
                <a:ext cx="1827771" cy="276999"/>
              </a:xfrm>
              <a:prstGeom prst="rect">
                <a:avLst/>
              </a:prstGeom>
              <a:blipFill>
                <a:blip r:embed="rId6"/>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文本框 6">
                <a:extLst>
                  <a:ext uri="{FF2B5EF4-FFF2-40B4-BE49-F238E27FC236}">
                    <a16:creationId xmlns:a16="http://schemas.microsoft.com/office/drawing/2014/main" id="{BF2354D4-9353-6523-2056-07AC5027D2D9}"/>
                  </a:ext>
                </a:extLst>
              </p:cNvPr>
              <p:cNvSpPr txBox="1"/>
              <p:nvPr/>
            </p:nvSpPr>
            <p:spPr>
              <a:xfrm>
                <a:off x="93245" y="1656730"/>
                <a:ext cx="2484849" cy="1197572"/>
              </a:xfrm>
              <a:prstGeom prst="rect">
                <a:avLst/>
              </a:prstGeom>
              <a:noFill/>
            </p:spPr>
            <p:txBody>
              <a:bodyPr wrap="square">
                <a:spAutoFit/>
              </a:bodyPr>
              <a:lstStyle/>
              <a:p>
                <a:r>
                  <a:rPr lang="zh-CN" altLang="en-US" sz="1200" b="1" dirty="0">
                    <a:latin typeface="微软雅黑" panose="020B0503020204020204" pitchFamily="34" charset="-122"/>
                    <a:ea typeface="微软雅黑" panose="020B0503020204020204" pitchFamily="34" charset="-122"/>
                  </a:rPr>
                  <a:t>毛细压力</a:t>
                </a:r>
                <a:r>
                  <a:rPr lang="en-US" altLang="zh-CN" sz="1200" b="1" dirty="0">
                    <a:latin typeface="微软雅黑" panose="020B0503020204020204" pitchFamily="34" charset="-122"/>
                    <a:ea typeface="微软雅黑" panose="020B0503020204020204" pitchFamily="34" charset="-122"/>
                  </a:rPr>
                  <a:t>Brooks-Corey </a:t>
                </a:r>
                <a:r>
                  <a:rPr lang="zh-CN" altLang="en-US" sz="1200" b="1" dirty="0">
                    <a:latin typeface="微软雅黑" panose="020B0503020204020204" pitchFamily="34" charset="-122"/>
                    <a:ea typeface="微软雅黑" panose="020B0503020204020204" pitchFamily="34" charset="-122"/>
                  </a:rPr>
                  <a:t>模型：</a:t>
                </a:r>
                <a14:m>
                  <m:oMath xmlns:m="http://schemas.openxmlformats.org/officeDocument/2006/math">
                    <m:sSub>
                      <m:sSubPr>
                        <m:ctrlPr>
                          <a:rPr lang="zh-CN" altLang="en-US" sz="1200" i="1" smtClean="0">
                            <a:solidFill>
                              <a:srgbClr val="836967"/>
                            </a:solidFill>
                            <a:latin typeface="Cambria Math" panose="02040503050406030204" pitchFamily="18" charset="0"/>
                          </a:rPr>
                        </m:ctrlPr>
                      </m:sSubPr>
                      <m:e>
                        <m:r>
                          <a:rPr lang="zh-CN" altLang="en-US" sz="1200" i="1">
                            <a:latin typeface="Cambria Math" panose="02040503050406030204" pitchFamily="18" charset="0"/>
                          </a:rPr>
                          <m:t>𝑝</m:t>
                        </m:r>
                      </m:e>
                      <m:sub>
                        <m:r>
                          <a:rPr lang="zh-CN" altLang="en-US" sz="1200" i="1">
                            <a:latin typeface="Cambria Math" panose="02040503050406030204" pitchFamily="18" charset="0"/>
                          </a:rPr>
                          <m:t>𝑐</m:t>
                        </m:r>
                      </m:sub>
                    </m:sSub>
                    <m:r>
                      <a:rPr lang="zh-CN" altLang="en-US" sz="1200" i="0">
                        <a:latin typeface="Cambria Math" panose="02040503050406030204" pitchFamily="18" charset="0"/>
                      </a:rPr>
                      <m:t>=</m:t>
                    </m:r>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𝑝</m:t>
                        </m:r>
                      </m:e>
                      <m:sub>
                        <m:r>
                          <a:rPr lang="zh-CN" altLang="en-US" sz="1200" i="1">
                            <a:latin typeface="Cambria Math" panose="02040503050406030204" pitchFamily="18" charset="0"/>
                          </a:rPr>
                          <m:t>𝑒𝑐</m:t>
                        </m:r>
                      </m:sub>
                    </m:sSub>
                    <m:f>
                      <m:fPr>
                        <m:ctrlPr>
                          <a:rPr lang="zh-CN" altLang="en-US" sz="1200" i="1">
                            <a:solidFill>
                              <a:srgbClr val="836967"/>
                            </a:solidFill>
                            <a:latin typeface="Cambria Math" panose="02040503050406030204" pitchFamily="18" charset="0"/>
                          </a:rPr>
                        </m:ctrlPr>
                      </m:fPr>
                      <m:num>
                        <m:r>
                          <a:rPr lang="zh-CN" altLang="en-US" sz="1200" i="0">
                            <a:latin typeface="Cambria Math" panose="02040503050406030204" pitchFamily="18" charset="0"/>
                          </a:rPr>
                          <m:t>1</m:t>
                        </m:r>
                      </m:num>
                      <m:den>
                        <m:sSup>
                          <m:sSupPr>
                            <m:ctrlPr>
                              <a:rPr lang="zh-CN" altLang="en-US" sz="1200" i="1">
                                <a:solidFill>
                                  <a:srgbClr val="836967"/>
                                </a:solidFill>
                                <a:latin typeface="Cambria Math" panose="02040503050406030204" pitchFamily="18" charset="0"/>
                              </a:rPr>
                            </m:ctrlPr>
                          </m:sSupPr>
                          <m:e>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𝑠</m:t>
                                </m:r>
                              </m:e>
                              <m:sub>
                                <m:r>
                                  <a:rPr lang="zh-CN" altLang="en-US" sz="1200" i="1">
                                    <a:latin typeface="Cambria Math" panose="02040503050406030204" pitchFamily="18" charset="0"/>
                                  </a:rPr>
                                  <m:t>𝑤</m:t>
                                </m:r>
                              </m:sub>
                            </m:sSub>
                          </m:e>
                          <m:sup>
                            <m:f>
                              <m:fPr>
                                <m:type m:val="lin"/>
                                <m:ctrlPr>
                                  <a:rPr lang="zh-CN" altLang="en-US" sz="1200" i="1">
                                    <a:latin typeface="Cambria Math" panose="02040503050406030204" pitchFamily="18" charset="0"/>
                                  </a:rPr>
                                </m:ctrlPr>
                              </m:fPr>
                              <m:num>
                                <m:r>
                                  <a:rPr lang="zh-CN" altLang="en-US" sz="1200" i="0">
                                    <a:latin typeface="Cambria Math" panose="02040503050406030204" pitchFamily="18" charset="0"/>
                                  </a:rPr>
                                  <m:t>1</m:t>
                                </m:r>
                              </m:num>
                              <m:den>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𝜆</m:t>
                                    </m:r>
                                  </m:e>
                                  <m:sub>
                                    <m:r>
                                      <a:rPr lang="zh-CN" altLang="en-US" sz="1200" i="1">
                                        <a:latin typeface="Cambria Math" panose="02040503050406030204" pitchFamily="18" charset="0"/>
                                      </a:rPr>
                                      <m:t>𝑝</m:t>
                                    </m:r>
                                  </m:sub>
                                </m:sSub>
                              </m:den>
                            </m:f>
                          </m:sup>
                        </m:sSup>
                      </m:den>
                    </m:f>
                  </m:oMath>
                </a14:m>
                <a:endParaRPr lang="en-US" altLang="zh-CN" sz="1200" i="1" dirty="0">
                  <a:latin typeface="Cambria Math" panose="02040503050406030204" pitchFamily="18" charset="0"/>
                </a:endParaRPr>
              </a:p>
              <a:p>
                <a14:m>
                  <m:oMath xmlns:m="http://schemas.openxmlformats.org/officeDocument/2006/math">
                    <m:sSub>
                      <m:sSubPr>
                        <m:ctrlPr>
                          <a:rPr lang="zh-CN" altLang="zh-CN" sz="1200" i="1" kern="100" smtClean="0">
                            <a:effectLst/>
                            <a:latin typeface="Cambria Math" panose="02040503050406030204" pitchFamily="18" charset="0"/>
                            <a:ea typeface="Cambria Math" panose="02040503050406030204" pitchFamily="18" charset="0"/>
                            <a:cs typeface="Arial" panose="020B0604020202020204" pitchFamily="34" charset="0"/>
                          </a:rPr>
                        </m:ctrlPr>
                      </m:sSubPr>
                      <m:e>
                        <m:r>
                          <a:rPr lang="en-US" altLang="zh-CN" sz="1200" i="1" kern="100">
                            <a:effectLst/>
                            <a:latin typeface="Cambria Math" panose="02040503050406030204" pitchFamily="18" charset="0"/>
                            <a:ea typeface="等线" panose="02010600030101010101" pitchFamily="2" charset="-122"/>
                            <a:cs typeface="Arial" panose="020B0604020202020204" pitchFamily="34" charset="0"/>
                          </a:rPr>
                          <m:t>𝜅</m:t>
                        </m:r>
                      </m:e>
                      <m:sub>
                        <m:r>
                          <a:rPr lang="en-US" altLang="zh-CN" sz="1200" i="1" kern="100">
                            <a:effectLst/>
                            <a:latin typeface="Cambria Math" panose="02040503050406030204" pitchFamily="18" charset="0"/>
                            <a:ea typeface="等线" panose="02010600030101010101" pitchFamily="2" charset="-122"/>
                            <a:cs typeface="Arial" panose="020B0604020202020204" pitchFamily="34" charset="0"/>
                          </a:rPr>
                          <m:t>𝑟</m:t>
                        </m:r>
                        <m:sSub>
                          <m:sSubPr>
                            <m:ctrlPr>
                              <a:rPr lang="zh-CN" altLang="zh-CN" sz="1200" i="1" kern="100">
                                <a:effectLst/>
                                <a:latin typeface="Cambria Math" panose="02040503050406030204" pitchFamily="18" charset="0"/>
                                <a:ea typeface="Cambria Math" panose="02040503050406030204" pitchFamily="18" charset="0"/>
                                <a:cs typeface="Arial" panose="020B0604020202020204" pitchFamily="34" charset="0"/>
                              </a:rPr>
                            </m:ctrlPr>
                          </m:sSubPr>
                          <m:e>
                            <m:r>
                              <a:rPr lang="en-US" altLang="zh-CN" sz="1200" i="1" kern="100">
                                <a:effectLst/>
                                <a:latin typeface="Cambria Math" panose="02040503050406030204" pitchFamily="18" charset="0"/>
                                <a:ea typeface="等线" panose="02010600030101010101" pitchFamily="2" charset="-122"/>
                                <a:cs typeface="Arial" panose="020B0604020202020204" pitchFamily="34" charset="0"/>
                              </a:rPr>
                              <m:t>𝑠</m:t>
                            </m:r>
                          </m:e>
                          <m:sub>
                            <m:r>
                              <a:rPr lang="en-US" altLang="zh-CN" sz="1200" i="1" kern="100">
                                <a:effectLst/>
                                <a:latin typeface="Cambria Math" panose="02040503050406030204" pitchFamily="18" charset="0"/>
                                <a:ea typeface="等线" panose="02010600030101010101" pitchFamily="2" charset="-122"/>
                                <a:cs typeface="Arial" panose="020B0604020202020204" pitchFamily="34" charset="0"/>
                              </a:rPr>
                              <m:t>𝑤</m:t>
                            </m:r>
                          </m:sub>
                        </m:sSub>
                      </m:sub>
                    </m:sSub>
                    <m:r>
                      <a:rPr lang="en-US" altLang="zh-CN" sz="1200" i="1" kern="100">
                        <a:effectLst/>
                        <a:latin typeface="Cambria Math" panose="02040503050406030204" pitchFamily="18" charset="0"/>
                        <a:ea typeface="等线" panose="02010600030101010101" pitchFamily="2" charset="-122"/>
                        <a:cs typeface="Arial" panose="020B0604020202020204" pitchFamily="34" charset="0"/>
                      </a:rPr>
                      <m:t>=</m:t>
                    </m:r>
                    <m:sSup>
                      <m:sSupPr>
                        <m:ctrlPr>
                          <a:rPr lang="zh-CN" altLang="zh-CN" sz="1200" i="1" kern="100">
                            <a:effectLst/>
                            <a:latin typeface="Cambria Math" panose="02040503050406030204" pitchFamily="18" charset="0"/>
                            <a:ea typeface="Cambria Math" panose="02040503050406030204" pitchFamily="18" charset="0"/>
                            <a:cs typeface="Arial" panose="020B0604020202020204" pitchFamily="34" charset="0"/>
                          </a:rPr>
                        </m:ctrlPr>
                      </m:sSupPr>
                      <m:e>
                        <m:sSub>
                          <m:sSubPr>
                            <m:ctrlPr>
                              <a:rPr lang="zh-CN" altLang="zh-CN" sz="1200" i="1" kern="100">
                                <a:effectLst/>
                                <a:latin typeface="Cambria Math" panose="02040503050406030204" pitchFamily="18" charset="0"/>
                                <a:ea typeface="Cambria Math" panose="02040503050406030204" pitchFamily="18" charset="0"/>
                                <a:cs typeface="Arial" panose="020B0604020202020204" pitchFamily="34" charset="0"/>
                              </a:rPr>
                            </m:ctrlPr>
                          </m:sSubPr>
                          <m:e>
                            <m:r>
                              <a:rPr lang="en-US" altLang="zh-CN" sz="1200" i="1" kern="100">
                                <a:effectLst/>
                                <a:latin typeface="Cambria Math" panose="02040503050406030204" pitchFamily="18" charset="0"/>
                                <a:ea typeface="等线" panose="02010600030101010101" pitchFamily="2" charset="-122"/>
                                <a:cs typeface="Arial" panose="020B0604020202020204" pitchFamily="34" charset="0"/>
                              </a:rPr>
                              <m:t>𝑠</m:t>
                            </m:r>
                          </m:e>
                          <m:sub>
                            <m:r>
                              <a:rPr lang="en-US" altLang="zh-CN" sz="1200" i="1" kern="100">
                                <a:effectLst/>
                                <a:latin typeface="Cambria Math" panose="02040503050406030204" pitchFamily="18" charset="0"/>
                                <a:ea typeface="等线" panose="02010600030101010101" pitchFamily="2" charset="-122"/>
                                <a:cs typeface="Arial" panose="020B0604020202020204" pitchFamily="34" charset="0"/>
                              </a:rPr>
                              <m:t>𝑤</m:t>
                            </m:r>
                          </m:sub>
                        </m:sSub>
                      </m:e>
                      <m:sup>
                        <m:r>
                          <a:rPr lang="en-US" altLang="zh-CN" sz="1200" i="1" kern="100">
                            <a:effectLst/>
                            <a:latin typeface="Cambria Math" panose="02040503050406030204" pitchFamily="18" charset="0"/>
                            <a:ea typeface="等线" panose="02010600030101010101" pitchFamily="2" charset="-122"/>
                            <a:cs typeface="Arial" panose="020B0604020202020204" pitchFamily="34" charset="0"/>
                          </a:rPr>
                          <m:t>(3+</m:t>
                        </m:r>
                        <m:f>
                          <m:fPr>
                            <m:ctrlPr>
                              <a:rPr lang="zh-CN" altLang="zh-CN" sz="1200" i="1" kern="100">
                                <a:effectLst/>
                                <a:latin typeface="Cambria Math" panose="02040503050406030204" pitchFamily="18" charset="0"/>
                                <a:ea typeface="Cambria Math" panose="02040503050406030204" pitchFamily="18" charset="0"/>
                                <a:cs typeface="Arial" panose="020B0604020202020204" pitchFamily="34" charset="0"/>
                              </a:rPr>
                            </m:ctrlPr>
                          </m:fPr>
                          <m:num>
                            <m:r>
                              <a:rPr lang="en-US" altLang="zh-CN" sz="1200" i="1" kern="100">
                                <a:effectLst/>
                                <a:latin typeface="Cambria Math" panose="02040503050406030204" pitchFamily="18" charset="0"/>
                                <a:ea typeface="等线" panose="02010600030101010101" pitchFamily="2" charset="-122"/>
                                <a:cs typeface="Arial" panose="020B0604020202020204" pitchFamily="34" charset="0"/>
                              </a:rPr>
                              <m:t>2</m:t>
                            </m:r>
                          </m:num>
                          <m:den>
                            <m:sSub>
                              <m:sSubPr>
                                <m:ctrlPr>
                                  <a:rPr lang="zh-CN" altLang="zh-CN" sz="1200" i="1" kern="100">
                                    <a:effectLst/>
                                    <a:latin typeface="Cambria Math" panose="02040503050406030204" pitchFamily="18" charset="0"/>
                                    <a:ea typeface="Cambria Math" panose="02040503050406030204" pitchFamily="18" charset="0"/>
                                    <a:cs typeface="Arial" panose="020B0604020202020204" pitchFamily="34" charset="0"/>
                                  </a:rPr>
                                </m:ctrlPr>
                              </m:sSubPr>
                              <m:e>
                                <m:r>
                                  <a:rPr lang="en-US" altLang="zh-CN" sz="1200" i="1" kern="100">
                                    <a:effectLst/>
                                    <a:latin typeface="Cambria Math" panose="02040503050406030204" pitchFamily="18" charset="0"/>
                                    <a:ea typeface="等线" panose="02010600030101010101" pitchFamily="2" charset="-122"/>
                                    <a:cs typeface="Arial" panose="020B0604020202020204" pitchFamily="34" charset="0"/>
                                  </a:rPr>
                                  <m:t>𝜆</m:t>
                                </m:r>
                              </m:e>
                              <m:sub>
                                <m:r>
                                  <a:rPr lang="en-US" altLang="zh-CN" sz="1200" i="1" kern="100">
                                    <a:effectLst/>
                                    <a:latin typeface="Cambria Math" panose="02040503050406030204" pitchFamily="18" charset="0"/>
                                    <a:ea typeface="等线" panose="02010600030101010101" pitchFamily="2" charset="-122"/>
                                    <a:cs typeface="Arial" panose="020B0604020202020204" pitchFamily="34" charset="0"/>
                                  </a:rPr>
                                  <m:t>𝑝</m:t>
                                </m:r>
                              </m:sub>
                            </m:sSub>
                          </m:den>
                        </m:f>
                        <m:r>
                          <a:rPr lang="en-US" altLang="zh-CN" sz="1200" i="1" kern="100">
                            <a:effectLst/>
                            <a:latin typeface="Cambria Math" panose="02040503050406030204" pitchFamily="18" charset="0"/>
                            <a:ea typeface="等线" panose="02010600030101010101" pitchFamily="2" charset="-122"/>
                            <a:cs typeface="Arial" panose="020B0604020202020204" pitchFamily="34" charset="0"/>
                          </a:rPr>
                          <m:t>)</m:t>
                        </m:r>
                      </m:sup>
                    </m:sSup>
                  </m:oMath>
                </a14:m>
                <a:r>
                  <a:rPr lang="en-US" altLang="zh-CN" sz="1200" kern="100" dirty="0">
                    <a:effectLst/>
                    <a:ea typeface="Cambria Math" panose="02040503050406030204" pitchFamily="18" charset="0"/>
                    <a:cs typeface="Arial" panose="020B0604020202020204" pitchFamily="34" charset="0"/>
                  </a:rPr>
                  <a:t>                                                              </a:t>
                </a:r>
                <a14:m>
                  <m:oMath xmlns:m="http://schemas.openxmlformats.org/officeDocument/2006/math">
                    <m:sSub>
                      <m:sSubPr>
                        <m:ctrlPr>
                          <a:rPr lang="zh-CN" altLang="zh-CN" sz="1200" i="1" kern="100">
                            <a:effectLst/>
                            <a:latin typeface="Cambria Math" panose="02040503050406030204" pitchFamily="18" charset="0"/>
                            <a:ea typeface="Cambria Math" panose="02040503050406030204" pitchFamily="18" charset="0"/>
                            <a:cs typeface="Arial" panose="020B0604020202020204" pitchFamily="34" charset="0"/>
                          </a:rPr>
                        </m:ctrlPr>
                      </m:sSubPr>
                      <m:e>
                        <m:r>
                          <a:rPr lang="en-US" altLang="zh-CN" sz="1200" i="1" kern="100">
                            <a:effectLst/>
                            <a:latin typeface="Cambria Math" panose="02040503050406030204" pitchFamily="18" charset="0"/>
                            <a:ea typeface="等线" panose="02010600030101010101" pitchFamily="2" charset="-122"/>
                            <a:cs typeface="Arial" panose="020B0604020202020204" pitchFamily="34" charset="0"/>
                          </a:rPr>
                          <m:t>𝜅</m:t>
                        </m:r>
                      </m:e>
                      <m:sub>
                        <m:r>
                          <a:rPr lang="en-US" altLang="zh-CN" sz="1200" i="1" kern="100">
                            <a:effectLst/>
                            <a:latin typeface="Cambria Math" panose="02040503050406030204" pitchFamily="18" charset="0"/>
                            <a:ea typeface="等线" panose="02010600030101010101" pitchFamily="2" charset="-122"/>
                            <a:cs typeface="Arial" panose="020B0604020202020204" pitchFamily="34" charset="0"/>
                          </a:rPr>
                          <m:t>𝑟</m:t>
                        </m:r>
                        <m:sSub>
                          <m:sSubPr>
                            <m:ctrlPr>
                              <a:rPr lang="zh-CN" altLang="zh-CN" sz="1200" i="1" kern="100">
                                <a:effectLst/>
                                <a:latin typeface="Cambria Math" panose="02040503050406030204" pitchFamily="18" charset="0"/>
                                <a:ea typeface="Cambria Math" panose="02040503050406030204" pitchFamily="18" charset="0"/>
                                <a:cs typeface="Arial" panose="020B0604020202020204" pitchFamily="34" charset="0"/>
                              </a:rPr>
                            </m:ctrlPr>
                          </m:sSubPr>
                          <m:e>
                            <m:r>
                              <a:rPr lang="en-US" altLang="zh-CN" sz="1200" i="1" kern="100">
                                <a:effectLst/>
                                <a:latin typeface="Cambria Math" panose="02040503050406030204" pitchFamily="18" charset="0"/>
                                <a:ea typeface="等线" panose="02010600030101010101" pitchFamily="2" charset="-122"/>
                                <a:cs typeface="Arial" panose="020B0604020202020204" pitchFamily="34" charset="0"/>
                              </a:rPr>
                              <m:t>𝑠</m:t>
                            </m:r>
                          </m:e>
                          <m:sub>
                            <m:r>
                              <a:rPr lang="en-US" altLang="zh-CN" sz="1200" i="1" kern="100">
                                <a:effectLst/>
                                <a:latin typeface="Cambria Math" panose="02040503050406030204" pitchFamily="18" charset="0"/>
                                <a:ea typeface="等线" panose="02010600030101010101" pitchFamily="2" charset="-122"/>
                                <a:cs typeface="Arial" panose="020B0604020202020204" pitchFamily="34" charset="0"/>
                              </a:rPr>
                              <m:t>𝑛</m:t>
                            </m:r>
                          </m:sub>
                        </m:sSub>
                      </m:sub>
                    </m:sSub>
                    <m:r>
                      <a:rPr lang="en-US" altLang="zh-CN" sz="1200" i="1" kern="100">
                        <a:effectLst/>
                        <a:latin typeface="Cambria Math" panose="02040503050406030204" pitchFamily="18" charset="0"/>
                        <a:ea typeface="等线" panose="02010600030101010101" pitchFamily="2" charset="-122"/>
                        <a:cs typeface="Arial" panose="020B0604020202020204" pitchFamily="34" charset="0"/>
                      </a:rPr>
                      <m:t>=</m:t>
                    </m:r>
                    <m:sSup>
                      <m:sSupPr>
                        <m:ctrlPr>
                          <a:rPr lang="zh-CN" altLang="zh-CN" sz="1200" i="1" kern="100">
                            <a:effectLst/>
                            <a:latin typeface="Cambria Math" panose="02040503050406030204" pitchFamily="18" charset="0"/>
                            <a:ea typeface="Cambria Math" panose="02040503050406030204" pitchFamily="18" charset="0"/>
                            <a:cs typeface="Arial" panose="020B0604020202020204" pitchFamily="34" charset="0"/>
                          </a:rPr>
                        </m:ctrlPr>
                      </m:sSupPr>
                      <m:e>
                        <m:sSup>
                          <m:sSupPr>
                            <m:ctrlPr>
                              <a:rPr lang="zh-CN" altLang="zh-CN" sz="1200" i="1" kern="100">
                                <a:effectLst/>
                                <a:latin typeface="Cambria Math" panose="02040503050406030204" pitchFamily="18" charset="0"/>
                                <a:ea typeface="Cambria Math" panose="02040503050406030204" pitchFamily="18" charset="0"/>
                                <a:cs typeface="Arial" panose="020B0604020202020204" pitchFamily="34" charset="0"/>
                              </a:rPr>
                            </m:ctrlPr>
                          </m:sSupPr>
                          <m:e>
                            <m:sSub>
                              <m:sSubPr>
                                <m:ctrlPr>
                                  <a:rPr lang="zh-CN" altLang="zh-CN" sz="1200" i="1" kern="100">
                                    <a:effectLst/>
                                    <a:latin typeface="Cambria Math" panose="02040503050406030204" pitchFamily="18" charset="0"/>
                                    <a:ea typeface="Cambria Math" panose="02040503050406030204" pitchFamily="18" charset="0"/>
                                    <a:cs typeface="Arial" panose="020B0604020202020204" pitchFamily="34" charset="0"/>
                                  </a:rPr>
                                </m:ctrlPr>
                              </m:sSubPr>
                              <m:e>
                                <m:r>
                                  <a:rPr lang="en-US" altLang="zh-CN" sz="1200" i="1" kern="100">
                                    <a:effectLst/>
                                    <a:latin typeface="Cambria Math" panose="02040503050406030204" pitchFamily="18" charset="0"/>
                                    <a:ea typeface="等线" panose="02010600030101010101" pitchFamily="2" charset="-122"/>
                                    <a:cs typeface="Arial" panose="020B0604020202020204" pitchFamily="34" charset="0"/>
                                  </a:rPr>
                                  <m:t>𝑠</m:t>
                                </m:r>
                              </m:e>
                              <m:sub>
                                <m:r>
                                  <a:rPr lang="en-US" altLang="zh-CN" sz="1200" i="1" kern="100">
                                    <a:effectLst/>
                                    <a:latin typeface="Cambria Math" panose="02040503050406030204" pitchFamily="18" charset="0"/>
                                    <a:ea typeface="等线" panose="02010600030101010101" pitchFamily="2" charset="-122"/>
                                    <a:cs typeface="Arial" panose="020B0604020202020204" pitchFamily="34" charset="0"/>
                                  </a:rPr>
                                  <m:t>𝑛</m:t>
                                </m:r>
                              </m:sub>
                            </m:sSub>
                          </m:e>
                          <m:sup>
                            <m:r>
                              <a:rPr lang="en-US" altLang="zh-CN" sz="1200" i="1" kern="100">
                                <a:effectLst/>
                                <a:latin typeface="Cambria Math" panose="02040503050406030204" pitchFamily="18" charset="0"/>
                                <a:ea typeface="等线" panose="02010600030101010101" pitchFamily="2" charset="-122"/>
                                <a:cs typeface="Arial" panose="020B0604020202020204" pitchFamily="34" charset="0"/>
                              </a:rPr>
                              <m:t>2</m:t>
                            </m:r>
                          </m:sup>
                        </m:sSup>
                        <m:r>
                          <a:rPr lang="en-US" altLang="zh-CN" sz="1200" i="1" kern="100">
                            <a:effectLst/>
                            <a:latin typeface="Cambria Math" panose="02040503050406030204" pitchFamily="18" charset="0"/>
                            <a:ea typeface="等线" panose="02010600030101010101" pitchFamily="2" charset="-122"/>
                            <a:cs typeface="Arial" panose="020B0604020202020204" pitchFamily="34" charset="0"/>
                          </a:rPr>
                          <m:t>(1−(1−</m:t>
                        </m:r>
                        <m:sSub>
                          <m:sSubPr>
                            <m:ctrlPr>
                              <a:rPr lang="zh-CN" altLang="zh-CN" sz="1200" i="1" kern="100">
                                <a:effectLst/>
                                <a:latin typeface="Cambria Math" panose="02040503050406030204" pitchFamily="18" charset="0"/>
                                <a:ea typeface="Cambria Math" panose="02040503050406030204" pitchFamily="18" charset="0"/>
                                <a:cs typeface="Arial" panose="020B0604020202020204" pitchFamily="34" charset="0"/>
                              </a:rPr>
                            </m:ctrlPr>
                          </m:sSubPr>
                          <m:e>
                            <m:r>
                              <a:rPr lang="en-US" altLang="zh-CN" sz="1200" i="1" kern="100">
                                <a:effectLst/>
                                <a:latin typeface="Cambria Math" panose="02040503050406030204" pitchFamily="18" charset="0"/>
                                <a:ea typeface="等线" panose="02010600030101010101" pitchFamily="2" charset="-122"/>
                                <a:cs typeface="Arial" panose="020B0604020202020204" pitchFamily="34" charset="0"/>
                              </a:rPr>
                              <m:t>𝑠</m:t>
                            </m:r>
                          </m:e>
                          <m:sub>
                            <m:r>
                              <a:rPr lang="en-US" altLang="zh-CN" sz="1200" i="1" kern="100">
                                <a:effectLst/>
                                <a:latin typeface="Cambria Math" panose="02040503050406030204" pitchFamily="18" charset="0"/>
                                <a:ea typeface="等线" panose="02010600030101010101" pitchFamily="2" charset="-122"/>
                                <a:cs typeface="Arial" panose="020B0604020202020204" pitchFamily="34" charset="0"/>
                              </a:rPr>
                              <m:t>𝑛</m:t>
                            </m:r>
                          </m:sub>
                        </m:sSub>
                        <m:r>
                          <a:rPr lang="en-US" altLang="zh-CN" sz="1200" i="1" kern="100">
                            <a:effectLst/>
                            <a:latin typeface="Cambria Math" panose="02040503050406030204" pitchFamily="18" charset="0"/>
                            <a:ea typeface="等线" panose="02010600030101010101" pitchFamily="2" charset="-122"/>
                            <a:cs typeface="Arial" panose="020B0604020202020204" pitchFamily="34" charset="0"/>
                          </a:rPr>
                          <m:t>)</m:t>
                        </m:r>
                      </m:e>
                      <m:sup>
                        <m:r>
                          <a:rPr lang="en-US" altLang="zh-CN" sz="1200" i="1" kern="100">
                            <a:effectLst/>
                            <a:latin typeface="Cambria Math" panose="02040503050406030204" pitchFamily="18" charset="0"/>
                            <a:ea typeface="等线" panose="02010600030101010101" pitchFamily="2" charset="-122"/>
                            <a:cs typeface="Arial" panose="020B0604020202020204" pitchFamily="34" charset="0"/>
                          </a:rPr>
                          <m:t>(1+</m:t>
                        </m:r>
                        <m:f>
                          <m:fPr>
                            <m:ctrlPr>
                              <a:rPr lang="zh-CN" altLang="zh-CN" sz="1200" i="1" kern="100">
                                <a:effectLst/>
                                <a:latin typeface="Cambria Math" panose="02040503050406030204" pitchFamily="18" charset="0"/>
                                <a:ea typeface="Cambria Math" panose="02040503050406030204" pitchFamily="18" charset="0"/>
                                <a:cs typeface="Arial" panose="020B0604020202020204" pitchFamily="34" charset="0"/>
                              </a:rPr>
                            </m:ctrlPr>
                          </m:fPr>
                          <m:num>
                            <m:r>
                              <a:rPr lang="en-US" altLang="zh-CN" sz="1200" i="1" kern="100">
                                <a:effectLst/>
                                <a:latin typeface="Cambria Math" panose="02040503050406030204" pitchFamily="18" charset="0"/>
                                <a:ea typeface="等线" panose="02010600030101010101" pitchFamily="2" charset="-122"/>
                                <a:cs typeface="Arial" panose="020B0604020202020204" pitchFamily="34" charset="0"/>
                              </a:rPr>
                              <m:t>2</m:t>
                            </m:r>
                          </m:num>
                          <m:den>
                            <m:sSub>
                              <m:sSubPr>
                                <m:ctrlPr>
                                  <a:rPr lang="zh-CN" altLang="zh-CN" sz="1200" i="1" kern="100">
                                    <a:effectLst/>
                                    <a:latin typeface="Cambria Math" panose="02040503050406030204" pitchFamily="18" charset="0"/>
                                    <a:ea typeface="Cambria Math" panose="02040503050406030204" pitchFamily="18" charset="0"/>
                                    <a:cs typeface="Arial" panose="020B0604020202020204" pitchFamily="34" charset="0"/>
                                  </a:rPr>
                                </m:ctrlPr>
                              </m:sSubPr>
                              <m:e>
                                <m:r>
                                  <a:rPr lang="en-US" altLang="zh-CN" sz="1200" i="1" kern="100">
                                    <a:effectLst/>
                                    <a:latin typeface="Cambria Math" panose="02040503050406030204" pitchFamily="18" charset="0"/>
                                    <a:ea typeface="等线" panose="02010600030101010101" pitchFamily="2" charset="-122"/>
                                    <a:cs typeface="Arial" panose="020B0604020202020204" pitchFamily="34" charset="0"/>
                                  </a:rPr>
                                  <m:t>𝜆</m:t>
                                </m:r>
                              </m:e>
                              <m:sub>
                                <m:r>
                                  <a:rPr lang="en-US" altLang="zh-CN" sz="1200" i="1" kern="100">
                                    <a:effectLst/>
                                    <a:latin typeface="Cambria Math" panose="02040503050406030204" pitchFamily="18" charset="0"/>
                                    <a:ea typeface="等线" panose="02010600030101010101" pitchFamily="2" charset="-122"/>
                                    <a:cs typeface="Arial" panose="020B0604020202020204" pitchFamily="34" charset="0"/>
                                  </a:rPr>
                                  <m:t>𝑝</m:t>
                                </m:r>
                              </m:sub>
                            </m:sSub>
                          </m:den>
                        </m:f>
                        <m:r>
                          <a:rPr lang="en-US" altLang="zh-CN" sz="1200" i="1" kern="100">
                            <a:effectLst/>
                            <a:latin typeface="Cambria Math" panose="02040503050406030204" pitchFamily="18" charset="0"/>
                            <a:ea typeface="等线" panose="02010600030101010101" pitchFamily="2" charset="-122"/>
                            <a:cs typeface="Arial" panose="020B0604020202020204" pitchFamily="34" charset="0"/>
                          </a:rPr>
                          <m:t>)</m:t>
                        </m:r>
                      </m:sup>
                    </m:sSup>
                  </m:oMath>
                </a14:m>
                <a:endParaRPr lang="zh-CN" altLang="en-US" dirty="0"/>
              </a:p>
            </p:txBody>
          </p:sp>
        </mc:Choice>
        <mc:Fallback xmlns="">
          <p:sp>
            <p:nvSpPr>
              <p:cNvPr id="7" name="文本框 6">
                <a:extLst>
                  <a:ext uri="{FF2B5EF4-FFF2-40B4-BE49-F238E27FC236}">
                    <a16:creationId xmlns:a16="http://schemas.microsoft.com/office/drawing/2014/main" id="{BF2354D4-9353-6523-2056-07AC5027D2D9}"/>
                  </a:ext>
                </a:extLst>
              </p:cNvPr>
              <p:cNvSpPr txBox="1">
                <a:spLocks noRot="1" noChangeAspect="1" noMove="1" noResize="1" noEditPoints="1" noAdjustHandles="1" noChangeArrowheads="1" noChangeShapeType="1" noTextEdit="1"/>
              </p:cNvSpPr>
              <p:nvPr/>
            </p:nvSpPr>
            <p:spPr>
              <a:xfrm>
                <a:off x="93245" y="1656730"/>
                <a:ext cx="2484849" cy="1197572"/>
              </a:xfrm>
              <a:prstGeom prst="rect">
                <a:avLst/>
              </a:prstGeom>
              <a:blipFill>
                <a:blip r:embed="rId7"/>
                <a:stretch>
                  <a:fillRect t="-510" b="-51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9" name="文本框 8">
                <a:extLst>
                  <a:ext uri="{FF2B5EF4-FFF2-40B4-BE49-F238E27FC236}">
                    <a16:creationId xmlns:a16="http://schemas.microsoft.com/office/drawing/2014/main" id="{8B6168DF-F673-1C9F-11BE-F8245A96FE3D}"/>
                  </a:ext>
                </a:extLst>
              </p:cNvPr>
              <p:cNvSpPr txBox="1"/>
              <p:nvPr/>
            </p:nvSpPr>
            <p:spPr>
              <a:xfrm>
                <a:off x="29907" y="2813277"/>
                <a:ext cx="3096344" cy="384785"/>
              </a:xfrm>
              <a:prstGeom prst="rect">
                <a:avLst/>
              </a:prstGeom>
              <a:noFill/>
            </p:spPr>
            <p:txBody>
              <a:bodyPr wrap="square">
                <a:spAutoFit/>
              </a:bodyPr>
              <a:lstStyle/>
              <a:p>
                <a:r>
                  <a:rPr lang="zh-CN" altLang="en-US" sz="1200" b="1" dirty="0">
                    <a:latin typeface="微软雅黑" panose="020B0503020204020204" pitchFamily="34" charset="-122"/>
                    <a:ea typeface="微软雅黑" panose="020B0503020204020204" pitchFamily="34" charset="-122"/>
                  </a:rPr>
                  <a:t>达西定律</a:t>
                </a:r>
                <a14:m>
                  <m:oMath xmlns:m="http://schemas.openxmlformats.org/officeDocument/2006/math">
                    <m:r>
                      <a:rPr lang="zh-CN" altLang="en-US" sz="1200" b="1">
                        <a:latin typeface="Cambria Math" panose="02040503050406030204" pitchFamily="18" charset="0"/>
                        <a:ea typeface="微软雅黑" panose="020B0503020204020204" pitchFamily="34" charset="-122"/>
                      </a:rPr>
                      <m:t>：</m:t>
                    </m:r>
                    <m:f>
                      <m:fPr>
                        <m:ctrlPr>
                          <a:rPr lang="zh-CN" altLang="en-US" sz="1200" i="1">
                            <a:latin typeface="Cambria Math" panose="02040503050406030204" pitchFamily="18" charset="0"/>
                            <a:ea typeface="微软雅黑" panose="020B0503020204020204" pitchFamily="34" charset="-122"/>
                          </a:rPr>
                        </m:ctrlPr>
                      </m:fPr>
                      <m:num>
                        <m:r>
                          <a:rPr lang="zh-CN" altLang="en-US" sz="1200">
                            <a:latin typeface="Cambria Math" panose="02040503050406030204" pitchFamily="18" charset="0"/>
                            <a:ea typeface="微软雅黑" panose="020B0503020204020204" pitchFamily="34" charset="-122"/>
                          </a:rPr>
                          <m:t>𝜕</m:t>
                        </m:r>
                      </m:num>
                      <m:den>
                        <m:r>
                          <a:rPr lang="zh-CN" altLang="en-US" sz="1200">
                            <a:latin typeface="Cambria Math" panose="02040503050406030204" pitchFamily="18" charset="0"/>
                            <a:ea typeface="微软雅黑" panose="020B0503020204020204" pitchFamily="34" charset="-122"/>
                          </a:rPr>
                          <m:t>𝜕</m:t>
                        </m:r>
                        <m:r>
                          <a:rPr lang="zh-CN" altLang="en-US" sz="1200">
                            <a:latin typeface="Cambria Math" panose="02040503050406030204" pitchFamily="18" charset="0"/>
                            <a:ea typeface="微软雅黑" panose="020B0503020204020204" pitchFamily="34" charset="-122"/>
                          </a:rPr>
                          <m:t>𝑡</m:t>
                        </m:r>
                      </m:den>
                    </m:f>
                    <m:d>
                      <m:dPr>
                        <m:ctrlPr>
                          <a:rPr lang="zh-CN" altLang="en-US" sz="1200" i="1">
                            <a:latin typeface="Cambria Math" panose="02040503050406030204" pitchFamily="18" charset="0"/>
                            <a:ea typeface="微软雅黑" panose="020B0503020204020204" pitchFamily="34" charset="-122"/>
                          </a:rPr>
                        </m:ctrlPr>
                      </m:dPr>
                      <m:e>
                        <m:r>
                          <a:rPr lang="zh-CN" altLang="en-US" sz="1200">
                            <a:latin typeface="Cambria Math" panose="02040503050406030204" pitchFamily="18" charset="0"/>
                            <a:ea typeface="微软雅黑" panose="020B0503020204020204" pitchFamily="34" charset="-122"/>
                          </a:rPr>
                          <m:t>𝜌</m:t>
                        </m:r>
                        <m:sSub>
                          <m:sSubPr>
                            <m:ctrlPr>
                              <a:rPr lang="zh-CN" altLang="en-US" sz="1200" i="1">
                                <a:latin typeface="Cambria Math" panose="02040503050406030204" pitchFamily="18" charset="0"/>
                                <a:ea typeface="微软雅黑" panose="020B0503020204020204" pitchFamily="34" charset="-122"/>
                              </a:rPr>
                            </m:ctrlPr>
                          </m:sSubPr>
                          <m:e>
                            <m:r>
                              <a:rPr lang="zh-CN" altLang="en-US" sz="1200">
                                <a:latin typeface="Cambria Math" panose="02040503050406030204" pitchFamily="18" charset="0"/>
                                <a:ea typeface="微软雅黑" panose="020B0503020204020204" pitchFamily="34" charset="-122"/>
                              </a:rPr>
                              <m:t>𝜀</m:t>
                            </m:r>
                          </m:e>
                          <m:sub>
                            <m:r>
                              <a:rPr lang="zh-CN" altLang="en-US" sz="1200">
                                <a:latin typeface="Cambria Math" panose="02040503050406030204" pitchFamily="18" charset="0"/>
                                <a:ea typeface="微软雅黑" panose="020B0503020204020204" pitchFamily="34" charset="-122"/>
                              </a:rPr>
                              <m:t>𝑝</m:t>
                            </m:r>
                          </m:sub>
                        </m:sSub>
                      </m:e>
                    </m:d>
                    <m:r>
                      <a:rPr lang="zh-CN" altLang="en-US" sz="1200">
                        <a:latin typeface="Cambria Math" panose="02040503050406030204" pitchFamily="18" charset="0"/>
                        <a:ea typeface="微软雅黑" panose="020B0503020204020204" pitchFamily="34" charset="-122"/>
                      </a:rPr>
                      <m:t>+</m:t>
                    </m:r>
                    <m:r>
                      <m:rPr>
                        <m:sty m:val="p"/>
                      </m:rPr>
                      <a:rPr lang="zh-CN" altLang="en-US" sz="1200">
                        <a:latin typeface="Cambria Math" panose="02040503050406030204" pitchFamily="18" charset="0"/>
                        <a:ea typeface="微软雅黑" panose="020B0503020204020204" pitchFamily="34" charset="-122"/>
                      </a:rPr>
                      <m:t>∇</m:t>
                    </m:r>
                    <m:r>
                      <a:rPr lang="zh-CN" altLang="en-US" sz="1200">
                        <a:latin typeface="Cambria Math" panose="02040503050406030204" pitchFamily="18" charset="0"/>
                        <a:ea typeface="微软雅黑" panose="020B0503020204020204" pitchFamily="34" charset="-122"/>
                      </a:rPr>
                      <m:t>∙</m:t>
                    </m:r>
                    <m:r>
                      <a:rPr lang="zh-CN" altLang="en-US" sz="1200">
                        <a:latin typeface="Cambria Math" panose="02040503050406030204" pitchFamily="18" charset="0"/>
                        <a:ea typeface="微软雅黑" panose="020B0503020204020204" pitchFamily="34" charset="-122"/>
                      </a:rPr>
                      <m:t>𝜌</m:t>
                    </m:r>
                    <m:d>
                      <m:dPr>
                        <m:begChr m:val="["/>
                        <m:endChr m:val="]"/>
                        <m:ctrlPr>
                          <a:rPr lang="zh-CN" altLang="en-US" sz="1200" i="1">
                            <a:latin typeface="Cambria Math" panose="02040503050406030204" pitchFamily="18" charset="0"/>
                            <a:ea typeface="微软雅黑" panose="020B0503020204020204" pitchFamily="34" charset="-122"/>
                          </a:rPr>
                        </m:ctrlPr>
                      </m:dPr>
                      <m:e>
                        <m:r>
                          <a:rPr lang="zh-CN" altLang="en-US" sz="1200">
                            <a:latin typeface="Cambria Math" panose="02040503050406030204" pitchFamily="18" charset="0"/>
                            <a:ea typeface="微软雅黑" panose="020B0503020204020204" pitchFamily="34" charset="-122"/>
                          </a:rPr>
                          <m:t>−</m:t>
                        </m:r>
                        <m:f>
                          <m:fPr>
                            <m:ctrlPr>
                              <a:rPr lang="zh-CN" altLang="en-US" sz="1200" i="1">
                                <a:latin typeface="Cambria Math" panose="02040503050406030204" pitchFamily="18" charset="0"/>
                                <a:ea typeface="微软雅黑" panose="020B0503020204020204" pitchFamily="34" charset="-122"/>
                              </a:rPr>
                            </m:ctrlPr>
                          </m:fPr>
                          <m:num>
                            <m:r>
                              <a:rPr lang="zh-CN" altLang="en-US" sz="1200">
                                <a:latin typeface="Cambria Math" panose="02040503050406030204" pitchFamily="18" charset="0"/>
                                <a:ea typeface="微软雅黑" panose="020B0503020204020204" pitchFamily="34" charset="-122"/>
                              </a:rPr>
                              <m:t>𝜅</m:t>
                            </m:r>
                          </m:num>
                          <m:den>
                            <m:r>
                              <a:rPr lang="zh-CN" altLang="en-US" sz="1200">
                                <a:latin typeface="Cambria Math" panose="02040503050406030204" pitchFamily="18" charset="0"/>
                                <a:ea typeface="微软雅黑" panose="020B0503020204020204" pitchFamily="34" charset="-122"/>
                              </a:rPr>
                              <m:t>𝜇</m:t>
                            </m:r>
                          </m:den>
                        </m:f>
                        <m:d>
                          <m:dPr>
                            <m:ctrlPr>
                              <a:rPr lang="zh-CN" altLang="en-US" sz="1200" i="1">
                                <a:latin typeface="Cambria Math" panose="02040503050406030204" pitchFamily="18" charset="0"/>
                                <a:ea typeface="微软雅黑" panose="020B0503020204020204" pitchFamily="34" charset="-122"/>
                              </a:rPr>
                            </m:ctrlPr>
                          </m:dPr>
                          <m:e>
                            <m:r>
                              <m:rPr>
                                <m:sty m:val="p"/>
                              </m:rPr>
                              <a:rPr lang="zh-CN" altLang="en-US" sz="1200">
                                <a:latin typeface="Cambria Math" panose="02040503050406030204" pitchFamily="18" charset="0"/>
                                <a:ea typeface="微软雅黑" panose="020B0503020204020204" pitchFamily="34" charset="-122"/>
                              </a:rPr>
                              <m:t>∇</m:t>
                            </m:r>
                            <m:r>
                              <a:rPr lang="zh-CN" altLang="en-US" sz="1200">
                                <a:latin typeface="Cambria Math" panose="02040503050406030204" pitchFamily="18" charset="0"/>
                                <a:ea typeface="微软雅黑" panose="020B0503020204020204" pitchFamily="34" charset="-122"/>
                              </a:rPr>
                              <m:t>𝑝</m:t>
                            </m:r>
                          </m:e>
                        </m:d>
                      </m:e>
                    </m:d>
                    <m:r>
                      <a:rPr lang="zh-CN" altLang="en-US" sz="1200">
                        <a:latin typeface="Cambria Math" panose="02040503050406030204" pitchFamily="18" charset="0"/>
                        <a:ea typeface="微软雅黑" panose="020B0503020204020204" pitchFamily="34" charset="-122"/>
                      </a:rPr>
                      <m:t>=0</m:t>
                    </m:r>
                  </m:oMath>
                </a14:m>
                <a:endParaRPr lang="zh-CN" altLang="en-US" sz="1200" dirty="0">
                  <a:latin typeface="微软雅黑" panose="020B0503020204020204" pitchFamily="34" charset="-122"/>
                  <a:ea typeface="微软雅黑" panose="020B0503020204020204" pitchFamily="34" charset="-122"/>
                </a:endParaRPr>
              </a:p>
            </p:txBody>
          </p:sp>
        </mc:Choice>
        <mc:Fallback xmlns="">
          <p:sp>
            <p:nvSpPr>
              <p:cNvPr id="9" name="文本框 8">
                <a:extLst>
                  <a:ext uri="{FF2B5EF4-FFF2-40B4-BE49-F238E27FC236}">
                    <a16:creationId xmlns:a16="http://schemas.microsoft.com/office/drawing/2014/main" id="{8B6168DF-F673-1C9F-11BE-F8245A96FE3D}"/>
                  </a:ext>
                </a:extLst>
              </p:cNvPr>
              <p:cNvSpPr txBox="1">
                <a:spLocks noRot="1" noChangeAspect="1" noMove="1" noResize="1" noEditPoints="1" noAdjustHandles="1" noChangeArrowheads="1" noChangeShapeType="1" noTextEdit="1"/>
              </p:cNvSpPr>
              <p:nvPr/>
            </p:nvSpPr>
            <p:spPr>
              <a:xfrm>
                <a:off x="29907" y="2813277"/>
                <a:ext cx="3096344" cy="384785"/>
              </a:xfrm>
              <a:prstGeom prst="rect">
                <a:avLst/>
              </a:prstGeom>
              <a:blipFill>
                <a:blip r:embed="rId8"/>
                <a:stretch>
                  <a:fillRect l="-197"/>
                </a:stretch>
              </a:blipFill>
            </p:spPr>
            <p:txBody>
              <a:bodyPr/>
              <a:lstStyle/>
              <a:p>
                <a:r>
                  <a:rPr lang="zh-CN" altLang="en-US">
                    <a:noFill/>
                  </a:rPr>
                  <a:t> </a:t>
                </a:r>
              </a:p>
            </p:txBody>
          </p:sp>
        </mc:Fallback>
      </mc:AlternateContent>
      <p:sp>
        <p:nvSpPr>
          <p:cNvPr id="11" name="矩形 2">
            <a:extLst>
              <a:ext uri="{FF2B5EF4-FFF2-40B4-BE49-F238E27FC236}">
                <a16:creationId xmlns:a16="http://schemas.microsoft.com/office/drawing/2014/main" id="{7CD8AFCB-FA22-CE2A-9497-EA71746D5D37}"/>
              </a:ext>
            </a:extLst>
          </p:cNvPr>
          <p:cNvSpPr>
            <a:spLocks noChangeArrowheads="1"/>
          </p:cNvSpPr>
          <p:nvPr/>
        </p:nvSpPr>
        <p:spPr bwMode="auto">
          <a:xfrm>
            <a:off x="-18637" y="3113830"/>
            <a:ext cx="1941557" cy="540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342900" indent="-342900" defTabSz="685800">
              <a:lnSpc>
                <a:spcPct val="150000"/>
              </a:lnSpc>
              <a:spcBef>
                <a:spcPct val="0"/>
              </a:spcBef>
              <a:buFont typeface="Wingdings" panose="05000000000000000000" pitchFamily="2" charset="2"/>
              <a:buChar char="n"/>
              <a:defRPr/>
            </a:pPr>
            <a:r>
              <a:rPr lang="zh-CN" altLang="en-US" sz="2200" b="1" dirty="0">
                <a:solidFill>
                  <a:srgbClr val="800000"/>
                </a:solidFill>
                <a:latin typeface="微软雅黑" panose="020B0503020204020204" pitchFamily="34" charset="-122"/>
                <a:ea typeface="微软雅黑" panose="020B0503020204020204" pitchFamily="34" charset="-122"/>
              </a:rPr>
              <a:t>氯离子传输</a:t>
            </a:r>
          </a:p>
        </p:txBody>
      </p:sp>
      <mc:AlternateContent xmlns:mc="http://schemas.openxmlformats.org/markup-compatibility/2006" xmlns:a14="http://schemas.microsoft.com/office/drawing/2010/main">
        <mc:Choice Requires="a14">
          <p:sp>
            <p:nvSpPr>
              <p:cNvPr id="46" name="文本框 45">
                <a:extLst>
                  <a:ext uri="{FF2B5EF4-FFF2-40B4-BE49-F238E27FC236}">
                    <a16:creationId xmlns:a16="http://schemas.microsoft.com/office/drawing/2014/main" id="{5D6C006D-FCEF-4296-0CDA-3C59D906703C}"/>
                  </a:ext>
                </a:extLst>
              </p:cNvPr>
              <p:cNvSpPr txBox="1"/>
              <p:nvPr/>
            </p:nvSpPr>
            <p:spPr>
              <a:xfrm>
                <a:off x="138363" y="3701631"/>
                <a:ext cx="2705445" cy="716030"/>
              </a:xfrm>
              <a:prstGeom prst="rect">
                <a:avLst/>
              </a:prstGeom>
              <a:noFill/>
            </p:spPr>
            <p:txBody>
              <a:bodyPr wrap="square">
                <a:spAutoFit/>
              </a:bodyPr>
              <a:lstStyle/>
              <a:p>
                <a:pPr algn="just">
                  <a:lnSpc>
                    <a:spcPct val="150000"/>
                  </a:lnSpc>
                </a:pPr>
                <a:r>
                  <a:rPr lang="zh-CN" altLang="en-US" sz="1200" b="1" dirty="0">
                    <a:solidFill>
                      <a:schemeClr val="tx1"/>
                    </a:solidFill>
                    <a:latin typeface="微软雅黑" panose="020B0503020204020204" pitchFamily="34" charset="-122"/>
                    <a:ea typeface="微软雅黑" panose="020B0503020204020204" pitchFamily="34" charset="-122"/>
                  </a:rPr>
                  <a:t>非饱和混凝土中的物质守恒</a:t>
                </a:r>
                <a14:m>
                  <m:oMath xmlns:m="http://schemas.openxmlformats.org/officeDocument/2006/math">
                    <m:r>
                      <a:rPr lang="zh-CN" altLang="en-US" sz="1000" i="1" smtClean="0">
                        <a:solidFill>
                          <a:schemeClr val="tx1"/>
                        </a:solidFill>
                        <a:latin typeface="Cambria Math" panose="02040503050406030204" pitchFamily="18" charset="0"/>
                      </a:rPr>
                      <m:t>：</m:t>
                    </m:r>
                    <m:f>
                      <m:fPr>
                        <m:ctrlPr>
                          <a:rPr lang="zh-CN" altLang="zh-CN" sz="1200" i="1" kern="100">
                            <a:latin typeface="Cambria Math" panose="02040503050406030204" pitchFamily="18" charset="0"/>
                            <a:ea typeface="Cambria Math" panose="02040503050406030204" pitchFamily="18" charset="0"/>
                            <a:cs typeface="Arial" panose="020B0604020202020204" pitchFamily="34" charset="0"/>
                          </a:rPr>
                        </m:ctrlPr>
                      </m:fPr>
                      <m:num>
                        <m:r>
                          <a:rPr lang="en-US" altLang="zh-CN" sz="1200" i="1" kern="100">
                            <a:latin typeface="Cambria Math" panose="02040503050406030204" pitchFamily="18" charset="0"/>
                            <a:ea typeface="等线" panose="02010600030101010101" pitchFamily="2" charset="-122"/>
                            <a:cs typeface="Arial" panose="020B0604020202020204" pitchFamily="34" charset="0"/>
                          </a:rPr>
                          <m:t>𝜕</m:t>
                        </m:r>
                        <m:r>
                          <a:rPr lang="en-US" altLang="zh-CN" sz="1200" i="1" kern="100">
                            <a:latin typeface="Cambria Math" panose="02040503050406030204" pitchFamily="18" charset="0"/>
                            <a:ea typeface="等线" panose="02010600030101010101" pitchFamily="2" charset="-122"/>
                            <a:cs typeface="Arial" panose="020B0604020202020204" pitchFamily="34" charset="0"/>
                          </a:rPr>
                          <m:t>(</m:t>
                        </m:r>
                        <m:sSub>
                          <m:sSubPr>
                            <m:ctrlPr>
                              <a:rPr lang="zh-CN" altLang="zh-CN" sz="1200" i="1" kern="100">
                                <a:latin typeface="Cambria Math" panose="02040503050406030204" pitchFamily="18" charset="0"/>
                                <a:ea typeface="Cambria Math" panose="02040503050406030204" pitchFamily="18" charset="0"/>
                                <a:cs typeface="Arial" panose="020B0604020202020204" pitchFamily="34" charset="0"/>
                              </a:rPr>
                            </m:ctrlPr>
                          </m:sSubPr>
                          <m:e>
                            <m:r>
                              <a:rPr lang="en-US" altLang="zh-CN" sz="1200" i="1" kern="100">
                                <a:latin typeface="Cambria Math" panose="02040503050406030204" pitchFamily="18" charset="0"/>
                                <a:ea typeface="等线" panose="02010600030101010101" pitchFamily="2" charset="-122"/>
                                <a:cs typeface="Arial" panose="020B0604020202020204" pitchFamily="34" charset="0"/>
                              </a:rPr>
                              <m:t>𝜀</m:t>
                            </m:r>
                          </m:e>
                          <m:sub>
                            <m:r>
                              <a:rPr lang="en-US" altLang="zh-CN" sz="1200" i="1" kern="100">
                                <a:latin typeface="Cambria Math" panose="02040503050406030204" pitchFamily="18" charset="0"/>
                                <a:ea typeface="等线" panose="02010600030101010101" pitchFamily="2" charset="-122"/>
                                <a:cs typeface="Arial" panose="020B0604020202020204" pitchFamily="34" charset="0"/>
                              </a:rPr>
                              <m:t>𝑝</m:t>
                            </m:r>
                          </m:sub>
                        </m:sSub>
                        <m:sSub>
                          <m:sSubPr>
                            <m:ctrlPr>
                              <a:rPr lang="zh-CN" altLang="zh-CN" sz="1200" i="1" kern="100">
                                <a:latin typeface="Cambria Math" panose="02040503050406030204" pitchFamily="18" charset="0"/>
                                <a:ea typeface="Cambria Math" panose="02040503050406030204" pitchFamily="18" charset="0"/>
                                <a:cs typeface="Arial" panose="020B0604020202020204" pitchFamily="34" charset="0"/>
                              </a:rPr>
                            </m:ctrlPr>
                          </m:sSubPr>
                          <m:e>
                            <m:r>
                              <a:rPr lang="en-US" altLang="zh-CN" sz="1200" i="1" kern="100">
                                <a:latin typeface="Cambria Math" panose="02040503050406030204" pitchFamily="18" charset="0"/>
                                <a:ea typeface="等线" panose="02010600030101010101" pitchFamily="2" charset="-122"/>
                                <a:cs typeface="Arial" panose="020B0604020202020204" pitchFamily="34" charset="0"/>
                              </a:rPr>
                              <m:t>𝑠</m:t>
                            </m:r>
                          </m:e>
                          <m:sub>
                            <m:r>
                              <a:rPr lang="en-US" altLang="zh-CN" sz="1200" i="1" kern="100">
                                <a:latin typeface="Cambria Math" panose="02040503050406030204" pitchFamily="18" charset="0"/>
                                <a:ea typeface="等线" panose="02010600030101010101" pitchFamily="2" charset="-122"/>
                                <a:cs typeface="Arial" panose="020B0604020202020204" pitchFamily="34" charset="0"/>
                              </a:rPr>
                              <m:t>𝑤</m:t>
                            </m:r>
                          </m:sub>
                        </m:sSub>
                        <m:r>
                          <a:rPr lang="en-US" altLang="zh-CN" sz="1200" i="1" kern="100">
                            <a:latin typeface="Cambria Math" panose="02040503050406030204" pitchFamily="18" charset="0"/>
                            <a:ea typeface="等线" panose="02010600030101010101" pitchFamily="2" charset="-122"/>
                            <a:cs typeface="Arial" panose="020B0604020202020204" pitchFamily="34" charset="0"/>
                          </a:rPr>
                          <m:t>𝑐</m:t>
                        </m:r>
                        <m:r>
                          <a:rPr lang="en-US" altLang="zh-CN" sz="1200" i="1" kern="100">
                            <a:latin typeface="Cambria Math" panose="02040503050406030204" pitchFamily="18" charset="0"/>
                            <a:ea typeface="等线" panose="02010600030101010101" pitchFamily="2" charset="-122"/>
                            <a:cs typeface="Arial" panose="020B0604020202020204" pitchFamily="34" charset="0"/>
                          </a:rPr>
                          <m:t>)</m:t>
                        </m:r>
                      </m:num>
                      <m:den>
                        <m:r>
                          <a:rPr lang="en-US" altLang="zh-CN" sz="1200" i="1" kern="100">
                            <a:latin typeface="Cambria Math" panose="02040503050406030204" pitchFamily="18" charset="0"/>
                            <a:ea typeface="等线" panose="02010600030101010101" pitchFamily="2" charset="-122"/>
                            <a:cs typeface="Arial" panose="020B0604020202020204" pitchFamily="34" charset="0"/>
                          </a:rPr>
                          <m:t>𝜕</m:t>
                        </m:r>
                        <m:r>
                          <a:rPr lang="en-US" altLang="zh-CN" sz="1200" i="1" kern="100">
                            <a:latin typeface="Cambria Math" panose="02040503050406030204" pitchFamily="18" charset="0"/>
                            <a:ea typeface="等线" panose="02010600030101010101" pitchFamily="2" charset="-122"/>
                            <a:cs typeface="Arial" panose="020B0604020202020204" pitchFamily="34" charset="0"/>
                          </a:rPr>
                          <m:t>𝑡</m:t>
                        </m:r>
                      </m:den>
                    </m:f>
                    <m:r>
                      <a:rPr lang="en-US" altLang="zh-CN" sz="1200" i="1" kern="100">
                        <a:latin typeface="Cambria Math" panose="02040503050406030204" pitchFamily="18" charset="0"/>
                        <a:ea typeface="等线" panose="02010600030101010101" pitchFamily="2" charset="-122"/>
                        <a:cs typeface="Arial" panose="020B0604020202020204" pitchFamily="34" charset="0"/>
                      </a:rPr>
                      <m:t>+</m:t>
                    </m:r>
                    <m:r>
                      <m:rPr>
                        <m:nor/>
                      </m:rPr>
                      <a:rPr lang="en-US" altLang="zh-CN" sz="1200" b="1" kern="100">
                        <a:latin typeface="Cambria Math" panose="02040503050406030204" pitchFamily="18" charset="0"/>
                        <a:ea typeface="等线" panose="02010600030101010101" pitchFamily="2" charset="-122"/>
                        <a:cs typeface="Arial" panose="020B0604020202020204" pitchFamily="34" charset="0"/>
                      </a:rPr>
                      <m:t>u</m:t>
                    </m:r>
                    <m:r>
                      <a:rPr lang="en-US" altLang="zh-CN" sz="1200" i="1" kern="100">
                        <a:latin typeface="Cambria Math" panose="02040503050406030204" pitchFamily="18" charset="0"/>
                        <a:ea typeface="等线" panose="02010600030101010101" pitchFamily="2" charset="-122"/>
                        <a:cs typeface="Arial" panose="020B0604020202020204" pitchFamily="34" charset="0"/>
                      </a:rPr>
                      <m:t>∙</m:t>
                    </m:r>
                    <m:r>
                      <m:rPr>
                        <m:sty m:val="p"/>
                      </m:rPr>
                      <a:rPr lang="en-US" altLang="zh-CN" sz="1200" kern="100">
                        <a:latin typeface="Cambria Math" panose="02040503050406030204" pitchFamily="18" charset="0"/>
                        <a:ea typeface="等线" panose="02010600030101010101" pitchFamily="2" charset="-122"/>
                        <a:cs typeface="Arial" panose="020B0604020202020204" pitchFamily="34" charset="0"/>
                      </a:rPr>
                      <m:t>∇</m:t>
                    </m:r>
                    <m:r>
                      <a:rPr lang="en-US" altLang="zh-CN" sz="1200" i="1" kern="100">
                        <a:latin typeface="Cambria Math" panose="02040503050406030204" pitchFamily="18" charset="0"/>
                        <a:ea typeface="等线" panose="02010600030101010101" pitchFamily="2" charset="-122"/>
                        <a:cs typeface="Arial" panose="020B0604020202020204" pitchFamily="34" charset="0"/>
                      </a:rPr>
                      <m:t>𝑐</m:t>
                    </m:r>
                    <m:r>
                      <a:rPr lang="en-US" altLang="zh-CN" sz="1200" i="1" kern="100">
                        <a:latin typeface="Cambria Math" panose="02040503050406030204" pitchFamily="18" charset="0"/>
                        <a:ea typeface="等线" panose="02010600030101010101" pitchFamily="2" charset="-122"/>
                        <a:cs typeface="Arial" panose="020B0604020202020204" pitchFamily="34" charset="0"/>
                      </a:rPr>
                      <m:t>=</m:t>
                    </m:r>
                    <m:r>
                      <m:rPr>
                        <m:sty m:val="p"/>
                      </m:rPr>
                      <a:rPr lang="en-US" altLang="zh-CN" sz="1200" kern="100">
                        <a:latin typeface="Cambria Math" panose="02040503050406030204" pitchFamily="18" charset="0"/>
                        <a:ea typeface="等线" panose="02010600030101010101" pitchFamily="2" charset="-122"/>
                        <a:cs typeface="Arial" panose="020B0604020202020204" pitchFamily="34" charset="0"/>
                      </a:rPr>
                      <m:t>∇</m:t>
                    </m:r>
                    <m:r>
                      <a:rPr lang="en-US" altLang="zh-CN" sz="1200" i="1" kern="100">
                        <a:latin typeface="Cambria Math" panose="02040503050406030204" pitchFamily="18" charset="0"/>
                        <a:ea typeface="等线" panose="02010600030101010101" pitchFamily="2" charset="-122"/>
                        <a:cs typeface="Arial" panose="020B0604020202020204" pitchFamily="34" charset="0"/>
                      </a:rPr>
                      <m:t>∙</m:t>
                    </m:r>
                    <m:sSub>
                      <m:sSubPr>
                        <m:ctrlPr>
                          <a:rPr lang="zh-CN" altLang="zh-CN" sz="1200" i="1" kern="100">
                            <a:latin typeface="Cambria Math" panose="02040503050406030204" pitchFamily="18" charset="0"/>
                            <a:ea typeface="Cambria Math" panose="02040503050406030204" pitchFamily="18" charset="0"/>
                            <a:cs typeface="Arial" panose="020B0604020202020204" pitchFamily="34" charset="0"/>
                          </a:rPr>
                        </m:ctrlPr>
                      </m:sSubPr>
                      <m:e>
                        <m:r>
                          <a:rPr lang="en-US" altLang="zh-CN" sz="1200" i="1" kern="100">
                            <a:latin typeface="Cambria Math" panose="02040503050406030204" pitchFamily="18" charset="0"/>
                            <a:ea typeface="等线" panose="02010600030101010101" pitchFamily="2" charset="-122"/>
                            <a:cs typeface="Arial" panose="020B0604020202020204" pitchFamily="34" charset="0"/>
                          </a:rPr>
                          <m:t>𝐷</m:t>
                        </m:r>
                      </m:e>
                      <m:sub>
                        <m:r>
                          <a:rPr lang="en-US" altLang="zh-CN" sz="1200" i="1" kern="100">
                            <a:latin typeface="Cambria Math" panose="02040503050406030204" pitchFamily="18" charset="0"/>
                            <a:ea typeface="等线" panose="02010600030101010101" pitchFamily="2" charset="-122"/>
                            <a:cs typeface="Arial" panose="020B0604020202020204" pitchFamily="34" charset="0"/>
                          </a:rPr>
                          <m:t>𝑒</m:t>
                        </m:r>
                      </m:sub>
                    </m:sSub>
                    <m:r>
                      <m:rPr>
                        <m:sty m:val="p"/>
                      </m:rPr>
                      <a:rPr lang="en-US" altLang="zh-CN" sz="1200" kern="100">
                        <a:latin typeface="Cambria Math" panose="02040503050406030204" pitchFamily="18" charset="0"/>
                        <a:ea typeface="等线" panose="02010600030101010101" pitchFamily="2" charset="-122"/>
                        <a:cs typeface="Arial" panose="020B0604020202020204" pitchFamily="34" charset="0"/>
                      </a:rPr>
                      <m:t>∇</m:t>
                    </m:r>
                    <m:r>
                      <a:rPr lang="en-US" altLang="zh-CN" sz="1200" i="1" kern="100">
                        <a:latin typeface="Cambria Math" panose="02040503050406030204" pitchFamily="18" charset="0"/>
                        <a:ea typeface="等线" panose="02010600030101010101" pitchFamily="2" charset="-122"/>
                        <a:cs typeface="Arial" panose="020B0604020202020204" pitchFamily="34" charset="0"/>
                      </a:rPr>
                      <m:t>𝑐</m:t>
                    </m:r>
                  </m:oMath>
                </a14:m>
                <a:endParaRPr lang="zh-CN" altLang="zh-CN" sz="1050" kern="100" dirty="0">
                  <a:latin typeface="等线" panose="02010600030101010101" pitchFamily="2" charset="-122"/>
                  <a:ea typeface="等线" panose="02010600030101010101" pitchFamily="2" charset="-122"/>
                  <a:cs typeface="Times New Roman" panose="02020603050405020304" pitchFamily="18" charset="0"/>
                </a:endParaRPr>
              </a:p>
            </p:txBody>
          </p:sp>
        </mc:Choice>
        <mc:Fallback xmlns="">
          <p:sp>
            <p:nvSpPr>
              <p:cNvPr id="46" name="文本框 45">
                <a:extLst>
                  <a:ext uri="{FF2B5EF4-FFF2-40B4-BE49-F238E27FC236}">
                    <a16:creationId xmlns:a16="http://schemas.microsoft.com/office/drawing/2014/main" id="{5D6C006D-FCEF-4296-0CDA-3C59D906703C}"/>
                  </a:ext>
                </a:extLst>
              </p:cNvPr>
              <p:cNvSpPr txBox="1">
                <a:spLocks noRot="1" noChangeAspect="1" noMove="1" noResize="1" noEditPoints="1" noAdjustHandles="1" noChangeArrowheads="1" noChangeShapeType="1" noTextEdit="1"/>
              </p:cNvSpPr>
              <p:nvPr/>
            </p:nvSpPr>
            <p:spPr>
              <a:xfrm>
                <a:off x="138363" y="3701631"/>
                <a:ext cx="2705445" cy="716030"/>
              </a:xfrm>
              <a:prstGeom prst="rect">
                <a:avLst/>
              </a:prstGeom>
              <a:blipFill>
                <a:blip r:embed="rId9"/>
                <a:stretch>
                  <a:fillRect l="-225"/>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7" name="文本框 46">
                <a:extLst>
                  <a:ext uri="{FF2B5EF4-FFF2-40B4-BE49-F238E27FC236}">
                    <a16:creationId xmlns:a16="http://schemas.microsoft.com/office/drawing/2014/main" id="{C968AAE9-1B84-0F0F-0EB1-0FFFA3A7B2E8}"/>
                  </a:ext>
                </a:extLst>
              </p:cNvPr>
              <p:cNvSpPr txBox="1"/>
              <p:nvPr/>
            </p:nvSpPr>
            <p:spPr>
              <a:xfrm>
                <a:off x="70927" y="4445518"/>
                <a:ext cx="3564969" cy="347916"/>
              </a:xfrm>
              <a:prstGeom prst="rect">
                <a:avLst/>
              </a:prstGeom>
              <a:noFill/>
            </p:spPr>
            <p:txBody>
              <a:bodyPr wrap="square">
                <a:spAutoFit/>
              </a:bodyPr>
              <a:lstStyle/>
              <a:p>
                <a:pPr algn="just">
                  <a:lnSpc>
                    <a:spcPct val="150000"/>
                  </a:lnSpc>
                </a:pPr>
                <a:r>
                  <a:rPr lang="zh-CN" altLang="en-US" sz="1200" b="1" dirty="0">
                    <a:solidFill>
                      <a:schemeClr val="tx1"/>
                    </a:solidFill>
                    <a:latin typeface="微软雅黑" panose="020B0503020204020204" pitchFamily="34" charset="-122"/>
                    <a:ea typeface="微软雅黑" panose="020B0503020204020204" pitchFamily="34" charset="-122"/>
                  </a:rPr>
                  <a:t>扩散系数修正</a:t>
                </a:r>
                <a14:m>
                  <m:oMath xmlns:m="http://schemas.openxmlformats.org/officeDocument/2006/math">
                    <m:r>
                      <a:rPr lang="zh-CN" altLang="en-US" sz="1000" b="1" i="1" smtClean="0">
                        <a:solidFill>
                          <a:schemeClr val="tx1"/>
                        </a:solidFill>
                        <a:latin typeface="Cambria Math" panose="02040503050406030204" pitchFamily="18" charset="0"/>
                      </a:rPr>
                      <m:t>：</m:t>
                    </m:r>
                    <m:sSub>
                      <m:sSubPr>
                        <m:ctrlPr>
                          <a:rPr lang="zh-CN" altLang="zh-CN" sz="1200" i="1" kern="100">
                            <a:latin typeface="Cambria Math" panose="02040503050406030204" pitchFamily="18" charset="0"/>
                            <a:ea typeface="Cambria Math" panose="02040503050406030204" pitchFamily="18" charset="0"/>
                            <a:cs typeface="Arial" panose="020B0604020202020204" pitchFamily="34" charset="0"/>
                          </a:rPr>
                        </m:ctrlPr>
                      </m:sSubPr>
                      <m:e>
                        <m:r>
                          <a:rPr lang="en-US" altLang="zh-CN" sz="1200" i="1" kern="100">
                            <a:latin typeface="Cambria Math" panose="02040503050406030204" pitchFamily="18" charset="0"/>
                            <a:ea typeface="等线" panose="02010600030101010101" pitchFamily="2" charset="-122"/>
                            <a:cs typeface="Arial" panose="020B0604020202020204" pitchFamily="34" charset="0"/>
                          </a:rPr>
                          <m:t>𝐷</m:t>
                        </m:r>
                      </m:e>
                      <m:sub>
                        <m:r>
                          <a:rPr lang="en-US" altLang="zh-CN" sz="1200" i="1" kern="100">
                            <a:latin typeface="Cambria Math" panose="02040503050406030204" pitchFamily="18" charset="0"/>
                            <a:ea typeface="等线" panose="02010600030101010101" pitchFamily="2" charset="-122"/>
                            <a:cs typeface="Arial" panose="020B0604020202020204" pitchFamily="34" charset="0"/>
                          </a:rPr>
                          <m:t>𝑒</m:t>
                        </m:r>
                      </m:sub>
                    </m:sSub>
                    <m:r>
                      <a:rPr lang="en-US" altLang="zh-CN" sz="1200" i="1" kern="100">
                        <a:latin typeface="Cambria Math" panose="02040503050406030204" pitchFamily="18" charset="0"/>
                        <a:ea typeface="等线" panose="02010600030101010101" pitchFamily="2" charset="-122"/>
                        <a:cs typeface="Arial" panose="020B0604020202020204" pitchFamily="34" charset="0"/>
                      </a:rPr>
                      <m:t>=</m:t>
                    </m:r>
                    <m:sSub>
                      <m:sSubPr>
                        <m:ctrlPr>
                          <a:rPr lang="zh-CN" altLang="zh-CN" sz="1200" i="1" kern="100">
                            <a:latin typeface="Cambria Math" panose="02040503050406030204" pitchFamily="18" charset="0"/>
                            <a:ea typeface="Cambria Math" panose="02040503050406030204" pitchFamily="18" charset="0"/>
                            <a:cs typeface="Arial" panose="020B0604020202020204" pitchFamily="34" charset="0"/>
                          </a:rPr>
                        </m:ctrlPr>
                      </m:sSubPr>
                      <m:e>
                        <m:r>
                          <a:rPr lang="en-US" altLang="zh-CN" sz="1200" i="1" kern="100">
                            <a:latin typeface="Cambria Math" panose="02040503050406030204" pitchFamily="18" charset="0"/>
                            <a:ea typeface="等线" panose="02010600030101010101" pitchFamily="2" charset="-122"/>
                            <a:cs typeface="Arial" panose="020B0604020202020204" pitchFamily="34" charset="0"/>
                          </a:rPr>
                          <m:t>𝐷</m:t>
                        </m:r>
                      </m:e>
                      <m:sub>
                        <m:r>
                          <a:rPr lang="en-US" altLang="zh-CN" sz="1200" i="1" kern="100">
                            <a:latin typeface="Cambria Math" panose="02040503050406030204" pitchFamily="18" charset="0"/>
                            <a:ea typeface="等线" panose="02010600030101010101" pitchFamily="2" charset="-122"/>
                            <a:cs typeface="Arial" panose="020B0604020202020204" pitchFamily="34" charset="0"/>
                          </a:rPr>
                          <m:t>𝑙</m:t>
                        </m:r>
                      </m:sub>
                    </m:sSub>
                    <m:r>
                      <a:rPr lang="en-US" altLang="zh-CN" sz="1200" i="1" kern="100">
                        <a:latin typeface="Cambria Math" panose="02040503050406030204" pitchFamily="18" charset="0"/>
                        <a:ea typeface="等线" panose="02010600030101010101" pitchFamily="2" charset="-122"/>
                        <a:cs typeface="Arial" panose="020B0604020202020204" pitchFamily="34" charset="0"/>
                      </a:rPr>
                      <m:t>∙</m:t>
                    </m:r>
                    <m:sSup>
                      <m:sSupPr>
                        <m:ctrlPr>
                          <a:rPr lang="zh-CN" altLang="zh-CN" sz="1200" i="1" kern="100">
                            <a:latin typeface="Cambria Math" panose="02040503050406030204" pitchFamily="18" charset="0"/>
                            <a:ea typeface="Cambria Math" panose="02040503050406030204" pitchFamily="18" charset="0"/>
                            <a:cs typeface="Arial" panose="020B0604020202020204" pitchFamily="34" charset="0"/>
                          </a:rPr>
                        </m:ctrlPr>
                      </m:sSupPr>
                      <m:e>
                        <m:sSub>
                          <m:sSubPr>
                            <m:ctrlPr>
                              <a:rPr lang="zh-CN" altLang="zh-CN" sz="1200" i="1" kern="100">
                                <a:latin typeface="Cambria Math" panose="02040503050406030204" pitchFamily="18" charset="0"/>
                                <a:ea typeface="Cambria Math" panose="02040503050406030204" pitchFamily="18" charset="0"/>
                                <a:cs typeface="Arial" panose="020B0604020202020204" pitchFamily="34" charset="0"/>
                              </a:rPr>
                            </m:ctrlPr>
                          </m:sSubPr>
                          <m:e>
                            <m:r>
                              <a:rPr lang="en-US" altLang="zh-CN" sz="1200" i="1" kern="100">
                                <a:latin typeface="Cambria Math" panose="02040503050406030204" pitchFamily="18" charset="0"/>
                                <a:ea typeface="等线" panose="02010600030101010101" pitchFamily="2" charset="-122"/>
                                <a:cs typeface="Arial" panose="020B0604020202020204" pitchFamily="34" charset="0"/>
                              </a:rPr>
                              <m:t>𝜀</m:t>
                            </m:r>
                          </m:e>
                          <m:sub>
                            <m:r>
                              <a:rPr lang="en-US" altLang="zh-CN" sz="1200" i="1" kern="100">
                                <a:latin typeface="Cambria Math" panose="02040503050406030204" pitchFamily="18" charset="0"/>
                                <a:ea typeface="等线" panose="02010600030101010101" pitchFamily="2" charset="-122"/>
                                <a:cs typeface="Arial" panose="020B0604020202020204" pitchFamily="34" charset="0"/>
                              </a:rPr>
                              <m:t>𝑝</m:t>
                            </m:r>
                          </m:sub>
                        </m:sSub>
                      </m:e>
                      <m:sup>
                        <m:r>
                          <a:rPr lang="en-US" altLang="zh-CN" sz="1200" i="1" kern="100">
                            <a:latin typeface="Cambria Math" panose="02040503050406030204" pitchFamily="18" charset="0"/>
                            <a:ea typeface="等线" panose="02010600030101010101" pitchFamily="2" charset="-122"/>
                            <a:cs typeface="Arial" panose="020B0604020202020204" pitchFamily="34" charset="0"/>
                          </a:rPr>
                          <m:t>1.5</m:t>
                        </m:r>
                      </m:sup>
                    </m:sSup>
                    <m:r>
                      <a:rPr lang="en-US" altLang="zh-CN" sz="1200" i="1" kern="100">
                        <a:latin typeface="Cambria Math" panose="02040503050406030204" pitchFamily="18" charset="0"/>
                        <a:ea typeface="等线" panose="02010600030101010101" pitchFamily="2" charset="-122"/>
                        <a:cs typeface="Arial" panose="020B0604020202020204" pitchFamily="34" charset="0"/>
                      </a:rPr>
                      <m:t>∙</m:t>
                    </m:r>
                    <m:sSup>
                      <m:sSupPr>
                        <m:ctrlPr>
                          <a:rPr lang="zh-CN" altLang="zh-CN" sz="1200" i="1" kern="100">
                            <a:latin typeface="Cambria Math" panose="02040503050406030204" pitchFamily="18" charset="0"/>
                            <a:ea typeface="Cambria Math" panose="02040503050406030204" pitchFamily="18" charset="0"/>
                            <a:cs typeface="Arial" panose="020B0604020202020204" pitchFamily="34" charset="0"/>
                          </a:rPr>
                        </m:ctrlPr>
                      </m:sSupPr>
                      <m:e>
                        <m:sSub>
                          <m:sSubPr>
                            <m:ctrlPr>
                              <a:rPr lang="zh-CN" altLang="zh-CN" sz="1200" i="1" kern="100">
                                <a:latin typeface="Cambria Math" panose="02040503050406030204" pitchFamily="18" charset="0"/>
                                <a:ea typeface="Cambria Math" panose="02040503050406030204" pitchFamily="18" charset="0"/>
                                <a:cs typeface="Arial" panose="020B0604020202020204" pitchFamily="34" charset="0"/>
                              </a:rPr>
                            </m:ctrlPr>
                          </m:sSubPr>
                          <m:e>
                            <m:r>
                              <a:rPr lang="en-US" altLang="zh-CN" sz="1200" i="1" kern="100">
                                <a:latin typeface="Cambria Math" panose="02040503050406030204" pitchFamily="18" charset="0"/>
                                <a:ea typeface="等线" panose="02010600030101010101" pitchFamily="2" charset="-122"/>
                                <a:cs typeface="Arial" panose="020B0604020202020204" pitchFamily="34" charset="0"/>
                              </a:rPr>
                              <m:t>𝑠</m:t>
                            </m:r>
                          </m:e>
                          <m:sub>
                            <m:r>
                              <a:rPr lang="en-US" altLang="zh-CN" sz="1200" i="1" kern="100">
                                <a:latin typeface="Cambria Math" panose="02040503050406030204" pitchFamily="18" charset="0"/>
                                <a:ea typeface="等线" panose="02010600030101010101" pitchFamily="2" charset="-122"/>
                                <a:cs typeface="Arial" panose="020B0604020202020204" pitchFamily="34" charset="0"/>
                              </a:rPr>
                              <m:t>𝑤</m:t>
                            </m:r>
                          </m:sub>
                        </m:sSub>
                      </m:e>
                      <m:sup>
                        <m:r>
                          <a:rPr lang="en-US" altLang="zh-CN" sz="1200" i="1" kern="100">
                            <a:latin typeface="Cambria Math" panose="02040503050406030204" pitchFamily="18" charset="0"/>
                            <a:ea typeface="等线" panose="02010600030101010101" pitchFamily="2" charset="-122"/>
                            <a:cs typeface="Arial" panose="020B0604020202020204" pitchFamily="34" charset="0"/>
                          </a:rPr>
                          <m:t>3.5</m:t>
                        </m:r>
                      </m:sup>
                    </m:sSup>
                  </m:oMath>
                </a14:m>
                <a:endParaRPr lang="zh-CN" altLang="zh-CN" sz="1050" kern="100" dirty="0">
                  <a:latin typeface="等线" panose="02010600030101010101" pitchFamily="2" charset="-122"/>
                  <a:ea typeface="等线" panose="02010600030101010101" pitchFamily="2" charset="-122"/>
                  <a:cs typeface="Times New Roman" panose="02020603050405020304" pitchFamily="18" charset="0"/>
                </a:endParaRPr>
              </a:p>
            </p:txBody>
          </p:sp>
        </mc:Choice>
        <mc:Fallback xmlns="">
          <p:sp>
            <p:nvSpPr>
              <p:cNvPr id="47" name="文本框 46">
                <a:extLst>
                  <a:ext uri="{FF2B5EF4-FFF2-40B4-BE49-F238E27FC236}">
                    <a16:creationId xmlns:a16="http://schemas.microsoft.com/office/drawing/2014/main" id="{C968AAE9-1B84-0F0F-0EB1-0FFFA3A7B2E8}"/>
                  </a:ext>
                </a:extLst>
              </p:cNvPr>
              <p:cNvSpPr txBox="1">
                <a:spLocks noRot="1" noChangeAspect="1" noMove="1" noResize="1" noEditPoints="1" noAdjustHandles="1" noChangeArrowheads="1" noChangeShapeType="1" noTextEdit="1"/>
              </p:cNvSpPr>
              <p:nvPr/>
            </p:nvSpPr>
            <p:spPr>
              <a:xfrm>
                <a:off x="70927" y="4445518"/>
                <a:ext cx="3564969" cy="347916"/>
              </a:xfrm>
              <a:prstGeom prst="rect">
                <a:avLst/>
              </a:prstGeom>
              <a:blipFill>
                <a:blip r:embed="rId10"/>
                <a:stretch>
                  <a:fillRect l="-171" b="-10526"/>
                </a:stretch>
              </a:blipFill>
            </p:spPr>
            <p:txBody>
              <a:bodyPr/>
              <a:lstStyle/>
              <a:p>
                <a:r>
                  <a:rPr lang="zh-CN" altLang="en-US">
                    <a:noFill/>
                  </a:rPr>
                  <a:t> </a:t>
                </a:r>
              </a:p>
            </p:txBody>
          </p:sp>
        </mc:Fallback>
      </mc:AlternateContent>
      <p:sp>
        <p:nvSpPr>
          <p:cNvPr id="50" name="矩形 2">
            <a:extLst>
              <a:ext uri="{FF2B5EF4-FFF2-40B4-BE49-F238E27FC236}">
                <a16:creationId xmlns:a16="http://schemas.microsoft.com/office/drawing/2014/main" id="{857461A8-9140-EED8-DA3A-7E5B8BF8E2EA}"/>
              </a:ext>
            </a:extLst>
          </p:cNvPr>
          <p:cNvSpPr>
            <a:spLocks noChangeArrowheads="1"/>
          </p:cNvSpPr>
          <p:nvPr/>
        </p:nvSpPr>
        <p:spPr bwMode="auto">
          <a:xfrm>
            <a:off x="3397719" y="428451"/>
            <a:ext cx="1941557" cy="540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342900" indent="-342900" defTabSz="685800">
              <a:lnSpc>
                <a:spcPct val="150000"/>
              </a:lnSpc>
              <a:spcBef>
                <a:spcPct val="0"/>
              </a:spcBef>
              <a:buFont typeface="Wingdings" panose="05000000000000000000" pitchFamily="2" charset="2"/>
              <a:buChar char="n"/>
              <a:defRPr/>
            </a:pPr>
            <a:r>
              <a:rPr lang="zh-CN" altLang="en-US" sz="2200" b="1" dirty="0">
                <a:solidFill>
                  <a:srgbClr val="800000"/>
                </a:solidFill>
                <a:latin typeface="微软雅黑" panose="020B0503020204020204" pitchFamily="34" charset="-122"/>
                <a:ea typeface="微软雅黑" panose="020B0503020204020204" pitchFamily="34" charset="-122"/>
              </a:rPr>
              <a:t>电化学腐蚀</a:t>
            </a:r>
          </a:p>
        </p:txBody>
      </p:sp>
      <p:sp>
        <p:nvSpPr>
          <p:cNvPr id="51" name="Rectangle 46">
            <a:extLst>
              <a:ext uri="{FF2B5EF4-FFF2-40B4-BE49-F238E27FC236}">
                <a16:creationId xmlns:a16="http://schemas.microsoft.com/office/drawing/2014/main" id="{6F388860-2B08-A129-2F72-E58D07373802}"/>
              </a:ext>
            </a:extLst>
          </p:cNvPr>
          <p:cNvSpPr/>
          <p:nvPr/>
        </p:nvSpPr>
        <p:spPr>
          <a:xfrm>
            <a:off x="3526534" y="887750"/>
            <a:ext cx="2808312" cy="600229"/>
          </a:xfrm>
          <a:prstGeom prst="rect">
            <a:avLst/>
          </a:prstGeom>
          <a:noFill/>
        </p:spPr>
        <p:txBody>
          <a:bodyPr wrap="square" rtlCol="0">
            <a:spAutoFit/>
          </a:bodyPr>
          <a:lstStyle/>
          <a:p>
            <a:pPr defTabSz="685800">
              <a:lnSpc>
                <a:spcPts val="2100"/>
              </a:lnSpc>
              <a:defRPr/>
            </a:pP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阴极</a:t>
            </a:r>
            <a:r>
              <a:rPr lang="en-US" altLang="zh-CN" sz="1200" b="1" dirty="0">
                <a:latin typeface="微软雅黑" panose="020B0503020204020204" pitchFamily="34" charset="-122"/>
                <a:ea typeface="微软雅黑" panose="020B0503020204020204" pitchFamily="34" charset="-122"/>
                <a:cs typeface="Arial" panose="020B0604020202020204" pitchFamily="34" charset="0"/>
              </a:rPr>
              <a:t>:</a:t>
            </a:r>
          </a:p>
          <a:p>
            <a:pPr defTabSz="685800" eaLnBrk="1" fontAlgn="auto" hangingPunct="1">
              <a:lnSpc>
                <a:spcPts val="2100"/>
              </a:lnSpc>
              <a:spcBef>
                <a:spcPts val="0"/>
              </a:spcBef>
              <a:spcAft>
                <a:spcPts val="0"/>
              </a:spcAft>
              <a:defRPr/>
            </a:pP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阳极</a:t>
            </a:r>
            <a:r>
              <a:rPr lang="en-US" altLang="zh-CN" sz="1200" b="1" dirty="0">
                <a:latin typeface="微软雅黑" panose="020B0503020204020204" pitchFamily="34" charset="-122"/>
                <a:ea typeface="微软雅黑" panose="020B0503020204020204" pitchFamily="34" charset="-122"/>
                <a:cs typeface="Arial" panose="020B0604020202020204" pitchFamily="34" charset="0"/>
              </a:rPr>
              <a:t>:</a:t>
            </a:r>
            <a:endParaRPr lang="zh-CN" altLang="en-US" sz="1200" b="1" dirty="0">
              <a:latin typeface="微软雅黑" panose="020B0503020204020204" pitchFamily="34" charset="-122"/>
              <a:ea typeface="微软雅黑" panose="020B0503020204020204" pitchFamily="34" charset="-122"/>
              <a:cs typeface="Arial" panose="020B0604020202020204" pitchFamily="34" charset="0"/>
            </a:endParaRPr>
          </a:p>
        </p:txBody>
      </p:sp>
      <p:graphicFrame>
        <p:nvGraphicFramePr>
          <p:cNvPr id="52" name="对象 51">
            <a:extLst>
              <a:ext uri="{FF2B5EF4-FFF2-40B4-BE49-F238E27FC236}">
                <a16:creationId xmlns:a16="http://schemas.microsoft.com/office/drawing/2014/main" id="{071188A6-DB42-25B8-9BF6-DBC86EEA890B}"/>
              </a:ext>
            </a:extLst>
          </p:cNvPr>
          <p:cNvGraphicFramePr>
            <a:graphicFrameLocks noChangeAspect="1"/>
          </p:cNvGraphicFramePr>
          <p:nvPr>
            <p:extLst>
              <p:ext uri="{D42A27DB-BD31-4B8C-83A1-F6EECF244321}">
                <p14:modId xmlns:p14="http://schemas.microsoft.com/office/powerpoint/2010/main" val="4183430762"/>
              </p:ext>
            </p:extLst>
          </p:nvPr>
        </p:nvGraphicFramePr>
        <p:xfrm>
          <a:off x="4074945" y="949033"/>
          <a:ext cx="1438275" cy="200025"/>
        </p:xfrm>
        <a:graphic>
          <a:graphicData uri="http://schemas.openxmlformats.org/presentationml/2006/ole">
            <mc:AlternateContent xmlns:mc="http://schemas.openxmlformats.org/markup-compatibility/2006">
              <mc:Choice xmlns:v="urn:schemas-microsoft-com:vml" Requires="v">
                <p:oleObj spid="_x0000_s1026" name="Equation" r:id="rId11" imgW="1917360" imgH="266400" progId="Equation.DSMT4">
                  <p:embed/>
                </p:oleObj>
              </mc:Choice>
              <mc:Fallback>
                <p:oleObj name="Equation" r:id="rId11" imgW="1917360" imgH="266400" progId="Equation.DSMT4">
                  <p:embed/>
                  <p:pic>
                    <p:nvPicPr>
                      <p:cNvPr id="8" name="对象 7">
                        <a:extLst>
                          <a:ext uri="{FF2B5EF4-FFF2-40B4-BE49-F238E27FC236}">
                            <a16:creationId xmlns:a16="http://schemas.microsoft.com/office/drawing/2014/main" id="{47132575-3371-5759-85DB-B2A1011496FE}"/>
                          </a:ext>
                        </a:extLst>
                      </p:cNvPr>
                      <p:cNvPicPr/>
                      <p:nvPr/>
                    </p:nvPicPr>
                    <p:blipFill>
                      <a:blip r:embed="rId12"/>
                      <a:stretch>
                        <a:fillRect/>
                      </a:stretch>
                    </p:blipFill>
                    <p:spPr>
                      <a:xfrm>
                        <a:off x="4074945" y="949033"/>
                        <a:ext cx="1438275" cy="200025"/>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55" name="文本框 54">
                <a:extLst>
                  <a:ext uri="{FF2B5EF4-FFF2-40B4-BE49-F238E27FC236}">
                    <a16:creationId xmlns:a16="http://schemas.microsoft.com/office/drawing/2014/main" id="{303D9892-26E9-A440-2266-F67E556D10E7}"/>
                  </a:ext>
                </a:extLst>
              </p:cNvPr>
              <p:cNvSpPr txBox="1"/>
              <p:nvPr/>
            </p:nvSpPr>
            <p:spPr>
              <a:xfrm>
                <a:off x="3606696" y="1214898"/>
                <a:ext cx="2185431" cy="27699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sz="1200" i="1" smtClean="0">
                          <a:latin typeface="Cambria Math" panose="02040503050406030204" pitchFamily="18" charset="0"/>
                        </a:rPr>
                        <m:t>𝐹𝑒</m:t>
                      </m:r>
                      <m:r>
                        <a:rPr lang="zh-CN" altLang="en-US" sz="1200" i="0">
                          <a:latin typeface="Cambria Math" panose="02040503050406030204" pitchFamily="18" charset="0"/>
                        </a:rPr>
                        <m:t>→</m:t>
                      </m:r>
                      <m:sSup>
                        <m:sSupPr>
                          <m:ctrlPr>
                            <a:rPr lang="zh-CN" altLang="en-US" sz="1200" i="1">
                              <a:solidFill>
                                <a:srgbClr val="836967"/>
                              </a:solidFill>
                              <a:latin typeface="Cambria Math" panose="02040503050406030204" pitchFamily="18" charset="0"/>
                            </a:rPr>
                          </m:ctrlPr>
                        </m:sSupPr>
                        <m:e>
                          <m:r>
                            <a:rPr lang="zh-CN" altLang="en-US" sz="1200" i="1">
                              <a:latin typeface="Cambria Math" panose="02040503050406030204" pitchFamily="18" charset="0"/>
                            </a:rPr>
                            <m:t>𝐹𝑒</m:t>
                          </m:r>
                        </m:e>
                        <m:sup>
                          <m:r>
                            <a:rPr lang="zh-CN" altLang="en-US" sz="1200" i="0">
                              <a:latin typeface="Cambria Math" panose="02040503050406030204" pitchFamily="18" charset="0"/>
                            </a:rPr>
                            <m:t>2+</m:t>
                          </m:r>
                        </m:sup>
                      </m:sSup>
                      <m:r>
                        <a:rPr lang="zh-CN" altLang="en-US" sz="1200" i="0">
                          <a:latin typeface="Cambria Math" panose="02040503050406030204" pitchFamily="18" charset="0"/>
                        </a:rPr>
                        <m:t>+2</m:t>
                      </m:r>
                      <m:sSup>
                        <m:sSupPr>
                          <m:ctrlPr>
                            <a:rPr lang="zh-CN" altLang="en-US" sz="1200" i="1">
                              <a:solidFill>
                                <a:srgbClr val="836967"/>
                              </a:solidFill>
                              <a:latin typeface="Cambria Math" panose="02040503050406030204" pitchFamily="18" charset="0"/>
                            </a:rPr>
                          </m:ctrlPr>
                        </m:sSupPr>
                        <m:e>
                          <m:r>
                            <a:rPr lang="zh-CN" altLang="en-US" sz="1200" i="1">
                              <a:latin typeface="Cambria Math" panose="02040503050406030204" pitchFamily="18" charset="0"/>
                            </a:rPr>
                            <m:t>𝑒</m:t>
                          </m:r>
                        </m:e>
                        <m:sup>
                          <m:r>
                            <a:rPr lang="zh-CN" altLang="en-US" sz="1200" i="0">
                              <a:latin typeface="Cambria Math" panose="02040503050406030204" pitchFamily="18" charset="0"/>
                            </a:rPr>
                            <m:t>−</m:t>
                          </m:r>
                        </m:sup>
                      </m:sSup>
                    </m:oMath>
                  </m:oMathPara>
                </a14:m>
                <a:endParaRPr lang="zh-CN" altLang="en-US" dirty="0"/>
              </a:p>
            </p:txBody>
          </p:sp>
        </mc:Choice>
        <mc:Fallback xmlns="">
          <p:sp>
            <p:nvSpPr>
              <p:cNvPr id="55" name="文本框 54">
                <a:extLst>
                  <a:ext uri="{FF2B5EF4-FFF2-40B4-BE49-F238E27FC236}">
                    <a16:creationId xmlns:a16="http://schemas.microsoft.com/office/drawing/2014/main" id="{303D9892-26E9-A440-2266-F67E556D10E7}"/>
                  </a:ext>
                </a:extLst>
              </p:cNvPr>
              <p:cNvSpPr txBox="1">
                <a:spLocks noRot="1" noChangeAspect="1" noMove="1" noResize="1" noEditPoints="1" noAdjustHandles="1" noChangeArrowheads="1" noChangeShapeType="1" noTextEdit="1"/>
              </p:cNvSpPr>
              <p:nvPr/>
            </p:nvSpPr>
            <p:spPr>
              <a:xfrm>
                <a:off x="3606696" y="1214898"/>
                <a:ext cx="2185431" cy="276999"/>
              </a:xfrm>
              <a:prstGeom prst="rect">
                <a:avLst/>
              </a:prstGeom>
              <a:blipFill>
                <a:blip r:embed="rId13"/>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0" name="文本框 59">
                <a:extLst>
                  <a:ext uri="{FF2B5EF4-FFF2-40B4-BE49-F238E27FC236}">
                    <a16:creationId xmlns:a16="http://schemas.microsoft.com/office/drawing/2014/main" id="{95A2DE5A-0565-2B97-E774-C9C885DB864C}"/>
                  </a:ext>
                </a:extLst>
              </p:cNvPr>
              <p:cNvSpPr txBox="1"/>
              <p:nvPr/>
            </p:nvSpPr>
            <p:spPr>
              <a:xfrm>
                <a:off x="3274507" y="1473025"/>
                <a:ext cx="2808312" cy="945580"/>
              </a:xfrm>
              <a:prstGeom prst="rect">
                <a:avLst/>
              </a:prstGeom>
              <a:noFill/>
            </p:spPr>
            <p:txBody>
              <a:bodyPr wrap="square">
                <a:spAutoFit/>
              </a:bodyPr>
              <a:lstStyle/>
              <a:p>
                <a:r>
                  <a:rPr lang="zh-CN" altLang="en-US" sz="1200" b="1" dirty="0">
                    <a:latin typeface="微软雅黑" panose="020B0503020204020204" pitchFamily="34" charset="-122"/>
                    <a:ea typeface="微软雅黑" panose="020B0503020204020204" pitchFamily="34" charset="-122"/>
                  </a:rPr>
                  <a:t>塔菲尔方程：</a:t>
                </a:r>
                <a:endParaRPr lang="en-US" altLang="zh-CN" sz="1200" b="1" dirty="0">
                  <a:latin typeface="微软雅黑" panose="020B0503020204020204" pitchFamily="34" charset="-122"/>
                  <a:ea typeface="微软雅黑" panose="020B0503020204020204" pitchFamily="34" charset="-122"/>
                </a:endParaRPr>
              </a:p>
              <a:p>
                <a:pPr/>
                <a14:m>
                  <m:oMathPara xmlns:m="http://schemas.openxmlformats.org/officeDocument/2006/math">
                    <m:oMathParaPr>
                      <m:jc m:val="centerGroup"/>
                    </m:oMathParaPr>
                    <m:oMath xmlns:m="http://schemas.openxmlformats.org/officeDocument/2006/math">
                      <m:sSub>
                        <m:sSubPr>
                          <m:ctrlPr>
                            <a:rPr lang="zh-CN" altLang="zh-CN" sz="1200" i="1">
                              <a:latin typeface="Cambria Math" panose="02040503050406030204" pitchFamily="18" charset="0"/>
                            </a:rPr>
                          </m:ctrlPr>
                        </m:sSubPr>
                        <m:e>
                          <m:r>
                            <a:rPr lang="en-US" altLang="zh-CN" sz="1200" i="1">
                              <a:latin typeface="Cambria Math" panose="02040503050406030204" pitchFamily="18" charset="0"/>
                            </a:rPr>
                            <m:t>𝑖</m:t>
                          </m:r>
                        </m:e>
                        <m:sub>
                          <m:r>
                            <a:rPr lang="en-US" altLang="zh-CN" sz="1200" i="1">
                              <a:latin typeface="Cambria Math" panose="02040503050406030204" pitchFamily="18" charset="0"/>
                            </a:rPr>
                            <m:t>𝑎</m:t>
                          </m:r>
                        </m:sub>
                      </m:sSub>
                      <m:r>
                        <a:rPr lang="en-US" altLang="zh-CN" sz="1200" i="1">
                          <a:latin typeface="Cambria Math" panose="02040503050406030204" pitchFamily="18" charset="0"/>
                        </a:rPr>
                        <m:t>=</m:t>
                      </m:r>
                      <m:sSub>
                        <m:sSubPr>
                          <m:ctrlPr>
                            <a:rPr lang="zh-CN" altLang="zh-CN" sz="1200" i="1">
                              <a:latin typeface="Cambria Math" panose="02040503050406030204" pitchFamily="18" charset="0"/>
                            </a:rPr>
                          </m:ctrlPr>
                        </m:sSubPr>
                        <m:e>
                          <m:r>
                            <a:rPr lang="en-US" altLang="zh-CN" sz="1200" i="1">
                              <a:latin typeface="Cambria Math" panose="02040503050406030204" pitchFamily="18" charset="0"/>
                            </a:rPr>
                            <m:t>𝑖</m:t>
                          </m:r>
                        </m:e>
                        <m:sub>
                          <m:r>
                            <a:rPr lang="en-US" altLang="zh-CN" sz="1200" i="1">
                              <a:latin typeface="Cambria Math" panose="02040503050406030204" pitchFamily="18" charset="0"/>
                            </a:rPr>
                            <m:t>𝑎</m:t>
                          </m:r>
                          <m:r>
                            <a:rPr lang="en-US" altLang="zh-CN" sz="1200" i="1">
                              <a:latin typeface="Cambria Math" panose="02040503050406030204" pitchFamily="18" charset="0"/>
                            </a:rPr>
                            <m:t>,0</m:t>
                          </m:r>
                        </m:sub>
                      </m:sSub>
                      <m:r>
                        <a:rPr lang="en-US" altLang="zh-CN" sz="1200">
                          <a:latin typeface="Cambria Math" panose="02040503050406030204" pitchFamily="18" charset="0"/>
                        </a:rPr>
                        <m:t>×</m:t>
                      </m:r>
                      <m:r>
                        <m:rPr>
                          <m:sty m:val="p"/>
                        </m:rPr>
                        <a:rPr lang="en-US" altLang="zh-CN" sz="1200">
                          <a:latin typeface="Cambria Math" panose="02040503050406030204" pitchFamily="18" charset="0"/>
                        </a:rPr>
                        <m:t>exp</m:t>
                      </m:r>
                      <m:r>
                        <a:rPr lang="en-US" altLang="zh-CN" sz="1200" i="1">
                          <a:latin typeface="Cambria Math" panose="02040503050406030204" pitchFamily="18" charset="0"/>
                        </a:rPr>
                        <m:t>(</m:t>
                      </m:r>
                      <m:f>
                        <m:fPr>
                          <m:ctrlPr>
                            <a:rPr lang="zh-CN" altLang="zh-CN" sz="1200" i="1">
                              <a:latin typeface="Cambria Math" panose="02040503050406030204" pitchFamily="18" charset="0"/>
                            </a:rPr>
                          </m:ctrlPr>
                        </m:fPr>
                        <m:num>
                          <m:r>
                            <a:rPr lang="en-US" altLang="zh-CN" sz="1200" i="1">
                              <a:latin typeface="Cambria Math" panose="02040503050406030204" pitchFamily="18" charset="0"/>
                            </a:rPr>
                            <m:t>2.303∙(</m:t>
                          </m:r>
                          <m:r>
                            <a:rPr lang="en-US" altLang="zh-CN" sz="1200" i="1">
                              <a:latin typeface="Cambria Math" panose="02040503050406030204" pitchFamily="18" charset="0"/>
                            </a:rPr>
                            <m:t>𝐸</m:t>
                          </m:r>
                          <m:r>
                            <a:rPr lang="en-US" altLang="zh-CN" sz="1200" i="1">
                              <a:latin typeface="Cambria Math" panose="02040503050406030204" pitchFamily="18" charset="0"/>
                            </a:rPr>
                            <m:t>−</m:t>
                          </m:r>
                          <m:sSub>
                            <m:sSubPr>
                              <m:ctrlPr>
                                <a:rPr lang="zh-CN" altLang="zh-CN" sz="1200" i="1">
                                  <a:latin typeface="Cambria Math" panose="02040503050406030204" pitchFamily="18" charset="0"/>
                                </a:rPr>
                              </m:ctrlPr>
                            </m:sSubPr>
                            <m:e>
                              <m:r>
                                <a:rPr lang="en-US" altLang="zh-CN" sz="1200" i="1">
                                  <a:latin typeface="Cambria Math" panose="02040503050406030204" pitchFamily="18" charset="0"/>
                                </a:rPr>
                                <m:t>𝐸</m:t>
                              </m:r>
                            </m:e>
                            <m:sub>
                              <m:r>
                                <a:rPr lang="en-US" altLang="zh-CN" sz="1200" i="1">
                                  <a:latin typeface="Cambria Math" panose="02040503050406030204" pitchFamily="18" charset="0"/>
                                </a:rPr>
                                <m:t>𝑒𝑞</m:t>
                              </m:r>
                              <m:r>
                                <a:rPr lang="en-US" altLang="zh-CN" sz="1200" i="1">
                                  <a:latin typeface="Cambria Math" panose="02040503050406030204" pitchFamily="18" charset="0"/>
                                </a:rPr>
                                <m:t>,</m:t>
                              </m:r>
                              <m:r>
                                <a:rPr lang="en-US" altLang="zh-CN" sz="1200" i="1">
                                  <a:latin typeface="Cambria Math" panose="02040503050406030204" pitchFamily="18" charset="0"/>
                                </a:rPr>
                                <m:t>𝐹𝑒</m:t>
                              </m:r>
                            </m:sub>
                          </m:sSub>
                          <m:r>
                            <a:rPr lang="en-US" altLang="zh-CN" sz="1200" i="1">
                              <a:latin typeface="Cambria Math" panose="02040503050406030204" pitchFamily="18" charset="0"/>
                            </a:rPr>
                            <m:t>)</m:t>
                          </m:r>
                        </m:num>
                        <m:den>
                          <m:sSub>
                            <m:sSubPr>
                              <m:ctrlPr>
                                <a:rPr lang="zh-CN" altLang="zh-CN" sz="1200" i="1">
                                  <a:latin typeface="Cambria Math" panose="02040503050406030204" pitchFamily="18" charset="0"/>
                                </a:rPr>
                              </m:ctrlPr>
                            </m:sSubPr>
                            <m:e>
                              <m:r>
                                <a:rPr lang="en-US" altLang="zh-CN" sz="1200" i="1">
                                  <a:latin typeface="Cambria Math" panose="02040503050406030204" pitchFamily="18" charset="0"/>
                                </a:rPr>
                                <m:t>𝛽</m:t>
                              </m:r>
                            </m:e>
                            <m:sub>
                              <m:r>
                                <a:rPr lang="en-US" altLang="zh-CN" sz="1200" i="1">
                                  <a:latin typeface="Cambria Math" panose="02040503050406030204" pitchFamily="18" charset="0"/>
                                </a:rPr>
                                <m:t>𝐹𝑒</m:t>
                              </m:r>
                            </m:sub>
                          </m:sSub>
                          <m:r>
                            <a:rPr lang="en-US" altLang="zh-CN" sz="1200" i="1">
                              <a:latin typeface="Cambria Math" panose="02040503050406030204" pitchFamily="18" charset="0"/>
                            </a:rPr>
                            <m:t>∙(</m:t>
                          </m:r>
                          <m:sSup>
                            <m:sSupPr>
                              <m:ctrlPr>
                                <a:rPr lang="zh-CN" altLang="zh-CN" sz="1200" i="1">
                                  <a:latin typeface="Cambria Math" panose="02040503050406030204" pitchFamily="18" charset="0"/>
                                </a:rPr>
                              </m:ctrlPr>
                            </m:sSupPr>
                            <m:e>
                              <m:sSub>
                                <m:sSubPr>
                                  <m:ctrlPr>
                                    <a:rPr lang="zh-CN" altLang="zh-CN" sz="1200" i="1">
                                      <a:latin typeface="Cambria Math" panose="02040503050406030204" pitchFamily="18" charset="0"/>
                                    </a:rPr>
                                  </m:ctrlPr>
                                </m:sSubPr>
                                <m:e>
                                  <m:r>
                                    <a:rPr lang="en-US" altLang="zh-CN" sz="1200" i="1">
                                      <a:latin typeface="Cambria Math" panose="02040503050406030204" pitchFamily="18" charset="0"/>
                                    </a:rPr>
                                    <m:t>0.013</m:t>
                                  </m:r>
                                  <m:r>
                                    <a:rPr lang="en-US" altLang="zh-CN" sz="1200" i="1">
                                      <a:latin typeface="Cambria Math" panose="02040503050406030204" pitchFamily="18" charset="0"/>
                                    </a:rPr>
                                    <m:t>𝐶</m:t>
                                  </m:r>
                                </m:e>
                                <m:sub>
                                  <m:r>
                                    <a:rPr lang="en-US" altLang="zh-CN" sz="1200" i="1">
                                      <a:latin typeface="Cambria Math" panose="02040503050406030204" pitchFamily="18" charset="0"/>
                                    </a:rPr>
                                    <m:t>𝑐𝑙</m:t>
                                  </m:r>
                                </m:sub>
                              </m:sSub>
                              <m:r>
                                <a:rPr lang="en-US" altLang="zh-CN" sz="1200" i="1">
                                  <a:latin typeface="Cambria Math" panose="02040503050406030204" pitchFamily="18" charset="0"/>
                                </a:rPr>
                                <m:t>)</m:t>
                              </m:r>
                            </m:e>
                            <m:sup>
                              <m:r>
                                <a:rPr lang="en-US" altLang="zh-CN" sz="1200" i="1">
                                  <a:latin typeface="Cambria Math" panose="02040503050406030204" pitchFamily="18" charset="0"/>
                                </a:rPr>
                                <m:t>−1.018</m:t>
                              </m:r>
                            </m:sup>
                          </m:sSup>
                        </m:den>
                      </m:f>
                      <m:r>
                        <a:rPr lang="en-US" altLang="zh-CN" sz="1200" i="1">
                          <a:latin typeface="Cambria Math" panose="02040503050406030204" pitchFamily="18" charset="0"/>
                        </a:rPr>
                        <m:t>)</m:t>
                      </m:r>
                    </m:oMath>
                  </m:oMathPara>
                </a14:m>
                <a:endParaRPr lang="zh-CN" altLang="zh-CN" dirty="0"/>
              </a:p>
              <a:p>
                <a:endParaRPr lang="zh-CN" altLang="en-US" dirty="0"/>
              </a:p>
            </p:txBody>
          </p:sp>
        </mc:Choice>
        <mc:Fallback xmlns="">
          <p:sp>
            <p:nvSpPr>
              <p:cNvPr id="60" name="文本框 59">
                <a:extLst>
                  <a:ext uri="{FF2B5EF4-FFF2-40B4-BE49-F238E27FC236}">
                    <a16:creationId xmlns:a16="http://schemas.microsoft.com/office/drawing/2014/main" id="{95A2DE5A-0565-2B97-E774-C9C885DB864C}"/>
                  </a:ext>
                </a:extLst>
              </p:cNvPr>
              <p:cNvSpPr txBox="1">
                <a:spLocks noRot="1" noChangeAspect="1" noMove="1" noResize="1" noEditPoints="1" noAdjustHandles="1" noChangeArrowheads="1" noChangeShapeType="1" noTextEdit="1"/>
              </p:cNvSpPr>
              <p:nvPr/>
            </p:nvSpPr>
            <p:spPr>
              <a:xfrm>
                <a:off x="3274507" y="1473025"/>
                <a:ext cx="2808312" cy="945580"/>
              </a:xfrm>
              <a:prstGeom prst="rect">
                <a:avLst/>
              </a:prstGeom>
              <a:blipFill>
                <a:blip r:embed="rId14"/>
                <a:stretch>
                  <a:fillRect t="-645"/>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3" name="文本框 62">
                <a:extLst>
                  <a:ext uri="{FF2B5EF4-FFF2-40B4-BE49-F238E27FC236}">
                    <a16:creationId xmlns:a16="http://schemas.microsoft.com/office/drawing/2014/main" id="{4A778A84-CEF7-D586-0728-95339BA68B87}"/>
                  </a:ext>
                </a:extLst>
              </p:cNvPr>
              <p:cNvSpPr txBox="1"/>
              <p:nvPr/>
            </p:nvSpPr>
            <p:spPr>
              <a:xfrm>
                <a:off x="2961649" y="2143817"/>
                <a:ext cx="3414577" cy="117852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zh-CN" altLang="zh-CN" sz="1100" i="1">
                              <a:latin typeface="Cambria Math" panose="02040503050406030204" pitchFamily="18" charset="0"/>
                            </a:rPr>
                          </m:ctrlPr>
                        </m:sSubPr>
                        <m:e>
                          <m:r>
                            <a:rPr lang="en-US" altLang="zh-CN" sz="1100" i="1">
                              <a:latin typeface="Cambria Math" panose="02040503050406030204" pitchFamily="18" charset="0"/>
                            </a:rPr>
                            <m:t>𝑖</m:t>
                          </m:r>
                        </m:e>
                        <m:sub>
                          <m:r>
                            <a:rPr lang="en-US" altLang="zh-CN" sz="1100" i="1">
                              <a:latin typeface="Cambria Math" panose="02040503050406030204" pitchFamily="18" charset="0"/>
                            </a:rPr>
                            <m:t>𝑐</m:t>
                          </m:r>
                        </m:sub>
                      </m:sSub>
                      <m:r>
                        <a:rPr lang="en-US" altLang="zh-CN" sz="1100" i="1">
                          <a:latin typeface="Cambria Math" panose="02040503050406030204" pitchFamily="18" charset="0"/>
                        </a:rPr>
                        <m:t>=</m:t>
                      </m:r>
                      <m:f>
                        <m:fPr>
                          <m:ctrlPr>
                            <a:rPr lang="zh-CN" altLang="zh-CN" sz="1100" i="1">
                              <a:latin typeface="Cambria Math" panose="02040503050406030204" pitchFamily="18" charset="0"/>
                            </a:rPr>
                          </m:ctrlPr>
                        </m:fPr>
                        <m:num>
                          <m:sSub>
                            <m:sSubPr>
                              <m:ctrlPr>
                                <a:rPr lang="zh-CN" altLang="zh-CN" sz="1100" i="1">
                                  <a:latin typeface="Cambria Math" panose="02040503050406030204" pitchFamily="18" charset="0"/>
                                </a:rPr>
                              </m:ctrlPr>
                            </m:sSubPr>
                            <m:e>
                              <m:r>
                                <a:rPr lang="en-US" altLang="zh-CN" sz="1100" i="1">
                                  <a:latin typeface="Cambria Math" panose="02040503050406030204" pitchFamily="18" charset="0"/>
                                </a:rPr>
                                <m:t>𝑖</m:t>
                              </m:r>
                            </m:e>
                            <m:sub>
                              <m:r>
                                <a:rPr lang="en-US" altLang="zh-CN" sz="1100" i="1">
                                  <a:latin typeface="Cambria Math" panose="02040503050406030204" pitchFamily="18" charset="0"/>
                                </a:rPr>
                                <m:t>𝑐</m:t>
                              </m:r>
                              <m:r>
                                <a:rPr lang="en-US" altLang="zh-CN" sz="1100" i="1">
                                  <a:latin typeface="Cambria Math" panose="02040503050406030204" pitchFamily="18" charset="0"/>
                                </a:rPr>
                                <m:t>,0</m:t>
                              </m:r>
                            </m:sub>
                          </m:sSub>
                          <m:r>
                            <a:rPr lang="en-US" altLang="zh-CN" sz="1100">
                              <a:latin typeface="Cambria Math" panose="02040503050406030204" pitchFamily="18" charset="0"/>
                            </a:rPr>
                            <m:t>×</m:t>
                          </m:r>
                          <m:r>
                            <m:rPr>
                              <m:sty m:val="p"/>
                            </m:rPr>
                            <a:rPr lang="en-US" altLang="zh-CN" sz="1100">
                              <a:latin typeface="Cambria Math" panose="02040503050406030204" pitchFamily="18" charset="0"/>
                            </a:rPr>
                            <m:t>exp</m:t>
                          </m:r>
                          <m:r>
                            <a:rPr lang="en-US" altLang="zh-CN" sz="1100" i="1">
                              <a:latin typeface="Cambria Math" panose="02040503050406030204" pitchFamily="18" charset="0"/>
                            </a:rPr>
                            <m:t>(</m:t>
                          </m:r>
                          <m:f>
                            <m:fPr>
                              <m:ctrlPr>
                                <a:rPr lang="zh-CN" altLang="zh-CN" sz="1100" i="1">
                                  <a:latin typeface="Cambria Math" panose="02040503050406030204" pitchFamily="18" charset="0"/>
                                </a:rPr>
                              </m:ctrlPr>
                            </m:fPr>
                            <m:num>
                              <m:r>
                                <a:rPr lang="en-US" altLang="zh-CN" sz="1100" i="1">
                                  <a:latin typeface="Cambria Math" panose="02040503050406030204" pitchFamily="18" charset="0"/>
                                </a:rPr>
                                <m:t>2.303∙(</m:t>
                              </m:r>
                              <m:r>
                                <a:rPr lang="en-US" altLang="zh-CN" sz="1100" i="1">
                                  <a:latin typeface="Cambria Math" panose="02040503050406030204" pitchFamily="18" charset="0"/>
                                </a:rPr>
                                <m:t>𝐸</m:t>
                              </m:r>
                              <m:r>
                                <a:rPr lang="en-US" altLang="zh-CN" sz="1100" i="1">
                                  <a:latin typeface="Cambria Math" panose="02040503050406030204" pitchFamily="18" charset="0"/>
                                </a:rPr>
                                <m:t>−</m:t>
                              </m:r>
                              <m:sSub>
                                <m:sSubPr>
                                  <m:ctrlPr>
                                    <a:rPr lang="zh-CN" altLang="zh-CN" sz="1100" i="1">
                                      <a:latin typeface="Cambria Math" panose="02040503050406030204" pitchFamily="18" charset="0"/>
                                    </a:rPr>
                                  </m:ctrlPr>
                                </m:sSubPr>
                                <m:e>
                                  <m:r>
                                    <a:rPr lang="en-US" altLang="zh-CN" sz="1100" i="1">
                                      <a:latin typeface="Cambria Math" panose="02040503050406030204" pitchFamily="18" charset="0"/>
                                    </a:rPr>
                                    <m:t>𝐸</m:t>
                                  </m:r>
                                </m:e>
                                <m:sub>
                                  <m:r>
                                    <a:rPr lang="en-US" altLang="zh-CN" sz="1100" i="1">
                                      <a:latin typeface="Cambria Math" panose="02040503050406030204" pitchFamily="18" charset="0"/>
                                    </a:rPr>
                                    <m:t>𝑒𝑞</m:t>
                                  </m:r>
                                  <m:r>
                                    <a:rPr lang="en-US" altLang="zh-CN" sz="1100" i="1">
                                      <a:latin typeface="Cambria Math" panose="02040503050406030204" pitchFamily="18" charset="0"/>
                                    </a:rPr>
                                    <m:t>,</m:t>
                                  </m:r>
                                  <m:sSub>
                                    <m:sSubPr>
                                      <m:ctrlPr>
                                        <a:rPr lang="zh-CN" altLang="zh-CN" sz="1100" i="1">
                                          <a:latin typeface="Cambria Math" panose="02040503050406030204" pitchFamily="18" charset="0"/>
                                        </a:rPr>
                                      </m:ctrlPr>
                                    </m:sSubPr>
                                    <m:e>
                                      <m:r>
                                        <a:rPr lang="en-US" altLang="zh-CN" sz="1100" i="1">
                                          <a:latin typeface="Cambria Math" panose="02040503050406030204" pitchFamily="18" charset="0"/>
                                        </a:rPr>
                                        <m:t>𝑂</m:t>
                                      </m:r>
                                    </m:e>
                                    <m:sub>
                                      <m:r>
                                        <a:rPr lang="en-US" altLang="zh-CN" sz="1100" i="1">
                                          <a:latin typeface="Cambria Math" panose="02040503050406030204" pitchFamily="18" charset="0"/>
                                        </a:rPr>
                                        <m:t>2</m:t>
                                      </m:r>
                                    </m:sub>
                                  </m:sSub>
                                </m:sub>
                              </m:sSub>
                              <m:r>
                                <a:rPr lang="en-US" altLang="zh-CN" sz="1100" i="1">
                                  <a:latin typeface="Cambria Math" panose="02040503050406030204" pitchFamily="18" charset="0"/>
                                </a:rPr>
                                <m:t>)</m:t>
                              </m:r>
                            </m:num>
                            <m:den>
                              <m:sSub>
                                <m:sSubPr>
                                  <m:ctrlPr>
                                    <a:rPr lang="zh-CN" altLang="zh-CN" sz="1100" i="1">
                                      <a:latin typeface="Cambria Math" panose="02040503050406030204" pitchFamily="18" charset="0"/>
                                    </a:rPr>
                                  </m:ctrlPr>
                                </m:sSubPr>
                                <m:e>
                                  <m:r>
                                    <a:rPr lang="en-US" altLang="zh-CN" sz="1100" i="1">
                                      <a:latin typeface="Cambria Math" panose="02040503050406030204" pitchFamily="18" charset="0"/>
                                    </a:rPr>
                                    <m:t>𝛽</m:t>
                                  </m:r>
                                </m:e>
                                <m:sub>
                                  <m:sSub>
                                    <m:sSubPr>
                                      <m:ctrlPr>
                                        <a:rPr lang="zh-CN" altLang="zh-CN" sz="1100" i="1">
                                          <a:latin typeface="Cambria Math" panose="02040503050406030204" pitchFamily="18" charset="0"/>
                                        </a:rPr>
                                      </m:ctrlPr>
                                    </m:sSubPr>
                                    <m:e>
                                      <m:r>
                                        <a:rPr lang="en-US" altLang="zh-CN" sz="1100" i="1">
                                          <a:latin typeface="Cambria Math" panose="02040503050406030204" pitchFamily="18" charset="0"/>
                                        </a:rPr>
                                        <m:t>𝑂</m:t>
                                      </m:r>
                                    </m:e>
                                    <m:sub>
                                      <m:r>
                                        <a:rPr lang="en-US" altLang="zh-CN" sz="1100" i="1">
                                          <a:latin typeface="Cambria Math" panose="02040503050406030204" pitchFamily="18" charset="0"/>
                                        </a:rPr>
                                        <m:t>2</m:t>
                                      </m:r>
                                    </m:sub>
                                  </m:sSub>
                                </m:sub>
                              </m:sSub>
                            </m:den>
                          </m:f>
                          <m:r>
                            <a:rPr lang="en-US" altLang="zh-CN" sz="1100" i="1">
                              <a:latin typeface="Cambria Math" panose="02040503050406030204" pitchFamily="18" charset="0"/>
                            </a:rPr>
                            <m:t>)</m:t>
                          </m:r>
                        </m:num>
                        <m:den>
                          <m:r>
                            <a:rPr lang="en-US" altLang="zh-CN" sz="1100" i="1">
                              <a:latin typeface="Cambria Math" panose="02040503050406030204" pitchFamily="18" charset="0"/>
                            </a:rPr>
                            <m:t>1+</m:t>
                          </m:r>
                          <m:f>
                            <m:fPr>
                              <m:ctrlPr>
                                <a:rPr lang="zh-CN" altLang="zh-CN" sz="1100" i="1">
                                  <a:latin typeface="Cambria Math" panose="02040503050406030204" pitchFamily="18" charset="0"/>
                                </a:rPr>
                              </m:ctrlPr>
                            </m:fPr>
                            <m:num>
                              <m:sSub>
                                <m:sSubPr>
                                  <m:ctrlPr>
                                    <a:rPr lang="zh-CN" altLang="zh-CN" sz="1100" i="1">
                                      <a:latin typeface="Cambria Math" panose="02040503050406030204" pitchFamily="18" charset="0"/>
                                    </a:rPr>
                                  </m:ctrlPr>
                                </m:sSubPr>
                                <m:e>
                                  <m:r>
                                    <a:rPr lang="en-US" altLang="zh-CN" sz="1100" i="1">
                                      <a:latin typeface="Cambria Math" panose="02040503050406030204" pitchFamily="18" charset="0"/>
                                    </a:rPr>
                                    <m:t>𝑖</m:t>
                                  </m:r>
                                </m:e>
                                <m:sub>
                                  <m:r>
                                    <a:rPr lang="en-US" altLang="zh-CN" sz="1100" i="1">
                                      <a:latin typeface="Cambria Math" panose="02040503050406030204" pitchFamily="18" charset="0"/>
                                    </a:rPr>
                                    <m:t>𝑐</m:t>
                                  </m:r>
                                  <m:r>
                                    <a:rPr lang="en-US" altLang="zh-CN" sz="1100" i="1">
                                      <a:latin typeface="Cambria Math" panose="02040503050406030204" pitchFamily="18" charset="0"/>
                                    </a:rPr>
                                    <m:t>,0</m:t>
                                  </m:r>
                                </m:sub>
                              </m:sSub>
                              <m:r>
                                <a:rPr lang="en-US" altLang="zh-CN" sz="1100">
                                  <a:latin typeface="Cambria Math" panose="02040503050406030204" pitchFamily="18" charset="0"/>
                                </a:rPr>
                                <m:t>×</m:t>
                              </m:r>
                              <m:r>
                                <m:rPr>
                                  <m:sty m:val="p"/>
                                </m:rPr>
                                <a:rPr lang="en-US" altLang="zh-CN" sz="1100">
                                  <a:latin typeface="Cambria Math" panose="02040503050406030204" pitchFamily="18" charset="0"/>
                                </a:rPr>
                                <m:t>exp</m:t>
                              </m:r>
                              <m:r>
                                <a:rPr lang="en-US" altLang="zh-CN" sz="1100" i="1">
                                  <a:latin typeface="Cambria Math" panose="02040503050406030204" pitchFamily="18" charset="0"/>
                                </a:rPr>
                                <m:t>(</m:t>
                              </m:r>
                              <m:f>
                                <m:fPr>
                                  <m:ctrlPr>
                                    <a:rPr lang="zh-CN" altLang="zh-CN" sz="1100" i="1">
                                      <a:latin typeface="Cambria Math" panose="02040503050406030204" pitchFamily="18" charset="0"/>
                                    </a:rPr>
                                  </m:ctrlPr>
                                </m:fPr>
                                <m:num>
                                  <m:r>
                                    <a:rPr lang="en-US" altLang="zh-CN" sz="1100" i="1">
                                      <a:latin typeface="Cambria Math" panose="02040503050406030204" pitchFamily="18" charset="0"/>
                                    </a:rPr>
                                    <m:t>2.303∙(</m:t>
                                  </m:r>
                                  <m:r>
                                    <a:rPr lang="en-US" altLang="zh-CN" sz="1100" i="1">
                                      <a:latin typeface="Cambria Math" panose="02040503050406030204" pitchFamily="18" charset="0"/>
                                    </a:rPr>
                                    <m:t>𝐸</m:t>
                                  </m:r>
                                  <m:r>
                                    <a:rPr lang="en-US" altLang="zh-CN" sz="1100" i="1">
                                      <a:latin typeface="Cambria Math" panose="02040503050406030204" pitchFamily="18" charset="0"/>
                                    </a:rPr>
                                    <m:t>−</m:t>
                                  </m:r>
                                  <m:sSub>
                                    <m:sSubPr>
                                      <m:ctrlPr>
                                        <a:rPr lang="zh-CN" altLang="zh-CN" sz="1100" i="1">
                                          <a:latin typeface="Cambria Math" panose="02040503050406030204" pitchFamily="18" charset="0"/>
                                        </a:rPr>
                                      </m:ctrlPr>
                                    </m:sSubPr>
                                    <m:e>
                                      <m:r>
                                        <a:rPr lang="en-US" altLang="zh-CN" sz="1100" i="1">
                                          <a:latin typeface="Cambria Math" panose="02040503050406030204" pitchFamily="18" charset="0"/>
                                        </a:rPr>
                                        <m:t>𝐸</m:t>
                                      </m:r>
                                    </m:e>
                                    <m:sub>
                                      <m:r>
                                        <a:rPr lang="en-US" altLang="zh-CN" sz="1100" i="1">
                                          <a:latin typeface="Cambria Math" panose="02040503050406030204" pitchFamily="18" charset="0"/>
                                        </a:rPr>
                                        <m:t>𝑒𝑞</m:t>
                                      </m:r>
                                      <m:r>
                                        <a:rPr lang="en-US" altLang="zh-CN" sz="1100" i="1">
                                          <a:latin typeface="Cambria Math" panose="02040503050406030204" pitchFamily="18" charset="0"/>
                                        </a:rPr>
                                        <m:t>,</m:t>
                                      </m:r>
                                      <m:sSub>
                                        <m:sSubPr>
                                          <m:ctrlPr>
                                            <a:rPr lang="zh-CN" altLang="zh-CN" sz="1100" i="1">
                                              <a:latin typeface="Cambria Math" panose="02040503050406030204" pitchFamily="18" charset="0"/>
                                            </a:rPr>
                                          </m:ctrlPr>
                                        </m:sSubPr>
                                        <m:e>
                                          <m:r>
                                            <a:rPr lang="en-US" altLang="zh-CN" sz="1100" i="1">
                                              <a:latin typeface="Cambria Math" panose="02040503050406030204" pitchFamily="18" charset="0"/>
                                            </a:rPr>
                                            <m:t>𝑂</m:t>
                                          </m:r>
                                        </m:e>
                                        <m:sub>
                                          <m:r>
                                            <a:rPr lang="en-US" altLang="zh-CN" sz="1100" i="1">
                                              <a:latin typeface="Cambria Math" panose="02040503050406030204" pitchFamily="18" charset="0"/>
                                            </a:rPr>
                                            <m:t>2</m:t>
                                          </m:r>
                                        </m:sub>
                                      </m:sSub>
                                    </m:sub>
                                  </m:sSub>
                                  <m:r>
                                    <a:rPr lang="en-US" altLang="zh-CN" sz="1100" i="1">
                                      <a:latin typeface="Cambria Math" panose="02040503050406030204" pitchFamily="18" charset="0"/>
                                    </a:rPr>
                                    <m:t>)</m:t>
                                  </m:r>
                                </m:num>
                                <m:den>
                                  <m:sSub>
                                    <m:sSubPr>
                                      <m:ctrlPr>
                                        <a:rPr lang="zh-CN" altLang="zh-CN" sz="1100" i="1">
                                          <a:latin typeface="Cambria Math" panose="02040503050406030204" pitchFamily="18" charset="0"/>
                                        </a:rPr>
                                      </m:ctrlPr>
                                    </m:sSubPr>
                                    <m:e>
                                      <m:r>
                                        <a:rPr lang="en-US" altLang="zh-CN" sz="1100" i="1">
                                          <a:latin typeface="Cambria Math" panose="02040503050406030204" pitchFamily="18" charset="0"/>
                                        </a:rPr>
                                        <m:t>𝛽</m:t>
                                      </m:r>
                                    </m:e>
                                    <m:sub>
                                      <m:sSub>
                                        <m:sSubPr>
                                          <m:ctrlPr>
                                            <a:rPr lang="zh-CN" altLang="zh-CN" sz="1100" i="1">
                                              <a:latin typeface="Cambria Math" panose="02040503050406030204" pitchFamily="18" charset="0"/>
                                            </a:rPr>
                                          </m:ctrlPr>
                                        </m:sSubPr>
                                        <m:e>
                                          <m:r>
                                            <a:rPr lang="en-US" altLang="zh-CN" sz="1100" i="1">
                                              <a:latin typeface="Cambria Math" panose="02040503050406030204" pitchFamily="18" charset="0"/>
                                            </a:rPr>
                                            <m:t>𝑂</m:t>
                                          </m:r>
                                        </m:e>
                                        <m:sub>
                                          <m:r>
                                            <a:rPr lang="en-US" altLang="zh-CN" sz="1100" i="1">
                                              <a:latin typeface="Cambria Math" panose="02040503050406030204" pitchFamily="18" charset="0"/>
                                            </a:rPr>
                                            <m:t>2</m:t>
                                          </m:r>
                                        </m:sub>
                                      </m:sSub>
                                    </m:sub>
                                  </m:sSub>
                                </m:den>
                              </m:f>
                              <m:r>
                                <a:rPr lang="en-US" altLang="zh-CN" sz="1100" i="1">
                                  <a:latin typeface="Cambria Math" panose="02040503050406030204" pitchFamily="18" charset="0"/>
                                </a:rPr>
                                <m:t>)</m:t>
                              </m:r>
                            </m:num>
                            <m:den>
                              <m:sSub>
                                <m:sSubPr>
                                  <m:ctrlPr>
                                    <a:rPr lang="zh-CN" altLang="zh-CN" sz="1100" i="1">
                                      <a:latin typeface="Cambria Math" panose="02040503050406030204" pitchFamily="18" charset="0"/>
                                    </a:rPr>
                                  </m:ctrlPr>
                                </m:sSubPr>
                                <m:e>
                                  <m:r>
                                    <a:rPr lang="en-US" altLang="zh-CN" sz="1100" i="1">
                                      <a:latin typeface="Cambria Math" panose="02040503050406030204" pitchFamily="18" charset="0"/>
                                    </a:rPr>
                                    <m:t>𝑖</m:t>
                                  </m:r>
                                </m:e>
                                <m:sub>
                                  <m:r>
                                    <a:rPr lang="en-US" altLang="zh-CN" sz="1100" i="1">
                                      <a:latin typeface="Cambria Math" panose="02040503050406030204" pitchFamily="18" charset="0"/>
                                    </a:rPr>
                                    <m:t>𝐿</m:t>
                                  </m:r>
                                </m:sub>
                              </m:sSub>
                            </m:den>
                          </m:f>
                        </m:den>
                      </m:f>
                    </m:oMath>
                  </m:oMathPara>
                </a14:m>
                <a:endParaRPr lang="zh-CN" altLang="zh-CN" dirty="0"/>
              </a:p>
              <a:p>
                <a:endParaRPr lang="zh-CN" altLang="en-US" sz="1400" dirty="0"/>
              </a:p>
            </p:txBody>
          </p:sp>
        </mc:Choice>
        <mc:Fallback xmlns="">
          <p:sp>
            <p:nvSpPr>
              <p:cNvPr id="63" name="文本框 62">
                <a:extLst>
                  <a:ext uri="{FF2B5EF4-FFF2-40B4-BE49-F238E27FC236}">
                    <a16:creationId xmlns:a16="http://schemas.microsoft.com/office/drawing/2014/main" id="{4A778A84-CEF7-D586-0728-95339BA68B87}"/>
                  </a:ext>
                </a:extLst>
              </p:cNvPr>
              <p:cNvSpPr txBox="1">
                <a:spLocks noRot="1" noChangeAspect="1" noMove="1" noResize="1" noEditPoints="1" noAdjustHandles="1" noChangeArrowheads="1" noChangeShapeType="1" noTextEdit="1"/>
              </p:cNvSpPr>
              <p:nvPr/>
            </p:nvSpPr>
            <p:spPr>
              <a:xfrm>
                <a:off x="2961649" y="2143817"/>
                <a:ext cx="3414577" cy="1178528"/>
              </a:xfrm>
              <a:prstGeom prst="rect">
                <a:avLst/>
              </a:prstGeom>
              <a:blipFill>
                <a:blip r:embed="rId15"/>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5" name="文本框 64">
                <a:extLst>
                  <a:ext uri="{FF2B5EF4-FFF2-40B4-BE49-F238E27FC236}">
                    <a16:creationId xmlns:a16="http://schemas.microsoft.com/office/drawing/2014/main" id="{152CFA16-204F-CFD0-3023-FC49816CD2DE}"/>
                  </a:ext>
                </a:extLst>
              </p:cNvPr>
              <p:cNvSpPr txBox="1"/>
              <p:nvPr/>
            </p:nvSpPr>
            <p:spPr>
              <a:xfrm>
                <a:off x="3455875" y="3035940"/>
                <a:ext cx="2232249" cy="44178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zh-CN" altLang="en-US" sz="1100" i="1" smtClean="0">
                              <a:solidFill>
                                <a:srgbClr val="836967"/>
                              </a:solidFill>
                              <a:latin typeface="Cambria Math" panose="02040503050406030204" pitchFamily="18" charset="0"/>
                            </a:rPr>
                          </m:ctrlPr>
                        </m:sSubPr>
                        <m:e>
                          <m:r>
                            <a:rPr lang="zh-CN" altLang="en-US" sz="1100" i="1">
                              <a:latin typeface="Cambria Math" panose="02040503050406030204" pitchFamily="18" charset="0"/>
                            </a:rPr>
                            <m:t>𝑖</m:t>
                          </m:r>
                        </m:e>
                        <m:sub>
                          <m:r>
                            <a:rPr lang="zh-CN" altLang="en-US" sz="1100" i="1">
                              <a:latin typeface="Cambria Math" panose="02040503050406030204" pitchFamily="18" charset="0"/>
                            </a:rPr>
                            <m:t>𝐿</m:t>
                          </m:r>
                        </m:sub>
                      </m:sSub>
                      <m:r>
                        <a:rPr lang="zh-CN" altLang="en-US" sz="1100" i="0">
                          <a:latin typeface="Cambria Math" panose="02040503050406030204" pitchFamily="18" charset="0"/>
                        </a:rPr>
                        <m:t>=</m:t>
                      </m:r>
                      <m:f>
                        <m:fPr>
                          <m:ctrlPr>
                            <a:rPr lang="zh-CN" altLang="en-US" sz="1100" i="1">
                              <a:solidFill>
                                <a:srgbClr val="836967"/>
                              </a:solidFill>
                              <a:latin typeface="Cambria Math" panose="02040503050406030204" pitchFamily="18" charset="0"/>
                            </a:rPr>
                          </m:ctrlPr>
                        </m:fPr>
                        <m:num>
                          <m:sSub>
                            <m:sSubPr>
                              <m:ctrlPr>
                                <a:rPr lang="zh-CN" altLang="en-US" sz="1100" i="1">
                                  <a:solidFill>
                                    <a:srgbClr val="836967"/>
                                  </a:solidFill>
                                  <a:latin typeface="Cambria Math" panose="02040503050406030204" pitchFamily="18" charset="0"/>
                                </a:rPr>
                              </m:ctrlPr>
                            </m:sSubPr>
                            <m:e>
                              <m:r>
                                <a:rPr lang="zh-CN" altLang="en-US" sz="1100" i="1">
                                  <a:latin typeface="Cambria Math" panose="02040503050406030204" pitchFamily="18" charset="0"/>
                                </a:rPr>
                                <m:t>𝐷</m:t>
                              </m:r>
                            </m:e>
                            <m:sub>
                              <m:sSub>
                                <m:sSubPr>
                                  <m:ctrlPr>
                                    <a:rPr lang="zh-CN" altLang="en-US" sz="1100" i="1">
                                      <a:solidFill>
                                        <a:srgbClr val="836967"/>
                                      </a:solidFill>
                                      <a:latin typeface="Cambria Math" panose="02040503050406030204" pitchFamily="18" charset="0"/>
                                    </a:rPr>
                                  </m:ctrlPr>
                                </m:sSubPr>
                                <m:e>
                                  <m:r>
                                    <a:rPr lang="zh-CN" altLang="en-US" sz="1100" i="1">
                                      <a:latin typeface="Cambria Math" panose="02040503050406030204" pitchFamily="18" charset="0"/>
                                    </a:rPr>
                                    <m:t>𝑂</m:t>
                                  </m:r>
                                </m:e>
                                <m:sub>
                                  <m:r>
                                    <a:rPr lang="zh-CN" altLang="en-US" sz="1100" i="0">
                                      <a:latin typeface="Cambria Math" panose="02040503050406030204" pitchFamily="18" charset="0"/>
                                    </a:rPr>
                                    <m:t>2</m:t>
                                  </m:r>
                                </m:sub>
                              </m:sSub>
                            </m:sub>
                          </m:sSub>
                          <m:r>
                            <a:rPr lang="zh-CN" altLang="en-US" sz="1100" i="0">
                              <a:latin typeface="Cambria Math" panose="02040503050406030204" pitchFamily="18" charset="0"/>
                            </a:rPr>
                            <m:t>∙</m:t>
                          </m:r>
                          <m:sSub>
                            <m:sSubPr>
                              <m:ctrlPr>
                                <a:rPr lang="zh-CN" altLang="en-US" sz="1100" i="1">
                                  <a:solidFill>
                                    <a:srgbClr val="836967"/>
                                  </a:solidFill>
                                  <a:latin typeface="Cambria Math" panose="02040503050406030204" pitchFamily="18" charset="0"/>
                                </a:rPr>
                              </m:ctrlPr>
                            </m:sSubPr>
                            <m:e>
                              <m:r>
                                <a:rPr lang="zh-CN" altLang="en-US" sz="1100" i="1">
                                  <a:latin typeface="Cambria Math" panose="02040503050406030204" pitchFamily="18" charset="0"/>
                                </a:rPr>
                                <m:t>𝑧</m:t>
                              </m:r>
                            </m:e>
                            <m:sub>
                              <m:sSub>
                                <m:sSubPr>
                                  <m:ctrlPr>
                                    <a:rPr lang="zh-CN" altLang="en-US" sz="1100" i="1">
                                      <a:solidFill>
                                        <a:srgbClr val="836967"/>
                                      </a:solidFill>
                                      <a:latin typeface="Cambria Math" panose="02040503050406030204" pitchFamily="18" charset="0"/>
                                    </a:rPr>
                                  </m:ctrlPr>
                                </m:sSubPr>
                                <m:e>
                                  <m:r>
                                    <a:rPr lang="zh-CN" altLang="en-US" sz="1100" i="1">
                                      <a:latin typeface="Cambria Math" panose="02040503050406030204" pitchFamily="18" charset="0"/>
                                    </a:rPr>
                                    <m:t>𝑂</m:t>
                                  </m:r>
                                </m:e>
                                <m:sub>
                                  <m:r>
                                    <a:rPr lang="zh-CN" altLang="en-US" sz="1100" i="0">
                                      <a:latin typeface="Cambria Math" panose="02040503050406030204" pitchFamily="18" charset="0"/>
                                    </a:rPr>
                                    <m:t>2</m:t>
                                  </m:r>
                                </m:sub>
                              </m:sSub>
                            </m:sub>
                          </m:sSub>
                          <m:r>
                            <a:rPr lang="zh-CN" altLang="en-US" sz="1100" i="0">
                              <a:latin typeface="Cambria Math" panose="02040503050406030204" pitchFamily="18" charset="0"/>
                            </a:rPr>
                            <m:t>∙</m:t>
                          </m:r>
                          <m:r>
                            <a:rPr lang="zh-CN" altLang="en-US" sz="1100" i="1">
                              <a:latin typeface="Cambria Math" panose="02040503050406030204" pitchFamily="18" charset="0"/>
                            </a:rPr>
                            <m:t>𝐹</m:t>
                          </m:r>
                          <m:r>
                            <a:rPr lang="zh-CN" altLang="en-US" sz="1100" i="0">
                              <a:latin typeface="Cambria Math" panose="02040503050406030204" pitchFamily="18" charset="0"/>
                            </a:rPr>
                            <m:t>∙</m:t>
                          </m:r>
                          <m:sSubSup>
                            <m:sSubSupPr>
                              <m:ctrlPr>
                                <a:rPr lang="zh-CN" altLang="en-US" sz="1100" i="1">
                                  <a:solidFill>
                                    <a:srgbClr val="836967"/>
                                  </a:solidFill>
                                  <a:latin typeface="Cambria Math" panose="02040503050406030204" pitchFamily="18" charset="0"/>
                                </a:rPr>
                              </m:ctrlPr>
                            </m:sSubSupPr>
                            <m:e>
                              <m:r>
                                <a:rPr lang="zh-CN" altLang="en-US" sz="1100" i="1">
                                  <a:latin typeface="Cambria Math" panose="02040503050406030204" pitchFamily="18" charset="0"/>
                                </a:rPr>
                                <m:t>𝑐</m:t>
                              </m:r>
                            </m:e>
                            <m:sub>
                              <m:sSub>
                                <m:sSubPr>
                                  <m:ctrlPr>
                                    <a:rPr lang="zh-CN" altLang="en-US" sz="1100" i="1">
                                      <a:solidFill>
                                        <a:srgbClr val="836967"/>
                                      </a:solidFill>
                                      <a:latin typeface="Cambria Math" panose="02040503050406030204" pitchFamily="18" charset="0"/>
                                    </a:rPr>
                                  </m:ctrlPr>
                                </m:sSubPr>
                                <m:e>
                                  <m:r>
                                    <a:rPr lang="zh-CN" altLang="en-US" sz="1100" i="1">
                                      <a:latin typeface="Cambria Math" panose="02040503050406030204" pitchFamily="18" charset="0"/>
                                    </a:rPr>
                                    <m:t>𝑂</m:t>
                                  </m:r>
                                </m:e>
                                <m:sub>
                                  <m:r>
                                    <a:rPr lang="zh-CN" altLang="en-US" sz="1100" i="0">
                                      <a:latin typeface="Cambria Math" panose="02040503050406030204" pitchFamily="18" charset="0"/>
                                    </a:rPr>
                                    <m:t>2</m:t>
                                  </m:r>
                                </m:sub>
                              </m:sSub>
                            </m:sub>
                            <m:sup>
                              <m:r>
                                <a:rPr lang="zh-CN" altLang="en-US" sz="1100" i="1">
                                  <a:latin typeface="Cambria Math" panose="02040503050406030204" pitchFamily="18" charset="0"/>
                                </a:rPr>
                                <m:t>𝑒𝑥𝑡</m:t>
                              </m:r>
                            </m:sup>
                          </m:sSubSup>
                        </m:num>
                        <m:den>
                          <m:r>
                            <a:rPr lang="zh-CN" altLang="en-US" sz="1100" i="1">
                              <a:latin typeface="Cambria Math" panose="02040503050406030204" pitchFamily="18" charset="0"/>
                            </a:rPr>
                            <m:t>𝐿</m:t>
                          </m:r>
                        </m:den>
                      </m:f>
                    </m:oMath>
                  </m:oMathPara>
                </a14:m>
                <a:endParaRPr lang="zh-CN" altLang="en-US" dirty="0"/>
              </a:p>
            </p:txBody>
          </p:sp>
        </mc:Choice>
        <mc:Fallback xmlns="">
          <p:sp>
            <p:nvSpPr>
              <p:cNvPr id="65" name="文本框 64">
                <a:extLst>
                  <a:ext uri="{FF2B5EF4-FFF2-40B4-BE49-F238E27FC236}">
                    <a16:creationId xmlns:a16="http://schemas.microsoft.com/office/drawing/2014/main" id="{152CFA16-204F-CFD0-3023-FC49816CD2DE}"/>
                  </a:ext>
                </a:extLst>
              </p:cNvPr>
              <p:cNvSpPr txBox="1">
                <a:spLocks noRot="1" noChangeAspect="1" noMove="1" noResize="1" noEditPoints="1" noAdjustHandles="1" noChangeArrowheads="1" noChangeShapeType="1" noTextEdit="1"/>
              </p:cNvSpPr>
              <p:nvPr/>
            </p:nvSpPr>
            <p:spPr>
              <a:xfrm>
                <a:off x="3455875" y="3035940"/>
                <a:ext cx="2232249" cy="441788"/>
              </a:xfrm>
              <a:prstGeom prst="rect">
                <a:avLst/>
              </a:prstGeom>
              <a:blipFill>
                <a:blip r:embed="rId16"/>
                <a:stretch>
                  <a:fillRect/>
                </a:stretch>
              </a:blipFill>
            </p:spPr>
            <p:txBody>
              <a:bodyPr/>
              <a:lstStyle/>
              <a:p>
                <a:r>
                  <a:rPr lang="zh-CN" altLang="en-US">
                    <a:noFill/>
                  </a:rPr>
                  <a:t> </a:t>
                </a:r>
              </a:p>
            </p:txBody>
          </p:sp>
        </mc:Fallback>
      </mc:AlternateContent>
      <p:sp>
        <p:nvSpPr>
          <p:cNvPr id="67" name="文本框 66">
            <a:extLst>
              <a:ext uri="{FF2B5EF4-FFF2-40B4-BE49-F238E27FC236}">
                <a16:creationId xmlns:a16="http://schemas.microsoft.com/office/drawing/2014/main" id="{19FB1962-FE02-6114-F79C-94F4E7DBFDA0}"/>
              </a:ext>
            </a:extLst>
          </p:cNvPr>
          <p:cNvSpPr txBox="1"/>
          <p:nvPr/>
        </p:nvSpPr>
        <p:spPr>
          <a:xfrm>
            <a:off x="6095197" y="751967"/>
            <a:ext cx="1651842" cy="276999"/>
          </a:xfrm>
          <a:prstGeom prst="rect">
            <a:avLst/>
          </a:prstGeom>
          <a:noFill/>
        </p:spPr>
        <p:txBody>
          <a:bodyPr wrap="square">
            <a:spAutoFit/>
          </a:bodyPr>
          <a:lstStyle/>
          <a:p>
            <a:r>
              <a:rPr lang="zh-CN" altLang="en-US" sz="1200" b="1" dirty="0">
                <a:latin typeface="微软雅黑" panose="020B0503020204020204" pitchFamily="34" charset="-122"/>
                <a:ea typeface="微软雅黑" panose="020B0503020204020204" pitchFamily="34" charset="-122"/>
              </a:rPr>
              <a:t>生成腐蚀产物厚度： </a:t>
            </a:r>
            <a:endParaRPr lang="en-US" altLang="zh-CN" sz="1200" b="1" dirty="0">
              <a:latin typeface="微软雅黑" panose="020B0503020204020204" pitchFamily="34" charset="-122"/>
              <a:ea typeface="微软雅黑" panose="020B0503020204020204" pitchFamily="34" charset="-122"/>
            </a:endParaRPr>
          </a:p>
        </p:txBody>
      </p:sp>
      <mc:AlternateContent xmlns:mc="http://schemas.openxmlformats.org/markup-compatibility/2006" xmlns:a14="http://schemas.microsoft.com/office/drawing/2010/main">
        <mc:Choice Requires="a14">
          <p:sp>
            <p:nvSpPr>
              <p:cNvPr id="69" name="文本框 68">
                <a:extLst>
                  <a:ext uri="{FF2B5EF4-FFF2-40B4-BE49-F238E27FC236}">
                    <a16:creationId xmlns:a16="http://schemas.microsoft.com/office/drawing/2014/main" id="{C80490E5-0059-0509-EBE7-9890D4CFF4D4}"/>
                  </a:ext>
                </a:extLst>
              </p:cNvPr>
              <p:cNvSpPr txBox="1"/>
              <p:nvPr/>
            </p:nvSpPr>
            <p:spPr>
              <a:xfrm>
                <a:off x="6123688" y="1296831"/>
                <a:ext cx="2946154" cy="51321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sz="1200" smtClean="0">
                          <a:latin typeface="Cambria Math" panose="02040503050406030204" pitchFamily="18" charset="0"/>
                        </a:rPr>
                        <m:t>∆</m:t>
                      </m:r>
                      <m:r>
                        <a:rPr lang="zh-CN" altLang="en-US" sz="1200" i="1">
                          <a:latin typeface="Cambria Math" panose="02040503050406030204" pitchFamily="18" charset="0"/>
                        </a:rPr>
                        <m:t>𝑠</m:t>
                      </m:r>
                      <m:r>
                        <a:rPr lang="zh-CN" altLang="en-US" sz="1200" i="0">
                          <a:latin typeface="Cambria Math" panose="02040503050406030204" pitchFamily="18" charset="0"/>
                        </a:rPr>
                        <m:t>=</m:t>
                      </m:r>
                      <m:f>
                        <m:fPr>
                          <m:ctrlPr>
                            <a:rPr lang="zh-CN" altLang="en-US" sz="1200" i="1">
                              <a:solidFill>
                                <a:srgbClr val="836967"/>
                              </a:solidFill>
                              <a:latin typeface="Cambria Math" panose="02040503050406030204" pitchFamily="18" charset="0"/>
                            </a:rPr>
                          </m:ctrlPr>
                        </m:fPr>
                        <m:num>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𝑡</m:t>
                              </m:r>
                              <m:r>
                                <a:rPr lang="zh-CN" altLang="en-US" sz="1200" i="0">
                                  <a:latin typeface="Cambria Math" panose="02040503050406030204" pitchFamily="18" charset="0"/>
                                </a:rPr>
                                <m:t>×</m:t>
                              </m:r>
                              <m:r>
                                <a:rPr lang="zh-CN" altLang="en-US" sz="1200" i="1">
                                  <a:latin typeface="Cambria Math" panose="02040503050406030204" pitchFamily="18" charset="0"/>
                                </a:rPr>
                                <m:t>𝑖</m:t>
                              </m:r>
                            </m:e>
                            <m:sub>
                              <m:r>
                                <a:rPr lang="zh-CN" altLang="en-US" sz="1200" i="1">
                                  <a:latin typeface="Cambria Math" panose="02040503050406030204" pitchFamily="18" charset="0"/>
                                </a:rPr>
                                <m:t>𝑐𝑜𝑟𝑟</m:t>
                              </m:r>
                            </m:sub>
                          </m:sSub>
                        </m:num>
                        <m:den>
                          <m:r>
                            <a:rPr lang="zh-CN" altLang="en-US" sz="1200" i="1">
                              <a:latin typeface="Cambria Math" panose="02040503050406030204" pitchFamily="18" charset="0"/>
                            </a:rPr>
                            <m:t>𝑛𝐹</m:t>
                          </m:r>
                        </m:den>
                      </m:f>
                      <m:r>
                        <a:rPr lang="zh-CN" altLang="en-US" sz="1200" i="0">
                          <a:latin typeface="Cambria Math" panose="02040503050406030204" pitchFamily="18" charset="0"/>
                        </a:rPr>
                        <m:t>×</m:t>
                      </m:r>
                      <m:d>
                        <m:dPr>
                          <m:ctrlPr>
                            <a:rPr lang="zh-CN" altLang="en-US" sz="1200" i="1">
                              <a:latin typeface="Cambria Math" panose="02040503050406030204" pitchFamily="18" charset="0"/>
                            </a:rPr>
                          </m:ctrlPr>
                        </m:dPr>
                        <m:e>
                          <m:f>
                            <m:fPr>
                              <m:ctrlPr>
                                <a:rPr lang="zh-CN" altLang="en-US" sz="1200" i="1">
                                  <a:solidFill>
                                    <a:srgbClr val="836967"/>
                                  </a:solidFill>
                                  <a:latin typeface="Cambria Math" panose="02040503050406030204" pitchFamily="18" charset="0"/>
                                </a:rPr>
                              </m:ctrlPr>
                            </m:fPr>
                            <m:num>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𝑀</m:t>
                                  </m:r>
                                </m:e>
                                <m:sub>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𝐹𝑒</m:t>
                                      </m:r>
                                    </m:e>
                                    <m:sub>
                                      <m:r>
                                        <a:rPr lang="zh-CN" altLang="en-US" sz="1200" i="0">
                                          <a:latin typeface="Cambria Math" panose="02040503050406030204" pitchFamily="18" charset="0"/>
                                        </a:rPr>
                                        <m:t>2</m:t>
                                      </m:r>
                                    </m:sub>
                                  </m:sSub>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𝑂</m:t>
                                      </m:r>
                                    </m:e>
                                    <m:sub>
                                      <m:r>
                                        <a:rPr lang="zh-CN" altLang="en-US" sz="1200" i="0">
                                          <a:latin typeface="Cambria Math" panose="02040503050406030204" pitchFamily="18" charset="0"/>
                                        </a:rPr>
                                        <m:t>3</m:t>
                                      </m:r>
                                    </m:sub>
                                  </m:sSub>
                                </m:sub>
                              </m:sSub>
                            </m:num>
                            <m:den>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𝜌</m:t>
                                  </m:r>
                                </m:e>
                                <m:sub>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𝐹𝑒</m:t>
                                      </m:r>
                                    </m:e>
                                    <m:sub>
                                      <m:r>
                                        <a:rPr lang="zh-CN" altLang="en-US" sz="1200" i="0">
                                          <a:latin typeface="Cambria Math" panose="02040503050406030204" pitchFamily="18" charset="0"/>
                                        </a:rPr>
                                        <m:t>2</m:t>
                                      </m:r>
                                    </m:sub>
                                  </m:sSub>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𝑂</m:t>
                                      </m:r>
                                    </m:e>
                                    <m:sub>
                                      <m:r>
                                        <a:rPr lang="zh-CN" altLang="en-US" sz="1200" i="0">
                                          <a:latin typeface="Cambria Math" panose="02040503050406030204" pitchFamily="18" charset="0"/>
                                        </a:rPr>
                                        <m:t>3</m:t>
                                      </m:r>
                                    </m:sub>
                                  </m:sSub>
                                </m:sub>
                              </m:sSub>
                            </m:den>
                          </m:f>
                          <m:r>
                            <a:rPr lang="zh-CN" altLang="en-US" sz="1200" i="0">
                              <a:latin typeface="Cambria Math" panose="02040503050406030204" pitchFamily="18" charset="0"/>
                            </a:rPr>
                            <m:t>−</m:t>
                          </m:r>
                          <m:f>
                            <m:fPr>
                              <m:ctrlPr>
                                <a:rPr lang="zh-CN" altLang="en-US" sz="1200" i="1">
                                  <a:solidFill>
                                    <a:srgbClr val="836967"/>
                                  </a:solidFill>
                                  <a:latin typeface="Cambria Math" panose="02040503050406030204" pitchFamily="18" charset="0"/>
                                </a:rPr>
                              </m:ctrlPr>
                            </m:fPr>
                            <m:num>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𝑀</m:t>
                                  </m:r>
                                </m:e>
                                <m:sub>
                                  <m:r>
                                    <a:rPr lang="zh-CN" altLang="en-US" sz="1200" i="1">
                                      <a:latin typeface="Cambria Math" panose="02040503050406030204" pitchFamily="18" charset="0"/>
                                    </a:rPr>
                                    <m:t>𝐹𝑒</m:t>
                                  </m:r>
                                </m:sub>
                              </m:sSub>
                            </m:num>
                            <m:den>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𝜌</m:t>
                                  </m:r>
                                </m:e>
                                <m:sub>
                                  <m:r>
                                    <a:rPr lang="zh-CN" altLang="en-US" sz="1200" i="1">
                                      <a:latin typeface="Cambria Math" panose="02040503050406030204" pitchFamily="18" charset="0"/>
                                    </a:rPr>
                                    <m:t>𝐹𝑒</m:t>
                                  </m:r>
                                </m:sub>
                              </m:sSub>
                            </m:den>
                          </m:f>
                        </m:e>
                      </m:d>
                    </m:oMath>
                  </m:oMathPara>
                </a14:m>
                <a:endParaRPr lang="zh-CN" altLang="en-US" dirty="0"/>
              </a:p>
            </p:txBody>
          </p:sp>
        </mc:Choice>
        <mc:Fallback xmlns="">
          <p:sp>
            <p:nvSpPr>
              <p:cNvPr id="69" name="文本框 68">
                <a:extLst>
                  <a:ext uri="{FF2B5EF4-FFF2-40B4-BE49-F238E27FC236}">
                    <a16:creationId xmlns:a16="http://schemas.microsoft.com/office/drawing/2014/main" id="{C80490E5-0059-0509-EBE7-9890D4CFF4D4}"/>
                  </a:ext>
                </a:extLst>
              </p:cNvPr>
              <p:cNvSpPr txBox="1">
                <a:spLocks noRot="1" noChangeAspect="1" noMove="1" noResize="1" noEditPoints="1" noAdjustHandles="1" noChangeArrowheads="1" noChangeShapeType="1" noTextEdit="1"/>
              </p:cNvSpPr>
              <p:nvPr/>
            </p:nvSpPr>
            <p:spPr>
              <a:xfrm>
                <a:off x="6123688" y="1296831"/>
                <a:ext cx="2946154" cy="513217"/>
              </a:xfrm>
              <a:prstGeom prst="rect">
                <a:avLst/>
              </a:prstGeom>
              <a:blipFill>
                <a:blip r:embed="rId17"/>
                <a:stretch>
                  <a:fillRect/>
                </a:stretch>
              </a:blipFill>
            </p:spPr>
            <p:txBody>
              <a:bodyPr/>
              <a:lstStyle/>
              <a:p>
                <a:r>
                  <a:rPr lang="zh-CN" altLang="en-US">
                    <a:noFill/>
                  </a:rPr>
                  <a:t> </a:t>
                </a:r>
              </a:p>
            </p:txBody>
          </p:sp>
        </mc:Fallback>
      </mc:AlternateContent>
      <p:sp>
        <p:nvSpPr>
          <p:cNvPr id="71" name="文本框 70">
            <a:extLst>
              <a:ext uri="{FF2B5EF4-FFF2-40B4-BE49-F238E27FC236}">
                <a16:creationId xmlns:a16="http://schemas.microsoft.com/office/drawing/2014/main" id="{DD221A4F-7D45-B493-6ED5-7CE9010C09F7}"/>
              </a:ext>
            </a:extLst>
          </p:cNvPr>
          <p:cNvSpPr txBox="1"/>
          <p:nvPr/>
        </p:nvSpPr>
        <p:spPr>
          <a:xfrm>
            <a:off x="6179541" y="1642492"/>
            <a:ext cx="1349965" cy="340221"/>
          </a:xfrm>
          <a:prstGeom prst="rect">
            <a:avLst/>
          </a:prstGeom>
          <a:noFill/>
        </p:spPr>
        <p:txBody>
          <a:bodyPr wrap="square">
            <a:spAutoFit/>
          </a:bodyPr>
          <a:lstStyle/>
          <a:p>
            <a:pPr algn="just">
              <a:lnSpc>
                <a:spcPct val="150000"/>
              </a:lnSpc>
            </a:pPr>
            <a:r>
              <a:rPr lang="zh-CN" altLang="en-US" sz="1200" b="1" dirty="0">
                <a:latin typeface="微软雅黑" panose="020B0503020204020204" pitchFamily="34" charset="-122"/>
                <a:ea typeface="微软雅黑" panose="020B0503020204020204" pitchFamily="34" charset="-122"/>
              </a:rPr>
              <a:t>物质守恒方程：</a:t>
            </a:r>
            <a:endParaRPr lang="zh-CN" altLang="zh-CN" sz="1400" kern="100" dirty="0">
              <a:effectLst/>
              <a:latin typeface="等线" panose="02010600030101010101" pitchFamily="2" charset="-122"/>
              <a:ea typeface="等线"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72" name="矩形 71">
                <a:extLst>
                  <a:ext uri="{FF2B5EF4-FFF2-40B4-BE49-F238E27FC236}">
                    <a16:creationId xmlns:a16="http://schemas.microsoft.com/office/drawing/2014/main" id="{3CD79ACE-5AE9-A88C-CEBB-2D188C592ADE}"/>
                  </a:ext>
                </a:extLst>
              </p:cNvPr>
              <p:cNvSpPr/>
              <p:nvPr/>
            </p:nvSpPr>
            <p:spPr>
              <a:xfrm>
                <a:off x="5792127" y="2018723"/>
                <a:ext cx="3808732" cy="40594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f>
                        <m:fPr>
                          <m:ctrlPr>
                            <a:rPr lang="zh-CN" altLang="en-US" sz="1000" i="1">
                              <a:latin typeface="Cambria Math" panose="02040503050406030204" pitchFamily="18" charset="0"/>
                            </a:rPr>
                          </m:ctrlPr>
                        </m:fPr>
                        <m:num>
                          <m:d>
                            <m:dPr>
                              <m:begChr m:val=""/>
                              <m:ctrlPr>
                                <a:rPr lang="zh-CN" altLang="en-US" sz="1000" i="1">
                                  <a:latin typeface="Cambria Math" panose="02040503050406030204" pitchFamily="18" charset="0"/>
                                </a:rPr>
                              </m:ctrlPr>
                            </m:dPr>
                            <m:e>
                              <m:r>
                                <a:rPr lang="zh-CN" altLang="en-US" sz="1000">
                                  <a:latin typeface="Cambria Math" panose="02040503050406030204" pitchFamily="18" charset="0"/>
                                </a:rPr>
                                <m:t>𝜕</m:t>
                              </m:r>
                              <m:r>
                                <a:rPr lang="zh-CN" altLang="en-US" sz="1000">
                                  <a:latin typeface="Cambria Math" panose="02040503050406030204" pitchFamily="18" charset="0"/>
                                </a:rPr>
                                <m:t>(</m:t>
                              </m:r>
                              <m:r>
                                <m:rPr>
                                  <m:sty m:val="p"/>
                                </m:rPr>
                                <a:rPr lang="zh-CN" altLang="en-US" sz="1000">
                                  <a:latin typeface="Cambria Math" panose="02040503050406030204" pitchFamily="18" charset="0"/>
                                </a:rPr>
                                <m:t>ε</m:t>
                              </m:r>
                              <m:r>
                                <a:rPr lang="zh-CN" altLang="en-US" sz="1000">
                                  <a:latin typeface="Cambria Math" panose="02040503050406030204" pitchFamily="18" charset="0"/>
                                </a:rPr>
                                <m:t>×</m:t>
                              </m:r>
                              <m:sSub>
                                <m:sSubPr>
                                  <m:ctrlPr>
                                    <a:rPr lang="zh-CN" altLang="en-US" sz="1000" i="1">
                                      <a:latin typeface="Cambria Math" panose="02040503050406030204" pitchFamily="18" charset="0"/>
                                    </a:rPr>
                                  </m:ctrlPr>
                                </m:sSubPr>
                                <m:e>
                                  <m:r>
                                    <m:rPr>
                                      <m:sty m:val="p"/>
                                    </m:rPr>
                                    <a:rPr lang="zh-CN" altLang="en-US" sz="1000">
                                      <a:latin typeface="Cambria Math" panose="02040503050406030204" pitchFamily="18" charset="0"/>
                                    </a:rPr>
                                    <m:t>C</m:t>
                                  </m:r>
                                </m:e>
                                <m:sub>
                                  <m:r>
                                    <a:rPr lang="zh-CN" altLang="en-US" sz="1000" i="1">
                                      <a:latin typeface="Cambria Math" panose="02040503050406030204" pitchFamily="18" charset="0"/>
                                    </a:rPr>
                                    <m:t>𝑖</m:t>
                                  </m:r>
                                </m:sub>
                              </m:sSub>
                            </m:e>
                          </m:d>
                        </m:num>
                        <m:den>
                          <m:r>
                            <a:rPr lang="zh-CN" altLang="en-US" sz="1000">
                              <a:latin typeface="Cambria Math" panose="02040503050406030204" pitchFamily="18" charset="0"/>
                            </a:rPr>
                            <m:t>𝜕</m:t>
                          </m:r>
                          <m:r>
                            <m:rPr>
                              <m:sty m:val="p"/>
                            </m:rPr>
                            <a:rPr lang="zh-CN" altLang="en-US" sz="1000">
                              <a:latin typeface="Cambria Math" panose="02040503050406030204" pitchFamily="18" charset="0"/>
                            </a:rPr>
                            <m:t>t</m:t>
                          </m:r>
                        </m:den>
                      </m:f>
                      <m:r>
                        <a:rPr lang="zh-CN" altLang="en-US" sz="1000">
                          <a:latin typeface="Cambria Math" panose="02040503050406030204" pitchFamily="18" charset="0"/>
                        </a:rPr>
                        <m:t>=−</m:t>
                      </m:r>
                      <m:r>
                        <m:rPr>
                          <m:sty m:val="p"/>
                        </m:rPr>
                        <a:rPr lang="zh-CN" altLang="en-US" sz="1000">
                          <a:latin typeface="Cambria Math" panose="02040503050406030204" pitchFamily="18" charset="0"/>
                        </a:rPr>
                        <m:t>∇</m:t>
                      </m:r>
                      <m:d>
                        <m:dPr>
                          <m:ctrlPr>
                            <a:rPr lang="zh-CN" altLang="en-US" sz="1000" i="1">
                              <a:latin typeface="Cambria Math" panose="02040503050406030204" pitchFamily="18" charset="0"/>
                            </a:rPr>
                          </m:ctrlPr>
                        </m:dPr>
                        <m:e>
                          <m:r>
                            <a:rPr lang="zh-CN" altLang="en-US" sz="1000">
                              <a:latin typeface="Cambria Math" panose="02040503050406030204" pitchFamily="18" charset="0"/>
                            </a:rPr>
                            <m:t>−</m:t>
                          </m:r>
                          <m:sSub>
                            <m:sSubPr>
                              <m:ctrlPr>
                                <a:rPr lang="zh-CN" altLang="en-US" sz="1000" i="1">
                                  <a:latin typeface="Cambria Math" panose="02040503050406030204" pitchFamily="18" charset="0"/>
                                </a:rPr>
                              </m:ctrlPr>
                            </m:sSubPr>
                            <m:e>
                              <m:r>
                                <a:rPr lang="zh-CN" altLang="en-US" sz="1000" i="1">
                                  <a:latin typeface="Cambria Math" panose="02040503050406030204" pitchFamily="18" charset="0"/>
                                </a:rPr>
                                <m:t>𝐷</m:t>
                              </m:r>
                            </m:e>
                            <m:sub>
                              <m:r>
                                <a:rPr lang="zh-CN" altLang="en-US" sz="1000" i="1">
                                  <a:latin typeface="Cambria Math" panose="02040503050406030204" pitchFamily="18" charset="0"/>
                                </a:rPr>
                                <m:t>𝑖</m:t>
                              </m:r>
                              <m:r>
                                <a:rPr lang="zh-CN" altLang="en-US" sz="1000">
                                  <a:latin typeface="Cambria Math" panose="02040503050406030204" pitchFamily="18" charset="0"/>
                                </a:rPr>
                                <m:t>,</m:t>
                              </m:r>
                              <m:r>
                                <a:rPr lang="zh-CN" altLang="en-US" sz="1000" i="1">
                                  <a:latin typeface="Cambria Math" panose="02040503050406030204" pitchFamily="18" charset="0"/>
                                </a:rPr>
                                <m:t>𝑒𝑓𝑓</m:t>
                              </m:r>
                            </m:sub>
                          </m:sSub>
                          <m:r>
                            <m:rPr>
                              <m:sty m:val="p"/>
                            </m:rPr>
                            <a:rPr lang="zh-CN" altLang="en-US" sz="1000">
                              <a:latin typeface="Cambria Math" panose="02040503050406030204" pitchFamily="18" charset="0"/>
                            </a:rPr>
                            <m:t>∇</m:t>
                          </m:r>
                          <m:sSub>
                            <m:sSubPr>
                              <m:ctrlPr>
                                <a:rPr lang="zh-CN" altLang="en-US" sz="1000" i="1">
                                  <a:latin typeface="Cambria Math" panose="02040503050406030204" pitchFamily="18" charset="0"/>
                                </a:rPr>
                              </m:ctrlPr>
                            </m:sSubPr>
                            <m:e>
                              <m:r>
                                <a:rPr lang="zh-CN" altLang="en-US" sz="1000" i="1">
                                  <a:latin typeface="Cambria Math" panose="02040503050406030204" pitchFamily="18" charset="0"/>
                                </a:rPr>
                                <m:t>𝐶</m:t>
                              </m:r>
                            </m:e>
                            <m:sub>
                              <m:r>
                                <a:rPr lang="zh-CN" altLang="en-US" sz="1000" i="1">
                                  <a:latin typeface="Cambria Math" panose="02040503050406030204" pitchFamily="18" charset="0"/>
                                </a:rPr>
                                <m:t>𝑖</m:t>
                              </m:r>
                            </m:sub>
                          </m:sSub>
                          <m:r>
                            <a:rPr lang="zh-CN" altLang="en-US" sz="1000">
                              <a:latin typeface="Cambria Math" panose="02040503050406030204" pitchFamily="18" charset="0"/>
                            </a:rPr>
                            <m:t>+</m:t>
                          </m:r>
                          <m:sSub>
                            <m:sSubPr>
                              <m:ctrlPr>
                                <a:rPr lang="zh-CN" altLang="en-US" sz="1000" i="1">
                                  <a:latin typeface="Cambria Math" panose="02040503050406030204" pitchFamily="18" charset="0"/>
                                </a:rPr>
                              </m:ctrlPr>
                            </m:sSubPr>
                            <m:e>
                              <m:r>
                                <a:rPr lang="zh-CN" altLang="en-US" sz="1000" i="1">
                                  <a:latin typeface="Cambria Math" panose="02040503050406030204" pitchFamily="18" charset="0"/>
                                </a:rPr>
                                <m:t>𝐶</m:t>
                              </m:r>
                            </m:e>
                            <m:sub>
                              <m:r>
                                <a:rPr lang="zh-CN" altLang="en-US" sz="1000" i="1">
                                  <a:latin typeface="Cambria Math" panose="02040503050406030204" pitchFamily="18" charset="0"/>
                                </a:rPr>
                                <m:t>𝑖</m:t>
                              </m:r>
                            </m:sub>
                          </m:sSub>
                          <m:r>
                            <m:rPr>
                              <m:nor/>
                            </m:rPr>
                            <a:rPr lang="zh-CN" altLang="en-US" sz="1000" i="1">
                              <a:latin typeface="Cambria Math" panose="02040503050406030204" pitchFamily="18" charset="0"/>
                            </a:rPr>
                            <m:t>u</m:t>
                          </m:r>
                          <m:r>
                            <a:rPr lang="zh-CN" altLang="en-US" sz="1000">
                              <a:latin typeface="Cambria Math" panose="02040503050406030204" pitchFamily="18" charset="0"/>
                            </a:rPr>
                            <m:t>−</m:t>
                          </m:r>
                          <m:sSub>
                            <m:sSubPr>
                              <m:ctrlPr>
                                <a:rPr lang="zh-CN" altLang="en-US" sz="1000" i="1">
                                  <a:latin typeface="Cambria Math" panose="02040503050406030204" pitchFamily="18" charset="0"/>
                                </a:rPr>
                              </m:ctrlPr>
                            </m:sSubPr>
                            <m:e>
                              <m:r>
                                <a:rPr lang="zh-CN" altLang="en-US" sz="1000" i="1">
                                  <a:latin typeface="Cambria Math" panose="02040503050406030204" pitchFamily="18" charset="0"/>
                                </a:rPr>
                                <m:t>𝑍</m:t>
                              </m:r>
                            </m:e>
                            <m:sub>
                              <m:r>
                                <a:rPr lang="zh-CN" altLang="en-US" sz="1000" i="1">
                                  <a:latin typeface="Cambria Math" panose="02040503050406030204" pitchFamily="18" charset="0"/>
                                </a:rPr>
                                <m:t>𝑖</m:t>
                              </m:r>
                            </m:sub>
                          </m:sSub>
                          <m:sSub>
                            <m:sSubPr>
                              <m:ctrlPr>
                                <a:rPr lang="zh-CN" altLang="en-US" sz="1000" i="1">
                                  <a:latin typeface="Cambria Math" panose="02040503050406030204" pitchFamily="18" charset="0"/>
                                </a:rPr>
                              </m:ctrlPr>
                            </m:sSubPr>
                            <m:e>
                              <m:r>
                                <a:rPr lang="zh-CN" altLang="en-US" sz="1000" i="1">
                                  <a:latin typeface="Cambria Math" panose="02040503050406030204" pitchFamily="18" charset="0"/>
                                </a:rPr>
                                <m:t>𝑚</m:t>
                              </m:r>
                            </m:e>
                            <m:sub>
                              <m:r>
                                <a:rPr lang="zh-CN" altLang="en-US" sz="1000" i="1">
                                  <a:latin typeface="Cambria Math" panose="02040503050406030204" pitchFamily="18" charset="0"/>
                                </a:rPr>
                                <m:t>𝑖</m:t>
                              </m:r>
                              <m:r>
                                <a:rPr lang="zh-CN" altLang="en-US" sz="1000">
                                  <a:latin typeface="Cambria Math" panose="02040503050406030204" pitchFamily="18" charset="0"/>
                                </a:rPr>
                                <m:t>,</m:t>
                              </m:r>
                              <m:r>
                                <a:rPr lang="zh-CN" altLang="en-US" sz="1000" i="1">
                                  <a:latin typeface="Cambria Math" panose="02040503050406030204" pitchFamily="18" charset="0"/>
                                </a:rPr>
                                <m:t>𝑒𝑓𝑓</m:t>
                              </m:r>
                            </m:sub>
                          </m:sSub>
                          <m:r>
                            <a:rPr lang="zh-CN" altLang="en-US" sz="1000" i="1">
                              <a:latin typeface="Cambria Math" panose="02040503050406030204" pitchFamily="18" charset="0"/>
                            </a:rPr>
                            <m:t>𝐹</m:t>
                          </m:r>
                          <m:sSub>
                            <m:sSubPr>
                              <m:ctrlPr>
                                <a:rPr lang="zh-CN" altLang="en-US" sz="1000" i="1">
                                  <a:latin typeface="Cambria Math" panose="02040503050406030204" pitchFamily="18" charset="0"/>
                                </a:rPr>
                              </m:ctrlPr>
                            </m:sSubPr>
                            <m:e>
                              <m:r>
                                <a:rPr lang="zh-CN" altLang="en-US" sz="1000" i="1">
                                  <a:latin typeface="Cambria Math" panose="02040503050406030204" pitchFamily="18" charset="0"/>
                                </a:rPr>
                                <m:t>𝐶</m:t>
                              </m:r>
                            </m:e>
                            <m:sub>
                              <m:r>
                                <a:rPr lang="zh-CN" altLang="en-US" sz="1000" i="1">
                                  <a:latin typeface="Cambria Math" panose="02040503050406030204" pitchFamily="18" charset="0"/>
                                </a:rPr>
                                <m:t>𝑖</m:t>
                              </m:r>
                            </m:sub>
                          </m:sSub>
                          <m:r>
                            <m:rPr>
                              <m:sty m:val="p"/>
                            </m:rPr>
                            <a:rPr lang="zh-CN" altLang="en-US" sz="1000">
                              <a:latin typeface="Cambria Math" panose="02040503050406030204" pitchFamily="18" charset="0"/>
                            </a:rPr>
                            <m:t>∇</m:t>
                          </m:r>
                          <m:sSub>
                            <m:sSubPr>
                              <m:ctrlPr>
                                <a:rPr lang="zh-CN" altLang="en-US" sz="1000" i="1">
                                  <a:latin typeface="Cambria Math" panose="02040503050406030204" pitchFamily="18" charset="0"/>
                                </a:rPr>
                              </m:ctrlPr>
                            </m:sSubPr>
                            <m:e>
                              <m:r>
                                <a:rPr lang="zh-CN" altLang="en-US" sz="1000" i="1">
                                  <a:latin typeface="Cambria Math" panose="02040503050406030204" pitchFamily="18" charset="0"/>
                                </a:rPr>
                                <m:t>𝜙</m:t>
                              </m:r>
                            </m:e>
                            <m:sub>
                              <m:r>
                                <a:rPr lang="zh-CN" altLang="en-US" sz="1000" i="1">
                                  <a:latin typeface="Cambria Math" panose="02040503050406030204" pitchFamily="18" charset="0"/>
                                </a:rPr>
                                <m:t>𝑙</m:t>
                              </m:r>
                            </m:sub>
                          </m:sSub>
                        </m:e>
                      </m:d>
                      <m:r>
                        <a:rPr lang="zh-CN" altLang="en-US" sz="1000">
                          <a:latin typeface="Cambria Math" panose="02040503050406030204" pitchFamily="18" charset="0"/>
                        </a:rPr>
                        <m:t>+</m:t>
                      </m:r>
                      <m:sSub>
                        <m:sSubPr>
                          <m:ctrlPr>
                            <a:rPr lang="zh-CN" altLang="en-US" sz="1000" i="1">
                              <a:latin typeface="Cambria Math" panose="02040503050406030204" pitchFamily="18" charset="0"/>
                            </a:rPr>
                          </m:ctrlPr>
                        </m:sSubPr>
                        <m:e>
                          <m:r>
                            <a:rPr lang="zh-CN" altLang="en-US" sz="1000" i="1">
                              <a:latin typeface="Cambria Math" panose="02040503050406030204" pitchFamily="18" charset="0"/>
                            </a:rPr>
                            <m:t>𝑅</m:t>
                          </m:r>
                        </m:e>
                        <m:sub>
                          <m:r>
                            <a:rPr lang="zh-CN" altLang="en-US" sz="1000" i="1">
                              <a:latin typeface="Cambria Math" panose="02040503050406030204" pitchFamily="18" charset="0"/>
                            </a:rPr>
                            <m:t>𝑖</m:t>
                          </m:r>
                          <m:r>
                            <a:rPr lang="zh-CN" altLang="en-US" sz="1000">
                              <a:latin typeface="Cambria Math" panose="02040503050406030204" pitchFamily="18" charset="0"/>
                            </a:rPr>
                            <m:t>,</m:t>
                          </m:r>
                          <m:r>
                            <a:rPr lang="zh-CN" altLang="en-US" sz="1000" i="1">
                              <a:latin typeface="Cambria Math" panose="02040503050406030204" pitchFamily="18" charset="0"/>
                            </a:rPr>
                            <m:t>𝑒𝑓𝑓</m:t>
                          </m:r>
                        </m:sub>
                      </m:sSub>
                    </m:oMath>
                  </m:oMathPara>
                </a14:m>
                <a:endParaRPr lang="zh-CN" altLang="en-US" sz="900" dirty="0"/>
              </a:p>
            </p:txBody>
          </p:sp>
        </mc:Choice>
        <mc:Fallback xmlns="">
          <p:sp>
            <p:nvSpPr>
              <p:cNvPr id="72" name="矩形 71">
                <a:extLst>
                  <a:ext uri="{FF2B5EF4-FFF2-40B4-BE49-F238E27FC236}">
                    <a16:creationId xmlns:a16="http://schemas.microsoft.com/office/drawing/2014/main" id="{3CD79ACE-5AE9-A88C-CEBB-2D188C592ADE}"/>
                  </a:ext>
                </a:extLst>
              </p:cNvPr>
              <p:cNvSpPr>
                <a:spLocks noRot="1" noChangeAspect="1" noMove="1" noResize="1" noEditPoints="1" noAdjustHandles="1" noChangeArrowheads="1" noChangeShapeType="1" noTextEdit="1"/>
              </p:cNvSpPr>
              <p:nvPr/>
            </p:nvSpPr>
            <p:spPr>
              <a:xfrm>
                <a:off x="5792127" y="2018723"/>
                <a:ext cx="3808732" cy="405945"/>
              </a:xfrm>
              <a:prstGeom prst="rect">
                <a:avLst/>
              </a:prstGeom>
              <a:blipFill>
                <a:blip r:embed="rId18"/>
                <a:stretch>
                  <a:fillRect t="-61194" b="-4925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3" name="矩形 72">
                <a:extLst>
                  <a:ext uri="{FF2B5EF4-FFF2-40B4-BE49-F238E27FC236}">
                    <a16:creationId xmlns:a16="http://schemas.microsoft.com/office/drawing/2014/main" id="{4C2988B9-FB9A-13F2-9DE5-0EEC5E8BAC40}"/>
                  </a:ext>
                </a:extLst>
              </p:cNvPr>
              <p:cNvSpPr/>
              <p:nvPr/>
            </p:nvSpPr>
            <p:spPr>
              <a:xfrm>
                <a:off x="5998937" y="2248489"/>
                <a:ext cx="2609817" cy="51244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zh-CN" altLang="en-US" sz="1000" i="1">
                              <a:latin typeface="Cambria Math" panose="02040503050406030204" pitchFamily="18" charset="0"/>
                            </a:rPr>
                          </m:ctrlPr>
                        </m:sSubPr>
                        <m:e>
                          <m:r>
                            <m:rPr>
                              <m:nor/>
                            </m:rPr>
                            <a:rPr lang="zh-CN" altLang="en-US" sz="1000"/>
                            <m:t>i</m:t>
                          </m:r>
                        </m:e>
                        <m:sub>
                          <m:r>
                            <a:rPr lang="zh-CN" altLang="en-US" sz="1000" i="1">
                              <a:latin typeface="Cambria Math" panose="02040503050406030204" pitchFamily="18" charset="0"/>
                            </a:rPr>
                            <m:t>𝑙</m:t>
                          </m:r>
                        </m:sub>
                      </m:sSub>
                      <m:r>
                        <a:rPr lang="zh-CN" altLang="en-US" sz="1000">
                          <a:latin typeface="Cambria Math" panose="02040503050406030204" pitchFamily="18" charset="0"/>
                        </a:rPr>
                        <m:t>=</m:t>
                      </m:r>
                      <m:r>
                        <m:rPr>
                          <m:sty m:val="p"/>
                        </m:rPr>
                        <a:rPr lang="zh-CN" altLang="en-US" sz="1000">
                          <a:latin typeface="Cambria Math" panose="02040503050406030204" pitchFamily="18" charset="0"/>
                        </a:rPr>
                        <m:t>F</m:t>
                      </m:r>
                      <m:nary>
                        <m:naryPr>
                          <m:chr m:val="∑"/>
                          <m:limLoc m:val="undOvr"/>
                          <m:ctrlPr>
                            <a:rPr lang="zh-CN" altLang="en-US" sz="1000" i="1">
                              <a:latin typeface="Cambria Math" panose="02040503050406030204" pitchFamily="18" charset="0"/>
                            </a:rPr>
                          </m:ctrlPr>
                        </m:naryPr>
                        <m:sub>
                          <m:r>
                            <a:rPr lang="zh-CN" altLang="en-US" sz="1000" i="1">
                              <a:latin typeface="Cambria Math" panose="02040503050406030204" pitchFamily="18" charset="0"/>
                            </a:rPr>
                            <m:t>𝑖</m:t>
                          </m:r>
                          <m:r>
                            <a:rPr lang="zh-CN" altLang="en-US" sz="1000">
                              <a:latin typeface="Cambria Math" panose="02040503050406030204" pitchFamily="18" charset="0"/>
                            </a:rPr>
                            <m:t>=1</m:t>
                          </m:r>
                        </m:sub>
                        <m:sup>
                          <m:r>
                            <a:rPr lang="zh-CN" altLang="en-US" sz="1000" i="1">
                              <a:latin typeface="Cambria Math" panose="02040503050406030204" pitchFamily="18" charset="0"/>
                            </a:rPr>
                            <m:t>𝑛</m:t>
                          </m:r>
                        </m:sup>
                        <m:e>
                          <m:sSub>
                            <m:sSubPr>
                              <m:ctrlPr>
                                <a:rPr lang="zh-CN" altLang="en-US" sz="1000" i="1">
                                  <a:latin typeface="Cambria Math" panose="02040503050406030204" pitchFamily="18" charset="0"/>
                                </a:rPr>
                              </m:ctrlPr>
                            </m:sSubPr>
                            <m:e>
                              <m:r>
                                <a:rPr lang="zh-CN" altLang="en-US" sz="1000" i="1">
                                  <a:latin typeface="Cambria Math" panose="02040503050406030204" pitchFamily="18" charset="0"/>
                                </a:rPr>
                                <m:t>𝑍</m:t>
                              </m:r>
                            </m:e>
                            <m:sub>
                              <m:r>
                                <a:rPr lang="zh-CN" altLang="en-US" sz="1000" i="1">
                                  <a:latin typeface="Cambria Math" panose="02040503050406030204" pitchFamily="18" charset="0"/>
                                </a:rPr>
                                <m:t>𝑖</m:t>
                              </m:r>
                              <m:r>
                                <a:rPr lang="zh-CN" altLang="en-US" sz="1000">
                                  <a:latin typeface="Cambria Math" panose="02040503050406030204" pitchFamily="18" charset="0"/>
                                </a:rPr>
                                <m:t>,</m:t>
                              </m:r>
                              <m:r>
                                <a:rPr lang="zh-CN" altLang="en-US" sz="1000" i="1">
                                  <a:latin typeface="Cambria Math" panose="02040503050406030204" pitchFamily="18" charset="0"/>
                                </a:rPr>
                                <m:t>𝑒𝑓𝑓</m:t>
                              </m:r>
                            </m:sub>
                          </m:sSub>
                        </m:e>
                      </m:nary>
                      <m:d>
                        <m:dPr>
                          <m:ctrlPr>
                            <a:rPr lang="zh-CN" altLang="en-US" sz="1000" i="1">
                              <a:latin typeface="Cambria Math" panose="02040503050406030204" pitchFamily="18" charset="0"/>
                            </a:rPr>
                          </m:ctrlPr>
                        </m:dPr>
                        <m:e>
                          <m:r>
                            <a:rPr lang="zh-CN" altLang="en-US" sz="1000">
                              <a:latin typeface="Cambria Math" panose="02040503050406030204" pitchFamily="18" charset="0"/>
                            </a:rPr>
                            <m:t>−</m:t>
                          </m:r>
                          <m:sSub>
                            <m:sSubPr>
                              <m:ctrlPr>
                                <a:rPr lang="zh-CN" altLang="en-US" sz="1000" i="1">
                                  <a:latin typeface="Cambria Math" panose="02040503050406030204" pitchFamily="18" charset="0"/>
                                </a:rPr>
                              </m:ctrlPr>
                            </m:sSubPr>
                            <m:e>
                              <m:r>
                                <a:rPr lang="zh-CN" altLang="en-US" sz="1000" i="1">
                                  <a:latin typeface="Cambria Math" panose="02040503050406030204" pitchFamily="18" charset="0"/>
                                </a:rPr>
                                <m:t>𝐷</m:t>
                              </m:r>
                            </m:e>
                            <m:sub>
                              <m:r>
                                <a:rPr lang="zh-CN" altLang="en-US" sz="1000" i="1">
                                  <a:latin typeface="Cambria Math" panose="02040503050406030204" pitchFamily="18" charset="0"/>
                                </a:rPr>
                                <m:t>𝑖</m:t>
                              </m:r>
                            </m:sub>
                          </m:sSub>
                          <m:r>
                            <m:rPr>
                              <m:sty m:val="p"/>
                            </m:rPr>
                            <a:rPr lang="zh-CN" altLang="en-US" sz="1000">
                              <a:latin typeface="Cambria Math" panose="02040503050406030204" pitchFamily="18" charset="0"/>
                            </a:rPr>
                            <m:t>∇</m:t>
                          </m:r>
                          <m:sSub>
                            <m:sSubPr>
                              <m:ctrlPr>
                                <a:rPr lang="zh-CN" altLang="en-US" sz="1000" i="1">
                                  <a:latin typeface="Cambria Math" panose="02040503050406030204" pitchFamily="18" charset="0"/>
                                </a:rPr>
                              </m:ctrlPr>
                            </m:sSubPr>
                            <m:e>
                              <m:r>
                                <a:rPr lang="zh-CN" altLang="en-US" sz="1000" i="1">
                                  <a:latin typeface="Cambria Math" panose="02040503050406030204" pitchFamily="18" charset="0"/>
                                </a:rPr>
                                <m:t>𝐶</m:t>
                              </m:r>
                            </m:e>
                            <m:sub>
                              <m:r>
                                <a:rPr lang="zh-CN" altLang="en-US" sz="1000" i="1">
                                  <a:latin typeface="Cambria Math" panose="02040503050406030204" pitchFamily="18" charset="0"/>
                                </a:rPr>
                                <m:t>𝑖</m:t>
                              </m:r>
                            </m:sub>
                          </m:sSub>
                          <m:r>
                            <a:rPr lang="zh-CN" altLang="en-US" sz="1000">
                              <a:latin typeface="Cambria Math" panose="02040503050406030204" pitchFamily="18" charset="0"/>
                            </a:rPr>
                            <m:t>−</m:t>
                          </m:r>
                          <m:sSub>
                            <m:sSubPr>
                              <m:ctrlPr>
                                <a:rPr lang="zh-CN" altLang="en-US" sz="1000" i="1">
                                  <a:latin typeface="Cambria Math" panose="02040503050406030204" pitchFamily="18" charset="0"/>
                                </a:rPr>
                              </m:ctrlPr>
                            </m:sSubPr>
                            <m:e>
                              <m:r>
                                <a:rPr lang="zh-CN" altLang="en-US" sz="1000" i="1">
                                  <a:latin typeface="Cambria Math" panose="02040503050406030204" pitchFamily="18" charset="0"/>
                                </a:rPr>
                                <m:t>𝑍</m:t>
                              </m:r>
                            </m:e>
                            <m:sub>
                              <m:r>
                                <a:rPr lang="zh-CN" altLang="en-US" sz="1000" i="1">
                                  <a:latin typeface="Cambria Math" panose="02040503050406030204" pitchFamily="18" charset="0"/>
                                </a:rPr>
                                <m:t>𝑖</m:t>
                              </m:r>
                            </m:sub>
                          </m:sSub>
                          <m:sSub>
                            <m:sSubPr>
                              <m:ctrlPr>
                                <a:rPr lang="zh-CN" altLang="en-US" sz="1000" i="1">
                                  <a:latin typeface="Cambria Math" panose="02040503050406030204" pitchFamily="18" charset="0"/>
                                </a:rPr>
                              </m:ctrlPr>
                            </m:sSubPr>
                            <m:e>
                              <m:r>
                                <a:rPr lang="zh-CN" altLang="en-US" sz="1000" i="1">
                                  <a:latin typeface="Cambria Math" panose="02040503050406030204" pitchFamily="18" charset="0"/>
                                </a:rPr>
                                <m:t>𝑚</m:t>
                              </m:r>
                            </m:e>
                            <m:sub>
                              <m:r>
                                <a:rPr lang="zh-CN" altLang="en-US" sz="1000" i="1">
                                  <a:latin typeface="Cambria Math" panose="02040503050406030204" pitchFamily="18" charset="0"/>
                                </a:rPr>
                                <m:t>𝑖</m:t>
                              </m:r>
                              <m:r>
                                <a:rPr lang="zh-CN" altLang="en-US" sz="1000">
                                  <a:latin typeface="Cambria Math" panose="02040503050406030204" pitchFamily="18" charset="0"/>
                                </a:rPr>
                                <m:t>,</m:t>
                              </m:r>
                              <m:r>
                                <a:rPr lang="zh-CN" altLang="en-US" sz="1000" i="1">
                                  <a:latin typeface="Cambria Math" panose="02040503050406030204" pitchFamily="18" charset="0"/>
                                </a:rPr>
                                <m:t>𝑒𝑓𝑓</m:t>
                              </m:r>
                            </m:sub>
                          </m:sSub>
                          <m:r>
                            <a:rPr lang="zh-CN" altLang="en-US" sz="1000" i="1">
                              <a:latin typeface="Cambria Math" panose="02040503050406030204" pitchFamily="18" charset="0"/>
                            </a:rPr>
                            <m:t>𝐹</m:t>
                          </m:r>
                          <m:sSub>
                            <m:sSubPr>
                              <m:ctrlPr>
                                <a:rPr lang="zh-CN" altLang="en-US" sz="1000" i="1">
                                  <a:latin typeface="Cambria Math" panose="02040503050406030204" pitchFamily="18" charset="0"/>
                                </a:rPr>
                              </m:ctrlPr>
                            </m:sSubPr>
                            <m:e>
                              <m:r>
                                <a:rPr lang="zh-CN" altLang="en-US" sz="1000" i="1">
                                  <a:latin typeface="Cambria Math" panose="02040503050406030204" pitchFamily="18" charset="0"/>
                                </a:rPr>
                                <m:t>𝐶</m:t>
                              </m:r>
                            </m:e>
                            <m:sub>
                              <m:r>
                                <a:rPr lang="zh-CN" altLang="en-US" sz="1000" i="1">
                                  <a:latin typeface="Cambria Math" panose="02040503050406030204" pitchFamily="18" charset="0"/>
                                </a:rPr>
                                <m:t>𝑖</m:t>
                              </m:r>
                            </m:sub>
                          </m:sSub>
                          <m:r>
                            <m:rPr>
                              <m:sty m:val="p"/>
                            </m:rPr>
                            <a:rPr lang="zh-CN" altLang="en-US" sz="1000">
                              <a:latin typeface="Cambria Math" panose="02040503050406030204" pitchFamily="18" charset="0"/>
                            </a:rPr>
                            <m:t>∇</m:t>
                          </m:r>
                          <m:sSub>
                            <m:sSubPr>
                              <m:ctrlPr>
                                <a:rPr lang="zh-CN" altLang="en-US" sz="1000" i="1">
                                  <a:latin typeface="Cambria Math" panose="02040503050406030204" pitchFamily="18" charset="0"/>
                                </a:rPr>
                              </m:ctrlPr>
                            </m:sSubPr>
                            <m:e>
                              <m:r>
                                <a:rPr lang="zh-CN" altLang="en-US" sz="1000" i="1">
                                  <a:latin typeface="Cambria Math" panose="02040503050406030204" pitchFamily="18" charset="0"/>
                                </a:rPr>
                                <m:t>𝜙</m:t>
                              </m:r>
                            </m:e>
                            <m:sub>
                              <m:r>
                                <a:rPr lang="zh-CN" altLang="en-US" sz="1000" i="1">
                                  <a:latin typeface="Cambria Math" panose="02040503050406030204" pitchFamily="18" charset="0"/>
                                </a:rPr>
                                <m:t>𝑙</m:t>
                              </m:r>
                            </m:sub>
                          </m:sSub>
                        </m:e>
                      </m:d>
                      <m:r>
                        <a:rPr lang="zh-CN" altLang="en-US" sz="1000">
                          <a:latin typeface="Cambria Math" panose="02040503050406030204" pitchFamily="18" charset="0"/>
                        </a:rPr>
                        <m:t> </m:t>
                      </m:r>
                    </m:oMath>
                  </m:oMathPara>
                </a14:m>
                <a:endParaRPr lang="zh-CN" altLang="en-US" dirty="0"/>
              </a:p>
            </p:txBody>
          </p:sp>
        </mc:Choice>
        <mc:Fallback xmlns="">
          <p:sp>
            <p:nvSpPr>
              <p:cNvPr id="73" name="矩形 72">
                <a:extLst>
                  <a:ext uri="{FF2B5EF4-FFF2-40B4-BE49-F238E27FC236}">
                    <a16:creationId xmlns:a16="http://schemas.microsoft.com/office/drawing/2014/main" id="{4C2988B9-FB9A-13F2-9DE5-0EEC5E8BAC40}"/>
                  </a:ext>
                </a:extLst>
              </p:cNvPr>
              <p:cNvSpPr>
                <a:spLocks noRot="1" noChangeAspect="1" noMove="1" noResize="1" noEditPoints="1" noAdjustHandles="1" noChangeArrowheads="1" noChangeShapeType="1" noTextEdit="1"/>
              </p:cNvSpPr>
              <p:nvPr/>
            </p:nvSpPr>
            <p:spPr>
              <a:xfrm>
                <a:off x="5998937" y="2248489"/>
                <a:ext cx="2609817" cy="512448"/>
              </a:xfrm>
              <a:prstGeom prst="rect">
                <a:avLst/>
              </a:prstGeom>
              <a:blipFill>
                <a:blip r:embed="rId19"/>
                <a:stretch>
                  <a:fillRect l="-1402" t="-91667" b="-142857"/>
                </a:stretch>
              </a:blipFill>
            </p:spPr>
            <p:txBody>
              <a:bodyPr/>
              <a:lstStyle/>
              <a:p>
                <a:r>
                  <a:rPr lang="zh-CN" altLang="en-US">
                    <a:noFill/>
                  </a:rPr>
                  <a:t> </a:t>
                </a:r>
              </a:p>
            </p:txBody>
          </p:sp>
        </mc:Fallback>
      </mc:AlternateContent>
      <p:sp>
        <p:nvSpPr>
          <p:cNvPr id="74" name="文本框 73">
            <a:extLst>
              <a:ext uri="{FF2B5EF4-FFF2-40B4-BE49-F238E27FC236}">
                <a16:creationId xmlns:a16="http://schemas.microsoft.com/office/drawing/2014/main" id="{AB868588-D1F6-82DE-5A54-EED10FA6ADEA}"/>
              </a:ext>
            </a:extLst>
          </p:cNvPr>
          <p:cNvSpPr txBox="1"/>
          <p:nvPr/>
        </p:nvSpPr>
        <p:spPr>
          <a:xfrm>
            <a:off x="6387302" y="2725244"/>
            <a:ext cx="1349965" cy="340221"/>
          </a:xfrm>
          <a:prstGeom prst="rect">
            <a:avLst/>
          </a:prstGeom>
          <a:noFill/>
        </p:spPr>
        <p:txBody>
          <a:bodyPr wrap="square">
            <a:spAutoFit/>
          </a:bodyPr>
          <a:lstStyle/>
          <a:p>
            <a:pPr algn="just">
              <a:lnSpc>
                <a:spcPct val="150000"/>
              </a:lnSpc>
            </a:pPr>
            <a:r>
              <a:rPr lang="zh-CN" altLang="en-US" sz="1200" b="1" dirty="0">
                <a:latin typeface="微软雅黑" panose="020B0503020204020204" pitchFamily="34" charset="-122"/>
                <a:ea typeface="微软雅黑" panose="020B0503020204020204" pitchFamily="34" charset="-122"/>
              </a:rPr>
              <a:t>电势分布：</a:t>
            </a:r>
            <a:endParaRPr lang="zh-CN" altLang="zh-CN" sz="1400" kern="100" dirty="0">
              <a:effectLst/>
              <a:latin typeface="等线" panose="02010600030101010101" pitchFamily="2" charset="-122"/>
              <a:ea typeface="等线" panose="02010600030101010101" pitchFamily="2" charset="-122"/>
              <a:cs typeface="Times New Roman" panose="02020603050405020304" pitchFamily="18" charset="0"/>
            </a:endParaRPr>
          </a:p>
        </p:txBody>
      </p:sp>
      <p:graphicFrame>
        <p:nvGraphicFramePr>
          <p:cNvPr id="75" name="对象 74">
            <a:extLst>
              <a:ext uri="{FF2B5EF4-FFF2-40B4-BE49-F238E27FC236}">
                <a16:creationId xmlns:a16="http://schemas.microsoft.com/office/drawing/2014/main" id="{ABD942FF-AB56-1A71-517B-887C388BAF0D}"/>
              </a:ext>
            </a:extLst>
          </p:cNvPr>
          <p:cNvGraphicFramePr>
            <a:graphicFrameLocks noChangeAspect="1"/>
          </p:cNvGraphicFramePr>
          <p:nvPr>
            <p:extLst>
              <p:ext uri="{D42A27DB-BD31-4B8C-83A1-F6EECF244321}">
                <p14:modId xmlns:p14="http://schemas.microsoft.com/office/powerpoint/2010/main" val="3362694922"/>
              </p:ext>
            </p:extLst>
          </p:nvPr>
        </p:nvGraphicFramePr>
        <p:xfrm>
          <a:off x="7286207" y="2772286"/>
          <a:ext cx="619125" cy="219075"/>
        </p:xfrm>
        <a:graphic>
          <a:graphicData uri="http://schemas.openxmlformats.org/presentationml/2006/ole">
            <mc:AlternateContent xmlns:mc="http://schemas.openxmlformats.org/markup-compatibility/2006">
              <mc:Choice xmlns:v="urn:schemas-microsoft-com:vml" Requires="v">
                <p:oleObj spid="_x0000_s1027" name="Equation" r:id="rId20" imgW="825480" imgH="291960" progId="Equation.DSMT4">
                  <p:embed/>
                </p:oleObj>
              </mc:Choice>
              <mc:Fallback>
                <p:oleObj name="Equation" r:id="rId20" imgW="825480" imgH="291960" progId="Equation.DSMT4">
                  <p:embed/>
                  <p:pic>
                    <p:nvPicPr>
                      <p:cNvPr id="23" name="对象 22">
                        <a:extLst>
                          <a:ext uri="{FF2B5EF4-FFF2-40B4-BE49-F238E27FC236}">
                            <a16:creationId xmlns:a16="http://schemas.microsoft.com/office/drawing/2014/main" id="{9C07D3CE-EF83-45EA-0CCC-44E9350FD00F}"/>
                          </a:ext>
                        </a:extLst>
                      </p:cNvPr>
                      <p:cNvPicPr/>
                      <p:nvPr/>
                    </p:nvPicPr>
                    <p:blipFill>
                      <a:blip r:embed="rId21"/>
                      <a:stretch>
                        <a:fillRect/>
                      </a:stretch>
                    </p:blipFill>
                    <p:spPr>
                      <a:xfrm>
                        <a:off x="7286207" y="2772286"/>
                        <a:ext cx="619125" cy="219075"/>
                      </a:xfrm>
                      <a:prstGeom prst="rect">
                        <a:avLst/>
                      </a:prstGeom>
                    </p:spPr>
                  </p:pic>
                </p:oleObj>
              </mc:Fallback>
            </mc:AlternateContent>
          </a:graphicData>
        </a:graphic>
      </p:graphicFrame>
      <p:graphicFrame>
        <p:nvGraphicFramePr>
          <p:cNvPr id="76" name="对象 75">
            <a:extLst>
              <a:ext uri="{FF2B5EF4-FFF2-40B4-BE49-F238E27FC236}">
                <a16:creationId xmlns:a16="http://schemas.microsoft.com/office/drawing/2014/main" id="{5A793A6D-8DC9-DFEB-F310-101E9BE4609A}"/>
              </a:ext>
            </a:extLst>
          </p:cNvPr>
          <p:cNvGraphicFramePr>
            <a:graphicFrameLocks noChangeAspect="1"/>
          </p:cNvGraphicFramePr>
          <p:nvPr>
            <p:extLst>
              <p:ext uri="{D42A27DB-BD31-4B8C-83A1-F6EECF244321}">
                <p14:modId xmlns:p14="http://schemas.microsoft.com/office/powerpoint/2010/main" val="2771524227"/>
              </p:ext>
            </p:extLst>
          </p:nvPr>
        </p:nvGraphicFramePr>
        <p:xfrm>
          <a:off x="8100392" y="2820325"/>
          <a:ext cx="390525" cy="180975"/>
        </p:xfrm>
        <a:graphic>
          <a:graphicData uri="http://schemas.openxmlformats.org/presentationml/2006/ole">
            <mc:AlternateContent xmlns:mc="http://schemas.openxmlformats.org/markup-compatibility/2006">
              <mc:Choice xmlns:v="urn:schemas-microsoft-com:vml" Requires="v">
                <p:oleObj spid="_x0000_s1028" name="Equation" r:id="rId22" imgW="520560" imgH="241200" progId="Equation.DSMT4">
                  <p:embed/>
                </p:oleObj>
              </mc:Choice>
              <mc:Fallback>
                <p:oleObj name="Equation" r:id="rId22" imgW="520560" imgH="241200" progId="Equation.DSMT4">
                  <p:embed/>
                  <p:pic>
                    <p:nvPicPr>
                      <p:cNvPr id="24" name="对象 23">
                        <a:extLst>
                          <a:ext uri="{FF2B5EF4-FFF2-40B4-BE49-F238E27FC236}">
                            <a16:creationId xmlns:a16="http://schemas.microsoft.com/office/drawing/2014/main" id="{D23054C0-2DDD-A992-0C54-0209ADD56C81}"/>
                          </a:ext>
                        </a:extLst>
                      </p:cNvPr>
                      <p:cNvPicPr/>
                      <p:nvPr/>
                    </p:nvPicPr>
                    <p:blipFill>
                      <a:blip r:embed="rId23"/>
                      <a:stretch>
                        <a:fillRect/>
                      </a:stretch>
                    </p:blipFill>
                    <p:spPr>
                      <a:xfrm>
                        <a:off x="8100392" y="2820325"/>
                        <a:ext cx="390525" cy="180975"/>
                      </a:xfrm>
                      <a:prstGeom prst="rect">
                        <a:avLst/>
                      </a:prstGeom>
                      <a:noFill/>
                    </p:spPr>
                  </p:pic>
                </p:oleObj>
              </mc:Fallback>
            </mc:AlternateContent>
          </a:graphicData>
        </a:graphic>
      </p:graphicFrame>
      <p:sp>
        <p:nvSpPr>
          <p:cNvPr id="77" name="矩形 2">
            <a:extLst>
              <a:ext uri="{FF2B5EF4-FFF2-40B4-BE49-F238E27FC236}">
                <a16:creationId xmlns:a16="http://schemas.microsoft.com/office/drawing/2014/main" id="{6EEC207D-601C-8A81-C57C-A9AC04D2DF97}"/>
              </a:ext>
            </a:extLst>
          </p:cNvPr>
          <p:cNvSpPr>
            <a:spLocks noChangeArrowheads="1"/>
          </p:cNvSpPr>
          <p:nvPr/>
        </p:nvSpPr>
        <p:spPr bwMode="auto">
          <a:xfrm>
            <a:off x="3412053" y="3477728"/>
            <a:ext cx="2223686" cy="540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342900" indent="-342900" defTabSz="685800">
              <a:lnSpc>
                <a:spcPct val="150000"/>
              </a:lnSpc>
              <a:spcBef>
                <a:spcPct val="0"/>
              </a:spcBef>
              <a:buFont typeface="Wingdings" panose="05000000000000000000" pitchFamily="2" charset="2"/>
              <a:buChar char="n"/>
              <a:defRPr/>
            </a:pPr>
            <a:r>
              <a:rPr lang="zh-CN" altLang="en-US" sz="2200" b="1" dirty="0">
                <a:solidFill>
                  <a:srgbClr val="800000"/>
                </a:solidFill>
                <a:latin typeface="微软雅黑" panose="020B0503020204020204" pitchFamily="34" charset="-122"/>
                <a:ea typeface="微软雅黑" panose="020B0503020204020204" pitchFamily="34" charset="-122"/>
              </a:rPr>
              <a:t>力学损伤模型</a:t>
            </a:r>
          </a:p>
        </p:txBody>
      </p:sp>
      <mc:AlternateContent xmlns:mc="http://schemas.openxmlformats.org/markup-compatibility/2006" xmlns:a14="http://schemas.microsoft.com/office/drawing/2010/main">
        <mc:Choice Requires="a14">
          <p:sp>
            <p:nvSpPr>
              <p:cNvPr id="78" name="文本框 77">
                <a:extLst>
                  <a:ext uri="{FF2B5EF4-FFF2-40B4-BE49-F238E27FC236}">
                    <a16:creationId xmlns:a16="http://schemas.microsoft.com/office/drawing/2014/main" id="{2E320DE5-0FF7-67AB-A150-57631EE4BF68}"/>
                  </a:ext>
                </a:extLst>
              </p:cNvPr>
              <p:cNvSpPr txBox="1"/>
              <p:nvPr/>
            </p:nvSpPr>
            <p:spPr>
              <a:xfrm>
                <a:off x="3659304" y="4051801"/>
                <a:ext cx="1825391" cy="391517"/>
              </a:xfrm>
              <a:prstGeom prst="rect">
                <a:avLst/>
              </a:prstGeom>
              <a:noFill/>
            </p:spPr>
            <p:txBody>
              <a:bodyPr wrap="square">
                <a:spAutoFit/>
              </a:bodyPr>
              <a:lstStyle/>
              <a:p>
                <a:r>
                  <a:rPr lang="zh-CN" altLang="en-US" sz="1200" b="1" dirty="0">
                    <a:latin typeface="微软雅黑" panose="020B0503020204020204" pitchFamily="34" charset="-122"/>
                    <a:ea typeface="微软雅黑" panose="020B0503020204020204" pitchFamily="34" charset="-122"/>
                  </a:rPr>
                  <a:t>初始应变：</a:t>
                </a:r>
                <a14:m>
                  <m:oMath xmlns:m="http://schemas.openxmlformats.org/officeDocument/2006/math">
                    <m:sSub>
                      <m:sSubPr>
                        <m:ctrlPr>
                          <a:rPr lang="zh-CN" altLang="en-US" sz="1200" i="1" smtClean="0">
                            <a:solidFill>
                              <a:srgbClr val="836967"/>
                            </a:solidFill>
                            <a:latin typeface="Cambria Math" panose="02040503050406030204" pitchFamily="18" charset="0"/>
                          </a:rPr>
                        </m:ctrlPr>
                      </m:sSubPr>
                      <m:e>
                        <m:r>
                          <a:rPr lang="zh-CN" altLang="en-US" sz="1200" i="1">
                            <a:latin typeface="Cambria Math" panose="02040503050406030204" pitchFamily="18" charset="0"/>
                          </a:rPr>
                          <m:t>𝜀</m:t>
                        </m:r>
                      </m:e>
                      <m:sub>
                        <m:r>
                          <a:rPr lang="zh-CN" altLang="en-US" sz="1200" i="1">
                            <a:latin typeface="Cambria Math" panose="02040503050406030204" pitchFamily="18" charset="0"/>
                          </a:rPr>
                          <m:t>𝐴</m:t>
                        </m:r>
                      </m:sub>
                    </m:sSub>
                    <m:r>
                      <a:rPr lang="zh-CN" altLang="en-US" sz="1200" i="0">
                        <a:latin typeface="Cambria Math" panose="02040503050406030204" pitchFamily="18" charset="0"/>
                      </a:rPr>
                      <m:t>=</m:t>
                    </m:r>
                    <m:f>
                      <m:fPr>
                        <m:ctrlPr>
                          <a:rPr lang="zh-CN" altLang="en-US" sz="1200" i="1">
                            <a:solidFill>
                              <a:srgbClr val="836967"/>
                            </a:solidFill>
                            <a:latin typeface="Cambria Math" panose="02040503050406030204" pitchFamily="18" charset="0"/>
                          </a:rPr>
                        </m:ctrlPr>
                      </m:fPr>
                      <m:num>
                        <m:r>
                          <a:rPr lang="zh-CN" altLang="en-US" sz="1200" i="1">
                            <a:latin typeface="Cambria Math" panose="02040503050406030204" pitchFamily="18" charset="0"/>
                          </a:rPr>
                          <m:t>𝜃</m:t>
                        </m:r>
                        <m:nary>
                          <m:naryPr>
                            <m:subHide m:val="on"/>
                            <m:supHide m:val="on"/>
                            <m:ctrlPr>
                              <a:rPr lang="zh-CN" altLang="en-US" sz="1200" i="1">
                                <a:latin typeface="Cambria Math" panose="02040503050406030204" pitchFamily="18" charset="0"/>
                              </a:rPr>
                            </m:ctrlPr>
                          </m:naryPr>
                          <m:sub/>
                          <m:sup/>
                          <m:e>
                            <m:r>
                              <a:rPr lang="zh-CN" altLang="en-US" sz="1200" i="0">
                                <a:latin typeface="Cambria Math" panose="02040503050406030204" pitchFamily="18" charset="0"/>
                              </a:rPr>
                              <m:t>∆</m:t>
                            </m:r>
                            <m:r>
                              <a:rPr lang="zh-CN" altLang="en-US" sz="1200" i="1">
                                <a:latin typeface="Cambria Math" panose="02040503050406030204" pitchFamily="18" charset="0"/>
                              </a:rPr>
                              <m:t>𝑠</m:t>
                            </m:r>
                            <m:r>
                              <a:rPr lang="zh-CN" altLang="en-US" sz="1200" i="0">
                                <a:latin typeface="Cambria Math" panose="02040503050406030204" pitchFamily="18" charset="0"/>
                              </a:rPr>
                              <m:t> </m:t>
                            </m:r>
                            <m:r>
                              <a:rPr lang="zh-CN" altLang="en-US" sz="1200" i="1">
                                <a:latin typeface="Cambria Math" panose="02040503050406030204" pitchFamily="18" charset="0"/>
                              </a:rPr>
                              <m:t>𝑑</m:t>
                            </m:r>
                            <m:r>
                              <a:rPr lang="zh-CN" altLang="en-US" sz="1200" i="1">
                                <a:latin typeface="Cambria Math" panose="02040503050406030204" pitchFamily="18" charset="0"/>
                              </a:rPr>
                              <m:t>𝛺</m:t>
                            </m:r>
                          </m:e>
                        </m:nary>
                      </m:num>
                      <m:den>
                        <m:r>
                          <a:rPr lang="zh-CN" altLang="en-US" sz="1200" i="0">
                            <a:latin typeface="Cambria Math" panose="02040503050406030204" pitchFamily="18" charset="0"/>
                          </a:rPr>
                          <m:t>2</m:t>
                        </m:r>
                        <m:sSup>
                          <m:sSupPr>
                            <m:ctrlPr>
                              <a:rPr lang="zh-CN" altLang="en-US" sz="1200" i="1">
                                <a:solidFill>
                                  <a:srgbClr val="836967"/>
                                </a:solidFill>
                                <a:latin typeface="Cambria Math" panose="02040503050406030204" pitchFamily="18" charset="0"/>
                              </a:rPr>
                            </m:ctrlPr>
                          </m:sSupPr>
                          <m:e>
                            <m:r>
                              <a:rPr lang="zh-CN" altLang="en-US" sz="1200" i="1">
                                <a:latin typeface="Cambria Math" panose="02040503050406030204" pitchFamily="18" charset="0"/>
                              </a:rPr>
                              <m:t>𝜋</m:t>
                            </m:r>
                          </m:e>
                          <m:sup>
                            <m:r>
                              <a:rPr lang="zh-CN" altLang="en-US" sz="1200" i="0">
                                <a:latin typeface="Cambria Math" panose="02040503050406030204" pitchFamily="18" charset="0"/>
                              </a:rPr>
                              <m:t>2</m:t>
                            </m:r>
                          </m:sup>
                        </m:sSup>
                        <m:sSup>
                          <m:sSupPr>
                            <m:ctrlPr>
                              <a:rPr lang="zh-CN" altLang="en-US" sz="1200" i="1">
                                <a:solidFill>
                                  <a:srgbClr val="836967"/>
                                </a:solidFill>
                                <a:latin typeface="Cambria Math" panose="02040503050406030204" pitchFamily="18" charset="0"/>
                              </a:rPr>
                            </m:ctrlPr>
                          </m:sSupPr>
                          <m:e>
                            <m:r>
                              <a:rPr lang="zh-CN" altLang="en-US" sz="1200" i="1">
                                <a:latin typeface="Cambria Math" panose="02040503050406030204" pitchFamily="18" charset="0"/>
                              </a:rPr>
                              <m:t>𝑟</m:t>
                            </m:r>
                          </m:e>
                          <m:sup>
                            <m:r>
                              <a:rPr lang="zh-CN" altLang="en-US" sz="1200" i="0">
                                <a:latin typeface="Cambria Math" panose="02040503050406030204" pitchFamily="18" charset="0"/>
                              </a:rPr>
                              <m:t>2</m:t>
                            </m:r>
                          </m:sup>
                        </m:sSup>
                      </m:den>
                    </m:f>
                  </m:oMath>
                </a14:m>
                <a:endParaRPr lang="zh-CN" altLang="en-US" dirty="0"/>
              </a:p>
            </p:txBody>
          </p:sp>
        </mc:Choice>
        <mc:Fallback xmlns="">
          <p:sp>
            <p:nvSpPr>
              <p:cNvPr id="78" name="文本框 77">
                <a:extLst>
                  <a:ext uri="{FF2B5EF4-FFF2-40B4-BE49-F238E27FC236}">
                    <a16:creationId xmlns:a16="http://schemas.microsoft.com/office/drawing/2014/main" id="{2E320DE5-0FF7-67AB-A150-57631EE4BF68}"/>
                  </a:ext>
                </a:extLst>
              </p:cNvPr>
              <p:cNvSpPr txBox="1">
                <a:spLocks noRot="1" noChangeAspect="1" noMove="1" noResize="1" noEditPoints="1" noAdjustHandles="1" noChangeArrowheads="1" noChangeShapeType="1" noTextEdit="1"/>
              </p:cNvSpPr>
              <p:nvPr/>
            </p:nvSpPr>
            <p:spPr>
              <a:xfrm>
                <a:off x="3659304" y="4051801"/>
                <a:ext cx="1825391" cy="391517"/>
              </a:xfrm>
              <a:prstGeom prst="rect">
                <a:avLst/>
              </a:prstGeom>
              <a:blipFill>
                <a:blip r:embed="rId24"/>
                <a:stretch>
                  <a:fillRect t="-64063" b="-5625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9" name="文本框 78">
                <a:extLst>
                  <a:ext uri="{FF2B5EF4-FFF2-40B4-BE49-F238E27FC236}">
                    <a16:creationId xmlns:a16="http://schemas.microsoft.com/office/drawing/2014/main" id="{A48D6ACD-5273-4006-30E5-61BA9518335F}"/>
                  </a:ext>
                </a:extLst>
              </p:cNvPr>
              <p:cNvSpPr txBox="1"/>
              <p:nvPr/>
            </p:nvSpPr>
            <p:spPr>
              <a:xfrm>
                <a:off x="3675181" y="4473709"/>
                <a:ext cx="2497309" cy="276999"/>
              </a:xfrm>
              <a:prstGeom prst="rect">
                <a:avLst/>
              </a:prstGeom>
              <a:noFill/>
            </p:spPr>
            <p:txBody>
              <a:bodyPr wrap="square">
                <a:spAutoFit/>
              </a:bodyPr>
              <a:lstStyle/>
              <a:p>
                <a:r>
                  <a:rPr lang="zh-CN" altLang="en-US" sz="1200" b="1" dirty="0">
                    <a:latin typeface="微软雅黑" panose="020B0503020204020204" pitchFamily="34" charset="-122"/>
                    <a:ea typeface="微软雅黑" panose="020B0503020204020204" pitchFamily="34" charset="-122"/>
                  </a:rPr>
                  <a:t>标量损伤模型： </a:t>
                </a:r>
                <a14:m>
                  <m:oMath xmlns:m="http://schemas.openxmlformats.org/officeDocument/2006/math">
                    <m:sSub>
                      <m:sSubPr>
                        <m:ctrlPr>
                          <a:rPr lang="zh-CN" altLang="en-US" sz="1200" i="1" smtClean="0">
                            <a:solidFill>
                              <a:srgbClr val="836967"/>
                            </a:solidFill>
                            <a:latin typeface="Cambria Math" panose="02040503050406030204" pitchFamily="18" charset="0"/>
                          </a:rPr>
                        </m:ctrlPr>
                      </m:sSubPr>
                      <m:e>
                        <m:r>
                          <a:rPr lang="zh-CN" altLang="en-US" sz="1200" i="1">
                            <a:latin typeface="Cambria Math" panose="02040503050406030204" pitchFamily="18" charset="0"/>
                          </a:rPr>
                          <m:t>𝜎</m:t>
                        </m:r>
                      </m:e>
                      <m:sub>
                        <m:r>
                          <a:rPr lang="zh-CN" altLang="en-US" sz="1200" i="1">
                            <a:latin typeface="Cambria Math" panose="02040503050406030204" pitchFamily="18" charset="0"/>
                          </a:rPr>
                          <m:t>𝑑</m:t>
                        </m:r>
                      </m:sub>
                    </m:sSub>
                    <m:r>
                      <a:rPr lang="zh-CN" altLang="en-US" sz="1200" i="0">
                        <a:latin typeface="Cambria Math" panose="02040503050406030204" pitchFamily="18" charset="0"/>
                      </a:rPr>
                      <m:t>=</m:t>
                    </m:r>
                    <m:d>
                      <m:dPr>
                        <m:ctrlPr>
                          <a:rPr lang="zh-CN" altLang="en-US" sz="1200" i="1">
                            <a:latin typeface="Cambria Math" panose="02040503050406030204" pitchFamily="18" charset="0"/>
                          </a:rPr>
                        </m:ctrlPr>
                      </m:dPr>
                      <m:e>
                        <m:r>
                          <a:rPr lang="zh-CN" altLang="en-US" sz="1200" i="0">
                            <a:latin typeface="Cambria Math" panose="02040503050406030204" pitchFamily="18" charset="0"/>
                          </a:rPr>
                          <m:t>1−</m:t>
                        </m:r>
                        <m:r>
                          <a:rPr lang="zh-CN" altLang="en-US" sz="1200" i="1">
                            <a:latin typeface="Cambria Math" panose="02040503050406030204" pitchFamily="18" charset="0"/>
                          </a:rPr>
                          <m:t>𝑑</m:t>
                        </m:r>
                      </m:e>
                    </m:d>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𝜎</m:t>
                        </m:r>
                      </m:e>
                      <m:sub>
                        <m:r>
                          <a:rPr lang="zh-CN" altLang="en-US" sz="1200" i="1">
                            <a:latin typeface="Cambria Math" panose="02040503050406030204" pitchFamily="18" charset="0"/>
                          </a:rPr>
                          <m:t>𝑢𝑛</m:t>
                        </m:r>
                      </m:sub>
                    </m:sSub>
                  </m:oMath>
                </a14:m>
                <a:endParaRPr lang="zh-CN" altLang="en-US" dirty="0"/>
              </a:p>
            </p:txBody>
          </p:sp>
        </mc:Choice>
        <mc:Fallback xmlns="">
          <p:sp>
            <p:nvSpPr>
              <p:cNvPr id="79" name="文本框 78">
                <a:extLst>
                  <a:ext uri="{FF2B5EF4-FFF2-40B4-BE49-F238E27FC236}">
                    <a16:creationId xmlns:a16="http://schemas.microsoft.com/office/drawing/2014/main" id="{A48D6ACD-5273-4006-30E5-61BA9518335F}"/>
                  </a:ext>
                </a:extLst>
              </p:cNvPr>
              <p:cNvSpPr txBox="1">
                <a:spLocks noRot="1" noChangeAspect="1" noMove="1" noResize="1" noEditPoints="1" noAdjustHandles="1" noChangeArrowheads="1" noChangeShapeType="1" noTextEdit="1"/>
              </p:cNvSpPr>
              <p:nvPr/>
            </p:nvSpPr>
            <p:spPr>
              <a:xfrm>
                <a:off x="3675181" y="4473709"/>
                <a:ext cx="2497309" cy="276999"/>
              </a:xfrm>
              <a:prstGeom prst="rect">
                <a:avLst/>
              </a:prstGeom>
              <a:blipFill>
                <a:blip r:embed="rId25"/>
                <a:stretch>
                  <a:fillRect l="-244" t="-2222" b="-17778"/>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0" name="文本框 79">
                <a:extLst>
                  <a:ext uri="{FF2B5EF4-FFF2-40B4-BE49-F238E27FC236}">
                    <a16:creationId xmlns:a16="http://schemas.microsoft.com/office/drawing/2014/main" id="{B0220305-2C3E-8399-3090-4C7DABAFD13A}"/>
                  </a:ext>
                </a:extLst>
              </p:cNvPr>
              <p:cNvSpPr txBox="1"/>
              <p:nvPr/>
            </p:nvSpPr>
            <p:spPr>
              <a:xfrm>
                <a:off x="5947831" y="4024797"/>
                <a:ext cx="3297867" cy="958917"/>
              </a:xfrm>
              <a:prstGeom prst="rect">
                <a:avLst/>
              </a:prstGeom>
              <a:noFill/>
            </p:spPr>
            <p:txBody>
              <a:bodyPr wrap="square">
                <a:spAutoFit/>
              </a:bodyPr>
              <a:lstStyle/>
              <a:p>
                <a:r>
                  <a:rPr lang="zh-CN" altLang="en-US" sz="1200" b="1" dirty="0">
                    <a:latin typeface="微软雅黑" panose="020B0503020204020204" pitchFamily="34" charset="-122"/>
                    <a:ea typeface="微软雅黑" panose="020B0503020204020204" pitchFamily="34" charset="-122"/>
                  </a:rPr>
                  <a:t>损伤演化：</a:t>
                </a:r>
                <a14:m>
                  <m:oMath xmlns:m="http://schemas.openxmlformats.org/officeDocument/2006/math">
                    <m:d>
                      <m:dPr>
                        <m:begChr m:val="{"/>
                        <m:endChr m:val=""/>
                        <m:ctrlPr>
                          <a:rPr lang="zh-CN" altLang="zh-CN" sz="1200" i="1">
                            <a:latin typeface="Cambria Math" panose="02040503050406030204" pitchFamily="18" charset="0"/>
                          </a:rPr>
                        </m:ctrlPr>
                      </m:dPr>
                      <m:e>
                        <m:eqArr>
                          <m:eqArrPr>
                            <m:ctrlPr>
                              <a:rPr lang="zh-CN" altLang="zh-CN" sz="1200" i="1">
                                <a:latin typeface="Cambria Math" panose="02040503050406030204" pitchFamily="18" charset="0"/>
                              </a:rPr>
                            </m:ctrlPr>
                          </m:eqArrPr>
                          <m:e>
                            <m:r>
                              <a:rPr lang="en-US" altLang="zh-CN" sz="1200" i="1">
                                <a:latin typeface="Cambria Math" panose="02040503050406030204" pitchFamily="18" charset="0"/>
                              </a:rPr>
                              <m:t>𝑑</m:t>
                            </m:r>
                            <m:d>
                              <m:dPr>
                                <m:ctrlPr>
                                  <a:rPr lang="zh-CN" altLang="zh-CN" sz="1200" i="1">
                                    <a:latin typeface="Cambria Math" panose="02040503050406030204" pitchFamily="18" charset="0"/>
                                  </a:rPr>
                                </m:ctrlPr>
                              </m:dPr>
                              <m:e>
                                <m:r>
                                  <a:rPr lang="en-US" altLang="zh-CN" sz="1200" i="1">
                                    <a:latin typeface="Cambria Math" panose="02040503050406030204" pitchFamily="18" charset="0"/>
                                  </a:rPr>
                                  <m:t>𝜅</m:t>
                                </m:r>
                              </m:e>
                            </m:d>
                            <m:r>
                              <a:rPr lang="en-US" altLang="zh-CN" sz="1200" i="1">
                                <a:latin typeface="Cambria Math" panose="02040503050406030204" pitchFamily="18" charset="0"/>
                              </a:rPr>
                              <m:t>=1−</m:t>
                            </m:r>
                            <m:f>
                              <m:fPr>
                                <m:ctrlPr>
                                  <a:rPr lang="zh-CN" altLang="zh-CN" sz="1200" i="1">
                                    <a:latin typeface="Cambria Math" panose="02040503050406030204" pitchFamily="18" charset="0"/>
                                  </a:rPr>
                                </m:ctrlPr>
                              </m:fPr>
                              <m:num>
                                <m:sSub>
                                  <m:sSubPr>
                                    <m:ctrlPr>
                                      <a:rPr lang="zh-CN" altLang="zh-CN" sz="1200" i="1">
                                        <a:latin typeface="Cambria Math" panose="02040503050406030204" pitchFamily="18" charset="0"/>
                                      </a:rPr>
                                    </m:ctrlPr>
                                  </m:sSubPr>
                                  <m:e>
                                    <m:r>
                                      <a:rPr lang="en-US" altLang="zh-CN" sz="1200" i="1">
                                        <a:latin typeface="Cambria Math" panose="02040503050406030204" pitchFamily="18" charset="0"/>
                                      </a:rPr>
                                      <m:t>𝜀</m:t>
                                    </m:r>
                                  </m:e>
                                  <m:sub>
                                    <m:r>
                                      <a:rPr lang="en-US" altLang="zh-CN" sz="1200" i="1">
                                        <a:latin typeface="Cambria Math" panose="02040503050406030204" pitchFamily="18" charset="0"/>
                                      </a:rPr>
                                      <m:t>0</m:t>
                                    </m:r>
                                  </m:sub>
                                </m:sSub>
                              </m:num>
                              <m:den>
                                <m:r>
                                  <a:rPr lang="en-US" altLang="zh-CN" sz="1200" i="1">
                                    <a:latin typeface="Cambria Math" panose="02040503050406030204" pitchFamily="18" charset="0"/>
                                  </a:rPr>
                                  <m:t>𝜅</m:t>
                                </m:r>
                              </m:den>
                            </m:f>
                            <m:r>
                              <m:rPr>
                                <m:nor/>
                              </m:rPr>
                              <a:rPr lang="en-US" altLang="zh-CN" sz="1200"/>
                              <m:t>exp</m:t>
                            </m:r>
                            <m:d>
                              <m:dPr>
                                <m:ctrlPr>
                                  <a:rPr lang="zh-CN" altLang="zh-CN" sz="1200" i="1">
                                    <a:latin typeface="Cambria Math" panose="02040503050406030204" pitchFamily="18" charset="0"/>
                                  </a:rPr>
                                </m:ctrlPr>
                              </m:dPr>
                              <m:e>
                                <m:f>
                                  <m:fPr>
                                    <m:ctrlPr>
                                      <a:rPr lang="zh-CN" altLang="zh-CN" sz="1200" i="1">
                                        <a:latin typeface="Cambria Math" panose="02040503050406030204" pitchFamily="18" charset="0"/>
                                      </a:rPr>
                                    </m:ctrlPr>
                                  </m:fPr>
                                  <m:num>
                                    <m:r>
                                      <a:rPr lang="en-US" altLang="zh-CN" sz="1200" i="1">
                                        <a:latin typeface="Cambria Math" panose="02040503050406030204" pitchFamily="18" charset="0"/>
                                      </a:rPr>
                                      <m:t>𝜅</m:t>
                                    </m:r>
                                    <m:r>
                                      <a:rPr lang="en-US" altLang="zh-CN" sz="1200" i="1">
                                        <a:latin typeface="Cambria Math" panose="02040503050406030204" pitchFamily="18" charset="0"/>
                                      </a:rPr>
                                      <m:t>−</m:t>
                                    </m:r>
                                    <m:sSub>
                                      <m:sSubPr>
                                        <m:ctrlPr>
                                          <a:rPr lang="zh-CN" altLang="zh-CN" sz="1200" i="1">
                                            <a:latin typeface="Cambria Math" panose="02040503050406030204" pitchFamily="18" charset="0"/>
                                          </a:rPr>
                                        </m:ctrlPr>
                                      </m:sSubPr>
                                      <m:e>
                                        <m:r>
                                          <a:rPr lang="en-US" altLang="zh-CN" sz="1200" i="1">
                                            <a:latin typeface="Cambria Math" panose="02040503050406030204" pitchFamily="18" charset="0"/>
                                          </a:rPr>
                                          <m:t>𝜀</m:t>
                                        </m:r>
                                      </m:e>
                                      <m:sub>
                                        <m:r>
                                          <a:rPr lang="en-US" altLang="zh-CN" sz="1200" i="1">
                                            <a:latin typeface="Cambria Math" panose="02040503050406030204" pitchFamily="18" charset="0"/>
                                          </a:rPr>
                                          <m:t>0</m:t>
                                        </m:r>
                                      </m:sub>
                                    </m:sSub>
                                  </m:num>
                                  <m:den>
                                    <m:sSub>
                                      <m:sSubPr>
                                        <m:ctrlPr>
                                          <a:rPr lang="zh-CN" altLang="zh-CN" sz="1200" i="1">
                                            <a:latin typeface="Cambria Math" panose="02040503050406030204" pitchFamily="18" charset="0"/>
                                          </a:rPr>
                                        </m:ctrlPr>
                                      </m:sSubPr>
                                      <m:e>
                                        <m:r>
                                          <a:rPr lang="en-US" altLang="zh-CN" sz="1200" i="1">
                                            <a:latin typeface="Cambria Math" panose="02040503050406030204" pitchFamily="18" charset="0"/>
                                          </a:rPr>
                                          <m:t>𝜀</m:t>
                                        </m:r>
                                      </m:e>
                                      <m:sub>
                                        <m:r>
                                          <a:rPr lang="en-US" altLang="zh-CN" sz="1200" i="1">
                                            <a:latin typeface="Cambria Math" panose="02040503050406030204" pitchFamily="18" charset="0"/>
                                          </a:rPr>
                                          <m:t>𝑓</m:t>
                                        </m:r>
                                      </m:sub>
                                    </m:sSub>
                                    <m:r>
                                      <a:rPr lang="en-US" altLang="zh-CN" sz="1200" i="1">
                                        <a:latin typeface="Cambria Math" panose="02040503050406030204" pitchFamily="18" charset="0"/>
                                      </a:rPr>
                                      <m:t>−</m:t>
                                    </m:r>
                                    <m:sSub>
                                      <m:sSubPr>
                                        <m:ctrlPr>
                                          <a:rPr lang="zh-CN" altLang="zh-CN" sz="1200" i="1">
                                            <a:latin typeface="Cambria Math" panose="02040503050406030204" pitchFamily="18" charset="0"/>
                                          </a:rPr>
                                        </m:ctrlPr>
                                      </m:sSubPr>
                                      <m:e>
                                        <m:r>
                                          <a:rPr lang="en-US" altLang="zh-CN" sz="1200" i="1">
                                            <a:latin typeface="Cambria Math" panose="02040503050406030204" pitchFamily="18" charset="0"/>
                                          </a:rPr>
                                          <m:t>𝜀</m:t>
                                        </m:r>
                                      </m:e>
                                      <m:sub>
                                        <m:r>
                                          <a:rPr lang="en-US" altLang="zh-CN" sz="1200" i="1">
                                            <a:latin typeface="Cambria Math" panose="02040503050406030204" pitchFamily="18" charset="0"/>
                                          </a:rPr>
                                          <m:t>0</m:t>
                                        </m:r>
                                      </m:sub>
                                    </m:sSub>
                                  </m:den>
                                </m:f>
                              </m:e>
                            </m:d>
                            <m:r>
                              <a:rPr lang="en-US" altLang="zh-CN" sz="1200" i="1">
                                <a:latin typeface="Cambria Math" panose="02040503050406030204" pitchFamily="18" charset="0"/>
                              </a:rPr>
                              <m:t> </m:t>
                            </m:r>
                            <m:r>
                              <a:rPr lang="en-US" altLang="zh-CN" sz="1200" i="1">
                                <a:latin typeface="Cambria Math" panose="02040503050406030204" pitchFamily="18" charset="0"/>
                              </a:rPr>
                              <m:t>𝜅</m:t>
                            </m:r>
                            <m:r>
                              <a:rPr lang="en-US" altLang="zh-CN" sz="1200" i="1">
                                <a:latin typeface="Cambria Math" panose="02040503050406030204" pitchFamily="18" charset="0"/>
                              </a:rPr>
                              <m:t>≥0</m:t>
                            </m:r>
                          </m:e>
                          <m:e>
                            <m:r>
                              <a:rPr lang="en-US" altLang="zh-CN" sz="1200" i="1">
                                <a:latin typeface="Cambria Math" panose="02040503050406030204" pitchFamily="18" charset="0"/>
                              </a:rPr>
                              <m:t>𝑑</m:t>
                            </m:r>
                            <m:d>
                              <m:dPr>
                                <m:ctrlPr>
                                  <a:rPr lang="zh-CN" altLang="zh-CN" sz="1200" i="1">
                                    <a:latin typeface="Cambria Math" panose="02040503050406030204" pitchFamily="18" charset="0"/>
                                  </a:rPr>
                                </m:ctrlPr>
                              </m:dPr>
                              <m:e>
                                <m:r>
                                  <a:rPr lang="en-US" altLang="zh-CN" sz="1200" i="1">
                                    <a:latin typeface="Cambria Math" panose="02040503050406030204" pitchFamily="18" charset="0"/>
                                  </a:rPr>
                                  <m:t>𝜅</m:t>
                                </m:r>
                              </m:e>
                            </m:d>
                            <m:r>
                              <a:rPr lang="en-US" altLang="zh-CN" sz="1200" i="1">
                                <a:latin typeface="Cambria Math" panose="02040503050406030204" pitchFamily="18" charset="0"/>
                              </a:rPr>
                              <m:t>=0                                    </m:t>
                            </m:r>
                            <m:r>
                              <a:rPr lang="en-US" altLang="zh-CN" sz="1200" i="1">
                                <a:latin typeface="Cambria Math" panose="02040503050406030204" pitchFamily="18" charset="0"/>
                              </a:rPr>
                              <m:t>𝜅</m:t>
                            </m:r>
                            <m:r>
                              <a:rPr lang="en-US" altLang="zh-CN" sz="1200" i="1">
                                <a:latin typeface="Cambria Math" panose="02040503050406030204" pitchFamily="18" charset="0"/>
                              </a:rPr>
                              <m:t>&lt;0</m:t>
                            </m:r>
                          </m:e>
                        </m:eqArr>
                      </m:e>
                    </m:d>
                  </m:oMath>
                </a14:m>
                <a:endParaRPr lang="zh-CN" altLang="zh-CN" dirty="0"/>
              </a:p>
              <a:p>
                <a:endParaRPr lang="zh-CN" altLang="en-US" dirty="0"/>
              </a:p>
            </p:txBody>
          </p:sp>
        </mc:Choice>
        <mc:Fallback xmlns="">
          <p:sp>
            <p:nvSpPr>
              <p:cNvPr id="80" name="文本框 79">
                <a:extLst>
                  <a:ext uri="{FF2B5EF4-FFF2-40B4-BE49-F238E27FC236}">
                    <a16:creationId xmlns:a16="http://schemas.microsoft.com/office/drawing/2014/main" id="{B0220305-2C3E-8399-3090-4C7DABAFD13A}"/>
                  </a:ext>
                </a:extLst>
              </p:cNvPr>
              <p:cNvSpPr txBox="1">
                <a:spLocks noRot="1" noChangeAspect="1" noMove="1" noResize="1" noEditPoints="1" noAdjustHandles="1" noChangeArrowheads="1" noChangeShapeType="1" noTextEdit="1"/>
              </p:cNvSpPr>
              <p:nvPr/>
            </p:nvSpPr>
            <p:spPr>
              <a:xfrm>
                <a:off x="5947831" y="4024797"/>
                <a:ext cx="3297867" cy="958917"/>
              </a:xfrm>
              <a:prstGeom prst="rect">
                <a:avLst/>
              </a:prstGeom>
              <a:blipFill>
                <a:blip r:embed="rId26"/>
                <a:stretch>
                  <a:fillRect l="-185"/>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2" name="文本框 81">
                <a:extLst>
                  <a:ext uri="{FF2B5EF4-FFF2-40B4-BE49-F238E27FC236}">
                    <a16:creationId xmlns:a16="http://schemas.microsoft.com/office/drawing/2014/main" id="{455BE2A4-19E0-3370-1B31-66ACF18780B9}"/>
                  </a:ext>
                </a:extLst>
              </p:cNvPr>
              <p:cNvSpPr txBox="1"/>
              <p:nvPr/>
            </p:nvSpPr>
            <p:spPr>
              <a:xfrm>
                <a:off x="5601192" y="965504"/>
                <a:ext cx="3783416" cy="43800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sz="1200" smtClean="0">
                          <a:latin typeface="Cambria Math" panose="02040503050406030204" pitchFamily="18" charset="0"/>
                        </a:rPr>
                        <m:t>2</m:t>
                      </m:r>
                      <m:r>
                        <a:rPr lang="zh-CN" altLang="en-US" sz="1200" i="1">
                          <a:latin typeface="Cambria Math" panose="02040503050406030204" pitchFamily="18" charset="0"/>
                        </a:rPr>
                        <m:t>𝐹𝑒</m:t>
                      </m:r>
                      <m:r>
                        <a:rPr lang="zh-CN" altLang="en-US" sz="1200" i="0">
                          <a:latin typeface="Cambria Math" panose="02040503050406030204" pitchFamily="18" charset="0"/>
                        </a:rPr>
                        <m:t>+</m:t>
                      </m:r>
                      <m:f>
                        <m:fPr>
                          <m:ctrlPr>
                            <a:rPr lang="zh-CN" altLang="en-US" sz="1200" i="1">
                              <a:solidFill>
                                <a:srgbClr val="836967"/>
                              </a:solidFill>
                              <a:latin typeface="Cambria Math" panose="02040503050406030204" pitchFamily="18" charset="0"/>
                            </a:rPr>
                          </m:ctrlPr>
                        </m:fPr>
                        <m:num>
                          <m:r>
                            <a:rPr lang="zh-CN" altLang="en-US" sz="1200" i="0">
                              <a:latin typeface="Cambria Math" panose="02040503050406030204" pitchFamily="18" charset="0"/>
                            </a:rPr>
                            <m:t>1</m:t>
                          </m:r>
                        </m:num>
                        <m:den>
                          <m:r>
                            <a:rPr lang="zh-CN" altLang="en-US" sz="1200" i="0">
                              <a:latin typeface="Cambria Math" panose="02040503050406030204" pitchFamily="18" charset="0"/>
                            </a:rPr>
                            <m:t>2</m:t>
                          </m:r>
                        </m:den>
                      </m:f>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𝑂</m:t>
                          </m:r>
                        </m:e>
                        <m:sub>
                          <m:r>
                            <a:rPr lang="zh-CN" altLang="en-US" sz="1200" i="0">
                              <a:latin typeface="Cambria Math" panose="02040503050406030204" pitchFamily="18" charset="0"/>
                            </a:rPr>
                            <m:t>2</m:t>
                          </m:r>
                        </m:sub>
                      </m:sSub>
                      <m:r>
                        <a:rPr lang="zh-CN" altLang="en-US" sz="1200" i="0">
                          <a:latin typeface="Cambria Math" panose="02040503050406030204" pitchFamily="18" charset="0"/>
                        </a:rPr>
                        <m:t>+2</m:t>
                      </m:r>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𝐻</m:t>
                          </m:r>
                        </m:e>
                        <m:sub>
                          <m:r>
                            <a:rPr lang="zh-CN" altLang="en-US" sz="1200" i="0">
                              <a:latin typeface="Cambria Math" panose="02040503050406030204" pitchFamily="18" charset="0"/>
                            </a:rPr>
                            <m:t>2</m:t>
                          </m:r>
                        </m:sub>
                      </m:sSub>
                      <m:r>
                        <a:rPr lang="zh-CN" altLang="en-US" sz="1200" i="1">
                          <a:latin typeface="Cambria Math" panose="02040503050406030204" pitchFamily="18" charset="0"/>
                        </a:rPr>
                        <m:t>𝑂</m:t>
                      </m:r>
                      <m:r>
                        <a:rPr lang="zh-CN" altLang="en-US" sz="1200" i="0">
                          <a:latin typeface="Cambria Math" panose="02040503050406030204" pitchFamily="18" charset="0"/>
                        </a:rPr>
                        <m:t>→</m:t>
                      </m:r>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𝐹𝑒</m:t>
                          </m:r>
                        </m:e>
                        <m:sub>
                          <m:r>
                            <a:rPr lang="zh-CN" altLang="en-US" sz="1200" i="0">
                              <a:latin typeface="Cambria Math" panose="02040503050406030204" pitchFamily="18" charset="0"/>
                            </a:rPr>
                            <m:t>2</m:t>
                          </m:r>
                        </m:sub>
                      </m:sSub>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𝑂</m:t>
                          </m:r>
                        </m:e>
                        <m:sub>
                          <m:r>
                            <a:rPr lang="zh-CN" altLang="en-US" sz="1200" i="0">
                              <a:latin typeface="Cambria Math" panose="02040503050406030204" pitchFamily="18" charset="0"/>
                            </a:rPr>
                            <m:t>3</m:t>
                          </m:r>
                        </m:sub>
                      </m:sSub>
                      <m:r>
                        <a:rPr lang="zh-CN" altLang="en-US" sz="1200" i="0">
                          <a:latin typeface="Cambria Math" panose="02040503050406030204" pitchFamily="18" charset="0"/>
                        </a:rPr>
                        <m:t>+4</m:t>
                      </m:r>
                      <m:sSup>
                        <m:sSupPr>
                          <m:ctrlPr>
                            <a:rPr lang="zh-CN" altLang="en-US" sz="1200" i="1">
                              <a:solidFill>
                                <a:srgbClr val="836967"/>
                              </a:solidFill>
                              <a:latin typeface="Cambria Math" panose="02040503050406030204" pitchFamily="18" charset="0"/>
                            </a:rPr>
                          </m:ctrlPr>
                        </m:sSupPr>
                        <m:e>
                          <m:r>
                            <a:rPr lang="zh-CN" altLang="en-US" sz="1200" i="1">
                              <a:latin typeface="Cambria Math" panose="02040503050406030204" pitchFamily="18" charset="0"/>
                            </a:rPr>
                            <m:t>𝐻</m:t>
                          </m:r>
                        </m:e>
                        <m:sup>
                          <m:r>
                            <a:rPr lang="zh-CN" altLang="en-US" sz="1200" i="0">
                              <a:latin typeface="Cambria Math" panose="02040503050406030204" pitchFamily="18" charset="0"/>
                            </a:rPr>
                            <m:t>+</m:t>
                          </m:r>
                        </m:sup>
                      </m:sSup>
                      <m:r>
                        <a:rPr lang="zh-CN" altLang="en-US" sz="1200" i="0">
                          <a:latin typeface="Cambria Math" panose="02040503050406030204" pitchFamily="18" charset="0"/>
                        </a:rPr>
                        <m:t>+4</m:t>
                      </m:r>
                      <m:sSup>
                        <m:sSupPr>
                          <m:ctrlPr>
                            <a:rPr lang="zh-CN" altLang="en-US" sz="1200" i="1">
                              <a:solidFill>
                                <a:srgbClr val="836967"/>
                              </a:solidFill>
                              <a:latin typeface="Cambria Math" panose="02040503050406030204" pitchFamily="18" charset="0"/>
                            </a:rPr>
                          </m:ctrlPr>
                        </m:sSupPr>
                        <m:e>
                          <m:r>
                            <a:rPr lang="zh-CN" altLang="en-US" sz="1200" i="1">
                              <a:latin typeface="Cambria Math" panose="02040503050406030204" pitchFamily="18" charset="0"/>
                            </a:rPr>
                            <m:t>𝑒</m:t>
                          </m:r>
                        </m:e>
                        <m:sup>
                          <m:r>
                            <a:rPr lang="zh-CN" altLang="en-US" sz="1200" i="0">
                              <a:latin typeface="Cambria Math" panose="02040503050406030204" pitchFamily="18" charset="0"/>
                            </a:rPr>
                            <m:t>−</m:t>
                          </m:r>
                        </m:sup>
                      </m:sSup>
                    </m:oMath>
                  </m:oMathPara>
                </a14:m>
                <a:endParaRPr lang="zh-CN" altLang="en-US" dirty="0"/>
              </a:p>
            </p:txBody>
          </p:sp>
        </mc:Choice>
        <mc:Fallback xmlns="">
          <p:sp>
            <p:nvSpPr>
              <p:cNvPr id="82" name="文本框 81">
                <a:extLst>
                  <a:ext uri="{FF2B5EF4-FFF2-40B4-BE49-F238E27FC236}">
                    <a16:creationId xmlns:a16="http://schemas.microsoft.com/office/drawing/2014/main" id="{455BE2A4-19E0-3370-1B31-66ACF18780B9}"/>
                  </a:ext>
                </a:extLst>
              </p:cNvPr>
              <p:cNvSpPr txBox="1">
                <a:spLocks noRot="1" noChangeAspect="1" noMove="1" noResize="1" noEditPoints="1" noAdjustHandles="1" noChangeArrowheads="1" noChangeShapeType="1" noTextEdit="1"/>
              </p:cNvSpPr>
              <p:nvPr/>
            </p:nvSpPr>
            <p:spPr>
              <a:xfrm>
                <a:off x="5601192" y="965504"/>
                <a:ext cx="3783416" cy="438005"/>
              </a:xfrm>
              <a:prstGeom prst="rect">
                <a:avLst/>
              </a:prstGeom>
              <a:blipFill>
                <a:blip r:embed="rId27"/>
                <a:stretch>
                  <a:fillRect b="-1389"/>
                </a:stretch>
              </a:blipFill>
            </p:spPr>
            <p:txBody>
              <a:bodyPr/>
              <a:lstStyle/>
              <a:p>
                <a:r>
                  <a:rPr lang="zh-CN" altLang="en-US">
                    <a:noFill/>
                  </a:rPr>
                  <a:t> </a:t>
                </a:r>
              </a:p>
            </p:txBody>
          </p:sp>
        </mc:Fallback>
      </mc:AlternateContent>
      <p:cxnSp>
        <p:nvCxnSpPr>
          <p:cNvPr id="84" name="直接连接符 83">
            <a:extLst>
              <a:ext uri="{FF2B5EF4-FFF2-40B4-BE49-F238E27FC236}">
                <a16:creationId xmlns:a16="http://schemas.microsoft.com/office/drawing/2014/main" id="{4C54FF90-A3FD-406F-0534-7C01A0CADFE9}"/>
              </a:ext>
            </a:extLst>
          </p:cNvPr>
          <p:cNvCxnSpPr/>
          <p:nvPr/>
        </p:nvCxnSpPr>
        <p:spPr>
          <a:xfrm>
            <a:off x="3174795" y="567410"/>
            <a:ext cx="0" cy="4564627"/>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直接连接符 88">
            <a:extLst>
              <a:ext uri="{FF2B5EF4-FFF2-40B4-BE49-F238E27FC236}">
                <a16:creationId xmlns:a16="http://schemas.microsoft.com/office/drawing/2014/main" id="{54CB19E1-17DF-8BAE-5A22-C7FEEBA1E455}"/>
              </a:ext>
            </a:extLst>
          </p:cNvPr>
          <p:cNvCxnSpPr/>
          <p:nvPr/>
        </p:nvCxnSpPr>
        <p:spPr>
          <a:xfrm>
            <a:off x="3174795" y="3507854"/>
            <a:ext cx="5969205"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43793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7"/>
          <p:cNvSpPr>
            <a:spLocks noChangeArrowheads="1"/>
          </p:cNvSpPr>
          <p:nvPr/>
        </p:nvSpPr>
        <p:spPr bwMode="auto">
          <a:xfrm>
            <a:off x="2044269" y="939633"/>
            <a:ext cx="5576619" cy="490798"/>
          </a:xfrm>
          <a:prstGeom prst="rect">
            <a:avLst/>
          </a:prstGeom>
          <a:gradFill rotWithShape="0">
            <a:gsLst>
              <a:gs pos="0">
                <a:srgbClr val="7FAAFF"/>
              </a:gs>
              <a:gs pos="100000">
                <a:srgbClr val="CCEC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Font typeface="Wingdings" panose="05000000000000000000" pitchFamily="2" charset="2"/>
              <a:buChar char="v"/>
              <a:defRPr sz="2800" b="1">
                <a:solidFill>
                  <a:schemeClr val="folHlink"/>
                </a:solidFill>
                <a:latin typeface="Verdana" panose="020B0604030504040204" pitchFamily="34" charset="0"/>
              </a:defRPr>
            </a:lvl1pPr>
            <a:lvl2pPr marL="742950" indent="-285750">
              <a:spcBef>
                <a:spcPct val="20000"/>
              </a:spcBef>
              <a:buClr>
                <a:schemeClr val="hlink"/>
              </a:buClr>
              <a:buSzPct val="60000"/>
              <a:buFont typeface="Wingdings" panose="05000000000000000000" pitchFamily="2" charset="2"/>
              <a:buChar char="n"/>
              <a:defRPr sz="2400" b="1">
                <a:solidFill>
                  <a:schemeClr val="bg1"/>
                </a:solidFill>
                <a:latin typeface="Verdana" panose="020B0604030504040204" pitchFamily="34" charset="0"/>
              </a:defRPr>
            </a:lvl2pPr>
            <a:lvl3pPr marL="1143000" indent="-228600">
              <a:spcBef>
                <a:spcPct val="20000"/>
              </a:spcBef>
              <a:buClr>
                <a:schemeClr val="hlink"/>
              </a:buClr>
              <a:buSzPct val="60000"/>
              <a:buFont typeface="Wingdings" panose="05000000000000000000" pitchFamily="2" charset="2"/>
              <a:buChar char="n"/>
              <a:defRPr sz="2400" b="1">
                <a:solidFill>
                  <a:schemeClr val="bg1"/>
                </a:solidFill>
                <a:latin typeface="Verdana" panose="020B0604030504040204" pitchFamily="34" charset="0"/>
              </a:defRPr>
            </a:lvl3pPr>
            <a:lvl4pPr marL="1600200" indent="-228600">
              <a:spcBef>
                <a:spcPct val="20000"/>
              </a:spcBef>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9pPr>
          </a:lstStyle>
          <a:p>
            <a:pPr marL="0" marR="0" lvl="0" indent="0" algn="l" defTabSz="914400" rtl="0" eaLnBrk="0" fontAlgn="base" latinLnBrk="0" hangingPunct="0">
              <a:lnSpc>
                <a:spcPct val="100000"/>
              </a:lnSpc>
              <a:spcBef>
                <a:spcPct val="0"/>
              </a:spcBef>
              <a:spcAft>
                <a:spcPct val="0"/>
              </a:spcAft>
              <a:buClr>
                <a:srgbClr val="0000FF"/>
              </a:buClr>
              <a:buSzTx/>
              <a:buFont typeface="Wingdings" panose="05000000000000000000" pitchFamily="2" charset="2"/>
              <a:buChar char="v"/>
              <a:tabLst/>
              <a:defRPr/>
            </a:pPr>
            <a:r>
              <a:rPr kumimoji="0" lang="zh-CN" altLang="en-US" sz="2400" b="0" i="0" u="none" strike="noStrike" kern="1200" cap="none" spc="0" normalizeH="0" baseline="0" noProof="0" dirty="0">
                <a:ln>
                  <a:noFill/>
                </a:ln>
                <a:solidFill>
                  <a:srgbClr val="FF0000"/>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         </a:t>
            </a:r>
            <a:r>
              <a:rPr kumimoji="0" lang="zh-CN" altLang="en-US" sz="2400" b="0" i="0" u="none" strike="noStrike" kern="1200" cap="none" spc="0" normalizeH="0" baseline="0" noProof="0" dirty="0">
                <a:ln>
                  <a:noFill/>
                </a:ln>
                <a:solidFill>
                  <a:schemeClr val="tx1"/>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背景介绍</a:t>
            </a:r>
            <a:endParaRPr kumimoji="0" lang="en-US" altLang="zh-CN" sz="2400" b="0" i="0" u="none" strike="noStrike" kern="1200" cap="none" spc="0" normalizeH="0" baseline="0" noProof="0" dirty="0">
              <a:ln>
                <a:noFill/>
              </a:ln>
              <a:solidFill>
                <a:schemeClr val="tx1"/>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endParaRPr>
          </a:p>
        </p:txBody>
      </p:sp>
      <p:sp>
        <p:nvSpPr>
          <p:cNvPr id="5132" name="TextBox 17"/>
          <p:cNvSpPr>
            <a:spLocks noChangeArrowheads="1"/>
          </p:cNvSpPr>
          <p:nvPr/>
        </p:nvSpPr>
        <p:spPr bwMode="auto">
          <a:xfrm>
            <a:off x="-36512" y="4587974"/>
            <a:ext cx="138852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v"/>
              <a:defRPr sz="2800" b="1">
                <a:solidFill>
                  <a:schemeClr val="folHlink"/>
                </a:solidFill>
                <a:latin typeface="Verdana" panose="020B0604030504040204" pitchFamily="34" charset="0"/>
              </a:defRPr>
            </a:lvl1pPr>
            <a:lvl2pPr marL="742950" indent="-285750">
              <a:spcBef>
                <a:spcPct val="20000"/>
              </a:spcBef>
              <a:buClr>
                <a:schemeClr val="hlink"/>
              </a:buClr>
              <a:buSzPct val="60000"/>
              <a:buFont typeface="Wingdings" panose="05000000000000000000" pitchFamily="2" charset="2"/>
              <a:buChar char="n"/>
              <a:defRPr sz="2400" b="1">
                <a:solidFill>
                  <a:schemeClr val="bg1"/>
                </a:solidFill>
                <a:latin typeface="Verdana" panose="020B0604030504040204" pitchFamily="34" charset="0"/>
              </a:defRPr>
            </a:lvl2pPr>
            <a:lvl3pPr marL="1143000" indent="-228600">
              <a:spcBef>
                <a:spcPct val="20000"/>
              </a:spcBef>
              <a:buClr>
                <a:schemeClr val="hlink"/>
              </a:buClr>
              <a:buSzPct val="60000"/>
              <a:buFont typeface="Wingdings" panose="05000000000000000000" pitchFamily="2" charset="2"/>
              <a:buChar char="n"/>
              <a:defRPr sz="2400" b="1">
                <a:solidFill>
                  <a:schemeClr val="bg1"/>
                </a:solidFill>
                <a:latin typeface="Verdana" panose="020B0604030504040204" pitchFamily="34" charset="0"/>
              </a:defRPr>
            </a:lvl3pPr>
            <a:lvl4pPr marL="1600200" indent="-228600">
              <a:spcBef>
                <a:spcPct val="20000"/>
              </a:spcBef>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zh-CN" altLang="en-US" sz="3200" b="1" i="1" u="none" strike="noStrike" kern="1200" cap="none" spc="0" normalizeH="0" baseline="0" noProof="0" dirty="0">
                <a:ln>
                  <a:noFill/>
                </a:ln>
                <a:solidFill>
                  <a:srgbClr val="0070C0"/>
                </a:solidFill>
                <a:effectLst/>
                <a:uLnTx/>
                <a:uFillTx/>
                <a:latin typeface="Ebrima" panose="02000000000000000000" pitchFamily="2" charset="0"/>
                <a:ea typeface="宋体" panose="02010600030101010101" pitchFamily="2" charset="-122"/>
                <a:cs typeface="+mn-cs"/>
                <a:sym typeface="Ebrima" panose="02000000000000000000" pitchFamily="2" charset="0"/>
              </a:rPr>
              <a:t>NCMS</a:t>
            </a:r>
          </a:p>
        </p:txBody>
      </p:sp>
      <p:sp>
        <p:nvSpPr>
          <p:cNvPr id="11" name="Rectangle 6"/>
          <p:cNvSpPr>
            <a:spLocks noChangeArrowheads="1"/>
          </p:cNvSpPr>
          <p:nvPr/>
        </p:nvSpPr>
        <p:spPr bwMode="auto">
          <a:xfrm>
            <a:off x="2044270" y="941424"/>
            <a:ext cx="990600" cy="490798"/>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zh-CN" sz="2400" b="0" i="0" u="none" strike="noStrike" kern="1200" cap="none" spc="0" normalizeH="0" baseline="0" noProof="0" dirty="0">
                <a:ln>
                  <a:noFill/>
                </a:ln>
                <a:solidFill>
                  <a:schemeClr val="bg1"/>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rPr>
              <a:t>1</a:t>
            </a:r>
            <a:endParaRPr kumimoji="0" lang="zh-CN" altLang="en-US" sz="2400" b="0" i="0" u="none" strike="noStrike" kern="1200" cap="none" spc="0" normalizeH="0" baseline="0" noProof="0" dirty="0">
              <a:ln>
                <a:noFill/>
              </a:ln>
              <a:solidFill>
                <a:schemeClr val="bg1"/>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endParaRPr>
          </a:p>
        </p:txBody>
      </p:sp>
      <p:sp>
        <p:nvSpPr>
          <p:cNvPr id="12" name="Rectangle 7"/>
          <p:cNvSpPr>
            <a:spLocks noChangeArrowheads="1"/>
          </p:cNvSpPr>
          <p:nvPr/>
        </p:nvSpPr>
        <p:spPr bwMode="auto">
          <a:xfrm>
            <a:off x="2037615" y="2910028"/>
            <a:ext cx="5571390" cy="490798"/>
          </a:xfrm>
          <a:prstGeom prst="rect">
            <a:avLst/>
          </a:prstGeom>
          <a:gradFill rotWithShape="0">
            <a:gsLst>
              <a:gs pos="0">
                <a:srgbClr val="7FAAFF"/>
              </a:gs>
              <a:gs pos="100000">
                <a:srgbClr val="CCEC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2400" b="0" i="0" u="none" strike="noStrike" kern="1200" cap="none" spc="0" normalizeH="0" baseline="0" noProof="0" dirty="0">
                <a:ln>
                  <a:noFill/>
                </a:ln>
                <a:solidFill>
                  <a:prstClr val="black"/>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            </a:t>
            </a:r>
            <a:r>
              <a:rPr kumimoji="0" lang="zh-CN" altLang="en-US" sz="2400" b="0" i="0" u="none" strike="noStrike" kern="1200" cap="none" spc="0" normalizeH="0" baseline="0" noProof="0" dirty="0">
                <a:ln>
                  <a:noFill/>
                </a:ln>
                <a:solidFill>
                  <a:srgbClr val="FF0000"/>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仿真结果</a:t>
            </a:r>
          </a:p>
        </p:txBody>
      </p:sp>
      <p:sp>
        <p:nvSpPr>
          <p:cNvPr id="13" name="Rectangle 8"/>
          <p:cNvSpPr>
            <a:spLocks noChangeArrowheads="1"/>
          </p:cNvSpPr>
          <p:nvPr/>
        </p:nvSpPr>
        <p:spPr bwMode="auto">
          <a:xfrm>
            <a:off x="2045701" y="2910028"/>
            <a:ext cx="990600" cy="490798"/>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en-US" altLang="zh-CN" sz="2400" b="0" i="0" u="none" strike="noStrike" kern="1200" cap="none" spc="0" normalizeH="0" baseline="0" noProof="0" dirty="0">
                <a:ln>
                  <a:noFill/>
                </a:ln>
                <a:solidFill>
                  <a:srgbClr val="FF0000"/>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rPr>
              <a:t>4</a:t>
            </a:r>
            <a:endParaRPr kumimoji="0" lang="zh-CN" altLang="en-US" sz="2400" b="0" i="0" u="none" strike="noStrike" kern="1200" cap="none" spc="0" normalizeH="0" baseline="0" noProof="0" dirty="0">
              <a:ln>
                <a:noFill/>
              </a:ln>
              <a:solidFill>
                <a:srgbClr val="FF0000"/>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endParaRPr>
          </a:p>
        </p:txBody>
      </p:sp>
      <p:sp>
        <p:nvSpPr>
          <p:cNvPr id="14" name="Rectangle 9"/>
          <p:cNvSpPr>
            <a:spLocks noChangeArrowheads="1"/>
          </p:cNvSpPr>
          <p:nvPr/>
        </p:nvSpPr>
        <p:spPr bwMode="auto">
          <a:xfrm>
            <a:off x="2044270" y="1605667"/>
            <a:ext cx="5579474" cy="490798"/>
          </a:xfrm>
          <a:prstGeom prst="rect">
            <a:avLst/>
          </a:prstGeom>
          <a:gradFill rotWithShape="0">
            <a:gsLst>
              <a:gs pos="0">
                <a:srgbClr val="7FAAFF"/>
              </a:gs>
              <a:gs pos="100000">
                <a:srgbClr val="CCEC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2400" b="0" i="0" u="none" strike="noStrike" kern="1200" cap="none" spc="0" normalizeH="0" baseline="0" noProof="0" dirty="0">
                <a:ln>
                  <a:noFill/>
                </a:ln>
                <a:solidFill>
                  <a:prstClr val="black"/>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            </a:t>
            </a:r>
            <a:r>
              <a:rPr kumimoji="0" lang="zh-CN" altLang="en-US" sz="2400" b="0" i="0" u="none" strike="noStrike" kern="1200" cap="none" spc="0" normalizeH="0" baseline="0" noProof="0" dirty="0">
                <a:ln>
                  <a:noFill/>
                </a:ln>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研究目的</a:t>
            </a:r>
          </a:p>
        </p:txBody>
      </p:sp>
      <p:sp>
        <p:nvSpPr>
          <p:cNvPr id="15" name="Rectangle 10"/>
          <p:cNvSpPr>
            <a:spLocks noChangeArrowheads="1"/>
          </p:cNvSpPr>
          <p:nvPr/>
        </p:nvSpPr>
        <p:spPr bwMode="auto">
          <a:xfrm>
            <a:off x="2052354" y="1605667"/>
            <a:ext cx="990600" cy="490798"/>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en-US" altLang="zh-CN" sz="2400" b="0" i="0" u="none" strike="noStrike" kern="1200" cap="none" spc="0" normalizeH="0" baseline="0" noProof="0" dirty="0">
                <a:ln>
                  <a:noFill/>
                </a:ln>
                <a:solidFill>
                  <a:schemeClr val="bg1"/>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rPr>
              <a:t>2</a:t>
            </a:r>
            <a:endParaRPr kumimoji="0" lang="zh-CN" altLang="en-US" sz="2400" b="0" i="0" u="none" strike="noStrike" kern="1200" cap="none" spc="0" normalizeH="0" baseline="0" noProof="0" dirty="0">
              <a:ln>
                <a:noFill/>
              </a:ln>
              <a:solidFill>
                <a:schemeClr val="bg1"/>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endParaRPr>
          </a:p>
        </p:txBody>
      </p:sp>
      <p:sp>
        <p:nvSpPr>
          <p:cNvPr id="18" name="标题 1"/>
          <p:cNvSpPr txBox="1">
            <a:spLocks/>
          </p:cNvSpPr>
          <p:nvPr/>
        </p:nvSpPr>
        <p:spPr>
          <a:xfrm>
            <a:off x="0" y="0"/>
            <a:ext cx="9144000" cy="573528"/>
          </a:xfrm>
          <a:prstGeom prst="rect">
            <a:avLst/>
          </a:prstGeom>
        </p:spPr>
        <p:style>
          <a:lnRef idx="0">
            <a:schemeClr val="accent1"/>
          </a:lnRef>
          <a:fillRef idx="3">
            <a:schemeClr val="accent1"/>
          </a:fillRef>
          <a:effectRef idx="3">
            <a:schemeClr val="accent1"/>
          </a:effectRef>
          <a:fontRef idx="minor">
            <a:schemeClr val="lt1"/>
          </a:fontRef>
        </p:style>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3600" b="1" i="0" u="none" strike="noStrike" kern="120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cs typeface="+mn-cs"/>
                <a:sym typeface="黑体" panose="02010609060101010101" pitchFamily="49" charset="-122"/>
              </a:rPr>
              <a:t> </a:t>
            </a:r>
            <a:r>
              <a:rPr kumimoji="0" lang="zh-CN" altLang="en-US" sz="3600" b="1" i="0" u="none" strike="noStrike" kern="1200" cap="none" spc="0" normalizeH="0" baseline="0" noProof="0" dirty="0">
                <a:ln>
                  <a:noFill/>
                </a:ln>
                <a:solidFill>
                  <a:prstClr val="white"/>
                </a:solidFill>
                <a:effectLst/>
                <a:uLnTx/>
                <a:uFillTx/>
                <a:latin typeface="Arial Unicode MS" pitchFamily="34" charset="-122"/>
                <a:ea typeface="Arial Unicode MS" pitchFamily="34" charset="-122"/>
                <a:cs typeface="Arial Unicode MS" pitchFamily="34" charset="-122"/>
                <a:sym typeface="黑体" panose="02010609060101010101" pitchFamily="49" charset="-122"/>
              </a:rPr>
              <a:t> </a:t>
            </a:r>
            <a:r>
              <a:rPr kumimoji="0" lang="zh-CN" altLang="en-US" sz="3000" b="1" i="0" u="none" strike="noStrike" kern="120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cs typeface="+mn-cs"/>
                <a:sym typeface="黑体" panose="02010609060101010101" pitchFamily="49" charset="-122"/>
              </a:rPr>
              <a:t>目录</a:t>
            </a:r>
          </a:p>
        </p:txBody>
      </p:sp>
      <p:pic>
        <p:nvPicPr>
          <p:cNvPr id="23" name="Picture 13">
            <a:extLst>
              <a:ext uri="{FF2B5EF4-FFF2-40B4-BE49-F238E27FC236}">
                <a16:creationId xmlns:a16="http://schemas.microsoft.com/office/drawing/2014/main" id="{329C3E20-1080-F74E-B760-F4CCA42E7487}"/>
              </a:ext>
              <a:ext uri="{C183D7F6-B498-43B3-948B-1728B52AA6E4}">
                <adec:decorative xmlns:adec="http://schemas.microsoft.com/office/drawing/2017/decorative" val="1"/>
              </a:ext>
            </a:extLst>
          </p:cNvPr>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78545" t="10448" r="5492" b="75699"/>
          <a:stretch>
            <a:fillRect/>
          </a:stretch>
        </p:blipFill>
        <p:spPr bwMode="auto">
          <a:xfrm>
            <a:off x="8244408" y="-16899"/>
            <a:ext cx="918228" cy="590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5">
            <a:extLst>
              <a:ext uri="{FF2B5EF4-FFF2-40B4-BE49-F238E27FC236}">
                <a16:creationId xmlns:a16="http://schemas.microsoft.com/office/drawing/2014/main" id="{EEC0917D-7593-C34D-8569-3818A5690B66}"/>
              </a:ext>
            </a:extLst>
          </p:cNvPr>
          <p:cNvSpPr>
            <a:spLocks noChangeArrowheads="1"/>
          </p:cNvSpPr>
          <p:nvPr/>
        </p:nvSpPr>
        <p:spPr bwMode="auto">
          <a:xfrm>
            <a:off x="2045699" y="3587649"/>
            <a:ext cx="5576620" cy="490798"/>
          </a:xfrm>
          <a:prstGeom prst="rect">
            <a:avLst/>
          </a:prstGeom>
          <a:gradFill rotWithShape="0">
            <a:gsLst>
              <a:gs pos="0">
                <a:srgbClr val="7FAAFF"/>
              </a:gs>
              <a:gs pos="100000">
                <a:srgbClr val="CCEC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2400" b="0" i="0" u="none" strike="noStrike" kern="1200" cap="none" spc="0" normalizeH="0" baseline="0" noProof="0" dirty="0">
                <a:ln>
                  <a:noFill/>
                </a:ln>
                <a:solidFill>
                  <a:prstClr val="black"/>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rPr>
              <a:t>            结论</a:t>
            </a:r>
            <a:endParaRPr kumimoji="0" lang="zh-CN" altLang="en-US" sz="2400" b="0" i="0" u="none" strike="noStrike" kern="1200" cap="none" spc="0" normalizeH="0" baseline="0" noProof="0" dirty="0">
              <a:ln>
                <a:noFill/>
              </a:ln>
              <a:solidFill>
                <a:prstClr val="black"/>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endParaRPr>
          </a:p>
        </p:txBody>
      </p:sp>
      <p:sp>
        <p:nvSpPr>
          <p:cNvPr id="20" name="Rectangle 8">
            <a:extLst>
              <a:ext uri="{FF2B5EF4-FFF2-40B4-BE49-F238E27FC236}">
                <a16:creationId xmlns:a16="http://schemas.microsoft.com/office/drawing/2014/main" id="{96ACCE0B-E54E-2C44-9BAD-D145A50B2B43}"/>
              </a:ext>
            </a:extLst>
          </p:cNvPr>
          <p:cNvSpPr>
            <a:spLocks noChangeArrowheads="1"/>
          </p:cNvSpPr>
          <p:nvPr/>
        </p:nvSpPr>
        <p:spPr bwMode="auto">
          <a:xfrm>
            <a:off x="2045699" y="3587648"/>
            <a:ext cx="990600" cy="490798"/>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Font typeface="Wingdings" panose="05000000000000000000" pitchFamily="2" charset="2"/>
              <a:buChar char="v"/>
              <a:defRPr sz="2800" b="1">
                <a:solidFill>
                  <a:schemeClr val="folHlink"/>
                </a:solidFill>
                <a:latin typeface="Verdana" panose="020B0604030504040204" pitchFamily="34" charset="0"/>
              </a:defRPr>
            </a:lvl1pPr>
            <a:lvl2pPr marL="742950" indent="-285750">
              <a:spcBef>
                <a:spcPct val="20000"/>
              </a:spcBef>
              <a:buClr>
                <a:schemeClr val="hlink"/>
              </a:buClr>
              <a:buSzPct val="60000"/>
              <a:buFont typeface="Wingdings" panose="05000000000000000000" pitchFamily="2" charset="2"/>
              <a:buChar char="n"/>
              <a:defRPr sz="2400" b="1">
                <a:solidFill>
                  <a:schemeClr val="bg1"/>
                </a:solidFill>
                <a:latin typeface="Verdana" panose="020B0604030504040204" pitchFamily="34" charset="0"/>
              </a:defRPr>
            </a:lvl2pPr>
            <a:lvl3pPr marL="1143000" indent="-228600">
              <a:spcBef>
                <a:spcPct val="20000"/>
              </a:spcBef>
              <a:buClr>
                <a:schemeClr val="hlink"/>
              </a:buClr>
              <a:buSzPct val="60000"/>
              <a:buFont typeface="Wingdings" panose="05000000000000000000" pitchFamily="2" charset="2"/>
              <a:buChar char="n"/>
              <a:defRPr sz="2400" b="1">
                <a:solidFill>
                  <a:schemeClr val="bg1"/>
                </a:solidFill>
                <a:latin typeface="Verdana" panose="020B0604030504040204" pitchFamily="34" charset="0"/>
              </a:defRPr>
            </a:lvl3pPr>
            <a:lvl4pPr marL="1600200" indent="-228600">
              <a:spcBef>
                <a:spcPct val="20000"/>
              </a:spcBef>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9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en-US" altLang="zh-CN" sz="2400" b="0" i="0" u="none" strike="noStrike" kern="1200" cap="none" spc="0" normalizeH="0" baseline="0" noProof="0" dirty="0">
                <a:ln>
                  <a:noFill/>
                </a:ln>
                <a:solidFill>
                  <a:prstClr val="white"/>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rPr>
              <a:t>5</a:t>
            </a:r>
            <a:endParaRPr kumimoji="0" lang="zh-CN" altLang="en-US" sz="2400" b="0" i="0" u="none" strike="noStrike" kern="1200" cap="none" spc="0" normalizeH="0" baseline="0" noProof="0" dirty="0">
              <a:ln>
                <a:noFill/>
              </a:ln>
              <a:solidFill>
                <a:prstClr val="white"/>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endParaRPr>
          </a:p>
        </p:txBody>
      </p:sp>
      <p:sp>
        <p:nvSpPr>
          <p:cNvPr id="2" name="Rectangle 9">
            <a:extLst>
              <a:ext uri="{FF2B5EF4-FFF2-40B4-BE49-F238E27FC236}">
                <a16:creationId xmlns:a16="http://schemas.microsoft.com/office/drawing/2014/main" id="{D70A24B1-6E26-D810-CEAE-93CF78AA4625}"/>
              </a:ext>
            </a:extLst>
          </p:cNvPr>
          <p:cNvSpPr>
            <a:spLocks noChangeArrowheads="1"/>
          </p:cNvSpPr>
          <p:nvPr/>
        </p:nvSpPr>
        <p:spPr bwMode="auto">
          <a:xfrm>
            <a:off x="2037615" y="2269910"/>
            <a:ext cx="5579474" cy="490798"/>
          </a:xfrm>
          <a:prstGeom prst="rect">
            <a:avLst/>
          </a:prstGeom>
          <a:gradFill rotWithShape="0">
            <a:gsLst>
              <a:gs pos="0">
                <a:srgbClr val="7FAAFF"/>
              </a:gs>
              <a:gs pos="100000">
                <a:srgbClr val="CCEC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2400" b="0" i="0" u="none" strike="noStrike" kern="1200" cap="none" spc="0" normalizeH="0" baseline="0" noProof="0" dirty="0">
                <a:ln>
                  <a:noFill/>
                </a:ln>
                <a:solidFill>
                  <a:prstClr val="black"/>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            </a:t>
            </a:r>
            <a:r>
              <a:rPr kumimoji="0" lang="zh-CN" altLang="en-US" sz="2400" b="0" i="0" u="none" strike="noStrike" kern="1200" cap="none" spc="0" normalizeH="0" baseline="0" noProof="0" dirty="0">
                <a:ln>
                  <a:noFill/>
                </a:ln>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研究方法</a:t>
            </a:r>
          </a:p>
        </p:txBody>
      </p:sp>
      <p:sp>
        <p:nvSpPr>
          <p:cNvPr id="5" name="Rectangle 10">
            <a:extLst>
              <a:ext uri="{FF2B5EF4-FFF2-40B4-BE49-F238E27FC236}">
                <a16:creationId xmlns:a16="http://schemas.microsoft.com/office/drawing/2014/main" id="{2C4AA605-3C86-9372-6579-2CB4CF7CAFF3}"/>
              </a:ext>
            </a:extLst>
          </p:cNvPr>
          <p:cNvSpPr>
            <a:spLocks noChangeArrowheads="1"/>
          </p:cNvSpPr>
          <p:nvPr/>
        </p:nvSpPr>
        <p:spPr bwMode="auto">
          <a:xfrm>
            <a:off x="2037615" y="2268119"/>
            <a:ext cx="990600" cy="490798"/>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en-US" altLang="zh-CN" sz="2400" b="0" i="0" u="none" strike="noStrike" kern="1200" cap="none" spc="0" normalizeH="0" baseline="0" noProof="0" dirty="0">
                <a:ln>
                  <a:noFill/>
                </a:ln>
                <a:solidFill>
                  <a:schemeClr val="bg1"/>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rPr>
              <a:t>3</a:t>
            </a:r>
            <a:endParaRPr kumimoji="0" lang="zh-CN" altLang="en-US" sz="2400" b="0" i="0" u="none" strike="noStrike" kern="1200" cap="none" spc="0" normalizeH="0" baseline="0" noProof="0" dirty="0">
              <a:ln>
                <a:noFill/>
              </a:ln>
              <a:solidFill>
                <a:schemeClr val="bg1"/>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endParaRPr>
          </a:p>
        </p:txBody>
      </p:sp>
      <p:sp>
        <p:nvSpPr>
          <p:cNvPr id="3" name="灯片编号占位符 2">
            <a:extLst>
              <a:ext uri="{FF2B5EF4-FFF2-40B4-BE49-F238E27FC236}">
                <a16:creationId xmlns:a16="http://schemas.microsoft.com/office/drawing/2014/main" id="{1369A903-941F-EA2F-5BE0-B0086EECCCDA}"/>
              </a:ext>
            </a:extLst>
          </p:cNvPr>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Times New Roman" panose="02020603050405020304" pitchFamily="18" charset="0"/>
                <a:ea typeface="宋体" panose="02010600030101010101" pitchFamily="2" charset="-122"/>
                <a:cs typeface="+mn-cs"/>
              </a:rPr>
              <a:pPr marL="0" marR="0" lvl="0" indent="0" algn="r" defTabSz="914400" rtl="0" eaLnBrk="0" fontAlgn="base" latinLnBrk="0" hangingPunct="0">
                <a:lnSpc>
                  <a:spcPct val="100000"/>
                </a:lnSpc>
                <a:spcBef>
                  <a:spcPct val="0"/>
                </a:spcBef>
                <a:spcAft>
                  <a:spcPct val="0"/>
                </a:spcAft>
                <a:buClrTx/>
                <a:buSzTx/>
                <a:buFontTx/>
                <a:buNone/>
                <a:tabLst/>
                <a:defRPr/>
              </a:pPr>
              <a:t>11</a:t>
            </a:fld>
            <a:endParaRPr kumimoji="0" lang="zh-CN" altLang="en-US" sz="1200" b="0" i="0" u="none" strike="noStrike" kern="1200" cap="none" spc="0" normalizeH="0" baseline="0" noProof="0">
              <a:ln>
                <a:noFill/>
              </a:ln>
              <a:solidFill>
                <a:prstClr val="black">
                  <a:tint val="75000"/>
                </a:prstClr>
              </a:solidFill>
              <a:effectLst/>
              <a:uLnTx/>
              <a:uFillTx/>
              <a:latin typeface="Times New Roman" panose="02020603050405020304" pitchFamily="18" charset="0"/>
              <a:ea typeface="宋体" panose="02010600030101010101" pitchFamily="2" charset="-122"/>
              <a:cs typeface="+mn-cs"/>
            </a:endParaRPr>
          </a:p>
        </p:txBody>
      </p:sp>
    </p:spTree>
    <p:extLst>
      <p:ext uri="{BB962C8B-B14F-4D97-AF65-F5344CB8AC3E}">
        <p14:creationId xmlns:p14="http://schemas.microsoft.com/office/powerpoint/2010/main" val="4117029649"/>
      </p:ext>
    </p:extLst>
  </p:cSld>
  <p:clrMapOvr>
    <a:masterClrMapping/>
  </p:clrMapOvr>
  <mc:AlternateContent xmlns:mc="http://schemas.openxmlformats.org/markup-compatibility/2006" xmlns:p14="http://schemas.microsoft.com/office/powerpoint/2010/main">
    <mc:Choice Requires="p14">
      <p:transition spd="slow" p14:dur="2000" advTm="622"/>
    </mc:Choice>
    <mc:Fallback xmlns="">
      <p:transition spd="slow" advTm="622"/>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标题 1">
            <a:extLst>
              <a:ext uri="{FF2B5EF4-FFF2-40B4-BE49-F238E27FC236}">
                <a16:creationId xmlns:a16="http://schemas.microsoft.com/office/drawing/2014/main" id="{CC5AB8D1-07F4-5F4F-8E3D-5C116F86FDAE}"/>
              </a:ext>
            </a:extLst>
          </p:cNvPr>
          <p:cNvSpPr txBox="1">
            <a:spLocks/>
          </p:cNvSpPr>
          <p:nvPr/>
        </p:nvSpPr>
        <p:spPr>
          <a:xfrm>
            <a:off x="0" y="0"/>
            <a:ext cx="9144000" cy="573528"/>
          </a:xfrm>
          <a:prstGeom prst="rect">
            <a:avLst/>
          </a:prstGeom>
        </p:spPr>
        <p:style>
          <a:lnRef idx="0">
            <a:schemeClr val="accent1"/>
          </a:lnRef>
          <a:fillRef idx="3">
            <a:schemeClr val="accent1"/>
          </a:fillRef>
          <a:effectRef idx="3">
            <a:schemeClr val="accent1"/>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r>
              <a:rPr lang="zh-CN" altLang="en-US" sz="2800" b="1" dirty="0">
                <a:solidFill>
                  <a:prstClr val="white"/>
                </a:solidFill>
                <a:latin typeface="黑体" panose="02010609060101010101" pitchFamily="49" charset="-122"/>
                <a:ea typeface="黑体" panose="02010609060101010101" pitchFamily="49" charset="-122"/>
              </a:rPr>
              <a:t>仿真结果</a:t>
            </a:r>
          </a:p>
        </p:txBody>
      </p:sp>
      <p:pic>
        <p:nvPicPr>
          <p:cNvPr id="16" name="Picture 13">
            <a:extLst>
              <a:ext uri="{FF2B5EF4-FFF2-40B4-BE49-F238E27FC236}">
                <a16:creationId xmlns:a16="http://schemas.microsoft.com/office/drawing/2014/main" id="{1B1E79E4-2827-F24D-82BE-34D0EC16D624}"/>
              </a:ext>
              <a:ext uri="{C183D7F6-B498-43B3-948B-1728B52AA6E4}">
                <adec:decorative xmlns:adec="http://schemas.microsoft.com/office/drawing/2017/decorative" val="1"/>
              </a:ext>
            </a:extLst>
          </p:cNvPr>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78545" t="10448" r="5492" b="75699"/>
          <a:stretch>
            <a:fillRect/>
          </a:stretch>
        </p:blipFill>
        <p:spPr bwMode="auto">
          <a:xfrm>
            <a:off x="8244408" y="-16899"/>
            <a:ext cx="918228" cy="590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灯片编号占位符 11">
            <a:extLst>
              <a:ext uri="{FF2B5EF4-FFF2-40B4-BE49-F238E27FC236}">
                <a16:creationId xmlns:a16="http://schemas.microsoft.com/office/drawing/2014/main" id="{A9A17677-B074-75FF-D9BF-17C268B2F26F}"/>
              </a:ext>
            </a:extLst>
          </p:cNvPr>
          <p:cNvSpPr>
            <a:spLocks noGrp="1"/>
          </p:cNvSpPr>
          <p:nvPr>
            <p:ph type="sldNum" sz="quarter" idx="12"/>
          </p:nvPr>
        </p:nvSpPr>
        <p:spPr>
          <a:xfrm>
            <a:off x="6757022" y="4858193"/>
            <a:ext cx="2133600" cy="273844"/>
          </a:xfrm>
        </p:spPr>
        <p:txBody>
          <a:bodyPr/>
          <a:lstStyle/>
          <a:p>
            <a:fld id="{0C913308-F349-4B6D-A68A-DD1791B4A57B}" type="slidenum">
              <a:rPr lang="zh-CN" altLang="en-US" smtClean="0">
                <a:solidFill>
                  <a:prstClr val="black">
                    <a:tint val="75000"/>
                  </a:prstClr>
                </a:solidFill>
              </a:rPr>
              <a:pPr/>
              <a:t>12</a:t>
            </a:fld>
            <a:endParaRPr lang="zh-CN" altLang="en-US" dirty="0">
              <a:solidFill>
                <a:prstClr val="black">
                  <a:tint val="75000"/>
                </a:prstClr>
              </a:solidFill>
            </a:endParaRPr>
          </a:p>
        </p:txBody>
      </p:sp>
      <p:pic>
        <p:nvPicPr>
          <p:cNvPr id="17" name="图片 16">
            <a:extLst>
              <a:ext uri="{FF2B5EF4-FFF2-40B4-BE49-F238E27FC236}">
                <a16:creationId xmlns:a16="http://schemas.microsoft.com/office/drawing/2014/main" id="{778130AD-03D7-A902-5610-BAAF05C4C316}"/>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226459" y="688479"/>
            <a:ext cx="6571075" cy="3766541"/>
          </a:xfrm>
          <a:prstGeom prst="rect">
            <a:avLst/>
          </a:prstGeom>
        </p:spPr>
      </p:pic>
      <p:sp>
        <p:nvSpPr>
          <p:cNvPr id="20" name="文本框 19">
            <a:extLst>
              <a:ext uri="{FF2B5EF4-FFF2-40B4-BE49-F238E27FC236}">
                <a16:creationId xmlns:a16="http://schemas.microsoft.com/office/drawing/2014/main" id="{10D33FED-7421-5F98-A8B1-2F8B0CEE243F}"/>
              </a:ext>
            </a:extLst>
          </p:cNvPr>
          <p:cNvSpPr txBox="1"/>
          <p:nvPr/>
        </p:nvSpPr>
        <p:spPr>
          <a:xfrm>
            <a:off x="828928" y="4349743"/>
            <a:ext cx="7416824" cy="613694"/>
          </a:xfrm>
          <a:prstGeom prst="rect">
            <a:avLst/>
          </a:prstGeom>
          <a:noFill/>
        </p:spPr>
        <p:txBody>
          <a:bodyPr wrap="square">
            <a:spAutoFit/>
          </a:bodyPr>
          <a:lstStyle/>
          <a:p>
            <a:pPr marL="171450" indent="-171450">
              <a:lnSpc>
                <a:spcPct val="150000"/>
              </a:lnSpc>
              <a:buFont typeface="Wingdings" panose="05000000000000000000" pitchFamily="2" charset="2"/>
              <a:buChar char="ü"/>
            </a:pP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在</a:t>
            </a:r>
            <a:r>
              <a:rPr lang="zh-CN" altLang="en-US" sz="12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毛细压力</a:t>
            </a: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作用下，水从侧面和底部逐渐渗透到完全干燥的混凝土中，使混凝土</a:t>
            </a:r>
            <a:r>
              <a:rPr lang="zh-CN" altLang="en-US" sz="12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逐渐达到完全饱和</a:t>
            </a:r>
            <a:endParaRPr lang="en-US" altLang="zh-CN" sz="12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endParaRPr>
          </a:p>
          <a:p>
            <a:pPr marL="171450" indent="-171450">
              <a:lnSpc>
                <a:spcPct val="150000"/>
              </a:lnSpc>
              <a:buFont typeface="Wingdings" panose="05000000000000000000" pitchFamily="2" charset="2"/>
              <a:buChar char="ü"/>
            </a:pP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随着</a:t>
            </a:r>
            <a:r>
              <a:rPr lang="zh-CN" altLang="en-US" sz="12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混凝土饱和度的增加</a:t>
            </a: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，水相体积分数越大，毛细压力越小，渗透性越低，导致水分传输速率逐渐减小</a:t>
            </a:r>
          </a:p>
        </p:txBody>
      </p:sp>
      <p:sp>
        <p:nvSpPr>
          <p:cNvPr id="22" name="矩形 2">
            <a:extLst>
              <a:ext uri="{FF2B5EF4-FFF2-40B4-BE49-F238E27FC236}">
                <a16:creationId xmlns:a16="http://schemas.microsoft.com/office/drawing/2014/main" id="{8DC039A2-1A2A-CC6D-4571-BE322725FFB7}"/>
              </a:ext>
            </a:extLst>
          </p:cNvPr>
          <p:cNvSpPr>
            <a:spLocks noChangeArrowheads="1"/>
          </p:cNvSpPr>
          <p:nvPr/>
        </p:nvSpPr>
        <p:spPr bwMode="auto">
          <a:xfrm>
            <a:off x="-18636" y="420123"/>
            <a:ext cx="2787943" cy="540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342900" indent="-342900" defTabSz="685800">
              <a:lnSpc>
                <a:spcPct val="150000"/>
              </a:lnSpc>
              <a:spcBef>
                <a:spcPct val="0"/>
              </a:spcBef>
              <a:buFont typeface="Wingdings" panose="05000000000000000000" pitchFamily="2" charset="2"/>
              <a:buChar char="n"/>
              <a:defRPr/>
            </a:pPr>
            <a:r>
              <a:rPr lang="zh-CN" altLang="en-US" sz="2200" b="1" dirty="0">
                <a:solidFill>
                  <a:srgbClr val="800000"/>
                </a:solidFill>
                <a:latin typeface="微软雅黑" panose="020B0503020204020204" pitchFamily="34" charset="-122"/>
                <a:ea typeface="微软雅黑" panose="020B0503020204020204" pitchFamily="34" charset="-122"/>
              </a:rPr>
              <a:t>混凝土水分饱和度</a:t>
            </a:r>
          </a:p>
        </p:txBody>
      </p:sp>
    </p:spTree>
    <p:extLst>
      <p:ext uri="{BB962C8B-B14F-4D97-AF65-F5344CB8AC3E}">
        <p14:creationId xmlns:p14="http://schemas.microsoft.com/office/powerpoint/2010/main" val="7128805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标题 1">
            <a:extLst>
              <a:ext uri="{FF2B5EF4-FFF2-40B4-BE49-F238E27FC236}">
                <a16:creationId xmlns:a16="http://schemas.microsoft.com/office/drawing/2014/main" id="{CC5AB8D1-07F4-5F4F-8E3D-5C116F86FDAE}"/>
              </a:ext>
            </a:extLst>
          </p:cNvPr>
          <p:cNvSpPr txBox="1">
            <a:spLocks/>
          </p:cNvSpPr>
          <p:nvPr/>
        </p:nvSpPr>
        <p:spPr>
          <a:xfrm>
            <a:off x="0" y="0"/>
            <a:ext cx="9144000" cy="573528"/>
          </a:xfrm>
          <a:prstGeom prst="rect">
            <a:avLst/>
          </a:prstGeom>
        </p:spPr>
        <p:style>
          <a:lnRef idx="0">
            <a:schemeClr val="accent1"/>
          </a:lnRef>
          <a:fillRef idx="3">
            <a:schemeClr val="accent1"/>
          </a:fillRef>
          <a:effectRef idx="3">
            <a:schemeClr val="accent1"/>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r>
              <a:rPr lang="zh-CN" altLang="en-US" sz="2800" b="1" dirty="0">
                <a:solidFill>
                  <a:prstClr val="white"/>
                </a:solidFill>
                <a:latin typeface="黑体" panose="02010609060101010101" pitchFamily="49" charset="-122"/>
                <a:ea typeface="黑体" panose="02010609060101010101" pitchFamily="49" charset="-122"/>
              </a:rPr>
              <a:t>仿真结果</a:t>
            </a:r>
          </a:p>
        </p:txBody>
      </p:sp>
      <p:pic>
        <p:nvPicPr>
          <p:cNvPr id="16" name="Picture 13">
            <a:extLst>
              <a:ext uri="{FF2B5EF4-FFF2-40B4-BE49-F238E27FC236}">
                <a16:creationId xmlns:a16="http://schemas.microsoft.com/office/drawing/2014/main" id="{1B1E79E4-2827-F24D-82BE-34D0EC16D624}"/>
              </a:ext>
              <a:ext uri="{C183D7F6-B498-43B3-948B-1728B52AA6E4}">
                <adec:decorative xmlns:adec="http://schemas.microsoft.com/office/drawing/2017/decorative" val="1"/>
              </a:ext>
            </a:extLst>
          </p:cNvPr>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78545" t="10448" r="5492" b="75699"/>
          <a:stretch>
            <a:fillRect/>
          </a:stretch>
        </p:blipFill>
        <p:spPr bwMode="auto">
          <a:xfrm>
            <a:off x="8244408" y="-16899"/>
            <a:ext cx="918228" cy="590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灯片编号占位符 11">
            <a:extLst>
              <a:ext uri="{FF2B5EF4-FFF2-40B4-BE49-F238E27FC236}">
                <a16:creationId xmlns:a16="http://schemas.microsoft.com/office/drawing/2014/main" id="{A9A17677-B074-75FF-D9BF-17C268B2F26F}"/>
              </a:ext>
            </a:extLst>
          </p:cNvPr>
          <p:cNvSpPr>
            <a:spLocks noGrp="1"/>
          </p:cNvSpPr>
          <p:nvPr>
            <p:ph type="sldNum" sz="quarter" idx="12"/>
          </p:nvPr>
        </p:nvSpPr>
        <p:spPr>
          <a:xfrm>
            <a:off x="6757022" y="4858193"/>
            <a:ext cx="2133600" cy="273844"/>
          </a:xfrm>
        </p:spPr>
        <p:txBody>
          <a:bodyPr/>
          <a:lstStyle/>
          <a:p>
            <a:fld id="{0C913308-F349-4B6D-A68A-DD1791B4A57B}" type="slidenum">
              <a:rPr lang="zh-CN" altLang="en-US" smtClean="0">
                <a:solidFill>
                  <a:prstClr val="black">
                    <a:tint val="75000"/>
                  </a:prstClr>
                </a:solidFill>
              </a:rPr>
              <a:pPr/>
              <a:t>13</a:t>
            </a:fld>
            <a:endParaRPr lang="zh-CN" altLang="en-US" dirty="0">
              <a:solidFill>
                <a:prstClr val="black">
                  <a:tint val="75000"/>
                </a:prstClr>
              </a:solidFill>
            </a:endParaRPr>
          </a:p>
        </p:txBody>
      </p:sp>
      <p:pic>
        <p:nvPicPr>
          <p:cNvPr id="2" name="图片 1">
            <a:extLst>
              <a:ext uri="{FF2B5EF4-FFF2-40B4-BE49-F238E27FC236}">
                <a16:creationId xmlns:a16="http://schemas.microsoft.com/office/drawing/2014/main" id="{3CEA7A6F-9803-2C3A-0DB1-0BC49D3FB9E9}"/>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76206" y="699797"/>
            <a:ext cx="6991587" cy="3960440"/>
          </a:xfrm>
          <a:prstGeom prst="rect">
            <a:avLst/>
          </a:prstGeom>
        </p:spPr>
      </p:pic>
      <p:sp>
        <p:nvSpPr>
          <p:cNvPr id="4" name="文本框 3">
            <a:extLst>
              <a:ext uri="{FF2B5EF4-FFF2-40B4-BE49-F238E27FC236}">
                <a16:creationId xmlns:a16="http://schemas.microsoft.com/office/drawing/2014/main" id="{2C1029E6-B104-A6C9-B710-9508286DD49E}"/>
              </a:ext>
            </a:extLst>
          </p:cNvPr>
          <p:cNvSpPr txBox="1"/>
          <p:nvPr/>
        </p:nvSpPr>
        <p:spPr>
          <a:xfrm>
            <a:off x="1259632" y="4462280"/>
            <a:ext cx="6696744" cy="613694"/>
          </a:xfrm>
          <a:prstGeom prst="rect">
            <a:avLst/>
          </a:prstGeom>
          <a:noFill/>
        </p:spPr>
        <p:txBody>
          <a:bodyPr wrap="square">
            <a:spAutoFit/>
          </a:bodyPr>
          <a:lstStyle/>
          <a:p>
            <a:pPr marL="171450" indent="-171450">
              <a:lnSpc>
                <a:spcPct val="150000"/>
              </a:lnSpc>
              <a:buFont typeface="Wingdings" panose="05000000000000000000" pitchFamily="2" charset="2"/>
              <a:buChar char="ü"/>
            </a:pP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氯离子因</a:t>
            </a:r>
            <a:r>
              <a:rPr lang="zh-CN" altLang="en-US" sz="12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渗流</a:t>
            </a: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作用向内部迁移，与水线高度基本一致，传输速度主要受</a:t>
            </a:r>
            <a:r>
              <a:rPr lang="zh-CN" altLang="en-US" sz="12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溶液渗透速度的影响</a:t>
            </a:r>
            <a:endParaRPr lang="en-US" altLang="zh-CN" sz="12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endParaRPr>
          </a:p>
          <a:p>
            <a:pPr marL="171450" indent="-171450">
              <a:lnSpc>
                <a:spcPct val="150000"/>
              </a:lnSpc>
              <a:buFont typeface="Wingdings" panose="05000000000000000000" pitchFamily="2" charset="2"/>
              <a:buChar char="ü"/>
            </a:pP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由于扩散的作用，在传输界面处存在</a:t>
            </a:r>
            <a:r>
              <a:rPr lang="zh-CN" altLang="en-US" sz="12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明显的浓度梯度</a:t>
            </a:r>
          </a:p>
        </p:txBody>
      </p:sp>
      <p:sp>
        <p:nvSpPr>
          <p:cNvPr id="5" name="矩形 2">
            <a:extLst>
              <a:ext uri="{FF2B5EF4-FFF2-40B4-BE49-F238E27FC236}">
                <a16:creationId xmlns:a16="http://schemas.microsoft.com/office/drawing/2014/main" id="{78CBE8C5-24D1-E9AB-271C-DBB5267793B9}"/>
              </a:ext>
            </a:extLst>
          </p:cNvPr>
          <p:cNvSpPr>
            <a:spLocks noChangeArrowheads="1"/>
          </p:cNvSpPr>
          <p:nvPr/>
        </p:nvSpPr>
        <p:spPr bwMode="auto">
          <a:xfrm>
            <a:off x="-18636" y="420123"/>
            <a:ext cx="2787943" cy="540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342900" indent="-342900" defTabSz="685800">
              <a:lnSpc>
                <a:spcPct val="150000"/>
              </a:lnSpc>
              <a:spcBef>
                <a:spcPct val="0"/>
              </a:spcBef>
              <a:buFont typeface="Wingdings" panose="05000000000000000000" pitchFamily="2" charset="2"/>
              <a:buChar char="n"/>
              <a:defRPr/>
            </a:pPr>
            <a:r>
              <a:rPr lang="zh-CN" altLang="en-US" sz="2200" b="1" dirty="0">
                <a:solidFill>
                  <a:srgbClr val="800000"/>
                </a:solidFill>
                <a:latin typeface="微软雅黑" panose="020B0503020204020204" pitchFamily="34" charset="-122"/>
                <a:ea typeface="微软雅黑" panose="020B0503020204020204" pitchFamily="34" charset="-122"/>
              </a:rPr>
              <a:t>混凝土氯离子浓度</a:t>
            </a:r>
          </a:p>
        </p:txBody>
      </p:sp>
    </p:spTree>
    <p:extLst>
      <p:ext uri="{BB962C8B-B14F-4D97-AF65-F5344CB8AC3E}">
        <p14:creationId xmlns:p14="http://schemas.microsoft.com/office/powerpoint/2010/main" val="31291023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标题 1">
            <a:extLst>
              <a:ext uri="{FF2B5EF4-FFF2-40B4-BE49-F238E27FC236}">
                <a16:creationId xmlns:a16="http://schemas.microsoft.com/office/drawing/2014/main" id="{CC5AB8D1-07F4-5F4F-8E3D-5C116F86FDAE}"/>
              </a:ext>
            </a:extLst>
          </p:cNvPr>
          <p:cNvSpPr txBox="1">
            <a:spLocks/>
          </p:cNvSpPr>
          <p:nvPr/>
        </p:nvSpPr>
        <p:spPr>
          <a:xfrm>
            <a:off x="0" y="0"/>
            <a:ext cx="9144000" cy="573528"/>
          </a:xfrm>
          <a:prstGeom prst="rect">
            <a:avLst/>
          </a:prstGeom>
        </p:spPr>
        <p:style>
          <a:lnRef idx="0">
            <a:schemeClr val="accent1"/>
          </a:lnRef>
          <a:fillRef idx="3">
            <a:schemeClr val="accent1"/>
          </a:fillRef>
          <a:effectRef idx="3">
            <a:schemeClr val="accent1"/>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r>
              <a:rPr lang="zh-CN" altLang="en-US" sz="2800" b="1" dirty="0">
                <a:solidFill>
                  <a:prstClr val="white"/>
                </a:solidFill>
                <a:latin typeface="黑体" panose="02010609060101010101" pitchFamily="49" charset="-122"/>
                <a:ea typeface="黑体" panose="02010609060101010101" pitchFamily="49" charset="-122"/>
              </a:rPr>
              <a:t>仿真结果</a:t>
            </a:r>
          </a:p>
        </p:txBody>
      </p:sp>
      <p:pic>
        <p:nvPicPr>
          <p:cNvPr id="16" name="Picture 13">
            <a:extLst>
              <a:ext uri="{FF2B5EF4-FFF2-40B4-BE49-F238E27FC236}">
                <a16:creationId xmlns:a16="http://schemas.microsoft.com/office/drawing/2014/main" id="{1B1E79E4-2827-F24D-82BE-34D0EC16D624}"/>
              </a:ext>
              <a:ext uri="{C183D7F6-B498-43B3-948B-1728B52AA6E4}">
                <adec:decorative xmlns:adec="http://schemas.microsoft.com/office/drawing/2017/decorative" val="1"/>
              </a:ext>
            </a:extLst>
          </p:cNvPr>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78545" t="10448" r="5492" b="75699"/>
          <a:stretch>
            <a:fillRect/>
          </a:stretch>
        </p:blipFill>
        <p:spPr bwMode="auto">
          <a:xfrm>
            <a:off x="8244408" y="-16899"/>
            <a:ext cx="918228" cy="590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灯片编号占位符 11">
            <a:extLst>
              <a:ext uri="{FF2B5EF4-FFF2-40B4-BE49-F238E27FC236}">
                <a16:creationId xmlns:a16="http://schemas.microsoft.com/office/drawing/2014/main" id="{A9A17677-B074-75FF-D9BF-17C268B2F26F}"/>
              </a:ext>
            </a:extLst>
          </p:cNvPr>
          <p:cNvSpPr>
            <a:spLocks noGrp="1"/>
          </p:cNvSpPr>
          <p:nvPr>
            <p:ph type="sldNum" sz="quarter" idx="12"/>
          </p:nvPr>
        </p:nvSpPr>
        <p:spPr>
          <a:xfrm>
            <a:off x="6757022" y="4858193"/>
            <a:ext cx="2133600" cy="273844"/>
          </a:xfrm>
        </p:spPr>
        <p:txBody>
          <a:bodyPr/>
          <a:lstStyle/>
          <a:p>
            <a:fld id="{0C913308-F349-4B6D-A68A-DD1791B4A57B}" type="slidenum">
              <a:rPr lang="zh-CN" altLang="en-US" smtClean="0">
                <a:solidFill>
                  <a:prstClr val="black">
                    <a:tint val="75000"/>
                  </a:prstClr>
                </a:solidFill>
              </a:rPr>
              <a:pPr/>
              <a:t>14</a:t>
            </a:fld>
            <a:endParaRPr lang="zh-CN" altLang="en-US" dirty="0">
              <a:solidFill>
                <a:prstClr val="black">
                  <a:tint val="75000"/>
                </a:prstClr>
              </a:solidFill>
            </a:endParaRPr>
          </a:p>
        </p:txBody>
      </p:sp>
      <p:pic>
        <p:nvPicPr>
          <p:cNvPr id="5" name="图片 4">
            <a:extLst>
              <a:ext uri="{FF2B5EF4-FFF2-40B4-BE49-F238E27FC236}">
                <a16:creationId xmlns:a16="http://schemas.microsoft.com/office/drawing/2014/main" id="{8A4D5A70-9FAF-C814-7DD1-EC926627A87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310" t="15001" r="21432" b="17800"/>
          <a:stretch/>
        </p:blipFill>
        <p:spPr>
          <a:xfrm>
            <a:off x="351088" y="960312"/>
            <a:ext cx="3705194" cy="3333999"/>
          </a:xfrm>
          <a:prstGeom prst="rect">
            <a:avLst/>
          </a:prstGeom>
        </p:spPr>
      </p:pic>
      <p:pic>
        <p:nvPicPr>
          <p:cNvPr id="7" name="图片 6">
            <a:extLst>
              <a:ext uri="{FF2B5EF4-FFF2-40B4-BE49-F238E27FC236}">
                <a16:creationId xmlns:a16="http://schemas.microsoft.com/office/drawing/2014/main" id="{B0BEA847-2253-F9C5-D45D-AEED19CF0A42}"/>
              </a:ext>
            </a:extLst>
          </p:cNvPr>
          <p:cNvPicPr>
            <a:picLocks noChangeAspect="1"/>
          </p:cNvPicPr>
          <p:nvPr/>
        </p:nvPicPr>
        <p:blipFill rotWithShape="1">
          <a:blip r:embed="rId5"/>
          <a:srcRect l="8201" t="2401" r="2843" b="9400"/>
          <a:stretch/>
        </p:blipFill>
        <p:spPr>
          <a:xfrm>
            <a:off x="6444207" y="2909177"/>
            <a:ext cx="2587341" cy="1963886"/>
          </a:xfrm>
          <a:prstGeom prst="rect">
            <a:avLst/>
          </a:prstGeom>
        </p:spPr>
      </p:pic>
      <p:pic>
        <p:nvPicPr>
          <p:cNvPr id="9" name="图片 8">
            <a:extLst>
              <a:ext uri="{FF2B5EF4-FFF2-40B4-BE49-F238E27FC236}">
                <a16:creationId xmlns:a16="http://schemas.microsoft.com/office/drawing/2014/main" id="{B5FC43AD-CC76-70F8-515A-187DB26D430C}"/>
              </a:ext>
            </a:extLst>
          </p:cNvPr>
          <p:cNvPicPr>
            <a:picLocks noChangeAspect="1"/>
          </p:cNvPicPr>
          <p:nvPr/>
        </p:nvPicPr>
        <p:blipFill rotWithShape="1">
          <a:blip r:embed="rId6"/>
          <a:srcRect l="7130" t="2401" r="1770" b="13601"/>
          <a:stretch/>
        </p:blipFill>
        <p:spPr>
          <a:xfrm>
            <a:off x="4355976" y="1083121"/>
            <a:ext cx="2587342" cy="1826359"/>
          </a:xfrm>
          <a:prstGeom prst="rect">
            <a:avLst/>
          </a:prstGeom>
        </p:spPr>
      </p:pic>
      <p:sp>
        <p:nvSpPr>
          <p:cNvPr id="10" name="矩形 2">
            <a:extLst>
              <a:ext uri="{FF2B5EF4-FFF2-40B4-BE49-F238E27FC236}">
                <a16:creationId xmlns:a16="http://schemas.microsoft.com/office/drawing/2014/main" id="{3B09388C-CE63-E349-D4BC-39F5987018F3}"/>
              </a:ext>
            </a:extLst>
          </p:cNvPr>
          <p:cNvSpPr>
            <a:spLocks noChangeArrowheads="1"/>
          </p:cNvSpPr>
          <p:nvPr/>
        </p:nvSpPr>
        <p:spPr bwMode="auto">
          <a:xfrm>
            <a:off x="-18636" y="420123"/>
            <a:ext cx="2787943" cy="540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342900" indent="-342900" defTabSz="685800">
              <a:lnSpc>
                <a:spcPct val="150000"/>
              </a:lnSpc>
              <a:spcBef>
                <a:spcPct val="0"/>
              </a:spcBef>
              <a:buFont typeface="Wingdings" panose="05000000000000000000" pitchFamily="2" charset="2"/>
              <a:buChar char="n"/>
              <a:defRPr/>
            </a:pPr>
            <a:r>
              <a:rPr lang="zh-CN" altLang="en-US" sz="2200" b="1" dirty="0">
                <a:solidFill>
                  <a:srgbClr val="800000"/>
                </a:solidFill>
                <a:latin typeface="微软雅黑" panose="020B0503020204020204" pitchFamily="34" charset="-122"/>
                <a:ea typeface="微软雅黑" panose="020B0503020204020204" pitchFamily="34" charset="-122"/>
              </a:rPr>
              <a:t>钢筋腐蚀速率分布</a:t>
            </a:r>
          </a:p>
        </p:txBody>
      </p:sp>
      <p:sp>
        <p:nvSpPr>
          <p:cNvPr id="11" name="矩形 2">
            <a:extLst>
              <a:ext uri="{FF2B5EF4-FFF2-40B4-BE49-F238E27FC236}">
                <a16:creationId xmlns:a16="http://schemas.microsoft.com/office/drawing/2014/main" id="{C8806D2A-1E08-B354-9231-3C3AB8E6B12F}"/>
              </a:ext>
            </a:extLst>
          </p:cNvPr>
          <p:cNvSpPr>
            <a:spLocks noChangeArrowheads="1"/>
          </p:cNvSpPr>
          <p:nvPr/>
        </p:nvSpPr>
        <p:spPr bwMode="auto">
          <a:xfrm>
            <a:off x="4572000" y="420123"/>
            <a:ext cx="2505814" cy="540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342900" indent="-342900" defTabSz="685800">
              <a:lnSpc>
                <a:spcPct val="150000"/>
              </a:lnSpc>
              <a:spcBef>
                <a:spcPct val="0"/>
              </a:spcBef>
              <a:buFont typeface="Wingdings" panose="05000000000000000000" pitchFamily="2" charset="2"/>
              <a:buChar char="n"/>
              <a:defRPr/>
            </a:pPr>
            <a:r>
              <a:rPr lang="zh-CN" altLang="en-US" sz="2200" b="1" dirty="0">
                <a:solidFill>
                  <a:srgbClr val="800000"/>
                </a:solidFill>
                <a:latin typeface="微软雅黑" panose="020B0503020204020204" pitchFamily="34" charset="-122"/>
                <a:ea typeface="微软雅黑" panose="020B0503020204020204" pitchFamily="34" charset="-122"/>
              </a:rPr>
              <a:t>氯离子浓度分布</a:t>
            </a:r>
          </a:p>
        </p:txBody>
      </p:sp>
      <p:sp>
        <p:nvSpPr>
          <p:cNvPr id="13" name="矩形 2">
            <a:extLst>
              <a:ext uri="{FF2B5EF4-FFF2-40B4-BE49-F238E27FC236}">
                <a16:creationId xmlns:a16="http://schemas.microsoft.com/office/drawing/2014/main" id="{CF93A7E8-2D6E-7AD7-111C-767E800D6018}"/>
              </a:ext>
            </a:extLst>
          </p:cNvPr>
          <p:cNvSpPr>
            <a:spLocks noChangeArrowheads="1"/>
          </p:cNvSpPr>
          <p:nvPr/>
        </p:nvSpPr>
        <p:spPr bwMode="auto">
          <a:xfrm>
            <a:off x="6525734" y="2301579"/>
            <a:ext cx="2223686" cy="540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342900" indent="-342900" defTabSz="685800">
              <a:lnSpc>
                <a:spcPct val="150000"/>
              </a:lnSpc>
              <a:spcBef>
                <a:spcPct val="0"/>
              </a:spcBef>
              <a:buFont typeface="Wingdings" panose="05000000000000000000" pitchFamily="2" charset="2"/>
              <a:buChar char="n"/>
              <a:defRPr/>
            </a:pPr>
            <a:r>
              <a:rPr lang="zh-CN" altLang="en-US" sz="2200" b="1" dirty="0">
                <a:solidFill>
                  <a:srgbClr val="800000"/>
                </a:solidFill>
                <a:latin typeface="微软雅黑" panose="020B0503020204020204" pitchFamily="34" charset="-122"/>
                <a:ea typeface="微软雅黑" panose="020B0503020204020204" pitchFamily="34" charset="-122"/>
              </a:rPr>
              <a:t>氧气浓度分布</a:t>
            </a:r>
          </a:p>
        </p:txBody>
      </p:sp>
      <p:sp>
        <p:nvSpPr>
          <p:cNvPr id="17" name="文本框 16">
            <a:extLst>
              <a:ext uri="{FF2B5EF4-FFF2-40B4-BE49-F238E27FC236}">
                <a16:creationId xmlns:a16="http://schemas.microsoft.com/office/drawing/2014/main" id="{43568BA5-411E-0641-802F-05B34669848E}"/>
              </a:ext>
            </a:extLst>
          </p:cNvPr>
          <p:cNvSpPr txBox="1"/>
          <p:nvPr/>
        </p:nvSpPr>
        <p:spPr>
          <a:xfrm>
            <a:off x="401420" y="4293640"/>
            <a:ext cx="5970780" cy="336695"/>
          </a:xfrm>
          <a:prstGeom prst="rect">
            <a:avLst/>
          </a:prstGeom>
          <a:noFill/>
        </p:spPr>
        <p:txBody>
          <a:bodyPr wrap="square">
            <a:spAutoFit/>
          </a:bodyPr>
          <a:lstStyle/>
          <a:p>
            <a:pPr marL="171450" indent="-171450">
              <a:lnSpc>
                <a:spcPct val="150000"/>
              </a:lnSpc>
              <a:buFont typeface="Wingdings" panose="05000000000000000000" pitchFamily="2" charset="2"/>
              <a:buChar char="ü"/>
            </a:pP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钢筋腐蚀速率的</a:t>
            </a:r>
            <a:r>
              <a:rPr lang="zh-CN" altLang="en-US" sz="12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最大值出现在水与钢筋表面接触的界面处</a:t>
            </a: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，其值为</a:t>
            </a:r>
            <a:r>
              <a:rPr lang="en-US" altLang="zh-CN" sz="1200" b="1" dirty="0">
                <a:latin typeface="微软雅黑" panose="020B0503020204020204" pitchFamily="34" charset="-122"/>
                <a:ea typeface="微软雅黑" panose="020B0503020204020204" pitchFamily="34" charset="-122"/>
                <a:cs typeface="Arial" panose="020B0604020202020204" pitchFamily="34" charset="0"/>
              </a:rPr>
              <a:t>78μm/y</a:t>
            </a:r>
          </a:p>
        </p:txBody>
      </p:sp>
      <p:sp>
        <p:nvSpPr>
          <p:cNvPr id="2" name="矩形 1">
            <a:extLst>
              <a:ext uri="{FF2B5EF4-FFF2-40B4-BE49-F238E27FC236}">
                <a16:creationId xmlns:a16="http://schemas.microsoft.com/office/drawing/2014/main" id="{A497D38B-351D-4AAA-9FB4-5ABA3DF88094}"/>
              </a:ext>
            </a:extLst>
          </p:cNvPr>
          <p:cNvSpPr/>
          <p:nvPr/>
        </p:nvSpPr>
        <p:spPr>
          <a:xfrm>
            <a:off x="401420" y="4559654"/>
            <a:ext cx="5610740" cy="613694"/>
          </a:xfrm>
          <a:prstGeom prst="rect">
            <a:avLst/>
          </a:prstGeom>
        </p:spPr>
        <p:txBody>
          <a:bodyPr wrap="square">
            <a:spAutoFit/>
          </a:bodyPr>
          <a:lstStyle/>
          <a:p>
            <a:pPr marL="171450" indent="-171450">
              <a:lnSpc>
                <a:spcPct val="150000"/>
              </a:lnSpc>
              <a:buFont typeface="Wingdings" panose="05000000000000000000" pitchFamily="2" charset="2"/>
              <a:buChar char="ü"/>
            </a:pPr>
            <a:r>
              <a:rPr lang="zh-CN" altLang="en-US" sz="12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水分</a:t>
            </a:r>
            <a:r>
              <a:rPr lang="en-US" altLang="zh-CN" sz="12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/Cl</a:t>
            </a:r>
            <a:r>
              <a:rPr lang="en-US" altLang="zh-CN" sz="1200" b="1" baseline="30000"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a:t>
            </a: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浓度决定了</a:t>
            </a:r>
            <a:r>
              <a:rPr lang="zh-CN" altLang="en-US" sz="12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钢筋能否腐蚀</a:t>
            </a: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，而</a:t>
            </a:r>
            <a:r>
              <a:rPr lang="zh-CN" altLang="en-US" sz="12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氧浓度</a:t>
            </a: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则决定了</a:t>
            </a:r>
            <a:r>
              <a:rPr lang="zh-CN" altLang="en-US" sz="12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钢筋腐蚀的速度</a:t>
            </a:r>
            <a:endParaRPr lang="en-US" altLang="zh-CN" sz="1200" b="1" dirty="0">
              <a:latin typeface="微软雅黑" panose="020B0503020204020204" pitchFamily="34" charset="-122"/>
              <a:ea typeface="微软雅黑" panose="020B0503020204020204" pitchFamily="34" charset="-122"/>
              <a:cs typeface="Arial" panose="020B0604020202020204" pitchFamily="34" charset="0"/>
            </a:endParaRPr>
          </a:p>
          <a:p>
            <a:pPr marL="171450" indent="-171450">
              <a:lnSpc>
                <a:spcPct val="150000"/>
              </a:lnSpc>
              <a:buFont typeface="Wingdings" panose="05000000000000000000" pitchFamily="2" charset="2"/>
              <a:buChar char="ü"/>
            </a:pP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氧浓度对腐蚀速率的影响大于</a:t>
            </a:r>
            <a:r>
              <a:rPr lang="en-US" altLang="zh-CN" sz="1200" b="1" dirty="0">
                <a:latin typeface="微软雅黑" panose="020B0503020204020204" pitchFamily="34" charset="-122"/>
                <a:ea typeface="微软雅黑" panose="020B0503020204020204" pitchFamily="34" charset="-122"/>
                <a:cs typeface="Arial" panose="020B0604020202020204" pitchFamily="34" charset="0"/>
              </a:rPr>
              <a:t>Cl</a:t>
            </a:r>
            <a:r>
              <a:rPr lang="en-US" altLang="zh-CN" sz="1200" b="1" baseline="30000" dirty="0">
                <a:latin typeface="微软雅黑" panose="020B0503020204020204" pitchFamily="34" charset="-122"/>
                <a:ea typeface="微软雅黑" panose="020B0503020204020204" pitchFamily="34" charset="-122"/>
                <a:cs typeface="Arial" panose="020B0604020202020204" pitchFamily="34" charset="0"/>
              </a:rPr>
              <a:t>-</a:t>
            </a: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浓度，</a:t>
            </a:r>
            <a:r>
              <a:rPr lang="zh-CN" altLang="en-US" sz="12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氧扩散是整个电化学反应的控制步骤</a:t>
            </a:r>
          </a:p>
        </p:txBody>
      </p:sp>
    </p:spTree>
    <p:extLst>
      <p:ext uri="{BB962C8B-B14F-4D97-AF65-F5344CB8AC3E}">
        <p14:creationId xmlns:p14="http://schemas.microsoft.com/office/powerpoint/2010/main" val="1546890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标题 1">
            <a:extLst>
              <a:ext uri="{FF2B5EF4-FFF2-40B4-BE49-F238E27FC236}">
                <a16:creationId xmlns:a16="http://schemas.microsoft.com/office/drawing/2014/main" id="{CC5AB8D1-07F4-5F4F-8E3D-5C116F86FDAE}"/>
              </a:ext>
            </a:extLst>
          </p:cNvPr>
          <p:cNvSpPr txBox="1">
            <a:spLocks/>
          </p:cNvSpPr>
          <p:nvPr/>
        </p:nvSpPr>
        <p:spPr>
          <a:xfrm>
            <a:off x="0" y="0"/>
            <a:ext cx="9144000" cy="573528"/>
          </a:xfrm>
          <a:prstGeom prst="rect">
            <a:avLst/>
          </a:prstGeom>
        </p:spPr>
        <p:style>
          <a:lnRef idx="0">
            <a:schemeClr val="accent1"/>
          </a:lnRef>
          <a:fillRef idx="3">
            <a:schemeClr val="accent1"/>
          </a:fillRef>
          <a:effectRef idx="3">
            <a:schemeClr val="accent1"/>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r>
              <a:rPr lang="zh-CN" altLang="en-US" sz="2800" b="1" dirty="0">
                <a:solidFill>
                  <a:prstClr val="white"/>
                </a:solidFill>
                <a:latin typeface="黑体" panose="02010609060101010101" pitchFamily="49" charset="-122"/>
                <a:ea typeface="黑体" panose="02010609060101010101" pitchFamily="49" charset="-122"/>
              </a:rPr>
              <a:t>仿真结果</a:t>
            </a:r>
          </a:p>
        </p:txBody>
      </p:sp>
      <p:pic>
        <p:nvPicPr>
          <p:cNvPr id="16" name="Picture 13">
            <a:extLst>
              <a:ext uri="{FF2B5EF4-FFF2-40B4-BE49-F238E27FC236}">
                <a16:creationId xmlns:a16="http://schemas.microsoft.com/office/drawing/2014/main" id="{1B1E79E4-2827-F24D-82BE-34D0EC16D624}"/>
              </a:ext>
              <a:ext uri="{C183D7F6-B498-43B3-948B-1728B52AA6E4}">
                <adec:decorative xmlns:adec="http://schemas.microsoft.com/office/drawing/2017/decorative" val="1"/>
              </a:ext>
            </a:extLst>
          </p:cNvPr>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78545" t="10448" r="5492" b="75699"/>
          <a:stretch>
            <a:fillRect/>
          </a:stretch>
        </p:blipFill>
        <p:spPr bwMode="auto">
          <a:xfrm>
            <a:off x="8244408" y="-16899"/>
            <a:ext cx="918228" cy="590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灯片编号占位符 11">
            <a:extLst>
              <a:ext uri="{FF2B5EF4-FFF2-40B4-BE49-F238E27FC236}">
                <a16:creationId xmlns:a16="http://schemas.microsoft.com/office/drawing/2014/main" id="{A9A17677-B074-75FF-D9BF-17C268B2F26F}"/>
              </a:ext>
            </a:extLst>
          </p:cNvPr>
          <p:cNvSpPr>
            <a:spLocks noGrp="1"/>
          </p:cNvSpPr>
          <p:nvPr>
            <p:ph type="sldNum" sz="quarter" idx="12"/>
          </p:nvPr>
        </p:nvSpPr>
        <p:spPr>
          <a:xfrm>
            <a:off x="6757022" y="4858193"/>
            <a:ext cx="2133600" cy="273844"/>
          </a:xfrm>
        </p:spPr>
        <p:txBody>
          <a:bodyPr/>
          <a:lstStyle/>
          <a:p>
            <a:fld id="{0C913308-F349-4B6D-A68A-DD1791B4A57B}" type="slidenum">
              <a:rPr lang="zh-CN" altLang="en-US" smtClean="0">
                <a:solidFill>
                  <a:prstClr val="black">
                    <a:tint val="75000"/>
                  </a:prstClr>
                </a:solidFill>
              </a:rPr>
              <a:pPr/>
              <a:t>15</a:t>
            </a:fld>
            <a:endParaRPr lang="zh-CN" altLang="en-US" dirty="0">
              <a:solidFill>
                <a:prstClr val="black">
                  <a:tint val="75000"/>
                </a:prstClr>
              </a:solidFill>
            </a:endParaRPr>
          </a:p>
        </p:txBody>
      </p:sp>
      <p:pic>
        <p:nvPicPr>
          <p:cNvPr id="3" name="图片 2">
            <a:extLst>
              <a:ext uri="{FF2B5EF4-FFF2-40B4-BE49-F238E27FC236}">
                <a16:creationId xmlns:a16="http://schemas.microsoft.com/office/drawing/2014/main" id="{78F2C15F-4015-DD80-B877-20E555D65E85}"/>
              </a:ext>
            </a:extLst>
          </p:cNvPr>
          <p:cNvPicPr>
            <a:picLocks noChangeAspect="1"/>
          </p:cNvPicPr>
          <p:nvPr/>
        </p:nvPicPr>
        <p:blipFill rotWithShape="1">
          <a:blip r:embed="rId4"/>
          <a:srcRect l="9274" t="2401" r="1772" b="13601"/>
          <a:stretch/>
        </p:blipFill>
        <p:spPr>
          <a:xfrm>
            <a:off x="323528" y="987574"/>
            <a:ext cx="4791197" cy="3463516"/>
          </a:xfrm>
          <a:prstGeom prst="rect">
            <a:avLst/>
          </a:prstGeom>
        </p:spPr>
      </p:pic>
      <p:sp>
        <p:nvSpPr>
          <p:cNvPr id="24" name="文本框 23">
            <a:extLst>
              <a:ext uri="{FF2B5EF4-FFF2-40B4-BE49-F238E27FC236}">
                <a16:creationId xmlns:a16="http://schemas.microsoft.com/office/drawing/2014/main" id="{FCBD5F12-95A9-1354-7E2B-A3146BDFE959}"/>
              </a:ext>
            </a:extLst>
          </p:cNvPr>
          <p:cNvSpPr txBox="1"/>
          <p:nvPr/>
        </p:nvSpPr>
        <p:spPr>
          <a:xfrm>
            <a:off x="4896544" y="3702085"/>
            <a:ext cx="3923928" cy="613694"/>
          </a:xfrm>
          <a:prstGeom prst="rect">
            <a:avLst/>
          </a:prstGeom>
          <a:noFill/>
        </p:spPr>
        <p:txBody>
          <a:bodyPr wrap="square">
            <a:spAutoFit/>
          </a:bodyPr>
          <a:lstStyle/>
          <a:p>
            <a:pPr marL="171450" indent="-171450">
              <a:lnSpc>
                <a:spcPct val="150000"/>
              </a:lnSpc>
              <a:buFont typeface="Wingdings" panose="05000000000000000000" pitchFamily="2" charset="2"/>
              <a:buChar char="ü"/>
            </a:pP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随着时间的推移，腐蚀产物逐渐累积，钢筋表面厚度逐渐增加，其上方由于氧浓度更高，腐蚀产物更厚</a:t>
            </a:r>
          </a:p>
        </p:txBody>
      </p:sp>
      <p:pic>
        <p:nvPicPr>
          <p:cNvPr id="32" name="图片 31">
            <a:extLst>
              <a:ext uri="{FF2B5EF4-FFF2-40B4-BE49-F238E27FC236}">
                <a16:creationId xmlns:a16="http://schemas.microsoft.com/office/drawing/2014/main" id="{1125428A-775F-7768-E30F-3ADEBA5E94F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438" t="2750" r="5376" b="1089"/>
          <a:stretch/>
        </p:blipFill>
        <p:spPr>
          <a:xfrm>
            <a:off x="5724128" y="742364"/>
            <a:ext cx="3295822" cy="2550765"/>
          </a:xfrm>
          <a:prstGeom prst="rect">
            <a:avLst/>
          </a:prstGeom>
        </p:spPr>
      </p:pic>
      <p:sp>
        <p:nvSpPr>
          <p:cNvPr id="33" name="文本框 32">
            <a:extLst>
              <a:ext uri="{FF2B5EF4-FFF2-40B4-BE49-F238E27FC236}">
                <a16:creationId xmlns:a16="http://schemas.microsoft.com/office/drawing/2014/main" id="{20FFD31C-BCB2-4BCE-9216-2DE6E9BDEEFA}"/>
              </a:ext>
            </a:extLst>
          </p:cNvPr>
          <p:cNvSpPr txBox="1"/>
          <p:nvPr/>
        </p:nvSpPr>
        <p:spPr>
          <a:xfrm>
            <a:off x="5790354" y="603865"/>
            <a:ext cx="2310037" cy="276999"/>
          </a:xfrm>
          <a:prstGeom prst="rect">
            <a:avLst/>
          </a:prstGeom>
          <a:noFill/>
        </p:spPr>
        <p:txBody>
          <a:bodyPr wrap="square" rtlCol="0">
            <a:spAutoFit/>
          </a:bodyPr>
          <a:lstStyle/>
          <a:p>
            <a:r>
              <a:rPr lang="en-US" altLang="zh-CN" sz="1200" dirty="0">
                <a:latin typeface="微软雅黑" panose="020B0503020204020204" pitchFamily="34" charset="-122"/>
                <a:ea typeface="微软雅黑" panose="020B0503020204020204" pitchFamily="34" charset="-122"/>
              </a:rPr>
              <a:t>t=630d </a:t>
            </a:r>
            <a:r>
              <a:rPr lang="zh-CN" altLang="en-US" sz="1200" dirty="0">
                <a:latin typeface="微软雅黑" panose="020B0503020204020204" pitchFamily="34" charset="-122"/>
                <a:ea typeface="微软雅黑" panose="020B0503020204020204" pitchFamily="34" charset="-122"/>
              </a:rPr>
              <a:t>氧气浓度分布</a:t>
            </a:r>
          </a:p>
        </p:txBody>
      </p:sp>
      <p:pic>
        <p:nvPicPr>
          <p:cNvPr id="37" name="图片 36">
            <a:extLst>
              <a:ext uri="{FF2B5EF4-FFF2-40B4-BE49-F238E27FC236}">
                <a16:creationId xmlns:a16="http://schemas.microsoft.com/office/drawing/2014/main" id="{BDA6D23F-81A3-2068-6CC7-B7F9F34F35D7}"/>
              </a:ext>
            </a:extLst>
          </p:cNvPr>
          <p:cNvPicPr>
            <a:picLocks noChangeAspect="1"/>
          </p:cNvPicPr>
          <p:nvPr/>
        </p:nvPicPr>
        <p:blipFill rotWithShape="1">
          <a:blip r:embed="rId6">
            <a:extLst>
              <a:ext uri="{28A0092B-C50C-407E-A947-70E740481C1C}">
                <a14:useLocalDpi xmlns:a14="http://schemas.microsoft.com/office/drawing/2010/main" val="0"/>
              </a:ext>
            </a:extLst>
          </a:blip>
          <a:srcRect l="34314" t="42092" r="50980" b="34379"/>
          <a:stretch/>
        </p:blipFill>
        <p:spPr>
          <a:xfrm>
            <a:off x="2123728" y="1851670"/>
            <a:ext cx="2019397" cy="2423276"/>
          </a:xfrm>
          <a:prstGeom prst="rect">
            <a:avLst/>
          </a:prstGeom>
        </p:spPr>
      </p:pic>
      <p:pic>
        <p:nvPicPr>
          <p:cNvPr id="39" name="图片 38">
            <a:extLst>
              <a:ext uri="{FF2B5EF4-FFF2-40B4-BE49-F238E27FC236}">
                <a16:creationId xmlns:a16="http://schemas.microsoft.com/office/drawing/2014/main" id="{825E9834-B2B1-CB19-DA45-B592CA3680F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82550" t="2401" r="5901" b="2401"/>
          <a:stretch/>
        </p:blipFill>
        <p:spPr>
          <a:xfrm>
            <a:off x="4477685" y="2514583"/>
            <a:ext cx="418859" cy="2589310"/>
          </a:xfrm>
          <a:prstGeom prst="rect">
            <a:avLst/>
          </a:prstGeom>
        </p:spPr>
      </p:pic>
      <p:sp>
        <p:nvSpPr>
          <p:cNvPr id="40" name="矩形 2">
            <a:extLst>
              <a:ext uri="{FF2B5EF4-FFF2-40B4-BE49-F238E27FC236}">
                <a16:creationId xmlns:a16="http://schemas.microsoft.com/office/drawing/2014/main" id="{3142A0C6-5A4F-7DC7-F2E3-D5D80EFCA202}"/>
              </a:ext>
            </a:extLst>
          </p:cNvPr>
          <p:cNvSpPr>
            <a:spLocks noChangeArrowheads="1"/>
          </p:cNvSpPr>
          <p:nvPr/>
        </p:nvSpPr>
        <p:spPr bwMode="auto">
          <a:xfrm>
            <a:off x="17445" y="447233"/>
            <a:ext cx="3352200" cy="540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342900" indent="-342900" defTabSz="685800">
              <a:lnSpc>
                <a:spcPct val="150000"/>
              </a:lnSpc>
              <a:spcBef>
                <a:spcPct val="0"/>
              </a:spcBef>
              <a:buFont typeface="Wingdings" panose="05000000000000000000" pitchFamily="2" charset="2"/>
              <a:buChar char="n"/>
              <a:defRPr/>
            </a:pPr>
            <a:r>
              <a:rPr lang="zh-CN" altLang="en-US" sz="2200" b="1" dirty="0">
                <a:solidFill>
                  <a:srgbClr val="800000"/>
                </a:solidFill>
                <a:latin typeface="微软雅黑" panose="020B0503020204020204" pitchFamily="34" charset="-122"/>
                <a:ea typeface="微软雅黑" panose="020B0503020204020204" pitchFamily="34" charset="-122"/>
              </a:rPr>
              <a:t>钢筋腐蚀产物厚度分布</a:t>
            </a:r>
          </a:p>
        </p:txBody>
      </p:sp>
    </p:spTree>
    <p:extLst>
      <p:ext uri="{BB962C8B-B14F-4D97-AF65-F5344CB8AC3E}">
        <p14:creationId xmlns:p14="http://schemas.microsoft.com/office/powerpoint/2010/main" val="18399069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标题 1">
            <a:extLst>
              <a:ext uri="{FF2B5EF4-FFF2-40B4-BE49-F238E27FC236}">
                <a16:creationId xmlns:a16="http://schemas.microsoft.com/office/drawing/2014/main" id="{CC5AB8D1-07F4-5F4F-8E3D-5C116F86FDAE}"/>
              </a:ext>
            </a:extLst>
          </p:cNvPr>
          <p:cNvSpPr txBox="1">
            <a:spLocks/>
          </p:cNvSpPr>
          <p:nvPr/>
        </p:nvSpPr>
        <p:spPr>
          <a:xfrm>
            <a:off x="0" y="0"/>
            <a:ext cx="9144000" cy="573528"/>
          </a:xfrm>
          <a:prstGeom prst="rect">
            <a:avLst/>
          </a:prstGeom>
        </p:spPr>
        <p:style>
          <a:lnRef idx="0">
            <a:schemeClr val="accent1"/>
          </a:lnRef>
          <a:fillRef idx="3">
            <a:schemeClr val="accent1"/>
          </a:fillRef>
          <a:effectRef idx="3">
            <a:schemeClr val="accent1"/>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r>
              <a:rPr lang="zh-CN" altLang="en-US" sz="2800" b="1" dirty="0">
                <a:solidFill>
                  <a:prstClr val="white"/>
                </a:solidFill>
                <a:latin typeface="黑体" panose="02010609060101010101" pitchFamily="49" charset="-122"/>
                <a:ea typeface="黑体" panose="02010609060101010101" pitchFamily="49" charset="-122"/>
              </a:rPr>
              <a:t>仿真结果</a:t>
            </a:r>
          </a:p>
        </p:txBody>
      </p:sp>
      <p:pic>
        <p:nvPicPr>
          <p:cNvPr id="16" name="Picture 13">
            <a:extLst>
              <a:ext uri="{FF2B5EF4-FFF2-40B4-BE49-F238E27FC236}">
                <a16:creationId xmlns:a16="http://schemas.microsoft.com/office/drawing/2014/main" id="{1B1E79E4-2827-F24D-82BE-34D0EC16D624}"/>
              </a:ext>
              <a:ext uri="{C183D7F6-B498-43B3-948B-1728B52AA6E4}">
                <adec:decorative xmlns:adec="http://schemas.microsoft.com/office/drawing/2017/decorative" val="1"/>
              </a:ext>
            </a:extLst>
          </p:cNvPr>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78545" t="10448" r="5492" b="75699"/>
          <a:stretch>
            <a:fillRect/>
          </a:stretch>
        </p:blipFill>
        <p:spPr bwMode="auto">
          <a:xfrm>
            <a:off x="8244408" y="-16899"/>
            <a:ext cx="918228" cy="590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灯片编号占位符 11">
            <a:extLst>
              <a:ext uri="{FF2B5EF4-FFF2-40B4-BE49-F238E27FC236}">
                <a16:creationId xmlns:a16="http://schemas.microsoft.com/office/drawing/2014/main" id="{A9A17677-B074-75FF-D9BF-17C268B2F26F}"/>
              </a:ext>
            </a:extLst>
          </p:cNvPr>
          <p:cNvSpPr>
            <a:spLocks noGrp="1"/>
          </p:cNvSpPr>
          <p:nvPr>
            <p:ph type="sldNum" sz="quarter" idx="12"/>
          </p:nvPr>
        </p:nvSpPr>
        <p:spPr>
          <a:xfrm>
            <a:off x="6757022" y="4858193"/>
            <a:ext cx="2133600" cy="273844"/>
          </a:xfrm>
        </p:spPr>
        <p:txBody>
          <a:bodyPr/>
          <a:lstStyle/>
          <a:p>
            <a:fld id="{0C913308-F349-4B6D-A68A-DD1791B4A57B}" type="slidenum">
              <a:rPr lang="zh-CN" altLang="en-US" smtClean="0">
                <a:solidFill>
                  <a:prstClr val="black">
                    <a:tint val="75000"/>
                  </a:prstClr>
                </a:solidFill>
              </a:rPr>
              <a:pPr/>
              <a:t>16</a:t>
            </a:fld>
            <a:endParaRPr lang="zh-CN" altLang="en-US" dirty="0">
              <a:solidFill>
                <a:prstClr val="black">
                  <a:tint val="75000"/>
                </a:prstClr>
              </a:solidFill>
            </a:endParaRPr>
          </a:p>
        </p:txBody>
      </p:sp>
      <p:sp>
        <p:nvSpPr>
          <p:cNvPr id="4" name="文本框 3">
            <a:extLst>
              <a:ext uri="{FF2B5EF4-FFF2-40B4-BE49-F238E27FC236}">
                <a16:creationId xmlns:a16="http://schemas.microsoft.com/office/drawing/2014/main" id="{2C1029E6-B104-A6C9-B710-9508286DD49E}"/>
              </a:ext>
            </a:extLst>
          </p:cNvPr>
          <p:cNvSpPr txBox="1"/>
          <p:nvPr/>
        </p:nvSpPr>
        <p:spPr>
          <a:xfrm>
            <a:off x="539552" y="4649907"/>
            <a:ext cx="6801269" cy="336695"/>
          </a:xfrm>
          <a:prstGeom prst="rect">
            <a:avLst/>
          </a:prstGeom>
          <a:noFill/>
        </p:spPr>
        <p:txBody>
          <a:bodyPr wrap="square">
            <a:spAutoFit/>
          </a:bodyPr>
          <a:lstStyle/>
          <a:p>
            <a:pPr marL="171450" indent="-171450">
              <a:lnSpc>
                <a:spcPct val="150000"/>
              </a:lnSpc>
              <a:buFont typeface="Wingdings" panose="05000000000000000000" pitchFamily="2" charset="2"/>
              <a:buChar char="ü"/>
            </a:pP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钢筋厚度增加给混凝土带来应力，从钢筋四周向混凝土扩散，腐蚀产物越厚，应力值和应变越大</a:t>
            </a:r>
            <a:endParaRPr lang="en-US" altLang="zh-CN" sz="12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endParaRPr>
          </a:p>
        </p:txBody>
      </p:sp>
      <p:pic>
        <p:nvPicPr>
          <p:cNvPr id="6" name="图片 5">
            <a:extLst>
              <a:ext uri="{FF2B5EF4-FFF2-40B4-BE49-F238E27FC236}">
                <a16:creationId xmlns:a16="http://schemas.microsoft.com/office/drawing/2014/main" id="{55680521-5A07-91B6-C450-80FBE3CDAFE3}"/>
              </a:ext>
            </a:extLst>
          </p:cNvPr>
          <p:cNvPicPr>
            <a:picLocks noChangeAspect="1"/>
          </p:cNvPicPr>
          <p:nvPr/>
        </p:nvPicPr>
        <p:blipFill rotWithShape="1">
          <a:blip r:embed="rId4">
            <a:extLst>
              <a:ext uri="{28A0092B-C50C-407E-A947-70E740481C1C}">
                <a14:useLocalDpi xmlns:a14="http://schemas.microsoft.com/office/drawing/2010/main"/>
              </a:ext>
            </a:extLst>
          </a:blip>
          <a:srcRect t="1209"/>
          <a:stretch/>
        </p:blipFill>
        <p:spPr>
          <a:xfrm>
            <a:off x="323528" y="1000255"/>
            <a:ext cx="4030590" cy="3413125"/>
          </a:xfrm>
          <a:prstGeom prst="rect">
            <a:avLst/>
          </a:prstGeom>
        </p:spPr>
      </p:pic>
      <p:sp>
        <p:nvSpPr>
          <p:cNvPr id="7" name="矩形 2">
            <a:extLst>
              <a:ext uri="{FF2B5EF4-FFF2-40B4-BE49-F238E27FC236}">
                <a16:creationId xmlns:a16="http://schemas.microsoft.com/office/drawing/2014/main" id="{4913B490-6D99-8D3F-DF9C-EE3164DFE059}"/>
              </a:ext>
            </a:extLst>
          </p:cNvPr>
          <p:cNvSpPr>
            <a:spLocks noChangeArrowheads="1"/>
          </p:cNvSpPr>
          <p:nvPr/>
        </p:nvSpPr>
        <p:spPr bwMode="auto">
          <a:xfrm>
            <a:off x="17445" y="447233"/>
            <a:ext cx="4762842" cy="540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342900" indent="-342900" defTabSz="685800">
              <a:lnSpc>
                <a:spcPct val="150000"/>
              </a:lnSpc>
              <a:spcBef>
                <a:spcPct val="0"/>
              </a:spcBef>
              <a:buFont typeface="Wingdings" panose="05000000000000000000" pitchFamily="2" charset="2"/>
              <a:buChar char="n"/>
              <a:defRPr/>
            </a:pPr>
            <a:r>
              <a:rPr lang="zh-CN" altLang="en-US" sz="2200" b="1" dirty="0">
                <a:solidFill>
                  <a:srgbClr val="800000"/>
                </a:solidFill>
                <a:latin typeface="微软雅黑" panose="020B0503020204020204" pitchFamily="34" charset="-122"/>
                <a:ea typeface="微软雅黑" panose="020B0503020204020204" pitchFamily="34" charset="-122"/>
              </a:rPr>
              <a:t>混凝土应力和非局部等效应变分布</a:t>
            </a:r>
          </a:p>
        </p:txBody>
      </p:sp>
      <p:pic>
        <p:nvPicPr>
          <p:cNvPr id="8" name="图片 7">
            <a:extLst>
              <a:ext uri="{FF2B5EF4-FFF2-40B4-BE49-F238E27FC236}">
                <a16:creationId xmlns:a16="http://schemas.microsoft.com/office/drawing/2014/main" id="{23E2B8D9-2D6C-01AC-CECB-B9159885972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9011" t="355" r="7769" b="16401"/>
          <a:stretch/>
        </p:blipFill>
        <p:spPr>
          <a:xfrm>
            <a:off x="4602528" y="928903"/>
            <a:ext cx="3926276" cy="3484477"/>
          </a:xfrm>
          <a:prstGeom prst="rect">
            <a:avLst/>
          </a:prstGeom>
        </p:spPr>
      </p:pic>
      <p:sp>
        <p:nvSpPr>
          <p:cNvPr id="9" name="文本框 8">
            <a:extLst>
              <a:ext uri="{FF2B5EF4-FFF2-40B4-BE49-F238E27FC236}">
                <a16:creationId xmlns:a16="http://schemas.microsoft.com/office/drawing/2014/main" id="{79F0FFBD-87CB-7AE8-1527-1B306ECF4A98}"/>
              </a:ext>
            </a:extLst>
          </p:cNvPr>
          <p:cNvSpPr txBox="1"/>
          <p:nvPr/>
        </p:nvSpPr>
        <p:spPr>
          <a:xfrm>
            <a:off x="3935723" y="882261"/>
            <a:ext cx="528615" cy="276999"/>
          </a:xfrm>
          <a:prstGeom prst="rect">
            <a:avLst/>
          </a:prstGeom>
          <a:noFill/>
        </p:spPr>
        <p:txBody>
          <a:bodyPr wrap="square" rtlCol="0">
            <a:spAutoFit/>
          </a:bodyPr>
          <a:lstStyle/>
          <a:p>
            <a:r>
              <a:rPr lang="en-US" altLang="zh-CN" sz="1200" dirty="0">
                <a:latin typeface="微软雅黑" panose="020B0503020204020204" pitchFamily="34" charset="-122"/>
                <a:ea typeface="微软雅黑" panose="020B0503020204020204" pitchFamily="34" charset="-122"/>
              </a:rPr>
              <a:t>MPa</a:t>
            </a:r>
            <a:endParaRPr lang="zh-CN" altLang="en-US"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421431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标题 1">
            <a:extLst>
              <a:ext uri="{FF2B5EF4-FFF2-40B4-BE49-F238E27FC236}">
                <a16:creationId xmlns:a16="http://schemas.microsoft.com/office/drawing/2014/main" id="{CC5AB8D1-07F4-5F4F-8E3D-5C116F86FDAE}"/>
              </a:ext>
            </a:extLst>
          </p:cNvPr>
          <p:cNvSpPr txBox="1">
            <a:spLocks/>
          </p:cNvSpPr>
          <p:nvPr/>
        </p:nvSpPr>
        <p:spPr>
          <a:xfrm>
            <a:off x="0" y="0"/>
            <a:ext cx="9144000" cy="573528"/>
          </a:xfrm>
          <a:prstGeom prst="rect">
            <a:avLst/>
          </a:prstGeom>
        </p:spPr>
        <p:style>
          <a:lnRef idx="0">
            <a:schemeClr val="accent1"/>
          </a:lnRef>
          <a:fillRef idx="3">
            <a:schemeClr val="accent1"/>
          </a:fillRef>
          <a:effectRef idx="3">
            <a:schemeClr val="accent1"/>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r>
              <a:rPr lang="zh-CN" altLang="en-US" sz="2800" b="1" dirty="0">
                <a:solidFill>
                  <a:prstClr val="white"/>
                </a:solidFill>
                <a:latin typeface="黑体" panose="02010609060101010101" pitchFamily="49" charset="-122"/>
                <a:ea typeface="黑体" panose="02010609060101010101" pitchFamily="49" charset="-122"/>
              </a:rPr>
              <a:t>仿真结果</a:t>
            </a:r>
          </a:p>
        </p:txBody>
      </p:sp>
      <p:pic>
        <p:nvPicPr>
          <p:cNvPr id="16" name="Picture 13">
            <a:extLst>
              <a:ext uri="{FF2B5EF4-FFF2-40B4-BE49-F238E27FC236}">
                <a16:creationId xmlns:a16="http://schemas.microsoft.com/office/drawing/2014/main" id="{1B1E79E4-2827-F24D-82BE-34D0EC16D624}"/>
              </a:ext>
              <a:ext uri="{C183D7F6-B498-43B3-948B-1728B52AA6E4}">
                <adec:decorative xmlns:adec="http://schemas.microsoft.com/office/drawing/2017/decorative" val="1"/>
              </a:ext>
            </a:extLst>
          </p:cNvPr>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78545" t="10448" r="5492" b="75699"/>
          <a:stretch>
            <a:fillRect/>
          </a:stretch>
        </p:blipFill>
        <p:spPr bwMode="auto">
          <a:xfrm>
            <a:off x="8244408" y="-16899"/>
            <a:ext cx="918228" cy="590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灯片编号占位符 11">
            <a:extLst>
              <a:ext uri="{FF2B5EF4-FFF2-40B4-BE49-F238E27FC236}">
                <a16:creationId xmlns:a16="http://schemas.microsoft.com/office/drawing/2014/main" id="{A9A17677-B074-75FF-D9BF-17C268B2F26F}"/>
              </a:ext>
            </a:extLst>
          </p:cNvPr>
          <p:cNvSpPr>
            <a:spLocks noGrp="1"/>
          </p:cNvSpPr>
          <p:nvPr>
            <p:ph type="sldNum" sz="quarter" idx="12"/>
          </p:nvPr>
        </p:nvSpPr>
        <p:spPr>
          <a:xfrm>
            <a:off x="6757022" y="4858193"/>
            <a:ext cx="2133600" cy="273844"/>
          </a:xfrm>
        </p:spPr>
        <p:txBody>
          <a:bodyPr/>
          <a:lstStyle/>
          <a:p>
            <a:fld id="{0C913308-F349-4B6D-A68A-DD1791B4A57B}" type="slidenum">
              <a:rPr lang="zh-CN" altLang="en-US" smtClean="0">
                <a:solidFill>
                  <a:prstClr val="black">
                    <a:tint val="75000"/>
                  </a:prstClr>
                </a:solidFill>
              </a:rPr>
              <a:pPr/>
              <a:t>17</a:t>
            </a:fld>
            <a:endParaRPr lang="zh-CN" altLang="en-US" dirty="0">
              <a:solidFill>
                <a:prstClr val="black">
                  <a:tint val="75000"/>
                </a:prstClr>
              </a:solidFill>
            </a:endParaRPr>
          </a:p>
        </p:txBody>
      </p:sp>
      <p:sp>
        <p:nvSpPr>
          <p:cNvPr id="4" name="文本框 3">
            <a:extLst>
              <a:ext uri="{FF2B5EF4-FFF2-40B4-BE49-F238E27FC236}">
                <a16:creationId xmlns:a16="http://schemas.microsoft.com/office/drawing/2014/main" id="{2C1029E6-B104-A6C9-B710-9508286DD49E}"/>
              </a:ext>
            </a:extLst>
          </p:cNvPr>
          <p:cNvSpPr txBox="1"/>
          <p:nvPr/>
        </p:nvSpPr>
        <p:spPr>
          <a:xfrm>
            <a:off x="5999974" y="2466679"/>
            <a:ext cx="3168352" cy="613694"/>
          </a:xfrm>
          <a:prstGeom prst="rect">
            <a:avLst/>
          </a:prstGeom>
          <a:noFill/>
        </p:spPr>
        <p:txBody>
          <a:bodyPr wrap="square">
            <a:spAutoFit/>
          </a:bodyPr>
          <a:lstStyle/>
          <a:p>
            <a:pPr marL="171450" indent="-171450">
              <a:lnSpc>
                <a:spcPct val="150000"/>
              </a:lnSpc>
              <a:buFont typeface="Wingdings" panose="05000000000000000000" pitchFamily="2" charset="2"/>
              <a:buChar char="ü"/>
            </a:pP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应力超过一定值后，混凝土开始出现损伤，损伤随时间逐渐累积和扩展</a:t>
            </a:r>
            <a:endParaRPr lang="en-US" altLang="zh-CN" sz="1200" b="1" dirty="0">
              <a:latin typeface="微软雅黑" panose="020B0503020204020204" pitchFamily="34" charset="-122"/>
              <a:ea typeface="微软雅黑" panose="020B0503020204020204" pitchFamily="34" charset="-122"/>
              <a:cs typeface="Arial" panose="020B0604020202020204" pitchFamily="34" charset="0"/>
            </a:endParaRPr>
          </a:p>
        </p:txBody>
      </p:sp>
      <p:pic>
        <p:nvPicPr>
          <p:cNvPr id="3" name="图片 2">
            <a:extLst>
              <a:ext uri="{FF2B5EF4-FFF2-40B4-BE49-F238E27FC236}">
                <a16:creationId xmlns:a16="http://schemas.microsoft.com/office/drawing/2014/main" id="{8D7BB34C-7162-7102-E5FB-D243C7AE5E2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9011" t="2401" r="2801" b="17672"/>
          <a:stretch/>
        </p:blipFill>
        <p:spPr>
          <a:xfrm>
            <a:off x="973314" y="987574"/>
            <a:ext cx="5112568" cy="4111049"/>
          </a:xfrm>
          <a:prstGeom prst="rect">
            <a:avLst/>
          </a:prstGeom>
        </p:spPr>
      </p:pic>
      <p:sp>
        <p:nvSpPr>
          <p:cNvPr id="5" name="矩形 2">
            <a:extLst>
              <a:ext uri="{FF2B5EF4-FFF2-40B4-BE49-F238E27FC236}">
                <a16:creationId xmlns:a16="http://schemas.microsoft.com/office/drawing/2014/main" id="{2D4E8B3D-04BE-A3B0-54B3-4B1BCB839175}"/>
              </a:ext>
            </a:extLst>
          </p:cNvPr>
          <p:cNvSpPr>
            <a:spLocks noChangeArrowheads="1"/>
          </p:cNvSpPr>
          <p:nvPr/>
        </p:nvSpPr>
        <p:spPr bwMode="auto">
          <a:xfrm>
            <a:off x="17445" y="447233"/>
            <a:ext cx="1941557" cy="540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342900" indent="-342900" defTabSz="685800">
              <a:lnSpc>
                <a:spcPct val="150000"/>
              </a:lnSpc>
              <a:spcBef>
                <a:spcPct val="0"/>
              </a:spcBef>
              <a:buFont typeface="Wingdings" panose="05000000000000000000" pitchFamily="2" charset="2"/>
              <a:buChar char="n"/>
              <a:defRPr/>
            </a:pPr>
            <a:r>
              <a:rPr lang="zh-CN" altLang="en-US" sz="2200" b="1" dirty="0">
                <a:solidFill>
                  <a:srgbClr val="800000"/>
                </a:solidFill>
                <a:latin typeface="微软雅黑" panose="020B0503020204020204" pitchFamily="34" charset="-122"/>
                <a:ea typeface="微软雅黑" panose="020B0503020204020204" pitchFamily="34" charset="-122"/>
              </a:rPr>
              <a:t>混凝土损伤</a:t>
            </a:r>
          </a:p>
        </p:txBody>
      </p:sp>
      <p:sp>
        <p:nvSpPr>
          <p:cNvPr id="7" name="矩形: 圆角 6">
            <a:extLst>
              <a:ext uri="{FF2B5EF4-FFF2-40B4-BE49-F238E27FC236}">
                <a16:creationId xmlns:a16="http://schemas.microsoft.com/office/drawing/2014/main" id="{2667628B-716B-61C7-0C08-79B4F9655102}"/>
              </a:ext>
            </a:extLst>
          </p:cNvPr>
          <p:cNvSpPr/>
          <p:nvPr/>
        </p:nvSpPr>
        <p:spPr>
          <a:xfrm>
            <a:off x="4860032" y="3720481"/>
            <a:ext cx="216024" cy="144016"/>
          </a:xfrm>
          <a:prstGeom prst="roundRect">
            <a:avLst/>
          </a:prstGeom>
          <a:noFill/>
          <a:ln w="12700">
            <a:solidFill>
              <a:srgbClr val="FF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412155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7"/>
          <p:cNvSpPr>
            <a:spLocks noChangeArrowheads="1"/>
          </p:cNvSpPr>
          <p:nvPr/>
        </p:nvSpPr>
        <p:spPr bwMode="auto">
          <a:xfrm>
            <a:off x="2044269" y="939633"/>
            <a:ext cx="5576619" cy="490798"/>
          </a:xfrm>
          <a:prstGeom prst="rect">
            <a:avLst/>
          </a:prstGeom>
          <a:gradFill rotWithShape="0">
            <a:gsLst>
              <a:gs pos="0">
                <a:srgbClr val="7FAAFF"/>
              </a:gs>
              <a:gs pos="100000">
                <a:srgbClr val="CCEC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Font typeface="Wingdings" panose="05000000000000000000" pitchFamily="2" charset="2"/>
              <a:buChar char="v"/>
              <a:defRPr sz="2800" b="1">
                <a:solidFill>
                  <a:schemeClr val="folHlink"/>
                </a:solidFill>
                <a:latin typeface="Verdana" panose="020B0604030504040204" pitchFamily="34" charset="0"/>
              </a:defRPr>
            </a:lvl1pPr>
            <a:lvl2pPr marL="742950" indent="-285750">
              <a:spcBef>
                <a:spcPct val="20000"/>
              </a:spcBef>
              <a:buClr>
                <a:schemeClr val="hlink"/>
              </a:buClr>
              <a:buSzPct val="60000"/>
              <a:buFont typeface="Wingdings" panose="05000000000000000000" pitchFamily="2" charset="2"/>
              <a:buChar char="n"/>
              <a:defRPr sz="2400" b="1">
                <a:solidFill>
                  <a:schemeClr val="bg1"/>
                </a:solidFill>
                <a:latin typeface="Verdana" panose="020B0604030504040204" pitchFamily="34" charset="0"/>
              </a:defRPr>
            </a:lvl2pPr>
            <a:lvl3pPr marL="1143000" indent="-228600">
              <a:spcBef>
                <a:spcPct val="20000"/>
              </a:spcBef>
              <a:buClr>
                <a:schemeClr val="hlink"/>
              </a:buClr>
              <a:buSzPct val="60000"/>
              <a:buFont typeface="Wingdings" panose="05000000000000000000" pitchFamily="2" charset="2"/>
              <a:buChar char="n"/>
              <a:defRPr sz="2400" b="1">
                <a:solidFill>
                  <a:schemeClr val="bg1"/>
                </a:solidFill>
                <a:latin typeface="Verdana" panose="020B0604030504040204" pitchFamily="34" charset="0"/>
              </a:defRPr>
            </a:lvl3pPr>
            <a:lvl4pPr marL="1600200" indent="-228600">
              <a:spcBef>
                <a:spcPct val="20000"/>
              </a:spcBef>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9pPr>
          </a:lstStyle>
          <a:p>
            <a:pPr marL="0" marR="0" lvl="0" indent="0" algn="l" defTabSz="914400" rtl="0" eaLnBrk="0" fontAlgn="base" latinLnBrk="0" hangingPunct="0">
              <a:lnSpc>
                <a:spcPct val="100000"/>
              </a:lnSpc>
              <a:spcBef>
                <a:spcPct val="0"/>
              </a:spcBef>
              <a:spcAft>
                <a:spcPct val="0"/>
              </a:spcAft>
              <a:buClr>
                <a:srgbClr val="0000FF"/>
              </a:buClr>
              <a:buSzTx/>
              <a:buFont typeface="Wingdings" panose="05000000000000000000" pitchFamily="2" charset="2"/>
              <a:buChar char="v"/>
              <a:tabLst/>
              <a:defRPr/>
            </a:pPr>
            <a:r>
              <a:rPr kumimoji="0" lang="zh-CN" altLang="en-US" sz="2400" b="0" i="0" u="none" strike="noStrike" kern="1200" cap="none" spc="0" normalizeH="0" baseline="0" noProof="0" dirty="0">
                <a:ln>
                  <a:noFill/>
                </a:ln>
                <a:solidFill>
                  <a:srgbClr val="FF0000"/>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         </a:t>
            </a:r>
            <a:r>
              <a:rPr kumimoji="0" lang="zh-CN" altLang="en-US" sz="2400" b="0" i="0" u="none" strike="noStrike" kern="1200" cap="none" spc="0" normalizeH="0" baseline="0" noProof="0" dirty="0">
                <a:ln>
                  <a:noFill/>
                </a:ln>
                <a:solidFill>
                  <a:schemeClr val="tx1"/>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背景介绍</a:t>
            </a:r>
            <a:endParaRPr kumimoji="0" lang="en-US" altLang="zh-CN" sz="2400" b="0" i="0" u="none" strike="noStrike" kern="1200" cap="none" spc="0" normalizeH="0" baseline="0" noProof="0" dirty="0">
              <a:ln>
                <a:noFill/>
              </a:ln>
              <a:solidFill>
                <a:schemeClr val="tx1"/>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endParaRPr>
          </a:p>
        </p:txBody>
      </p:sp>
      <p:sp>
        <p:nvSpPr>
          <p:cNvPr id="5132" name="TextBox 17"/>
          <p:cNvSpPr>
            <a:spLocks noChangeArrowheads="1"/>
          </p:cNvSpPr>
          <p:nvPr/>
        </p:nvSpPr>
        <p:spPr bwMode="auto">
          <a:xfrm>
            <a:off x="-36512" y="4587974"/>
            <a:ext cx="138852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v"/>
              <a:defRPr sz="2800" b="1">
                <a:solidFill>
                  <a:schemeClr val="folHlink"/>
                </a:solidFill>
                <a:latin typeface="Verdana" panose="020B0604030504040204" pitchFamily="34" charset="0"/>
              </a:defRPr>
            </a:lvl1pPr>
            <a:lvl2pPr marL="742950" indent="-285750">
              <a:spcBef>
                <a:spcPct val="20000"/>
              </a:spcBef>
              <a:buClr>
                <a:schemeClr val="hlink"/>
              </a:buClr>
              <a:buSzPct val="60000"/>
              <a:buFont typeface="Wingdings" panose="05000000000000000000" pitchFamily="2" charset="2"/>
              <a:buChar char="n"/>
              <a:defRPr sz="2400" b="1">
                <a:solidFill>
                  <a:schemeClr val="bg1"/>
                </a:solidFill>
                <a:latin typeface="Verdana" panose="020B0604030504040204" pitchFamily="34" charset="0"/>
              </a:defRPr>
            </a:lvl2pPr>
            <a:lvl3pPr marL="1143000" indent="-228600">
              <a:spcBef>
                <a:spcPct val="20000"/>
              </a:spcBef>
              <a:buClr>
                <a:schemeClr val="hlink"/>
              </a:buClr>
              <a:buSzPct val="60000"/>
              <a:buFont typeface="Wingdings" panose="05000000000000000000" pitchFamily="2" charset="2"/>
              <a:buChar char="n"/>
              <a:defRPr sz="2400" b="1">
                <a:solidFill>
                  <a:schemeClr val="bg1"/>
                </a:solidFill>
                <a:latin typeface="Verdana" panose="020B0604030504040204" pitchFamily="34" charset="0"/>
              </a:defRPr>
            </a:lvl3pPr>
            <a:lvl4pPr marL="1600200" indent="-228600">
              <a:spcBef>
                <a:spcPct val="20000"/>
              </a:spcBef>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zh-CN" altLang="en-US" sz="3200" b="1" i="1" u="none" strike="noStrike" kern="1200" cap="none" spc="0" normalizeH="0" baseline="0" noProof="0" dirty="0">
                <a:ln>
                  <a:noFill/>
                </a:ln>
                <a:solidFill>
                  <a:srgbClr val="0070C0"/>
                </a:solidFill>
                <a:effectLst/>
                <a:uLnTx/>
                <a:uFillTx/>
                <a:latin typeface="Ebrima" panose="02000000000000000000" pitchFamily="2" charset="0"/>
                <a:ea typeface="宋体" panose="02010600030101010101" pitchFamily="2" charset="-122"/>
                <a:cs typeface="+mn-cs"/>
                <a:sym typeface="Ebrima" panose="02000000000000000000" pitchFamily="2" charset="0"/>
              </a:rPr>
              <a:t>NCMS</a:t>
            </a:r>
          </a:p>
        </p:txBody>
      </p:sp>
      <p:sp>
        <p:nvSpPr>
          <p:cNvPr id="11" name="Rectangle 6"/>
          <p:cNvSpPr>
            <a:spLocks noChangeArrowheads="1"/>
          </p:cNvSpPr>
          <p:nvPr/>
        </p:nvSpPr>
        <p:spPr bwMode="auto">
          <a:xfrm>
            <a:off x="2044270" y="941424"/>
            <a:ext cx="990600" cy="490798"/>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zh-CN" sz="2400" b="0" i="0" u="none" strike="noStrike" kern="1200" cap="none" spc="0" normalizeH="0" baseline="0" noProof="0" dirty="0">
                <a:ln>
                  <a:noFill/>
                </a:ln>
                <a:solidFill>
                  <a:schemeClr val="bg1"/>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rPr>
              <a:t>1</a:t>
            </a:r>
            <a:endParaRPr kumimoji="0" lang="zh-CN" altLang="en-US" sz="2400" b="0" i="0" u="none" strike="noStrike" kern="1200" cap="none" spc="0" normalizeH="0" baseline="0" noProof="0" dirty="0">
              <a:ln>
                <a:noFill/>
              </a:ln>
              <a:solidFill>
                <a:schemeClr val="bg1"/>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endParaRPr>
          </a:p>
        </p:txBody>
      </p:sp>
      <p:sp>
        <p:nvSpPr>
          <p:cNvPr id="12" name="Rectangle 7"/>
          <p:cNvSpPr>
            <a:spLocks noChangeArrowheads="1"/>
          </p:cNvSpPr>
          <p:nvPr/>
        </p:nvSpPr>
        <p:spPr bwMode="auto">
          <a:xfrm>
            <a:off x="2037615" y="2910028"/>
            <a:ext cx="5571390" cy="490798"/>
          </a:xfrm>
          <a:prstGeom prst="rect">
            <a:avLst/>
          </a:prstGeom>
          <a:gradFill rotWithShape="0">
            <a:gsLst>
              <a:gs pos="0">
                <a:srgbClr val="7FAAFF"/>
              </a:gs>
              <a:gs pos="100000">
                <a:srgbClr val="CCEC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2400" b="0" i="0" u="none" strike="noStrike" kern="1200" cap="none" spc="0" normalizeH="0" baseline="0" noProof="0" dirty="0">
                <a:ln>
                  <a:noFill/>
                </a:ln>
                <a:solidFill>
                  <a:prstClr val="black"/>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            </a:t>
            </a:r>
            <a:r>
              <a:rPr kumimoji="0" lang="zh-CN" altLang="en-US" sz="2400" b="0" i="0" u="none" strike="noStrike" kern="1200" cap="none" spc="0" normalizeH="0" baseline="0" noProof="0" dirty="0">
                <a:ln>
                  <a:noFill/>
                </a:ln>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仿真结果</a:t>
            </a:r>
          </a:p>
        </p:txBody>
      </p:sp>
      <p:sp>
        <p:nvSpPr>
          <p:cNvPr id="13" name="Rectangle 8"/>
          <p:cNvSpPr>
            <a:spLocks noChangeArrowheads="1"/>
          </p:cNvSpPr>
          <p:nvPr/>
        </p:nvSpPr>
        <p:spPr bwMode="auto">
          <a:xfrm>
            <a:off x="2045701" y="2910028"/>
            <a:ext cx="990600" cy="490798"/>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en-US" altLang="zh-CN" sz="2400" b="0" i="0" u="none" strike="noStrike" kern="1200" cap="none" spc="0" normalizeH="0" baseline="0" noProof="0" dirty="0">
                <a:ln>
                  <a:noFill/>
                </a:ln>
                <a:solidFill>
                  <a:schemeClr val="bg1"/>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rPr>
              <a:t>4</a:t>
            </a:r>
            <a:endParaRPr kumimoji="0" lang="zh-CN" altLang="en-US" sz="2400" b="0" i="0" u="none" strike="noStrike" kern="1200" cap="none" spc="0" normalizeH="0" baseline="0" noProof="0" dirty="0">
              <a:ln>
                <a:noFill/>
              </a:ln>
              <a:solidFill>
                <a:schemeClr val="bg1"/>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endParaRPr>
          </a:p>
        </p:txBody>
      </p:sp>
      <p:sp>
        <p:nvSpPr>
          <p:cNvPr id="14" name="Rectangle 9"/>
          <p:cNvSpPr>
            <a:spLocks noChangeArrowheads="1"/>
          </p:cNvSpPr>
          <p:nvPr/>
        </p:nvSpPr>
        <p:spPr bwMode="auto">
          <a:xfrm>
            <a:off x="2044270" y="1605667"/>
            <a:ext cx="5579474" cy="490798"/>
          </a:xfrm>
          <a:prstGeom prst="rect">
            <a:avLst/>
          </a:prstGeom>
          <a:gradFill rotWithShape="0">
            <a:gsLst>
              <a:gs pos="0">
                <a:srgbClr val="7FAAFF"/>
              </a:gs>
              <a:gs pos="100000">
                <a:srgbClr val="CCEC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2400" b="0" i="0" u="none" strike="noStrike" kern="1200" cap="none" spc="0" normalizeH="0" baseline="0" noProof="0" dirty="0">
                <a:ln>
                  <a:noFill/>
                </a:ln>
                <a:solidFill>
                  <a:prstClr val="black"/>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            </a:t>
            </a:r>
            <a:r>
              <a:rPr kumimoji="0" lang="zh-CN" altLang="en-US" sz="2400" b="0" i="0" u="none" strike="noStrike" kern="1200" cap="none" spc="0" normalizeH="0" baseline="0" noProof="0" dirty="0">
                <a:ln>
                  <a:noFill/>
                </a:ln>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研究目的</a:t>
            </a:r>
          </a:p>
        </p:txBody>
      </p:sp>
      <p:sp>
        <p:nvSpPr>
          <p:cNvPr id="15" name="Rectangle 10"/>
          <p:cNvSpPr>
            <a:spLocks noChangeArrowheads="1"/>
          </p:cNvSpPr>
          <p:nvPr/>
        </p:nvSpPr>
        <p:spPr bwMode="auto">
          <a:xfrm>
            <a:off x="2052354" y="1605667"/>
            <a:ext cx="990600" cy="490798"/>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en-US" altLang="zh-CN" sz="2400" b="0" i="0" u="none" strike="noStrike" kern="1200" cap="none" spc="0" normalizeH="0" baseline="0" noProof="0" dirty="0">
                <a:ln>
                  <a:noFill/>
                </a:ln>
                <a:solidFill>
                  <a:schemeClr val="bg1"/>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rPr>
              <a:t>2</a:t>
            </a:r>
            <a:endParaRPr kumimoji="0" lang="zh-CN" altLang="en-US" sz="2400" b="0" i="0" u="none" strike="noStrike" kern="1200" cap="none" spc="0" normalizeH="0" baseline="0" noProof="0" dirty="0">
              <a:ln>
                <a:noFill/>
              </a:ln>
              <a:solidFill>
                <a:schemeClr val="bg1"/>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endParaRPr>
          </a:p>
        </p:txBody>
      </p:sp>
      <p:sp>
        <p:nvSpPr>
          <p:cNvPr id="18" name="标题 1"/>
          <p:cNvSpPr txBox="1">
            <a:spLocks/>
          </p:cNvSpPr>
          <p:nvPr/>
        </p:nvSpPr>
        <p:spPr>
          <a:xfrm>
            <a:off x="0" y="0"/>
            <a:ext cx="9144000" cy="573528"/>
          </a:xfrm>
          <a:prstGeom prst="rect">
            <a:avLst/>
          </a:prstGeom>
        </p:spPr>
        <p:style>
          <a:lnRef idx="0">
            <a:schemeClr val="accent1"/>
          </a:lnRef>
          <a:fillRef idx="3">
            <a:schemeClr val="accent1"/>
          </a:fillRef>
          <a:effectRef idx="3">
            <a:schemeClr val="accent1"/>
          </a:effectRef>
          <a:fontRef idx="minor">
            <a:schemeClr val="lt1"/>
          </a:fontRef>
        </p:style>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3600" b="1" i="0" u="none" strike="noStrike" kern="120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cs typeface="+mn-cs"/>
                <a:sym typeface="黑体" panose="02010609060101010101" pitchFamily="49" charset="-122"/>
              </a:rPr>
              <a:t> </a:t>
            </a:r>
            <a:r>
              <a:rPr kumimoji="0" lang="zh-CN" altLang="en-US" sz="3600" b="1" i="0" u="none" strike="noStrike" kern="1200" cap="none" spc="0" normalizeH="0" baseline="0" noProof="0" dirty="0">
                <a:ln>
                  <a:noFill/>
                </a:ln>
                <a:solidFill>
                  <a:prstClr val="white"/>
                </a:solidFill>
                <a:effectLst/>
                <a:uLnTx/>
                <a:uFillTx/>
                <a:latin typeface="Arial Unicode MS" pitchFamily="34" charset="-122"/>
                <a:ea typeface="Arial Unicode MS" pitchFamily="34" charset="-122"/>
                <a:cs typeface="Arial Unicode MS" pitchFamily="34" charset="-122"/>
                <a:sym typeface="黑体" panose="02010609060101010101" pitchFamily="49" charset="-122"/>
              </a:rPr>
              <a:t> </a:t>
            </a:r>
            <a:r>
              <a:rPr kumimoji="0" lang="zh-CN" altLang="en-US" sz="3000" b="1" i="0" u="none" strike="noStrike" kern="120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cs typeface="+mn-cs"/>
                <a:sym typeface="黑体" panose="02010609060101010101" pitchFamily="49" charset="-122"/>
              </a:rPr>
              <a:t>目录</a:t>
            </a:r>
          </a:p>
        </p:txBody>
      </p:sp>
      <p:pic>
        <p:nvPicPr>
          <p:cNvPr id="23" name="Picture 13">
            <a:extLst>
              <a:ext uri="{FF2B5EF4-FFF2-40B4-BE49-F238E27FC236}">
                <a16:creationId xmlns:a16="http://schemas.microsoft.com/office/drawing/2014/main" id="{329C3E20-1080-F74E-B760-F4CCA42E7487}"/>
              </a:ext>
              <a:ext uri="{C183D7F6-B498-43B3-948B-1728B52AA6E4}">
                <adec:decorative xmlns:adec="http://schemas.microsoft.com/office/drawing/2017/decorative" val="1"/>
              </a:ext>
            </a:extLst>
          </p:cNvPr>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78545" t="10448" r="5492" b="75699"/>
          <a:stretch>
            <a:fillRect/>
          </a:stretch>
        </p:blipFill>
        <p:spPr bwMode="auto">
          <a:xfrm>
            <a:off x="8244408" y="-16899"/>
            <a:ext cx="918228" cy="590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5">
            <a:extLst>
              <a:ext uri="{FF2B5EF4-FFF2-40B4-BE49-F238E27FC236}">
                <a16:creationId xmlns:a16="http://schemas.microsoft.com/office/drawing/2014/main" id="{EEC0917D-7593-C34D-8569-3818A5690B66}"/>
              </a:ext>
            </a:extLst>
          </p:cNvPr>
          <p:cNvSpPr>
            <a:spLocks noChangeArrowheads="1"/>
          </p:cNvSpPr>
          <p:nvPr/>
        </p:nvSpPr>
        <p:spPr bwMode="auto">
          <a:xfrm>
            <a:off x="2045699" y="3587649"/>
            <a:ext cx="5576620" cy="490798"/>
          </a:xfrm>
          <a:prstGeom prst="rect">
            <a:avLst/>
          </a:prstGeom>
          <a:gradFill rotWithShape="0">
            <a:gsLst>
              <a:gs pos="0">
                <a:srgbClr val="7FAAFF"/>
              </a:gs>
              <a:gs pos="100000">
                <a:srgbClr val="CCEC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2400" b="0" i="0" u="none" strike="noStrike" kern="1200" cap="none" spc="0" normalizeH="0" baseline="0" noProof="0" dirty="0">
                <a:ln>
                  <a:noFill/>
                </a:ln>
                <a:solidFill>
                  <a:prstClr val="black"/>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rPr>
              <a:t>            </a:t>
            </a:r>
            <a:r>
              <a:rPr kumimoji="0" lang="zh-CN" altLang="en-US" sz="2400" b="0" i="0" u="none" strike="noStrike" kern="1200" cap="none" spc="0" normalizeH="0" baseline="0" noProof="0" dirty="0">
                <a:ln>
                  <a:noFill/>
                </a:ln>
                <a:solidFill>
                  <a:srgbClr val="FF0000"/>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rPr>
              <a:t>结论</a:t>
            </a:r>
            <a:endParaRPr kumimoji="0" lang="zh-CN" altLang="en-US" sz="2400" b="0" i="0" u="none" strike="noStrike" kern="1200" cap="none" spc="0" normalizeH="0" baseline="0" noProof="0" dirty="0">
              <a:ln>
                <a:noFill/>
              </a:ln>
              <a:solidFill>
                <a:srgbClr val="FF0000"/>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endParaRPr>
          </a:p>
        </p:txBody>
      </p:sp>
      <p:sp>
        <p:nvSpPr>
          <p:cNvPr id="20" name="Rectangle 8">
            <a:extLst>
              <a:ext uri="{FF2B5EF4-FFF2-40B4-BE49-F238E27FC236}">
                <a16:creationId xmlns:a16="http://schemas.microsoft.com/office/drawing/2014/main" id="{96ACCE0B-E54E-2C44-9BAD-D145A50B2B43}"/>
              </a:ext>
            </a:extLst>
          </p:cNvPr>
          <p:cNvSpPr>
            <a:spLocks noChangeArrowheads="1"/>
          </p:cNvSpPr>
          <p:nvPr/>
        </p:nvSpPr>
        <p:spPr bwMode="auto">
          <a:xfrm>
            <a:off x="2045699" y="3587648"/>
            <a:ext cx="990600" cy="490798"/>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Font typeface="Wingdings" panose="05000000000000000000" pitchFamily="2" charset="2"/>
              <a:buChar char="v"/>
              <a:defRPr sz="2800" b="1">
                <a:solidFill>
                  <a:schemeClr val="folHlink"/>
                </a:solidFill>
                <a:latin typeface="Verdana" panose="020B0604030504040204" pitchFamily="34" charset="0"/>
              </a:defRPr>
            </a:lvl1pPr>
            <a:lvl2pPr marL="742950" indent="-285750">
              <a:spcBef>
                <a:spcPct val="20000"/>
              </a:spcBef>
              <a:buClr>
                <a:schemeClr val="hlink"/>
              </a:buClr>
              <a:buSzPct val="60000"/>
              <a:buFont typeface="Wingdings" panose="05000000000000000000" pitchFamily="2" charset="2"/>
              <a:buChar char="n"/>
              <a:defRPr sz="2400" b="1">
                <a:solidFill>
                  <a:schemeClr val="bg1"/>
                </a:solidFill>
                <a:latin typeface="Verdana" panose="020B0604030504040204" pitchFamily="34" charset="0"/>
              </a:defRPr>
            </a:lvl2pPr>
            <a:lvl3pPr marL="1143000" indent="-228600">
              <a:spcBef>
                <a:spcPct val="20000"/>
              </a:spcBef>
              <a:buClr>
                <a:schemeClr val="hlink"/>
              </a:buClr>
              <a:buSzPct val="60000"/>
              <a:buFont typeface="Wingdings" panose="05000000000000000000" pitchFamily="2" charset="2"/>
              <a:buChar char="n"/>
              <a:defRPr sz="2400" b="1">
                <a:solidFill>
                  <a:schemeClr val="bg1"/>
                </a:solidFill>
                <a:latin typeface="Verdana" panose="020B0604030504040204" pitchFamily="34" charset="0"/>
              </a:defRPr>
            </a:lvl3pPr>
            <a:lvl4pPr marL="1600200" indent="-228600">
              <a:spcBef>
                <a:spcPct val="20000"/>
              </a:spcBef>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9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en-US" altLang="zh-CN" sz="2400" b="0" i="0" u="none" strike="noStrike" kern="1200" cap="none" spc="0" normalizeH="0" baseline="0" noProof="0" dirty="0">
                <a:ln>
                  <a:noFill/>
                </a:ln>
                <a:solidFill>
                  <a:srgbClr val="FF0000"/>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rPr>
              <a:t>5</a:t>
            </a:r>
            <a:endParaRPr kumimoji="0" lang="zh-CN" altLang="en-US" sz="2400" b="0" i="0" u="none" strike="noStrike" kern="1200" cap="none" spc="0" normalizeH="0" baseline="0" noProof="0" dirty="0">
              <a:ln>
                <a:noFill/>
              </a:ln>
              <a:solidFill>
                <a:srgbClr val="FF0000"/>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endParaRPr>
          </a:p>
        </p:txBody>
      </p:sp>
      <p:sp>
        <p:nvSpPr>
          <p:cNvPr id="2" name="Rectangle 9">
            <a:extLst>
              <a:ext uri="{FF2B5EF4-FFF2-40B4-BE49-F238E27FC236}">
                <a16:creationId xmlns:a16="http://schemas.microsoft.com/office/drawing/2014/main" id="{D70A24B1-6E26-D810-CEAE-93CF78AA4625}"/>
              </a:ext>
            </a:extLst>
          </p:cNvPr>
          <p:cNvSpPr>
            <a:spLocks noChangeArrowheads="1"/>
          </p:cNvSpPr>
          <p:nvPr/>
        </p:nvSpPr>
        <p:spPr bwMode="auto">
          <a:xfrm>
            <a:off x="2037615" y="2269910"/>
            <a:ext cx="5579474" cy="490798"/>
          </a:xfrm>
          <a:prstGeom prst="rect">
            <a:avLst/>
          </a:prstGeom>
          <a:gradFill rotWithShape="0">
            <a:gsLst>
              <a:gs pos="0">
                <a:srgbClr val="7FAAFF"/>
              </a:gs>
              <a:gs pos="100000">
                <a:srgbClr val="CCEC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2400" b="0" i="0" u="none" strike="noStrike" kern="1200" cap="none" spc="0" normalizeH="0" baseline="0" noProof="0" dirty="0">
                <a:ln>
                  <a:noFill/>
                </a:ln>
                <a:solidFill>
                  <a:prstClr val="black"/>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            </a:t>
            </a:r>
            <a:r>
              <a:rPr kumimoji="0" lang="zh-CN" altLang="en-US" sz="2400" b="0" i="0" u="none" strike="noStrike" kern="1200" cap="none" spc="0" normalizeH="0" baseline="0" noProof="0" dirty="0">
                <a:ln>
                  <a:noFill/>
                </a:ln>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研究方法</a:t>
            </a:r>
          </a:p>
        </p:txBody>
      </p:sp>
      <p:sp>
        <p:nvSpPr>
          <p:cNvPr id="5" name="Rectangle 10">
            <a:extLst>
              <a:ext uri="{FF2B5EF4-FFF2-40B4-BE49-F238E27FC236}">
                <a16:creationId xmlns:a16="http://schemas.microsoft.com/office/drawing/2014/main" id="{2C4AA605-3C86-9372-6579-2CB4CF7CAFF3}"/>
              </a:ext>
            </a:extLst>
          </p:cNvPr>
          <p:cNvSpPr>
            <a:spLocks noChangeArrowheads="1"/>
          </p:cNvSpPr>
          <p:nvPr/>
        </p:nvSpPr>
        <p:spPr bwMode="auto">
          <a:xfrm>
            <a:off x="2037615" y="2268119"/>
            <a:ext cx="990600" cy="490798"/>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en-US" altLang="zh-CN" sz="2400" b="0" i="0" u="none" strike="noStrike" kern="1200" cap="none" spc="0" normalizeH="0" baseline="0" noProof="0" dirty="0">
                <a:ln>
                  <a:noFill/>
                </a:ln>
                <a:solidFill>
                  <a:schemeClr val="bg1"/>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rPr>
              <a:t>3</a:t>
            </a:r>
            <a:endParaRPr kumimoji="0" lang="zh-CN" altLang="en-US" sz="2400" b="0" i="0" u="none" strike="noStrike" kern="1200" cap="none" spc="0" normalizeH="0" baseline="0" noProof="0" dirty="0">
              <a:ln>
                <a:noFill/>
              </a:ln>
              <a:solidFill>
                <a:schemeClr val="bg1"/>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endParaRPr>
          </a:p>
        </p:txBody>
      </p:sp>
      <p:sp>
        <p:nvSpPr>
          <p:cNvPr id="3" name="灯片编号占位符 2">
            <a:extLst>
              <a:ext uri="{FF2B5EF4-FFF2-40B4-BE49-F238E27FC236}">
                <a16:creationId xmlns:a16="http://schemas.microsoft.com/office/drawing/2014/main" id="{1369A903-941F-EA2F-5BE0-B0086EECCCDA}"/>
              </a:ext>
            </a:extLst>
          </p:cNvPr>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Times New Roman" panose="02020603050405020304" pitchFamily="18" charset="0"/>
                <a:ea typeface="宋体" panose="02010600030101010101" pitchFamily="2" charset="-122"/>
                <a:cs typeface="+mn-cs"/>
              </a:rPr>
              <a:pPr marL="0" marR="0" lvl="0" indent="0" algn="r" defTabSz="914400" rtl="0" eaLnBrk="0" fontAlgn="base" latinLnBrk="0" hangingPunct="0">
                <a:lnSpc>
                  <a:spcPct val="100000"/>
                </a:lnSpc>
                <a:spcBef>
                  <a:spcPct val="0"/>
                </a:spcBef>
                <a:spcAft>
                  <a:spcPct val="0"/>
                </a:spcAft>
                <a:buClrTx/>
                <a:buSzTx/>
                <a:buFontTx/>
                <a:buNone/>
                <a:tabLst/>
                <a:defRPr/>
              </a:pPr>
              <a:t>18</a:t>
            </a:fld>
            <a:endParaRPr kumimoji="0" lang="zh-CN" altLang="en-US" sz="1200" b="0" i="0" u="none" strike="noStrike" kern="1200" cap="none" spc="0" normalizeH="0" baseline="0" noProof="0">
              <a:ln>
                <a:noFill/>
              </a:ln>
              <a:solidFill>
                <a:prstClr val="black">
                  <a:tint val="75000"/>
                </a:prstClr>
              </a:solidFill>
              <a:effectLst/>
              <a:uLnTx/>
              <a:uFillTx/>
              <a:latin typeface="Times New Roman" panose="02020603050405020304" pitchFamily="18" charset="0"/>
              <a:ea typeface="宋体" panose="02010600030101010101" pitchFamily="2" charset="-122"/>
              <a:cs typeface="+mn-cs"/>
            </a:endParaRPr>
          </a:p>
        </p:txBody>
      </p:sp>
    </p:spTree>
    <p:extLst>
      <p:ext uri="{BB962C8B-B14F-4D97-AF65-F5344CB8AC3E}">
        <p14:creationId xmlns:p14="http://schemas.microsoft.com/office/powerpoint/2010/main" val="1473124860"/>
      </p:ext>
    </p:extLst>
  </p:cSld>
  <p:clrMapOvr>
    <a:masterClrMapping/>
  </p:clrMapOvr>
  <mc:AlternateContent xmlns:mc="http://schemas.openxmlformats.org/markup-compatibility/2006" xmlns:p14="http://schemas.microsoft.com/office/powerpoint/2010/main">
    <mc:Choice Requires="p14">
      <p:transition spd="slow" p14:dur="2000" advTm="622"/>
    </mc:Choice>
    <mc:Fallback xmlns="">
      <p:transition spd="slow" advTm="622"/>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标题 1">
            <a:extLst>
              <a:ext uri="{FF2B5EF4-FFF2-40B4-BE49-F238E27FC236}">
                <a16:creationId xmlns:a16="http://schemas.microsoft.com/office/drawing/2014/main" id="{CC5AB8D1-07F4-5F4F-8E3D-5C116F86FDAE}"/>
              </a:ext>
            </a:extLst>
          </p:cNvPr>
          <p:cNvSpPr txBox="1">
            <a:spLocks/>
          </p:cNvSpPr>
          <p:nvPr/>
        </p:nvSpPr>
        <p:spPr>
          <a:xfrm>
            <a:off x="0" y="0"/>
            <a:ext cx="9144000" cy="573528"/>
          </a:xfrm>
          <a:prstGeom prst="rect">
            <a:avLst/>
          </a:prstGeom>
        </p:spPr>
        <p:style>
          <a:lnRef idx="0">
            <a:schemeClr val="accent1"/>
          </a:lnRef>
          <a:fillRef idx="3">
            <a:schemeClr val="accent1"/>
          </a:fillRef>
          <a:effectRef idx="3">
            <a:schemeClr val="accent1"/>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r>
              <a:rPr lang="zh-CN" altLang="en-US" sz="2800" b="1" dirty="0">
                <a:solidFill>
                  <a:prstClr val="white"/>
                </a:solidFill>
                <a:latin typeface="黑体" panose="02010609060101010101" pitchFamily="49" charset="-122"/>
                <a:ea typeface="黑体" panose="02010609060101010101" pitchFamily="49" charset="-122"/>
              </a:rPr>
              <a:t>结论</a:t>
            </a:r>
          </a:p>
        </p:txBody>
      </p:sp>
      <p:pic>
        <p:nvPicPr>
          <p:cNvPr id="16" name="Picture 13">
            <a:extLst>
              <a:ext uri="{FF2B5EF4-FFF2-40B4-BE49-F238E27FC236}">
                <a16:creationId xmlns:a16="http://schemas.microsoft.com/office/drawing/2014/main" id="{1B1E79E4-2827-F24D-82BE-34D0EC16D624}"/>
              </a:ext>
              <a:ext uri="{C183D7F6-B498-43B3-948B-1728B52AA6E4}">
                <adec:decorative xmlns:adec="http://schemas.microsoft.com/office/drawing/2017/decorative" val="1"/>
              </a:ext>
            </a:extLst>
          </p:cNvPr>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78545" t="10448" r="5492" b="75699"/>
          <a:stretch>
            <a:fillRect/>
          </a:stretch>
        </p:blipFill>
        <p:spPr bwMode="auto">
          <a:xfrm>
            <a:off x="8244408" y="-16899"/>
            <a:ext cx="918228" cy="590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灯片编号占位符 11">
            <a:extLst>
              <a:ext uri="{FF2B5EF4-FFF2-40B4-BE49-F238E27FC236}">
                <a16:creationId xmlns:a16="http://schemas.microsoft.com/office/drawing/2014/main" id="{A9A17677-B074-75FF-D9BF-17C268B2F26F}"/>
              </a:ext>
            </a:extLst>
          </p:cNvPr>
          <p:cNvSpPr>
            <a:spLocks noGrp="1"/>
          </p:cNvSpPr>
          <p:nvPr>
            <p:ph type="sldNum" sz="quarter" idx="12"/>
          </p:nvPr>
        </p:nvSpPr>
        <p:spPr>
          <a:xfrm>
            <a:off x="6757022" y="4858193"/>
            <a:ext cx="2133600" cy="273844"/>
          </a:xfrm>
        </p:spPr>
        <p:txBody>
          <a:bodyPr/>
          <a:lstStyle/>
          <a:p>
            <a:fld id="{0C913308-F349-4B6D-A68A-DD1791B4A57B}" type="slidenum">
              <a:rPr lang="zh-CN" altLang="en-US" smtClean="0">
                <a:solidFill>
                  <a:prstClr val="black">
                    <a:tint val="75000"/>
                  </a:prstClr>
                </a:solidFill>
              </a:rPr>
              <a:pPr/>
              <a:t>19</a:t>
            </a:fld>
            <a:endParaRPr lang="zh-CN" altLang="en-US" dirty="0">
              <a:solidFill>
                <a:prstClr val="black">
                  <a:tint val="75000"/>
                </a:prstClr>
              </a:solidFill>
            </a:endParaRPr>
          </a:p>
        </p:txBody>
      </p:sp>
      <p:grpSp>
        <p:nvGrpSpPr>
          <p:cNvPr id="36" name="组合 35">
            <a:extLst>
              <a:ext uri="{FF2B5EF4-FFF2-40B4-BE49-F238E27FC236}">
                <a16:creationId xmlns:a16="http://schemas.microsoft.com/office/drawing/2014/main" id="{E7A04F3A-101F-763B-3372-E45E68AD78E7}"/>
              </a:ext>
            </a:extLst>
          </p:cNvPr>
          <p:cNvGrpSpPr/>
          <p:nvPr/>
        </p:nvGrpSpPr>
        <p:grpSpPr>
          <a:xfrm>
            <a:off x="179512" y="1437625"/>
            <a:ext cx="2448272" cy="1999333"/>
            <a:chOff x="179512" y="2917664"/>
            <a:chExt cx="2448272" cy="1999333"/>
          </a:xfrm>
        </p:grpSpPr>
        <p:pic>
          <p:nvPicPr>
            <p:cNvPr id="33" name="图片 32">
              <a:extLst>
                <a:ext uri="{FF2B5EF4-FFF2-40B4-BE49-F238E27FC236}">
                  <a16:creationId xmlns:a16="http://schemas.microsoft.com/office/drawing/2014/main" id="{2CAC69D6-71C0-AD90-6A7F-1B826161315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3798" t="32200" r="31603" b="8351"/>
            <a:stretch/>
          </p:blipFill>
          <p:spPr>
            <a:xfrm>
              <a:off x="179512" y="2917664"/>
              <a:ext cx="2448272" cy="1999333"/>
            </a:xfrm>
            <a:prstGeom prst="rect">
              <a:avLst/>
            </a:prstGeom>
          </p:spPr>
        </p:pic>
        <p:pic>
          <p:nvPicPr>
            <p:cNvPr id="35" name="图片 34">
              <a:extLst>
                <a:ext uri="{FF2B5EF4-FFF2-40B4-BE49-F238E27FC236}">
                  <a16:creationId xmlns:a16="http://schemas.microsoft.com/office/drawing/2014/main" id="{0491A11B-19F8-0AA6-9EA0-9D1B55EEF29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2667" t="33319" r="33852" b="30051"/>
            <a:stretch/>
          </p:blipFill>
          <p:spPr>
            <a:xfrm>
              <a:off x="467544" y="3209218"/>
              <a:ext cx="1832669" cy="1503818"/>
            </a:xfrm>
            <a:prstGeom prst="rect">
              <a:avLst/>
            </a:prstGeom>
          </p:spPr>
        </p:pic>
      </p:grpSp>
      <p:grpSp>
        <p:nvGrpSpPr>
          <p:cNvPr id="43" name="组合 42">
            <a:extLst>
              <a:ext uri="{FF2B5EF4-FFF2-40B4-BE49-F238E27FC236}">
                <a16:creationId xmlns:a16="http://schemas.microsoft.com/office/drawing/2014/main" id="{2FCDB2B6-7937-7625-BF6B-D5FFD89F022E}"/>
              </a:ext>
            </a:extLst>
          </p:cNvPr>
          <p:cNvGrpSpPr/>
          <p:nvPr/>
        </p:nvGrpSpPr>
        <p:grpSpPr>
          <a:xfrm>
            <a:off x="6542134" y="1415955"/>
            <a:ext cx="2563375" cy="1948164"/>
            <a:chOff x="2800713" y="830759"/>
            <a:chExt cx="2563375" cy="1948164"/>
          </a:xfrm>
        </p:grpSpPr>
        <p:pic>
          <p:nvPicPr>
            <p:cNvPr id="40" name="图片 39">
              <a:extLst>
                <a:ext uri="{FF2B5EF4-FFF2-40B4-BE49-F238E27FC236}">
                  <a16:creationId xmlns:a16="http://schemas.microsoft.com/office/drawing/2014/main" id="{EF0DB1E0-684C-9946-E930-886E5F29173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0050" t="23400" r="17451" b="23401"/>
            <a:stretch/>
          </p:blipFill>
          <p:spPr>
            <a:xfrm>
              <a:off x="2800713" y="830759"/>
              <a:ext cx="2563375" cy="1948164"/>
            </a:xfrm>
            <a:prstGeom prst="rect">
              <a:avLst/>
            </a:prstGeom>
          </p:spPr>
        </p:pic>
        <p:pic>
          <p:nvPicPr>
            <p:cNvPr id="42" name="图片 41">
              <a:extLst>
                <a:ext uri="{FF2B5EF4-FFF2-40B4-BE49-F238E27FC236}">
                  <a16:creationId xmlns:a16="http://schemas.microsoft.com/office/drawing/2014/main" id="{684C4576-F5ED-6A5A-6438-0CC247662D9D}"/>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38450" t="38800" r="40550" b="40200"/>
            <a:stretch/>
          </p:blipFill>
          <p:spPr>
            <a:xfrm>
              <a:off x="3507125" y="1437625"/>
              <a:ext cx="936103" cy="702077"/>
            </a:xfrm>
            <a:prstGeom prst="rect">
              <a:avLst/>
            </a:prstGeom>
          </p:spPr>
        </p:pic>
      </p:grpSp>
      <p:grpSp>
        <p:nvGrpSpPr>
          <p:cNvPr id="50" name="组合 49">
            <a:extLst>
              <a:ext uri="{FF2B5EF4-FFF2-40B4-BE49-F238E27FC236}">
                <a16:creationId xmlns:a16="http://schemas.microsoft.com/office/drawing/2014/main" id="{2C7FE915-4028-F09A-741F-1FAB83E94D7E}"/>
              </a:ext>
            </a:extLst>
          </p:cNvPr>
          <p:cNvGrpSpPr/>
          <p:nvPr/>
        </p:nvGrpSpPr>
        <p:grpSpPr>
          <a:xfrm>
            <a:off x="3335383" y="1374778"/>
            <a:ext cx="2520280" cy="2047727"/>
            <a:chOff x="2637873" y="1413427"/>
            <a:chExt cx="2520280" cy="2047727"/>
          </a:xfrm>
        </p:grpSpPr>
        <p:pic>
          <p:nvPicPr>
            <p:cNvPr id="47" name="图片 46">
              <a:extLst>
                <a:ext uri="{FF2B5EF4-FFF2-40B4-BE49-F238E27FC236}">
                  <a16:creationId xmlns:a16="http://schemas.microsoft.com/office/drawing/2014/main" id="{D15E1E16-ED58-DB2A-92F7-6ED7EF31A00B}"/>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29600" t="21772" r="18145" b="21619"/>
            <a:stretch/>
          </p:blipFill>
          <p:spPr>
            <a:xfrm>
              <a:off x="2637873" y="1413427"/>
              <a:ext cx="2520280" cy="2047727"/>
            </a:xfrm>
            <a:prstGeom prst="rect">
              <a:avLst/>
            </a:prstGeom>
          </p:spPr>
        </p:pic>
        <p:pic>
          <p:nvPicPr>
            <p:cNvPr id="49" name="图片 48">
              <a:extLst>
                <a:ext uri="{FF2B5EF4-FFF2-40B4-BE49-F238E27FC236}">
                  <a16:creationId xmlns:a16="http://schemas.microsoft.com/office/drawing/2014/main" id="{6E5CC072-0579-5C7F-1606-135C82520EBC}"/>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39900" t="38408" r="41200" b="39291"/>
            <a:stretch/>
          </p:blipFill>
          <p:spPr>
            <a:xfrm>
              <a:off x="3443501" y="2067694"/>
              <a:ext cx="803671" cy="711229"/>
            </a:xfrm>
            <a:prstGeom prst="rect">
              <a:avLst/>
            </a:prstGeom>
          </p:spPr>
        </p:pic>
      </p:grpSp>
      <p:sp>
        <p:nvSpPr>
          <p:cNvPr id="51" name="矩形 2">
            <a:extLst>
              <a:ext uri="{FF2B5EF4-FFF2-40B4-BE49-F238E27FC236}">
                <a16:creationId xmlns:a16="http://schemas.microsoft.com/office/drawing/2014/main" id="{284B14B6-E843-B455-7157-F825D1D39D78}"/>
              </a:ext>
            </a:extLst>
          </p:cNvPr>
          <p:cNvSpPr>
            <a:spLocks noChangeArrowheads="1"/>
          </p:cNvSpPr>
          <p:nvPr/>
        </p:nvSpPr>
        <p:spPr bwMode="auto">
          <a:xfrm>
            <a:off x="0" y="756622"/>
            <a:ext cx="3139001" cy="540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defTabSz="685800">
              <a:lnSpc>
                <a:spcPct val="150000"/>
              </a:lnSpc>
              <a:spcBef>
                <a:spcPct val="0"/>
              </a:spcBef>
              <a:buNone/>
              <a:defRPr/>
            </a:pPr>
            <a:r>
              <a:rPr lang="zh-CN" altLang="en-US" sz="2200" b="1" dirty="0">
                <a:solidFill>
                  <a:srgbClr val="800000"/>
                </a:solidFill>
                <a:latin typeface="微软雅黑" panose="020B0503020204020204" pitchFamily="34" charset="-122"/>
                <a:ea typeface="微软雅黑" panose="020B0503020204020204" pitchFamily="34" charset="-122"/>
              </a:rPr>
              <a:t>水分</a:t>
            </a:r>
            <a:r>
              <a:rPr lang="en-US" altLang="zh-CN" sz="2200" b="1" dirty="0">
                <a:solidFill>
                  <a:srgbClr val="800000"/>
                </a:solidFill>
                <a:latin typeface="微软雅黑" panose="020B0503020204020204" pitchFamily="34" charset="-122"/>
                <a:ea typeface="微软雅黑" panose="020B0503020204020204" pitchFamily="34" charset="-122"/>
              </a:rPr>
              <a:t>/</a:t>
            </a:r>
            <a:r>
              <a:rPr lang="zh-CN" altLang="en-US" sz="2200" b="1" dirty="0">
                <a:solidFill>
                  <a:srgbClr val="800000"/>
                </a:solidFill>
                <a:latin typeface="微软雅黑" panose="020B0503020204020204" pitchFamily="34" charset="-122"/>
                <a:ea typeface="微软雅黑" panose="020B0503020204020204" pitchFamily="34" charset="-122"/>
              </a:rPr>
              <a:t>氯离子传输与腐蚀</a:t>
            </a:r>
          </a:p>
        </p:txBody>
      </p:sp>
      <p:sp>
        <p:nvSpPr>
          <p:cNvPr id="52" name="矩形 2">
            <a:extLst>
              <a:ext uri="{FF2B5EF4-FFF2-40B4-BE49-F238E27FC236}">
                <a16:creationId xmlns:a16="http://schemas.microsoft.com/office/drawing/2014/main" id="{DFE59B75-D3CF-C3A5-6F0F-D9C0CBFE1BFE}"/>
              </a:ext>
            </a:extLst>
          </p:cNvPr>
          <p:cNvSpPr>
            <a:spLocks noChangeArrowheads="1"/>
          </p:cNvSpPr>
          <p:nvPr/>
        </p:nvSpPr>
        <p:spPr bwMode="auto">
          <a:xfrm>
            <a:off x="3210088" y="756622"/>
            <a:ext cx="2723823" cy="540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defTabSz="685800">
              <a:lnSpc>
                <a:spcPct val="150000"/>
              </a:lnSpc>
              <a:spcBef>
                <a:spcPct val="0"/>
              </a:spcBef>
              <a:buNone/>
              <a:defRPr/>
            </a:pPr>
            <a:r>
              <a:rPr lang="zh-CN" altLang="en-US" sz="2200" b="1" dirty="0">
                <a:solidFill>
                  <a:srgbClr val="800000"/>
                </a:solidFill>
                <a:latin typeface="微软雅黑" panose="020B0503020204020204" pitchFamily="34" charset="-122"/>
                <a:ea typeface="微软雅黑" panose="020B0503020204020204" pitchFamily="34" charset="-122"/>
              </a:rPr>
              <a:t>氧气浓度与腐蚀速率</a:t>
            </a:r>
          </a:p>
        </p:txBody>
      </p:sp>
      <p:sp>
        <p:nvSpPr>
          <p:cNvPr id="53" name="矩形 2">
            <a:extLst>
              <a:ext uri="{FF2B5EF4-FFF2-40B4-BE49-F238E27FC236}">
                <a16:creationId xmlns:a16="http://schemas.microsoft.com/office/drawing/2014/main" id="{47757FDF-F467-600B-D2DF-9A1847AF37DC}"/>
              </a:ext>
            </a:extLst>
          </p:cNvPr>
          <p:cNvSpPr>
            <a:spLocks noChangeArrowheads="1"/>
          </p:cNvSpPr>
          <p:nvPr/>
        </p:nvSpPr>
        <p:spPr bwMode="auto">
          <a:xfrm>
            <a:off x="7020272" y="724571"/>
            <a:ext cx="1595309" cy="540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defTabSz="685800">
              <a:lnSpc>
                <a:spcPct val="150000"/>
              </a:lnSpc>
              <a:spcBef>
                <a:spcPct val="0"/>
              </a:spcBef>
              <a:buNone/>
              <a:defRPr/>
            </a:pPr>
            <a:r>
              <a:rPr lang="zh-CN" altLang="en-US" sz="2200" b="1" dirty="0">
                <a:solidFill>
                  <a:srgbClr val="800000"/>
                </a:solidFill>
                <a:latin typeface="微软雅黑" panose="020B0503020204020204" pitchFamily="34" charset="-122"/>
                <a:ea typeface="微软雅黑" panose="020B0503020204020204" pitchFamily="34" charset="-122"/>
              </a:rPr>
              <a:t>腐蚀与损伤</a:t>
            </a:r>
          </a:p>
        </p:txBody>
      </p:sp>
      <p:sp>
        <p:nvSpPr>
          <p:cNvPr id="55" name="文本框 54">
            <a:extLst>
              <a:ext uri="{FF2B5EF4-FFF2-40B4-BE49-F238E27FC236}">
                <a16:creationId xmlns:a16="http://schemas.microsoft.com/office/drawing/2014/main" id="{74C73357-305B-C856-0181-D897889BEA91}"/>
              </a:ext>
            </a:extLst>
          </p:cNvPr>
          <p:cNvSpPr txBox="1"/>
          <p:nvPr/>
        </p:nvSpPr>
        <p:spPr>
          <a:xfrm>
            <a:off x="306530" y="3596354"/>
            <a:ext cx="8352928" cy="1167692"/>
          </a:xfrm>
          <a:prstGeom prst="rect">
            <a:avLst/>
          </a:prstGeom>
          <a:noFill/>
        </p:spPr>
        <p:txBody>
          <a:bodyPr wrap="square">
            <a:spAutoFit/>
          </a:bodyPr>
          <a:lstStyle/>
          <a:p>
            <a:pPr marL="171450" indent="-171450">
              <a:lnSpc>
                <a:spcPct val="150000"/>
              </a:lnSpc>
              <a:buFont typeface="Wingdings" panose="05000000000000000000" pitchFamily="2" charset="2"/>
              <a:buChar char="ü"/>
            </a:pP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开发了海上混凝土结构</a:t>
            </a:r>
            <a:r>
              <a:rPr lang="zh-CN" altLang="en-US" sz="12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腐蚀损伤耦合模型</a:t>
            </a: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，包括水分与氯离子传输、钢筋腐蚀扩展以及混凝土开裂过程</a:t>
            </a:r>
            <a:endParaRPr lang="en-US" altLang="zh-CN" sz="1200" b="1" dirty="0">
              <a:latin typeface="微软雅黑" panose="020B0503020204020204" pitchFamily="34" charset="-122"/>
              <a:ea typeface="微软雅黑" panose="020B0503020204020204" pitchFamily="34" charset="-122"/>
              <a:cs typeface="Arial" panose="020B0604020202020204" pitchFamily="34" charset="0"/>
            </a:endParaRPr>
          </a:p>
          <a:p>
            <a:pPr marL="171450" indent="-171450">
              <a:lnSpc>
                <a:spcPct val="150000"/>
              </a:lnSpc>
              <a:buFont typeface="Wingdings" panose="05000000000000000000" pitchFamily="2" charset="2"/>
              <a:buChar char="ü"/>
            </a:pP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混凝土中</a:t>
            </a:r>
            <a:r>
              <a:rPr lang="zh-CN" altLang="en-US" sz="12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多孔介质毛细压力</a:t>
            </a: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对水分和氯离子传输有重要影响，</a:t>
            </a:r>
            <a:r>
              <a:rPr lang="zh-CN" altLang="en-US" sz="12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氯离子</a:t>
            </a: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传输速度主要受溶液的</a:t>
            </a:r>
            <a:r>
              <a:rPr lang="zh-CN" altLang="en-US" sz="12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渗流速度</a:t>
            </a: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控制</a:t>
            </a:r>
            <a:endParaRPr lang="en-US" altLang="zh-CN" sz="1200" b="1" dirty="0">
              <a:latin typeface="微软雅黑" panose="020B0503020204020204" pitchFamily="34" charset="-122"/>
              <a:ea typeface="微软雅黑" panose="020B0503020204020204" pitchFamily="34" charset="-122"/>
              <a:cs typeface="Arial" panose="020B0604020202020204" pitchFamily="34" charset="0"/>
            </a:endParaRPr>
          </a:p>
          <a:p>
            <a:pPr marL="171450" indent="-171450">
              <a:lnSpc>
                <a:spcPct val="150000"/>
              </a:lnSpc>
              <a:buFont typeface="Wingdings" panose="05000000000000000000" pitchFamily="2" charset="2"/>
              <a:buChar char="ü"/>
            </a:pPr>
            <a:r>
              <a:rPr lang="zh-CN" altLang="en-US" sz="12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水分</a:t>
            </a:r>
            <a:r>
              <a:rPr lang="en-US" altLang="zh-CN" sz="12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a:t>
            </a:r>
            <a:r>
              <a:rPr lang="zh-CN" altLang="en-US" sz="12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氯离子</a:t>
            </a: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浓度决定了</a:t>
            </a:r>
            <a:r>
              <a:rPr lang="zh-CN" altLang="en-US" sz="12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钢筋能否腐蚀</a:t>
            </a: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，而</a:t>
            </a:r>
            <a:r>
              <a:rPr lang="zh-CN" altLang="en-US" sz="12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氧浓度</a:t>
            </a: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则决定了</a:t>
            </a:r>
            <a:r>
              <a:rPr lang="zh-CN" altLang="en-US" sz="12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钢筋腐蚀速度</a:t>
            </a: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a:t>
            </a:r>
            <a:r>
              <a:rPr lang="zh-CN" altLang="en-US" sz="12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氧扩散</a:t>
            </a: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是整个钢筋电化学反应的</a:t>
            </a:r>
            <a:r>
              <a:rPr lang="zh-CN" altLang="en-US" sz="12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控制步骤</a:t>
            </a:r>
            <a:endParaRPr lang="zh-CN" altLang="en-US" sz="1200" b="1" dirty="0">
              <a:latin typeface="微软雅黑" panose="020B0503020204020204" pitchFamily="34" charset="-122"/>
              <a:ea typeface="微软雅黑" panose="020B0503020204020204" pitchFamily="34" charset="-122"/>
              <a:cs typeface="Arial" panose="020B0604020202020204" pitchFamily="34" charset="0"/>
            </a:endParaRPr>
          </a:p>
          <a:p>
            <a:pPr marL="171450" indent="-171450">
              <a:lnSpc>
                <a:spcPct val="150000"/>
              </a:lnSpc>
              <a:buFont typeface="Wingdings" panose="05000000000000000000" pitchFamily="2" charset="2"/>
              <a:buChar char="ü"/>
            </a:pP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根据生成</a:t>
            </a:r>
            <a:r>
              <a:rPr lang="zh-CN" altLang="en-US" sz="12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氧化物的厚度</a:t>
            </a: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，计算腐蚀产物对混凝土的</a:t>
            </a:r>
            <a:r>
              <a:rPr lang="zh-CN" altLang="en-US" sz="12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应变</a:t>
            </a: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，模拟钢筋腐蚀导致</a:t>
            </a:r>
            <a:r>
              <a:rPr lang="zh-CN" altLang="en-US" sz="12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混凝土的开裂</a:t>
            </a: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行为</a:t>
            </a:r>
          </a:p>
        </p:txBody>
      </p:sp>
    </p:spTree>
    <p:extLst>
      <p:ext uri="{BB962C8B-B14F-4D97-AF65-F5344CB8AC3E}">
        <p14:creationId xmlns:p14="http://schemas.microsoft.com/office/powerpoint/2010/main" val="182978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500"/>
                                        <p:tgtEl>
                                          <p:spTgt spid="36"/>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5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0"/>
                                        </p:tgtEl>
                                        <p:attrNameLst>
                                          <p:attrName>style.visibility</p:attrName>
                                        </p:attrNameLst>
                                      </p:cBhvr>
                                      <p:to>
                                        <p:strVal val="visible"/>
                                      </p:to>
                                    </p:set>
                                    <p:animEffect transition="in" filter="fade">
                                      <p:cBhvr>
                                        <p:cTn id="20" dur="500"/>
                                        <p:tgtEl>
                                          <p:spTgt spid="50"/>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fade">
                                      <p:cBhvr>
                                        <p:cTn id="29" dur="500"/>
                                        <p:tgtEl>
                                          <p:spTgt spid="43"/>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fade">
                                      <p:cBhvr>
                                        <p:cTn id="34"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7"/>
          <p:cNvSpPr>
            <a:spLocks noChangeArrowheads="1"/>
          </p:cNvSpPr>
          <p:nvPr/>
        </p:nvSpPr>
        <p:spPr bwMode="auto">
          <a:xfrm>
            <a:off x="2044269" y="939633"/>
            <a:ext cx="5576619" cy="490798"/>
          </a:xfrm>
          <a:prstGeom prst="rect">
            <a:avLst/>
          </a:prstGeom>
          <a:gradFill rotWithShape="0">
            <a:gsLst>
              <a:gs pos="0">
                <a:srgbClr val="7FAAFF"/>
              </a:gs>
              <a:gs pos="100000">
                <a:srgbClr val="CCEC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Font typeface="Wingdings" panose="05000000000000000000" pitchFamily="2" charset="2"/>
              <a:buChar char="v"/>
              <a:defRPr sz="2800" b="1">
                <a:solidFill>
                  <a:schemeClr val="folHlink"/>
                </a:solidFill>
                <a:latin typeface="Verdana" panose="020B0604030504040204" pitchFamily="34" charset="0"/>
              </a:defRPr>
            </a:lvl1pPr>
            <a:lvl2pPr marL="742950" indent="-285750">
              <a:spcBef>
                <a:spcPct val="20000"/>
              </a:spcBef>
              <a:buClr>
                <a:schemeClr val="hlink"/>
              </a:buClr>
              <a:buSzPct val="60000"/>
              <a:buFont typeface="Wingdings" panose="05000000000000000000" pitchFamily="2" charset="2"/>
              <a:buChar char="n"/>
              <a:defRPr sz="2400" b="1">
                <a:solidFill>
                  <a:schemeClr val="bg1"/>
                </a:solidFill>
                <a:latin typeface="Verdana" panose="020B0604030504040204" pitchFamily="34" charset="0"/>
              </a:defRPr>
            </a:lvl2pPr>
            <a:lvl3pPr marL="1143000" indent="-228600">
              <a:spcBef>
                <a:spcPct val="20000"/>
              </a:spcBef>
              <a:buClr>
                <a:schemeClr val="hlink"/>
              </a:buClr>
              <a:buSzPct val="60000"/>
              <a:buFont typeface="Wingdings" panose="05000000000000000000" pitchFamily="2" charset="2"/>
              <a:buChar char="n"/>
              <a:defRPr sz="2400" b="1">
                <a:solidFill>
                  <a:schemeClr val="bg1"/>
                </a:solidFill>
                <a:latin typeface="Verdana" panose="020B0604030504040204" pitchFamily="34" charset="0"/>
              </a:defRPr>
            </a:lvl3pPr>
            <a:lvl4pPr marL="1600200" indent="-228600">
              <a:spcBef>
                <a:spcPct val="20000"/>
              </a:spcBef>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9pPr>
          </a:lstStyle>
          <a:p>
            <a:pPr>
              <a:spcBef>
                <a:spcPct val="0"/>
              </a:spcBef>
            </a:pPr>
            <a:r>
              <a:rPr lang="zh-CN" altLang="en-US" sz="2400" b="0" dirty="0">
                <a:solidFill>
                  <a:srgbClr val="FF0000"/>
                </a:solidFill>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         背景介绍</a:t>
            </a:r>
            <a:endParaRPr lang="en-US" altLang="zh-CN" sz="2400" b="0" dirty="0">
              <a:solidFill>
                <a:srgbClr val="FF0000"/>
              </a:solidFill>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endParaRPr>
          </a:p>
        </p:txBody>
      </p:sp>
      <p:sp>
        <p:nvSpPr>
          <p:cNvPr id="5132" name="TextBox 17"/>
          <p:cNvSpPr>
            <a:spLocks noChangeArrowheads="1"/>
          </p:cNvSpPr>
          <p:nvPr/>
        </p:nvSpPr>
        <p:spPr bwMode="auto">
          <a:xfrm>
            <a:off x="-36512" y="4587974"/>
            <a:ext cx="138852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v"/>
              <a:defRPr sz="2800" b="1">
                <a:solidFill>
                  <a:schemeClr val="folHlink"/>
                </a:solidFill>
                <a:latin typeface="Verdana" panose="020B0604030504040204" pitchFamily="34" charset="0"/>
              </a:defRPr>
            </a:lvl1pPr>
            <a:lvl2pPr marL="742950" indent="-285750">
              <a:spcBef>
                <a:spcPct val="20000"/>
              </a:spcBef>
              <a:buClr>
                <a:schemeClr val="hlink"/>
              </a:buClr>
              <a:buSzPct val="60000"/>
              <a:buFont typeface="Wingdings" panose="05000000000000000000" pitchFamily="2" charset="2"/>
              <a:buChar char="n"/>
              <a:defRPr sz="2400" b="1">
                <a:solidFill>
                  <a:schemeClr val="bg1"/>
                </a:solidFill>
                <a:latin typeface="Verdana" panose="020B0604030504040204" pitchFamily="34" charset="0"/>
              </a:defRPr>
            </a:lvl2pPr>
            <a:lvl3pPr marL="1143000" indent="-228600">
              <a:spcBef>
                <a:spcPct val="20000"/>
              </a:spcBef>
              <a:buClr>
                <a:schemeClr val="hlink"/>
              </a:buClr>
              <a:buSzPct val="60000"/>
              <a:buFont typeface="Wingdings" panose="05000000000000000000" pitchFamily="2" charset="2"/>
              <a:buChar char="n"/>
              <a:defRPr sz="2400" b="1">
                <a:solidFill>
                  <a:schemeClr val="bg1"/>
                </a:solidFill>
                <a:latin typeface="Verdana" panose="020B0604030504040204" pitchFamily="34" charset="0"/>
              </a:defRPr>
            </a:lvl3pPr>
            <a:lvl4pPr marL="1600200" indent="-228600">
              <a:spcBef>
                <a:spcPct val="20000"/>
              </a:spcBef>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9pPr>
          </a:lstStyle>
          <a:p>
            <a:pPr>
              <a:spcBef>
                <a:spcPct val="0"/>
              </a:spcBef>
              <a:buClrTx/>
              <a:buFont typeface="Arial" panose="020B0604020202020204" pitchFamily="34" charset="0"/>
              <a:buNone/>
            </a:pPr>
            <a:r>
              <a:rPr lang="zh-CN" altLang="en-US" sz="3200" i="1" dirty="0">
                <a:solidFill>
                  <a:srgbClr val="0070C0"/>
                </a:solidFill>
                <a:latin typeface="Ebrima" panose="02000000000000000000" pitchFamily="2" charset="0"/>
                <a:ea typeface="宋体" panose="02010600030101010101" pitchFamily="2" charset="-122"/>
                <a:sym typeface="Ebrima" panose="02000000000000000000" pitchFamily="2" charset="0"/>
              </a:rPr>
              <a:t>NCMS</a:t>
            </a:r>
          </a:p>
        </p:txBody>
      </p:sp>
      <p:sp>
        <p:nvSpPr>
          <p:cNvPr id="11" name="Rectangle 6"/>
          <p:cNvSpPr>
            <a:spLocks noChangeArrowheads="1"/>
          </p:cNvSpPr>
          <p:nvPr/>
        </p:nvSpPr>
        <p:spPr bwMode="auto">
          <a:xfrm>
            <a:off x="2044270" y="941424"/>
            <a:ext cx="990600" cy="490798"/>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algn="ctr">
              <a:spcBef>
                <a:spcPct val="0"/>
              </a:spcBef>
              <a:buClrTx/>
              <a:buNone/>
            </a:pPr>
            <a:r>
              <a:rPr lang="en-US" altLang="zh-CN" sz="2400" dirty="0">
                <a:solidFill>
                  <a:srgbClr val="FF0000"/>
                </a:solidFill>
                <a:latin typeface="Microsoft YaHei" panose="020B0503020204020204" pitchFamily="34" charset="-122"/>
                <a:ea typeface="Microsoft YaHei" panose="020B0503020204020204" pitchFamily="34" charset="-122"/>
                <a:sym typeface="黑体" panose="02010609060101010101" pitchFamily="49" charset="-122"/>
              </a:rPr>
              <a:t>1</a:t>
            </a:r>
            <a:endParaRPr lang="zh-CN" altLang="en-US" sz="2400" dirty="0">
              <a:solidFill>
                <a:srgbClr val="FF0000"/>
              </a:solidFill>
              <a:latin typeface="Microsoft YaHei" panose="020B0503020204020204" pitchFamily="34" charset="-122"/>
              <a:ea typeface="Microsoft YaHei" panose="020B0503020204020204" pitchFamily="34" charset="-122"/>
              <a:sym typeface="黑体" panose="02010609060101010101" pitchFamily="49" charset="-122"/>
            </a:endParaRPr>
          </a:p>
        </p:txBody>
      </p:sp>
      <p:sp>
        <p:nvSpPr>
          <p:cNvPr id="12" name="Rectangle 7"/>
          <p:cNvSpPr>
            <a:spLocks noChangeArrowheads="1"/>
          </p:cNvSpPr>
          <p:nvPr/>
        </p:nvSpPr>
        <p:spPr bwMode="auto">
          <a:xfrm>
            <a:off x="2037615" y="2910028"/>
            <a:ext cx="5571390" cy="490798"/>
          </a:xfrm>
          <a:prstGeom prst="rect">
            <a:avLst/>
          </a:prstGeom>
          <a:gradFill rotWithShape="0">
            <a:gsLst>
              <a:gs pos="0">
                <a:srgbClr val="7FAAFF"/>
              </a:gs>
              <a:gs pos="100000">
                <a:srgbClr val="CCEC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r>
              <a:rPr lang="zh-CN" altLang="en-US" sz="2400" dirty="0">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            仿真结果</a:t>
            </a:r>
            <a:endParaRPr lang="zh-CN" altLang="en-US" sz="2400" dirty="0">
              <a:solidFill>
                <a:schemeClr val="tx1">
                  <a:lumMod val="95000"/>
                  <a:lumOff val="5000"/>
                </a:schemeClr>
              </a:solidFill>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endParaRPr>
          </a:p>
        </p:txBody>
      </p:sp>
      <p:sp>
        <p:nvSpPr>
          <p:cNvPr id="13" name="Rectangle 8"/>
          <p:cNvSpPr>
            <a:spLocks noChangeArrowheads="1"/>
          </p:cNvSpPr>
          <p:nvPr/>
        </p:nvSpPr>
        <p:spPr bwMode="auto">
          <a:xfrm>
            <a:off x="2045701" y="2910028"/>
            <a:ext cx="990600" cy="490798"/>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algn="ctr">
              <a:spcBef>
                <a:spcPct val="0"/>
              </a:spcBef>
              <a:buClrTx/>
              <a:buFont typeface="Arial" panose="020B0604020202020204" pitchFamily="34" charset="0"/>
              <a:buNone/>
            </a:pPr>
            <a:r>
              <a:rPr lang="en-US" altLang="zh-CN" sz="2400" dirty="0">
                <a:solidFill>
                  <a:schemeClr val="bg1"/>
                </a:solidFill>
                <a:latin typeface="Microsoft YaHei" panose="020B0503020204020204" pitchFamily="34" charset="-122"/>
                <a:ea typeface="Microsoft YaHei" panose="020B0503020204020204" pitchFamily="34" charset="-122"/>
                <a:sym typeface="黑体" panose="02010609060101010101" pitchFamily="49" charset="-122"/>
              </a:rPr>
              <a:t>4</a:t>
            </a:r>
            <a:endParaRPr lang="zh-CN" altLang="en-US" sz="2400" dirty="0">
              <a:solidFill>
                <a:schemeClr val="bg1"/>
              </a:solidFill>
              <a:latin typeface="Microsoft YaHei" panose="020B0503020204020204" pitchFamily="34" charset="-122"/>
              <a:ea typeface="Microsoft YaHei" panose="020B0503020204020204" pitchFamily="34" charset="-122"/>
              <a:sym typeface="黑体" panose="02010609060101010101" pitchFamily="49" charset="-122"/>
            </a:endParaRPr>
          </a:p>
        </p:txBody>
      </p:sp>
      <p:sp>
        <p:nvSpPr>
          <p:cNvPr id="14" name="Rectangle 9"/>
          <p:cNvSpPr>
            <a:spLocks noChangeArrowheads="1"/>
          </p:cNvSpPr>
          <p:nvPr/>
        </p:nvSpPr>
        <p:spPr bwMode="auto">
          <a:xfrm>
            <a:off x="2044270" y="1605667"/>
            <a:ext cx="5579474" cy="490798"/>
          </a:xfrm>
          <a:prstGeom prst="rect">
            <a:avLst/>
          </a:prstGeom>
          <a:gradFill rotWithShape="0">
            <a:gsLst>
              <a:gs pos="0">
                <a:srgbClr val="7FAAFF"/>
              </a:gs>
              <a:gs pos="100000">
                <a:srgbClr val="CCEC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r>
              <a:rPr lang="zh-CN" altLang="en-US" sz="2400" dirty="0">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            研究目的</a:t>
            </a:r>
          </a:p>
        </p:txBody>
      </p:sp>
      <p:sp>
        <p:nvSpPr>
          <p:cNvPr id="15" name="Rectangle 10"/>
          <p:cNvSpPr>
            <a:spLocks noChangeArrowheads="1"/>
          </p:cNvSpPr>
          <p:nvPr/>
        </p:nvSpPr>
        <p:spPr bwMode="auto">
          <a:xfrm>
            <a:off x="2052354" y="1605667"/>
            <a:ext cx="990600" cy="490798"/>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algn="ctr">
              <a:spcBef>
                <a:spcPct val="0"/>
              </a:spcBef>
              <a:buClrTx/>
              <a:buFont typeface="Arial" panose="020B0604020202020204" pitchFamily="34" charset="0"/>
              <a:buNone/>
            </a:pPr>
            <a:r>
              <a:rPr lang="en-US" altLang="zh-CN" sz="2400" dirty="0">
                <a:solidFill>
                  <a:schemeClr val="bg1"/>
                </a:solidFill>
                <a:latin typeface="Microsoft YaHei" panose="020B0503020204020204" pitchFamily="34" charset="-122"/>
                <a:ea typeface="Microsoft YaHei" panose="020B0503020204020204" pitchFamily="34" charset="-122"/>
                <a:sym typeface="黑体" panose="02010609060101010101" pitchFamily="49" charset="-122"/>
              </a:rPr>
              <a:t>2</a:t>
            </a:r>
            <a:endParaRPr lang="zh-CN" altLang="en-US" sz="2400" dirty="0">
              <a:solidFill>
                <a:schemeClr val="bg1"/>
              </a:solidFill>
              <a:latin typeface="Microsoft YaHei" panose="020B0503020204020204" pitchFamily="34" charset="-122"/>
              <a:ea typeface="Microsoft YaHei" panose="020B0503020204020204" pitchFamily="34" charset="-122"/>
              <a:sym typeface="黑体" panose="02010609060101010101" pitchFamily="49" charset="-122"/>
            </a:endParaRPr>
          </a:p>
        </p:txBody>
      </p:sp>
      <p:sp>
        <p:nvSpPr>
          <p:cNvPr id="18" name="标题 1"/>
          <p:cNvSpPr txBox="1">
            <a:spLocks/>
          </p:cNvSpPr>
          <p:nvPr/>
        </p:nvSpPr>
        <p:spPr>
          <a:xfrm>
            <a:off x="0" y="0"/>
            <a:ext cx="9144000" cy="573528"/>
          </a:xfrm>
          <a:prstGeom prst="rect">
            <a:avLst/>
          </a:prstGeom>
        </p:spPr>
        <p:style>
          <a:lnRef idx="0">
            <a:schemeClr val="accent1"/>
          </a:lnRef>
          <a:fillRef idx="3">
            <a:schemeClr val="accent1"/>
          </a:fillRef>
          <a:effectRef idx="3">
            <a:schemeClr val="accent1"/>
          </a:effectRef>
          <a:fontRef idx="minor">
            <a:schemeClr val="lt1"/>
          </a:fontRef>
        </p:style>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r>
              <a:rPr lang="zh-CN" altLang="en-US" sz="3600" b="1" dirty="0">
                <a:solidFill>
                  <a:schemeClr val="bg1"/>
                </a:solidFill>
                <a:latin typeface="黑体" panose="02010609060101010101" pitchFamily="49" charset="-122"/>
                <a:ea typeface="黑体" panose="02010609060101010101" pitchFamily="49" charset="-122"/>
                <a:sym typeface="黑体" panose="02010609060101010101" pitchFamily="49" charset="-122"/>
              </a:rPr>
              <a:t> </a:t>
            </a:r>
            <a:r>
              <a:rPr lang="zh-CN" altLang="en-US" sz="3600" b="1" dirty="0">
                <a:solidFill>
                  <a:schemeClr val="bg1"/>
                </a:solidFill>
                <a:latin typeface="Arial Unicode MS" pitchFamily="34" charset="-122"/>
                <a:ea typeface="Arial Unicode MS" pitchFamily="34" charset="-122"/>
                <a:cs typeface="Arial Unicode MS" pitchFamily="34" charset="-122"/>
                <a:sym typeface="黑体" panose="02010609060101010101" pitchFamily="49" charset="-122"/>
              </a:rPr>
              <a:t> </a:t>
            </a:r>
            <a:r>
              <a:rPr lang="zh-CN" altLang="en-US" sz="3000" b="1" dirty="0">
                <a:solidFill>
                  <a:prstClr val="white"/>
                </a:solidFill>
                <a:latin typeface="黑体" panose="02010609060101010101" pitchFamily="49" charset="-122"/>
                <a:ea typeface="黑体" panose="02010609060101010101" pitchFamily="49" charset="-122"/>
                <a:sym typeface="黑体" panose="02010609060101010101" pitchFamily="49" charset="-122"/>
              </a:rPr>
              <a:t>目录</a:t>
            </a:r>
          </a:p>
        </p:txBody>
      </p:sp>
      <p:pic>
        <p:nvPicPr>
          <p:cNvPr id="23" name="Picture 13">
            <a:extLst>
              <a:ext uri="{FF2B5EF4-FFF2-40B4-BE49-F238E27FC236}">
                <a16:creationId xmlns:a16="http://schemas.microsoft.com/office/drawing/2014/main" id="{329C3E20-1080-F74E-B760-F4CCA42E7487}"/>
              </a:ext>
              <a:ext uri="{C183D7F6-B498-43B3-948B-1728B52AA6E4}">
                <adec:decorative xmlns:adec="http://schemas.microsoft.com/office/drawing/2017/decorative" val="1"/>
              </a:ext>
            </a:extLst>
          </p:cNvPr>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78545" t="10448" r="5492" b="75699"/>
          <a:stretch>
            <a:fillRect/>
          </a:stretch>
        </p:blipFill>
        <p:spPr bwMode="auto">
          <a:xfrm>
            <a:off x="8244408" y="-16899"/>
            <a:ext cx="918228" cy="590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5">
            <a:extLst>
              <a:ext uri="{FF2B5EF4-FFF2-40B4-BE49-F238E27FC236}">
                <a16:creationId xmlns:a16="http://schemas.microsoft.com/office/drawing/2014/main" id="{EEC0917D-7593-C34D-8569-3818A5690B66}"/>
              </a:ext>
            </a:extLst>
          </p:cNvPr>
          <p:cNvSpPr>
            <a:spLocks noChangeArrowheads="1"/>
          </p:cNvSpPr>
          <p:nvPr/>
        </p:nvSpPr>
        <p:spPr bwMode="auto">
          <a:xfrm>
            <a:off x="2045699" y="3587649"/>
            <a:ext cx="5576620" cy="490798"/>
          </a:xfrm>
          <a:prstGeom prst="rect">
            <a:avLst/>
          </a:prstGeom>
          <a:gradFill rotWithShape="0">
            <a:gsLst>
              <a:gs pos="0">
                <a:srgbClr val="7FAAFF"/>
              </a:gs>
              <a:gs pos="100000">
                <a:srgbClr val="CCEC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r>
              <a:rPr lang="zh-CN" altLang="en-US" sz="2400" dirty="0">
                <a:latin typeface="Microsoft YaHei" panose="020B0503020204020204" pitchFamily="34" charset="-122"/>
                <a:ea typeface="Microsoft YaHei" panose="020B0503020204020204" pitchFamily="34" charset="-122"/>
                <a:sym typeface="黑体" panose="02010609060101010101" pitchFamily="49" charset="-122"/>
              </a:rPr>
              <a:t>            结论</a:t>
            </a:r>
            <a:endParaRPr lang="zh-CN" altLang="en-US" sz="2400" dirty="0">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endParaRPr>
          </a:p>
        </p:txBody>
      </p:sp>
      <p:sp>
        <p:nvSpPr>
          <p:cNvPr id="20" name="Rectangle 8">
            <a:extLst>
              <a:ext uri="{FF2B5EF4-FFF2-40B4-BE49-F238E27FC236}">
                <a16:creationId xmlns:a16="http://schemas.microsoft.com/office/drawing/2014/main" id="{96ACCE0B-E54E-2C44-9BAD-D145A50B2B43}"/>
              </a:ext>
            </a:extLst>
          </p:cNvPr>
          <p:cNvSpPr>
            <a:spLocks noChangeArrowheads="1"/>
          </p:cNvSpPr>
          <p:nvPr/>
        </p:nvSpPr>
        <p:spPr bwMode="auto">
          <a:xfrm>
            <a:off x="2045699" y="3587648"/>
            <a:ext cx="990600" cy="490798"/>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Font typeface="Wingdings" panose="05000000000000000000" pitchFamily="2" charset="2"/>
              <a:buChar char="v"/>
              <a:defRPr sz="2800" b="1">
                <a:solidFill>
                  <a:schemeClr val="folHlink"/>
                </a:solidFill>
                <a:latin typeface="Verdana" panose="020B0604030504040204" pitchFamily="34" charset="0"/>
              </a:defRPr>
            </a:lvl1pPr>
            <a:lvl2pPr marL="742950" indent="-285750">
              <a:spcBef>
                <a:spcPct val="20000"/>
              </a:spcBef>
              <a:buClr>
                <a:schemeClr val="hlink"/>
              </a:buClr>
              <a:buSzPct val="60000"/>
              <a:buFont typeface="Wingdings" panose="05000000000000000000" pitchFamily="2" charset="2"/>
              <a:buChar char="n"/>
              <a:defRPr sz="2400" b="1">
                <a:solidFill>
                  <a:schemeClr val="bg1"/>
                </a:solidFill>
                <a:latin typeface="Verdana" panose="020B0604030504040204" pitchFamily="34" charset="0"/>
              </a:defRPr>
            </a:lvl2pPr>
            <a:lvl3pPr marL="1143000" indent="-228600">
              <a:spcBef>
                <a:spcPct val="20000"/>
              </a:spcBef>
              <a:buClr>
                <a:schemeClr val="hlink"/>
              </a:buClr>
              <a:buSzPct val="60000"/>
              <a:buFont typeface="Wingdings" panose="05000000000000000000" pitchFamily="2" charset="2"/>
              <a:buChar char="n"/>
              <a:defRPr sz="2400" b="1">
                <a:solidFill>
                  <a:schemeClr val="bg1"/>
                </a:solidFill>
                <a:latin typeface="Verdana" panose="020B0604030504040204" pitchFamily="34" charset="0"/>
              </a:defRPr>
            </a:lvl3pPr>
            <a:lvl4pPr marL="1600200" indent="-228600">
              <a:spcBef>
                <a:spcPct val="20000"/>
              </a:spcBef>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9pPr>
          </a:lstStyle>
          <a:p>
            <a:pPr algn="ctr">
              <a:spcBef>
                <a:spcPct val="0"/>
              </a:spcBef>
              <a:buClrTx/>
              <a:buFont typeface="Arial" panose="020B0604020202020204" pitchFamily="34" charset="0"/>
              <a:buNone/>
            </a:pPr>
            <a:r>
              <a:rPr lang="en-US" altLang="zh-CN" sz="2400" b="0" dirty="0">
                <a:solidFill>
                  <a:schemeClr val="bg1"/>
                </a:solidFill>
                <a:latin typeface="Microsoft YaHei" panose="020B0503020204020204" pitchFamily="34" charset="-122"/>
                <a:ea typeface="Microsoft YaHei" panose="020B0503020204020204" pitchFamily="34" charset="-122"/>
                <a:sym typeface="黑体" panose="02010609060101010101" pitchFamily="49" charset="-122"/>
              </a:rPr>
              <a:t>5</a:t>
            </a:r>
            <a:endParaRPr lang="zh-CN" altLang="en-US" sz="2400" b="0" dirty="0">
              <a:solidFill>
                <a:schemeClr val="bg1"/>
              </a:solidFill>
              <a:latin typeface="Microsoft YaHei" panose="020B0503020204020204" pitchFamily="34" charset="-122"/>
              <a:ea typeface="Microsoft YaHei" panose="020B0503020204020204" pitchFamily="34" charset="-122"/>
              <a:sym typeface="黑体" panose="02010609060101010101" pitchFamily="49" charset="-122"/>
            </a:endParaRPr>
          </a:p>
        </p:txBody>
      </p:sp>
      <p:sp>
        <p:nvSpPr>
          <p:cNvPr id="2" name="Rectangle 9">
            <a:extLst>
              <a:ext uri="{FF2B5EF4-FFF2-40B4-BE49-F238E27FC236}">
                <a16:creationId xmlns:a16="http://schemas.microsoft.com/office/drawing/2014/main" id="{D70A24B1-6E26-D810-CEAE-93CF78AA4625}"/>
              </a:ext>
            </a:extLst>
          </p:cNvPr>
          <p:cNvSpPr>
            <a:spLocks noChangeArrowheads="1"/>
          </p:cNvSpPr>
          <p:nvPr/>
        </p:nvSpPr>
        <p:spPr bwMode="auto">
          <a:xfrm>
            <a:off x="2037615" y="2269910"/>
            <a:ext cx="5579474" cy="490798"/>
          </a:xfrm>
          <a:prstGeom prst="rect">
            <a:avLst/>
          </a:prstGeom>
          <a:gradFill rotWithShape="0">
            <a:gsLst>
              <a:gs pos="0">
                <a:srgbClr val="7FAAFF"/>
              </a:gs>
              <a:gs pos="100000">
                <a:srgbClr val="CCEC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r>
              <a:rPr lang="zh-CN" altLang="en-US" sz="2400" dirty="0">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            研究方法</a:t>
            </a:r>
          </a:p>
        </p:txBody>
      </p:sp>
      <p:sp>
        <p:nvSpPr>
          <p:cNvPr id="5" name="Rectangle 10">
            <a:extLst>
              <a:ext uri="{FF2B5EF4-FFF2-40B4-BE49-F238E27FC236}">
                <a16:creationId xmlns:a16="http://schemas.microsoft.com/office/drawing/2014/main" id="{2C4AA605-3C86-9372-6579-2CB4CF7CAFF3}"/>
              </a:ext>
            </a:extLst>
          </p:cNvPr>
          <p:cNvSpPr>
            <a:spLocks noChangeArrowheads="1"/>
          </p:cNvSpPr>
          <p:nvPr/>
        </p:nvSpPr>
        <p:spPr bwMode="auto">
          <a:xfrm>
            <a:off x="2037615" y="2268119"/>
            <a:ext cx="990600" cy="490798"/>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algn="ctr">
              <a:spcBef>
                <a:spcPct val="0"/>
              </a:spcBef>
              <a:buClrTx/>
              <a:buFont typeface="Arial" panose="020B0604020202020204" pitchFamily="34" charset="0"/>
              <a:buNone/>
            </a:pPr>
            <a:r>
              <a:rPr lang="en-US" altLang="zh-CN" sz="2400" dirty="0">
                <a:solidFill>
                  <a:schemeClr val="bg1"/>
                </a:solidFill>
                <a:latin typeface="Microsoft YaHei" panose="020B0503020204020204" pitchFamily="34" charset="-122"/>
                <a:ea typeface="Microsoft YaHei" panose="020B0503020204020204" pitchFamily="34" charset="-122"/>
                <a:sym typeface="黑体" panose="02010609060101010101" pitchFamily="49" charset="-122"/>
              </a:rPr>
              <a:t>3</a:t>
            </a:r>
            <a:endParaRPr lang="zh-CN" altLang="en-US" sz="2400" dirty="0">
              <a:solidFill>
                <a:schemeClr val="bg1"/>
              </a:solidFill>
              <a:latin typeface="Microsoft YaHei" panose="020B0503020204020204" pitchFamily="34" charset="-122"/>
              <a:ea typeface="Microsoft YaHei" panose="020B0503020204020204" pitchFamily="34" charset="-122"/>
              <a:sym typeface="黑体" panose="02010609060101010101" pitchFamily="49" charset="-122"/>
            </a:endParaRPr>
          </a:p>
        </p:txBody>
      </p:sp>
      <p:sp>
        <p:nvSpPr>
          <p:cNvPr id="3" name="灯片编号占位符 2">
            <a:extLst>
              <a:ext uri="{FF2B5EF4-FFF2-40B4-BE49-F238E27FC236}">
                <a16:creationId xmlns:a16="http://schemas.microsoft.com/office/drawing/2014/main" id="{1369A903-941F-EA2F-5BE0-B0086EECCCDA}"/>
              </a:ext>
            </a:extLst>
          </p:cNvPr>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2</a:t>
            </a:fld>
            <a:endParaRPr lang="zh-CN" altLang="en-US">
              <a:solidFill>
                <a:prstClr val="black">
                  <a:tint val="75000"/>
                </a:prstClr>
              </a:solidFill>
            </a:endParaRPr>
          </a:p>
        </p:txBody>
      </p:sp>
    </p:spTree>
    <p:extLst>
      <p:ext uri="{BB962C8B-B14F-4D97-AF65-F5344CB8AC3E}">
        <p14:creationId xmlns:p14="http://schemas.microsoft.com/office/powerpoint/2010/main" val="404639765"/>
      </p:ext>
    </p:extLst>
  </p:cSld>
  <p:clrMapOvr>
    <a:masterClrMapping/>
  </p:clrMapOvr>
  <mc:AlternateContent xmlns:mc="http://schemas.openxmlformats.org/markup-compatibility/2006" xmlns:p14="http://schemas.microsoft.com/office/powerpoint/2010/main">
    <mc:Choice Requires="p14">
      <p:transition spd="slow" p14:dur="2000" advTm="622"/>
    </mc:Choice>
    <mc:Fallback xmlns="">
      <p:transition spd="slow" advTm="622"/>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806" name="Rectangle 2"/>
          <p:cNvSpPr txBox="1">
            <a:spLocks noChangeArrowheads="1"/>
          </p:cNvSpPr>
          <p:nvPr/>
        </p:nvSpPr>
        <p:spPr>
          <a:xfrm>
            <a:off x="1143000" y="1615960"/>
            <a:ext cx="6858000" cy="1546622"/>
          </a:xfrm>
          <a:prstGeom prst="rect">
            <a:avLst/>
          </a:prstGeom>
          <a:solidFill>
            <a:srgbClr val="125487"/>
          </a:solidFill>
          <a:ln>
            <a:noFill/>
          </a:ln>
        </p:spPr>
        <p:txBody>
          <a:bodyPr vert="horz" lIns="68580" tIns="34290" rIns="68580" bIns="3429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fontAlgn="auto">
              <a:lnSpc>
                <a:spcPct val="120000"/>
              </a:lnSpc>
              <a:spcAft>
                <a:spcPts val="0"/>
              </a:spcAft>
            </a:pPr>
            <a:endParaRPr lang="zh-CN" altLang="en-US" sz="3000" b="1" dirty="0">
              <a:solidFill>
                <a:schemeClr val="bg1"/>
              </a:solidFill>
              <a:latin typeface="微软雅黑" pitchFamily="34" charset="-122"/>
              <a:ea typeface="微软雅黑" pitchFamily="34" charset="-122"/>
            </a:endParaRPr>
          </a:p>
        </p:txBody>
      </p:sp>
      <p:sp>
        <p:nvSpPr>
          <p:cNvPr id="1048807" name="文本框 2"/>
          <p:cNvSpPr txBox="1"/>
          <p:nvPr/>
        </p:nvSpPr>
        <p:spPr>
          <a:xfrm>
            <a:off x="942835" y="1615961"/>
            <a:ext cx="7258330" cy="1395703"/>
          </a:xfrm>
          <a:prstGeom prst="rect">
            <a:avLst/>
          </a:prstGeom>
          <a:noFill/>
        </p:spPr>
        <p:txBody>
          <a:bodyPr wrap="square" rtlCol="0">
            <a:spAutoFit/>
          </a:bodyPr>
          <a:lstStyle/>
          <a:p>
            <a:pPr algn="ctr">
              <a:lnSpc>
                <a:spcPct val="150000"/>
              </a:lnSpc>
            </a:pPr>
            <a:r>
              <a:rPr lang="zh-CN" altLang="en-US" sz="30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请各位专家批评指正</a:t>
            </a:r>
            <a:endParaRPr lang="en-US" altLang="zh-CN" sz="30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lnSpc>
                <a:spcPct val="150000"/>
              </a:lnSpc>
            </a:pPr>
            <a:r>
              <a:rPr lang="zh-CN" altLang="en-US" sz="30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谢 谢！</a:t>
            </a:r>
            <a:endParaRPr lang="en-US" altLang="zh-CN" sz="30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 name="灯片编号占位符 1">
            <a:extLst>
              <a:ext uri="{FF2B5EF4-FFF2-40B4-BE49-F238E27FC236}">
                <a16:creationId xmlns:a16="http://schemas.microsoft.com/office/drawing/2014/main" id="{9555B742-E1DF-07A4-073F-5108E17E4F91}"/>
              </a:ext>
            </a:extLst>
          </p:cNvPr>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20</a:t>
            </a:fld>
            <a:endParaRPr lang="zh-CN" altLang="en-US">
              <a:solidFill>
                <a:prstClr val="black">
                  <a:tint val="75000"/>
                </a:prstClr>
              </a:solidFill>
            </a:endParaRPr>
          </a:p>
        </p:txBody>
      </p:sp>
    </p:spTree>
    <p:extLst>
      <p:ext uri="{BB962C8B-B14F-4D97-AF65-F5344CB8AC3E}">
        <p14:creationId xmlns:p14="http://schemas.microsoft.com/office/powerpoint/2010/main" val="253499850"/>
      </p:ext>
    </p:extLst>
  </p:cSld>
  <p:clrMapOvr>
    <a:masterClrMapping/>
  </p:clrMapOvr>
  <p:transition spd="slow" advTm="9516"/>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55B4AB71-8783-43AB-9BFA-C58CD3D68AF6}"/>
              </a:ext>
            </a:extLst>
          </p:cNvPr>
          <p:cNvSpPr/>
          <p:nvPr/>
        </p:nvSpPr>
        <p:spPr>
          <a:xfrm>
            <a:off x="225604" y="607584"/>
            <a:ext cx="3974924" cy="4030912"/>
          </a:xfrm>
          <a:prstGeom prst="rect">
            <a:avLst/>
          </a:prstGeom>
        </p:spPr>
        <p:txBody>
          <a:bodyPr wrap="square">
            <a:spAutoFit/>
          </a:bodyPr>
          <a:lstStyle/>
          <a:p>
            <a:pPr marL="256500" indent="-257168" algn="just" defTabSz="685783">
              <a:lnSpc>
                <a:spcPts val="2100"/>
              </a:lnSpc>
              <a:spcBef>
                <a:spcPts val="900"/>
              </a:spcBef>
              <a:buFont typeface="Wingdings" panose="05000000000000000000" pitchFamily="2" charset="2"/>
              <a:buChar char="u"/>
              <a:defRPr/>
            </a:pPr>
            <a:r>
              <a:rPr lang="zh-CN" altLang="en-US" sz="2100" b="1" dirty="0">
                <a:solidFill>
                  <a:srgbClr val="C00000"/>
                </a:solidFill>
                <a:latin typeface="Microsoft YaHei" panose="020B0503020204020204" pitchFamily="34" charset="-122"/>
                <a:ea typeface="Microsoft YaHei" panose="020B0503020204020204" pitchFamily="34" charset="-122"/>
                <a:cs typeface="Arial" panose="020B0604020202020204" pitchFamily="34" charset="0"/>
              </a:rPr>
              <a:t>混凝土氯离子溶液渗透实验</a:t>
            </a:r>
            <a:endParaRPr lang="en-US" altLang="zh-CN" sz="2100" b="1" dirty="0">
              <a:solidFill>
                <a:srgbClr val="C00000"/>
              </a:solidFill>
              <a:latin typeface="Microsoft YaHei" panose="020B0503020204020204" pitchFamily="34" charset="-122"/>
              <a:ea typeface="Microsoft YaHei" panose="020B0503020204020204" pitchFamily="34" charset="-122"/>
              <a:cs typeface="Arial" panose="020B0604020202020204" pitchFamily="34" charset="0"/>
            </a:endParaRPr>
          </a:p>
          <a:p>
            <a:pPr algn="just" defTabSz="685783">
              <a:lnSpc>
                <a:spcPts val="2100"/>
              </a:lnSpc>
              <a:spcBef>
                <a:spcPts val="900"/>
              </a:spcBef>
              <a:defRPr/>
            </a:pPr>
            <a:r>
              <a:rPr lang="zh-CN" altLang="en-US" sz="1500" b="1" dirty="0">
                <a:ea typeface="Microsoft YaHei" panose="020B0503020204020204" pitchFamily="34" charset="-122"/>
                <a:cs typeface="Times New Roman" panose="02020603050405020304" pitchFamily="18" charset="0"/>
              </a:rPr>
              <a:t>①</a:t>
            </a:r>
            <a:r>
              <a:rPr lang="zh-CN" altLang="en-US" sz="1500" b="1" dirty="0">
                <a:latin typeface="微软雅黑" pitchFamily="34" charset="-122"/>
                <a:ea typeface="微软雅黑" pitchFamily="34" charset="-122"/>
              </a:rPr>
              <a:t>将制得的试样对半切割后于</a:t>
            </a:r>
            <a:r>
              <a:rPr lang="en-US" altLang="zh-CN" sz="1500" b="1" dirty="0">
                <a:latin typeface="微软雅黑" pitchFamily="34" charset="-122"/>
                <a:ea typeface="微软雅黑" pitchFamily="34" charset="-122"/>
              </a:rPr>
              <a:t>105</a:t>
            </a:r>
            <a:r>
              <a:rPr lang="zh-CN" altLang="en-US" sz="1500" b="1" dirty="0">
                <a:latin typeface="微软雅黑" pitchFamily="34" charset="-122"/>
                <a:ea typeface="微软雅黑" pitchFamily="34" charset="-122"/>
              </a:rPr>
              <a:t>℃干燥</a:t>
            </a:r>
            <a:r>
              <a:rPr lang="en-US" altLang="zh-CN" sz="1500" b="1" dirty="0">
                <a:latin typeface="微软雅黑" pitchFamily="34" charset="-122"/>
                <a:ea typeface="微软雅黑" pitchFamily="34" charset="-122"/>
              </a:rPr>
              <a:t>7</a:t>
            </a:r>
            <a:r>
              <a:rPr lang="zh-CN" altLang="en-US" sz="1500" b="1" dirty="0">
                <a:latin typeface="微软雅黑" pitchFamily="34" charset="-122"/>
                <a:ea typeface="微软雅黑" pitchFamily="34" charset="-122"/>
              </a:rPr>
              <a:t>天并称重，试样的侧面</a:t>
            </a:r>
            <a:r>
              <a:rPr lang="zh-CN" altLang="en-US" sz="1500" b="1" dirty="0">
                <a:solidFill>
                  <a:srgbClr val="FF0000"/>
                </a:solidFill>
                <a:latin typeface="微软雅黑" pitchFamily="34" charset="-122"/>
                <a:ea typeface="微软雅黑" pitchFamily="34" charset="-122"/>
              </a:rPr>
              <a:t>距离底部</a:t>
            </a:r>
            <a:r>
              <a:rPr lang="en-US" altLang="zh-CN" sz="1500" b="1" dirty="0">
                <a:solidFill>
                  <a:srgbClr val="FF0000"/>
                </a:solidFill>
                <a:ea typeface="微软雅黑" pitchFamily="34" charset="-122"/>
                <a:cs typeface="Times New Roman" panose="02020603050405020304" pitchFamily="18" charset="0"/>
              </a:rPr>
              <a:t>1cm</a:t>
            </a:r>
            <a:r>
              <a:rPr lang="zh-CN" altLang="en-US" sz="1500" b="1" dirty="0">
                <a:solidFill>
                  <a:srgbClr val="FF0000"/>
                </a:solidFill>
                <a:latin typeface="微软雅黑" pitchFamily="34" charset="-122"/>
                <a:ea typeface="微软雅黑" pitchFamily="34" charset="-122"/>
              </a:rPr>
              <a:t>用胶带进行密封</a:t>
            </a:r>
            <a:r>
              <a:rPr lang="zh-CN" altLang="en-US" sz="1500" b="1" dirty="0">
                <a:latin typeface="微软雅黑" pitchFamily="34" charset="-122"/>
                <a:ea typeface="微软雅黑" pitchFamily="34" charset="-122"/>
              </a:rPr>
              <a:t>防止水分渗出</a:t>
            </a:r>
            <a:endParaRPr lang="en-US" altLang="zh-CN" sz="1500" b="1" dirty="0">
              <a:latin typeface="微软雅黑" pitchFamily="34" charset="-122"/>
              <a:ea typeface="微软雅黑" pitchFamily="34" charset="-122"/>
            </a:endParaRPr>
          </a:p>
          <a:p>
            <a:pPr algn="just" defTabSz="685783">
              <a:lnSpc>
                <a:spcPts val="2100"/>
              </a:lnSpc>
              <a:spcBef>
                <a:spcPts val="900"/>
              </a:spcBef>
              <a:defRPr/>
            </a:pPr>
            <a:r>
              <a:rPr lang="zh-CN" altLang="en-US" sz="1500" b="1" dirty="0">
                <a:ea typeface="Microsoft YaHei" panose="020B0503020204020204" pitchFamily="34" charset="-122"/>
                <a:cs typeface="Times New Roman" panose="02020603050405020304" pitchFamily="18" charset="0"/>
              </a:rPr>
              <a:t>②将样品浸入</a:t>
            </a:r>
            <a:r>
              <a:rPr lang="en-US" altLang="zh-CN" sz="1500" b="1" dirty="0">
                <a:solidFill>
                  <a:srgbClr val="FF0000"/>
                </a:solidFill>
                <a:ea typeface="Microsoft YaHei" panose="020B0503020204020204" pitchFamily="34" charset="-122"/>
                <a:cs typeface="Times New Roman" panose="02020603050405020304" pitchFamily="18" charset="0"/>
              </a:rPr>
              <a:t>3.5%wt</a:t>
            </a:r>
            <a:r>
              <a:rPr lang="zh-CN" altLang="en-US" sz="1500" b="1" dirty="0">
                <a:solidFill>
                  <a:srgbClr val="FF0000"/>
                </a:solidFill>
                <a:ea typeface="Microsoft YaHei" panose="020B0503020204020204" pitchFamily="34" charset="-122"/>
                <a:cs typeface="Times New Roman" panose="02020603050405020304" pitchFamily="18" charset="0"/>
              </a:rPr>
              <a:t>的</a:t>
            </a:r>
            <a:r>
              <a:rPr lang="en-US" altLang="zh-CN" sz="1500" b="1" dirty="0">
                <a:solidFill>
                  <a:srgbClr val="FF0000"/>
                </a:solidFill>
                <a:ea typeface="Microsoft YaHei" panose="020B0503020204020204" pitchFamily="34" charset="-122"/>
                <a:cs typeface="Times New Roman" panose="02020603050405020304" pitchFamily="18" charset="0"/>
              </a:rPr>
              <a:t>NaCl</a:t>
            </a:r>
            <a:r>
              <a:rPr lang="zh-CN" altLang="en-US" sz="1500" b="1" dirty="0">
                <a:ea typeface="Microsoft YaHei" panose="020B0503020204020204" pitchFamily="34" charset="-122"/>
                <a:cs typeface="Times New Roman" panose="02020603050405020304" pitchFamily="18" charset="0"/>
              </a:rPr>
              <a:t>溶液中，水缸顶部用保鲜膜进行密封，防止水分蒸发，并定期往缸里添加等浓度的</a:t>
            </a:r>
            <a:r>
              <a:rPr lang="en-US" altLang="zh-CN" sz="1500" b="1" dirty="0">
                <a:ea typeface="Microsoft YaHei" panose="020B0503020204020204" pitchFamily="34" charset="-122"/>
                <a:cs typeface="Times New Roman" panose="02020603050405020304" pitchFamily="18" charset="0"/>
              </a:rPr>
              <a:t>NaCl</a:t>
            </a:r>
            <a:r>
              <a:rPr lang="zh-CN" altLang="en-US" sz="1500" b="1" dirty="0">
                <a:ea typeface="Microsoft YaHei" panose="020B0503020204020204" pitchFamily="34" charset="-122"/>
                <a:cs typeface="Times New Roman" panose="02020603050405020304" pitchFamily="18" charset="0"/>
              </a:rPr>
              <a:t>溶液保持水位线不变</a:t>
            </a:r>
            <a:endParaRPr lang="en-US" altLang="zh-CN" sz="1500" b="1" dirty="0">
              <a:ea typeface="Microsoft YaHei" panose="020B0503020204020204" pitchFamily="34" charset="-122"/>
              <a:cs typeface="Times New Roman" panose="02020603050405020304" pitchFamily="18" charset="0"/>
            </a:endParaRPr>
          </a:p>
          <a:p>
            <a:pPr algn="just" defTabSz="685783">
              <a:lnSpc>
                <a:spcPts val="2100"/>
              </a:lnSpc>
              <a:spcBef>
                <a:spcPts val="900"/>
              </a:spcBef>
              <a:defRPr/>
            </a:pPr>
            <a:r>
              <a:rPr lang="zh-CN" altLang="en-US" sz="1500" b="1" dirty="0">
                <a:ea typeface="Microsoft YaHei" panose="020B0503020204020204" pitchFamily="34" charset="-122"/>
                <a:cs typeface="Times New Roman" panose="02020603050405020304" pitchFamily="18" charset="0"/>
              </a:rPr>
              <a:t>③在</a:t>
            </a:r>
            <a:r>
              <a:rPr lang="en-US" altLang="zh-CN" sz="1500" b="1" dirty="0">
                <a:ea typeface="Microsoft YaHei" panose="020B0503020204020204" pitchFamily="34" charset="-122"/>
                <a:cs typeface="Times New Roman" panose="02020603050405020304" pitchFamily="18" charset="0"/>
              </a:rPr>
              <a:t>1d</a:t>
            </a:r>
            <a:r>
              <a:rPr lang="zh-CN" altLang="en-US" sz="1500" b="1" dirty="0">
                <a:ea typeface="Microsoft YaHei" panose="020B0503020204020204" pitchFamily="34" charset="-122"/>
                <a:cs typeface="Times New Roman" panose="02020603050405020304" pitchFamily="18" charset="0"/>
              </a:rPr>
              <a:t>、</a:t>
            </a:r>
            <a:r>
              <a:rPr lang="en-US" altLang="zh-CN" sz="1500" b="1" dirty="0">
                <a:ea typeface="Microsoft YaHei" panose="020B0503020204020204" pitchFamily="34" charset="-122"/>
                <a:cs typeface="Times New Roman" panose="02020603050405020304" pitchFamily="18" charset="0"/>
              </a:rPr>
              <a:t>2d</a:t>
            </a:r>
            <a:r>
              <a:rPr lang="zh-CN" altLang="en-US" sz="1500" b="1" dirty="0">
                <a:ea typeface="Microsoft YaHei" panose="020B0503020204020204" pitchFamily="34" charset="-122"/>
                <a:cs typeface="Times New Roman" panose="02020603050405020304" pitchFamily="18" charset="0"/>
              </a:rPr>
              <a:t>、</a:t>
            </a:r>
            <a:r>
              <a:rPr lang="en-US" altLang="zh-CN" sz="1500" b="1" dirty="0">
                <a:ea typeface="Microsoft YaHei" panose="020B0503020204020204" pitchFamily="34" charset="-122"/>
                <a:cs typeface="Times New Roman" panose="02020603050405020304" pitchFamily="18" charset="0"/>
              </a:rPr>
              <a:t>3d</a:t>
            </a:r>
            <a:r>
              <a:rPr lang="zh-CN" altLang="en-US" sz="1500" b="1" dirty="0">
                <a:ea typeface="Microsoft YaHei" panose="020B0503020204020204" pitchFamily="34" charset="-122"/>
                <a:cs typeface="Times New Roman" panose="02020603050405020304" pitchFamily="18" charset="0"/>
              </a:rPr>
              <a:t>后依次将</a:t>
            </a:r>
            <a:r>
              <a:rPr lang="en-US" altLang="zh-CN" sz="1500" b="1" dirty="0">
                <a:ea typeface="Microsoft YaHei" panose="020B0503020204020204" pitchFamily="34" charset="-122"/>
                <a:cs typeface="Times New Roman" panose="02020603050405020304" pitchFamily="18" charset="0"/>
              </a:rPr>
              <a:t>1</a:t>
            </a:r>
            <a:r>
              <a:rPr lang="zh-CN" altLang="en-US" sz="1500" b="1" dirty="0">
                <a:ea typeface="Microsoft YaHei" panose="020B0503020204020204" pitchFamily="34" charset="-122"/>
                <a:cs typeface="Times New Roman" panose="02020603050405020304" pitchFamily="18" charset="0"/>
              </a:rPr>
              <a:t>号、</a:t>
            </a:r>
            <a:r>
              <a:rPr lang="en-US" altLang="zh-CN" sz="1500" b="1" dirty="0">
                <a:ea typeface="Microsoft YaHei" panose="020B0503020204020204" pitchFamily="34" charset="-122"/>
                <a:cs typeface="Times New Roman" panose="02020603050405020304" pitchFamily="18" charset="0"/>
              </a:rPr>
              <a:t>2</a:t>
            </a:r>
            <a:r>
              <a:rPr lang="zh-CN" altLang="en-US" sz="1500" b="1" dirty="0">
                <a:ea typeface="Microsoft YaHei" panose="020B0503020204020204" pitchFamily="34" charset="-122"/>
                <a:cs typeface="Times New Roman" panose="02020603050405020304" pitchFamily="18" charset="0"/>
              </a:rPr>
              <a:t>号、</a:t>
            </a:r>
            <a:r>
              <a:rPr lang="en-US" altLang="zh-CN" sz="1500" b="1" dirty="0">
                <a:ea typeface="Microsoft YaHei" panose="020B0503020204020204" pitchFamily="34" charset="-122"/>
                <a:cs typeface="Times New Roman" panose="02020603050405020304" pitchFamily="18" charset="0"/>
              </a:rPr>
              <a:t>3</a:t>
            </a:r>
            <a:r>
              <a:rPr lang="zh-CN" altLang="en-US" sz="1500" b="1" dirty="0">
                <a:ea typeface="Microsoft YaHei" panose="020B0503020204020204" pitchFamily="34" charset="-122"/>
                <a:cs typeface="Times New Roman" panose="02020603050405020304" pitchFamily="18" charset="0"/>
              </a:rPr>
              <a:t>号试样取出，称重并观察记录水分和氯离子的渗入高度，氯离子通过喷洒</a:t>
            </a:r>
            <a:r>
              <a:rPr lang="en-US" altLang="zh-CN" sz="1500" b="1" dirty="0">
                <a:solidFill>
                  <a:srgbClr val="FF0000"/>
                </a:solidFill>
                <a:ea typeface="Microsoft YaHei" panose="020B0503020204020204" pitchFamily="34" charset="-122"/>
                <a:cs typeface="Times New Roman" panose="02020603050405020304" pitchFamily="18" charset="0"/>
              </a:rPr>
              <a:t>AgNO</a:t>
            </a:r>
            <a:r>
              <a:rPr lang="en-US" altLang="zh-CN" sz="1500" b="1" baseline="-25000" dirty="0">
                <a:solidFill>
                  <a:srgbClr val="FF0000"/>
                </a:solidFill>
                <a:ea typeface="Microsoft YaHei" panose="020B0503020204020204" pitchFamily="34" charset="-122"/>
                <a:cs typeface="Times New Roman" panose="02020603050405020304" pitchFamily="18" charset="0"/>
              </a:rPr>
              <a:t>3</a:t>
            </a:r>
            <a:r>
              <a:rPr lang="zh-CN" altLang="en-US" sz="1500" b="1" dirty="0">
                <a:solidFill>
                  <a:srgbClr val="FF0000"/>
                </a:solidFill>
                <a:ea typeface="Microsoft YaHei" panose="020B0503020204020204" pitchFamily="34" charset="-122"/>
                <a:cs typeface="Times New Roman" panose="02020603050405020304" pitchFamily="18" charset="0"/>
              </a:rPr>
              <a:t>溶液</a:t>
            </a:r>
            <a:r>
              <a:rPr lang="zh-CN" altLang="en-US" sz="1500" b="1" dirty="0">
                <a:ea typeface="Microsoft YaHei" panose="020B0503020204020204" pitchFamily="34" charset="-122"/>
                <a:cs typeface="Times New Roman" panose="02020603050405020304" pitchFamily="18" charset="0"/>
              </a:rPr>
              <a:t>发生以下显色反应判断渗透高度：</a:t>
            </a:r>
            <a:endParaRPr lang="en-US" altLang="zh-CN" sz="1500" b="1" dirty="0">
              <a:ea typeface="Microsoft YaHei" panose="020B0503020204020204" pitchFamily="34" charset="-122"/>
              <a:cs typeface="Times New Roman" panose="02020603050405020304" pitchFamily="18" charset="0"/>
            </a:endParaRPr>
          </a:p>
          <a:p>
            <a:pPr algn="ctr" defTabSz="685783">
              <a:lnSpc>
                <a:spcPts val="2100"/>
              </a:lnSpc>
              <a:spcBef>
                <a:spcPts val="900"/>
              </a:spcBef>
              <a:defRPr/>
            </a:pPr>
            <a:r>
              <a:rPr lang="en-US" altLang="zh-CN" sz="1500" b="1" dirty="0">
                <a:cs typeface="Times New Roman" panose="02020603050405020304" pitchFamily="18" charset="0"/>
              </a:rPr>
              <a:t>Ag</a:t>
            </a:r>
            <a:r>
              <a:rPr lang="en-US" altLang="zh-CN" sz="1500" b="1" baseline="30000" dirty="0">
                <a:cs typeface="Times New Roman" panose="02020603050405020304" pitchFamily="18" charset="0"/>
              </a:rPr>
              <a:t>+ </a:t>
            </a:r>
            <a:r>
              <a:rPr lang="en-US" altLang="zh-CN" sz="1500" b="1" dirty="0">
                <a:cs typeface="Times New Roman" panose="02020603050405020304" pitchFamily="18" charset="0"/>
              </a:rPr>
              <a:t>+ Cl</a:t>
            </a:r>
            <a:r>
              <a:rPr lang="en-US" altLang="zh-CN" sz="1500" b="1" baseline="30000" dirty="0">
                <a:cs typeface="Times New Roman" panose="02020603050405020304" pitchFamily="18" charset="0"/>
              </a:rPr>
              <a:t>-</a:t>
            </a:r>
            <a:r>
              <a:rPr lang="en-US" altLang="zh-CN" sz="1500" b="1" dirty="0">
                <a:cs typeface="Times New Roman" panose="02020603050405020304" pitchFamily="18" charset="0"/>
              </a:rPr>
              <a:t>→AgCl↓</a:t>
            </a:r>
            <a:r>
              <a:rPr lang="zh-CN" altLang="en-US" sz="1500" b="1" dirty="0">
                <a:cs typeface="Times New Roman" panose="02020603050405020304" pitchFamily="18" charset="0"/>
              </a:rPr>
              <a:t>（</a:t>
            </a:r>
            <a:r>
              <a:rPr lang="zh-CN" altLang="en-US" sz="1500" b="1" dirty="0">
                <a:latin typeface="微软雅黑" panose="020B0503020204020204" pitchFamily="34" charset="-122"/>
                <a:ea typeface="微软雅黑" panose="020B0503020204020204" pitchFamily="34" charset="-122"/>
                <a:cs typeface="Times New Roman" panose="02020603050405020304" pitchFamily="18" charset="0"/>
              </a:rPr>
              <a:t>白色沉淀</a:t>
            </a:r>
            <a:r>
              <a:rPr lang="zh-CN" altLang="en-US" sz="1500" b="1" dirty="0">
                <a:cs typeface="Times New Roman" panose="02020603050405020304" pitchFamily="18" charset="0"/>
              </a:rPr>
              <a:t>）</a:t>
            </a:r>
            <a:endParaRPr lang="en-US" altLang="zh-CN" b="1" dirty="0">
              <a:ea typeface="微软雅黑" pitchFamily="34" charset="-122"/>
              <a:cs typeface="Times New Roman" panose="02020603050405020304" pitchFamily="18" charset="0"/>
            </a:endParaRPr>
          </a:p>
        </p:txBody>
      </p:sp>
      <p:sp>
        <p:nvSpPr>
          <p:cNvPr id="7" name="标题 1">
            <a:extLst>
              <a:ext uri="{FF2B5EF4-FFF2-40B4-BE49-F238E27FC236}">
                <a16:creationId xmlns:a16="http://schemas.microsoft.com/office/drawing/2014/main" id="{098CEA43-3FD7-425F-B3DC-8C207EB1A481}"/>
              </a:ext>
            </a:extLst>
          </p:cNvPr>
          <p:cNvSpPr>
            <a:spLocks noGrp="1"/>
          </p:cNvSpPr>
          <p:nvPr>
            <p:ph type="title"/>
          </p:nvPr>
        </p:nvSpPr>
        <p:spPr>
          <a:xfrm>
            <a:off x="353042" y="31708"/>
            <a:ext cx="7886700" cy="401648"/>
          </a:xfrm>
        </p:spPr>
        <p:txBody>
          <a:bodyPr>
            <a:normAutofit fontScale="90000"/>
          </a:bodyPr>
          <a:lstStyle/>
          <a:p>
            <a:r>
              <a:rPr lang="zh-CN" altLang="en-US" dirty="0"/>
              <a:t>实验测试</a:t>
            </a:r>
          </a:p>
        </p:txBody>
      </p:sp>
      <p:pic>
        <p:nvPicPr>
          <p:cNvPr id="8" name="图片 7">
            <a:extLst>
              <a:ext uri="{FF2B5EF4-FFF2-40B4-BE49-F238E27FC236}">
                <a16:creationId xmlns:a16="http://schemas.microsoft.com/office/drawing/2014/main" id="{DADE605C-09B0-966D-0BD4-0183EBFBD844}"/>
              </a:ext>
            </a:extLst>
          </p:cNvPr>
          <p:cNvPicPr>
            <a:picLocks noChangeAspect="1"/>
          </p:cNvPicPr>
          <p:nvPr/>
        </p:nvPicPr>
        <p:blipFill>
          <a:blip r:embed="rId3"/>
          <a:stretch>
            <a:fillRect/>
          </a:stretch>
        </p:blipFill>
        <p:spPr>
          <a:xfrm>
            <a:off x="4200528" y="735411"/>
            <a:ext cx="4887235" cy="3662006"/>
          </a:xfrm>
          <a:prstGeom prst="rect">
            <a:avLst/>
          </a:prstGeom>
        </p:spPr>
      </p:pic>
      <p:sp>
        <p:nvSpPr>
          <p:cNvPr id="9" name="文本框 8">
            <a:extLst>
              <a:ext uri="{FF2B5EF4-FFF2-40B4-BE49-F238E27FC236}">
                <a16:creationId xmlns:a16="http://schemas.microsoft.com/office/drawing/2014/main" id="{DE141F94-30E1-2D65-EDA6-886D4F2F9915}"/>
              </a:ext>
            </a:extLst>
          </p:cNvPr>
          <p:cNvSpPr txBox="1"/>
          <p:nvPr/>
        </p:nvSpPr>
        <p:spPr>
          <a:xfrm>
            <a:off x="5747627" y="4397417"/>
            <a:ext cx="1793036" cy="369332"/>
          </a:xfrm>
          <a:prstGeom prst="rect">
            <a:avLst/>
          </a:prstGeom>
          <a:noFill/>
        </p:spPr>
        <p:txBody>
          <a:bodyPr wrap="square" rtlCol="0">
            <a:spAutoFit/>
          </a:bodyPr>
          <a:lstStyle/>
          <a:p>
            <a:pPr algn="ctr"/>
            <a:r>
              <a:rPr lang="zh-CN" altLang="en-US" b="1" dirty="0">
                <a:effectLst/>
                <a:latin typeface="微软雅黑" panose="020B0503020204020204" pitchFamily="34" charset="-122"/>
                <a:ea typeface="微软雅黑" panose="020B0503020204020204" pitchFamily="34" charset="-122"/>
                <a:cs typeface="Times New Roman" panose="02020603050405020304" pitchFamily="18" charset="0"/>
              </a:rPr>
              <a:t>实验流程</a:t>
            </a:r>
            <a:endParaRPr lang="zh-CN" altLang="en-US" b="1" dirty="0">
              <a:latin typeface="微软雅黑" panose="020B0503020204020204" pitchFamily="34" charset="-122"/>
              <a:ea typeface="微软雅黑" panose="020B0503020204020204" pitchFamily="34" charset="-122"/>
            </a:endParaRPr>
          </a:p>
        </p:txBody>
      </p:sp>
      <p:sp>
        <p:nvSpPr>
          <p:cNvPr id="2" name="灯片编号占位符 1">
            <a:extLst>
              <a:ext uri="{FF2B5EF4-FFF2-40B4-BE49-F238E27FC236}">
                <a16:creationId xmlns:a16="http://schemas.microsoft.com/office/drawing/2014/main" id="{270B15C7-0665-44B6-28EC-B7859CE32734}"/>
              </a:ext>
            </a:extLst>
          </p:cNvPr>
          <p:cNvSpPr>
            <a:spLocks noGrp="1"/>
          </p:cNvSpPr>
          <p:nvPr>
            <p:ph type="sldNum" sz="quarter" idx="10"/>
          </p:nvPr>
        </p:nvSpPr>
        <p:spPr/>
        <p:txBody>
          <a:bodyPr/>
          <a:lstStyle/>
          <a:p>
            <a:fld id="{BB6E7645-8535-4F8F-8643-EA696C326E3C}" type="slidenum">
              <a:rPr lang="zh-CN" altLang="en-US" smtClean="0"/>
              <a:t>21</a:t>
            </a:fld>
            <a:endParaRPr lang="zh-CN" altLang="en-US"/>
          </a:p>
        </p:txBody>
      </p:sp>
    </p:spTree>
    <p:extLst>
      <p:ext uri="{BB962C8B-B14F-4D97-AF65-F5344CB8AC3E}">
        <p14:creationId xmlns:p14="http://schemas.microsoft.com/office/powerpoint/2010/main" val="4079670001"/>
      </p:ext>
    </p:extLst>
  </p:cSld>
  <p:clrMapOvr>
    <a:masterClrMapping/>
  </p:clrMapOvr>
  <mc:AlternateContent xmlns:mc="http://schemas.openxmlformats.org/markup-compatibility/2006" xmlns:p14="http://schemas.microsoft.com/office/powerpoint/2010/main">
    <mc:Choice Requires="p14">
      <p:transition spd="slow" p14:dur="2000" advTm="46032"/>
    </mc:Choice>
    <mc:Fallback xmlns="">
      <p:transition spd="slow" advTm="46032"/>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a:extLst>
              <a:ext uri="{FF2B5EF4-FFF2-40B4-BE49-F238E27FC236}">
                <a16:creationId xmlns:a16="http://schemas.microsoft.com/office/drawing/2014/main" id="{9E45D2B9-429B-5EFA-7805-7CE2DE864E6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0283" t="1774" r="4063" b="2322"/>
          <a:stretch/>
        </p:blipFill>
        <p:spPr>
          <a:xfrm>
            <a:off x="5115870" y="361646"/>
            <a:ext cx="2055257" cy="1294427"/>
          </a:xfrm>
          <a:prstGeom prst="rect">
            <a:avLst/>
          </a:prstGeom>
        </p:spPr>
      </p:pic>
      <p:pic>
        <p:nvPicPr>
          <p:cNvPr id="4" name="图片 3">
            <a:extLst>
              <a:ext uri="{FF2B5EF4-FFF2-40B4-BE49-F238E27FC236}">
                <a16:creationId xmlns:a16="http://schemas.microsoft.com/office/drawing/2014/main" id="{FEC53FFC-C6FA-3358-41C9-DFA1D439AC2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9993" t="8494" r="15250" b="18519"/>
          <a:stretch/>
        </p:blipFill>
        <p:spPr>
          <a:xfrm>
            <a:off x="1811821" y="1802418"/>
            <a:ext cx="1418317" cy="1199240"/>
          </a:xfrm>
          <a:prstGeom prst="rect">
            <a:avLst/>
          </a:prstGeom>
        </p:spPr>
      </p:pic>
      <p:pic>
        <p:nvPicPr>
          <p:cNvPr id="5" name="图片 4">
            <a:extLst>
              <a:ext uri="{FF2B5EF4-FFF2-40B4-BE49-F238E27FC236}">
                <a16:creationId xmlns:a16="http://schemas.microsoft.com/office/drawing/2014/main" id="{97A19ABB-CC2F-7D22-0C58-67299A8D1A2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0729" t="11358" r="18050" b="23951"/>
          <a:stretch/>
        </p:blipFill>
        <p:spPr>
          <a:xfrm>
            <a:off x="3495771" y="1816894"/>
            <a:ext cx="1493811" cy="1184764"/>
          </a:xfrm>
          <a:prstGeom prst="rect">
            <a:avLst/>
          </a:prstGeom>
        </p:spPr>
      </p:pic>
      <p:pic>
        <p:nvPicPr>
          <p:cNvPr id="6" name="图片 5">
            <a:extLst>
              <a:ext uri="{FF2B5EF4-FFF2-40B4-BE49-F238E27FC236}">
                <a16:creationId xmlns:a16="http://schemas.microsoft.com/office/drawing/2014/main" id="{4A3F28F1-B447-FF6F-3E74-DFE11C54207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8074" t="7605" r="13259" b="20790"/>
          <a:stretch/>
        </p:blipFill>
        <p:spPr>
          <a:xfrm>
            <a:off x="5182275" y="1802418"/>
            <a:ext cx="1533374" cy="1199240"/>
          </a:xfrm>
          <a:prstGeom prst="rect">
            <a:avLst/>
          </a:prstGeom>
        </p:spPr>
      </p:pic>
      <p:pic>
        <p:nvPicPr>
          <p:cNvPr id="7" name="图片 6">
            <a:extLst>
              <a:ext uri="{FF2B5EF4-FFF2-40B4-BE49-F238E27FC236}">
                <a16:creationId xmlns:a16="http://schemas.microsoft.com/office/drawing/2014/main" id="{69FCA775-A343-0015-C2FA-206F6C06325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0680" r="23842"/>
          <a:stretch/>
        </p:blipFill>
        <p:spPr>
          <a:xfrm>
            <a:off x="1811821" y="313193"/>
            <a:ext cx="1603545" cy="1377566"/>
          </a:xfrm>
          <a:prstGeom prst="rect">
            <a:avLst/>
          </a:prstGeom>
        </p:spPr>
      </p:pic>
      <p:pic>
        <p:nvPicPr>
          <p:cNvPr id="8" name="图片 7">
            <a:extLst>
              <a:ext uri="{FF2B5EF4-FFF2-40B4-BE49-F238E27FC236}">
                <a16:creationId xmlns:a16="http://schemas.microsoft.com/office/drawing/2014/main" id="{4B8AF379-B105-481E-0205-3E2BABFB19D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0764" r="24074"/>
          <a:stretch/>
        </p:blipFill>
        <p:spPr>
          <a:xfrm>
            <a:off x="3484623" y="320129"/>
            <a:ext cx="1595822" cy="1377566"/>
          </a:xfrm>
          <a:prstGeom prst="rect">
            <a:avLst/>
          </a:prstGeom>
        </p:spPr>
      </p:pic>
      <p:sp>
        <p:nvSpPr>
          <p:cNvPr id="9" name="文本框 8">
            <a:extLst>
              <a:ext uri="{FF2B5EF4-FFF2-40B4-BE49-F238E27FC236}">
                <a16:creationId xmlns:a16="http://schemas.microsoft.com/office/drawing/2014/main" id="{9BA26223-8207-B5F5-7E03-00DB922474A1}"/>
              </a:ext>
            </a:extLst>
          </p:cNvPr>
          <p:cNvSpPr txBox="1"/>
          <p:nvPr/>
        </p:nvSpPr>
        <p:spPr>
          <a:xfrm>
            <a:off x="3851920" y="96093"/>
            <a:ext cx="1513005" cy="224036"/>
          </a:xfrm>
          <a:prstGeom prst="rect">
            <a:avLst/>
          </a:prstGeom>
          <a:noFill/>
        </p:spPr>
        <p:txBody>
          <a:bodyPr wrap="square" rtlCol="0">
            <a:spAutoFit/>
          </a:bodyPr>
          <a:lstStyle/>
          <a:p>
            <a:pPr defTabSz="217399" eaLnBrk="1" fontAlgn="auto" hangingPunct="1">
              <a:spcBef>
                <a:spcPts val="0"/>
              </a:spcBef>
              <a:spcAft>
                <a:spcPts val="0"/>
              </a:spcAft>
              <a:defRPr/>
            </a:pPr>
            <a:r>
              <a:rPr lang="en-US" altLang="zh-CN" sz="856" b="1" dirty="0">
                <a:solidFill>
                  <a:prstClr val="black"/>
                </a:solidFill>
                <a:latin typeface="Arial" panose="020B0604020202020204" pitchFamily="34" charset="0"/>
                <a:ea typeface="等线" panose="02010600030101010101" pitchFamily="2" charset="-122"/>
                <a:cs typeface="Arial" panose="020B0604020202020204" pitchFamily="34" charset="0"/>
              </a:rPr>
              <a:t>Water saturation</a:t>
            </a:r>
            <a:endParaRPr lang="zh-CN" altLang="en-US" sz="856" b="1"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sp>
        <p:nvSpPr>
          <p:cNvPr id="10" name="文本框 9">
            <a:extLst>
              <a:ext uri="{FF2B5EF4-FFF2-40B4-BE49-F238E27FC236}">
                <a16:creationId xmlns:a16="http://schemas.microsoft.com/office/drawing/2014/main" id="{2874DAA9-5DBA-FA13-1046-87AB5E693BE4}"/>
              </a:ext>
            </a:extLst>
          </p:cNvPr>
          <p:cNvSpPr txBox="1"/>
          <p:nvPr/>
        </p:nvSpPr>
        <p:spPr>
          <a:xfrm>
            <a:off x="2439677" y="1656073"/>
            <a:ext cx="319120" cy="194797"/>
          </a:xfrm>
          <a:prstGeom prst="rect">
            <a:avLst/>
          </a:prstGeom>
          <a:noFill/>
        </p:spPr>
        <p:txBody>
          <a:bodyPr wrap="square" rtlCol="0">
            <a:spAutoFit/>
          </a:bodyPr>
          <a:lstStyle/>
          <a:p>
            <a:pPr defTabSz="217399" eaLnBrk="1" fontAlgn="auto" hangingPunct="1">
              <a:spcBef>
                <a:spcPts val="0"/>
              </a:spcBef>
              <a:spcAft>
                <a:spcPts val="0"/>
              </a:spcAft>
              <a:defRPr/>
            </a:pPr>
            <a:r>
              <a:rPr lang="en-US" altLang="zh-CN" sz="666" b="1" dirty="0">
                <a:solidFill>
                  <a:prstClr val="black"/>
                </a:solidFill>
                <a:latin typeface="Arial" panose="020B0604020202020204" pitchFamily="34" charset="0"/>
                <a:ea typeface="等线" panose="02010600030101010101" pitchFamily="2" charset="-122"/>
                <a:cs typeface="Arial" panose="020B0604020202020204" pitchFamily="34" charset="0"/>
              </a:rPr>
              <a:t>1d</a:t>
            </a:r>
            <a:endParaRPr lang="zh-CN" altLang="en-US" sz="666" b="1"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sp>
        <p:nvSpPr>
          <p:cNvPr id="11" name="文本框 10">
            <a:extLst>
              <a:ext uri="{FF2B5EF4-FFF2-40B4-BE49-F238E27FC236}">
                <a16:creationId xmlns:a16="http://schemas.microsoft.com/office/drawing/2014/main" id="{AC5307F5-5D2B-714F-6C09-61BCDC096ADB}"/>
              </a:ext>
            </a:extLst>
          </p:cNvPr>
          <p:cNvSpPr txBox="1"/>
          <p:nvPr/>
        </p:nvSpPr>
        <p:spPr>
          <a:xfrm>
            <a:off x="4108618" y="1657238"/>
            <a:ext cx="347832" cy="194797"/>
          </a:xfrm>
          <a:prstGeom prst="rect">
            <a:avLst/>
          </a:prstGeom>
          <a:noFill/>
        </p:spPr>
        <p:txBody>
          <a:bodyPr wrap="square" rtlCol="0">
            <a:spAutoFit/>
          </a:bodyPr>
          <a:lstStyle/>
          <a:p>
            <a:pPr defTabSz="217399" eaLnBrk="1" fontAlgn="auto" hangingPunct="1">
              <a:spcBef>
                <a:spcPts val="0"/>
              </a:spcBef>
              <a:spcAft>
                <a:spcPts val="0"/>
              </a:spcAft>
              <a:defRPr/>
            </a:pPr>
            <a:r>
              <a:rPr lang="en-US" altLang="zh-CN" sz="666" b="1" dirty="0">
                <a:solidFill>
                  <a:prstClr val="black"/>
                </a:solidFill>
                <a:latin typeface="Arial" panose="020B0604020202020204" pitchFamily="34" charset="0"/>
                <a:ea typeface="等线" panose="02010600030101010101" pitchFamily="2" charset="-122"/>
                <a:cs typeface="Arial" panose="020B0604020202020204" pitchFamily="34" charset="0"/>
              </a:rPr>
              <a:t>2d</a:t>
            </a:r>
            <a:endParaRPr lang="zh-CN" altLang="en-US" sz="666" b="1"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sp>
        <p:nvSpPr>
          <p:cNvPr id="12" name="文本框 11">
            <a:extLst>
              <a:ext uri="{FF2B5EF4-FFF2-40B4-BE49-F238E27FC236}">
                <a16:creationId xmlns:a16="http://schemas.microsoft.com/office/drawing/2014/main" id="{72CECFC9-5AB6-0734-2EAE-F92D13648FB1}"/>
              </a:ext>
            </a:extLst>
          </p:cNvPr>
          <p:cNvSpPr txBox="1"/>
          <p:nvPr/>
        </p:nvSpPr>
        <p:spPr>
          <a:xfrm>
            <a:off x="5806271" y="1656074"/>
            <a:ext cx="347832" cy="194797"/>
          </a:xfrm>
          <a:prstGeom prst="rect">
            <a:avLst/>
          </a:prstGeom>
          <a:noFill/>
        </p:spPr>
        <p:txBody>
          <a:bodyPr wrap="square" rtlCol="0">
            <a:spAutoFit/>
          </a:bodyPr>
          <a:lstStyle/>
          <a:p>
            <a:pPr defTabSz="217399" eaLnBrk="1" fontAlgn="auto" hangingPunct="1">
              <a:spcBef>
                <a:spcPts val="0"/>
              </a:spcBef>
              <a:spcAft>
                <a:spcPts val="0"/>
              </a:spcAft>
              <a:defRPr/>
            </a:pPr>
            <a:r>
              <a:rPr lang="en-US" altLang="zh-CN" sz="666" b="1" dirty="0">
                <a:solidFill>
                  <a:prstClr val="black"/>
                </a:solidFill>
                <a:latin typeface="Arial" panose="020B0604020202020204" pitchFamily="34" charset="0"/>
                <a:ea typeface="等线" panose="02010600030101010101" pitchFamily="2" charset="-122"/>
                <a:cs typeface="Arial" panose="020B0604020202020204" pitchFamily="34" charset="0"/>
              </a:rPr>
              <a:t>3d</a:t>
            </a:r>
            <a:endParaRPr lang="zh-CN" altLang="en-US" sz="666" b="1"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sp>
        <p:nvSpPr>
          <p:cNvPr id="14" name="文本框 13">
            <a:extLst>
              <a:ext uri="{FF2B5EF4-FFF2-40B4-BE49-F238E27FC236}">
                <a16:creationId xmlns:a16="http://schemas.microsoft.com/office/drawing/2014/main" id="{4B405B06-0E81-57F6-D3B1-8ED3E57E222C}"/>
              </a:ext>
            </a:extLst>
          </p:cNvPr>
          <p:cNvSpPr txBox="1"/>
          <p:nvPr/>
        </p:nvSpPr>
        <p:spPr>
          <a:xfrm>
            <a:off x="2427778" y="4486751"/>
            <a:ext cx="347832" cy="194797"/>
          </a:xfrm>
          <a:prstGeom prst="rect">
            <a:avLst/>
          </a:prstGeom>
          <a:noFill/>
        </p:spPr>
        <p:txBody>
          <a:bodyPr wrap="square" rtlCol="0">
            <a:spAutoFit/>
          </a:bodyPr>
          <a:lstStyle/>
          <a:p>
            <a:pPr defTabSz="217399" eaLnBrk="1" fontAlgn="auto" hangingPunct="1">
              <a:spcBef>
                <a:spcPts val="0"/>
              </a:spcBef>
              <a:spcAft>
                <a:spcPts val="0"/>
              </a:spcAft>
              <a:defRPr/>
            </a:pPr>
            <a:r>
              <a:rPr lang="en-US" altLang="zh-CN" sz="666" b="1" dirty="0">
                <a:solidFill>
                  <a:prstClr val="black"/>
                </a:solidFill>
                <a:latin typeface="Arial" panose="020B0604020202020204" pitchFamily="34" charset="0"/>
                <a:ea typeface="等线" panose="02010600030101010101" pitchFamily="2" charset="-122"/>
                <a:cs typeface="Arial" panose="020B0604020202020204" pitchFamily="34" charset="0"/>
              </a:rPr>
              <a:t>5d</a:t>
            </a:r>
            <a:endParaRPr lang="zh-CN" altLang="en-US" sz="666" b="1"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sp>
        <p:nvSpPr>
          <p:cNvPr id="15" name="文本框 14">
            <a:extLst>
              <a:ext uri="{FF2B5EF4-FFF2-40B4-BE49-F238E27FC236}">
                <a16:creationId xmlns:a16="http://schemas.microsoft.com/office/drawing/2014/main" id="{37E54D83-A66E-856D-4677-C360C01FD1C3}"/>
              </a:ext>
            </a:extLst>
          </p:cNvPr>
          <p:cNvSpPr txBox="1"/>
          <p:nvPr/>
        </p:nvSpPr>
        <p:spPr>
          <a:xfrm>
            <a:off x="4096719" y="4487916"/>
            <a:ext cx="347832" cy="194797"/>
          </a:xfrm>
          <a:prstGeom prst="rect">
            <a:avLst/>
          </a:prstGeom>
          <a:noFill/>
        </p:spPr>
        <p:txBody>
          <a:bodyPr wrap="square" rtlCol="0">
            <a:spAutoFit/>
          </a:bodyPr>
          <a:lstStyle/>
          <a:p>
            <a:pPr defTabSz="217399" eaLnBrk="1" fontAlgn="auto" hangingPunct="1">
              <a:spcBef>
                <a:spcPts val="0"/>
              </a:spcBef>
              <a:spcAft>
                <a:spcPts val="0"/>
              </a:spcAft>
              <a:defRPr/>
            </a:pPr>
            <a:r>
              <a:rPr lang="en-US" altLang="zh-CN" sz="666" b="1" dirty="0">
                <a:solidFill>
                  <a:prstClr val="black"/>
                </a:solidFill>
                <a:latin typeface="Arial" panose="020B0604020202020204" pitchFamily="34" charset="0"/>
                <a:ea typeface="等线" panose="02010600030101010101" pitchFamily="2" charset="-122"/>
                <a:cs typeface="Arial" panose="020B0604020202020204" pitchFamily="34" charset="0"/>
              </a:rPr>
              <a:t>10d</a:t>
            </a:r>
            <a:endParaRPr lang="zh-CN" altLang="en-US" sz="666" b="1"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sp>
        <p:nvSpPr>
          <p:cNvPr id="16" name="文本框 15">
            <a:extLst>
              <a:ext uri="{FF2B5EF4-FFF2-40B4-BE49-F238E27FC236}">
                <a16:creationId xmlns:a16="http://schemas.microsoft.com/office/drawing/2014/main" id="{46FF1C67-9775-4211-4CE6-1A122BB64FF4}"/>
              </a:ext>
            </a:extLst>
          </p:cNvPr>
          <p:cNvSpPr txBox="1"/>
          <p:nvPr/>
        </p:nvSpPr>
        <p:spPr>
          <a:xfrm>
            <a:off x="5794372" y="4486752"/>
            <a:ext cx="347832" cy="194797"/>
          </a:xfrm>
          <a:prstGeom prst="rect">
            <a:avLst/>
          </a:prstGeom>
          <a:noFill/>
        </p:spPr>
        <p:txBody>
          <a:bodyPr wrap="square" rtlCol="0">
            <a:spAutoFit/>
          </a:bodyPr>
          <a:lstStyle/>
          <a:p>
            <a:pPr defTabSz="217399" eaLnBrk="1" fontAlgn="auto" hangingPunct="1">
              <a:spcBef>
                <a:spcPts val="0"/>
              </a:spcBef>
              <a:spcAft>
                <a:spcPts val="0"/>
              </a:spcAft>
              <a:defRPr/>
            </a:pPr>
            <a:r>
              <a:rPr lang="en-US" altLang="zh-CN" sz="666" b="1" dirty="0">
                <a:solidFill>
                  <a:prstClr val="black"/>
                </a:solidFill>
                <a:latin typeface="Arial" panose="020B0604020202020204" pitchFamily="34" charset="0"/>
                <a:ea typeface="等线" panose="02010600030101010101" pitchFamily="2" charset="-122"/>
                <a:cs typeface="Arial" panose="020B0604020202020204" pitchFamily="34" charset="0"/>
              </a:rPr>
              <a:t>20d</a:t>
            </a:r>
            <a:endParaRPr lang="zh-CN" altLang="en-US" sz="666" b="1"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pic>
        <p:nvPicPr>
          <p:cNvPr id="17" name="图片 16">
            <a:extLst>
              <a:ext uri="{FF2B5EF4-FFF2-40B4-BE49-F238E27FC236}">
                <a16:creationId xmlns:a16="http://schemas.microsoft.com/office/drawing/2014/main" id="{B20867D8-FFA9-5351-B80F-F47C42E8D95B}"/>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0355" r="23939"/>
          <a:stretch/>
        </p:blipFill>
        <p:spPr>
          <a:xfrm>
            <a:off x="1811821" y="3152493"/>
            <a:ext cx="1609619" cy="1377975"/>
          </a:xfrm>
          <a:prstGeom prst="rect">
            <a:avLst/>
          </a:prstGeom>
        </p:spPr>
      </p:pic>
      <p:pic>
        <p:nvPicPr>
          <p:cNvPr id="18" name="图片 17">
            <a:extLst>
              <a:ext uri="{FF2B5EF4-FFF2-40B4-BE49-F238E27FC236}">
                <a16:creationId xmlns:a16="http://schemas.microsoft.com/office/drawing/2014/main" id="{CB4C5AE4-0979-13FE-5775-0C964C80E0E2}"/>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11426" r="24356"/>
          <a:stretch/>
        </p:blipFill>
        <p:spPr>
          <a:xfrm>
            <a:off x="3466819" y="3151132"/>
            <a:ext cx="1573161" cy="1377975"/>
          </a:xfrm>
          <a:prstGeom prst="rect">
            <a:avLst/>
          </a:prstGeom>
        </p:spPr>
      </p:pic>
      <p:sp>
        <p:nvSpPr>
          <p:cNvPr id="20" name="文本框 19">
            <a:extLst>
              <a:ext uri="{FF2B5EF4-FFF2-40B4-BE49-F238E27FC236}">
                <a16:creationId xmlns:a16="http://schemas.microsoft.com/office/drawing/2014/main" id="{C7AD33ED-1616-02F0-CAEE-432335FAC661}"/>
              </a:ext>
            </a:extLst>
          </p:cNvPr>
          <p:cNvSpPr txBox="1"/>
          <p:nvPr/>
        </p:nvSpPr>
        <p:spPr>
          <a:xfrm>
            <a:off x="2289355" y="625011"/>
            <a:ext cx="661242" cy="238655"/>
          </a:xfrm>
          <a:prstGeom prst="rect">
            <a:avLst/>
          </a:prstGeom>
          <a:noFill/>
        </p:spPr>
        <p:txBody>
          <a:bodyPr wrap="square" rtlCol="0">
            <a:spAutoFit/>
          </a:bodyPr>
          <a:lstStyle/>
          <a:p>
            <a:pPr defTabSz="217399" eaLnBrk="1" fontAlgn="auto" hangingPunct="1">
              <a:spcBef>
                <a:spcPts val="0"/>
              </a:spcBef>
              <a:spcAft>
                <a:spcPts val="0"/>
              </a:spcAft>
              <a:defRPr/>
            </a:pPr>
            <a:r>
              <a:rPr lang="en-US" altLang="zh-CN" sz="951" b="1" dirty="0">
                <a:solidFill>
                  <a:prstClr val="black"/>
                </a:solidFill>
                <a:latin typeface="Arial" panose="020B0604020202020204" pitchFamily="34" charset="0"/>
                <a:ea typeface="等线" panose="02010600030101010101" pitchFamily="2" charset="-122"/>
                <a:cs typeface="Arial" panose="020B0604020202020204" pitchFamily="34" charset="0"/>
              </a:rPr>
              <a:t>Model</a:t>
            </a:r>
            <a:endParaRPr lang="zh-CN" altLang="en-US" sz="951" b="1"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sp>
        <p:nvSpPr>
          <p:cNvPr id="21" name="文本框 20">
            <a:extLst>
              <a:ext uri="{FF2B5EF4-FFF2-40B4-BE49-F238E27FC236}">
                <a16:creationId xmlns:a16="http://schemas.microsoft.com/office/drawing/2014/main" id="{784DD8D4-7119-D963-7400-D7F7EB1736CC}"/>
              </a:ext>
            </a:extLst>
          </p:cNvPr>
          <p:cNvSpPr txBox="1"/>
          <p:nvPr/>
        </p:nvSpPr>
        <p:spPr>
          <a:xfrm>
            <a:off x="2271551" y="3435861"/>
            <a:ext cx="661242" cy="238655"/>
          </a:xfrm>
          <a:prstGeom prst="rect">
            <a:avLst/>
          </a:prstGeom>
          <a:noFill/>
        </p:spPr>
        <p:txBody>
          <a:bodyPr wrap="square" rtlCol="0">
            <a:spAutoFit/>
          </a:bodyPr>
          <a:lstStyle/>
          <a:p>
            <a:pPr defTabSz="217399" eaLnBrk="1" fontAlgn="auto" hangingPunct="1">
              <a:spcBef>
                <a:spcPts val="0"/>
              </a:spcBef>
              <a:spcAft>
                <a:spcPts val="0"/>
              </a:spcAft>
              <a:defRPr/>
            </a:pPr>
            <a:r>
              <a:rPr lang="en-US" altLang="zh-CN" sz="951" b="1" dirty="0">
                <a:solidFill>
                  <a:prstClr val="black"/>
                </a:solidFill>
                <a:latin typeface="Arial" panose="020B0604020202020204" pitchFamily="34" charset="0"/>
                <a:ea typeface="等线" panose="02010600030101010101" pitchFamily="2" charset="-122"/>
                <a:cs typeface="Arial" panose="020B0604020202020204" pitchFamily="34" charset="0"/>
              </a:rPr>
              <a:t>Model</a:t>
            </a:r>
            <a:endParaRPr lang="zh-CN" altLang="en-US" sz="951" b="1"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sp>
        <p:nvSpPr>
          <p:cNvPr id="22" name="文本框 21">
            <a:extLst>
              <a:ext uri="{FF2B5EF4-FFF2-40B4-BE49-F238E27FC236}">
                <a16:creationId xmlns:a16="http://schemas.microsoft.com/office/drawing/2014/main" id="{FC71FB86-884B-4D32-15A7-5C8946FF6DF4}"/>
              </a:ext>
            </a:extLst>
          </p:cNvPr>
          <p:cNvSpPr txBox="1"/>
          <p:nvPr/>
        </p:nvSpPr>
        <p:spPr>
          <a:xfrm>
            <a:off x="6715649" y="2261933"/>
            <a:ext cx="952695" cy="238655"/>
          </a:xfrm>
          <a:prstGeom prst="rect">
            <a:avLst/>
          </a:prstGeom>
          <a:noFill/>
        </p:spPr>
        <p:txBody>
          <a:bodyPr wrap="square" rtlCol="0">
            <a:spAutoFit/>
          </a:bodyPr>
          <a:lstStyle/>
          <a:p>
            <a:pPr defTabSz="217399" eaLnBrk="1" fontAlgn="auto" hangingPunct="1">
              <a:spcBef>
                <a:spcPts val="0"/>
              </a:spcBef>
              <a:spcAft>
                <a:spcPts val="0"/>
              </a:spcAft>
              <a:defRPr/>
            </a:pPr>
            <a:r>
              <a:rPr lang="en-US" altLang="zh-CN" sz="951" b="1" dirty="0">
                <a:solidFill>
                  <a:prstClr val="black"/>
                </a:solidFill>
                <a:latin typeface="Arial" panose="020B0604020202020204" pitchFamily="34" charset="0"/>
                <a:ea typeface="等线" panose="02010600030101010101" pitchFamily="2" charset="-122"/>
                <a:cs typeface="Arial" panose="020B0604020202020204" pitchFamily="34" charset="0"/>
              </a:rPr>
              <a:t>Experiment</a:t>
            </a:r>
            <a:endParaRPr lang="zh-CN" altLang="en-US" sz="951" b="1"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cxnSp>
        <p:nvCxnSpPr>
          <p:cNvPr id="2" name="直接箭头连接符 1">
            <a:extLst>
              <a:ext uri="{FF2B5EF4-FFF2-40B4-BE49-F238E27FC236}">
                <a16:creationId xmlns:a16="http://schemas.microsoft.com/office/drawing/2014/main" id="{D678DBAA-7A2E-59C9-005A-0B4DB34E23AD}"/>
              </a:ext>
            </a:extLst>
          </p:cNvPr>
          <p:cNvCxnSpPr>
            <a:cxnSpLocks/>
          </p:cNvCxnSpPr>
          <p:nvPr/>
        </p:nvCxnSpPr>
        <p:spPr>
          <a:xfrm>
            <a:off x="3014004" y="1348244"/>
            <a:ext cx="0" cy="273159"/>
          </a:xfrm>
          <a:prstGeom prst="straightConnector1">
            <a:avLst/>
          </a:prstGeom>
          <a:ln w="127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 name="文本框 2">
            <a:extLst>
              <a:ext uri="{FF2B5EF4-FFF2-40B4-BE49-F238E27FC236}">
                <a16:creationId xmlns:a16="http://schemas.microsoft.com/office/drawing/2014/main" id="{D40AD313-DF0B-5128-BF30-1763DDC89D00}"/>
              </a:ext>
            </a:extLst>
          </p:cNvPr>
          <p:cNvSpPr txBox="1"/>
          <p:nvPr/>
        </p:nvSpPr>
        <p:spPr>
          <a:xfrm>
            <a:off x="3014004" y="1427398"/>
            <a:ext cx="463906" cy="194797"/>
          </a:xfrm>
          <a:prstGeom prst="rect">
            <a:avLst/>
          </a:prstGeom>
          <a:noFill/>
        </p:spPr>
        <p:txBody>
          <a:bodyPr wrap="square" rtlCol="0">
            <a:spAutoFit/>
          </a:bodyPr>
          <a:lstStyle/>
          <a:p>
            <a:pPr defTabSz="217399" eaLnBrk="1" fontAlgn="auto" hangingPunct="1">
              <a:spcBef>
                <a:spcPts val="0"/>
              </a:spcBef>
              <a:spcAft>
                <a:spcPts val="0"/>
              </a:spcAft>
              <a:defRPr/>
            </a:pPr>
            <a:r>
              <a:rPr lang="en-US" altLang="zh-CN" sz="666" b="1" dirty="0">
                <a:solidFill>
                  <a:prstClr val="white"/>
                </a:solidFill>
                <a:latin typeface="Arial" panose="020B0604020202020204" pitchFamily="34" charset="0"/>
                <a:ea typeface="等线" panose="02010600030101010101" pitchFamily="2" charset="-122"/>
                <a:cs typeface="Arial" panose="020B0604020202020204" pitchFamily="34" charset="0"/>
              </a:rPr>
              <a:t>33mm</a:t>
            </a:r>
            <a:endParaRPr lang="zh-CN" altLang="en-US" sz="666" b="1" dirty="0">
              <a:solidFill>
                <a:prstClr val="white"/>
              </a:solidFill>
              <a:latin typeface="Arial" panose="020B0604020202020204" pitchFamily="34" charset="0"/>
              <a:ea typeface="等线" panose="02010600030101010101" pitchFamily="2" charset="-122"/>
              <a:cs typeface="Arial" panose="020B0604020202020204" pitchFamily="34" charset="0"/>
            </a:endParaRPr>
          </a:p>
        </p:txBody>
      </p:sp>
      <p:cxnSp>
        <p:nvCxnSpPr>
          <p:cNvPr id="23" name="直接箭头连接符 22">
            <a:extLst>
              <a:ext uri="{FF2B5EF4-FFF2-40B4-BE49-F238E27FC236}">
                <a16:creationId xmlns:a16="http://schemas.microsoft.com/office/drawing/2014/main" id="{34D5517E-AEF4-18C1-AABE-A442A5A98A81}"/>
              </a:ext>
            </a:extLst>
          </p:cNvPr>
          <p:cNvCxnSpPr>
            <a:cxnSpLocks/>
          </p:cNvCxnSpPr>
          <p:nvPr/>
        </p:nvCxnSpPr>
        <p:spPr>
          <a:xfrm>
            <a:off x="4658892" y="1234980"/>
            <a:ext cx="0" cy="386423"/>
          </a:xfrm>
          <a:prstGeom prst="straightConnector1">
            <a:avLst/>
          </a:prstGeom>
          <a:ln w="127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文本框 23">
            <a:extLst>
              <a:ext uri="{FF2B5EF4-FFF2-40B4-BE49-F238E27FC236}">
                <a16:creationId xmlns:a16="http://schemas.microsoft.com/office/drawing/2014/main" id="{B9C3331B-A528-B871-C60D-A969F04BAF49}"/>
              </a:ext>
            </a:extLst>
          </p:cNvPr>
          <p:cNvSpPr txBox="1"/>
          <p:nvPr/>
        </p:nvSpPr>
        <p:spPr>
          <a:xfrm>
            <a:off x="4658892" y="1367776"/>
            <a:ext cx="456978" cy="194797"/>
          </a:xfrm>
          <a:prstGeom prst="rect">
            <a:avLst/>
          </a:prstGeom>
          <a:noFill/>
        </p:spPr>
        <p:txBody>
          <a:bodyPr wrap="square" rtlCol="0">
            <a:spAutoFit/>
          </a:bodyPr>
          <a:lstStyle/>
          <a:p>
            <a:pPr defTabSz="217399" eaLnBrk="1" fontAlgn="auto" hangingPunct="1">
              <a:spcBef>
                <a:spcPts val="0"/>
              </a:spcBef>
              <a:spcAft>
                <a:spcPts val="0"/>
              </a:spcAft>
              <a:defRPr/>
            </a:pPr>
            <a:r>
              <a:rPr lang="en-US" altLang="zh-CN" sz="666" b="1" dirty="0">
                <a:solidFill>
                  <a:prstClr val="white"/>
                </a:solidFill>
                <a:latin typeface="Arial" panose="020B0604020202020204" pitchFamily="34" charset="0"/>
                <a:ea typeface="等线" panose="02010600030101010101" pitchFamily="2" charset="-122"/>
                <a:cs typeface="Arial" panose="020B0604020202020204" pitchFamily="34" charset="0"/>
              </a:rPr>
              <a:t>45mm</a:t>
            </a:r>
            <a:endParaRPr lang="zh-CN" altLang="en-US" sz="666" b="1" dirty="0">
              <a:solidFill>
                <a:prstClr val="white"/>
              </a:solidFill>
              <a:latin typeface="Arial" panose="020B0604020202020204" pitchFamily="34" charset="0"/>
              <a:ea typeface="等线" panose="02010600030101010101" pitchFamily="2" charset="-122"/>
              <a:cs typeface="Arial" panose="020B0604020202020204" pitchFamily="34" charset="0"/>
            </a:endParaRPr>
          </a:p>
        </p:txBody>
      </p:sp>
      <p:cxnSp>
        <p:nvCxnSpPr>
          <p:cNvPr id="25" name="直接箭头连接符 24">
            <a:extLst>
              <a:ext uri="{FF2B5EF4-FFF2-40B4-BE49-F238E27FC236}">
                <a16:creationId xmlns:a16="http://schemas.microsoft.com/office/drawing/2014/main" id="{34EDA6A2-AD9D-DF71-864C-051484D5114D}"/>
              </a:ext>
            </a:extLst>
          </p:cNvPr>
          <p:cNvCxnSpPr>
            <a:cxnSpLocks/>
          </p:cNvCxnSpPr>
          <p:nvPr/>
        </p:nvCxnSpPr>
        <p:spPr>
          <a:xfrm>
            <a:off x="6380340" y="1173026"/>
            <a:ext cx="0" cy="448377"/>
          </a:xfrm>
          <a:prstGeom prst="straightConnector1">
            <a:avLst/>
          </a:prstGeom>
          <a:ln w="127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文本框 25">
            <a:extLst>
              <a:ext uri="{FF2B5EF4-FFF2-40B4-BE49-F238E27FC236}">
                <a16:creationId xmlns:a16="http://schemas.microsoft.com/office/drawing/2014/main" id="{86FF5E56-8C68-4273-16C4-F8C6E2A22D3B}"/>
              </a:ext>
            </a:extLst>
          </p:cNvPr>
          <p:cNvSpPr txBox="1"/>
          <p:nvPr/>
        </p:nvSpPr>
        <p:spPr>
          <a:xfrm>
            <a:off x="5964062" y="1354967"/>
            <a:ext cx="456978" cy="194797"/>
          </a:xfrm>
          <a:prstGeom prst="rect">
            <a:avLst/>
          </a:prstGeom>
          <a:noFill/>
        </p:spPr>
        <p:txBody>
          <a:bodyPr wrap="square" rtlCol="0">
            <a:spAutoFit/>
          </a:bodyPr>
          <a:lstStyle/>
          <a:p>
            <a:pPr defTabSz="217399" eaLnBrk="1" fontAlgn="auto" hangingPunct="1">
              <a:spcBef>
                <a:spcPts val="0"/>
              </a:spcBef>
              <a:spcAft>
                <a:spcPts val="0"/>
              </a:spcAft>
              <a:defRPr/>
            </a:pPr>
            <a:r>
              <a:rPr lang="en-US" altLang="zh-CN" sz="666" b="1" dirty="0">
                <a:solidFill>
                  <a:prstClr val="white"/>
                </a:solidFill>
                <a:latin typeface="Arial" panose="020B0604020202020204" pitchFamily="34" charset="0"/>
                <a:ea typeface="等线" panose="02010600030101010101" pitchFamily="2" charset="-122"/>
                <a:cs typeface="Arial" panose="020B0604020202020204" pitchFamily="34" charset="0"/>
              </a:rPr>
              <a:t>55mm</a:t>
            </a:r>
            <a:endParaRPr lang="zh-CN" altLang="en-US" sz="666" b="1" dirty="0">
              <a:solidFill>
                <a:prstClr val="white"/>
              </a:solidFill>
              <a:latin typeface="Arial" panose="020B0604020202020204" pitchFamily="34" charset="0"/>
              <a:ea typeface="等线" panose="02010600030101010101" pitchFamily="2" charset="-122"/>
              <a:cs typeface="Arial" panose="020B0604020202020204" pitchFamily="34" charset="0"/>
            </a:endParaRPr>
          </a:p>
        </p:txBody>
      </p:sp>
      <p:cxnSp>
        <p:nvCxnSpPr>
          <p:cNvPr id="27" name="直接箭头连接符 26">
            <a:extLst>
              <a:ext uri="{FF2B5EF4-FFF2-40B4-BE49-F238E27FC236}">
                <a16:creationId xmlns:a16="http://schemas.microsoft.com/office/drawing/2014/main" id="{067A08AE-6B0C-5CEA-EEAC-A8064FD39A94}"/>
              </a:ext>
            </a:extLst>
          </p:cNvPr>
          <p:cNvCxnSpPr>
            <a:cxnSpLocks/>
          </p:cNvCxnSpPr>
          <p:nvPr/>
        </p:nvCxnSpPr>
        <p:spPr>
          <a:xfrm>
            <a:off x="2885737" y="3872345"/>
            <a:ext cx="0" cy="605348"/>
          </a:xfrm>
          <a:prstGeom prst="straightConnector1">
            <a:avLst/>
          </a:prstGeom>
          <a:ln w="127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 name="文本框 27">
            <a:extLst>
              <a:ext uri="{FF2B5EF4-FFF2-40B4-BE49-F238E27FC236}">
                <a16:creationId xmlns:a16="http://schemas.microsoft.com/office/drawing/2014/main" id="{E311E80C-75B4-E32E-CFF2-FFB65812F3CB}"/>
              </a:ext>
            </a:extLst>
          </p:cNvPr>
          <p:cNvSpPr txBox="1"/>
          <p:nvPr/>
        </p:nvSpPr>
        <p:spPr>
          <a:xfrm>
            <a:off x="2885736" y="4104727"/>
            <a:ext cx="462127" cy="194797"/>
          </a:xfrm>
          <a:prstGeom prst="rect">
            <a:avLst/>
          </a:prstGeom>
          <a:noFill/>
        </p:spPr>
        <p:txBody>
          <a:bodyPr wrap="square" rtlCol="0">
            <a:spAutoFit/>
          </a:bodyPr>
          <a:lstStyle/>
          <a:p>
            <a:pPr defTabSz="217399" eaLnBrk="1" fontAlgn="auto" hangingPunct="1">
              <a:spcBef>
                <a:spcPts val="0"/>
              </a:spcBef>
              <a:spcAft>
                <a:spcPts val="0"/>
              </a:spcAft>
              <a:defRPr/>
            </a:pPr>
            <a:r>
              <a:rPr lang="en-US" altLang="zh-CN" sz="666" b="1" dirty="0">
                <a:solidFill>
                  <a:prstClr val="white"/>
                </a:solidFill>
                <a:latin typeface="Arial" panose="020B0604020202020204" pitchFamily="34" charset="0"/>
                <a:ea typeface="等线" panose="02010600030101010101" pitchFamily="2" charset="-122"/>
                <a:cs typeface="Arial" panose="020B0604020202020204" pitchFamily="34" charset="0"/>
              </a:rPr>
              <a:t>70mm</a:t>
            </a:r>
            <a:endParaRPr lang="zh-CN" altLang="en-US" sz="666" b="1" dirty="0">
              <a:solidFill>
                <a:prstClr val="white"/>
              </a:solidFill>
              <a:latin typeface="Arial" panose="020B0604020202020204" pitchFamily="34" charset="0"/>
              <a:ea typeface="等线" panose="02010600030101010101" pitchFamily="2" charset="-122"/>
              <a:cs typeface="Arial" panose="020B0604020202020204" pitchFamily="34" charset="0"/>
            </a:endParaRPr>
          </a:p>
        </p:txBody>
      </p:sp>
      <p:cxnSp>
        <p:nvCxnSpPr>
          <p:cNvPr id="29" name="直接箭头连接符 28">
            <a:extLst>
              <a:ext uri="{FF2B5EF4-FFF2-40B4-BE49-F238E27FC236}">
                <a16:creationId xmlns:a16="http://schemas.microsoft.com/office/drawing/2014/main" id="{9E0D1B44-E881-3EDE-A4C5-73604EE545E7}"/>
              </a:ext>
            </a:extLst>
          </p:cNvPr>
          <p:cNvCxnSpPr>
            <a:cxnSpLocks/>
          </p:cNvCxnSpPr>
          <p:nvPr/>
        </p:nvCxnSpPr>
        <p:spPr>
          <a:xfrm>
            <a:off x="4554196" y="3677595"/>
            <a:ext cx="0" cy="769940"/>
          </a:xfrm>
          <a:prstGeom prst="straightConnector1">
            <a:avLst/>
          </a:prstGeom>
          <a:ln w="127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0" name="文本框 29">
            <a:extLst>
              <a:ext uri="{FF2B5EF4-FFF2-40B4-BE49-F238E27FC236}">
                <a16:creationId xmlns:a16="http://schemas.microsoft.com/office/drawing/2014/main" id="{190013DA-73BE-7AFA-4C58-C9116A08BB5E}"/>
              </a:ext>
            </a:extLst>
          </p:cNvPr>
          <p:cNvSpPr txBox="1"/>
          <p:nvPr/>
        </p:nvSpPr>
        <p:spPr>
          <a:xfrm>
            <a:off x="4554196" y="4023195"/>
            <a:ext cx="435386" cy="194797"/>
          </a:xfrm>
          <a:prstGeom prst="rect">
            <a:avLst/>
          </a:prstGeom>
          <a:noFill/>
        </p:spPr>
        <p:txBody>
          <a:bodyPr wrap="square" rtlCol="0">
            <a:spAutoFit/>
          </a:bodyPr>
          <a:lstStyle/>
          <a:p>
            <a:pPr defTabSz="217399" eaLnBrk="1" fontAlgn="auto" hangingPunct="1">
              <a:spcBef>
                <a:spcPts val="0"/>
              </a:spcBef>
              <a:spcAft>
                <a:spcPts val="0"/>
              </a:spcAft>
              <a:defRPr/>
            </a:pPr>
            <a:r>
              <a:rPr lang="en-US" altLang="zh-CN" sz="666" b="1" dirty="0">
                <a:solidFill>
                  <a:prstClr val="white"/>
                </a:solidFill>
                <a:latin typeface="Arial" panose="020B0604020202020204" pitchFamily="34" charset="0"/>
                <a:ea typeface="等线" panose="02010600030101010101" pitchFamily="2" charset="-122"/>
                <a:cs typeface="Arial" panose="020B0604020202020204" pitchFamily="34" charset="0"/>
              </a:rPr>
              <a:t>98mm</a:t>
            </a:r>
            <a:endParaRPr lang="zh-CN" altLang="en-US" sz="666" b="1" dirty="0">
              <a:solidFill>
                <a:prstClr val="white"/>
              </a:solidFill>
              <a:latin typeface="Arial" panose="020B0604020202020204" pitchFamily="34" charset="0"/>
              <a:ea typeface="等线" panose="02010600030101010101" pitchFamily="2" charset="-122"/>
              <a:cs typeface="Arial" panose="020B0604020202020204" pitchFamily="34" charset="0"/>
            </a:endParaRPr>
          </a:p>
        </p:txBody>
      </p:sp>
      <p:pic>
        <p:nvPicPr>
          <p:cNvPr id="36" name="图片 35">
            <a:extLst>
              <a:ext uri="{FF2B5EF4-FFF2-40B4-BE49-F238E27FC236}">
                <a16:creationId xmlns:a16="http://schemas.microsoft.com/office/drawing/2014/main" id="{A2090816-FA0E-1F68-0BBC-DA9BAA4F0FC9}"/>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9479" t="3507" r="4271" b="2323"/>
          <a:stretch/>
        </p:blipFill>
        <p:spPr>
          <a:xfrm>
            <a:off x="5060205" y="3192324"/>
            <a:ext cx="2132127" cy="1309450"/>
          </a:xfrm>
          <a:prstGeom prst="rect">
            <a:avLst/>
          </a:prstGeom>
        </p:spPr>
      </p:pic>
      <p:sp>
        <p:nvSpPr>
          <p:cNvPr id="32" name="文本框 31">
            <a:extLst>
              <a:ext uri="{FF2B5EF4-FFF2-40B4-BE49-F238E27FC236}">
                <a16:creationId xmlns:a16="http://schemas.microsoft.com/office/drawing/2014/main" id="{7E3DBE32-114E-B698-C6DF-61A52B92A707}"/>
              </a:ext>
            </a:extLst>
          </p:cNvPr>
          <p:cNvSpPr txBox="1"/>
          <p:nvPr/>
        </p:nvSpPr>
        <p:spPr>
          <a:xfrm>
            <a:off x="6200002" y="3936340"/>
            <a:ext cx="540343" cy="194797"/>
          </a:xfrm>
          <a:prstGeom prst="rect">
            <a:avLst/>
          </a:prstGeom>
          <a:noFill/>
        </p:spPr>
        <p:txBody>
          <a:bodyPr wrap="square" rtlCol="0">
            <a:spAutoFit/>
          </a:bodyPr>
          <a:lstStyle/>
          <a:p>
            <a:pPr defTabSz="217399" eaLnBrk="1" fontAlgn="auto" hangingPunct="1">
              <a:spcBef>
                <a:spcPts val="0"/>
              </a:spcBef>
              <a:spcAft>
                <a:spcPts val="0"/>
              </a:spcAft>
              <a:defRPr/>
            </a:pPr>
            <a:r>
              <a:rPr lang="en-US" altLang="zh-CN" sz="666" b="1" dirty="0">
                <a:solidFill>
                  <a:prstClr val="white"/>
                </a:solidFill>
                <a:latin typeface="Arial" panose="020B0604020202020204" pitchFamily="34" charset="0"/>
                <a:ea typeface="等线" panose="02010600030101010101" pitchFamily="2" charset="-122"/>
                <a:cs typeface="Arial" panose="020B0604020202020204" pitchFamily="34" charset="0"/>
              </a:rPr>
              <a:t>135mm</a:t>
            </a:r>
            <a:endParaRPr lang="zh-CN" altLang="en-US" sz="666" b="1" dirty="0">
              <a:solidFill>
                <a:prstClr val="white"/>
              </a:solidFill>
              <a:latin typeface="Arial" panose="020B0604020202020204" pitchFamily="34" charset="0"/>
              <a:ea typeface="等线" panose="02010600030101010101" pitchFamily="2" charset="-122"/>
              <a:cs typeface="Arial" panose="020B0604020202020204" pitchFamily="34" charset="0"/>
            </a:endParaRPr>
          </a:p>
        </p:txBody>
      </p:sp>
      <p:cxnSp>
        <p:nvCxnSpPr>
          <p:cNvPr id="31" name="直接箭头连接符 30">
            <a:extLst>
              <a:ext uri="{FF2B5EF4-FFF2-40B4-BE49-F238E27FC236}">
                <a16:creationId xmlns:a16="http://schemas.microsoft.com/office/drawing/2014/main" id="{FB40B5A4-2A35-3493-F693-6383C20EB8FA}"/>
              </a:ext>
            </a:extLst>
          </p:cNvPr>
          <p:cNvCxnSpPr>
            <a:cxnSpLocks/>
          </p:cNvCxnSpPr>
          <p:nvPr/>
        </p:nvCxnSpPr>
        <p:spPr>
          <a:xfrm>
            <a:off x="6263904" y="3329309"/>
            <a:ext cx="0" cy="1144306"/>
          </a:xfrm>
          <a:prstGeom prst="straightConnector1">
            <a:avLst/>
          </a:prstGeom>
          <a:ln w="127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文本框 12">
            <a:extLst>
              <a:ext uri="{FF2B5EF4-FFF2-40B4-BE49-F238E27FC236}">
                <a16:creationId xmlns:a16="http://schemas.microsoft.com/office/drawing/2014/main" id="{A9FAEF49-8C55-8BA2-5209-F270CA6AAD00}"/>
              </a:ext>
            </a:extLst>
          </p:cNvPr>
          <p:cNvSpPr txBox="1"/>
          <p:nvPr/>
        </p:nvSpPr>
        <p:spPr>
          <a:xfrm>
            <a:off x="2550695" y="2986139"/>
            <a:ext cx="319120" cy="194797"/>
          </a:xfrm>
          <a:prstGeom prst="rect">
            <a:avLst/>
          </a:prstGeom>
          <a:noFill/>
        </p:spPr>
        <p:txBody>
          <a:bodyPr wrap="square" rtlCol="0">
            <a:spAutoFit/>
          </a:bodyPr>
          <a:lstStyle/>
          <a:p>
            <a:pPr defTabSz="217399" eaLnBrk="1" fontAlgn="auto" hangingPunct="1">
              <a:spcBef>
                <a:spcPts val="0"/>
              </a:spcBef>
              <a:spcAft>
                <a:spcPts val="0"/>
              </a:spcAft>
              <a:defRPr/>
            </a:pPr>
            <a:r>
              <a:rPr lang="en-US" altLang="zh-CN" sz="666" b="1" dirty="0">
                <a:solidFill>
                  <a:prstClr val="black"/>
                </a:solidFill>
                <a:latin typeface="Arial" panose="020B0604020202020204" pitchFamily="34" charset="0"/>
                <a:ea typeface="等线" panose="02010600030101010101" pitchFamily="2" charset="-122"/>
                <a:cs typeface="Arial" panose="020B0604020202020204" pitchFamily="34" charset="0"/>
              </a:rPr>
              <a:t>1d</a:t>
            </a:r>
            <a:endParaRPr lang="zh-CN" altLang="en-US" sz="666" b="1"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sp>
        <p:nvSpPr>
          <p:cNvPr id="19" name="文本框 18">
            <a:extLst>
              <a:ext uri="{FF2B5EF4-FFF2-40B4-BE49-F238E27FC236}">
                <a16:creationId xmlns:a16="http://schemas.microsoft.com/office/drawing/2014/main" id="{958597C2-E5C9-B454-0A69-1597D31D603C}"/>
              </a:ext>
            </a:extLst>
          </p:cNvPr>
          <p:cNvSpPr txBox="1"/>
          <p:nvPr/>
        </p:nvSpPr>
        <p:spPr>
          <a:xfrm>
            <a:off x="4219636" y="2987304"/>
            <a:ext cx="347832" cy="194797"/>
          </a:xfrm>
          <a:prstGeom prst="rect">
            <a:avLst/>
          </a:prstGeom>
          <a:noFill/>
        </p:spPr>
        <p:txBody>
          <a:bodyPr wrap="square" rtlCol="0">
            <a:spAutoFit/>
          </a:bodyPr>
          <a:lstStyle/>
          <a:p>
            <a:pPr defTabSz="217399" eaLnBrk="1" fontAlgn="auto" hangingPunct="1">
              <a:spcBef>
                <a:spcPts val="0"/>
              </a:spcBef>
              <a:spcAft>
                <a:spcPts val="0"/>
              </a:spcAft>
              <a:defRPr/>
            </a:pPr>
            <a:r>
              <a:rPr lang="en-US" altLang="zh-CN" sz="666" b="1" dirty="0">
                <a:solidFill>
                  <a:prstClr val="black"/>
                </a:solidFill>
                <a:latin typeface="Arial" panose="020B0604020202020204" pitchFamily="34" charset="0"/>
                <a:ea typeface="等线" panose="02010600030101010101" pitchFamily="2" charset="-122"/>
                <a:cs typeface="Arial" panose="020B0604020202020204" pitchFamily="34" charset="0"/>
              </a:rPr>
              <a:t>2d</a:t>
            </a:r>
            <a:endParaRPr lang="zh-CN" altLang="en-US" sz="666" b="1"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sp>
        <p:nvSpPr>
          <p:cNvPr id="33" name="文本框 32">
            <a:extLst>
              <a:ext uri="{FF2B5EF4-FFF2-40B4-BE49-F238E27FC236}">
                <a16:creationId xmlns:a16="http://schemas.microsoft.com/office/drawing/2014/main" id="{323DD2EB-4A60-ACFE-7CA7-FBFA3FCAC25F}"/>
              </a:ext>
            </a:extLst>
          </p:cNvPr>
          <p:cNvSpPr txBox="1"/>
          <p:nvPr/>
        </p:nvSpPr>
        <p:spPr>
          <a:xfrm>
            <a:off x="5917289" y="2986140"/>
            <a:ext cx="347832" cy="194797"/>
          </a:xfrm>
          <a:prstGeom prst="rect">
            <a:avLst/>
          </a:prstGeom>
          <a:noFill/>
        </p:spPr>
        <p:txBody>
          <a:bodyPr wrap="square" rtlCol="0">
            <a:spAutoFit/>
          </a:bodyPr>
          <a:lstStyle/>
          <a:p>
            <a:pPr defTabSz="217399" eaLnBrk="1" fontAlgn="auto" hangingPunct="1">
              <a:spcBef>
                <a:spcPts val="0"/>
              </a:spcBef>
              <a:spcAft>
                <a:spcPts val="0"/>
              </a:spcAft>
              <a:defRPr/>
            </a:pPr>
            <a:r>
              <a:rPr lang="en-US" altLang="zh-CN" sz="666" b="1" dirty="0">
                <a:solidFill>
                  <a:prstClr val="black"/>
                </a:solidFill>
                <a:latin typeface="Arial" panose="020B0604020202020204" pitchFamily="34" charset="0"/>
                <a:ea typeface="等线" panose="02010600030101010101" pitchFamily="2" charset="-122"/>
                <a:cs typeface="Arial" panose="020B0604020202020204" pitchFamily="34" charset="0"/>
              </a:rPr>
              <a:t>3d</a:t>
            </a:r>
            <a:endParaRPr lang="zh-CN" altLang="en-US" sz="666" b="1"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spTree>
    <p:extLst>
      <p:ext uri="{BB962C8B-B14F-4D97-AF65-F5344CB8AC3E}">
        <p14:creationId xmlns:p14="http://schemas.microsoft.com/office/powerpoint/2010/main" val="6285051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7B52EA56-C15D-CBE5-ADB3-C14C19B6289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103075" y="3155600"/>
            <a:ext cx="2213534" cy="1393549"/>
          </a:xfrm>
          <a:prstGeom prst="rect">
            <a:avLst/>
          </a:prstGeom>
        </p:spPr>
      </p:pic>
      <p:pic>
        <p:nvPicPr>
          <p:cNvPr id="5" name="图片 4">
            <a:extLst>
              <a:ext uri="{FF2B5EF4-FFF2-40B4-BE49-F238E27FC236}">
                <a16:creationId xmlns:a16="http://schemas.microsoft.com/office/drawing/2014/main" id="{962D7D82-88E7-5751-85B3-CEDB93DEAD4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9318" t="569" r="2066"/>
          <a:stretch/>
        </p:blipFill>
        <p:spPr>
          <a:xfrm>
            <a:off x="5157405" y="340052"/>
            <a:ext cx="2099459" cy="1325079"/>
          </a:xfrm>
          <a:prstGeom prst="rect">
            <a:avLst/>
          </a:prstGeom>
        </p:spPr>
      </p:pic>
      <p:pic>
        <p:nvPicPr>
          <p:cNvPr id="73" name="图片 72">
            <a:extLst>
              <a:ext uri="{FF2B5EF4-FFF2-40B4-BE49-F238E27FC236}">
                <a16:creationId xmlns:a16="http://schemas.microsoft.com/office/drawing/2014/main" id="{2726D06D-0EE9-C1BB-2ACC-5E8E3C6E034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5502" r="7387" b="9873"/>
          <a:stretch/>
        </p:blipFill>
        <p:spPr>
          <a:xfrm>
            <a:off x="5182275" y="1777526"/>
            <a:ext cx="1533374" cy="1310474"/>
          </a:xfrm>
          <a:prstGeom prst="rect">
            <a:avLst/>
          </a:prstGeom>
        </p:spPr>
      </p:pic>
      <p:pic>
        <p:nvPicPr>
          <p:cNvPr id="38" name="图片 37">
            <a:extLst>
              <a:ext uri="{FF2B5EF4-FFF2-40B4-BE49-F238E27FC236}">
                <a16:creationId xmlns:a16="http://schemas.microsoft.com/office/drawing/2014/main" id="{9AC43425-B830-9576-2176-2B9EE2EC3FE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9995" t="1704" r="23629" b="1427"/>
          <a:stretch/>
        </p:blipFill>
        <p:spPr>
          <a:xfrm>
            <a:off x="3521101" y="345557"/>
            <a:ext cx="1581974" cy="1298679"/>
          </a:xfrm>
          <a:prstGeom prst="rect">
            <a:avLst/>
          </a:prstGeom>
        </p:spPr>
      </p:pic>
      <p:pic>
        <p:nvPicPr>
          <p:cNvPr id="44" name="图片 43">
            <a:extLst>
              <a:ext uri="{FF2B5EF4-FFF2-40B4-BE49-F238E27FC236}">
                <a16:creationId xmlns:a16="http://schemas.microsoft.com/office/drawing/2014/main" id="{FE50D043-DAAE-A533-E08D-60BDD31F7E9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0149" r="23948"/>
          <a:stretch/>
        </p:blipFill>
        <p:spPr>
          <a:xfrm>
            <a:off x="3439956" y="3161046"/>
            <a:ext cx="1614446" cy="1377975"/>
          </a:xfrm>
          <a:prstGeom prst="rect">
            <a:avLst/>
          </a:prstGeom>
        </p:spPr>
      </p:pic>
      <p:pic>
        <p:nvPicPr>
          <p:cNvPr id="48" name="图片 47">
            <a:extLst>
              <a:ext uri="{FF2B5EF4-FFF2-40B4-BE49-F238E27FC236}">
                <a16:creationId xmlns:a16="http://schemas.microsoft.com/office/drawing/2014/main" id="{C37FD493-6C16-EC0B-19DE-06B5D2D8636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0607" t="1754" r="23947" b="2171"/>
          <a:stretch/>
        </p:blipFill>
        <p:spPr>
          <a:xfrm>
            <a:off x="1768386" y="3180687"/>
            <a:ext cx="1610196" cy="1329634"/>
          </a:xfrm>
          <a:prstGeom prst="rect">
            <a:avLst/>
          </a:prstGeom>
        </p:spPr>
      </p:pic>
      <p:pic>
        <p:nvPicPr>
          <p:cNvPr id="40" name="图片 39">
            <a:extLst>
              <a:ext uri="{FF2B5EF4-FFF2-40B4-BE49-F238E27FC236}">
                <a16:creationId xmlns:a16="http://schemas.microsoft.com/office/drawing/2014/main" id="{0B985B6A-47ED-CC7C-4885-9DE2C51F3F00}"/>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0208" r="24695"/>
          <a:stretch/>
        </p:blipFill>
        <p:spPr>
          <a:xfrm>
            <a:off x="1868385" y="294454"/>
            <a:ext cx="1594697" cy="1377975"/>
          </a:xfrm>
          <a:prstGeom prst="rect">
            <a:avLst/>
          </a:prstGeom>
        </p:spPr>
      </p:pic>
      <p:sp>
        <p:nvSpPr>
          <p:cNvPr id="9" name="文本框 8">
            <a:extLst>
              <a:ext uri="{FF2B5EF4-FFF2-40B4-BE49-F238E27FC236}">
                <a16:creationId xmlns:a16="http://schemas.microsoft.com/office/drawing/2014/main" id="{9BA26223-8207-B5F5-7E03-00DB922474A1}"/>
              </a:ext>
            </a:extLst>
          </p:cNvPr>
          <p:cNvSpPr txBox="1"/>
          <p:nvPr/>
        </p:nvSpPr>
        <p:spPr>
          <a:xfrm>
            <a:off x="3654735" y="116016"/>
            <a:ext cx="2008313" cy="224036"/>
          </a:xfrm>
          <a:prstGeom prst="rect">
            <a:avLst/>
          </a:prstGeom>
          <a:noFill/>
        </p:spPr>
        <p:txBody>
          <a:bodyPr wrap="square" rtlCol="0">
            <a:spAutoFit/>
          </a:bodyPr>
          <a:lstStyle/>
          <a:p>
            <a:pPr defTabSz="217399" eaLnBrk="1" fontAlgn="auto" hangingPunct="1">
              <a:spcBef>
                <a:spcPts val="0"/>
              </a:spcBef>
              <a:spcAft>
                <a:spcPts val="0"/>
              </a:spcAft>
              <a:defRPr/>
            </a:pPr>
            <a:r>
              <a:rPr lang="en-US" altLang="zh-CN" sz="856" b="1" dirty="0">
                <a:solidFill>
                  <a:prstClr val="black"/>
                </a:solidFill>
                <a:latin typeface="Arial" panose="020B0604020202020204" pitchFamily="34" charset="0"/>
                <a:ea typeface="等线" panose="02010600030101010101" pitchFamily="2" charset="-122"/>
                <a:cs typeface="Arial" panose="020B0604020202020204" pitchFamily="34" charset="0"/>
              </a:rPr>
              <a:t>Cl</a:t>
            </a:r>
            <a:r>
              <a:rPr lang="en-US" altLang="zh-CN" sz="856" b="1" baseline="30000" dirty="0">
                <a:solidFill>
                  <a:prstClr val="black"/>
                </a:solidFill>
                <a:latin typeface="Arial" panose="020B0604020202020204" pitchFamily="34" charset="0"/>
                <a:ea typeface="等线" panose="02010600030101010101" pitchFamily="2" charset="-122"/>
                <a:cs typeface="Arial" panose="020B0604020202020204" pitchFamily="34" charset="0"/>
              </a:rPr>
              <a:t>- </a:t>
            </a:r>
            <a:r>
              <a:rPr lang="en-US" altLang="zh-CN" sz="856" b="1" dirty="0">
                <a:solidFill>
                  <a:prstClr val="black"/>
                </a:solidFill>
                <a:latin typeface="Arial" panose="020B0604020202020204" pitchFamily="34" charset="0"/>
                <a:ea typeface="等线" panose="02010600030101010101" pitchFamily="2" charset="-122"/>
                <a:cs typeface="Arial" panose="020B0604020202020204" pitchFamily="34" charset="0"/>
              </a:rPr>
              <a:t>concentration (mol/m</a:t>
            </a:r>
            <a:r>
              <a:rPr lang="en-US" altLang="zh-CN" sz="856" b="1" baseline="30000" dirty="0">
                <a:solidFill>
                  <a:prstClr val="black"/>
                </a:solidFill>
                <a:latin typeface="Arial" panose="020B0604020202020204" pitchFamily="34" charset="0"/>
                <a:ea typeface="等线" panose="02010600030101010101" pitchFamily="2" charset="-122"/>
                <a:cs typeface="Arial" panose="020B0604020202020204" pitchFamily="34" charset="0"/>
              </a:rPr>
              <a:t>3</a:t>
            </a:r>
            <a:r>
              <a:rPr lang="en-US" altLang="zh-CN" sz="856" b="1" dirty="0">
                <a:solidFill>
                  <a:prstClr val="black"/>
                </a:solidFill>
                <a:latin typeface="Arial" panose="020B0604020202020204" pitchFamily="34" charset="0"/>
                <a:ea typeface="等线" panose="02010600030101010101" pitchFamily="2" charset="-122"/>
                <a:cs typeface="Arial" panose="020B0604020202020204" pitchFamily="34" charset="0"/>
              </a:rPr>
              <a:t>)</a:t>
            </a:r>
            <a:endParaRPr lang="zh-CN" altLang="en-US" sz="856" b="1"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sp>
        <p:nvSpPr>
          <p:cNvPr id="10" name="文本框 9">
            <a:extLst>
              <a:ext uri="{FF2B5EF4-FFF2-40B4-BE49-F238E27FC236}">
                <a16:creationId xmlns:a16="http://schemas.microsoft.com/office/drawing/2014/main" id="{2874DAA9-5DBA-FA13-1046-87AB5E693BE4}"/>
              </a:ext>
            </a:extLst>
          </p:cNvPr>
          <p:cNvSpPr txBox="1"/>
          <p:nvPr/>
        </p:nvSpPr>
        <p:spPr>
          <a:xfrm>
            <a:off x="2429638" y="1597127"/>
            <a:ext cx="584366" cy="194797"/>
          </a:xfrm>
          <a:prstGeom prst="rect">
            <a:avLst/>
          </a:prstGeom>
          <a:noFill/>
        </p:spPr>
        <p:txBody>
          <a:bodyPr wrap="square" rtlCol="0">
            <a:spAutoFit/>
          </a:bodyPr>
          <a:lstStyle/>
          <a:p>
            <a:r>
              <a:rPr lang="en-US" altLang="zh-CN" sz="666" b="1" dirty="0">
                <a:latin typeface="Arial" panose="020B0604020202020204" pitchFamily="34" charset="0"/>
                <a:cs typeface="Arial" panose="020B0604020202020204" pitchFamily="34" charset="0"/>
              </a:rPr>
              <a:t>1d</a:t>
            </a:r>
            <a:endParaRPr lang="zh-CN" altLang="en-US" sz="666" b="1" dirty="0">
              <a:latin typeface="Arial" panose="020B0604020202020204" pitchFamily="34" charset="0"/>
              <a:cs typeface="Arial" panose="020B0604020202020204" pitchFamily="34" charset="0"/>
            </a:endParaRPr>
          </a:p>
        </p:txBody>
      </p:sp>
      <p:sp>
        <p:nvSpPr>
          <p:cNvPr id="11" name="文本框 10">
            <a:extLst>
              <a:ext uri="{FF2B5EF4-FFF2-40B4-BE49-F238E27FC236}">
                <a16:creationId xmlns:a16="http://schemas.microsoft.com/office/drawing/2014/main" id="{AC5307F5-5D2B-714F-6C09-61BCDC096ADB}"/>
              </a:ext>
            </a:extLst>
          </p:cNvPr>
          <p:cNvSpPr txBox="1"/>
          <p:nvPr/>
        </p:nvSpPr>
        <p:spPr>
          <a:xfrm>
            <a:off x="4157695" y="1600556"/>
            <a:ext cx="501197" cy="194797"/>
          </a:xfrm>
          <a:prstGeom prst="rect">
            <a:avLst/>
          </a:prstGeom>
          <a:noFill/>
        </p:spPr>
        <p:txBody>
          <a:bodyPr wrap="square" rtlCol="0">
            <a:spAutoFit/>
          </a:bodyPr>
          <a:lstStyle/>
          <a:p>
            <a:r>
              <a:rPr lang="en-US" altLang="zh-CN" sz="666" b="1" dirty="0">
                <a:latin typeface="Arial" panose="020B0604020202020204" pitchFamily="34" charset="0"/>
                <a:cs typeface="Arial" panose="020B0604020202020204" pitchFamily="34" charset="0"/>
              </a:rPr>
              <a:t> 2d</a:t>
            </a:r>
            <a:endParaRPr lang="zh-CN" altLang="en-US" sz="666" b="1" dirty="0">
              <a:latin typeface="Arial" panose="020B0604020202020204" pitchFamily="34" charset="0"/>
              <a:cs typeface="Arial" panose="020B0604020202020204" pitchFamily="34" charset="0"/>
            </a:endParaRPr>
          </a:p>
        </p:txBody>
      </p:sp>
      <p:sp>
        <p:nvSpPr>
          <p:cNvPr id="12" name="文本框 11">
            <a:extLst>
              <a:ext uri="{FF2B5EF4-FFF2-40B4-BE49-F238E27FC236}">
                <a16:creationId xmlns:a16="http://schemas.microsoft.com/office/drawing/2014/main" id="{72CECFC9-5AB6-0734-2EAE-F92D13648FB1}"/>
              </a:ext>
            </a:extLst>
          </p:cNvPr>
          <p:cNvSpPr txBox="1"/>
          <p:nvPr/>
        </p:nvSpPr>
        <p:spPr>
          <a:xfrm>
            <a:off x="5782166" y="1605767"/>
            <a:ext cx="584366" cy="194797"/>
          </a:xfrm>
          <a:prstGeom prst="rect">
            <a:avLst/>
          </a:prstGeom>
          <a:noFill/>
        </p:spPr>
        <p:txBody>
          <a:bodyPr wrap="square" rtlCol="0">
            <a:spAutoFit/>
          </a:bodyPr>
          <a:lstStyle/>
          <a:p>
            <a:r>
              <a:rPr lang="en-US" altLang="zh-CN" sz="666" b="1" dirty="0">
                <a:latin typeface="Arial" panose="020B0604020202020204" pitchFamily="34" charset="0"/>
                <a:cs typeface="Arial" panose="020B0604020202020204" pitchFamily="34" charset="0"/>
              </a:rPr>
              <a:t> 3d</a:t>
            </a:r>
            <a:endParaRPr lang="zh-CN" altLang="en-US" sz="666" b="1" dirty="0">
              <a:latin typeface="Arial" panose="020B0604020202020204" pitchFamily="34" charset="0"/>
              <a:cs typeface="Arial" panose="020B0604020202020204" pitchFamily="34" charset="0"/>
            </a:endParaRPr>
          </a:p>
        </p:txBody>
      </p:sp>
      <p:sp>
        <p:nvSpPr>
          <p:cNvPr id="14" name="文本框 13">
            <a:extLst>
              <a:ext uri="{FF2B5EF4-FFF2-40B4-BE49-F238E27FC236}">
                <a16:creationId xmlns:a16="http://schemas.microsoft.com/office/drawing/2014/main" id="{4B405B06-0E81-57F6-D3B1-8ED3E57E222C}"/>
              </a:ext>
            </a:extLst>
          </p:cNvPr>
          <p:cNvSpPr txBox="1"/>
          <p:nvPr/>
        </p:nvSpPr>
        <p:spPr>
          <a:xfrm>
            <a:off x="2445583" y="4569968"/>
            <a:ext cx="505014" cy="194797"/>
          </a:xfrm>
          <a:prstGeom prst="rect">
            <a:avLst/>
          </a:prstGeom>
          <a:noFill/>
        </p:spPr>
        <p:txBody>
          <a:bodyPr wrap="square" rtlCol="0">
            <a:spAutoFit/>
          </a:bodyPr>
          <a:lstStyle/>
          <a:p>
            <a:r>
              <a:rPr lang="en-US" altLang="zh-CN" sz="666" b="1" dirty="0">
                <a:latin typeface="Arial" panose="020B0604020202020204" pitchFamily="34" charset="0"/>
                <a:cs typeface="Arial" panose="020B0604020202020204" pitchFamily="34" charset="0"/>
              </a:rPr>
              <a:t>5d</a:t>
            </a:r>
            <a:endParaRPr lang="zh-CN" altLang="en-US" sz="666" b="1" dirty="0">
              <a:latin typeface="Arial" panose="020B0604020202020204" pitchFamily="34" charset="0"/>
              <a:cs typeface="Arial" panose="020B0604020202020204" pitchFamily="34" charset="0"/>
            </a:endParaRPr>
          </a:p>
        </p:txBody>
      </p:sp>
      <p:sp>
        <p:nvSpPr>
          <p:cNvPr id="15" name="文本框 14">
            <a:extLst>
              <a:ext uri="{FF2B5EF4-FFF2-40B4-BE49-F238E27FC236}">
                <a16:creationId xmlns:a16="http://schemas.microsoft.com/office/drawing/2014/main" id="{37E54D83-A66E-856D-4677-C360C01FD1C3}"/>
              </a:ext>
            </a:extLst>
          </p:cNvPr>
          <p:cNvSpPr txBox="1"/>
          <p:nvPr/>
        </p:nvSpPr>
        <p:spPr>
          <a:xfrm>
            <a:off x="4114523" y="4575662"/>
            <a:ext cx="505013" cy="194797"/>
          </a:xfrm>
          <a:prstGeom prst="rect">
            <a:avLst/>
          </a:prstGeom>
          <a:noFill/>
        </p:spPr>
        <p:txBody>
          <a:bodyPr wrap="square" rtlCol="0">
            <a:spAutoFit/>
          </a:bodyPr>
          <a:lstStyle/>
          <a:p>
            <a:r>
              <a:rPr lang="en-US" altLang="zh-CN" sz="666" b="1" dirty="0">
                <a:latin typeface="Arial" panose="020B0604020202020204" pitchFamily="34" charset="0"/>
                <a:cs typeface="Arial" panose="020B0604020202020204" pitchFamily="34" charset="0"/>
              </a:rPr>
              <a:t>10d</a:t>
            </a:r>
            <a:endParaRPr lang="zh-CN" altLang="en-US" sz="666" b="1" dirty="0">
              <a:latin typeface="Arial" panose="020B0604020202020204" pitchFamily="34" charset="0"/>
              <a:cs typeface="Arial" panose="020B0604020202020204" pitchFamily="34" charset="0"/>
            </a:endParaRPr>
          </a:p>
        </p:txBody>
      </p:sp>
      <p:sp>
        <p:nvSpPr>
          <p:cNvPr id="16" name="文本框 15">
            <a:extLst>
              <a:ext uri="{FF2B5EF4-FFF2-40B4-BE49-F238E27FC236}">
                <a16:creationId xmlns:a16="http://schemas.microsoft.com/office/drawing/2014/main" id="{46FF1C67-9775-4211-4CE6-1A122BB64FF4}"/>
              </a:ext>
            </a:extLst>
          </p:cNvPr>
          <p:cNvSpPr txBox="1"/>
          <p:nvPr/>
        </p:nvSpPr>
        <p:spPr>
          <a:xfrm>
            <a:off x="5812176" y="4574498"/>
            <a:ext cx="505012" cy="194797"/>
          </a:xfrm>
          <a:prstGeom prst="rect">
            <a:avLst/>
          </a:prstGeom>
          <a:noFill/>
        </p:spPr>
        <p:txBody>
          <a:bodyPr wrap="square" rtlCol="0">
            <a:spAutoFit/>
          </a:bodyPr>
          <a:lstStyle/>
          <a:p>
            <a:r>
              <a:rPr lang="en-US" altLang="zh-CN" sz="666" b="1" dirty="0">
                <a:latin typeface="Arial" panose="020B0604020202020204" pitchFamily="34" charset="0"/>
                <a:cs typeface="Arial" panose="020B0604020202020204" pitchFamily="34" charset="0"/>
              </a:rPr>
              <a:t>20d</a:t>
            </a:r>
            <a:endParaRPr lang="zh-CN" altLang="en-US" sz="666" b="1" dirty="0">
              <a:latin typeface="Arial" panose="020B0604020202020204" pitchFamily="34" charset="0"/>
              <a:cs typeface="Arial" panose="020B0604020202020204" pitchFamily="34" charset="0"/>
            </a:endParaRPr>
          </a:p>
        </p:txBody>
      </p:sp>
      <p:sp>
        <p:nvSpPr>
          <p:cNvPr id="20" name="文本框 19">
            <a:extLst>
              <a:ext uri="{FF2B5EF4-FFF2-40B4-BE49-F238E27FC236}">
                <a16:creationId xmlns:a16="http://schemas.microsoft.com/office/drawing/2014/main" id="{C7AD33ED-1616-02F0-CAEE-432335FAC661}"/>
              </a:ext>
            </a:extLst>
          </p:cNvPr>
          <p:cNvSpPr txBox="1"/>
          <p:nvPr/>
        </p:nvSpPr>
        <p:spPr>
          <a:xfrm>
            <a:off x="2289355" y="625011"/>
            <a:ext cx="661242" cy="238655"/>
          </a:xfrm>
          <a:prstGeom prst="rect">
            <a:avLst/>
          </a:prstGeom>
          <a:noFill/>
        </p:spPr>
        <p:txBody>
          <a:bodyPr wrap="square" rtlCol="0">
            <a:spAutoFit/>
          </a:bodyPr>
          <a:lstStyle/>
          <a:p>
            <a:r>
              <a:rPr lang="en-US" altLang="zh-CN" sz="951" b="1" dirty="0">
                <a:solidFill>
                  <a:schemeClr val="bg1"/>
                </a:solidFill>
                <a:latin typeface="Arial" panose="020B0604020202020204" pitchFamily="34" charset="0"/>
                <a:cs typeface="Arial" panose="020B0604020202020204" pitchFamily="34" charset="0"/>
              </a:rPr>
              <a:t>Model</a:t>
            </a:r>
            <a:endParaRPr lang="zh-CN" altLang="en-US" sz="951" b="1" dirty="0">
              <a:solidFill>
                <a:schemeClr val="bg1"/>
              </a:solidFill>
              <a:latin typeface="Arial" panose="020B0604020202020204" pitchFamily="34" charset="0"/>
              <a:cs typeface="Arial" panose="020B0604020202020204" pitchFamily="34" charset="0"/>
            </a:endParaRPr>
          </a:p>
        </p:txBody>
      </p:sp>
      <p:sp>
        <p:nvSpPr>
          <p:cNvPr id="21" name="文本框 20">
            <a:extLst>
              <a:ext uri="{FF2B5EF4-FFF2-40B4-BE49-F238E27FC236}">
                <a16:creationId xmlns:a16="http://schemas.microsoft.com/office/drawing/2014/main" id="{784DD8D4-7119-D963-7400-D7F7EB1736CC}"/>
              </a:ext>
            </a:extLst>
          </p:cNvPr>
          <p:cNvSpPr txBox="1"/>
          <p:nvPr/>
        </p:nvSpPr>
        <p:spPr>
          <a:xfrm>
            <a:off x="2289355" y="3496433"/>
            <a:ext cx="661242" cy="238655"/>
          </a:xfrm>
          <a:prstGeom prst="rect">
            <a:avLst/>
          </a:prstGeom>
          <a:noFill/>
        </p:spPr>
        <p:txBody>
          <a:bodyPr wrap="square" rtlCol="0">
            <a:spAutoFit/>
          </a:bodyPr>
          <a:lstStyle/>
          <a:p>
            <a:r>
              <a:rPr lang="en-US" altLang="zh-CN" sz="951" b="1" dirty="0">
                <a:solidFill>
                  <a:schemeClr val="bg1"/>
                </a:solidFill>
                <a:latin typeface="Arial" panose="020B0604020202020204" pitchFamily="34" charset="0"/>
                <a:cs typeface="Arial" panose="020B0604020202020204" pitchFamily="34" charset="0"/>
              </a:rPr>
              <a:t>Model</a:t>
            </a:r>
            <a:endParaRPr lang="zh-CN" altLang="en-US" sz="951" b="1" dirty="0">
              <a:solidFill>
                <a:schemeClr val="bg1"/>
              </a:solidFill>
              <a:latin typeface="Arial" panose="020B0604020202020204" pitchFamily="34" charset="0"/>
              <a:cs typeface="Arial" panose="020B0604020202020204" pitchFamily="34" charset="0"/>
            </a:endParaRPr>
          </a:p>
        </p:txBody>
      </p:sp>
      <p:sp>
        <p:nvSpPr>
          <p:cNvPr id="22" name="文本框 21">
            <a:extLst>
              <a:ext uri="{FF2B5EF4-FFF2-40B4-BE49-F238E27FC236}">
                <a16:creationId xmlns:a16="http://schemas.microsoft.com/office/drawing/2014/main" id="{FC71FB86-884B-4D32-15A7-5C8946FF6DF4}"/>
              </a:ext>
            </a:extLst>
          </p:cNvPr>
          <p:cNvSpPr txBox="1"/>
          <p:nvPr/>
        </p:nvSpPr>
        <p:spPr>
          <a:xfrm>
            <a:off x="6715649" y="2261933"/>
            <a:ext cx="952695" cy="238655"/>
          </a:xfrm>
          <a:prstGeom prst="rect">
            <a:avLst/>
          </a:prstGeom>
          <a:noFill/>
        </p:spPr>
        <p:txBody>
          <a:bodyPr wrap="square" rtlCol="0">
            <a:spAutoFit/>
          </a:bodyPr>
          <a:lstStyle/>
          <a:p>
            <a:r>
              <a:rPr lang="en-US" altLang="zh-CN" sz="951" b="1" dirty="0">
                <a:latin typeface="Arial" panose="020B0604020202020204" pitchFamily="34" charset="0"/>
                <a:cs typeface="Arial" panose="020B0604020202020204" pitchFamily="34" charset="0"/>
              </a:rPr>
              <a:t>Experiment</a:t>
            </a:r>
            <a:endParaRPr lang="zh-CN" altLang="en-US" sz="951" b="1" dirty="0">
              <a:latin typeface="Arial" panose="020B0604020202020204" pitchFamily="34" charset="0"/>
              <a:cs typeface="Arial" panose="020B0604020202020204" pitchFamily="34" charset="0"/>
            </a:endParaRPr>
          </a:p>
        </p:txBody>
      </p:sp>
      <p:sp>
        <p:nvSpPr>
          <p:cNvPr id="23" name="文本框 22">
            <a:extLst>
              <a:ext uri="{FF2B5EF4-FFF2-40B4-BE49-F238E27FC236}">
                <a16:creationId xmlns:a16="http://schemas.microsoft.com/office/drawing/2014/main" id="{522080F4-9AC4-9E52-5F4E-87E018276202}"/>
              </a:ext>
            </a:extLst>
          </p:cNvPr>
          <p:cNvSpPr txBox="1"/>
          <p:nvPr/>
        </p:nvSpPr>
        <p:spPr>
          <a:xfrm>
            <a:off x="2445582" y="3009135"/>
            <a:ext cx="562711" cy="194797"/>
          </a:xfrm>
          <a:prstGeom prst="rect">
            <a:avLst/>
          </a:prstGeom>
          <a:noFill/>
        </p:spPr>
        <p:txBody>
          <a:bodyPr wrap="square" rtlCol="0">
            <a:spAutoFit/>
          </a:bodyPr>
          <a:lstStyle/>
          <a:p>
            <a:r>
              <a:rPr lang="en-US" altLang="zh-CN" sz="666" b="1" dirty="0">
                <a:latin typeface="Arial" panose="020B0604020202020204" pitchFamily="34" charset="0"/>
                <a:cs typeface="Arial" panose="020B0604020202020204" pitchFamily="34" charset="0"/>
              </a:rPr>
              <a:t>1d</a:t>
            </a:r>
            <a:endParaRPr lang="zh-CN" altLang="en-US" sz="666" b="1" dirty="0">
              <a:latin typeface="Arial" panose="020B0604020202020204" pitchFamily="34" charset="0"/>
              <a:cs typeface="Arial" panose="020B0604020202020204" pitchFamily="34" charset="0"/>
            </a:endParaRPr>
          </a:p>
        </p:txBody>
      </p:sp>
      <p:sp>
        <p:nvSpPr>
          <p:cNvPr id="24" name="文本框 23">
            <a:extLst>
              <a:ext uri="{FF2B5EF4-FFF2-40B4-BE49-F238E27FC236}">
                <a16:creationId xmlns:a16="http://schemas.microsoft.com/office/drawing/2014/main" id="{4CBE2C05-93F1-D7E1-8F8C-C18391C849CD}"/>
              </a:ext>
            </a:extLst>
          </p:cNvPr>
          <p:cNvSpPr txBox="1"/>
          <p:nvPr/>
        </p:nvSpPr>
        <p:spPr>
          <a:xfrm>
            <a:off x="4169442" y="3032124"/>
            <a:ext cx="541051" cy="194797"/>
          </a:xfrm>
          <a:prstGeom prst="rect">
            <a:avLst/>
          </a:prstGeom>
          <a:noFill/>
        </p:spPr>
        <p:txBody>
          <a:bodyPr wrap="square" rtlCol="0">
            <a:spAutoFit/>
          </a:bodyPr>
          <a:lstStyle/>
          <a:p>
            <a:r>
              <a:rPr lang="en-US" altLang="zh-CN" sz="666" b="1" dirty="0">
                <a:latin typeface="Arial" panose="020B0604020202020204" pitchFamily="34" charset="0"/>
                <a:cs typeface="Arial" panose="020B0604020202020204" pitchFamily="34" charset="0"/>
              </a:rPr>
              <a:t>2d</a:t>
            </a:r>
            <a:endParaRPr lang="zh-CN" altLang="en-US" sz="666" b="1" dirty="0">
              <a:latin typeface="Arial" panose="020B0604020202020204" pitchFamily="34" charset="0"/>
              <a:cs typeface="Arial" panose="020B0604020202020204" pitchFamily="34" charset="0"/>
            </a:endParaRPr>
          </a:p>
        </p:txBody>
      </p:sp>
      <p:sp>
        <p:nvSpPr>
          <p:cNvPr id="25" name="文本框 24">
            <a:extLst>
              <a:ext uri="{FF2B5EF4-FFF2-40B4-BE49-F238E27FC236}">
                <a16:creationId xmlns:a16="http://schemas.microsoft.com/office/drawing/2014/main" id="{508B3598-15A6-9670-E37F-35C51E033666}"/>
              </a:ext>
            </a:extLst>
          </p:cNvPr>
          <p:cNvSpPr txBox="1"/>
          <p:nvPr/>
        </p:nvSpPr>
        <p:spPr>
          <a:xfrm>
            <a:off x="5816563" y="3038362"/>
            <a:ext cx="568164" cy="194797"/>
          </a:xfrm>
          <a:prstGeom prst="rect">
            <a:avLst/>
          </a:prstGeom>
          <a:noFill/>
        </p:spPr>
        <p:txBody>
          <a:bodyPr wrap="square" rtlCol="0">
            <a:spAutoFit/>
          </a:bodyPr>
          <a:lstStyle/>
          <a:p>
            <a:r>
              <a:rPr lang="en-US" altLang="zh-CN" sz="666" b="1" dirty="0">
                <a:latin typeface="Arial" panose="020B0604020202020204" pitchFamily="34" charset="0"/>
                <a:cs typeface="Arial" panose="020B0604020202020204" pitchFamily="34" charset="0"/>
              </a:rPr>
              <a:t>3d</a:t>
            </a:r>
            <a:endParaRPr lang="zh-CN" altLang="en-US" sz="666" b="1" dirty="0">
              <a:latin typeface="Arial" panose="020B0604020202020204" pitchFamily="34" charset="0"/>
              <a:cs typeface="Arial" panose="020B0604020202020204" pitchFamily="34" charset="0"/>
            </a:endParaRPr>
          </a:p>
        </p:txBody>
      </p:sp>
      <p:cxnSp>
        <p:nvCxnSpPr>
          <p:cNvPr id="31" name="直接箭头连接符 30">
            <a:extLst>
              <a:ext uri="{FF2B5EF4-FFF2-40B4-BE49-F238E27FC236}">
                <a16:creationId xmlns:a16="http://schemas.microsoft.com/office/drawing/2014/main" id="{CBD1BC2A-5B1F-859C-7FD4-79EC68253553}"/>
              </a:ext>
            </a:extLst>
          </p:cNvPr>
          <p:cNvCxnSpPr>
            <a:cxnSpLocks/>
          </p:cNvCxnSpPr>
          <p:nvPr/>
        </p:nvCxnSpPr>
        <p:spPr>
          <a:xfrm>
            <a:off x="3014004" y="1367776"/>
            <a:ext cx="0" cy="253627"/>
          </a:xfrm>
          <a:prstGeom prst="straightConnector1">
            <a:avLst/>
          </a:prstGeom>
          <a:ln w="127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2" name="文本框 31">
            <a:extLst>
              <a:ext uri="{FF2B5EF4-FFF2-40B4-BE49-F238E27FC236}">
                <a16:creationId xmlns:a16="http://schemas.microsoft.com/office/drawing/2014/main" id="{BC1B436A-0F50-4566-49AF-097BA89727D6}"/>
              </a:ext>
            </a:extLst>
          </p:cNvPr>
          <p:cNvSpPr txBox="1"/>
          <p:nvPr/>
        </p:nvSpPr>
        <p:spPr>
          <a:xfrm>
            <a:off x="3008294" y="1353965"/>
            <a:ext cx="464133" cy="194797"/>
          </a:xfrm>
          <a:prstGeom prst="rect">
            <a:avLst/>
          </a:prstGeom>
          <a:noFill/>
        </p:spPr>
        <p:txBody>
          <a:bodyPr wrap="square" rtlCol="0">
            <a:spAutoFit/>
          </a:bodyPr>
          <a:lstStyle/>
          <a:p>
            <a:r>
              <a:rPr lang="en-US" altLang="zh-CN" sz="666" b="1" dirty="0">
                <a:solidFill>
                  <a:schemeClr val="bg1"/>
                </a:solidFill>
                <a:latin typeface="Arial" panose="020B0604020202020204" pitchFamily="34" charset="0"/>
                <a:cs typeface="Arial" panose="020B0604020202020204" pitchFamily="34" charset="0"/>
              </a:rPr>
              <a:t>29mm</a:t>
            </a:r>
            <a:endParaRPr lang="zh-CN" altLang="en-US" sz="666" b="1" dirty="0">
              <a:solidFill>
                <a:schemeClr val="bg1"/>
              </a:solidFill>
              <a:latin typeface="Arial" panose="020B0604020202020204" pitchFamily="34" charset="0"/>
              <a:cs typeface="Arial" panose="020B0604020202020204" pitchFamily="34" charset="0"/>
            </a:endParaRPr>
          </a:p>
        </p:txBody>
      </p:sp>
      <p:pic>
        <p:nvPicPr>
          <p:cNvPr id="49" name="图片 48">
            <a:extLst>
              <a:ext uri="{FF2B5EF4-FFF2-40B4-BE49-F238E27FC236}">
                <a16:creationId xmlns:a16="http://schemas.microsoft.com/office/drawing/2014/main" id="{359BF0FB-92F8-0A45-4C20-5CC23404CB8B}"/>
              </a:ext>
            </a:extLst>
          </p:cNvPr>
          <p:cNvPicPr>
            <a:picLocks noChangeAspect="1"/>
          </p:cNvPicPr>
          <p:nvPr/>
        </p:nvPicPr>
        <p:blipFill>
          <a:blip r:embed="rId9"/>
          <a:stretch>
            <a:fillRect/>
          </a:stretch>
        </p:blipFill>
        <p:spPr>
          <a:xfrm>
            <a:off x="1861216" y="1779461"/>
            <a:ext cx="1572492" cy="1252663"/>
          </a:xfrm>
          <a:prstGeom prst="rect">
            <a:avLst/>
          </a:prstGeom>
        </p:spPr>
      </p:pic>
      <p:sp>
        <p:nvSpPr>
          <p:cNvPr id="50" name="任意多边形: 形状 49">
            <a:extLst>
              <a:ext uri="{FF2B5EF4-FFF2-40B4-BE49-F238E27FC236}">
                <a16:creationId xmlns:a16="http://schemas.microsoft.com/office/drawing/2014/main" id="{75B946FC-5C42-D7E6-C40C-4314AC5953A5}"/>
              </a:ext>
            </a:extLst>
          </p:cNvPr>
          <p:cNvSpPr/>
          <p:nvPr/>
        </p:nvSpPr>
        <p:spPr>
          <a:xfrm>
            <a:off x="2121780" y="2763585"/>
            <a:ext cx="1259078" cy="17257"/>
          </a:xfrm>
          <a:custGeom>
            <a:avLst/>
            <a:gdLst>
              <a:gd name="connsiteX0" fmla="*/ 0 w 2647950"/>
              <a:gd name="connsiteY0" fmla="*/ 36292 h 36292"/>
              <a:gd name="connsiteX1" fmla="*/ 2647950 w 2647950"/>
              <a:gd name="connsiteY1" fmla="*/ 7717 h 36292"/>
            </a:gdLst>
            <a:ahLst/>
            <a:cxnLst>
              <a:cxn ang="0">
                <a:pos x="connsiteX0" y="connsiteY0"/>
              </a:cxn>
              <a:cxn ang="0">
                <a:pos x="connsiteX1" y="connsiteY1"/>
              </a:cxn>
            </a:cxnLst>
            <a:rect l="l" t="t" r="r" b="b"/>
            <a:pathLst>
              <a:path w="2647950" h="36292">
                <a:moveTo>
                  <a:pt x="0" y="36292"/>
                </a:moveTo>
                <a:cubicBezTo>
                  <a:pt x="1087437" y="11685"/>
                  <a:pt x="2174875" y="-12921"/>
                  <a:pt x="2647950" y="7717"/>
                </a:cubicBez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2" name="直接箭头连接符 51">
            <a:extLst>
              <a:ext uri="{FF2B5EF4-FFF2-40B4-BE49-F238E27FC236}">
                <a16:creationId xmlns:a16="http://schemas.microsoft.com/office/drawing/2014/main" id="{AA3F5CA2-1FAC-131C-A51A-AE94D76BA05B}"/>
              </a:ext>
            </a:extLst>
          </p:cNvPr>
          <p:cNvCxnSpPr>
            <a:cxnSpLocks/>
          </p:cNvCxnSpPr>
          <p:nvPr/>
        </p:nvCxnSpPr>
        <p:spPr>
          <a:xfrm>
            <a:off x="4658892" y="1290038"/>
            <a:ext cx="0" cy="283706"/>
          </a:xfrm>
          <a:prstGeom prst="straightConnector1">
            <a:avLst/>
          </a:prstGeom>
          <a:ln w="127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3" name="文本框 52">
            <a:extLst>
              <a:ext uri="{FF2B5EF4-FFF2-40B4-BE49-F238E27FC236}">
                <a16:creationId xmlns:a16="http://schemas.microsoft.com/office/drawing/2014/main" id="{D686D428-B179-3DBC-33D3-9087088C917C}"/>
              </a:ext>
            </a:extLst>
          </p:cNvPr>
          <p:cNvSpPr txBox="1"/>
          <p:nvPr/>
        </p:nvSpPr>
        <p:spPr>
          <a:xfrm>
            <a:off x="4658891" y="1367776"/>
            <a:ext cx="492855" cy="194797"/>
          </a:xfrm>
          <a:prstGeom prst="rect">
            <a:avLst/>
          </a:prstGeom>
          <a:noFill/>
        </p:spPr>
        <p:txBody>
          <a:bodyPr wrap="square" rtlCol="0">
            <a:spAutoFit/>
          </a:bodyPr>
          <a:lstStyle/>
          <a:p>
            <a:r>
              <a:rPr lang="en-US" altLang="zh-CN" sz="666" b="1" dirty="0">
                <a:solidFill>
                  <a:schemeClr val="bg1"/>
                </a:solidFill>
                <a:latin typeface="Arial" panose="020B0604020202020204" pitchFamily="34" charset="0"/>
                <a:cs typeface="Arial" panose="020B0604020202020204" pitchFamily="34" charset="0"/>
              </a:rPr>
              <a:t>38mm</a:t>
            </a:r>
            <a:endParaRPr lang="zh-CN" altLang="en-US" sz="666" b="1" dirty="0">
              <a:solidFill>
                <a:schemeClr val="bg1"/>
              </a:solidFill>
              <a:latin typeface="Arial" panose="020B0604020202020204" pitchFamily="34" charset="0"/>
              <a:cs typeface="Arial" panose="020B0604020202020204" pitchFamily="34" charset="0"/>
            </a:endParaRPr>
          </a:p>
        </p:txBody>
      </p:sp>
      <p:cxnSp>
        <p:nvCxnSpPr>
          <p:cNvPr id="54" name="直接箭头连接符 53">
            <a:extLst>
              <a:ext uri="{FF2B5EF4-FFF2-40B4-BE49-F238E27FC236}">
                <a16:creationId xmlns:a16="http://schemas.microsoft.com/office/drawing/2014/main" id="{42668155-9072-43DE-0E76-E4736ABA6A47}"/>
              </a:ext>
            </a:extLst>
          </p:cNvPr>
          <p:cNvCxnSpPr>
            <a:cxnSpLocks/>
          </p:cNvCxnSpPr>
          <p:nvPr/>
        </p:nvCxnSpPr>
        <p:spPr>
          <a:xfrm>
            <a:off x="6380340" y="1234980"/>
            <a:ext cx="0" cy="362147"/>
          </a:xfrm>
          <a:prstGeom prst="straightConnector1">
            <a:avLst/>
          </a:prstGeom>
          <a:ln w="127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5" name="文本框 54">
            <a:extLst>
              <a:ext uri="{FF2B5EF4-FFF2-40B4-BE49-F238E27FC236}">
                <a16:creationId xmlns:a16="http://schemas.microsoft.com/office/drawing/2014/main" id="{A81A2072-4159-D161-C97F-B77D6CCB6578}"/>
              </a:ext>
            </a:extLst>
          </p:cNvPr>
          <p:cNvSpPr txBox="1"/>
          <p:nvPr/>
        </p:nvSpPr>
        <p:spPr>
          <a:xfrm>
            <a:off x="5984189" y="1339425"/>
            <a:ext cx="467981" cy="194797"/>
          </a:xfrm>
          <a:prstGeom prst="rect">
            <a:avLst/>
          </a:prstGeom>
          <a:noFill/>
        </p:spPr>
        <p:txBody>
          <a:bodyPr wrap="square" rtlCol="0">
            <a:spAutoFit/>
          </a:bodyPr>
          <a:lstStyle/>
          <a:p>
            <a:r>
              <a:rPr lang="en-US" altLang="zh-CN" sz="666" b="1" dirty="0">
                <a:solidFill>
                  <a:schemeClr val="bg1"/>
                </a:solidFill>
                <a:latin typeface="Arial" panose="020B0604020202020204" pitchFamily="34" charset="0"/>
                <a:cs typeface="Arial" panose="020B0604020202020204" pitchFamily="34" charset="0"/>
              </a:rPr>
              <a:t>46mm</a:t>
            </a:r>
            <a:endParaRPr lang="zh-CN" altLang="en-US" sz="666" b="1" dirty="0">
              <a:solidFill>
                <a:schemeClr val="bg1"/>
              </a:solidFill>
              <a:latin typeface="Arial" panose="020B0604020202020204" pitchFamily="34" charset="0"/>
              <a:cs typeface="Arial" panose="020B0604020202020204" pitchFamily="34" charset="0"/>
            </a:endParaRPr>
          </a:p>
        </p:txBody>
      </p:sp>
      <p:cxnSp>
        <p:nvCxnSpPr>
          <p:cNvPr id="62" name="直接箭头连接符 61">
            <a:extLst>
              <a:ext uri="{FF2B5EF4-FFF2-40B4-BE49-F238E27FC236}">
                <a16:creationId xmlns:a16="http://schemas.microsoft.com/office/drawing/2014/main" id="{F33BBFBC-C6AB-6D6F-BDBB-9335193E09E7}"/>
              </a:ext>
            </a:extLst>
          </p:cNvPr>
          <p:cNvCxnSpPr>
            <a:cxnSpLocks/>
          </p:cNvCxnSpPr>
          <p:nvPr/>
        </p:nvCxnSpPr>
        <p:spPr>
          <a:xfrm flipH="1">
            <a:off x="2903542" y="4002235"/>
            <a:ext cx="2253" cy="472475"/>
          </a:xfrm>
          <a:prstGeom prst="straightConnector1">
            <a:avLst/>
          </a:prstGeom>
          <a:ln w="127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3" name="文本框 62">
            <a:extLst>
              <a:ext uri="{FF2B5EF4-FFF2-40B4-BE49-F238E27FC236}">
                <a16:creationId xmlns:a16="http://schemas.microsoft.com/office/drawing/2014/main" id="{6814974A-2B51-6C29-8405-CD4DB74BD31B}"/>
              </a:ext>
            </a:extLst>
          </p:cNvPr>
          <p:cNvSpPr txBox="1"/>
          <p:nvPr/>
        </p:nvSpPr>
        <p:spPr>
          <a:xfrm>
            <a:off x="2903542" y="4165299"/>
            <a:ext cx="475040" cy="194797"/>
          </a:xfrm>
          <a:prstGeom prst="rect">
            <a:avLst/>
          </a:prstGeom>
          <a:noFill/>
        </p:spPr>
        <p:txBody>
          <a:bodyPr wrap="square" rtlCol="0">
            <a:spAutoFit/>
          </a:bodyPr>
          <a:lstStyle/>
          <a:p>
            <a:r>
              <a:rPr lang="en-US" altLang="zh-CN" sz="666" b="1" dirty="0">
                <a:solidFill>
                  <a:schemeClr val="bg1"/>
                </a:solidFill>
                <a:latin typeface="Arial" panose="020B0604020202020204" pitchFamily="34" charset="0"/>
                <a:cs typeface="Arial" panose="020B0604020202020204" pitchFamily="34" charset="0"/>
              </a:rPr>
              <a:t>56mm</a:t>
            </a:r>
            <a:endParaRPr lang="zh-CN" altLang="en-US" sz="666" b="1" dirty="0">
              <a:solidFill>
                <a:schemeClr val="bg1"/>
              </a:solidFill>
              <a:latin typeface="Arial" panose="020B0604020202020204" pitchFamily="34" charset="0"/>
              <a:cs typeface="Arial" panose="020B0604020202020204" pitchFamily="34" charset="0"/>
            </a:endParaRPr>
          </a:p>
        </p:txBody>
      </p:sp>
      <p:cxnSp>
        <p:nvCxnSpPr>
          <p:cNvPr id="65" name="直接箭头连接符 64">
            <a:extLst>
              <a:ext uri="{FF2B5EF4-FFF2-40B4-BE49-F238E27FC236}">
                <a16:creationId xmlns:a16="http://schemas.microsoft.com/office/drawing/2014/main" id="{C4615881-E95C-2D39-5AD9-BB7F31490D00}"/>
              </a:ext>
            </a:extLst>
          </p:cNvPr>
          <p:cNvCxnSpPr>
            <a:cxnSpLocks/>
          </p:cNvCxnSpPr>
          <p:nvPr/>
        </p:nvCxnSpPr>
        <p:spPr>
          <a:xfrm flipH="1">
            <a:off x="4572000" y="3839171"/>
            <a:ext cx="2253" cy="635539"/>
          </a:xfrm>
          <a:prstGeom prst="straightConnector1">
            <a:avLst/>
          </a:prstGeom>
          <a:ln w="127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6" name="文本框 65">
            <a:extLst>
              <a:ext uri="{FF2B5EF4-FFF2-40B4-BE49-F238E27FC236}">
                <a16:creationId xmlns:a16="http://schemas.microsoft.com/office/drawing/2014/main" id="{68EBE2D0-2CB7-5C3D-56E8-563A96BF2FE3}"/>
              </a:ext>
            </a:extLst>
          </p:cNvPr>
          <p:cNvSpPr txBox="1"/>
          <p:nvPr/>
        </p:nvSpPr>
        <p:spPr>
          <a:xfrm>
            <a:off x="4572000" y="4083767"/>
            <a:ext cx="482402" cy="194797"/>
          </a:xfrm>
          <a:prstGeom prst="rect">
            <a:avLst/>
          </a:prstGeom>
          <a:noFill/>
        </p:spPr>
        <p:txBody>
          <a:bodyPr wrap="square" rtlCol="0">
            <a:spAutoFit/>
          </a:bodyPr>
          <a:lstStyle/>
          <a:p>
            <a:r>
              <a:rPr lang="en-US" altLang="zh-CN" sz="666" b="1" dirty="0">
                <a:solidFill>
                  <a:schemeClr val="bg1"/>
                </a:solidFill>
                <a:latin typeface="Arial" panose="020B0604020202020204" pitchFamily="34" charset="0"/>
                <a:cs typeface="Arial" panose="020B0604020202020204" pitchFamily="34" charset="0"/>
              </a:rPr>
              <a:t>80mm</a:t>
            </a:r>
            <a:endParaRPr lang="zh-CN" altLang="en-US" sz="666" b="1" dirty="0">
              <a:solidFill>
                <a:schemeClr val="bg1"/>
              </a:solidFill>
              <a:latin typeface="Arial" panose="020B0604020202020204" pitchFamily="34" charset="0"/>
              <a:cs typeface="Arial" panose="020B0604020202020204" pitchFamily="34" charset="0"/>
            </a:endParaRPr>
          </a:p>
        </p:txBody>
      </p:sp>
      <p:cxnSp>
        <p:nvCxnSpPr>
          <p:cNvPr id="69" name="直接箭头连接符 68">
            <a:extLst>
              <a:ext uri="{FF2B5EF4-FFF2-40B4-BE49-F238E27FC236}">
                <a16:creationId xmlns:a16="http://schemas.microsoft.com/office/drawing/2014/main" id="{7254987A-3A80-382C-DE1B-D1C95818564D}"/>
              </a:ext>
            </a:extLst>
          </p:cNvPr>
          <p:cNvCxnSpPr>
            <a:cxnSpLocks/>
          </p:cNvCxnSpPr>
          <p:nvPr/>
        </p:nvCxnSpPr>
        <p:spPr>
          <a:xfrm>
            <a:off x="6281708" y="3588610"/>
            <a:ext cx="0" cy="886100"/>
          </a:xfrm>
          <a:prstGeom prst="straightConnector1">
            <a:avLst/>
          </a:prstGeom>
          <a:ln w="127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0" name="文本框 69">
            <a:extLst>
              <a:ext uri="{FF2B5EF4-FFF2-40B4-BE49-F238E27FC236}">
                <a16:creationId xmlns:a16="http://schemas.microsoft.com/office/drawing/2014/main" id="{6732750B-9BFD-BB6C-610A-8C2C2EBB9FBC}"/>
              </a:ext>
            </a:extLst>
          </p:cNvPr>
          <p:cNvSpPr txBox="1"/>
          <p:nvPr/>
        </p:nvSpPr>
        <p:spPr>
          <a:xfrm>
            <a:off x="6281707" y="4002235"/>
            <a:ext cx="522537" cy="194797"/>
          </a:xfrm>
          <a:prstGeom prst="rect">
            <a:avLst/>
          </a:prstGeom>
          <a:noFill/>
        </p:spPr>
        <p:txBody>
          <a:bodyPr wrap="square" rtlCol="0">
            <a:spAutoFit/>
          </a:bodyPr>
          <a:lstStyle/>
          <a:p>
            <a:r>
              <a:rPr lang="en-US" altLang="zh-CN" sz="666" b="1" dirty="0">
                <a:solidFill>
                  <a:schemeClr val="bg1"/>
                </a:solidFill>
                <a:latin typeface="Arial" panose="020B0604020202020204" pitchFamily="34" charset="0"/>
                <a:cs typeface="Arial" panose="020B0604020202020204" pitchFamily="34" charset="0"/>
              </a:rPr>
              <a:t>110mm</a:t>
            </a:r>
            <a:endParaRPr lang="zh-CN" altLang="en-US" sz="666" b="1" dirty="0">
              <a:solidFill>
                <a:schemeClr val="bg1"/>
              </a:solidFill>
              <a:latin typeface="Arial" panose="020B0604020202020204" pitchFamily="34" charset="0"/>
              <a:cs typeface="Arial" panose="020B0604020202020204" pitchFamily="34" charset="0"/>
            </a:endParaRPr>
          </a:p>
        </p:txBody>
      </p:sp>
      <p:pic>
        <p:nvPicPr>
          <p:cNvPr id="72" name="图片 71">
            <a:extLst>
              <a:ext uri="{FF2B5EF4-FFF2-40B4-BE49-F238E27FC236}">
                <a16:creationId xmlns:a16="http://schemas.microsoft.com/office/drawing/2014/main" id="{D224C010-A0A2-8CF7-CF55-9ECDD3F6A5EC}"/>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17732" r="11155" b="16100"/>
          <a:stretch/>
        </p:blipFill>
        <p:spPr>
          <a:xfrm>
            <a:off x="3536918" y="1773413"/>
            <a:ext cx="1517484" cy="1300626"/>
          </a:xfrm>
          <a:prstGeom prst="rect">
            <a:avLst/>
          </a:prstGeom>
        </p:spPr>
      </p:pic>
      <p:sp>
        <p:nvSpPr>
          <p:cNvPr id="74" name="任意多边形: 形状 73">
            <a:extLst>
              <a:ext uri="{FF2B5EF4-FFF2-40B4-BE49-F238E27FC236}">
                <a16:creationId xmlns:a16="http://schemas.microsoft.com/office/drawing/2014/main" id="{5556B9AE-206B-A910-EED8-21B377DF1BA1}"/>
              </a:ext>
            </a:extLst>
          </p:cNvPr>
          <p:cNvSpPr/>
          <p:nvPr/>
        </p:nvSpPr>
        <p:spPr>
          <a:xfrm>
            <a:off x="5409876" y="2604199"/>
            <a:ext cx="1231904" cy="95109"/>
          </a:xfrm>
          <a:custGeom>
            <a:avLst/>
            <a:gdLst>
              <a:gd name="connsiteX0" fmla="*/ 0 w 2686050"/>
              <a:gd name="connsiteY0" fmla="*/ 95270 h 219917"/>
              <a:gd name="connsiteX1" fmla="*/ 438150 w 2686050"/>
              <a:gd name="connsiteY1" fmla="*/ 95270 h 219917"/>
              <a:gd name="connsiteX2" fmla="*/ 523875 w 2686050"/>
              <a:gd name="connsiteY2" fmla="*/ 104795 h 219917"/>
              <a:gd name="connsiteX3" fmla="*/ 847725 w 2686050"/>
              <a:gd name="connsiteY3" fmla="*/ 219095 h 219917"/>
              <a:gd name="connsiteX4" fmla="*/ 1095375 w 2686050"/>
              <a:gd name="connsiteY4" fmla="*/ 38120 h 219917"/>
              <a:gd name="connsiteX5" fmla="*/ 1333500 w 2686050"/>
              <a:gd name="connsiteY5" fmla="*/ 95270 h 219917"/>
              <a:gd name="connsiteX6" fmla="*/ 1524000 w 2686050"/>
              <a:gd name="connsiteY6" fmla="*/ 20 h 219917"/>
              <a:gd name="connsiteX7" fmla="*/ 1657350 w 2686050"/>
              <a:gd name="connsiteY7" fmla="*/ 104795 h 219917"/>
              <a:gd name="connsiteX8" fmla="*/ 1819275 w 2686050"/>
              <a:gd name="connsiteY8" fmla="*/ 47645 h 219917"/>
              <a:gd name="connsiteX9" fmla="*/ 1924050 w 2686050"/>
              <a:gd name="connsiteY9" fmla="*/ 19070 h 219917"/>
              <a:gd name="connsiteX10" fmla="*/ 2076450 w 2686050"/>
              <a:gd name="connsiteY10" fmla="*/ 95270 h 219917"/>
              <a:gd name="connsiteX11" fmla="*/ 2257425 w 2686050"/>
              <a:gd name="connsiteY11" fmla="*/ 38120 h 219917"/>
              <a:gd name="connsiteX12" fmla="*/ 2686050 w 2686050"/>
              <a:gd name="connsiteY12" fmla="*/ 133370 h 219917"/>
              <a:gd name="connsiteX13" fmla="*/ 2686050 w 2686050"/>
              <a:gd name="connsiteY13" fmla="*/ 133370 h 219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86050" h="219917">
                <a:moveTo>
                  <a:pt x="0" y="95270"/>
                </a:moveTo>
                <a:lnTo>
                  <a:pt x="438150" y="95270"/>
                </a:lnTo>
                <a:cubicBezTo>
                  <a:pt x="525462" y="96857"/>
                  <a:pt x="455613" y="84157"/>
                  <a:pt x="523875" y="104795"/>
                </a:cubicBezTo>
                <a:cubicBezTo>
                  <a:pt x="592138" y="125433"/>
                  <a:pt x="752475" y="230207"/>
                  <a:pt x="847725" y="219095"/>
                </a:cubicBezTo>
                <a:cubicBezTo>
                  <a:pt x="942975" y="207983"/>
                  <a:pt x="1014413" y="58757"/>
                  <a:pt x="1095375" y="38120"/>
                </a:cubicBezTo>
                <a:cubicBezTo>
                  <a:pt x="1176337" y="17483"/>
                  <a:pt x="1262063" y="101620"/>
                  <a:pt x="1333500" y="95270"/>
                </a:cubicBezTo>
                <a:cubicBezTo>
                  <a:pt x="1404937" y="88920"/>
                  <a:pt x="1470025" y="-1568"/>
                  <a:pt x="1524000" y="20"/>
                </a:cubicBezTo>
                <a:cubicBezTo>
                  <a:pt x="1577975" y="1607"/>
                  <a:pt x="1608138" y="96858"/>
                  <a:pt x="1657350" y="104795"/>
                </a:cubicBezTo>
                <a:cubicBezTo>
                  <a:pt x="1706562" y="112732"/>
                  <a:pt x="1774825" y="61932"/>
                  <a:pt x="1819275" y="47645"/>
                </a:cubicBezTo>
                <a:cubicBezTo>
                  <a:pt x="1863725" y="33358"/>
                  <a:pt x="1881188" y="11133"/>
                  <a:pt x="1924050" y="19070"/>
                </a:cubicBezTo>
                <a:cubicBezTo>
                  <a:pt x="1966912" y="27007"/>
                  <a:pt x="2020888" y="92095"/>
                  <a:pt x="2076450" y="95270"/>
                </a:cubicBezTo>
                <a:cubicBezTo>
                  <a:pt x="2132012" y="98445"/>
                  <a:pt x="2155825" y="31770"/>
                  <a:pt x="2257425" y="38120"/>
                </a:cubicBezTo>
                <a:cubicBezTo>
                  <a:pt x="2359025" y="44470"/>
                  <a:pt x="2686050" y="133370"/>
                  <a:pt x="2686050" y="133370"/>
                </a:cubicBezTo>
                <a:lnTo>
                  <a:pt x="2686050" y="133370"/>
                </a:ln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形状 74">
            <a:extLst>
              <a:ext uri="{FF2B5EF4-FFF2-40B4-BE49-F238E27FC236}">
                <a16:creationId xmlns:a16="http://schemas.microsoft.com/office/drawing/2014/main" id="{2BF5F26B-895D-C322-CB11-FD83ECEE2F23}"/>
              </a:ext>
            </a:extLst>
          </p:cNvPr>
          <p:cNvSpPr/>
          <p:nvPr/>
        </p:nvSpPr>
        <p:spPr>
          <a:xfrm>
            <a:off x="3797531" y="2699309"/>
            <a:ext cx="1182084" cy="77049"/>
          </a:xfrm>
          <a:custGeom>
            <a:avLst/>
            <a:gdLst>
              <a:gd name="connsiteX0" fmla="*/ 0 w 2486025"/>
              <a:gd name="connsiteY0" fmla="*/ 19072 h 162041"/>
              <a:gd name="connsiteX1" fmla="*/ 561975 w 2486025"/>
              <a:gd name="connsiteY1" fmla="*/ 9547 h 162041"/>
              <a:gd name="connsiteX2" fmla="*/ 809625 w 2486025"/>
              <a:gd name="connsiteY2" fmla="*/ 104797 h 162041"/>
              <a:gd name="connsiteX3" fmla="*/ 1047750 w 2486025"/>
              <a:gd name="connsiteY3" fmla="*/ 22 h 162041"/>
              <a:gd name="connsiteX4" fmla="*/ 1409700 w 2486025"/>
              <a:gd name="connsiteY4" fmla="*/ 95272 h 162041"/>
              <a:gd name="connsiteX5" fmla="*/ 1762125 w 2486025"/>
              <a:gd name="connsiteY5" fmla="*/ 76222 h 162041"/>
              <a:gd name="connsiteX6" fmla="*/ 2105025 w 2486025"/>
              <a:gd name="connsiteY6" fmla="*/ 161947 h 162041"/>
              <a:gd name="connsiteX7" fmla="*/ 2324100 w 2486025"/>
              <a:gd name="connsiteY7" fmla="*/ 57172 h 162041"/>
              <a:gd name="connsiteX8" fmla="*/ 2486025 w 2486025"/>
              <a:gd name="connsiteY8" fmla="*/ 47647 h 162041"/>
              <a:gd name="connsiteX9" fmla="*/ 2486025 w 2486025"/>
              <a:gd name="connsiteY9" fmla="*/ 47647 h 162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86025" h="162041">
                <a:moveTo>
                  <a:pt x="0" y="19072"/>
                </a:moveTo>
                <a:cubicBezTo>
                  <a:pt x="187325" y="15897"/>
                  <a:pt x="427038" y="-4740"/>
                  <a:pt x="561975" y="9547"/>
                </a:cubicBezTo>
                <a:cubicBezTo>
                  <a:pt x="696912" y="23834"/>
                  <a:pt x="728663" y="106384"/>
                  <a:pt x="809625" y="104797"/>
                </a:cubicBezTo>
                <a:cubicBezTo>
                  <a:pt x="890587" y="103210"/>
                  <a:pt x="947738" y="1609"/>
                  <a:pt x="1047750" y="22"/>
                </a:cubicBezTo>
                <a:cubicBezTo>
                  <a:pt x="1147762" y="-1565"/>
                  <a:pt x="1290638" y="82572"/>
                  <a:pt x="1409700" y="95272"/>
                </a:cubicBezTo>
                <a:cubicBezTo>
                  <a:pt x="1528762" y="107972"/>
                  <a:pt x="1646238" y="65110"/>
                  <a:pt x="1762125" y="76222"/>
                </a:cubicBezTo>
                <a:cubicBezTo>
                  <a:pt x="1878013" y="87335"/>
                  <a:pt x="2011363" y="165122"/>
                  <a:pt x="2105025" y="161947"/>
                </a:cubicBezTo>
                <a:cubicBezTo>
                  <a:pt x="2198687" y="158772"/>
                  <a:pt x="2260600" y="76222"/>
                  <a:pt x="2324100" y="57172"/>
                </a:cubicBezTo>
                <a:cubicBezTo>
                  <a:pt x="2387600" y="38122"/>
                  <a:pt x="2486025" y="47647"/>
                  <a:pt x="2486025" y="47647"/>
                </a:cubicBezTo>
                <a:lnTo>
                  <a:pt x="2486025" y="47647"/>
                </a:ln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475120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标题 1">
            <a:extLst>
              <a:ext uri="{FF2B5EF4-FFF2-40B4-BE49-F238E27FC236}">
                <a16:creationId xmlns:a16="http://schemas.microsoft.com/office/drawing/2014/main" id="{CC5AB8D1-07F4-5F4F-8E3D-5C116F86FDAE}"/>
              </a:ext>
            </a:extLst>
          </p:cNvPr>
          <p:cNvSpPr txBox="1">
            <a:spLocks/>
          </p:cNvSpPr>
          <p:nvPr/>
        </p:nvSpPr>
        <p:spPr>
          <a:xfrm>
            <a:off x="0" y="0"/>
            <a:ext cx="9144000" cy="573528"/>
          </a:xfrm>
          <a:prstGeom prst="rect">
            <a:avLst/>
          </a:prstGeom>
        </p:spPr>
        <p:style>
          <a:lnRef idx="0">
            <a:schemeClr val="accent1"/>
          </a:lnRef>
          <a:fillRef idx="3">
            <a:schemeClr val="accent1"/>
          </a:fillRef>
          <a:effectRef idx="3">
            <a:schemeClr val="accent1"/>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lvl="0" algn="l"/>
            <a:r>
              <a:rPr kumimoji="0" lang="zh-CN" altLang="en-US" sz="2800" b="1" i="0" u="none" strike="noStrike" kern="120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cs typeface="+mn-cs"/>
                <a:sym typeface="黑体" panose="02010609060101010101" pitchFamily="49" charset="-122"/>
              </a:rPr>
              <a:t> 研究背景</a:t>
            </a:r>
            <a:endParaRPr lang="zh-CN" altLang="en-US" sz="2800" b="1" dirty="0">
              <a:solidFill>
                <a:prstClr val="white"/>
              </a:solidFill>
              <a:ea typeface="Arial Unicode MS" pitchFamily="34" charset="-122"/>
              <a:sym typeface="黑体" panose="02010609060101010101" pitchFamily="49" charset="-122"/>
            </a:endParaRPr>
          </a:p>
        </p:txBody>
      </p:sp>
      <p:pic>
        <p:nvPicPr>
          <p:cNvPr id="16" name="Picture 13">
            <a:extLst>
              <a:ext uri="{FF2B5EF4-FFF2-40B4-BE49-F238E27FC236}">
                <a16:creationId xmlns:a16="http://schemas.microsoft.com/office/drawing/2014/main" id="{1B1E79E4-2827-F24D-82BE-34D0EC16D624}"/>
              </a:ext>
              <a:ext uri="{C183D7F6-B498-43B3-948B-1728B52AA6E4}">
                <adec:decorative xmlns:adec="http://schemas.microsoft.com/office/drawing/2017/decorative" val="1"/>
              </a:ext>
            </a:extLst>
          </p:cNvPr>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78545" t="10448" r="5492" b="75699"/>
          <a:stretch>
            <a:fillRect/>
          </a:stretch>
        </p:blipFill>
        <p:spPr bwMode="auto">
          <a:xfrm>
            <a:off x="8244408" y="-16899"/>
            <a:ext cx="918228" cy="590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矩形 2">
            <a:extLst>
              <a:ext uri="{FF2B5EF4-FFF2-40B4-BE49-F238E27FC236}">
                <a16:creationId xmlns:a16="http://schemas.microsoft.com/office/drawing/2014/main" id="{3A021B9A-41D1-4E15-8572-E5B1F5A08015}"/>
              </a:ext>
            </a:extLst>
          </p:cNvPr>
          <p:cNvSpPr>
            <a:spLocks noChangeArrowheads="1"/>
          </p:cNvSpPr>
          <p:nvPr/>
        </p:nvSpPr>
        <p:spPr bwMode="auto">
          <a:xfrm>
            <a:off x="323528" y="531019"/>
            <a:ext cx="3428824" cy="540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342900" indent="-342900" defTabSz="685800">
              <a:lnSpc>
                <a:spcPct val="150000"/>
              </a:lnSpc>
              <a:spcBef>
                <a:spcPct val="0"/>
              </a:spcBef>
              <a:buFont typeface="Wingdings" panose="05000000000000000000" pitchFamily="2" charset="2"/>
              <a:buChar char="n"/>
              <a:defRPr/>
            </a:pPr>
            <a:r>
              <a:rPr lang="zh-CN" altLang="en-US" sz="2200" b="1" dirty="0">
                <a:solidFill>
                  <a:srgbClr val="800000"/>
                </a:solidFill>
                <a:latin typeface="微软雅黑" panose="020B0503020204020204" pitchFamily="34" charset="-122"/>
                <a:ea typeface="微软雅黑" panose="020B0503020204020204" pitchFamily="34" charset="-122"/>
              </a:rPr>
              <a:t>海上钢筋混凝土的腐蚀</a:t>
            </a:r>
          </a:p>
        </p:txBody>
      </p:sp>
      <p:sp>
        <p:nvSpPr>
          <p:cNvPr id="3" name="灯片编号占位符 2">
            <a:extLst>
              <a:ext uri="{FF2B5EF4-FFF2-40B4-BE49-F238E27FC236}">
                <a16:creationId xmlns:a16="http://schemas.microsoft.com/office/drawing/2014/main" id="{E6C91FE9-FBDB-90C3-D94A-8CCE7F237C2A}"/>
              </a:ext>
            </a:extLst>
          </p:cNvPr>
          <p:cNvSpPr>
            <a:spLocks noGrp="1"/>
          </p:cNvSpPr>
          <p:nvPr>
            <p:ph type="sldNum" sz="quarter" idx="12"/>
          </p:nvPr>
        </p:nvSpPr>
        <p:spPr>
          <a:xfrm>
            <a:off x="7020575" y="4869656"/>
            <a:ext cx="2133600" cy="273844"/>
          </a:xfrm>
        </p:spPr>
        <p:txBody>
          <a:bodyPr/>
          <a:lstStyle/>
          <a:p>
            <a:fld id="{0C913308-F349-4B6D-A68A-DD1791B4A57B}" type="slidenum">
              <a:rPr lang="zh-CN" altLang="en-US" smtClean="0">
                <a:solidFill>
                  <a:prstClr val="black">
                    <a:tint val="75000"/>
                  </a:prstClr>
                </a:solidFill>
              </a:rPr>
              <a:pPr/>
              <a:t>3</a:t>
            </a:fld>
            <a:endParaRPr lang="zh-CN" altLang="en-US" dirty="0">
              <a:solidFill>
                <a:prstClr val="black">
                  <a:tint val="75000"/>
                </a:prstClr>
              </a:solidFill>
            </a:endParaRPr>
          </a:p>
        </p:txBody>
      </p:sp>
      <p:pic>
        <p:nvPicPr>
          <p:cNvPr id="6" name="图片 5">
            <a:extLst>
              <a:ext uri="{FF2B5EF4-FFF2-40B4-BE49-F238E27FC236}">
                <a16:creationId xmlns:a16="http://schemas.microsoft.com/office/drawing/2014/main" id="{EAE25F8D-3AD5-02A0-C287-F941AC698B55}"/>
              </a:ext>
            </a:extLst>
          </p:cNvPr>
          <p:cNvPicPr>
            <a:picLocks noChangeAspect="1"/>
          </p:cNvPicPr>
          <p:nvPr/>
        </p:nvPicPr>
        <p:blipFill>
          <a:blip r:embed="rId4"/>
          <a:stretch>
            <a:fillRect/>
          </a:stretch>
        </p:blipFill>
        <p:spPr>
          <a:xfrm>
            <a:off x="179512" y="1115267"/>
            <a:ext cx="2780296" cy="1757147"/>
          </a:xfrm>
          <a:prstGeom prst="rect">
            <a:avLst/>
          </a:prstGeom>
        </p:spPr>
      </p:pic>
      <p:pic>
        <p:nvPicPr>
          <p:cNvPr id="7" name="图片 6">
            <a:extLst>
              <a:ext uri="{FF2B5EF4-FFF2-40B4-BE49-F238E27FC236}">
                <a16:creationId xmlns:a16="http://schemas.microsoft.com/office/drawing/2014/main" id="{487FAB25-6546-9E8A-B236-169D657B5175}"/>
              </a:ext>
            </a:extLst>
          </p:cNvPr>
          <p:cNvPicPr>
            <a:picLocks noChangeAspect="1"/>
          </p:cNvPicPr>
          <p:nvPr/>
        </p:nvPicPr>
        <p:blipFill>
          <a:blip r:embed="rId5"/>
          <a:stretch>
            <a:fillRect/>
          </a:stretch>
        </p:blipFill>
        <p:spPr>
          <a:xfrm>
            <a:off x="3059832" y="1122100"/>
            <a:ext cx="2664296" cy="1774421"/>
          </a:xfrm>
          <a:prstGeom prst="rect">
            <a:avLst/>
          </a:prstGeom>
        </p:spPr>
      </p:pic>
      <p:pic>
        <p:nvPicPr>
          <p:cNvPr id="8" name="图片 7">
            <a:extLst>
              <a:ext uri="{FF2B5EF4-FFF2-40B4-BE49-F238E27FC236}">
                <a16:creationId xmlns:a16="http://schemas.microsoft.com/office/drawing/2014/main" id="{44FCE17D-8604-E112-4C5D-A0E3457D5AE7}"/>
              </a:ext>
            </a:extLst>
          </p:cNvPr>
          <p:cNvPicPr>
            <a:picLocks noChangeAspect="1"/>
          </p:cNvPicPr>
          <p:nvPr/>
        </p:nvPicPr>
        <p:blipFill>
          <a:blip r:embed="rId6"/>
          <a:stretch>
            <a:fillRect/>
          </a:stretch>
        </p:blipFill>
        <p:spPr>
          <a:xfrm>
            <a:off x="5762624" y="1122099"/>
            <a:ext cx="2664296" cy="1774421"/>
          </a:xfrm>
          <a:prstGeom prst="rect">
            <a:avLst/>
          </a:prstGeom>
        </p:spPr>
      </p:pic>
      <p:sp>
        <p:nvSpPr>
          <p:cNvPr id="10" name="文本框 9">
            <a:extLst>
              <a:ext uri="{FF2B5EF4-FFF2-40B4-BE49-F238E27FC236}">
                <a16:creationId xmlns:a16="http://schemas.microsoft.com/office/drawing/2014/main" id="{4A92E034-B36D-8345-D21B-DCF39D52B5DB}"/>
              </a:ext>
            </a:extLst>
          </p:cNvPr>
          <p:cNvSpPr txBox="1"/>
          <p:nvPr/>
        </p:nvSpPr>
        <p:spPr>
          <a:xfrm>
            <a:off x="251520" y="3265139"/>
            <a:ext cx="8389440" cy="1526187"/>
          </a:xfrm>
          <a:prstGeom prst="rect">
            <a:avLst/>
          </a:prstGeom>
          <a:noFill/>
        </p:spPr>
        <p:txBody>
          <a:bodyPr wrap="square">
            <a:spAutoFit/>
          </a:bodyPr>
          <a:lstStyle/>
          <a:p>
            <a:pPr marL="0" lvl="2" algn="just" eaLnBrk="1" hangingPunct="1">
              <a:lnSpc>
                <a:spcPct val="150000"/>
              </a:lnSpc>
              <a:spcBef>
                <a:spcPts val="0"/>
              </a:spcBef>
              <a:spcAft>
                <a:spcPts val="0"/>
              </a:spcAft>
            </a:pPr>
            <a:r>
              <a:rPr lang="zh-CN" altLang="en-US" sz="1600" b="1" dirty="0">
                <a:solidFill>
                  <a:srgbClr val="FF0000"/>
                </a:solidFill>
                <a:latin typeface="Microsoft YaHei" panose="020B0503020204020204" pitchFamily="34" charset="-122"/>
                <a:ea typeface="Microsoft YaHei" panose="020B0503020204020204" pitchFamily="34" charset="-122"/>
              </a:rPr>
              <a:t>海洋桥梁钢筋混凝土</a:t>
            </a:r>
            <a:r>
              <a:rPr lang="zh-CN" altLang="en-US" sz="1600" b="1" dirty="0">
                <a:latin typeface="Microsoft YaHei" panose="020B0503020204020204" pitchFamily="34" charset="-122"/>
                <a:ea typeface="Microsoft YaHei" panose="020B0503020204020204" pitchFamily="34" charset="-122"/>
              </a:rPr>
              <a:t>长期受到</a:t>
            </a:r>
            <a:r>
              <a:rPr lang="zh-CN" altLang="en-US" sz="1600" b="1" dirty="0">
                <a:solidFill>
                  <a:srgbClr val="FF0000"/>
                </a:solidFill>
                <a:latin typeface="Microsoft YaHei" panose="020B0503020204020204" pitchFamily="34" charset="-122"/>
                <a:ea typeface="Microsoft YaHei" panose="020B0503020204020204" pitchFamily="34" charset="-122"/>
              </a:rPr>
              <a:t>海风、海水</a:t>
            </a:r>
            <a:r>
              <a:rPr lang="zh-CN" altLang="en-US" sz="1600" b="1" dirty="0">
                <a:latin typeface="Microsoft YaHei" panose="020B0503020204020204" pitchFamily="34" charset="-122"/>
                <a:ea typeface="Microsoft YaHei" panose="020B0503020204020204" pitchFamily="34" charset="-122"/>
              </a:rPr>
              <a:t>等因素侵蚀，遭受严重</a:t>
            </a:r>
            <a:r>
              <a:rPr lang="zh-CN" altLang="en-US" sz="1600" b="1" dirty="0">
                <a:solidFill>
                  <a:srgbClr val="FF0000"/>
                </a:solidFill>
                <a:latin typeface="Microsoft YaHei" panose="020B0503020204020204" pitchFamily="34" charset="-122"/>
                <a:ea typeface="Microsoft YaHei" panose="020B0503020204020204" pitchFamily="34" charset="-122"/>
              </a:rPr>
              <a:t>腐蚀破坏</a:t>
            </a:r>
            <a:r>
              <a:rPr lang="zh-CN" altLang="en-US" sz="1600" b="1" dirty="0">
                <a:latin typeface="Microsoft YaHei" panose="020B0503020204020204" pitchFamily="34" charset="-122"/>
                <a:ea typeface="Microsoft YaHei" panose="020B0503020204020204" pitchFamily="34" charset="-122"/>
              </a:rPr>
              <a:t>，带来重大的经济损失和安全隐患。据统计，我国每年由于腐蚀造成的钢筋混凝土损坏带来的经济损失可达</a:t>
            </a:r>
            <a:r>
              <a:rPr lang="en-US" altLang="zh-CN" sz="1600" b="1" dirty="0">
                <a:solidFill>
                  <a:srgbClr val="FF0000"/>
                </a:solidFill>
                <a:latin typeface="Microsoft YaHei" panose="020B0503020204020204" pitchFamily="34" charset="-122"/>
                <a:ea typeface="Microsoft YaHei" panose="020B0503020204020204" pitchFamily="34" charset="-122"/>
              </a:rPr>
              <a:t>1000</a:t>
            </a:r>
            <a:r>
              <a:rPr lang="zh-CN" altLang="en-US" sz="1600" b="1" dirty="0">
                <a:solidFill>
                  <a:srgbClr val="FF0000"/>
                </a:solidFill>
                <a:latin typeface="Microsoft YaHei" panose="020B0503020204020204" pitchFamily="34" charset="-122"/>
                <a:ea typeface="Microsoft YaHei" panose="020B0503020204020204" pitchFamily="34" charset="-122"/>
              </a:rPr>
              <a:t>亿元人民币</a:t>
            </a:r>
            <a:r>
              <a:rPr lang="zh-CN" altLang="en-US" sz="1600" b="1" dirty="0">
                <a:latin typeface="Microsoft YaHei" panose="020B0503020204020204" pitchFamily="34" charset="-122"/>
                <a:ea typeface="Microsoft YaHei" panose="020B0503020204020204" pitchFamily="34" charset="-122"/>
              </a:rPr>
              <a:t>。其中，浪溅区和海洋大气区内服役的钢筋混凝土结构受到的腐蚀破坏最为严重，典型的腐蚀破坏形式包括</a:t>
            </a:r>
            <a:r>
              <a:rPr lang="zh-CN" altLang="en-US" sz="1600" b="1" dirty="0">
                <a:solidFill>
                  <a:srgbClr val="FF0000"/>
                </a:solidFill>
                <a:latin typeface="Microsoft YaHei" panose="020B0503020204020204" pitchFamily="34" charset="-122"/>
                <a:ea typeface="Microsoft YaHei" panose="020B0503020204020204" pitchFamily="34" charset="-122"/>
              </a:rPr>
              <a:t>钢筋沿横截面腐蚀以及混凝土沿腐蚀钢筋开裂</a:t>
            </a:r>
          </a:p>
        </p:txBody>
      </p:sp>
    </p:spTree>
    <p:extLst>
      <p:ext uri="{BB962C8B-B14F-4D97-AF65-F5344CB8AC3E}">
        <p14:creationId xmlns:p14="http://schemas.microsoft.com/office/powerpoint/2010/main" val="28085405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7"/>
          <p:cNvSpPr>
            <a:spLocks noChangeArrowheads="1"/>
          </p:cNvSpPr>
          <p:nvPr/>
        </p:nvSpPr>
        <p:spPr bwMode="auto">
          <a:xfrm>
            <a:off x="2044269" y="939633"/>
            <a:ext cx="5576619" cy="490798"/>
          </a:xfrm>
          <a:prstGeom prst="rect">
            <a:avLst/>
          </a:prstGeom>
          <a:gradFill rotWithShape="0">
            <a:gsLst>
              <a:gs pos="0">
                <a:srgbClr val="7FAAFF"/>
              </a:gs>
              <a:gs pos="100000">
                <a:srgbClr val="CCEC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Font typeface="Wingdings" panose="05000000000000000000" pitchFamily="2" charset="2"/>
              <a:buChar char="v"/>
              <a:defRPr sz="2800" b="1">
                <a:solidFill>
                  <a:schemeClr val="folHlink"/>
                </a:solidFill>
                <a:latin typeface="Verdana" panose="020B0604030504040204" pitchFamily="34" charset="0"/>
              </a:defRPr>
            </a:lvl1pPr>
            <a:lvl2pPr marL="742950" indent="-285750">
              <a:spcBef>
                <a:spcPct val="20000"/>
              </a:spcBef>
              <a:buClr>
                <a:schemeClr val="hlink"/>
              </a:buClr>
              <a:buSzPct val="60000"/>
              <a:buFont typeface="Wingdings" panose="05000000000000000000" pitchFamily="2" charset="2"/>
              <a:buChar char="n"/>
              <a:defRPr sz="2400" b="1">
                <a:solidFill>
                  <a:schemeClr val="bg1"/>
                </a:solidFill>
                <a:latin typeface="Verdana" panose="020B0604030504040204" pitchFamily="34" charset="0"/>
              </a:defRPr>
            </a:lvl2pPr>
            <a:lvl3pPr marL="1143000" indent="-228600">
              <a:spcBef>
                <a:spcPct val="20000"/>
              </a:spcBef>
              <a:buClr>
                <a:schemeClr val="hlink"/>
              </a:buClr>
              <a:buSzPct val="60000"/>
              <a:buFont typeface="Wingdings" panose="05000000000000000000" pitchFamily="2" charset="2"/>
              <a:buChar char="n"/>
              <a:defRPr sz="2400" b="1">
                <a:solidFill>
                  <a:schemeClr val="bg1"/>
                </a:solidFill>
                <a:latin typeface="Verdana" panose="020B0604030504040204" pitchFamily="34" charset="0"/>
              </a:defRPr>
            </a:lvl3pPr>
            <a:lvl4pPr marL="1600200" indent="-228600">
              <a:spcBef>
                <a:spcPct val="20000"/>
              </a:spcBef>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9pPr>
          </a:lstStyle>
          <a:p>
            <a:pPr marL="0" marR="0" lvl="0" indent="0" algn="l" defTabSz="914400" rtl="0" eaLnBrk="0" fontAlgn="base" latinLnBrk="0" hangingPunct="0">
              <a:lnSpc>
                <a:spcPct val="100000"/>
              </a:lnSpc>
              <a:spcBef>
                <a:spcPct val="0"/>
              </a:spcBef>
              <a:spcAft>
                <a:spcPct val="0"/>
              </a:spcAft>
              <a:buClr>
                <a:srgbClr val="0000FF"/>
              </a:buClr>
              <a:buSzTx/>
              <a:buFont typeface="Wingdings" panose="05000000000000000000" pitchFamily="2" charset="2"/>
              <a:buChar char="v"/>
              <a:tabLst/>
              <a:defRPr/>
            </a:pPr>
            <a:r>
              <a:rPr kumimoji="0" lang="zh-CN" altLang="en-US" sz="2400" b="0" i="0" u="none" strike="noStrike" kern="1200" cap="none" spc="0" normalizeH="0" baseline="0" noProof="0" dirty="0">
                <a:ln>
                  <a:noFill/>
                </a:ln>
                <a:solidFill>
                  <a:srgbClr val="FF0000"/>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         </a:t>
            </a:r>
            <a:r>
              <a:rPr kumimoji="0" lang="zh-CN" altLang="en-US" sz="2400" b="0" i="0" u="none" strike="noStrike" kern="1200" cap="none" spc="0" normalizeH="0" baseline="0" noProof="0" dirty="0">
                <a:ln>
                  <a:noFill/>
                </a:ln>
                <a:solidFill>
                  <a:schemeClr val="tx1"/>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背景介绍</a:t>
            </a:r>
            <a:endParaRPr kumimoji="0" lang="en-US" altLang="zh-CN" sz="2400" b="0" i="0" u="none" strike="noStrike" kern="1200" cap="none" spc="0" normalizeH="0" baseline="0" noProof="0" dirty="0">
              <a:ln>
                <a:noFill/>
              </a:ln>
              <a:solidFill>
                <a:schemeClr val="tx1"/>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endParaRPr>
          </a:p>
        </p:txBody>
      </p:sp>
      <p:sp>
        <p:nvSpPr>
          <p:cNvPr id="5132" name="TextBox 17"/>
          <p:cNvSpPr>
            <a:spLocks noChangeArrowheads="1"/>
          </p:cNvSpPr>
          <p:nvPr/>
        </p:nvSpPr>
        <p:spPr bwMode="auto">
          <a:xfrm>
            <a:off x="-36512" y="4587974"/>
            <a:ext cx="138852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v"/>
              <a:defRPr sz="2800" b="1">
                <a:solidFill>
                  <a:schemeClr val="folHlink"/>
                </a:solidFill>
                <a:latin typeface="Verdana" panose="020B0604030504040204" pitchFamily="34" charset="0"/>
              </a:defRPr>
            </a:lvl1pPr>
            <a:lvl2pPr marL="742950" indent="-285750">
              <a:spcBef>
                <a:spcPct val="20000"/>
              </a:spcBef>
              <a:buClr>
                <a:schemeClr val="hlink"/>
              </a:buClr>
              <a:buSzPct val="60000"/>
              <a:buFont typeface="Wingdings" panose="05000000000000000000" pitchFamily="2" charset="2"/>
              <a:buChar char="n"/>
              <a:defRPr sz="2400" b="1">
                <a:solidFill>
                  <a:schemeClr val="bg1"/>
                </a:solidFill>
                <a:latin typeface="Verdana" panose="020B0604030504040204" pitchFamily="34" charset="0"/>
              </a:defRPr>
            </a:lvl2pPr>
            <a:lvl3pPr marL="1143000" indent="-228600">
              <a:spcBef>
                <a:spcPct val="20000"/>
              </a:spcBef>
              <a:buClr>
                <a:schemeClr val="hlink"/>
              </a:buClr>
              <a:buSzPct val="60000"/>
              <a:buFont typeface="Wingdings" panose="05000000000000000000" pitchFamily="2" charset="2"/>
              <a:buChar char="n"/>
              <a:defRPr sz="2400" b="1">
                <a:solidFill>
                  <a:schemeClr val="bg1"/>
                </a:solidFill>
                <a:latin typeface="Verdana" panose="020B0604030504040204" pitchFamily="34" charset="0"/>
              </a:defRPr>
            </a:lvl3pPr>
            <a:lvl4pPr marL="1600200" indent="-228600">
              <a:spcBef>
                <a:spcPct val="20000"/>
              </a:spcBef>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zh-CN" altLang="en-US" sz="3200" b="1" i="1" u="none" strike="noStrike" kern="1200" cap="none" spc="0" normalizeH="0" baseline="0" noProof="0" dirty="0">
                <a:ln>
                  <a:noFill/>
                </a:ln>
                <a:solidFill>
                  <a:srgbClr val="0070C0"/>
                </a:solidFill>
                <a:effectLst/>
                <a:uLnTx/>
                <a:uFillTx/>
                <a:latin typeface="Ebrima" panose="02000000000000000000" pitchFamily="2" charset="0"/>
                <a:ea typeface="宋体" panose="02010600030101010101" pitchFamily="2" charset="-122"/>
                <a:cs typeface="+mn-cs"/>
                <a:sym typeface="Ebrima" panose="02000000000000000000" pitchFamily="2" charset="0"/>
              </a:rPr>
              <a:t>NCMS</a:t>
            </a:r>
          </a:p>
        </p:txBody>
      </p:sp>
      <p:sp>
        <p:nvSpPr>
          <p:cNvPr id="11" name="Rectangle 6"/>
          <p:cNvSpPr>
            <a:spLocks noChangeArrowheads="1"/>
          </p:cNvSpPr>
          <p:nvPr/>
        </p:nvSpPr>
        <p:spPr bwMode="auto">
          <a:xfrm>
            <a:off x="2044270" y="941424"/>
            <a:ext cx="990600" cy="490798"/>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zh-CN" sz="2400" b="0" i="0" u="none" strike="noStrike" kern="1200" cap="none" spc="0" normalizeH="0" baseline="0" noProof="0" dirty="0">
                <a:ln>
                  <a:noFill/>
                </a:ln>
                <a:solidFill>
                  <a:schemeClr val="bg1"/>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rPr>
              <a:t>1</a:t>
            </a:r>
            <a:endParaRPr kumimoji="0" lang="zh-CN" altLang="en-US" sz="2400" b="0" i="0" u="none" strike="noStrike" kern="1200" cap="none" spc="0" normalizeH="0" baseline="0" noProof="0" dirty="0">
              <a:ln>
                <a:noFill/>
              </a:ln>
              <a:solidFill>
                <a:schemeClr val="bg1"/>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endParaRPr>
          </a:p>
        </p:txBody>
      </p:sp>
      <p:sp>
        <p:nvSpPr>
          <p:cNvPr id="12" name="Rectangle 7"/>
          <p:cNvSpPr>
            <a:spLocks noChangeArrowheads="1"/>
          </p:cNvSpPr>
          <p:nvPr/>
        </p:nvSpPr>
        <p:spPr bwMode="auto">
          <a:xfrm>
            <a:off x="2037615" y="2910028"/>
            <a:ext cx="5571390" cy="490798"/>
          </a:xfrm>
          <a:prstGeom prst="rect">
            <a:avLst/>
          </a:prstGeom>
          <a:gradFill rotWithShape="0">
            <a:gsLst>
              <a:gs pos="0">
                <a:srgbClr val="7FAAFF"/>
              </a:gs>
              <a:gs pos="100000">
                <a:srgbClr val="CCEC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2400" b="0" i="0" u="none" strike="noStrike" kern="1200" cap="none" spc="0" normalizeH="0" baseline="0" noProof="0" dirty="0">
                <a:ln>
                  <a:noFill/>
                </a:ln>
                <a:solidFill>
                  <a:prstClr val="black"/>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            仿真结果</a:t>
            </a:r>
            <a:endParaRPr kumimoji="0" lang="zh-CN" altLang="en-US" sz="2400" b="0" i="0" u="none" strike="noStrike" kern="1200" cap="none" spc="0" normalizeH="0" baseline="0" noProof="0" dirty="0">
              <a:ln>
                <a:noFill/>
              </a:ln>
              <a:solidFill>
                <a:prstClr val="black">
                  <a:lumMod val="95000"/>
                  <a:lumOff val="5000"/>
                </a:prstClr>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endParaRPr>
          </a:p>
        </p:txBody>
      </p:sp>
      <p:sp>
        <p:nvSpPr>
          <p:cNvPr id="13" name="Rectangle 8"/>
          <p:cNvSpPr>
            <a:spLocks noChangeArrowheads="1"/>
          </p:cNvSpPr>
          <p:nvPr/>
        </p:nvSpPr>
        <p:spPr bwMode="auto">
          <a:xfrm>
            <a:off x="2045701" y="2910028"/>
            <a:ext cx="990600" cy="490798"/>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en-US" altLang="zh-CN" sz="2400" b="0" i="0" u="none" strike="noStrike" kern="1200" cap="none" spc="0" normalizeH="0" baseline="0" noProof="0" dirty="0">
                <a:ln>
                  <a:noFill/>
                </a:ln>
                <a:solidFill>
                  <a:prstClr val="white"/>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rPr>
              <a:t>4</a:t>
            </a:r>
            <a:endParaRPr kumimoji="0" lang="zh-CN" altLang="en-US" sz="2400" b="0" i="0" u="none" strike="noStrike" kern="1200" cap="none" spc="0" normalizeH="0" baseline="0" noProof="0" dirty="0">
              <a:ln>
                <a:noFill/>
              </a:ln>
              <a:solidFill>
                <a:prstClr val="white"/>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endParaRPr>
          </a:p>
        </p:txBody>
      </p:sp>
      <p:sp>
        <p:nvSpPr>
          <p:cNvPr id="14" name="Rectangle 9"/>
          <p:cNvSpPr>
            <a:spLocks noChangeArrowheads="1"/>
          </p:cNvSpPr>
          <p:nvPr/>
        </p:nvSpPr>
        <p:spPr bwMode="auto">
          <a:xfrm>
            <a:off x="2044270" y="1605667"/>
            <a:ext cx="5579474" cy="490798"/>
          </a:xfrm>
          <a:prstGeom prst="rect">
            <a:avLst/>
          </a:prstGeom>
          <a:gradFill rotWithShape="0">
            <a:gsLst>
              <a:gs pos="0">
                <a:srgbClr val="7FAAFF"/>
              </a:gs>
              <a:gs pos="100000">
                <a:srgbClr val="CCEC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2400" b="0" i="0" u="none" strike="noStrike" kern="1200" cap="none" spc="0" normalizeH="0" baseline="0" noProof="0" dirty="0">
                <a:ln>
                  <a:noFill/>
                </a:ln>
                <a:solidFill>
                  <a:prstClr val="black"/>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            </a:t>
            </a:r>
            <a:r>
              <a:rPr kumimoji="0" lang="zh-CN" altLang="en-US" sz="2400" b="0" i="0" u="none" strike="noStrike" kern="1200" cap="none" spc="0" normalizeH="0" baseline="0" noProof="0" dirty="0">
                <a:ln>
                  <a:noFill/>
                </a:ln>
                <a:solidFill>
                  <a:srgbClr val="FF0000"/>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研究目的</a:t>
            </a:r>
          </a:p>
        </p:txBody>
      </p:sp>
      <p:sp>
        <p:nvSpPr>
          <p:cNvPr id="15" name="Rectangle 10"/>
          <p:cNvSpPr>
            <a:spLocks noChangeArrowheads="1"/>
          </p:cNvSpPr>
          <p:nvPr/>
        </p:nvSpPr>
        <p:spPr bwMode="auto">
          <a:xfrm>
            <a:off x="2052354" y="1605667"/>
            <a:ext cx="990600" cy="490798"/>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en-US" altLang="zh-CN" sz="2400" b="0" i="0" u="none" strike="noStrike" kern="1200" cap="none" spc="0" normalizeH="0" baseline="0" noProof="0" dirty="0">
                <a:ln>
                  <a:noFill/>
                </a:ln>
                <a:solidFill>
                  <a:srgbClr val="FF0000"/>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rPr>
              <a:t>2</a:t>
            </a:r>
            <a:endParaRPr kumimoji="0" lang="zh-CN" altLang="en-US" sz="2400" b="0" i="0" u="none" strike="noStrike" kern="1200" cap="none" spc="0" normalizeH="0" baseline="0" noProof="0" dirty="0">
              <a:ln>
                <a:noFill/>
              </a:ln>
              <a:solidFill>
                <a:srgbClr val="FF0000"/>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endParaRPr>
          </a:p>
        </p:txBody>
      </p:sp>
      <p:sp>
        <p:nvSpPr>
          <p:cNvPr id="18" name="标题 1"/>
          <p:cNvSpPr txBox="1">
            <a:spLocks/>
          </p:cNvSpPr>
          <p:nvPr/>
        </p:nvSpPr>
        <p:spPr>
          <a:xfrm>
            <a:off x="0" y="0"/>
            <a:ext cx="9144000" cy="573528"/>
          </a:xfrm>
          <a:prstGeom prst="rect">
            <a:avLst/>
          </a:prstGeom>
        </p:spPr>
        <p:style>
          <a:lnRef idx="0">
            <a:schemeClr val="accent1"/>
          </a:lnRef>
          <a:fillRef idx="3">
            <a:schemeClr val="accent1"/>
          </a:fillRef>
          <a:effectRef idx="3">
            <a:schemeClr val="accent1"/>
          </a:effectRef>
          <a:fontRef idx="minor">
            <a:schemeClr val="lt1"/>
          </a:fontRef>
        </p:style>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3600" b="1" i="0" u="none" strike="noStrike" kern="120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cs typeface="+mn-cs"/>
                <a:sym typeface="黑体" panose="02010609060101010101" pitchFamily="49" charset="-122"/>
              </a:rPr>
              <a:t> </a:t>
            </a:r>
            <a:r>
              <a:rPr kumimoji="0" lang="zh-CN" altLang="en-US" sz="3600" b="1" i="0" u="none" strike="noStrike" kern="1200" cap="none" spc="0" normalizeH="0" baseline="0" noProof="0" dirty="0">
                <a:ln>
                  <a:noFill/>
                </a:ln>
                <a:solidFill>
                  <a:prstClr val="white"/>
                </a:solidFill>
                <a:effectLst/>
                <a:uLnTx/>
                <a:uFillTx/>
                <a:latin typeface="Arial Unicode MS" pitchFamily="34" charset="-122"/>
                <a:ea typeface="Arial Unicode MS" pitchFamily="34" charset="-122"/>
                <a:cs typeface="Arial Unicode MS" pitchFamily="34" charset="-122"/>
                <a:sym typeface="黑体" panose="02010609060101010101" pitchFamily="49" charset="-122"/>
              </a:rPr>
              <a:t> </a:t>
            </a:r>
            <a:r>
              <a:rPr kumimoji="0" lang="zh-CN" altLang="en-US" sz="3000" b="1" i="0" u="none" strike="noStrike" kern="120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cs typeface="+mn-cs"/>
                <a:sym typeface="黑体" panose="02010609060101010101" pitchFamily="49" charset="-122"/>
              </a:rPr>
              <a:t>目录</a:t>
            </a:r>
          </a:p>
        </p:txBody>
      </p:sp>
      <p:pic>
        <p:nvPicPr>
          <p:cNvPr id="23" name="Picture 13">
            <a:extLst>
              <a:ext uri="{FF2B5EF4-FFF2-40B4-BE49-F238E27FC236}">
                <a16:creationId xmlns:a16="http://schemas.microsoft.com/office/drawing/2014/main" id="{329C3E20-1080-F74E-B760-F4CCA42E7487}"/>
              </a:ext>
              <a:ext uri="{C183D7F6-B498-43B3-948B-1728B52AA6E4}">
                <adec:decorative xmlns:adec="http://schemas.microsoft.com/office/drawing/2017/decorative" val="1"/>
              </a:ext>
            </a:extLst>
          </p:cNvPr>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78545" t="10448" r="5492" b="75699"/>
          <a:stretch>
            <a:fillRect/>
          </a:stretch>
        </p:blipFill>
        <p:spPr bwMode="auto">
          <a:xfrm>
            <a:off x="8244408" y="-16899"/>
            <a:ext cx="918228" cy="590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5">
            <a:extLst>
              <a:ext uri="{FF2B5EF4-FFF2-40B4-BE49-F238E27FC236}">
                <a16:creationId xmlns:a16="http://schemas.microsoft.com/office/drawing/2014/main" id="{EEC0917D-7593-C34D-8569-3818A5690B66}"/>
              </a:ext>
            </a:extLst>
          </p:cNvPr>
          <p:cNvSpPr>
            <a:spLocks noChangeArrowheads="1"/>
          </p:cNvSpPr>
          <p:nvPr/>
        </p:nvSpPr>
        <p:spPr bwMode="auto">
          <a:xfrm>
            <a:off x="2045699" y="3587649"/>
            <a:ext cx="5576620" cy="490798"/>
          </a:xfrm>
          <a:prstGeom prst="rect">
            <a:avLst/>
          </a:prstGeom>
          <a:gradFill rotWithShape="0">
            <a:gsLst>
              <a:gs pos="0">
                <a:srgbClr val="7FAAFF"/>
              </a:gs>
              <a:gs pos="100000">
                <a:srgbClr val="CCEC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2400" b="0" i="0" u="none" strike="noStrike" kern="1200" cap="none" spc="0" normalizeH="0" baseline="0" noProof="0" dirty="0">
                <a:ln>
                  <a:noFill/>
                </a:ln>
                <a:solidFill>
                  <a:prstClr val="black"/>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rPr>
              <a:t>            结论</a:t>
            </a:r>
            <a:endParaRPr kumimoji="0" lang="zh-CN" altLang="en-US" sz="2400" b="0" i="0" u="none" strike="noStrike" kern="1200" cap="none" spc="0" normalizeH="0" baseline="0" noProof="0" dirty="0">
              <a:ln>
                <a:noFill/>
              </a:ln>
              <a:solidFill>
                <a:prstClr val="black"/>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endParaRPr>
          </a:p>
        </p:txBody>
      </p:sp>
      <p:sp>
        <p:nvSpPr>
          <p:cNvPr id="20" name="Rectangle 8">
            <a:extLst>
              <a:ext uri="{FF2B5EF4-FFF2-40B4-BE49-F238E27FC236}">
                <a16:creationId xmlns:a16="http://schemas.microsoft.com/office/drawing/2014/main" id="{96ACCE0B-E54E-2C44-9BAD-D145A50B2B43}"/>
              </a:ext>
            </a:extLst>
          </p:cNvPr>
          <p:cNvSpPr>
            <a:spLocks noChangeArrowheads="1"/>
          </p:cNvSpPr>
          <p:nvPr/>
        </p:nvSpPr>
        <p:spPr bwMode="auto">
          <a:xfrm>
            <a:off x="2045699" y="3587648"/>
            <a:ext cx="990600" cy="490798"/>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Font typeface="Wingdings" panose="05000000000000000000" pitchFamily="2" charset="2"/>
              <a:buChar char="v"/>
              <a:defRPr sz="2800" b="1">
                <a:solidFill>
                  <a:schemeClr val="folHlink"/>
                </a:solidFill>
                <a:latin typeface="Verdana" panose="020B0604030504040204" pitchFamily="34" charset="0"/>
              </a:defRPr>
            </a:lvl1pPr>
            <a:lvl2pPr marL="742950" indent="-285750">
              <a:spcBef>
                <a:spcPct val="20000"/>
              </a:spcBef>
              <a:buClr>
                <a:schemeClr val="hlink"/>
              </a:buClr>
              <a:buSzPct val="60000"/>
              <a:buFont typeface="Wingdings" panose="05000000000000000000" pitchFamily="2" charset="2"/>
              <a:buChar char="n"/>
              <a:defRPr sz="2400" b="1">
                <a:solidFill>
                  <a:schemeClr val="bg1"/>
                </a:solidFill>
                <a:latin typeface="Verdana" panose="020B0604030504040204" pitchFamily="34" charset="0"/>
              </a:defRPr>
            </a:lvl2pPr>
            <a:lvl3pPr marL="1143000" indent="-228600">
              <a:spcBef>
                <a:spcPct val="20000"/>
              </a:spcBef>
              <a:buClr>
                <a:schemeClr val="hlink"/>
              </a:buClr>
              <a:buSzPct val="60000"/>
              <a:buFont typeface="Wingdings" panose="05000000000000000000" pitchFamily="2" charset="2"/>
              <a:buChar char="n"/>
              <a:defRPr sz="2400" b="1">
                <a:solidFill>
                  <a:schemeClr val="bg1"/>
                </a:solidFill>
                <a:latin typeface="Verdana" panose="020B0604030504040204" pitchFamily="34" charset="0"/>
              </a:defRPr>
            </a:lvl3pPr>
            <a:lvl4pPr marL="1600200" indent="-228600">
              <a:spcBef>
                <a:spcPct val="20000"/>
              </a:spcBef>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9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en-US" altLang="zh-CN" sz="2400" b="0" i="0" u="none" strike="noStrike" kern="1200" cap="none" spc="0" normalizeH="0" baseline="0" noProof="0" dirty="0">
                <a:ln>
                  <a:noFill/>
                </a:ln>
                <a:solidFill>
                  <a:prstClr val="white"/>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rPr>
              <a:t>5</a:t>
            </a:r>
            <a:endParaRPr kumimoji="0" lang="zh-CN" altLang="en-US" sz="2400" b="0" i="0" u="none" strike="noStrike" kern="1200" cap="none" spc="0" normalizeH="0" baseline="0" noProof="0" dirty="0">
              <a:ln>
                <a:noFill/>
              </a:ln>
              <a:solidFill>
                <a:prstClr val="white"/>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endParaRPr>
          </a:p>
        </p:txBody>
      </p:sp>
      <p:sp>
        <p:nvSpPr>
          <p:cNvPr id="2" name="Rectangle 9">
            <a:extLst>
              <a:ext uri="{FF2B5EF4-FFF2-40B4-BE49-F238E27FC236}">
                <a16:creationId xmlns:a16="http://schemas.microsoft.com/office/drawing/2014/main" id="{D70A24B1-6E26-D810-CEAE-93CF78AA4625}"/>
              </a:ext>
            </a:extLst>
          </p:cNvPr>
          <p:cNvSpPr>
            <a:spLocks noChangeArrowheads="1"/>
          </p:cNvSpPr>
          <p:nvPr/>
        </p:nvSpPr>
        <p:spPr bwMode="auto">
          <a:xfrm>
            <a:off x="2037615" y="2269910"/>
            <a:ext cx="5579474" cy="490798"/>
          </a:xfrm>
          <a:prstGeom prst="rect">
            <a:avLst/>
          </a:prstGeom>
          <a:gradFill rotWithShape="0">
            <a:gsLst>
              <a:gs pos="0">
                <a:srgbClr val="7FAAFF"/>
              </a:gs>
              <a:gs pos="100000">
                <a:srgbClr val="CCEC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2400" b="0" i="0" u="none" strike="noStrike" kern="1200" cap="none" spc="0" normalizeH="0" baseline="0" noProof="0" dirty="0">
                <a:ln>
                  <a:noFill/>
                </a:ln>
                <a:solidFill>
                  <a:prstClr val="black"/>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            研究方法</a:t>
            </a:r>
          </a:p>
        </p:txBody>
      </p:sp>
      <p:sp>
        <p:nvSpPr>
          <p:cNvPr id="5" name="Rectangle 10">
            <a:extLst>
              <a:ext uri="{FF2B5EF4-FFF2-40B4-BE49-F238E27FC236}">
                <a16:creationId xmlns:a16="http://schemas.microsoft.com/office/drawing/2014/main" id="{2C4AA605-3C86-9372-6579-2CB4CF7CAFF3}"/>
              </a:ext>
            </a:extLst>
          </p:cNvPr>
          <p:cNvSpPr>
            <a:spLocks noChangeArrowheads="1"/>
          </p:cNvSpPr>
          <p:nvPr/>
        </p:nvSpPr>
        <p:spPr bwMode="auto">
          <a:xfrm>
            <a:off x="2037615" y="2268119"/>
            <a:ext cx="990600" cy="490798"/>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en-US" altLang="zh-CN" sz="2400" b="0" i="0" u="none" strike="noStrike" kern="1200" cap="none" spc="0" normalizeH="0" baseline="0" noProof="0" dirty="0">
                <a:ln>
                  <a:noFill/>
                </a:ln>
                <a:solidFill>
                  <a:prstClr val="white"/>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rPr>
              <a:t>3</a:t>
            </a:r>
            <a:endParaRPr kumimoji="0" lang="zh-CN" altLang="en-US" sz="2400" b="0" i="0" u="none" strike="noStrike" kern="1200" cap="none" spc="0" normalizeH="0" baseline="0" noProof="0" dirty="0">
              <a:ln>
                <a:noFill/>
              </a:ln>
              <a:solidFill>
                <a:prstClr val="white"/>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endParaRPr>
          </a:p>
        </p:txBody>
      </p:sp>
      <p:sp>
        <p:nvSpPr>
          <p:cNvPr id="3" name="灯片编号占位符 2">
            <a:extLst>
              <a:ext uri="{FF2B5EF4-FFF2-40B4-BE49-F238E27FC236}">
                <a16:creationId xmlns:a16="http://schemas.microsoft.com/office/drawing/2014/main" id="{1369A903-941F-EA2F-5BE0-B0086EECCCDA}"/>
              </a:ext>
            </a:extLst>
          </p:cNvPr>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Times New Roman" panose="02020603050405020304" pitchFamily="18" charset="0"/>
                <a:ea typeface="宋体" panose="02010600030101010101" pitchFamily="2" charset="-122"/>
                <a:cs typeface="+mn-cs"/>
              </a:rPr>
              <a:pPr marL="0" marR="0" lvl="0" indent="0" algn="r" defTabSz="914400" rtl="0" eaLnBrk="0" fontAlgn="base" latinLnBrk="0" hangingPunct="0">
                <a:lnSpc>
                  <a:spcPct val="100000"/>
                </a:lnSpc>
                <a:spcBef>
                  <a:spcPct val="0"/>
                </a:spcBef>
                <a:spcAft>
                  <a:spcPct val="0"/>
                </a:spcAft>
                <a:buClrTx/>
                <a:buSzTx/>
                <a:buFontTx/>
                <a:buNone/>
                <a:tabLst/>
                <a:defRPr/>
              </a:pPr>
              <a:t>4</a:t>
            </a:fld>
            <a:endParaRPr kumimoji="0" lang="zh-CN" altLang="en-US" sz="1200" b="0" i="0" u="none" strike="noStrike" kern="1200" cap="none" spc="0" normalizeH="0" baseline="0" noProof="0">
              <a:ln>
                <a:noFill/>
              </a:ln>
              <a:solidFill>
                <a:prstClr val="black">
                  <a:tint val="75000"/>
                </a:prstClr>
              </a:solidFill>
              <a:effectLst/>
              <a:uLnTx/>
              <a:uFillTx/>
              <a:latin typeface="Times New Roman" panose="02020603050405020304" pitchFamily="18" charset="0"/>
              <a:ea typeface="宋体" panose="02010600030101010101" pitchFamily="2" charset="-122"/>
              <a:cs typeface="+mn-cs"/>
            </a:endParaRPr>
          </a:p>
        </p:txBody>
      </p:sp>
    </p:spTree>
    <p:extLst>
      <p:ext uri="{BB962C8B-B14F-4D97-AF65-F5344CB8AC3E}">
        <p14:creationId xmlns:p14="http://schemas.microsoft.com/office/powerpoint/2010/main" val="1675787101"/>
      </p:ext>
    </p:extLst>
  </p:cSld>
  <p:clrMapOvr>
    <a:masterClrMapping/>
  </p:clrMapOvr>
  <mc:AlternateContent xmlns:mc="http://schemas.openxmlformats.org/markup-compatibility/2006" xmlns:p14="http://schemas.microsoft.com/office/powerpoint/2010/main">
    <mc:Choice Requires="p14">
      <p:transition spd="slow" p14:dur="2000" advTm="622"/>
    </mc:Choice>
    <mc:Fallback xmlns="">
      <p:transition spd="slow" advTm="622"/>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标题 1">
            <a:extLst>
              <a:ext uri="{FF2B5EF4-FFF2-40B4-BE49-F238E27FC236}">
                <a16:creationId xmlns:a16="http://schemas.microsoft.com/office/drawing/2014/main" id="{CC5AB8D1-07F4-5F4F-8E3D-5C116F86FDAE}"/>
              </a:ext>
            </a:extLst>
          </p:cNvPr>
          <p:cNvSpPr txBox="1">
            <a:spLocks/>
          </p:cNvSpPr>
          <p:nvPr/>
        </p:nvSpPr>
        <p:spPr>
          <a:xfrm>
            <a:off x="0" y="0"/>
            <a:ext cx="9144000" cy="573528"/>
          </a:xfrm>
          <a:prstGeom prst="rect">
            <a:avLst/>
          </a:prstGeom>
        </p:spPr>
        <p:style>
          <a:lnRef idx="0">
            <a:schemeClr val="accent1"/>
          </a:lnRef>
          <a:fillRef idx="3">
            <a:schemeClr val="accent1"/>
          </a:fillRef>
          <a:effectRef idx="3">
            <a:schemeClr val="accent1"/>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r>
              <a:rPr lang="zh-CN" altLang="en-US" sz="2800" b="1" dirty="0">
                <a:solidFill>
                  <a:prstClr val="white"/>
                </a:solidFill>
                <a:latin typeface="黑体" panose="02010609060101010101" pitchFamily="49" charset="-122"/>
                <a:ea typeface="黑体" panose="02010609060101010101" pitchFamily="49" charset="-122"/>
              </a:rPr>
              <a:t> 研究目的</a:t>
            </a:r>
          </a:p>
        </p:txBody>
      </p:sp>
      <p:pic>
        <p:nvPicPr>
          <p:cNvPr id="16" name="Picture 13">
            <a:extLst>
              <a:ext uri="{FF2B5EF4-FFF2-40B4-BE49-F238E27FC236}">
                <a16:creationId xmlns:a16="http://schemas.microsoft.com/office/drawing/2014/main" id="{1B1E79E4-2827-F24D-82BE-34D0EC16D624}"/>
              </a:ext>
              <a:ext uri="{C183D7F6-B498-43B3-948B-1728B52AA6E4}">
                <adec:decorative xmlns:adec="http://schemas.microsoft.com/office/drawing/2017/decorative" val="1"/>
              </a:ext>
            </a:extLst>
          </p:cNvPr>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78545" t="10448" r="5492" b="75699"/>
          <a:stretch>
            <a:fillRect/>
          </a:stretch>
        </p:blipFill>
        <p:spPr bwMode="auto">
          <a:xfrm>
            <a:off x="8244408" y="-16899"/>
            <a:ext cx="918228" cy="590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矩形 2">
            <a:extLst>
              <a:ext uri="{FF2B5EF4-FFF2-40B4-BE49-F238E27FC236}">
                <a16:creationId xmlns:a16="http://schemas.microsoft.com/office/drawing/2014/main" id="{13515231-B5F0-4109-AF98-3F1D64C8CD7D}"/>
              </a:ext>
            </a:extLst>
          </p:cNvPr>
          <p:cNvSpPr>
            <a:spLocks noChangeArrowheads="1"/>
          </p:cNvSpPr>
          <p:nvPr/>
        </p:nvSpPr>
        <p:spPr bwMode="auto">
          <a:xfrm>
            <a:off x="323528" y="531019"/>
            <a:ext cx="6582315" cy="540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342900" indent="-342900" defTabSz="685800">
              <a:lnSpc>
                <a:spcPct val="150000"/>
              </a:lnSpc>
              <a:spcBef>
                <a:spcPct val="0"/>
              </a:spcBef>
              <a:buFont typeface="Wingdings" panose="05000000000000000000" pitchFamily="2" charset="2"/>
              <a:buChar char="n"/>
              <a:defRPr/>
            </a:pPr>
            <a:r>
              <a:rPr lang="zh-CN" altLang="en-US" sz="2200" b="1" dirty="0">
                <a:solidFill>
                  <a:srgbClr val="800000"/>
                </a:solidFill>
                <a:latin typeface="微软雅黑" panose="020B0503020204020204" pitchFamily="34" charset="-122"/>
                <a:ea typeface="微软雅黑" panose="020B0503020204020204" pitchFamily="34" charset="-122"/>
              </a:rPr>
              <a:t>建立海上钢筋混凝土腐蚀开裂的全过程耦合模型</a:t>
            </a:r>
          </a:p>
        </p:txBody>
      </p:sp>
      <p:sp>
        <p:nvSpPr>
          <p:cNvPr id="18" name="灯片编号占位符 17">
            <a:extLst>
              <a:ext uri="{FF2B5EF4-FFF2-40B4-BE49-F238E27FC236}">
                <a16:creationId xmlns:a16="http://schemas.microsoft.com/office/drawing/2014/main" id="{5F070C69-F6E9-043A-A7DE-7663BFE2E998}"/>
              </a:ext>
            </a:extLst>
          </p:cNvPr>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5</a:t>
            </a:fld>
            <a:endParaRPr lang="zh-CN" altLang="en-US">
              <a:solidFill>
                <a:prstClr val="black">
                  <a:tint val="75000"/>
                </a:prstClr>
              </a:solidFill>
            </a:endParaRPr>
          </a:p>
        </p:txBody>
      </p:sp>
      <p:pic>
        <p:nvPicPr>
          <p:cNvPr id="12" name="图片 11">
            <a:extLst>
              <a:ext uri="{FF2B5EF4-FFF2-40B4-BE49-F238E27FC236}">
                <a16:creationId xmlns:a16="http://schemas.microsoft.com/office/drawing/2014/main" id="{764E99CC-64A2-02DE-BC0F-353FB6D552C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504" y="1275606"/>
            <a:ext cx="5686624" cy="3048723"/>
          </a:xfrm>
          <a:prstGeom prst="rect">
            <a:avLst/>
          </a:prstGeom>
        </p:spPr>
      </p:pic>
      <p:sp>
        <p:nvSpPr>
          <p:cNvPr id="20" name="文本框 19">
            <a:extLst>
              <a:ext uri="{FF2B5EF4-FFF2-40B4-BE49-F238E27FC236}">
                <a16:creationId xmlns:a16="http://schemas.microsoft.com/office/drawing/2014/main" id="{A86C1AA6-85D2-5DBA-6A76-D5F6EAAC36FD}"/>
              </a:ext>
            </a:extLst>
          </p:cNvPr>
          <p:cNvSpPr txBox="1"/>
          <p:nvPr/>
        </p:nvSpPr>
        <p:spPr>
          <a:xfrm>
            <a:off x="5508104" y="1419622"/>
            <a:ext cx="3528392" cy="2634183"/>
          </a:xfrm>
          <a:prstGeom prst="rect">
            <a:avLst/>
          </a:prstGeom>
          <a:noFill/>
        </p:spPr>
        <p:txBody>
          <a:bodyPr wrap="square">
            <a:spAutoFit/>
          </a:bodyPr>
          <a:lstStyle/>
          <a:p>
            <a:pPr marL="285750" indent="-285750">
              <a:lnSpc>
                <a:spcPct val="150000"/>
              </a:lnSpc>
              <a:buFont typeface="Wingdings" panose="05000000000000000000" pitchFamily="2" charset="2"/>
              <a:buChar char="ü"/>
            </a:pPr>
            <a:r>
              <a:rPr lang="zh-CN" altLang="en-US" sz="1600" b="1" dirty="0">
                <a:solidFill>
                  <a:srgbClr val="FF0000"/>
                </a:solidFill>
                <a:latin typeface="微软雅黑" panose="020B0503020204020204" pitchFamily="34" charset="-122"/>
                <a:ea typeface="微软雅黑" panose="020B0503020204020204" pitchFamily="34" charset="-122"/>
              </a:rPr>
              <a:t>水分与氯离子传输</a:t>
            </a:r>
            <a:r>
              <a:rPr lang="zh-CN" altLang="en-US" sz="1600" b="1" dirty="0">
                <a:latin typeface="微软雅黑" panose="020B0503020204020204" pitchFamily="34" charset="-122"/>
                <a:ea typeface="微软雅黑" panose="020B0503020204020204" pitchFamily="34" charset="-122"/>
              </a:rPr>
              <a:t>：多孔介质毛细压力对水分和氯离子传输</a:t>
            </a:r>
            <a:endParaRPr lang="en-US" altLang="zh-CN" sz="1600" b="1" dirty="0">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ü"/>
            </a:pPr>
            <a:r>
              <a:rPr lang="zh-CN" altLang="en-US" sz="1600" b="1" dirty="0">
                <a:solidFill>
                  <a:srgbClr val="FF0000"/>
                </a:solidFill>
                <a:latin typeface="微软雅黑" panose="020B0503020204020204" pitchFamily="34" charset="-122"/>
                <a:ea typeface="微软雅黑" panose="020B0503020204020204" pitchFamily="34" charset="-122"/>
              </a:rPr>
              <a:t>钢筋腐蚀扩展</a:t>
            </a:r>
            <a:r>
              <a:rPr lang="zh-CN" altLang="en-US" sz="1600" b="1" dirty="0">
                <a:latin typeface="微软雅黑" panose="020B0503020204020204" pitchFamily="34" charset="-122"/>
                <a:ea typeface="微软雅黑" panose="020B0503020204020204" pitchFamily="34" charset="-122"/>
              </a:rPr>
              <a:t>：钢筋电化学腐蚀模型，计算生成氧化物的厚度</a:t>
            </a:r>
            <a:endParaRPr lang="en-US" altLang="zh-CN" sz="1600" b="1" dirty="0">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ü"/>
            </a:pPr>
            <a:r>
              <a:rPr lang="zh-CN" altLang="en-US" sz="1600" b="1" dirty="0">
                <a:solidFill>
                  <a:srgbClr val="FF0000"/>
                </a:solidFill>
                <a:latin typeface="微软雅黑" panose="020B0503020204020204" pitchFamily="34" charset="-122"/>
                <a:ea typeface="微软雅黑" panose="020B0503020204020204" pitchFamily="34" charset="-122"/>
              </a:rPr>
              <a:t>混凝土开裂过程</a:t>
            </a:r>
            <a:r>
              <a:rPr lang="zh-CN" altLang="en-US" sz="1600" b="1" dirty="0">
                <a:latin typeface="微软雅黑" panose="020B0503020204020204" pitchFamily="34" charset="-122"/>
                <a:ea typeface="微软雅黑" panose="020B0503020204020204" pitchFamily="34" charset="-122"/>
              </a:rPr>
              <a:t>：计算腐蚀产物对混凝土的应变，模拟混凝土的开裂</a:t>
            </a:r>
            <a:endParaRPr lang="en-US" altLang="zh-CN" sz="1600" b="1" dirty="0">
              <a:latin typeface="微软雅黑" panose="020B0503020204020204" pitchFamily="34" charset="-122"/>
              <a:ea typeface="微软雅黑" panose="020B0503020204020204" pitchFamily="34" charset="-122"/>
            </a:endParaRPr>
          </a:p>
          <a:p>
            <a:pPr>
              <a:lnSpc>
                <a:spcPct val="150000"/>
              </a:lnSpc>
            </a:pPr>
            <a:endParaRPr lang="zh-CN" altLang="en-US" sz="1600" b="1" dirty="0">
              <a:latin typeface="微软雅黑" panose="020B0503020204020204" pitchFamily="34" charset="-122"/>
              <a:ea typeface="微软雅黑" panose="020B0503020204020204" pitchFamily="34" charset="-122"/>
            </a:endParaRPr>
          </a:p>
        </p:txBody>
      </p:sp>
      <p:sp>
        <p:nvSpPr>
          <p:cNvPr id="22" name="文本框 21">
            <a:extLst>
              <a:ext uri="{FF2B5EF4-FFF2-40B4-BE49-F238E27FC236}">
                <a16:creationId xmlns:a16="http://schemas.microsoft.com/office/drawing/2014/main" id="{6D724282-EF49-7AC0-24ED-AC40D2E356FE}"/>
              </a:ext>
            </a:extLst>
          </p:cNvPr>
          <p:cNvSpPr txBox="1"/>
          <p:nvPr/>
        </p:nvSpPr>
        <p:spPr>
          <a:xfrm>
            <a:off x="611560" y="4561345"/>
            <a:ext cx="7704856" cy="338554"/>
          </a:xfrm>
          <a:prstGeom prst="rect">
            <a:avLst/>
          </a:prstGeom>
          <a:noFill/>
        </p:spPr>
        <p:txBody>
          <a:bodyPr wrap="square">
            <a:spAutoFit/>
          </a:bodyPr>
          <a:lstStyle/>
          <a:p>
            <a:r>
              <a:rPr lang="zh-CN" altLang="en-US" sz="1600" b="1" dirty="0">
                <a:latin typeface="微软雅黑" panose="020B0503020204020204" pitchFamily="34" charset="-122"/>
                <a:ea typeface="微软雅黑" panose="020B0503020204020204" pitchFamily="34" charset="-122"/>
              </a:rPr>
              <a:t>模型涵盖了海上混凝土结构</a:t>
            </a:r>
            <a:r>
              <a:rPr lang="zh-CN" altLang="en-US" sz="1600" b="1" dirty="0">
                <a:solidFill>
                  <a:srgbClr val="FF0000"/>
                </a:solidFill>
                <a:latin typeface="微软雅黑" panose="020B0503020204020204" pitchFamily="34" charset="-122"/>
                <a:ea typeface="微软雅黑" panose="020B0503020204020204" pitchFamily="34" charset="-122"/>
              </a:rPr>
              <a:t>腐蚀损伤的全过程</a:t>
            </a:r>
            <a:r>
              <a:rPr lang="zh-CN" altLang="en-US" sz="1600" b="1" dirty="0">
                <a:latin typeface="微软雅黑" panose="020B0503020204020204" pitchFamily="34" charset="-122"/>
                <a:ea typeface="微软雅黑" panose="020B0503020204020204" pitchFamily="34" charset="-122"/>
              </a:rPr>
              <a:t>，为混凝土结构的寿命预测提供支撑</a:t>
            </a:r>
          </a:p>
        </p:txBody>
      </p:sp>
    </p:spTree>
    <p:extLst>
      <p:ext uri="{BB962C8B-B14F-4D97-AF65-F5344CB8AC3E}">
        <p14:creationId xmlns:p14="http://schemas.microsoft.com/office/powerpoint/2010/main" val="41530467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7"/>
          <p:cNvSpPr>
            <a:spLocks noChangeArrowheads="1"/>
          </p:cNvSpPr>
          <p:nvPr/>
        </p:nvSpPr>
        <p:spPr bwMode="auto">
          <a:xfrm>
            <a:off x="2044269" y="939633"/>
            <a:ext cx="5576619" cy="490798"/>
          </a:xfrm>
          <a:prstGeom prst="rect">
            <a:avLst/>
          </a:prstGeom>
          <a:gradFill rotWithShape="0">
            <a:gsLst>
              <a:gs pos="0">
                <a:srgbClr val="7FAAFF"/>
              </a:gs>
              <a:gs pos="100000">
                <a:srgbClr val="CCEC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Font typeface="Wingdings" panose="05000000000000000000" pitchFamily="2" charset="2"/>
              <a:buChar char="v"/>
              <a:defRPr sz="2800" b="1">
                <a:solidFill>
                  <a:schemeClr val="folHlink"/>
                </a:solidFill>
                <a:latin typeface="Verdana" panose="020B0604030504040204" pitchFamily="34" charset="0"/>
              </a:defRPr>
            </a:lvl1pPr>
            <a:lvl2pPr marL="742950" indent="-285750">
              <a:spcBef>
                <a:spcPct val="20000"/>
              </a:spcBef>
              <a:buClr>
                <a:schemeClr val="hlink"/>
              </a:buClr>
              <a:buSzPct val="60000"/>
              <a:buFont typeface="Wingdings" panose="05000000000000000000" pitchFamily="2" charset="2"/>
              <a:buChar char="n"/>
              <a:defRPr sz="2400" b="1">
                <a:solidFill>
                  <a:schemeClr val="bg1"/>
                </a:solidFill>
                <a:latin typeface="Verdana" panose="020B0604030504040204" pitchFamily="34" charset="0"/>
              </a:defRPr>
            </a:lvl2pPr>
            <a:lvl3pPr marL="1143000" indent="-228600">
              <a:spcBef>
                <a:spcPct val="20000"/>
              </a:spcBef>
              <a:buClr>
                <a:schemeClr val="hlink"/>
              </a:buClr>
              <a:buSzPct val="60000"/>
              <a:buFont typeface="Wingdings" panose="05000000000000000000" pitchFamily="2" charset="2"/>
              <a:buChar char="n"/>
              <a:defRPr sz="2400" b="1">
                <a:solidFill>
                  <a:schemeClr val="bg1"/>
                </a:solidFill>
                <a:latin typeface="Verdana" panose="020B0604030504040204" pitchFamily="34" charset="0"/>
              </a:defRPr>
            </a:lvl3pPr>
            <a:lvl4pPr marL="1600200" indent="-228600">
              <a:spcBef>
                <a:spcPct val="20000"/>
              </a:spcBef>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9pPr>
          </a:lstStyle>
          <a:p>
            <a:pPr marL="0" marR="0" lvl="0" indent="0" algn="l" defTabSz="914400" rtl="0" eaLnBrk="0" fontAlgn="base" latinLnBrk="0" hangingPunct="0">
              <a:lnSpc>
                <a:spcPct val="100000"/>
              </a:lnSpc>
              <a:spcBef>
                <a:spcPct val="0"/>
              </a:spcBef>
              <a:spcAft>
                <a:spcPct val="0"/>
              </a:spcAft>
              <a:buClr>
                <a:srgbClr val="0000FF"/>
              </a:buClr>
              <a:buSzTx/>
              <a:buFont typeface="Wingdings" panose="05000000000000000000" pitchFamily="2" charset="2"/>
              <a:buChar char="v"/>
              <a:tabLst/>
              <a:defRPr/>
            </a:pPr>
            <a:r>
              <a:rPr kumimoji="0" lang="zh-CN" altLang="en-US" sz="2400" b="0" i="0" u="none" strike="noStrike" kern="1200" cap="none" spc="0" normalizeH="0" baseline="0" noProof="0" dirty="0">
                <a:ln>
                  <a:noFill/>
                </a:ln>
                <a:solidFill>
                  <a:srgbClr val="FF0000"/>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         </a:t>
            </a:r>
            <a:r>
              <a:rPr kumimoji="0" lang="zh-CN" altLang="en-US" sz="2400" b="0" i="0" u="none" strike="noStrike" kern="1200" cap="none" spc="0" normalizeH="0" baseline="0" noProof="0" dirty="0">
                <a:ln>
                  <a:noFill/>
                </a:ln>
                <a:solidFill>
                  <a:schemeClr val="tx1"/>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背景介绍</a:t>
            </a:r>
            <a:endParaRPr kumimoji="0" lang="en-US" altLang="zh-CN" sz="2400" b="0" i="0" u="none" strike="noStrike" kern="1200" cap="none" spc="0" normalizeH="0" baseline="0" noProof="0" dirty="0">
              <a:ln>
                <a:noFill/>
              </a:ln>
              <a:solidFill>
                <a:schemeClr val="tx1"/>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endParaRPr>
          </a:p>
        </p:txBody>
      </p:sp>
      <p:sp>
        <p:nvSpPr>
          <p:cNvPr id="5132" name="TextBox 17"/>
          <p:cNvSpPr>
            <a:spLocks noChangeArrowheads="1"/>
          </p:cNvSpPr>
          <p:nvPr/>
        </p:nvSpPr>
        <p:spPr bwMode="auto">
          <a:xfrm>
            <a:off x="-36512" y="4587974"/>
            <a:ext cx="138852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v"/>
              <a:defRPr sz="2800" b="1">
                <a:solidFill>
                  <a:schemeClr val="folHlink"/>
                </a:solidFill>
                <a:latin typeface="Verdana" panose="020B0604030504040204" pitchFamily="34" charset="0"/>
              </a:defRPr>
            </a:lvl1pPr>
            <a:lvl2pPr marL="742950" indent="-285750">
              <a:spcBef>
                <a:spcPct val="20000"/>
              </a:spcBef>
              <a:buClr>
                <a:schemeClr val="hlink"/>
              </a:buClr>
              <a:buSzPct val="60000"/>
              <a:buFont typeface="Wingdings" panose="05000000000000000000" pitchFamily="2" charset="2"/>
              <a:buChar char="n"/>
              <a:defRPr sz="2400" b="1">
                <a:solidFill>
                  <a:schemeClr val="bg1"/>
                </a:solidFill>
                <a:latin typeface="Verdana" panose="020B0604030504040204" pitchFamily="34" charset="0"/>
              </a:defRPr>
            </a:lvl2pPr>
            <a:lvl3pPr marL="1143000" indent="-228600">
              <a:spcBef>
                <a:spcPct val="20000"/>
              </a:spcBef>
              <a:buClr>
                <a:schemeClr val="hlink"/>
              </a:buClr>
              <a:buSzPct val="60000"/>
              <a:buFont typeface="Wingdings" panose="05000000000000000000" pitchFamily="2" charset="2"/>
              <a:buChar char="n"/>
              <a:defRPr sz="2400" b="1">
                <a:solidFill>
                  <a:schemeClr val="bg1"/>
                </a:solidFill>
                <a:latin typeface="Verdana" panose="020B0604030504040204" pitchFamily="34" charset="0"/>
              </a:defRPr>
            </a:lvl3pPr>
            <a:lvl4pPr marL="1600200" indent="-228600">
              <a:spcBef>
                <a:spcPct val="20000"/>
              </a:spcBef>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zh-CN" altLang="en-US" sz="3200" b="1" i="1" u="none" strike="noStrike" kern="1200" cap="none" spc="0" normalizeH="0" baseline="0" noProof="0" dirty="0">
                <a:ln>
                  <a:noFill/>
                </a:ln>
                <a:solidFill>
                  <a:srgbClr val="0070C0"/>
                </a:solidFill>
                <a:effectLst/>
                <a:uLnTx/>
                <a:uFillTx/>
                <a:latin typeface="Ebrima" panose="02000000000000000000" pitchFamily="2" charset="0"/>
                <a:ea typeface="宋体" panose="02010600030101010101" pitchFamily="2" charset="-122"/>
                <a:cs typeface="+mn-cs"/>
                <a:sym typeface="Ebrima" panose="02000000000000000000" pitchFamily="2" charset="0"/>
              </a:rPr>
              <a:t>NCMS</a:t>
            </a:r>
          </a:p>
        </p:txBody>
      </p:sp>
      <p:sp>
        <p:nvSpPr>
          <p:cNvPr id="11" name="Rectangle 6"/>
          <p:cNvSpPr>
            <a:spLocks noChangeArrowheads="1"/>
          </p:cNvSpPr>
          <p:nvPr/>
        </p:nvSpPr>
        <p:spPr bwMode="auto">
          <a:xfrm>
            <a:off x="2044270" y="941424"/>
            <a:ext cx="990600" cy="490798"/>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zh-CN" sz="2400" b="0" i="0" u="none" strike="noStrike" kern="1200" cap="none" spc="0" normalizeH="0" baseline="0" noProof="0" dirty="0">
                <a:ln>
                  <a:noFill/>
                </a:ln>
                <a:solidFill>
                  <a:schemeClr val="bg1"/>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rPr>
              <a:t>1</a:t>
            </a:r>
            <a:endParaRPr kumimoji="0" lang="zh-CN" altLang="en-US" sz="2400" b="0" i="0" u="none" strike="noStrike" kern="1200" cap="none" spc="0" normalizeH="0" baseline="0" noProof="0" dirty="0">
              <a:ln>
                <a:noFill/>
              </a:ln>
              <a:solidFill>
                <a:schemeClr val="bg1"/>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endParaRPr>
          </a:p>
        </p:txBody>
      </p:sp>
      <p:sp>
        <p:nvSpPr>
          <p:cNvPr id="12" name="Rectangle 7"/>
          <p:cNvSpPr>
            <a:spLocks noChangeArrowheads="1"/>
          </p:cNvSpPr>
          <p:nvPr/>
        </p:nvSpPr>
        <p:spPr bwMode="auto">
          <a:xfrm>
            <a:off x="2037615" y="2910028"/>
            <a:ext cx="5571390" cy="490798"/>
          </a:xfrm>
          <a:prstGeom prst="rect">
            <a:avLst/>
          </a:prstGeom>
          <a:gradFill rotWithShape="0">
            <a:gsLst>
              <a:gs pos="0">
                <a:srgbClr val="7FAAFF"/>
              </a:gs>
              <a:gs pos="100000">
                <a:srgbClr val="CCEC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2400" b="0" i="0" u="none" strike="noStrike" kern="1200" cap="none" spc="0" normalizeH="0" baseline="0" noProof="0" dirty="0">
                <a:ln>
                  <a:noFill/>
                </a:ln>
                <a:solidFill>
                  <a:prstClr val="black"/>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            仿真结果</a:t>
            </a:r>
            <a:endParaRPr kumimoji="0" lang="zh-CN" altLang="en-US" sz="2400" b="0" i="0" u="none" strike="noStrike" kern="1200" cap="none" spc="0" normalizeH="0" baseline="0" noProof="0" dirty="0">
              <a:ln>
                <a:noFill/>
              </a:ln>
              <a:solidFill>
                <a:prstClr val="black">
                  <a:lumMod val="95000"/>
                  <a:lumOff val="5000"/>
                </a:prstClr>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endParaRPr>
          </a:p>
        </p:txBody>
      </p:sp>
      <p:sp>
        <p:nvSpPr>
          <p:cNvPr id="13" name="Rectangle 8"/>
          <p:cNvSpPr>
            <a:spLocks noChangeArrowheads="1"/>
          </p:cNvSpPr>
          <p:nvPr/>
        </p:nvSpPr>
        <p:spPr bwMode="auto">
          <a:xfrm>
            <a:off x="2045701" y="2910028"/>
            <a:ext cx="990600" cy="490798"/>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en-US" altLang="zh-CN" sz="2400" b="0" i="0" u="none" strike="noStrike" kern="1200" cap="none" spc="0" normalizeH="0" baseline="0" noProof="0" dirty="0">
                <a:ln>
                  <a:noFill/>
                </a:ln>
                <a:solidFill>
                  <a:prstClr val="white"/>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rPr>
              <a:t>4</a:t>
            </a:r>
            <a:endParaRPr kumimoji="0" lang="zh-CN" altLang="en-US" sz="2400" b="0" i="0" u="none" strike="noStrike" kern="1200" cap="none" spc="0" normalizeH="0" baseline="0" noProof="0" dirty="0">
              <a:ln>
                <a:noFill/>
              </a:ln>
              <a:solidFill>
                <a:prstClr val="white"/>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endParaRPr>
          </a:p>
        </p:txBody>
      </p:sp>
      <p:sp>
        <p:nvSpPr>
          <p:cNvPr id="14" name="Rectangle 9"/>
          <p:cNvSpPr>
            <a:spLocks noChangeArrowheads="1"/>
          </p:cNvSpPr>
          <p:nvPr/>
        </p:nvSpPr>
        <p:spPr bwMode="auto">
          <a:xfrm>
            <a:off x="2044270" y="1605667"/>
            <a:ext cx="5579474" cy="490798"/>
          </a:xfrm>
          <a:prstGeom prst="rect">
            <a:avLst/>
          </a:prstGeom>
          <a:gradFill rotWithShape="0">
            <a:gsLst>
              <a:gs pos="0">
                <a:srgbClr val="7FAAFF"/>
              </a:gs>
              <a:gs pos="100000">
                <a:srgbClr val="CCEC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2400" b="0" i="0" u="none" strike="noStrike" kern="1200" cap="none" spc="0" normalizeH="0" baseline="0" noProof="0" dirty="0">
                <a:ln>
                  <a:noFill/>
                </a:ln>
                <a:solidFill>
                  <a:prstClr val="black"/>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            </a:t>
            </a:r>
            <a:r>
              <a:rPr kumimoji="0" lang="zh-CN" altLang="en-US" sz="2400" b="0" i="0" u="none" strike="noStrike" kern="1200" cap="none" spc="0" normalizeH="0" baseline="0" noProof="0" dirty="0">
                <a:ln>
                  <a:noFill/>
                </a:ln>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研究目的</a:t>
            </a:r>
          </a:p>
        </p:txBody>
      </p:sp>
      <p:sp>
        <p:nvSpPr>
          <p:cNvPr id="15" name="Rectangle 10"/>
          <p:cNvSpPr>
            <a:spLocks noChangeArrowheads="1"/>
          </p:cNvSpPr>
          <p:nvPr/>
        </p:nvSpPr>
        <p:spPr bwMode="auto">
          <a:xfrm>
            <a:off x="2052354" y="1605667"/>
            <a:ext cx="990600" cy="490798"/>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en-US" altLang="zh-CN" sz="2400" b="0" i="0" u="none" strike="noStrike" kern="1200" cap="none" spc="0" normalizeH="0" baseline="0" noProof="0" dirty="0">
                <a:ln>
                  <a:noFill/>
                </a:ln>
                <a:solidFill>
                  <a:schemeClr val="bg1"/>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rPr>
              <a:t>2</a:t>
            </a:r>
            <a:endParaRPr kumimoji="0" lang="zh-CN" altLang="en-US" sz="2400" b="0" i="0" u="none" strike="noStrike" kern="1200" cap="none" spc="0" normalizeH="0" baseline="0" noProof="0" dirty="0">
              <a:ln>
                <a:noFill/>
              </a:ln>
              <a:solidFill>
                <a:schemeClr val="bg1"/>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endParaRPr>
          </a:p>
        </p:txBody>
      </p:sp>
      <p:sp>
        <p:nvSpPr>
          <p:cNvPr id="18" name="标题 1"/>
          <p:cNvSpPr txBox="1">
            <a:spLocks/>
          </p:cNvSpPr>
          <p:nvPr/>
        </p:nvSpPr>
        <p:spPr>
          <a:xfrm>
            <a:off x="0" y="0"/>
            <a:ext cx="9144000" cy="573528"/>
          </a:xfrm>
          <a:prstGeom prst="rect">
            <a:avLst/>
          </a:prstGeom>
        </p:spPr>
        <p:style>
          <a:lnRef idx="0">
            <a:schemeClr val="accent1"/>
          </a:lnRef>
          <a:fillRef idx="3">
            <a:schemeClr val="accent1"/>
          </a:fillRef>
          <a:effectRef idx="3">
            <a:schemeClr val="accent1"/>
          </a:effectRef>
          <a:fontRef idx="minor">
            <a:schemeClr val="lt1"/>
          </a:fontRef>
        </p:style>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3600" b="1" i="0" u="none" strike="noStrike" kern="120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cs typeface="+mn-cs"/>
                <a:sym typeface="黑体" panose="02010609060101010101" pitchFamily="49" charset="-122"/>
              </a:rPr>
              <a:t> </a:t>
            </a:r>
            <a:r>
              <a:rPr kumimoji="0" lang="zh-CN" altLang="en-US" sz="3600" b="1" i="0" u="none" strike="noStrike" kern="1200" cap="none" spc="0" normalizeH="0" baseline="0" noProof="0" dirty="0">
                <a:ln>
                  <a:noFill/>
                </a:ln>
                <a:solidFill>
                  <a:prstClr val="white"/>
                </a:solidFill>
                <a:effectLst/>
                <a:uLnTx/>
                <a:uFillTx/>
                <a:latin typeface="Arial Unicode MS" pitchFamily="34" charset="-122"/>
                <a:ea typeface="Arial Unicode MS" pitchFamily="34" charset="-122"/>
                <a:cs typeface="Arial Unicode MS" pitchFamily="34" charset="-122"/>
                <a:sym typeface="黑体" panose="02010609060101010101" pitchFamily="49" charset="-122"/>
              </a:rPr>
              <a:t> </a:t>
            </a:r>
            <a:r>
              <a:rPr kumimoji="0" lang="zh-CN" altLang="en-US" sz="3000" b="1" i="0" u="none" strike="noStrike" kern="120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cs typeface="+mn-cs"/>
                <a:sym typeface="黑体" panose="02010609060101010101" pitchFamily="49" charset="-122"/>
              </a:rPr>
              <a:t>目录</a:t>
            </a:r>
          </a:p>
        </p:txBody>
      </p:sp>
      <p:pic>
        <p:nvPicPr>
          <p:cNvPr id="23" name="Picture 13">
            <a:extLst>
              <a:ext uri="{FF2B5EF4-FFF2-40B4-BE49-F238E27FC236}">
                <a16:creationId xmlns:a16="http://schemas.microsoft.com/office/drawing/2014/main" id="{329C3E20-1080-F74E-B760-F4CCA42E7487}"/>
              </a:ext>
              <a:ext uri="{C183D7F6-B498-43B3-948B-1728B52AA6E4}">
                <adec:decorative xmlns:adec="http://schemas.microsoft.com/office/drawing/2017/decorative" val="1"/>
              </a:ext>
            </a:extLst>
          </p:cNvPr>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78545" t="10448" r="5492" b="75699"/>
          <a:stretch>
            <a:fillRect/>
          </a:stretch>
        </p:blipFill>
        <p:spPr bwMode="auto">
          <a:xfrm>
            <a:off x="8244408" y="-16899"/>
            <a:ext cx="918228" cy="590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5">
            <a:extLst>
              <a:ext uri="{FF2B5EF4-FFF2-40B4-BE49-F238E27FC236}">
                <a16:creationId xmlns:a16="http://schemas.microsoft.com/office/drawing/2014/main" id="{EEC0917D-7593-C34D-8569-3818A5690B66}"/>
              </a:ext>
            </a:extLst>
          </p:cNvPr>
          <p:cNvSpPr>
            <a:spLocks noChangeArrowheads="1"/>
          </p:cNvSpPr>
          <p:nvPr/>
        </p:nvSpPr>
        <p:spPr bwMode="auto">
          <a:xfrm>
            <a:off x="2045699" y="3587649"/>
            <a:ext cx="5576620" cy="490798"/>
          </a:xfrm>
          <a:prstGeom prst="rect">
            <a:avLst/>
          </a:prstGeom>
          <a:gradFill rotWithShape="0">
            <a:gsLst>
              <a:gs pos="0">
                <a:srgbClr val="7FAAFF"/>
              </a:gs>
              <a:gs pos="100000">
                <a:srgbClr val="CCEC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2400" b="0" i="0" u="none" strike="noStrike" kern="1200" cap="none" spc="0" normalizeH="0" baseline="0" noProof="0" dirty="0">
                <a:ln>
                  <a:noFill/>
                </a:ln>
                <a:solidFill>
                  <a:prstClr val="black"/>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rPr>
              <a:t>            结论</a:t>
            </a:r>
            <a:endParaRPr kumimoji="0" lang="zh-CN" altLang="en-US" sz="2400" b="0" i="0" u="none" strike="noStrike" kern="1200" cap="none" spc="0" normalizeH="0" baseline="0" noProof="0" dirty="0">
              <a:ln>
                <a:noFill/>
              </a:ln>
              <a:solidFill>
                <a:prstClr val="black"/>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endParaRPr>
          </a:p>
        </p:txBody>
      </p:sp>
      <p:sp>
        <p:nvSpPr>
          <p:cNvPr id="20" name="Rectangle 8">
            <a:extLst>
              <a:ext uri="{FF2B5EF4-FFF2-40B4-BE49-F238E27FC236}">
                <a16:creationId xmlns:a16="http://schemas.microsoft.com/office/drawing/2014/main" id="{96ACCE0B-E54E-2C44-9BAD-D145A50B2B43}"/>
              </a:ext>
            </a:extLst>
          </p:cNvPr>
          <p:cNvSpPr>
            <a:spLocks noChangeArrowheads="1"/>
          </p:cNvSpPr>
          <p:nvPr/>
        </p:nvSpPr>
        <p:spPr bwMode="auto">
          <a:xfrm>
            <a:off x="2045699" y="3587648"/>
            <a:ext cx="990600" cy="490798"/>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Font typeface="Wingdings" panose="05000000000000000000" pitchFamily="2" charset="2"/>
              <a:buChar char="v"/>
              <a:defRPr sz="2800" b="1">
                <a:solidFill>
                  <a:schemeClr val="folHlink"/>
                </a:solidFill>
                <a:latin typeface="Verdana" panose="020B0604030504040204" pitchFamily="34" charset="0"/>
              </a:defRPr>
            </a:lvl1pPr>
            <a:lvl2pPr marL="742950" indent="-285750">
              <a:spcBef>
                <a:spcPct val="20000"/>
              </a:spcBef>
              <a:buClr>
                <a:schemeClr val="hlink"/>
              </a:buClr>
              <a:buSzPct val="60000"/>
              <a:buFont typeface="Wingdings" panose="05000000000000000000" pitchFamily="2" charset="2"/>
              <a:buChar char="n"/>
              <a:defRPr sz="2400" b="1">
                <a:solidFill>
                  <a:schemeClr val="bg1"/>
                </a:solidFill>
                <a:latin typeface="Verdana" panose="020B0604030504040204" pitchFamily="34" charset="0"/>
              </a:defRPr>
            </a:lvl2pPr>
            <a:lvl3pPr marL="1143000" indent="-228600">
              <a:spcBef>
                <a:spcPct val="20000"/>
              </a:spcBef>
              <a:buClr>
                <a:schemeClr val="hlink"/>
              </a:buClr>
              <a:buSzPct val="60000"/>
              <a:buFont typeface="Wingdings" panose="05000000000000000000" pitchFamily="2" charset="2"/>
              <a:buChar char="n"/>
              <a:defRPr sz="2400" b="1">
                <a:solidFill>
                  <a:schemeClr val="bg1"/>
                </a:solidFill>
                <a:latin typeface="Verdana" panose="020B0604030504040204" pitchFamily="34" charset="0"/>
              </a:defRPr>
            </a:lvl3pPr>
            <a:lvl4pPr marL="1600200" indent="-228600">
              <a:spcBef>
                <a:spcPct val="20000"/>
              </a:spcBef>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b="1">
                <a:solidFill>
                  <a:schemeClr val="bg1"/>
                </a:solidFill>
                <a:latin typeface="Verdana" panose="020B0604030504040204" pitchFamily="34" charset="0"/>
              </a:defRPr>
            </a:lvl9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en-US" altLang="zh-CN" sz="2400" b="0" i="0" u="none" strike="noStrike" kern="1200" cap="none" spc="0" normalizeH="0" baseline="0" noProof="0" dirty="0">
                <a:ln>
                  <a:noFill/>
                </a:ln>
                <a:solidFill>
                  <a:prstClr val="white"/>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rPr>
              <a:t>5</a:t>
            </a:r>
            <a:endParaRPr kumimoji="0" lang="zh-CN" altLang="en-US" sz="2400" b="0" i="0" u="none" strike="noStrike" kern="1200" cap="none" spc="0" normalizeH="0" baseline="0" noProof="0" dirty="0">
              <a:ln>
                <a:noFill/>
              </a:ln>
              <a:solidFill>
                <a:prstClr val="white"/>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endParaRPr>
          </a:p>
        </p:txBody>
      </p:sp>
      <p:sp>
        <p:nvSpPr>
          <p:cNvPr id="2" name="Rectangle 9">
            <a:extLst>
              <a:ext uri="{FF2B5EF4-FFF2-40B4-BE49-F238E27FC236}">
                <a16:creationId xmlns:a16="http://schemas.microsoft.com/office/drawing/2014/main" id="{D70A24B1-6E26-D810-CEAE-93CF78AA4625}"/>
              </a:ext>
            </a:extLst>
          </p:cNvPr>
          <p:cNvSpPr>
            <a:spLocks noChangeArrowheads="1"/>
          </p:cNvSpPr>
          <p:nvPr/>
        </p:nvSpPr>
        <p:spPr bwMode="auto">
          <a:xfrm>
            <a:off x="2037615" y="2269910"/>
            <a:ext cx="5579474" cy="490798"/>
          </a:xfrm>
          <a:prstGeom prst="rect">
            <a:avLst/>
          </a:prstGeom>
          <a:gradFill rotWithShape="0">
            <a:gsLst>
              <a:gs pos="0">
                <a:srgbClr val="7FAAFF"/>
              </a:gs>
              <a:gs pos="100000">
                <a:srgbClr val="CCEC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2400" b="0" i="0" u="none" strike="noStrike" kern="1200" cap="none" spc="0" normalizeH="0" baseline="0" noProof="0" dirty="0">
                <a:ln>
                  <a:noFill/>
                </a:ln>
                <a:solidFill>
                  <a:prstClr val="black"/>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            </a:t>
            </a:r>
            <a:r>
              <a:rPr kumimoji="0" lang="zh-CN" altLang="en-US" sz="2400" b="0" i="0" u="none" strike="noStrike" kern="1200" cap="none" spc="0" normalizeH="0" baseline="0" noProof="0" dirty="0">
                <a:ln>
                  <a:noFill/>
                </a:ln>
                <a:solidFill>
                  <a:srgbClr val="FF0000"/>
                </a:solidFill>
                <a:effectLst/>
                <a:uLnTx/>
                <a:uFillTx/>
                <a:latin typeface="Microsoft YaHei" panose="020B0503020204020204" pitchFamily="34" charset="-122"/>
                <a:ea typeface="Microsoft YaHei" panose="020B0503020204020204" pitchFamily="34" charset="-122"/>
                <a:cs typeface="Arial Unicode MS" pitchFamily="34" charset="-122"/>
                <a:sym typeface="黑体" panose="02010609060101010101" pitchFamily="49" charset="-122"/>
              </a:rPr>
              <a:t>研究方法</a:t>
            </a:r>
          </a:p>
        </p:txBody>
      </p:sp>
      <p:sp>
        <p:nvSpPr>
          <p:cNvPr id="5" name="Rectangle 10">
            <a:extLst>
              <a:ext uri="{FF2B5EF4-FFF2-40B4-BE49-F238E27FC236}">
                <a16:creationId xmlns:a16="http://schemas.microsoft.com/office/drawing/2014/main" id="{2C4AA605-3C86-9372-6579-2CB4CF7CAFF3}"/>
              </a:ext>
            </a:extLst>
          </p:cNvPr>
          <p:cNvSpPr>
            <a:spLocks noChangeArrowheads="1"/>
          </p:cNvSpPr>
          <p:nvPr/>
        </p:nvSpPr>
        <p:spPr bwMode="auto">
          <a:xfrm>
            <a:off x="2037615" y="2268119"/>
            <a:ext cx="990600" cy="490798"/>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en-US" altLang="zh-CN" sz="2400" b="0" i="0" u="none" strike="noStrike" kern="1200" cap="none" spc="0" normalizeH="0" baseline="0" noProof="0" dirty="0">
                <a:ln>
                  <a:noFill/>
                </a:ln>
                <a:solidFill>
                  <a:srgbClr val="FF0000"/>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rPr>
              <a:t>3</a:t>
            </a:r>
            <a:endParaRPr kumimoji="0" lang="zh-CN" altLang="en-US" sz="2400" b="0" i="0" u="none" strike="noStrike" kern="1200" cap="none" spc="0" normalizeH="0" baseline="0" noProof="0" dirty="0">
              <a:ln>
                <a:noFill/>
              </a:ln>
              <a:solidFill>
                <a:srgbClr val="FF0000"/>
              </a:solidFill>
              <a:effectLst/>
              <a:uLnTx/>
              <a:uFillTx/>
              <a:latin typeface="Microsoft YaHei" panose="020B0503020204020204" pitchFamily="34" charset="-122"/>
              <a:ea typeface="Microsoft YaHei" panose="020B0503020204020204" pitchFamily="34" charset="-122"/>
              <a:cs typeface="+mn-cs"/>
              <a:sym typeface="黑体" panose="02010609060101010101" pitchFamily="49" charset="-122"/>
            </a:endParaRPr>
          </a:p>
        </p:txBody>
      </p:sp>
      <p:sp>
        <p:nvSpPr>
          <p:cNvPr id="3" name="灯片编号占位符 2">
            <a:extLst>
              <a:ext uri="{FF2B5EF4-FFF2-40B4-BE49-F238E27FC236}">
                <a16:creationId xmlns:a16="http://schemas.microsoft.com/office/drawing/2014/main" id="{1369A903-941F-EA2F-5BE0-B0086EECCCDA}"/>
              </a:ext>
            </a:extLst>
          </p:cNvPr>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Times New Roman" panose="02020603050405020304" pitchFamily="18" charset="0"/>
                <a:ea typeface="宋体" panose="02010600030101010101" pitchFamily="2" charset="-122"/>
                <a:cs typeface="+mn-cs"/>
              </a:rPr>
              <a:pPr marL="0" marR="0" lvl="0" indent="0" algn="r" defTabSz="914400" rtl="0" eaLnBrk="0" fontAlgn="base" latinLnBrk="0" hangingPunct="0">
                <a:lnSpc>
                  <a:spcPct val="100000"/>
                </a:lnSpc>
                <a:spcBef>
                  <a:spcPct val="0"/>
                </a:spcBef>
                <a:spcAft>
                  <a:spcPct val="0"/>
                </a:spcAft>
                <a:buClrTx/>
                <a:buSzTx/>
                <a:buFontTx/>
                <a:buNone/>
                <a:tabLst/>
                <a:defRPr/>
              </a:pPr>
              <a:t>6</a:t>
            </a:fld>
            <a:endParaRPr kumimoji="0" lang="zh-CN" altLang="en-US" sz="1200" b="0" i="0" u="none" strike="noStrike" kern="1200" cap="none" spc="0" normalizeH="0" baseline="0" noProof="0">
              <a:ln>
                <a:noFill/>
              </a:ln>
              <a:solidFill>
                <a:prstClr val="black">
                  <a:tint val="75000"/>
                </a:prstClr>
              </a:solidFill>
              <a:effectLst/>
              <a:uLnTx/>
              <a:uFillTx/>
              <a:latin typeface="Times New Roman" panose="02020603050405020304" pitchFamily="18" charset="0"/>
              <a:ea typeface="宋体" panose="02010600030101010101" pitchFamily="2" charset="-122"/>
              <a:cs typeface="+mn-cs"/>
            </a:endParaRPr>
          </a:p>
        </p:txBody>
      </p:sp>
    </p:spTree>
    <p:extLst>
      <p:ext uri="{BB962C8B-B14F-4D97-AF65-F5344CB8AC3E}">
        <p14:creationId xmlns:p14="http://schemas.microsoft.com/office/powerpoint/2010/main" val="3976291189"/>
      </p:ext>
    </p:extLst>
  </p:cSld>
  <p:clrMapOvr>
    <a:masterClrMapping/>
  </p:clrMapOvr>
  <mc:AlternateContent xmlns:mc="http://schemas.openxmlformats.org/markup-compatibility/2006" xmlns:p14="http://schemas.microsoft.com/office/powerpoint/2010/main">
    <mc:Choice Requires="p14">
      <p:transition spd="slow" p14:dur="2000" advTm="622"/>
    </mc:Choice>
    <mc:Fallback xmlns="">
      <p:transition spd="slow" advTm="622"/>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标题 1">
            <a:extLst>
              <a:ext uri="{FF2B5EF4-FFF2-40B4-BE49-F238E27FC236}">
                <a16:creationId xmlns:a16="http://schemas.microsoft.com/office/drawing/2014/main" id="{CC5AB8D1-07F4-5F4F-8E3D-5C116F86FDAE}"/>
              </a:ext>
            </a:extLst>
          </p:cNvPr>
          <p:cNvSpPr txBox="1">
            <a:spLocks/>
          </p:cNvSpPr>
          <p:nvPr/>
        </p:nvSpPr>
        <p:spPr>
          <a:xfrm>
            <a:off x="0" y="0"/>
            <a:ext cx="9144000" cy="573528"/>
          </a:xfrm>
          <a:prstGeom prst="rect">
            <a:avLst/>
          </a:prstGeom>
        </p:spPr>
        <p:style>
          <a:lnRef idx="0">
            <a:schemeClr val="accent1"/>
          </a:lnRef>
          <a:fillRef idx="3">
            <a:schemeClr val="accent1"/>
          </a:fillRef>
          <a:effectRef idx="3">
            <a:schemeClr val="accent1"/>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r>
              <a:rPr lang="zh-CN" altLang="en-US" sz="2800" b="1" dirty="0">
                <a:solidFill>
                  <a:prstClr val="white"/>
                </a:solidFill>
                <a:latin typeface="黑体" panose="02010609060101010101" pitchFamily="49" charset="-122"/>
                <a:ea typeface="黑体" panose="02010609060101010101" pitchFamily="49" charset="-122"/>
              </a:rPr>
              <a:t>研究方法</a:t>
            </a:r>
          </a:p>
        </p:txBody>
      </p:sp>
      <p:pic>
        <p:nvPicPr>
          <p:cNvPr id="16" name="Picture 13">
            <a:extLst>
              <a:ext uri="{FF2B5EF4-FFF2-40B4-BE49-F238E27FC236}">
                <a16:creationId xmlns:a16="http://schemas.microsoft.com/office/drawing/2014/main" id="{1B1E79E4-2827-F24D-82BE-34D0EC16D624}"/>
              </a:ext>
              <a:ext uri="{C183D7F6-B498-43B3-948B-1728B52AA6E4}">
                <adec:decorative xmlns:adec="http://schemas.microsoft.com/office/drawing/2017/decorative" val="1"/>
              </a:ext>
            </a:extLst>
          </p:cNvPr>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78545" t="10448" r="5492" b="75699"/>
          <a:stretch>
            <a:fillRect/>
          </a:stretch>
        </p:blipFill>
        <p:spPr bwMode="auto">
          <a:xfrm>
            <a:off x="8244408" y="-16899"/>
            <a:ext cx="918228" cy="590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图片 3">
            <a:extLst>
              <a:ext uri="{FF2B5EF4-FFF2-40B4-BE49-F238E27FC236}">
                <a16:creationId xmlns:a16="http://schemas.microsoft.com/office/drawing/2014/main" id="{70A8FC74-9472-18B8-0015-E16710EE54BB}"/>
              </a:ext>
            </a:extLst>
          </p:cNvPr>
          <p:cNvPicPr>
            <a:picLocks noChangeAspect="1"/>
          </p:cNvPicPr>
          <p:nvPr/>
        </p:nvPicPr>
        <p:blipFill>
          <a:blip r:embed="rId4"/>
          <a:stretch>
            <a:fillRect/>
          </a:stretch>
        </p:blipFill>
        <p:spPr>
          <a:xfrm>
            <a:off x="467544" y="1275606"/>
            <a:ext cx="3932892" cy="3728291"/>
          </a:xfrm>
          <a:prstGeom prst="rect">
            <a:avLst/>
          </a:prstGeom>
        </p:spPr>
      </p:pic>
      <p:sp>
        <p:nvSpPr>
          <p:cNvPr id="6" name="矩形 2">
            <a:extLst>
              <a:ext uri="{FF2B5EF4-FFF2-40B4-BE49-F238E27FC236}">
                <a16:creationId xmlns:a16="http://schemas.microsoft.com/office/drawing/2014/main" id="{E1A2942D-B974-FF3C-FDD3-B9862AD4E055}"/>
              </a:ext>
            </a:extLst>
          </p:cNvPr>
          <p:cNvSpPr>
            <a:spLocks noChangeArrowheads="1"/>
          </p:cNvSpPr>
          <p:nvPr/>
        </p:nvSpPr>
        <p:spPr bwMode="auto">
          <a:xfrm>
            <a:off x="323528" y="531019"/>
            <a:ext cx="2229456" cy="540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342900" indent="-342900" defTabSz="685800">
              <a:lnSpc>
                <a:spcPct val="150000"/>
              </a:lnSpc>
              <a:spcBef>
                <a:spcPct val="0"/>
              </a:spcBef>
              <a:buFont typeface="Wingdings" panose="05000000000000000000" pitchFamily="2" charset="2"/>
              <a:buChar char="n"/>
              <a:defRPr/>
            </a:pPr>
            <a:r>
              <a:rPr lang="zh-CN" altLang="en-US" sz="2200" b="1" dirty="0">
                <a:solidFill>
                  <a:srgbClr val="800000"/>
                </a:solidFill>
                <a:latin typeface="微软雅黑" panose="020B0503020204020204" pitchFamily="34" charset="-122"/>
                <a:ea typeface="微软雅黑" panose="020B0503020204020204" pitchFamily="34" charset="-122"/>
              </a:rPr>
              <a:t>模型程序流程</a:t>
            </a:r>
          </a:p>
        </p:txBody>
      </p:sp>
      <p:sp>
        <p:nvSpPr>
          <p:cNvPr id="7" name="文本框 6">
            <a:extLst>
              <a:ext uri="{FF2B5EF4-FFF2-40B4-BE49-F238E27FC236}">
                <a16:creationId xmlns:a16="http://schemas.microsoft.com/office/drawing/2014/main" id="{D2C3781F-AF3B-7A1E-9BEE-6FB62C82CCE2}"/>
              </a:ext>
            </a:extLst>
          </p:cNvPr>
          <p:cNvSpPr txBox="1"/>
          <p:nvPr/>
        </p:nvSpPr>
        <p:spPr>
          <a:xfrm>
            <a:off x="4427984" y="1091673"/>
            <a:ext cx="3528392" cy="4111510"/>
          </a:xfrm>
          <a:prstGeom prst="rect">
            <a:avLst/>
          </a:prstGeom>
          <a:noFill/>
        </p:spPr>
        <p:txBody>
          <a:bodyPr wrap="square">
            <a:spAutoFit/>
          </a:bodyPr>
          <a:lstStyle/>
          <a:p>
            <a:pPr marL="285750" indent="-285750">
              <a:lnSpc>
                <a:spcPct val="150000"/>
              </a:lnSpc>
              <a:buFont typeface="Wingdings" panose="05000000000000000000" pitchFamily="2" charset="2"/>
              <a:buChar char="ü"/>
            </a:pPr>
            <a:r>
              <a:rPr lang="zh-CN" altLang="en-US" sz="1600" b="1" dirty="0">
                <a:solidFill>
                  <a:srgbClr val="FF0000"/>
                </a:solidFill>
                <a:latin typeface="微软雅黑" panose="020B0503020204020204" pitchFamily="34" charset="-122"/>
                <a:ea typeface="微软雅黑" panose="020B0503020204020204" pitchFamily="34" charset="-122"/>
              </a:rPr>
              <a:t>物质传输</a:t>
            </a:r>
            <a:r>
              <a:rPr lang="zh-CN" altLang="en-US" sz="1600" b="1" dirty="0">
                <a:latin typeface="微软雅黑" panose="020B0503020204020204" pitchFamily="34" charset="-122"/>
                <a:ea typeface="微软雅黑" panose="020B0503020204020204" pitchFamily="34" charset="-122"/>
              </a:rPr>
              <a:t>：多孔介质相传递、达西定律、多孔介质扩散</a:t>
            </a:r>
            <a:endParaRPr lang="en-US" altLang="zh-CN" sz="1600" b="1" dirty="0">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ü"/>
            </a:pPr>
            <a:endParaRPr lang="en-US" altLang="zh-CN" sz="1600" b="1" dirty="0">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ü"/>
            </a:pPr>
            <a:endParaRPr lang="en-US" altLang="zh-CN" sz="1600" b="1" dirty="0">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ü"/>
            </a:pPr>
            <a:endParaRPr lang="en-US" altLang="zh-CN" sz="1600" b="1" dirty="0">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ü"/>
            </a:pPr>
            <a:endParaRPr lang="en-US" altLang="zh-CN" sz="1600" b="1" dirty="0">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ü"/>
            </a:pPr>
            <a:r>
              <a:rPr lang="zh-CN" altLang="en-US" sz="1600" b="1" dirty="0">
                <a:solidFill>
                  <a:srgbClr val="FF0000"/>
                </a:solidFill>
                <a:latin typeface="微软雅黑" panose="020B0503020204020204" pitchFamily="34" charset="-122"/>
                <a:ea typeface="微软雅黑" panose="020B0503020204020204" pitchFamily="34" charset="-122"/>
              </a:rPr>
              <a:t>电化学腐蚀模型</a:t>
            </a:r>
            <a:r>
              <a:rPr lang="zh-CN" altLang="en-US" sz="1600" b="1" dirty="0">
                <a:latin typeface="微软雅黑" panose="020B0503020204020204" pitchFamily="34" charset="-122"/>
                <a:ea typeface="微软雅黑" panose="020B0503020204020204" pitchFamily="34" charset="-122"/>
              </a:rPr>
              <a:t>：三次电流分布</a:t>
            </a:r>
            <a:endParaRPr lang="en-US" altLang="zh-CN" sz="1600" b="1" dirty="0">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ü"/>
            </a:pPr>
            <a:endParaRPr lang="en-US" altLang="zh-CN" sz="1600" b="1" dirty="0">
              <a:latin typeface="微软雅黑" panose="020B0503020204020204" pitchFamily="34" charset="-122"/>
              <a:ea typeface="微软雅黑" panose="020B0503020204020204" pitchFamily="34" charset="-122"/>
            </a:endParaRPr>
          </a:p>
          <a:p>
            <a:pPr>
              <a:lnSpc>
                <a:spcPct val="150000"/>
              </a:lnSpc>
            </a:pPr>
            <a:endParaRPr lang="en-US" altLang="zh-CN" sz="1600" b="1" dirty="0">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ü"/>
            </a:pPr>
            <a:r>
              <a:rPr lang="zh-CN" altLang="en-US" sz="1600" b="1" dirty="0">
                <a:solidFill>
                  <a:srgbClr val="FF0000"/>
                </a:solidFill>
                <a:latin typeface="微软雅黑" panose="020B0503020204020204" pitchFamily="34" charset="-122"/>
                <a:ea typeface="微软雅黑" panose="020B0503020204020204" pitchFamily="34" charset="-122"/>
              </a:rPr>
              <a:t>混凝土开裂过程</a:t>
            </a:r>
            <a:r>
              <a:rPr lang="zh-CN" altLang="en-US" sz="1600" b="1" dirty="0">
                <a:latin typeface="微软雅黑" panose="020B0503020204020204" pitchFamily="34" charset="-122"/>
                <a:ea typeface="微软雅黑" panose="020B0503020204020204" pitchFamily="34" charset="-122"/>
              </a:rPr>
              <a:t>：损伤模型</a:t>
            </a:r>
            <a:endParaRPr lang="en-US" altLang="zh-CN" sz="1600" b="1" dirty="0">
              <a:latin typeface="微软雅黑" panose="020B0503020204020204" pitchFamily="34" charset="-122"/>
              <a:ea typeface="微软雅黑" panose="020B0503020204020204" pitchFamily="34" charset="-122"/>
            </a:endParaRPr>
          </a:p>
          <a:p>
            <a:pPr>
              <a:lnSpc>
                <a:spcPct val="150000"/>
              </a:lnSpc>
            </a:pPr>
            <a:endParaRPr lang="zh-CN" altLang="en-US" sz="16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927460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标题 1">
            <a:extLst>
              <a:ext uri="{FF2B5EF4-FFF2-40B4-BE49-F238E27FC236}">
                <a16:creationId xmlns:a16="http://schemas.microsoft.com/office/drawing/2014/main" id="{CC5AB8D1-07F4-5F4F-8E3D-5C116F86FDAE}"/>
              </a:ext>
            </a:extLst>
          </p:cNvPr>
          <p:cNvSpPr txBox="1">
            <a:spLocks/>
          </p:cNvSpPr>
          <p:nvPr/>
        </p:nvSpPr>
        <p:spPr>
          <a:xfrm>
            <a:off x="0" y="0"/>
            <a:ext cx="9144000" cy="573528"/>
          </a:xfrm>
          <a:prstGeom prst="rect">
            <a:avLst/>
          </a:prstGeom>
        </p:spPr>
        <p:style>
          <a:lnRef idx="0">
            <a:schemeClr val="accent1"/>
          </a:lnRef>
          <a:fillRef idx="3">
            <a:schemeClr val="accent1"/>
          </a:fillRef>
          <a:effectRef idx="3">
            <a:schemeClr val="accent1"/>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r>
              <a:rPr lang="zh-CN" altLang="en-US" sz="2800" b="1" dirty="0">
                <a:solidFill>
                  <a:prstClr val="white"/>
                </a:solidFill>
                <a:latin typeface="黑体" panose="02010609060101010101" pitchFamily="49" charset="-122"/>
                <a:ea typeface="黑体" panose="02010609060101010101" pitchFamily="49" charset="-122"/>
              </a:rPr>
              <a:t>研究方法</a:t>
            </a:r>
          </a:p>
        </p:txBody>
      </p:sp>
      <p:pic>
        <p:nvPicPr>
          <p:cNvPr id="16" name="Picture 13">
            <a:extLst>
              <a:ext uri="{FF2B5EF4-FFF2-40B4-BE49-F238E27FC236}">
                <a16:creationId xmlns:a16="http://schemas.microsoft.com/office/drawing/2014/main" id="{1B1E79E4-2827-F24D-82BE-34D0EC16D624}"/>
              </a:ext>
              <a:ext uri="{C183D7F6-B498-43B3-948B-1728B52AA6E4}">
                <adec:decorative xmlns:adec="http://schemas.microsoft.com/office/drawing/2017/decorative" val="1"/>
              </a:ext>
            </a:extLst>
          </p:cNvPr>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78545" t="10448" r="5492" b="75699"/>
          <a:stretch>
            <a:fillRect/>
          </a:stretch>
        </p:blipFill>
        <p:spPr bwMode="auto">
          <a:xfrm>
            <a:off x="8244408" y="-16899"/>
            <a:ext cx="918228" cy="590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矩形 2">
            <a:extLst>
              <a:ext uri="{FF2B5EF4-FFF2-40B4-BE49-F238E27FC236}">
                <a16:creationId xmlns:a16="http://schemas.microsoft.com/office/drawing/2014/main" id="{6EEC207D-601C-8A81-C57C-A9AC04D2DF97}"/>
              </a:ext>
            </a:extLst>
          </p:cNvPr>
          <p:cNvSpPr>
            <a:spLocks noChangeArrowheads="1"/>
          </p:cNvSpPr>
          <p:nvPr/>
        </p:nvSpPr>
        <p:spPr bwMode="auto">
          <a:xfrm>
            <a:off x="-18636" y="420123"/>
            <a:ext cx="2505814" cy="540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342900" indent="-342900" defTabSz="685800">
              <a:lnSpc>
                <a:spcPct val="150000"/>
              </a:lnSpc>
              <a:spcBef>
                <a:spcPct val="0"/>
              </a:spcBef>
              <a:buFont typeface="Wingdings" panose="05000000000000000000" pitchFamily="2" charset="2"/>
              <a:buChar char="n"/>
              <a:defRPr/>
            </a:pPr>
            <a:r>
              <a:rPr lang="zh-CN" altLang="en-US" sz="2200" b="1" dirty="0">
                <a:solidFill>
                  <a:srgbClr val="800000"/>
                </a:solidFill>
                <a:latin typeface="微软雅黑" panose="020B0503020204020204" pitchFamily="34" charset="-122"/>
                <a:ea typeface="微软雅黑" panose="020B0503020204020204" pitchFamily="34" charset="-122"/>
              </a:rPr>
              <a:t>材料参数的获取</a:t>
            </a:r>
          </a:p>
        </p:txBody>
      </p:sp>
      <p:sp>
        <p:nvSpPr>
          <p:cNvPr id="12" name="灯片编号占位符 11">
            <a:extLst>
              <a:ext uri="{FF2B5EF4-FFF2-40B4-BE49-F238E27FC236}">
                <a16:creationId xmlns:a16="http://schemas.microsoft.com/office/drawing/2014/main" id="{A9A17677-B074-75FF-D9BF-17C268B2F26F}"/>
              </a:ext>
            </a:extLst>
          </p:cNvPr>
          <p:cNvSpPr>
            <a:spLocks noGrp="1"/>
          </p:cNvSpPr>
          <p:nvPr>
            <p:ph type="sldNum" sz="quarter" idx="12"/>
          </p:nvPr>
        </p:nvSpPr>
        <p:spPr>
          <a:xfrm>
            <a:off x="6757022" y="4858193"/>
            <a:ext cx="2133600" cy="273844"/>
          </a:xfrm>
        </p:spPr>
        <p:txBody>
          <a:bodyPr/>
          <a:lstStyle/>
          <a:p>
            <a:fld id="{0C913308-F349-4B6D-A68A-DD1791B4A57B}" type="slidenum">
              <a:rPr lang="zh-CN" altLang="en-US" smtClean="0">
                <a:solidFill>
                  <a:prstClr val="black">
                    <a:tint val="75000"/>
                  </a:prstClr>
                </a:solidFill>
              </a:rPr>
              <a:pPr/>
              <a:t>8</a:t>
            </a:fld>
            <a:endParaRPr lang="zh-CN" altLang="en-US" dirty="0">
              <a:solidFill>
                <a:prstClr val="black">
                  <a:tint val="75000"/>
                </a:prstClr>
              </a:solidFill>
            </a:endParaRPr>
          </a:p>
        </p:txBody>
      </p:sp>
      <mc:AlternateContent xmlns:mc="http://schemas.openxmlformats.org/markup-compatibility/2006" xmlns:a14="http://schemas.microsoft.com/office/drawing/2010/main">
        <mc:Choice Requires="a14">
          <p:sp>
            <p:nvSpPr>
              <p:cNvPr id="13" name="文本框 12">
                <a:extLst>
                  <a:ext uri="{FF2B5EF4-FFF2-40B4-BE49-F238E27FC236}">
                    <a16:creationId xmlns:a16="http://schemas.microsoft.com/office/drawing/2014/main" id="{34DE2DB9-AFE1-865E-31AF-998E9151B858}"/>
                  </a:ext>
                </a:extLst>
              </p:cNvPr>
              <p:cNvSpPr txBox="1"/>
              <p:nvPr/>
            </p:nvSpPr>
            <p:spPr>
              <a:xfrm>
                <a:off x="107504" y="1132715"/>
                <a:ext cx="4968552" cy="613694"/>
              </a:xfrm>
              <a:prstGeom prst="rect">
                <a:avLst/>
              </a:prstGeom>
              <a:noFill/>
            </p:spPr>
            <p:txBody>
              <a:bodyPr wrap="square" rtlCol="0">
                <a:spAutoFit/>
              </a:bodyPr>
              <a:lstStyle/>
              <a:p>
                <a:pPr marL="171450" indent="-171450">
                  <a:lnSpc>
                    <a:spcPct val="150000"/>
                  </a:lnSpc>
                  <a:buFont typeface="Wingdings" panose="05000000000000000000" pitchFamily="2" charset="2"/>
                  <a:buChar char="ü"/>
                </a:pP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孔隙率测定：重量法 </a:t>
                </a:r>
                <a:r>
                  <a:rPr lang="en-US" altLang="zh-CN" sz="1200" b="1" i="1" dirty="0">
                    <a:effectLst/>
                    <a:latin typeface="Times New Roman" panose="02020603050405020304" pitchFamily="18" charset="0"/>
                    <a:cs typeface="Times New Roman" panose="02020603050405020304" pitchFamily="18" charset="0"/>
                  </a:rPr>
                  <a:t>φ=</a:t>
                </a:r>
                <a:r>
                  <a:rPr lang="en-US" altLang="zh-CN" sz="1200" b="1" i="1" dirty="0" err="1">
                    <a:effectLst/>
                    <a:latin typeface="Times New Roman" panose="02020603050405020304" pitchFamily="18" charset="0"/>
                    <a:cs typeface="Times New Roman" panose="02020603050405020304" pitchFamily="18" charset="0"/>
                  </a:rPr>
                  <a:t>V</a:t>
                </a:r>
                <a:r>
                  <a:rPr lang="en-US" altLang="zh-CN" sz="1200" b="1" i="1" baseline="-25000" dirty="0" err="1">
                    <a:effectLst/>
                    <a:latin typeface="Times New Roman" panose="02020603050405020304" pitchFamily="18" charset="0"/>
                    <a:cs typeface="Times New Roman" panose="02020603050405020304" pitchFamily="18" charset="0"/>
                  </a:rPr>
                  <a:t>p</a:t>
                </a:r>
                <a:r>
                  <a:rPr lang="en-US" altLang="zh-CN" sz="1200" b="1" i="1" dirty="0">
                    <a:effectLst/>
                    <a:latin typeface="Times New Roman" panose="02020603050405020304" pitchFamily="18" charset="0"/>
                    <a:cs typeface="Times New Roman" panose="02020603050405020304" pitchFamily="18" charset="0"/>
                  </a:rPr>
                  <a:t>/</a:t>
                </a:r>
                <a:r>
                  <a:rPr lang="en-US" altLang="zh-CN" sz="1200" b="1" i="1" dirty="0" err="1">
                    <a:effectLst/>
                    <a:latin typeface="Times New Roman" panose="02020603050405020304" pitchFamily="18" charset="0"/>
                    <a:cs typeface="Times New Roman" panose="02020603050405020304" pitchFamily="18" charset="0"/>
                  </a:rPr>
                  <a:t>V</a:t>
                </a:r>
                <a:r>
                  <a:rPr lang="en-US" altLang="zh-CN" sz="1200" b="1" i="1" baseline="-25000" dirty="0" err="1">
                    <a:effectLst/>
                    <a:latin typeface="Times New Roman" panose="02020603050405020304" pitchFamily="18" charset="0"/>
                    <a:cs typeface="Times New Roman" panose="02020603050405020304" pitchFamily="18" charset="0"/>
                  </a:rPr>
                  <a:t>c</a:t>
                </a:r>
                <a:r>
                  <a:rPr lang="en-US" altLang="zh-CN" sz="1200" b="1" i="1" dirty="0">
                    <a:effectLst/>
                    <a:latin typeface="Times New Roman" panose="02020603050405020304" pitchFamily="18" charset="0"/>
                    <a:cs typeface="Times New Roman" panose="02020603050405020304" pitchFamily="18" charset="0"/>
                  </a:rPr>
                  <a:t>= (m</a:t>
                </a:r>
                <a:r>
                  <a:rPr lang="en-US" altLang="zh-CN" sz="1200" b="1" i="1" baseline="-25000" dirty="0">
                    <a:effectLst/>
                    <a:latin typeface="Times New Roman" panose="02020603050405020304" pitchFamily="18" charset="0"/>
                    <a:cs typeface="Times New Roman" panose="02020603050405020304" pitchFamily="18" charset="0"/>
                  </a:rPr>
                  <a:t>2</a:t>
                </a:r>
                <a:r>
                  <a:rPr lang="en-US" altLang="zh-CN" sz="1200" b="1" i="1" dirty="0">
                    <a:effectLst/>
                    <a:latin typeface="Times New Roman" panose="02020603050405020304" pitchFamily="18" charset="0"/>
                    <a:cs typeface="Times New Roman" panose="02020603050405020304" pitchFamily="18" charset="0"/>
                  </a:rPr>
                  <a:t>- m</a:t>
                </a:r>
                <a:r>
                  <a:rPr lang="en-US" altLang="zh-CN" sz="1200" b="1" i="1" baseline="-25000" dirty="0">
                    <a:effectLst/>
                    <a:latin typeface="Times New Roman" panose="02020603050405020304" pitchFamily="18" charset="0"/>
                    <a:cs typeface="Times New Roman" panose="02020603050405020304" pitchFamily="18" charset="0"/>
                  </a:rPr>
                  <a:t>1</a:t>
                </a:r>
                <a:r>
                  <a:rPr lang="en-US" altLang="zh-CN" sz="1200" b="1" i="1" dirty="0">
                    <a:effectLst/>
                    <a:latin typeface="Times New Roman" panose="02020603050405020304" pitchFamily="18" charset="0"/>
                    <a:cs typeface="Times New Roman" panose="02020603050405020304" pitchFamily="18" charset="0"/>
                  </a:rPr>
                  <a:t>)/(</a:t>
                </a:r>
                <a14:m>
                  <m:oMath xmlns:m="http://schemas.openxmlformats.org/officeDocument/2006/math">
                    <m:sSub>
                      <m:sSubPr>
                        <m:ctrlPr>
                          <a:rPr lang="zh-CN" altLang="zh-CN" sz="1200" b="1" i="1">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1200" b="1" i="1">
                            <a:effectLst/>
                            <a:latin typeface="Cambria Math" panose="02040503050406030204" pitchFamily="18" charset="0"/>
                            <a:ea typeface="宋体" panose="02010600030101010101" pitchFamily="2" charset="-122"/>
                            <a:cs typeface="Times New Roman" panose="02020603050405020304" pitchFamily="18" charset="0"/>
                          </a:rPr>
                          <m:t>𝝆</m:t>
                        </m:r>
                      </m:e>
                      <m:sub>
                        <m:r>
                          <a:rPr lang="en-US" altLang="zh-CN" sz="1200" b="1" i="1">
                            <a:effectLst/>
                            <a:latin typeface="Cambria Math" panose="02040503050406030204" pitchFamily="18" charset="0"/>
                            <a:ea typeface="宋体" panose="02010600030101010101" pitchFamily="2" charset="-122"/>
                            <a:cs typeface="Times New Roman" panose="02020603050405020304" pitchFamily="18" charset="0"/>
                          </a:rPr>
                          <m:t>𝒘</m:t>
                        </m:r>
                      </m:sub>
                    </m:sSub>
                  </m:oMath>
                </a14:m>
                <a:r>
                  <a:rPr lang="en-US" altLang="zh-CN" sz="1200" b="1" i="1" dirty="0">
                    <a:effectLst/>
                    <a:latin typeface="Times New Roman" panose="02020603050405020304" pitchFamily="18" charset="0"/>
                    <a:cs typeface="Times New Roman" panose="02020603050405020304" pitchFamily="18" charset="0"/>
                  </a:rPr>
                  <a:t>·</a:t>
                </a:r>
                <a:r>
                  <a:rPr lang="en-US" altLang="zh-CN" sz="1200" b="1" i="1" dirty="0" err="1">
                    <a:effectLst/>
                    <a:latin typeface="Times New Roman" panose="02020603050405020304" pitchFamily="18" charset="0"/>
                    <a:cs typeface="Times New Roman" panose="02020603050405020304" pitchFamily="18" charset="0"/>
                  </a:rPr>
                  <a:t>V</a:t>
                </a:r>
                <a:r>
                  <a:rPr lang="en-US" altLang="zh-CN" sz="1200" b="1" i="1" baseline="-25000" dirty="0" err="1">
                    <a:effectLst/>
                    <a:latin typeface="Times New Roman" panose="02020603050405020304" pitchFamily="18" charset="0"/>
                    <a:cs typeface="Times New Roman" panose="02020603050405020304" pitchFamily="18" charset="0"/>
                  </a:rPr>
                  <a:t>c</a:t>
                </a:r>
                <a:r>
                  <a:rPr lang="en-US" altLang="zh-CN" sz="1200" b="1" i="1" dirty="0">
                    <a:effectLst/>
                    <a:latin typeface="Times New Roman" panose="02020603050405020304" pitchFamily="18" charset="0"/>
                    <a:cs typeface="Times New Roman" panose="02020603050405020304" pitchFamily="18" charset="0"/>
                  </a:rPr>
                  <a:t>)</a:t>
                </a:r>
                <a:r>
                  <a:rPr lang="en-US" altLang="zh-CN" sz="1200" b="1" dirty="0">
                    <a:effectLst/>
                    <a:latin typeface="Times New Roman" panose="02020603050405020304" pitchFamily="18" charset="0"/>
                    <a:cs typeface="Times New Roman" panose="02020603050405020304" pitchFamily="18" charset="0"/>
                  </a:rPr>
                  <a:t> </a:t>
                </a:r>
                <a:endParaRPr lang="en-US" altLang="zh-CN" sz="1200" b="1" dirty="0">
                  <a:latin typeface="微软雅黑" panose="020B0503020204020204" pitchFamily="34" charset="-122"/>
                  <a:ea typeface="微软雅黑" panose="020B0503020204020204" pitchFamily="34" charset="-122"/>
                  <a:cs typeface="Arial" panose="020B0604020202020204" pitchFamily="34" charset="0"/>
                </a:endParaRPr>
              </a:p>
              <a:p>
                <a:pPr>
                  <a:lnSpc>
                    <a:spcPct val="150000"/>
                  </a:lnSpc>
                </a:pPr>
                <a:endParaRPr lang="zh-CN" altLang="en-US" sz="1200" b="1" dirty="0">
                  <a:latin typeface="微软雅黑" panose="020B0503020204020204" pitchFamily="34" charset="-122"/>
                  <a:ea typeface="微软雅黑" panose="020B0503020204020204" pitchFamily="34" charset="-122"/>
                  <a:cs typeface="Arial" panose="020B0604020202020204" pitchFamily="34" charset="0"/>
                </a:endParaRPr>
              </a:p>
            </p:txBody>
          </p:sp>
        </mc:Choice>
        <mc:Fallback xmlns="">
          <p:sp>
            <p:nvSpPr>
              <p:cNvPr id="13" name="文本框 12">
                <a:extLst>
                  <a:ext uri="{FF2B5EF4-FFF2-40B4-BE49-F238E27FC236}">
                    <a16:creationId xmlns:a16="http://schemas.microsoft.com/office/drawing/2014/main" id="{34DE2DB9-AFE1-865E-31AF-998E9151B858}"/>
                  </a:ext>
                </a:extLst>
              </p:cNvPr>
              <p:cNvSpPr txBox="1">
                <a:spLocks noRot="1" noChangeAspect="1" noMove="1" noResize="1" noEditPoints="1" noAdjustHandles="1" noChangeArrowheads="1" noChangeShapeType="1" noTextEdit="1"/>
              </p:cNvSpPr>
              <p:nvPr/>
            </p:nvSpPr>
            <p:spPr>
              <a:xfrm>
                <a:off x="107504" y="1132715"/>
                <a:ext cx="4968552" cy="613694"/>
              </a:xfrm>
              <a:prstGeom prst="rect">
                <a:avLst/>
              </a:prstGeom>
              <a:blipFill>
                <a:blip r:embed="rId4"/>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1" name="文本框 20">
                <a:extLst>
                  <a:ext uri="{FF2B5EF4-FFF2-40B4-BE49-F238E27FC236}">
                    <a16:creationId xmlns:a16="http://schemas.microsoft.com/office/drawing/2014/main" id="{2F5DEA74-36B3-E41F-EDF0-247CCFD92B48}"/>
                  </a:ext>
                </a:extLst>
              </p:cNvPr>
              <p:cNvSpPr txBox="1"/>
              <p:nvPr/>
            </p:nvSpPr>
            <p:spPr>
              <a:xfrm>
                <a:off x="107504" y="2335639"/>
                <a:ext cx="4968552" cy="844847"/>
              </a:xfrm>
              <a:prstGeom prst="rect">
                <a:avLst/>
              </a:prstGeom>
              <a:noFill/>
            </p:spPr>
            <p:txBody>
              <a:bodyPr wrap="square" rtlCol="0">
                <a:spAutoFit/>
              </a:bodyPr>
              <a:lstStyle/>
              <a:p>
                <a:pPr marL="171450" indent="-171450">
                  <a:lnSpc>
                    <a:spcPct val="150000"/>
                  </a:lnSpc>
                  <a:buFont typeface="Wingdings" panose="05000000000000000000" pitchFamily="2" charset="2"/>
                  <a:buChar char="ü"/>
                </a:pP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渗透系数测定：混凝土抗渗实验 </a:t>
                </a:r>
                <a14:m>
                  <m:oMath xmlns:m="http://schemas.openxmlformats.org/officeDocument/2006/math">
                    <m:r>
                      <m:rPr>
                        <m:nor/>
                      </m:rPr>
                      <a:rPr lang="en-US" altLang="zh-CN" sz="1200" i="1" smtClean="0">
                        <a:effectLst/>
                        <a:latin typeface="Times New Roman" panose="02020603050405020304" pitchFamily="18" charset="0"/>
                        <a:ea typeface="宋体" panose="02010600030101010101" pitchFamily="2" charset="-122"/>
                        <a:cs typeface="Times New Roman" panose="02020603050405020304" pitchFamily="18" charset="0"/>
                      </a:rPr>
                      <m:t>K</m:t>
                    </m:r>
                    <m:r>
                      <m:rPr>
                        <m:nor/>
                      </m:rPr>
                      <a:rPr lang="en-US" altLang="zh-CN" sz="1200" i="1" smtClean="0">
                        <a:effectLst/>
                        <a:latin typeface="Times New Roman" panose="02020603050405020304" pitchFamily="18" charset="0"/>
                        <a:ea typeface="宋体" panose="02010600030101010101" pitchFamily="2" charset="-122"/>
                        <a:cs typeface="Times New Roman" panose="02020603050405020304" pitchFamily="18" charset="0"/>
                      </a:rPr>
                      <m:t>=</m:t>
                    </m:r>
                    <m:f>
                      <m:fPr>
                        <m:ctrlPr>
                          <a:rPr lang="zh-CN" altLang="zh-CN" sz="1200" i="1">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1200" i="1">
                                <a:effectLst/>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sz="1200" i="1">
                                <a:effectLst/>
                                <a:latin typeface="Times New Roman" panose="02020603050405020304" pitchFamily="18" charset="0"/>
                                <a:ea typeface="宋体" panose="02010600030101010101" pitchFamily="2" charset="-122"/>
                                <a:cs typeface="Times New Roman" panose="02020603050405020304" pitchFamily="18" charset="0"/>
                              </a:rPr>
                              <m:t>d</m:t>
                            </m:r>
                          </m:e>
                          <m:sup>
                            <m:r>
                              <m:rPr>
                                <m:nor/>
                              </m:rPr>
                              <a:rPr lang="en-US" altLang="zh-CN" sz="1200" i="1">
                                <a:effectLst/>
                                <a:latin typeface="Times New Roman" panose="02020603050405020304" pitchFamily="18" charset="0"/>
                                <a:ea typeface="宋体" panose="02010600030101010101" pitchFamily="2" charset="-122"/>
                                <a:cs typeface="Times New Roman" panose="02020603050405020304" pitchFamily="18" charset="0"/>
                              </a:rPr>
                              <m:t>2</m:t>
                            </m:r>
                          </m:sup>
                        </m:sSup>
                        <m:r>
                          <m:rPr>
                            <m:nor/>
                          </m:rPr>
                          <a:rPr lang="zh-CN" altLang="zh-CN" sz="1200" i="1">
                            <a:effectLst/>
                            <a:latin typeface="Times New Roman" panose="02020603050405020304" pitchFamily="18" charset="0"/>
                            <a:ea typeface="MS Gothic" panose="020B0609070205080204" pitchFamily="49" charset="-128"/>
                            <a:cs typeface="Times New Roman" panose="02020603050405020304" pitchFamily="18" charset="0"/>
                          </a:rPr>
                          <m:t>⋅</m:t>
                        </m:r>
                        <m:r>
                          <m:rPr>
                            <m:nor/>
                          </m:rPr>
                          <a:rPr lang="en-US" altLang="zh-CN" sz="1200" i="1">
                            <a:effectLst/>
                            <a:latin typeface="Times New Roman" panose="02020603050405020304" pitchFamily="18" charset="0"/>
                            <a:ea typeface="宋体" panose="02010600030101010101" pitchFamily="2" charset="-122"/>
                            <a:cs typeface="Times New Roman" panose="02020603050405020304" pitchFamily="18" charset="0"/>
                          </a:rPr>
                          <m:t>φ</m:t>
                        </m:r>
                      </m:num>
                      <m:den>
                        <m:r>
                          <m:rPr>
                            <m:nor/>
                          </m:rPr>
                          <a:rPr lang="en-US" altLang="zh-CN" sz="1200" i="1">
                            <a:effectLst/>
                            <a:latin typeface="Times New Roman" panose="02020603050405020304" pitchFamily="18" charset="0"/>
                            <a:ea typeface="宋体" panose="02010600030101010101" pitchFamily="2" charset="-122"/>
                            <a:cs typeface="Times New Roman" panose="02020603050405020304" pitchFamily="18" charset="0"/>
                          </a:rPr>
                          <m:t>2</m:t>
                        </m:r>
                        <m:r>
                          <m:rPr>
                            <m:nor/>
                          </m:rPr>
                          <a:rPr lang="en-US" altLang="zh-CN" sz="1200" i="1">
                            <a:effectLst/>
                            <a:latin typeface="Times New Roman" panose="02020603050405020304" pitchFamily="18" charset="0"/>
                            <a:ea typeface="宋体" panose="02010600030101010101" pitchFamily="2" charset="-122"/>
                            <a:cs typeface="Times New Roman" panose="02020603050405020304" pitchFamily="18" charset="0"/>
                          </a:rPr>
                          <m:t>t</m:t>
                        </m:r>
                        <m:r>
                          <m:rPr>
                            <m:nor/>
                          </m:rPr>
                          <a:rPr lang="zh-CN" altLang="zh-CN" sz="1200" i="1">
                            <a:effectLst/>
                            <a:latin typeface="Times New Roman" panose="02020603050405020304" pitchFamily="18" charset="0"/>
                            <a:ea typeface="MS Gothic" panose="020B0609070205080204" pitchFamily="49" charset="-128"/>
                            <a:cs typeface="Times New Roman" panose="02020603050405020304" pitchFamily="18" charset="0"/>
                          </a:rPr>
                          <m:t>⋅</m:t>
                        </m:r>
                        <m:r>
                          <m:rPr>
                            <m:nor/>
                          </m:rPr>
                          <a:rPr lang="en-US" altLang="zh-CN" sz="1200" i="1">
                            <a:effectLst/>
                            <a:latin typeface="Times New Roman" panose="02020603050405020304" pitchFamily="18" charset="0"/>
                            <a:ea typeface="宋体" panose="02010600030101010101" pitchFamily="2" charset="-122"/>
                            <a:cs typeface="Times New Roman" panose="02020603050405020304" pitchFamily="18" charset="0"/>
                          </a:rPr>
                          <m:t>H</m:t>
                        </m:r>
                      </m:den>
                    </m:f>
                  </m:oMath>
                </a14:m>
                <a:endParaRPr lang="zh-CN" altLang="en-US" sz="1200" b="1" dirty="0">
                  <a:latin typeface="微软雅黑" panose="020B0503020204020204" pitchFamily="34" charset="-122"/>
                  <a:ea typeface="微软雅黑" panose="020B0503020204020204" pitchFamily="34" charset="-122"/>
                  <a:cs typeface="Arial" panose="020B0604020202020204" pitchFamily="34" charset="0"/>
                </a:endParaRPr>
              </a:p>
              <a:p>
                <a:pPr marL="171450" indent="-171450">
                  <a:lnSpc>
                    <a:spcPct val="150000"/>
                  </a:lnSpc>
                  <a:buFont typeface="Wingdings" panose="05000000000000000000" pitchFamily="2" charset="2"/>
                  <a:buChar char="ü"/>
                </a:pPr>
                <a:endParaRPr lang="en-US" altLang="zh-CN" sz="1200" b="1" dirty="0">
                  <a:latin typeface="微软雅黑" panose="020B0503020204020204" pitchFamily="34" charset="-122"/>
                  <a:ea typeface="微软雅黑" panose="020B0503020204020204" pitchFamily="34" charset="-122"/>
                  <a:cs typeface="Arial" panose="020B0604020202020204" pitchFamily="34" charset="0"/>
                </a:endParaRPr>
              </a:p>
            </p:txBody>
          </p:sp>
        </mc:Choice>
        <mc:Fallback xmlns="">
          <p:sp>
            <p:nvSpPr>
              <p:cNvPr id="21" name="文本框 20">
                <a:extLst>
                  <a:ext uri="{FF2B5EF4-FFF2-40B4-BE49-F238E27FC236}">
                    <a16:creationId xmlns:a16="http://schemas.microsoft.com/office/drawing/2014/main" id="{2F5DEA74-36B3-E41F-EDF0-247CCFD92B48}"/>
                  </a:ext>
                </a:extLst>
              </p:cNvPr>
              <p:cNvSpPr txBox="1">
                <a:spLocks noRot="1" noChangeAspect="1" noMove="1" noResize="1" noEditPoints="1" noAdjustHandles="1" noChangeArrowheads="1" noChangeShapeType="1" noTextEdit="1"/>
              </p:cNvSpPr>
              <p:nvPr/>
            </p:nvSpPr>
            <p:spPr>
              <a:xfrm>
                <a:off x="107504" y="2335639"/>
                <a:ext cx="4968552" cy="844847"/>
              </a:xfrm>
              <a:prstGeom prst="rect">
                <a:avLst/>
              </a:prstGeom>
              <a:blipFill>
                <a:blip r:embed="rId7"/>
                <a:stretch>
                  <a:fillRect/>
                </a:stretch>
              </a:blipFill>
            </p:spPr>
            <p:txBody>
              <a:bodyPr/>
              <a:lstStyle/>
              <a:p>
                <a:r>
                  <a:rPr lang="zh-CN" altLang="en-US">
                    <a:noFill/>
                  </a:rPr>
                  <a:t> </a:t>
                </a:r>
              </a:p>
            </p:txBody>
          </p:sp>
        </mc:Fallback>
      </mc:AlternateContent>
      <p:sp>
        <p:nvSpPr>
          <p:cNvPr id="22" name="文本框 21">
            <a:extLst>
              <a:ext uri="{FF2B5EF4-FFF2-40B4-BE49-F238E27FC236}">
                <a16:creationId xmlns:a16="http://schemas.microsoft.com/office/drawing/2014/main" id="{5848C0FA-900F-0DA3-53B3-EDB8C9A7AE3B}"/>
              </a:ext>
            </a:extLst>
          </p:cNvPr>
          <p:cNvSpPr txBox="1"/>
          <p:nvPr/>
        </p:nvSpPr>
        <p:spPr>
          <a:xfrm>
            <a:off x="107504" y="3353995"/>
            <a:ext cx="4968552" cy="890693"/>
          </a:xfrm>
          <a:prstGeom prst="rect">
            <a:avLst/>
          </a:prstGeom>
          <a:noFill/>
        </p:spPr>
        <p:txBody>
          <a:bodyPr wrap="square" rtlCol="0">
            <a:spAutoFit/>
          </a:bodyPr>
          <a:lstStyle/>
          <a:p>
            <a:pPr marL="171450" indent="-171450">
              <a:lnSpc>
                <a:spcPct val="150000"/>
              </a:lnSpc>
              <a:buFont typeface="Wingdings" panose="05000000000000000000" pitchFamily="2" charset="2"/>
              <a:buChar char="ü"/>
            </a:pPr>
            <a:endParaRPr lang="en-US" altLang="zh-CN" sz="1200" b="1" dirty="0">
              <a:latin typeface="微软雅黑" panose="020B0503020204020204" pitchFamily="34" charset="-122"/>
              <a:ea typeface="微软雅黑" panose="020B0503020204020204" pitchFamily="34" charset="-122"/>
              <a:cs typeface="Arial" panose="020B0604020202020204" pitchFamily="34" charset="0"/>
            </a:endParaRPr>
          </a:p>
          <a:p>
            <a:pPr marL="171450" indent="-171450">
              <a:lnSpc>
                <a:spcPct val="150000"/>
              </a:lnSpc>
              <a:buFont typeface="Wingdings" panose="05000000000000000000" pitchFamily="2" charset="2"/>
              <a:buChar char="ü"/>
            </a:pP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力学性能参数测定：</a:t>
            </a:r>
            <a:r>
              <a:rPr lang="zh-CN" altLang="en-US" sz="1200" b="1" dirty="0">
                <a:latin typeface="微软雅黑" pitchFamily="34" charset="-122"/>
                <a:ea typeface="微软雅黑" pitchFamily="34" charset="-122"/>
              </a:rPr>
              <a:t>弹性模量、抗拉强度、断裂能等（文献值）</a:t>
            </a:r>
            <a:endParaRPr lang="en-US" altLang="zh-CN" sz="1200" b="1" dirty="0">
              <a:latin typeface="微软雅黑" panose="020B0503020204020204" pitchFamily="34" charset="-122"/>
              <a:ea typeface="微软雅黑" panose="020B0503020204020204" pitchFamily="34" charset="-122"/>
              <a:cs typeface="Arial" panose="020B0604020202020204" pitchFamily="34" charset="0"/>
            </a:endParaRPr>
          </a:p>
          <a:p>
            <a:pPr marL="171450" indent="-171450">
              <a:lnSpc>
                <a:spcPct val="150000"/>
              </a:lnSpc>
              <a:buFont typeface="Wingdings" panose="05000000000000000000" pitchFamily="2" charset="2"/>
              <a:buChar char="Ø"/>
            </a:pPr>
            <a:endParaRPr lang="zh-CN" altLang="en-US" sz="1200" b="1" dirty="0">
              <a:latin typeface="微软雅黑" panose="020B0503020204020204" pitchFamily="34" charset="-122"/>
              <a:ea typeface="微软雅黑" panose="020B0503020204020204" pitchFamily="34" charset="-122"/>
              <a:cs typeface="Arial" panose="020B0604020202020204" pitchFamily="34" charset="0"/>
            </a:endParaRPr>
          </a:p>
        </p:txBody>
      </p:sp>
      <p:graphicFrame>
        <p:nvGraphicFramePr>
          <p:cNvPr id="23" name="表格 22">
            <a:extLst>
              <a:ext uri="{FF2B5EF4-FFF2-40B4-BE49-F238E27FC236}">
                <a16:creationId xmlns:a16="http://schemas.microsoft.com/office/drawing/2014/main" id="{B9EEA54B-7AF3-7A73-7F97-76F68E98205B}"/>
              </a:ext>
            </a:extLst>
          </p:cNvPr>
          <p:cNvGraphicFramePr>
            <a:graphicFrameLocks noGrp="1"/>
          </p:cNvGraphicFramePr>
          <p:nvPr>
            <p:extLst>
              <p:ext uri="{D42A27DB-BD31-4B8C-83A1-F6EECF244321}">
                <p14:modId xmlns:p14="http://schemas.microsoft.com/office/powerpoint/2010/main" val="3237599044"/>
              </p:ext>
            </p:extLst>
          </p:nvPr>
        </p:nvGraphicFramePr>
        <p:xfrm>
          <a:off x="3779912" y="2347212"/>
          <a:ext cx="4185777" cy="778072"/>
        </p:xfrm>
        <a:graphic>
          <a:graphicData uri="http://schemas.openxmlformats.org/drawingml/2006/table">
            <a:tbl>
              <a:tblPr firstRow="1" firstCol="1" bandRow="1">
                <a:tableStyleId>{5C22544A-7EE6-4342-B048-85BDC9FD1C3A}</a:tableStyleId>
              </a:tblPr>
              <a:tblGrid>
                <a:gridCol w="657006">
                  <a:extLst>
                    <a:ext uri="{9D8B030D-6E8A-4147-A177-3AD203B41FA5}">
                      <a16:colId xmlns:a16="http://schemas.microsoft.com/office/drawing/2014/main" val="3447537028"/>
                    </a:ext>
                  </a:extLst>
                </a:gridCol>
                <a:gridCol w="576064">
                  <a:extLst>
                    <a:ext uri="{9D8B030D-6E8A-4147-A177-3AD203B41FA5}">
                      <a16:colId xmlns:a16="http://schemas.microsoft.com/office/drawing/2014/main" val="183055794"/>
                    </a:ext>
                  </a:extLst>
                </a:gridCol>
                <a:gridCol w="576064">
                  <a:extLst>
                    <a:ext uri="{9D8B030D-6E8A-4147-A177-3AD203B41FA5}">
                      <a16:colId xmlns:a16="http://schemas.microsoft.com/office/drawing/2014/main" val="3405138932"/>
                    </a:ext>
                  </a:extLst>
                </a:gridCol>
                <a:gridCol w="720080">
                  <a:extLst>
                    <a:ext uri="{9D8B030D-6E8A-4147-A177-3AD203B41FA5}">
                      <a16:colId xmlns:a16="http://schemas.microsoft.com/office/drawing/2014/main" val="3650046870"/>
                    </a:ext>
                  </a:extLst>
                </a:gridCol>
                <a:gridCol w="792088">
                  <a:extLst>
                    <a:ext uri="{9D8B030D-6E8A-4147-A177-3AD203B41FA5}">
                      <a16:colId xmlns:a16="http://schemas.microsoft.com/office/drawing/2014/main" val="4086072127"/>
                    </a:ext>
                  </a:extLst>
                </a:gridCol>
                <a:gridCol w="864475">
                  <a:extLst>
                    <a:ext uri="{9D8B030D-6E8A-4147-A177-3AD203B41FA5}">
                      <a16:colId xmlns:a16="http://schemas.microsoft.com/office/drawing/2014/main" val="4069637678"/>
                    </a:ext>
                  </a:extLst>
                </a:gridCol>
              </a:tblGrid>
              <a:tr h="208179">
                <a:tc>
                  <a:txBody>
                    <a:bodyPr/>
                    <a:lstStyle/>
                    <a:p>
                      <a:pPr indent="127000" algn="ctr">
                        <a:lnSpc>
                          <a:spcPct val="130000"/>
                        </a:lnSpc>
                        <a:spcBef>
                          <a:spcPts val="120"/>
                        </a:spcBef>
                        <a:spcAft>
                          <a:spcPts val="120"/>
                        </a:spcAft>
                      </a:pPr>
                      <a:r>
                        <a:rPr lang="zh-CN" sz="600" b="1" kern="100" dirty="0">
                          <a:solidFill>
                            <a:schemeClr val="tx1"/>
                          </a:solidFill>
                          <a:effectLst/>
                          <a:latin typeface="微软雅黑" panose="020B0503020204020204" pitchFamily="34" charset="-122"/>
                          <a:ea typeface="微软雅黑" panose="020B0503020204020204" pitchFamily="34" charset="-122"/>
                        </a:rPr>
                        <a:t>试样编号</a:t>
                      </a:r>
                      <a:endParaRPr lang="zh-CN" sz="600" b="1" kern="10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anchor="ctr"/>
                </a:tc>
                <a:tc>
                  <a:txBody>
                    <a:bodyPr/>
                    <a:lstStyle/>
                    <a:p>
                      <a:pPr indent="127000" algn="ctr">
                        <a:lnSpc>
                          <a:spcPct val="130000"/>
                        </a:lnSpc>
                        <a:spcBef>
                          <a:spcPts val="120"/>
                        </a:spcBef>
                        <a:spcAft>
                          <a:spcPts val="120"/>
                        </a:spcAft>
                      </a:pPr>
                      <a:r>
                        <a:rPr lang="zh-CN" sz="600" b="1" kern="100" dirty="0">
                          <a:solidFill>
                            <a:schemeClr val="tx1"/>
                          </a:solidFill>
                          <a:effectLst/>
                          <a:latin typeface="微软雅黑" panose="020B0503020204020204" pitchFamily="34" charset="-122"/>
                          <a:ea typeface="微软雅黑" panose="020B0503020204020204" pitchFamily="34" charset="-122"/>
                        </a:rPr>
                        <a:t>施加水压</a:t>
                      </a:r>
                      <a:endParaRPr lang="zh-CN" sz="600" b="1" kern="10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anchor="ctr"/>
                </a:tc>
                <a:tc>
                  <a:txBody>
                    <a:bodyPr/>
                    <a:lstStyle/>
                    <a:p>
                      <a:pPr indent="127000" algn="ctr">
                        <a:lnSpc>
                          <a:spcPct val="130000"/>
                        </a:lnSpc>
                        <a:spcBef>
                          <a:spcPts val="120"/>
                        </a:spcBef>
                        <a:spcAft>
                          <a:spcPts val="120"/>
                        </a:spcAft>
                      </a:pPr>
                      <a:r>
                        <a:rPr lang="zh-CN" sz="600" b="1" kern="100" dirty="0">
                          <a:solidFill>
                            <a:schemeClr val="tx1"/>
                          </a:solidFill>
                          <a:effectLst/>
                          <a:latin typeface="微软雅黑" panose="020B0503020204020204" pitchFamily="34" charset="-122"/>
                          <a:ea typeface="微软雅黑" panose="020B0503020204020204" pitchFamily="34" charset="-122"/>
                        </a:rPr>
                        <a:t>渗透高度</a:t>
                      </a:r>
                      <a:endParaRPr lang="zh-CN" sz="600" b="1" kern="10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anchor="ctr"/>
                </a:tc>
                <a:tc>
                  <a:txBody>
                    <a:bodyPr/>
                    <a:lstStyle/>
                    <a:p>
                      <a:pPr indent="127000" algn="ctr">
                        <a:lnSpc>
                          <a:spcPct val="130000"/>
                        </a:lnSpc>
                        <a:spcBef>
                          <a:spcPts val="120"/>
                        </a:spcBef>
                        <a:spcAft>
                          <a:spcPts val="120"/>
                        </a:spcAft>
                      </a:pPr>
                      <a:r>
                        <a:rPr lang="zh-CN" sz="600" b="1" kern="100">
                          <a:solidFill>
                            <a:schemeClr val="tx1"/>
                          </a:solidFill>
                          <a:effectLst/>
                          <a:latin typeface="微软雅黑" panose="020B0503020204020204" pitchFamily="34" charset="-122"/>
                          <a:ea typeface="微软雅黑" panose="020B0503020204020204" pitchFamily="34" charset="-122"/>
                        </a:rPr>
                        <a:t>渗透用时</a:t>
                      </a:r>
                      <a:endParaRPr lang="zh-CN" sz="600" b="1" kern="10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anchor="ctr"/>
                </a:tc>
                <a:tc>
                  <a:txBody>
                    <a:bodyPr/>
                    <a:lstStyle/>
                    <a:p>
                      <a:pPr indent="127000" algn="ctr">
                        <a:lnSpc>
                          <a:spcPct val="130000"/>
                        </a:lnSpc>
                        <a:spcBef>
                          <a:spcPts val="120"/>
                        </a:spcBef>
                        <a:spcAft>
                          <a:spcPts val="120"/>
                        </a:spcAft>
                      </a:pPr>
                      <a:r>
                        <a:rPr lang="zh-CN" sz="600" b="1" kern="100">
                          <a:solidFill>
                            <a:schemeClr val="tx1"/>
                          </a:solidFill>
                          <a:effectLst/>
                          <a:latin typeface="微软雅黑" panose="020B0503020204020204" pitchFamily="34" charset="-122"/>
                          <a:ea typeface="微软雅黑" panose="020B0503020204020204" pitchFamily="34" charset="-122"/>
                        </a:rPr>
                        <a:t>平均渗透用时</a:t>
                      </a:r>
                      <a:endParaRPr lang="zh-CN" sz="600" b="1" kern="10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anchor="ctr"/>
                </a:tc>
                <a:tc>
                  <a:txBody>
                    <a:bodyPr/>
                    <a:lstStyle/>
                    <a:p>
                      <a:pPr indent="127000" algn="ctr">
                        <a:lnSpc>
                          <a:spcPct val="130000"/>
                        </a:lnSpc>
                        <a:spcBef>
                          <a:spcPts val="120"/>
                        </a:spcBef>
                        <a:spcAft>
                          <a:spcPts val="120"/>
                        </a:spcAft>
                      </a:pPr>
                      <a:r>
                        <a:rPr lang="zh-CN" sz="600" b="1" kern="100">
                          <a:solidFill>
                            <a:schemeClr val="tx1"/>
                          </a:solidFill>
                          <a:effectLst/>
                          <a:latin typeface="微软雅黑" panose="020B0503020204020204" pitchFamily="34" charset="-122"/>
                          <a:ea typeface="微软雅黑" panose="020B0503020204020204" pitchFamily="34" charset="-122"/>
                        </a:rPr>
                        <a:t>渗透系数平均值</a:t>
                      </a:r>
                      <a:endParaRPr lang="zh-CN" sz="600" b="1" kern="10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anchor="ctr"/>
                </a:tc>
                <a:extLst>
                  <a:ext uri="{0D108BD9-81ED-4DB2-BD59-A6C34878D82A}">
                    <a16:rowId xmlns:a16="http://schemas.microsoft.com/office/drawing/2014/main" val="370679225"/>
                  </a:ext>
                </a:extLst>
              </a:tr>
              <a:tr h="208179">
                <a:tc>
                  <a:txBody>
                    <a:bodyPr/>
                    <a:lstStyle/>
                    <a:p>
                      <a:pPr indent="127000" algn="ctr">
                        <a:lnSpc>
                          <a:spcPct val="130000"/>
                        </a:lnSpc>
                        <a:spcBef>
                          <a:spcPts val="120"/>
                        </a:spcBef>
                        <a:spcAft>
                          <a:spcPts val="120"/>
                        </a:spcAft>
                      </a:pPr>
                      <a:r>
                        <a:rPr lang="en-US" sz="600" b="1" kern="100">
                          <a:solidFill>
                            <a:schemeClr val="tx1"/>
                          </a:solidFill>
                          <a:effectLst/>
                          <a:latin typeface="微软雅黑" panose="020B0503020204020204" pitchFamily="34" charset="-122"/>
                          <a:ea typeface="微软雅黑" panose="020B0503020204020204" pitchFamily="34" charset="-122"/>
                        </a:rPr>
                        <a:t>1</a:t>
                      </a:r>
                      <a:endParaRPr lang="zh-CN" sz="600" b="1" kern="10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anchor="ctr"/>
                </a:tc>
                <a:tc rowSpan="3">
                  <a:txBody>
                    <a:bodyPr/>
                    <a:lstStyle/>
                    <a:p>
                      <a:pPr indent="127000" algn="ctr">
                        <a:lnSpc>
                          <a:spcPct val="130000"/>
                        </a:lnSpc>
                        <a:spcBef>
                          <a:spcPts val="120"/>
                        </a:spcBef>
                        <a:spcAft>
                          <a:spcPts val="120"/>
                        </a:spcAft>
                      </a:pPr>
                      <a:r>
                        <a:rPr lang="en-US" sz="600" b="1" kern="100" dirty="0">
                          <a:solidFill>
                            <a:schemeClr val="tx1"/>
                          </a:solidFill>
                          <a:effectLst/>
                          <a:latin typeface="微软雅黑" panose="020B0503020204020204" pitchFamily="34" charset="-122"/>
                          <a:ea typeface="微软雅黑" panose="020B0503020204020204" pitchFamily="34" charset="-122"/>
                        </a:rPr>
                        <a:t>0.8MPa</a:t>
                      </a:r>
                      <a:endParaRPr lang="zh-CN" sz="600" b="1" kern="10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anchor="ctr"/>
                </a:tc>
                <a:tc rowSpan="3">
                  <a:txBody>
                    <a:bodyPr/>
                    <a:lstStyle/>
                    <a:p>
                      <a:pPr indent="127000" algn="ctr">
                        <a:lnSpc>
                          <a:spcPct val="130000"/>
                        </a:lnSpc>
                        <a:spcBef>
                          <a:spcPts val="120"/>
                        </a:spcBef>
                        <a:spcAft>
                          <a:spcPts val="120"/>
                        </a:spcAft>
                      </a:pPr>
                      <a:r>
                        <a:rPr lang="en-US" sz="600" b="1" kern="100" dirty="0">
                          <a:solidFill>
                            <a:schemeClr val="tx1"/>
                          </a:solidFill>
                          <a:effectLst/>
                          <a:latin typeface="微软雅黑" panose="020B0503020204020204" pitchFamily="34" charset="-122"/>
                          <a:ea typeface="微软雅黑" panose="020B0503020204020204" pitchFamily="34" charset="-122"/>
                        </a:rPr>
                        <a:t>150mm</a:t>
                      </a:r>
                      <a:endParaRPr lang="zh-CN" sz="600" b="1" kern="10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anchor="ctr"/>
                </a:tc>
                <a:tc>
                  <a:txBody>
                    <a:bodyPr/>
                    <a:lstStyle/>
                    <a:p>
                      <a:pPr indent="127000" algn="ctr">
                        <a:lnSpc>
                          <a:spcPct val="130000"/>
                        </a:lnSpc>
                        <a:spcBef>
                          <a:spcPts val="120"/>
                        </a:spcBef>
                        <a:spcAft>
                          <a:spcPts val="120"/>
                        </a:spcAft>
                      </a:pPr>
                      <a:r>
                        <a:rPr lang="en-US" sz="600" b="1" kern="100" dirty="0">
                          <a:solidFill>
                            <a:schemeClr val="tx1"/>
                          </a:solidFill>
                          <a:effectLst/>
                          <a:latin typeface="微软雅黑" panose="020B0503020204020204" pitchFamily="34" charset="-122"/>
                          <a:ea typeface="微软雅黑" panose="020B0503020204020204" pitchFamily="34" charset="-122"/>
                        </a:rPr>
                        <a:t>5.5h</a:t>
                      </a:r>
                      <a:endParaRPr lang="zh-CN" sz="600" b="1" kern="10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anchor="ctr"/>
                </a:tc>
                <a:tc rowSpan="3">
                  <a:txBody>
                    <a:bodyPr/>
                    <a:lstStyle/>
                    <a:p>
                      <a:pPr indent="127000" algn="ctr">
                        <a:lnSpc>
                          <a:spcPct val="130000"/>
                        </a:lnSpc>
                        <a:spcBef>
                          <a:spcPts val="120"/>
                        </a:spcBef>
                        <a:spcAft>
                          <a:spcPts val="120"/>
                        </a:spcAft>
                      </a:pPr>
                      <a:r>
                        <a:rPr lang="en-US" sz="600" b="1" kern="100" dirty="0">
                          <a:solidFill>
                            <a:schemeClr val="tx1"/>
                          </a:solidFill>
                          <a:effectLst/>
                          <a:latin typeface="微软雅黑" panose="020B0503020204020204" pitchFamily="34" charset="-122"/>
                          <a:ea typeface="微软雅黑" panose="020B0503020204020204" pitchFamily="34" charset="-122"/>
                        </a:rPr>
                        <a:t>6.333h</a:t>
                      </a:r>
                      <a:endParaRPr lang="zh-CN" sz="600" b="1" kern="10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anchor="ctr"/>
                </a:tc>
                <a:tc rowSpan="3">
                  <a:txBody>
                    <a:bodyPr/>
                    <a:lstStyle/>
                    <a:p>
                      <a:pPr indent="127000" algn="ctr">
                        <a:lnSpc>
                          <a:spcPct val="130000"/>
                        </a:lnSpc>
                        <a:spcBef>
                          <a:spcPts val="120"/>
                        </a:spcBef>
                        <a:spcAft>
                          <a:spcPts val="120"/>
                        </a:spcAft>
                      </a:pPr>
                      <a:r>
                        <a:rPr lang="en-US" sz="600" b="1" kern="100">
                          <a:solidFill>
                            <a:schemeClr val="tx1"/>
                          </a:solidFill>
                          <a:effectLst/>
                          <a:latin typeface="微软雅黑" panose="020B0503020204020204" pitchFamily="34" charset="-122"/>
                          <a:ea typeface="微软雅黑" panose="020B0503020204020204" pitchFamily="34" charset="-122"/>
                        </a:rPr>
                        <a:t>7.2×10</a:t>
                      </a:r>
                      <a:r>
                        <a:rPr lang="en-US" sz="600" b="1" kern="100" baseline="30000">
                          <a:solidFill>
                            <a:schemeClr val="tx1"/>
                          </a:solidFill>
                          <a:effectLst/>
                          <a:latin typeface="微软雅黑" panose="020B0503020204020204" pitchFamily="34" charset="-122"/>
                          <a:ea typeface="微软雅黑" panose="020B0503020204020204" pitchFamily="34" charset="-122"/>
                        </a:rPr>
                        <a:t>-12</a:t>
                      </a:r>
                      <a:r>
                        <a:rPr lang="en-US" sz="600" b="1" kern="100">
                          <a:solidFill>
                            <a:schemeClr val="tx1"/>
                          </a:solidFill>
                          <a:effectLst/>
                          <a:latin typeface="微软雅黑" panose="020B0503020204020204" pitchFamily="34" charset="-122"/>
                          <a:ea typeface="微软雅黑" panose="020B0503020204020204" pitchFamily="34" charset="-122"/>
                        </a:rPr>
                        <a:t>m/s</a:t>
                      </a:r>
                      <a:endParaRPr lang="zh-CN" sz="600" b="1" kern="10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anchor="ctr"/>
                </a:tc>
                <a:extLst>
                  <a:ext uri="{0D108BD9-81ED-4DB2-BD59-A6C34878D82A}">
                    <a16:rowId xmlns:a16="http://schemas.microsoft.com/office/drawing/2014/main" val="3466857035"/>
                  </a:ext>
                </a:extLst>
              </a:tr>
              <a:tr h="208179">
                <a:tc>
                  <a:txBody>
                    <a:bodyPr/>
                    <a:lstStyle/>
                    <a:p>
                      <a:pPr indent="127000" algn="ctr">
                        <a:lnSpc>
                          <a:spcPct val="130000"/>
                        </a:lnSpc>
                        <a:spcBef>
                          <a:spcPts val="120"/>
                        </a:spcBef>
                        <a:spcAft>
                          <a:spcPts val="120"/>
                        </a:spcAft>
                      </a:pPr>
                      <a:r>
                        <a:rPr lang="en-US" sz="600" b="1" kern="100" dirty="0">
                          <a:solidFill>
                            <a:schemeClr val="tx1"/>
                          </a:solidFill>
                          <a:effectLst/>
                          <a:latin typeface="微软雅黑" panose="020B0503020204020204" pitchFamily="34" charset="-122"/>
                          <a:ea typeface="微软雅黑" panose="020B0503020204020204" pitchFamily="34" charset="-122"/>
                        </a:rPr>
                        <a:t>2</a:t>
                      </a:r>
                      <a:endParaRPr lang="zh-CN" sz="600" b="1" kern="10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anchor="ctr"/>
                </a:tc>
                <a:tc vMerge="1">
                  <a:txBody>
                    <a:bodyPr/>
                    <a:lstStyle/>
                    <a:p>
                      <a:endParaRPr lang="zh-CN" altLang="en-US"/>
                    </a:p>
                  </a:txBody>
                  <a:tcPr/>
                </a:tc>
                <a:tc vMerge="1">
                  <a:txBody>
                    <a:bodyPr/>
                    <a:lstStyle/>
                    <a:p>
                      <a:endParaRPr lang="zh-CN" altLang="en-US"/>
                    </a:p>
                  </a:txBody>
                  <a:tcPr/>
                </a:tc>
                <a:tc>
                  <a:txBody>
                    <a:bodyPr/>
                    <a:lstStyle/>
                    <a:p>
                      <a:pPr indent="127000" algn="ctr">
                        <a:lnSpc>
                          <a:spcPct val="130000"/>
                        </a:lnSpc>
                        <a:spcBef>
                          <a:spcPts val="120"/>
                        </a:spcBef>
                        <a:spcAft>
                          <a:spcPts val="120"/>
                        </a:spcAft>
                      </a:pPr>
                      <a:r>
                        <a:rPr lang="en-US" sz="600" b="1" kern="100" dirty="0">
                          <a:solidFill>
                            <a:schemeClr val="tx1"/>
                          </a:solidFill>
                          <a:effectLst/>
                          <a:latin typeface="微软雅黑" panose="020B0503020204020204" pitchFamily="34" charset="-122"/>
                          <a:ea typeface="微软雅黑" panose="020B0503020204020204" pitchFamily="34" charset="-122"/>
                        </a:rPr>
                        <a:t>6.5h</a:t>
                      </a:r>
                      <a:endParaRPr lang="zh-CN" sz="600" b="1" kern="10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anchor="ct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3705446464"/>
                  </a:ext>
                </a:extLst>
              </a:tr>
              <a:tr h="153535">
                <a:tc>
                  <a:txBody>
                    <a:bodyPr/>
                    <a:lstStyle/>
                    <a:p>
                      <a:pPr indent="127000" algn="ctr">
                        <a:lnSpc>
                          <a:spcPct val="130000"/>
                        </a:lnSpc>
                        <a:spcBef>
                          <a:spcPts val="120"/>
                        </a:spcBef>
                        <a:spcAft>
                          <a:spcPts val="120"/>
                        </a:spcAft>
                      </a:pPr>
                      <a:r>
                        <a:rPr lang="en-US" sz="600" b="1" kern="100">
                          <a:solidFill>
                            <a:schemeClr val="tx1"/>
                          </a:solidFill>
                          <a:effectLst/>
                          <a:latin typeface="微软雅黑" panose="020B0503020204020204" pitchFamily="34" charset="-122"/>
                          <a:ea typeface="微软雅黑" panose="020B0503020204020204" pitchFamily="34" charset="-122"/>
                        </a:rPr>
                        <a:t>3</a:t>
                      </a:r>
                      <a:endParaRPr lang="zh-CN" sz="600" b="1" kern="10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anchor="ctr"/>
                </a:tc>
                <a:tc vMerge="1">
                  <a:txBody>
                    <a:bodyPr/>
                    <a:lstStyle/>
                    <a:p>
                      <a:endParaRPr lang="zh-CN" altLang="en-US"/>
                    </a:p>
                  </a:txBody>
                  <a:tcPr/>
                </a:tc>
                <a:tc vMerge="1">
                  <a:txBody>
                    <a:bodyPr/>
                    <a:lstStyle/>
                    <a:p>
                      <a:endParaRPr lang="zh-CN" altLang="en-US"/>
                    </a:p>
                  </a:txBody>
                  <a:tcPr/>
                </a:tc>
                <a:tc>
                  <a:txBody>
                    <a:bodyPr/>
                    <a:lstStyle/>
                    <a:p>
                      <a:pPr indent="127000" algn="ctr">
                        <a:lnSpc>
                          <a:spcPct val="130000"/>
                        </a:lnSpc>
                        <a:spcBef>
                          <a:spcPts val="120"/>
                        </a:spcBef>
                        <a:spcAft>
                          <a:spcPts val="120"/>
                        </a:spcAft>
                      </a:pPr>
                      <a:r>
                        <a:rPr lang="en-US" sz="600" b="1" kern="100" dirty="0">
                          <a:solidFill>
                            <a:schemeClr val="tx1"/>
                          </a:solidFill>
                          <a:effectLst/>
                          <a:latin typeface="微软雅黑" panose="020B0503020204020204" pitchFamily="34" charset="-122"/>
                          <a:ea typeface="微软雅黑" panose="020B0503020204020204" pitchFamily="34" charset="-122"/>
                        </a:rPr>
                        <a:t>7h</a:t>
                      </a:r>
                      <a:endParaRPr lang="zh-CN" sz="600" b="1" kern="10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anchor="ct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595927243"/>
                  </a:ext>
                </a:extLst>
              </a:tr>
            </a:tbl>
          </a:graphicData>
        </a:graphic>
      </p:graphicFrame>
      <p:graphicFrame>
        <p:nvGraphicFramePr>
          <p:cNvPr id="24" name="表格 23">
            <a:extLst>
              <a:ext uri="{FF2B5EF4-FFF2-40B4-BE49-F238E27FC236}">
                <a16:creationId xmlns:a16="http://schemas.microsoft.com/office/drawing/2014/main" id="{D2E33925-F4F6-0D77-4832-48A0A2A4A9FA}"/>
              </a:ext>
            </a:extLst>
          </p:cNvPr>
          <p:cNvGraphicFramePr>
            <a:graphicFrameLocks noGrp="1"/>
          </p:cNvGraphicFramePr>
          <p:nvPr>
            <p:extLst>
              <p:ext uri="{D42A27DB-BD31-4B8C-83A1-F6EECF244321}">
                <p14:modId xmlns:p14="http://schemas.microsoft.com/office/powerpoint/2010/main" val="2726994194"/>
              </p:ext>
            </p:extLst>
          </p:nvPr>
        </p:nvGraphicFramePr>
        <p:xfrm>
          <a:off x="3563888" y="910580"/>
          <a:ext cx="5564909" cy="914264"/>
        </p:xfrm>
        <a:graphic>
          <a:graphicData uri="http://schemas.openxmlformats.org/drawingml/2006/table">
            <a:tbl>
              <a:tblPr firstRow="1" firstCol="1" bandRow="1">
                <a:tableStyleId>{5C22544A-7EE6-4342-B048-85BDC9FD1C3A}</a:tableStyleId>
              </a:tblPr>
              <a:tblGrid>
                <a:gridCol w="596358">
                  <a:extLst>
                    <a:ext uri="{9D8B030D-6E8A-4147-A177-3AD203B41FA5}">
                      <a16:colId xmlns:a16="http://schemas.microsoft.com/office/drawing/2014/main" val="1732032696"/>
                    </a:ext>
                  </a:extLst>
                </a:gridCol>
                <a:gridCol w="720080">
                  <a:extLst>
                    <a:ext uri="{9D8B030D-6E8A-4147-A177-3AD203B41FA5}">
                      <a16:colId xmlns:a16="http://schemas.microsoft.com/office/drawing/2014/main" val="1406416348"/>
                    </a:ext>
                  </a:extLst>
                </a:gridCol>
                <a:gridCol w="720080">
                  <a:extLst>
                    <a:ext uri="{9D8B030D-6E8A-4147-A177-3AD203B41FA5}">
                      <a16:colId xmlns:a16="http://schemas.microsoft.com/office/drawing/2014/main" val="1382515430"/>
                    </a:ext>
                  </a:extLst>
                </a:gridCol>
                <a:gridCol w="648072">
                  <a:extLst>
                    <a:ext uri="{9D8B030D-6E8A-4147-A177-3AD203B41FA5}">
                      <a16:colId xmlns:a16="http://schemas.microsoft.com/office/drawing/2014/main" val="1147367228"/>
                    </a:ext>
                  </a:extLst>
                </a:gridCol>
                <a:gridCol w="864096">
                  <a:extLst>
                    <a:ext uri="{9D8B030D-6E8A-4147-A177-3AD203B41FA5}">
                      <a16:colId xmlns:a16="http://schemas.microsoft.com/office/drawing/2014/main" val="2088145919"/>
                    </a:ext>
                  </a:extLst>
                </a:gridCol>
                <a:gridCol w="720080">
                  <a:extLst>
                    <a:ext uri="{9D8B030D-6E8A-4147-A177-3AD203B41FA5}">
                      <a16:colId xmlns:a16="http://schemas.microsoft.com/office/drawing/2014/main" val="2864380408"/>
                    </a:ext>
                  </a:extLst>
                </a:gridCol>
                <a:gridCol w="648072">
                  <a:extLst>
                    <a:ext uri="{9D8B030D-6E8A-4147-A177-3AD203B41FA5}">
                      <a16:colId xmlns:a16="http://schemas.microsoft.com/office/drawing/2014/main" val="455259650"/>
                    </a:ext>
                  </a:extLst>
                </a:gridCol>
                <a:gridCol w="648071">
                  <a:extLst>
                    <a:ext uri="{9D8B030D-6E8A-4147-A177-3AD203B41FA5}">
                      <a16:colId xmlns:a16="http://schemas.microsoft.com/office/drawing/2014/main" val="3009222681"/>
                    </a:ext>
                  </a:extLst>
                </a:gridCol>
              </a:tblGrid>
              <a:tr h="228566">
                <a:tc>
                  <a:txBody>
                    <a:bodyPr/>
                    <a:lstStyle/>
                    <a:p>
                      <a:pPr indent="127000" algn="ctr">
                        <a:lnSpc>
                          <a:spcPct val="130000"/>
                        </a:lnSpc>
                        <a:spcBef>
                          <a:spcPts val="120"/>
                        </a:spcBef>
                        <a:spcAft>
                          <a:spcPts val="120"/>
                        </a:spcAft>
                      </a:pPr>
                      <a:r>
                        <a:rPr lang="zh-CN" sz="600" b="1"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试样编号</a:t>
                      </a:r>
                    </a:p>
                  </a:txBody>
                  <a:tcPr marL="68580" marR="68580" marT="0" marB="0" anchor="ctr"/>
                </a:tc>
                <a:tc>
                  <a:txBody>
                    <a:bodyPr/>
                    <a:lstStyle/>
                    <a:p>
                      <a:pPr indent="127000" algn="ctr">
                        <a:lnSpc>
                          <a:spcPts val="1200"/>
                        </a:lnSpc>
                        <a:spcBef>
                          <a:spcPts val="120"/>
                        </a:spcBef>
                        <a:spcAft>
                          <a:spcPts val="120"/>
                        </a:spcAft>
                      </a:pPr>
                      <a:r>
                        <a:rPr lang="zh-CN" sz="600" b="1"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干燥重量</a:t>
                      </a:r>
                      <a:r>
                        <a:rPr lang="en-US" sz="600" b="1"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(g)</a:t>
                      </a:r>
                      <a:endParaRPr lang="zh-CN" sz="600" b="1"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tc>
                <a:tc>
                  <a:txBody>
                    <a:bodyPr/>
                    <a:lstStyle/>
                    <a:p>
                      <a:pPr indent="127000" algn="ctr">
                        <a:lnSpc>
                          <a:spcPts val="1200"/>
                        </a:lnSpc>
                        <a:spcBef>
                          <a:spcPts val="120"/>
                        </a:spcBef>
                        <a:spcAft>
                          <a:spcPts val="120"/>
                        </a:spcAft>
                      </a:pPr>
                      <a:r>
                        <a:rPr lang="zh-CN" sz="600" b="1"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饱水重量</a:t>
                      </a:r>
                      <a:r>
                        <a:rPr lang="en-US" sz="600" b="1"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(g)</a:t>
                      </a:r>
                      <a:endParaRPr lang="zh-CN" sz="600" b="1"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tc>
                <a:tc>
                  <a:txBody>
                    <a:bodyPr/>
                    <a:lstStyle/>
                    <a:p>
                      <a:pPr algn="ctr">
                        <a:lnSpc>
                          <a:spcPts val="1200"/>
                        </a:lnSpc>
                      </a:pPr>
                      <a:r>
                        <a:rPr lang="zh-CN" sz="600" b="1"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水重量</a:t>
                      </a:r>
                      <a:r>
                        <a:rPr lang="en-US" sz="600" b="1"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(g)</a:t>
                      </a:r>
                      <a:endParaRPr lang="zh-CN" sz="600" b="1"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tc>
                <a:tc>
                  <a:txBody>
                    <a:bodyPr/>
                    <a:lstStyle/>
                    <a:p>
                      <a:pPr indent="127000" algn="ctr">
                        <a:lnSpc>
                          <a:spcPts val="1200"/>
                        </a:lnSpc>
                        <a:spcBef>
                          <a:spcPts val="120"/>
                        </a:spcBef>
                        <a:spcAft>
                          <a:spcPts val="120"/>
                        </a:spcAft>
                      </a:pPr>
                      <a:r>
                        <a:rPr lang="zh-CN" sz="600" b="1"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含水量（质量比）</a:t>
                      </a:r>
                    </a:p>
                  </a:txBody>
                  <a:tcPr marL="68580" marR="68580" marT="0" marB="0" anchor="ctr"/>
                </a:tc>
                <a:tc>
                  <a:txBody>
                    <a:bodyPr/>
                    <a:lstStyle/>
                    <a:p>
                      <a:pPr algn="ctr">
                        <a:lnSpc>
                          <a:spcPts val="1200"/>
                        </a:lnSpc>
                      </a:pPr>
                      <a:r>
                        <a:rPr lang="zh-CN" sz="600" b="1"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水体积（</a:t>
                      </a:r>
                      <a:r>
                        <a:rPr lang="en-US" sz="600" b="1"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m</a:t>
                      </a:r>
                      <a:r>
                        <a:rPr lang="en-US" sz="600" b="1" baseline="300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3</a:t>
                      </a:r>
                      <a:r>
                        <a:rPr lang="zh-CN" sz="600" b="1"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a:t>
                      </a:r>
                    </a:p>
                  </a:txBody>
                  <a:tcPr marL="68580" marR="68580" marT="0" marB="0" anchor="ctr"/>
                </a:tc>
                <a:tc>
                  <a:txBody>
                    <a:bodyPr/>
                    <a:lstStyle/>
                    <a:p>
                      <a:pPr algn="ctr">
                        <a:lnSpc>
                          <a:spcPts val="1200"/>
                        </a:lnSpc>
                      </a:pPr>
                      <a:r>
                        <a:rPr lang="zh-CN" sz="600" b="1"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孔隙率</a:t>
                      </a:r>
                    </a:p>
                  </a:txBody>
                  <a:tcPr marL="68580" marR="68580" marT="0" marB="0" anchor="ctr"/>
                </a:tc>
                <a:tc>
                  <a:txBody>
                    <a:bodyPr/>
                    <a:lstStyle/>
                    <a:p>
                      <a:pPr indent="127000" algn="ctr">
                        <a:lnSpc>
                          <a:spcPts val="1200"/>
                        </a:lnSpc>
                        <a:spcBef>
                          <a:spcPts val="120"/>
                        </a:spcBef>
                        <a:spcAft>
                          <a:spcPts val="120"/>
                        </a:spcAft>
                      </a:pPr>
                      <a:r>
                        <a:rPr lang="zh-CN" sz="600" b="1"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平均孔隙率</a:t>
                      </a:r>
                    </a:p>
                  </a:txBody>
                  <a:tcPr marL="68580" marR="68580" marT="0" marB="0" anchor="ctr"/>
                </a:tc>
                <a:extLst>
                  <a:ext uri="{0D108BD9-81ED-4DB2-BD59-A6C34878D82A}">
                    <a16:rowId xmlns:a16="http://schemas.microsoft.com/office/drawing/2014/main" val="585583458"/>
                  </a:ext>
                </a:extLst>
              </a:tr>
              <a:tr h="228566">
                <a:tc>
                  <a:txBody>
                    <a:bodyPr/>
                    <a:lstStyle/>
                    <a:p>
                      <a:pPr indent="127000" algn="ctr">
                        <a:lnSpc>
                          <a:spcPct val="130000"/>
                        </a:lnSpc>
                        <a:spcBef>
                          <a:spcPts val="120"/>
                        </a:spcBef>
                        <a:spcAft>
                          <a:spcPts val="120"/>
                        </a:spcAft>
                      </a:pPr>
                      <a:r>
                        <a:rPr lang="en-US" sz="600" b="1"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1</a:t>
                      </a:r>
                      <a:endParaRPr lang="zh-CN" sz="600" b="1"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tc>
                <a:tc>
                  <a:txBody>
                    <a:bodyPr/>
                    <a:lstStyle/>
                    <a:p>
                      <a:pPr indent="127000" algn="ctr">
                        <a:lnSpc>
                          <a:spcPct val="130000"/>
                        </a:lnSpc>
                        <a:spcBef>
                          <a:spcPts val="120"/>
                        </a:spcBef>
                        <a:spcAft>
                          <a:spcPts val="120"/>
                        </a:spcAft>
                      </a:pPr>
                      <a:r>
                        <a:rPr lang="en-US" sz="600" b="1"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8945</a:t>
                      </a:r>
                      <a:endParaRPr lang="zh-CN" sz="600" b="1"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tc>
                <a:tc>
                  <a:txBody>
                    <a:bodyPr/>
                    <a:lstStyle/>
                    <a:p>
                      <a:pPr indent="127000" algn="ctr">
                        <a:lnSpc>
                          <a:spcPct val="130000"/>
                        </a:lnSpc>
                        <a:spcBef>
                          <a:spcPts val="120"/>
                        </a:spcBef>
                        <a:spcAft>
                          <a:spcPts val="120"/>
                        </a:spcAft>
                      </a:pPr>
                      <a:r>
                        <a:rPr lang="en-US" sz="600" b="1"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9398</a:t>
                      </a:r>
                      <a:endParaRPr lang="zh-CN" sz="600" b="1"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tc>
                <a:tc>
                  <a:txBody>
                    <a:bodyPr/>
                    <a:lstStyle/>
                    <a:p>
                      <a:pPr indent="127000" algn="r">
                        <a:lnSpc>
                          <a:spcPct val="130000"/>
                        </a:lnSpc>
                        <a:spcBef>
                          <a:spcPts val="120"/>
                        </a:spcBef>
                        <a:spcAft>
                          <a:spcPts val="120"/>
                        </a:spcAft>
                      </a:pPr>
                      <a:r>
                        <a:rPr lang="en-US" sz="600" b="1"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453</a:t>
                      </a:r>
                      <a:endParaRPr lang="zh-CN" sz="600" b="1"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nchorCtr="1"/>
                </a:tc>
                <a:tc>
                  <a:txBody>
                    <a:bodyPr/>
                    <a:lstStyle/>
                    <a:p>
                      <a:pPr algn="ctr"/>
                      <a:r>
                        <a:rPr lang="en-US" sz="600" b="1"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5.06</a:t>
                      </a:r>
                      <a:endParaRPr lang="zh-CN" sz="600" b="1"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600" b="1"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0.000453</a:t>
                      </a:r>
                      <a:endParaRPr lang="zh-CN" sz="600" b="1"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600" b="1"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0.118649</a:t>
                      </a:r>
                      <a:endParaRPr lang="zh-CN" sz="600" b="1"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tc>
                <a:tc rowSpan="3">
                  <a:txBody>
                    <a:bodyPr/>
                    <a:lstStyle/>
                    <a:p>
                      <a:pPr algn="ctr"/>
                      <a:r>
                        <a:rPr lang="en-US" altLang="zh-CN" sz="600" b="1"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0.119</a:t>
                      </a:r>
                      <a:endParaRPr lang="zh-CN" sz="600" b="1"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55631608"/>
                  </a:ext>
                </a:extLst>
              </a:tr>
              <a:tr h="228566">
                <a:tc>
                  <a:txBody>
                    <a:bodyPr/>
                    <a:lstStyle/>
                    <a:p>
                      <a:pPr indent="127000" algn="ctr">
                        <a:lnSpc>
                          <a:spcPct val="130000"/>
                        </a:lnSpc>
                        <a:spcBef>
                          <a:spcPts val="120"/>
                        </a:spcBef>
                        <a:spcAft>
                          <a:spcPts val="120"/>
                        </a:spcAft>
                      </a:pPr>
                      <a:r>
                        <a:rPr lang="en-US" sz="600" b="1"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2</a:t>
                      </a:r>
                      <a:endParaRPr lang="zh-CN" sz="600" b="1"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tc>
                <a:tc>
                  <a:txBody>
                    <a:bodyPr/>
                    <a:lstStyle/>
                    <a:p>
                      <a:pPr indent="127000" algn="ctr">
                        <a:lnSpc>
                          <a:spcPct val="130000"/>
                        </a:lnSpc>
                        <a:spcBef>
                          <a:spcPts val="120"/>
                        </a:spcBef>
                        <a:spcAft>
                          <a:spcPts val="120"/>
                        </a:spcAft>
                      </a:pPr>
                      <a:r>
                        <a:rPr lang="en-US" sz="600" b="1" kern="10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8981</a:t>
                      </a:r>
                      <a:endParaRPr lang="zh-CN" sz="600" b="1" kern="10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tc>
                <a:tc>
                  <a:txBody>
                    <a:bodyPr/>
                    <a:lstStyle/>
                    <a:p>
                      <a:pPr indent="127000" algn="ctr">
                        <a:lnSpc>
                          <a:spcPct val="130000"/>
                        </a:lnSpc>
                        <a:spcBef>
                          <a:spcPts val="120"/>
                        </a:spcBef>
                        <a:spcAft>
                          <a:spcPts val="120"/>
                        </a:spcAft>
                      </a:pPr>
                      <a:r>
                        <a:rPr lang="en-US" sz="600" b="1"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9436</a:t>
                      </a:r>
                      <a:endParaRPr lang="zh-CN" sz="600" b="1"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tc>
                <a:tc>
                  <a:txBody>
                    <a:bodyPr/>
                    <a:lstStyle/>
                    <a:p>
                      <a:pPr algn="r"/>
                      <a:r>
                        <a:rPr lang="en-US" sz="600" b="1"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   455</a:t>
                      </a:r>
                      <a:endParaRPr lang="zh-CN" sz="600" b="1"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nchorCtr="1"/>
                </a:tc>
                <a:tc>
                  <a:txBody>
                    <a:bodyPr/>
                    <a:lstStyle/>
                    <a:p>
                      <a:pPr algn="ctr"/>
                      <a:r>
                        <a:rPr lang="en-US" sz="600" b="1"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5.07</a:t>
                      </a:r>
                      <a:endParaRPr lang="zh-CN" sz="600" b="1"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600" b="1"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0.000455</a:t>
                      </a:r>
                      <a:endParaRPr lang="zh-CN" sz="600" b="1"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600" b="1"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0.119172</a:t>
                      </a:r>
                      <a:endParaRPr lang="zh-CN" sz="600" b="1"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tc>
                <a:tc vMerge="1">
                  <a:txBody>
                    <a:bodyPr/>
                    <a:lstStyle/>
                    <a:p>
                      <a:endParaRPr lang="zh-CN" altLang="en-US"/>
                    </a:p>
                  </a:txBody>
                  <a:tcPr/>
                </a:tc>
                <a:extLst>
                  <a:ext uri="{0D108BD9-81ED-4DB2-BD59-A6C34878D82A}">
                    <a16:rowId xmlns:a16="http://schemas.microsoft.com/office/drawing/2014/main" val="246070565"/>
                  </a:ext>
                </a:extLst>
              </a:tr>
              <a:tr h="228566">
                <a:tc>
                  <a:txBody>
                    <a:bodyPr/>
                    <a:lstStyle/>
                    <a:p>
                      <a:pPr indent="127000" algn="ctr">
                        <a:lnSpc>
                          <a:spcPct val="130000"/>
                        </a:lnSpc>
                        <a:spcBef>
                          <a:spcPts val="120"/>
                        </a:spcBef>
                        <a:spcAft>
                          <a:spcPts val="120"/>
                        </a:spcAft>
                      </a:pPr>
                      <a:r>
                        <a:rPr lang="en-US" sz="600" b="1"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3</a:t>
                      </a:r>
                      <a:endParaRPr lang="zh-CN" sz="600" b="1"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tc>
                <a:tc>
                  <a:txBody>
                    <a:bodyPr/>
                    <a:lstStyle/>
                    <a:p>
                      <a:pPr indent="127000" algn="ctr">
                        <a:lnSpc>
                          <a:spcPct val="130000"/>
                        </a:lnSpc>
                        <a:spcBef>
                          <a:spcPts val="120"/>
                        </a:spcBef>
                        <a:spcAft>
                          <a:spcPts val="120"/>
                        </a:spcAft>
                      </a:pPr>
                      <a:r>
                        <a:rPr lang="en-US" sz="600" b="1"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8976</a:t>
                      </a:r>
                      <a:endParaRPr lang="zh-CN" sz="600" b="1"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tc>
                <a:tc>
                  <a:txBody>
                    <a:bodyPr/>
                    <a:lstStyle/>
                    <a:p>
                      <a:pPr indent="127000" algn="ctr">
                        <a:lnSpc>
                          <a:spcPct val="130000"/>
                        </a:lnSpc>
                        <a:spcBef>
                          <a:spcPts val="120"/>
                        </a:spcBef>
                        <a:spcAft>
                          <a:spcPts val="120"/>
                        </a:spcAft>
                      </a:pPr>
                      <a:r>
                        <a:rPr lang="en-US" sz="600" b="1"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9431</a:t>
                      </a:r>
                      <a:endParaRPr lang="zh-CN" sz="600" b="1" kern="100"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tc>
                <a:tc>
                  <a:txBody>
                    <a:bodyPr/>
                    <a:lstStyle/>
                    <a:p>
                      <a:pPr algn="r"/>
                      <a:r>
                        <a:rPr lang="en-US" sz="600" b="1"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   455</a:t>
                      </a:r>
                      <a:endParaRPr lang="zh-CN" sz="600" b="1"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nchorCtr="1"/>
                </a:tc>
                <a:tc>
                  <a:txBody>
                    <a:bodyPr/>
                    <a:lstStyle/>
                    <a:p>
                      <a:pPr algn="ctr"/>
                      <a:r>
                        <a:rPr lang="en-US" sz="600" b="1"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5.07</a:t>
                      </a:r>
                      <a:endParaRPr lang="zh-CN" sz="600" b="1"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600" b="1"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0.000455</a:t>
                      </a:r>
                      <a:endParaRPr lang="zh-CN" sz="600" b="1"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600" b="1"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0.119172</a:t>
                      </a:r>
                      <a:endParaRPr lang="zh-CN" sz="600" b="1"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tc>
                <a:tc vMerge="1">
                  <a:txBody>
                    <a:bodyPr/>
                    <a:lstStyle/>
                    <a:p>
                      <a:endParaRPr lang="zh-CN" altLang="en-US"/>
                    </a:p>
                  </a:txBody>
                  <a:tcPr/>
                </a:tc>
                <a:extLst>
                  <a:ext uri="{0D108BD9-81ED-4DB2-BD59-A6C34878D82A}">
                    <a16:rowId xmlns:a16="http://schemas.microsoft.com/office/drawing/2014/main" val="2788250653"/>
                  </a:ext>
                </a:extLst>
              </a:tr>
            </a:tbl>
          </a:graphicData>
        </a:graphic>
      </p:graphicFrame>
    </p:spTree>
    <p:extLst>
      <p:ext uri="{BB962C8B-B14F-4D97-AF65-F5344CB8AC3E}">
        <p14:creationId xmlns:p14="http://schemas.microsoft.com/office/powerpoint/2010/main" val="16038746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标题 1">
            <a:extLst>
              <a:ext uri="{FF2B5EF4-FFF2-40B4-BE49-F238E27FC236}">
                <a16:creationId xmlns:a16="http://schemas.microsoft.com/office/drawing/2014/main" id="{CC5AB8D1-07F4-5F4F-8E3D-5C116F86FDAE}"/>
              </a:ext>
            </a:extLst>
          </p:cNvPr>
          <p:cNvSpPr txBox="1">
            <a:spLocks/>
          </p:cNvSpPr>
          <p:nvPr/>
        </p:nvSpPr>
        <p:spPr>
          <a:xfrm>
            <a:off x="0" y="0"/>
            <a:ext cx="9144000" cy="573528"/>
          </a:xfrm>
          <a:prstGeom prst="rect">
            <a:avLst/>
          </a:prstGeom>
        </p:spPr>
        <p:style>
          <a:lnRef idx="0">
            <a:schemeClr val="accent1"/>
          </a:lnRef>
          <a:fillRef idx="3">
            <a:schemeClr val="accent1"/>
          </a:fillRef>
          <a:effectRef idx="3">
            <a:schemeClr val="accent1"/>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r>
              <a:rPr lang="zh-CN" altLang="en-US" sz="2800" b="1" dirty="0">
                <a:solidFill>
                  <a:prstClr val="white"/>
                </a:solidFill>
                <a:latin typeface="黑体" panose="02010609060101010101" pitchFamily="49" charset="-122"/>
                <a:ea typeface="黑体" panose="02010609060101010101" pitchFamily="49" charset="-122"/>
              </a:rPr>
              <a:t>研究方法</a:t>
            </a:r>
          </a:p>
        </p:txBody>
      </p:sp>
      <p:pic>
        <p:nvPicPr>
          <p:cNvPr id="16" name="Picture 13">
            <a:extLst>
              <a:ext uri="{FF2B5EF4-FFF2-40B4-BE49-F238E27FC236}">
                <a16:creationId xmlns:a16="http://schemas.microsoft.com/office/drawing/2014/main" id="{1B1E79E4-2827-F24D-82BE-34D0EC16D624}"/>
              </a:ext>
              <a:ext uri="{C183D7F6-B498-43B3-948B-1728B52AA6E4}">
                <adec:decorative xmlns:adec="http://schemas.microsoft.com/office/drawing/2017/decorative" val="1"/>
              </a:ext>
            </a:extLst>
          </p:cNvPr>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78545" t="10448" r="5492" b="75699"/>
          <a:stretch>
            <a:fillRect/>
          </a:stretch>
        </p:blipFill>
        <p:spPr bwMode="auto">
          <a:xfrm>
            <a:off x="8244408" y="-16899"/>
            <a:ext cx="918228" cy="590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矩形 2">
            <a:extLst>
              <a:ext uri="{FF2B5EF4-FFF2-40B4-BE49-F238E27FC236}">
                <a16:creationId xmlns:a16="http://schemas.microsoft.com/office/drawing/2014/main" id="{6EEC207D-601C-8A81-C57C-A9AC04D2DF97}"/>
              </a:ext>
            </a:extLst>
          </p:cNvPr>
          <p:cNvSpPr>
            <a:spLocks noChangeArrowheads="1"/>
          </p:cNvSpPr>
          <p:nvPr/>
        </p:nvSpPr>
        <p:spPr bwMode="auto">
          <a:xfrm>
            <a:off x="-18636" y="420123"/>
            <a:ext cx="1659429" cy="540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342900" indent="-342900" defTabSz="685800">
              <a:lnSpc>
                <a:spcPct val="150000"/>
              </a:lnSpc>
              <a:spcBef>
                <a:spcPct val="0"/>
              </a:spcBef>
              <a:buFont typeface="Wingdings" panose="05000000000000000000" pitchFamily="2" charset="2"/>
              <a:buChar char="n"/>
              <a:defRPr/>
            </a:pPr>
            <a:r>
              <a:rPr lang="zh-CN" altLang="en-US" sz="2200" b="1" dirty="0">
                <a:solidFill>
                  <a:srgbClr val="800000"/>
                </a:solidFill>
                <a:latin typeface="微软雅黑" panose="020B0503020204020204" pitchFamily="34" charset="-122"/>
                <a:ea typeface="微软雅黑" panose="020B0503020204020204" pitchFamily="34" charset="-122"/>
              </a:rPr>
              <a:t>几何模型</a:t>
            </a:r>
          </a:p>
        </p:txBody>
      </p:sp>
      <p:sp>
        <p:nvSpPr>
          <p:cNvPr id="12" name="灯片编号占位符 11">
            <a:extLst>
              <a:ext uri="{FF2B5EF4-FFF2-40B4-BE49-F238E27FC236}">
                <a16:creationId xmlns:a16="http://schemas.microsoft.com/office/drawing/2014/main" id="{A9A17677-B074-75FF-D9BF-17C268B2F26F}"/>
              </a:ext>
            </a:extLst>
          </p:cNvPr>
          <p:cNvSpPr>
            <a:spLocks noGrp="1"/>
          </p:cNvSpPr>
          <p:nvPr>
            <p:ph type="sldNum" sz="quarter" idx="12"/>
          </p:nvPr>
        </p:nvSpPr>
        <p:spPr>
          <a:xfrm>
            <a:off x="6757022" y="4858193"/>
            <a:ext cx="2133600" cy="273844"/>
          </a:xfrm>
        </p:spPr>
        <p:txBody>
          <a:bodyPr/>
          <a:lstStyle/>
          <a:p>
            <a:fld id="{0C913308-F349-4B6D-A68A-DD1791B4A57B}" type="slidenum">
              <a:rPr lang="zh-CN" altLang="en-US" smtClean="0">
                <a:solidFill>
                  <a:prstClr val="black">
                    <a:tint val="75000"/>
                  </a:prstClr>
                </a:solidFill>
              </a:rPr>
              <a:pPr/>
              <a:t>9</a:t>
            </a:fld>
            <a:endParaRPr lang="zh-CN" altLang="en-US" dirty="0">
              <a:solidFill>
                <a:prstClr val="black">
                  <a:tint val="75000"/>
                </a:prstClr>
              </a:solidFill>
            </a:endParaRPr>
          </a:p>
        </p:txBody>
      </p:sp>
      <p:pic>
        <p:nvPicPr>
          <p:cNvPr id="19" name="图片 18">
            <a:extLst>
              <a:ext uri="{FF2B5EF4-FFF2-40B4-BE49-F238E27FC236}">
                <a16:creationId xmlns:a16="http://schemas.microsoft.com/office/drawing/2014/main" id="{355FEBEC-1DC8-7BED-683E-1F690CD14046}"/>
              </a:ext>
            </a:extLst>
          </p:cNvPr>
          <p:cNvPicPr>
            <a:picLocks noChangeAspect="1"/>
          </p:cNvPicPr>
          <p:nvPr/>
        </p:nvPicPr>
        <p:blipFill>
          <a:blip r:embed="rId4"/>
          <a:stretch>
            <a:fillRect/>
          </a:stretch>
        </p:blipFill>
        <p:spPr>
          <a:xfrm>
            <a:off x="510252" y="939614"/>
            <a:ext cx="3428929" cy="2448457"/>
          </a:xfrm>
          <a:prstGeom prst="rect">
            <a:avLst/>
          </a:prstGeom>
        </p:spPr>
      </p:pic>
      <p:sp>
        <p:nvSpPr>
          <p:cNvPr id="20" name="TextBox 62">
            <a:extLst>
              <a:ext uri="{FF2B5EF4-FFF2-40B4-BE49-F238E27FC236}">
                <a16:creationId xmlns:a16="http://schemas.microsoft.com/office/drawing/2014/main" id="{E22C6F25-56E3-BF10-27F1-5679DFF66682}"/>
              </a:ext>
            </a:extLst>
          </p:cNvPr>
          <p:cNvSpPr txBox="1"/>
          <p:nvPr/>
        </p:nvSpPr>
        <p:spPr>
          <a:xfrm>
            <a:off x="97185" y="925655"/>
            <a:ext cx="658391" cy="523220"/>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钢筋截面</a:t>
            </a:r>
            <a:endParaRPr lang="en-SE" sz="1400" dirty="0">
              <a:latin typeface="微软雅黑" panose="020B0503020204020204" pitchFamily="34" charset="-122"/>
              <a:ea typeface="微软雅黑" panose="020B0503020204020204" pitchFamily="34" charset="-122"/>
            </a:endParaRPr>
          </a:p>
        </p:txBody>
      </p:sp>
      <p:cxnSp>
        <p:nvCxnSpPr>
          <p:cNvPr id="21" name="Connector: Elbow 64">
            <a:extLst>
              <a:ext uri="{FF2B5EF4-FFF2-40B4-BE49-F238E27FC236}">
                <a16:creationId xmlns:a16="http://schemas.microsoft.com/office/drawing/2014/main" id="{519C66CA-1ECB-3FA7-1C5A-68D7A1AA90A8}"/>
              </a:ext>
            </a:extLst>
          </p:cNvPr>
          <p:cNvCxnSpPr>
            <a:cxnSpLocks/>
            <a:stCxn id="20" idx="2"/>
          </p:cNvCxnSpPr>
          <p:nvPr/>
        </p:nvCxnSpPr>
        <p:spPr>
          <a:xfrm rot="16200000" flipH="1">
            <a:off x="907296" y="967960"/>
            <a:ext cx="697598" cy="1659428"/>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30" name="TextBox 62">
            <a:extLst>
              <a:ext uri="{FF2B5EF4-FFF2-40B4-BE49-F238E27FC236}">
                <a16:creationId xmlns:a16="http://schemas.microsoft.com/office/drawing/2014/main" id="{80AA8E5D-A9AE-D057-DAF2-9EBFEBB75CA8}"/>
              </a:ext>
            </a:extLst>
          </p:cNvPr>
          <p:cNvSpPr txBox="1"/>
          <p:nvPr/>
        </p:nvSpPr>
        <p:spPr>
          <a:xfrm>
            <a:off x="-106101" y="2390678"/>
            <a:ext cx="843961" cy="307777"/>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混凝土</a:t>
            </a:r>
            <a:endParaRPr lang="en-SE" sz="1400" dirty="0">
              <a:latin typeface="微软雅黑" panose="020B0503020204020204" pitchFamily="34" charset="-122"/>
              <a:ea typeface="微软雅黑" panose="020B0503020204020204" pitchFamily="34" charset="-122"/>
            </a:endParaRPr>
          </a:p>
        </p:txBody>
      </p:sp>
      <p:cxnSp>
        <p:nvCxnSpPr>
          <p:cNvPr id="31" name="Connector: Elbow 64">
            <a:extLst>
              <a:ext uri="{FF2B5EF4-FFF2-40B4-BE49-F238E27FC236}">
                <a16:creationId xmlns:a16="http://schemas.microsoft.com/office/drawing/2014/main" id="{67F505D5-EE9A-4968-368C-DB9DAC585E68}"/>
              </a:ext>
            </a:extLst>
          </p:cNvPr>
          <p:cNvCxnSpPr>
            <a:cxnSpLocks/>
          </p:cNvCxnSpPr>
          <p:nvPr/>
        </p:nvCxnSpPr>
        <p:spPr>
          <a:xfrm>
            <a:off x="315879" y="2633838"/>
            <a:ext cx="1015761" cy="153938"/>
          </a:xfrm>
          <a:prstGeom prst="bentConnector3">
            <a:avLst>
              <a:gd name="adj1" fmla="val 97"/>
            </a:avLst>
          </a:prstGeom>
        </p:spPr>
        <p:style>
          <a:lnRef idx="1">
            <a:schemeClr val="accent1"/>
          </a:lnRef>
          <a:fillRef idx="0">
            <a:schemeClr val="accent1"/>
          </a:fillRef>
          <a:effectRef idx="0">
            <a:schemeClr val="accent1"/>
          </a:effectRef>
          <a:fontRef idx="minor">
            <a:schemeClr val="tx1"/>
          </a:fontRef>
        </p:style>
      </p:cxnSp>
      <p:sp>
        <p:nvSpPr>
          <p:cNvPr id="33" name="矩形 2">
            <a:extLst>
              <a:ext uri="{FF2B5EF4-FFF2-40B4-BE49-F238E27FC236}">
                <a16:creationId xmlns:a16="http://schemas.microsoft.com/office/drawing/2014/main" id="{6CD3BD1A-B192-D3F6-30B2-4F13FC69CEA1}"/>
              </a:ext>
            </a:extLst>
          </p:cNvPr>
          <p:cNvSpPr>
            <a:spLocks noChangeArrowheads="1"/>
          </p:cNvSpPr>
          <p:nvPr/>
        </p:nvSpPr>
        <p:spPr bwMode="auto">
          <a:xfrm>
            <a:off x="4133554" y="450071"/>
            <a:ext cx="1427955" cy="540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342900" indent="-342900" defTabSz="685800">
              <a:lnSpc>
                <a:spcPct val="150000"/>
              </a:lnSpc>
              <a:spcBef>
                <a:spcPct val="0"/>
              </a:spcBef>
              <a:buFont typeface="Wingdings" panose="05000000000000000000" pitchFamily="2" charset="2"/>
              <a:buChar char="n"/>
              <a:defRPr/>
            </a:pPr>
            <a:r>
              <a:rPr lang="zh-CN" altLang="en-US" sz="2200" b="1" dirty="0">
                <a:solidFill>
                  <a:srgbClr val="800000"/>
                </a:solidFill>
                <a:latin typeface="微软雅黑" panose="020B0503020204020204" pitchFamily="34" charset="-122"/>
                <a:ea typeface="微软雅黑" panose="020B0503020204020204" pitchFamily="34" charset="-122"/>
              </a:rPr>
              <a:t>物理场</a:t>
            </a:r>
          </a:p>
        </p:txBody>
      </p:sp>
      <p:pic>
        <p:nvPicPr>
          <p:cNvPr id="36" name="图片 35">
            <a:extLst>
              <a:ext uri="{FF2B5EF4-FFF2-40B4-BE49-F238E27FC236}">
                <a16:creationId xmlns:a16="http://schemas.microsoft.com/office/drawing/2014/main" id="{CB41C4B0-1127-25A7-62E5-EB3C1A2642AB}"/>
              </a:ext>
            </a:extLst>
          </p:cNvPr>
          <p:cNvPicPr>
            <a:picLocks noChangeAspect="1"/>
          </p:cNvPicPr>
          <p:nvPr/>
        </p:nvPicPr>
        <p:blipFill>
          <a:blip r:embed="rId5"/>
          <a:stretch>
            <a:fillRect/>
          </a:stretch>
        </p:blipFill>
        <p:spPr>
          <a:xfrm>
            <a:off x="4211959" y="960463"/>
            <a:ext cx="2192093" cy="2427607"/>
          </a:xfrm>
          <a:prstGeom prst="rect">
            <a:avLst/>
          </a:prstGeom>
        </p:spPr>
      </p:pic>
      <p:pic>
        <p:nvPicPr>
          <p:cNvPr id="42" name="图片 41">
            <a:extLst>
              <a:ext uri="{FF2B5EF4-FFF2-40B4-BE49-F238E27FC236}">
                <a16:creationId xmlns:a16="http://schemas.microsoft.com/office/drawing/2014/main" id="{A454C9EB-D08B-E9F2-AA41-61F44EF530AF}"/>
              </a:ext>
            </a:extLst>
          </p:cNvPr>
          <p:cNvPicPr>
            <a:picLocks noChangeAspect="1"/>
          </p:cNvPicPr>
          <p:nvPr/>
        </p:nvPicPr>
        <p:blipFill rotWithShape="1">
          <a:blip r:embed="rId6"/>
          <a:srcRect r="16399"/>
          <a:stretch/>
        </p:blipFill>
        <p:spPr>
          <a:xfrm>
            <a:off x="6449642" y="960464"/>
            <a:ext cx="2420194" cy="2427606"/>
          </a:xfrm>
          <a:prstGeom prst="rect">
            <a:avLst/>
          </a:prstGeom>
        </p:spPr>
      </p:pic>
      <p:sp>
        <p:nvSpPr>
          <p:cNvPr id="48" name="文本框 47">
            <a:extLst>
              <a:ext uri="{FF2B5EF4-FFF2-40B4-BE49-F238E27FC236}">
                <a16:creationId xmlns:a16="http://schemas.microsoft.com/office/drawing/2014/main" id="{77421E27-3D05-4A25-5948-C9AFC1E15696}"/>
              </a:ext>
            </a:extLst>
          </p:cNvPr>
          <p:cNvSpPr txBox="1"/>
          <p:nvPr/>
        </p:nvSpPr>
        <p:spPr>
          <a:xfrm>
            <a:off x="439189" y="3962300"/>
            <a:ext cx="3898751" cy="613694"/>
          </a:xfrm>
          <a:prstGeom prst="rect">
            <a:avLst/>
          </a:prstGeom>
          <a:noFill/>
        </p:spPr>
        <p:txBody>
          <a:bodyPr wrap="square" rtlCol="0">
            <a:spAutoFit/>
          </a:bodyPr>
          <a:lstStyle/>
          <a:p>
            <a:pPr marL="171450" indent="-171450">
              <a:lnSpc>
                <a:spcPct val="150000"/>
              </a:lnSpc>
              <a:buFont typeface="Wingdings" panose="05000000000000000000" pitchFamily="2" charset="2"/>
              <a:buChar char="ü"/>
            </a:pP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钢筋半径：</a:t>
            </a:r>
            <a:r>
              <a:rPr lang="en-US" altLang="zh-CN" sz="1200" b="1" dirty="0">
                <a:latin typeface="微软雅黑" panose="020B0503020204020204" pitchFamily="34" charset="-122"/>
                <a:ea typeface="微软雅黑" panose="020B0503020204020204" pitchFamily="34" charset="-122"/>
                <a:cs typeface="Arial" panose="020B0604020202020204" pitchFamily="34" charset="0"/>
              </a:rPr>
              <a:t>10mm</a:t>
            </a:r>
          </a:p>
          <a:p>
            <a:pPr marL="171450" indent="-171450">
              <a:lnSpc>
                <a:spcPct val="150000"/>
              </a:lnSpc>
              <a:buFont typeface="Wingdings" panose="05000000000000000000" pitchFamily="2" charset="2"/>
              <a:buChar char="ü"/>
            </a:pP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混凝土尺寸：</a:t>
            </a:r>
            <a:r>
              <a:rPr lang="en-US" altLang="zh-CN" sz="1200" b="1" dirty="0">
                <a:latin typeface="微软雅黑" panose="020B0503020204020204" pitchFamily="34" charset="-122"/>
                <a:ea typeface="微软雅黑" panose="020B0503020204020204" pitchFamily="34" charset="-122"/>
                <a:cs typeface="Arial" panose="020B0604020202020204" pitchFamily="34" charset="0"/>
              </a:rPr>
              <a:t>185mm*175mm*150mm</a:t>
            </a:r>
            <a:endParaRPr lang="zh-CN" altLang="en-US" sz="1200" b="1"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49" name="文本框 48">
            <a:extLst>
              <a:ext uri="{FF2B5EF4-FFF2-40B4-BE49-F238E27FC236}">
                <a16:creationId xmlns:a16="http://schemas.microsoft.com/office/drawing/2014/main" id="{7A03CE6A-3177-6651-0C44-4BBB96EE758F}"/>
              </a:ext>
            </a:extLst>
          </p:cNvPr>
          <p:cNvSpPr txBox="1"/>
          <p:nvPr/>
        </p:nvSpPr>
        <p:spPr>
          <a:xfrm>
            <a:off x="4331044" y="3550692"/>
            <a:ext cx="4345412" cy="1167692"/>
          </a:xfrm>
          <a:prstGeom prst="rect">
            <a:avLst/>
          </a:prstGeom>
          <a:noFill/>
        </p:spPr>
        <p:txBody>
          <a:bodyPr wrap="square" rtlCol="0">
            <a:spAutoFit/>
          </a:bodyPr>
          <a:lstStyle/>
          <a:p>
            <a:pPr marL="171450" indent="-171450">
              <a:lnSpc>
                <a:spcPct val="150000"/>
              </a:lnSpc>
              <a:buFont typeface="Wingdings" panose="05000000000000000000" pitchFamily="2" charset="2"/>
              <a:buChar char="ü"/>
            </a:pP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多孔介质相传递、达西以及稀物质传递描述水分和氯离子的物质传输过程</a:t>
            </a:r>
            <a:endParaRPr lang="en-US" altLang="zh-CN" sz="1200" b="1" dirty="0">
              <a:latin typeface="微软雅黑" panose="020B0503020204020204" pitchFamily="34" charset="-122"/>
              <a:ea typeface="微软雅黑" panose="020B0503020204020204" pitchFamily="34" charset="-122"/>
              <a:cs typeface="Arial" panose="020B0604020202020204" pitchFamily="34" charset="0"/>
            </a:endParaRPr>
          </a:p>
          <a:p>
            <a:pPr marL="171450" indent="-171450">
              <a:lnSpc>
                <a:spcPct val="150000"/>
              </a:lnSpc>
              <a:buFont typeface="Wingdings" panose="05000000000000000000" pitchFamily="2" charset="2"/>
              <a:buChar char="ü"/>
            </a:pP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三次电流分布描述钢筋腐蚀过程</a:t>
            </a:r>
            <a:endParaRPr lang="en-US" altLang="zh-CN" sz="1200" b="1" dirty="0">
              <a:latin typeface="微软雅黑" panose="020B0503020204020204" pitchFamily="34" charset="-122"/>
              <a:ea typeface="微软雅黑" panose="020B0503020204020204" pitchFamily="34" charset="-122"/>
              <a:cs typeface="Arial" panose="020B0604020202020204" pitchFamily="34" charset="0"/>
            </a:endParaRPr>
          </a:p>
          <a:p>
            <a:pPr marL="171450" indent="-171450">
              <a:lnSpc>
                <a:spcPct val="150000"/>
              </a:lnSpc>
              <a:buFont typeface="Wingdings" panose="05000000000000000000" pitchFamily="2" charset="2"/>
              <a:buChar char="ü"/>
            </a:pPr>
            <a:r>
              <a:rPr lang="zh-CN" altLang="en-US" sz="1200" b="1" dirty="0">
                <a:latin typeface="微软雅黑" panose="020B0503020204020204" pitchFamily="34" charset="-122"/>
                <a:ea typeface="微软雅黑" panose="020B0503020204020204" pitchFamily="34" charset="-122"/>
                <a:cs typeface="Arial" panose="020B0604020202020204" pitchFamily="34" charset="0"/>
              </a:rPr>
              <a:t>固体力学描述混凝土的应变以及损伤过程</a:t>
            </a:r>
          </a:p>
        </p:txBody>
      </p:sp>
      <p:cxnSp>
        <p:nvCxnSpPr>
          <p:cNvPr id="54" name="直接连接符 53">
            <a:extLst>
              <a:ext uri="{FF2B5EF4-FFF2-40B4-BE49-F238E27FC236}">
                <a16:creationId xmlns:a16="http://schemas.microsoft.com/office/drawing/2014/main" id="{1320C639-2301-3979-D487-80EE4162AAB7}"/>
              </a:ext>
            </a:extLst>
          </p:cNvPr>
          <p:cNvCxnSpPr/>
          <p:nvPr/>
        </p:nvCxnSpPr>
        <p:spPr>
          <a:xfrm>
            <a:off x="954357" y="3043988"/>
            <a:ext cx="0" cy="144016"/>
          </a:xfrm>
          <a:prstGeom prst="line">
            <a:avLst/>
          </a:prstGeom>
          <a:ln w="12700"/>
        </p:spPr>
        <p:style>
          <a:lnRef idx="1">
            <a:schemeClr val="dk1"/>
          </a:lnRef>
          <a:fillRef idx="0">
            <a:schemeClr val="dk1"/>
          </a:fillRef>
          <a:effectRef idx="0">
            <a:schemeClr val="dk1"/>
          </a:effectRef>
          <a:fontRef idx="minor">
            <a:schemeClr val="tx1"/>
          </a:fontRef>
        </p:style>
      </p:cxnSp>
      <p:cxnSp>
        <p:nvCxnSpPr>
          <p:cNvPr id="55" name="直接连接符 54">
            <a:extLst>
              <a:ext uri="{FF2B5EF4-FFF2-40B4-BE49-F238E27FC236}">
                <a16:creationId xmlns:a16="http://schemas.microsoft.com/office/drawing/2014/main" id="{8251EAF9-732E-1F81-150A-6D9E58691868}"/>
              </a:ext>
            </a:extLst>
          </p:cNvPr>
          <p:cNvCxnSpPr/>
          <p:nvPr/>
        </p:nvCxnSpPr>
        <p:spPr>
          <a:xfrm>
            <a:off x="3579506" y="3062288"/>
            <a:ext cx="0" cy="144016"/>
          </a:xfrm>
          <a:prstGeom prst="line">
            <a:avLst/>
          </a:prstGeom>
          <a:ln w="12700"/>
        </p:spPr>
        <p:style>
          <a:lnRef idx="1">
            <a:schemeClr val="dk1"/>
          </a:lnRef>
          <a:fillRef idx="0">
            <a:schemeClr val="dk1"/>
          </a:fillRef>
          <a:effectRef idx="0">
            <a:schemeClr val="dk1"/>
          </a:effectRef>
          <a:fontRef idx="minor">
            <a:schemeClr val="tx1"/>
          </a:fontRef>
        </p:style>
      </p:cxnSp>
      <p:cxnSp>
        <p:nvCxnSpPr>
          <p:cNvPr id="68" name="Connector: Elbow 64">
            <a:extLst>
              <a:ext uri="{FF2B5EF4-FFF2-40B4-BE49-F238E27FC236}">
                <a16:creationId xmlns:a16="http://schemas.microsoft.com/office/drawing/2014/main" id="{5FB41A6D-639D-72AA-2EF5-9A76CF483CB4}"/>
              </a:ext>
            </a:extLst>
          </p:cNvPr>
          <p:cNvCxnSpPr>
            <a:cxnSpLocks/>
          </p:cNvCxnSpPr>
          <p:nvPr/>
        </p:nvCxnSpPr>
        <p:spPr>
          <a:xfrm flipV="1">
            <a:off x="567351" y="3139257"/>
            <a:ext cx="375845" cy="248813"/>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69" name="TextBox 62">
            <a:extLst>
              <a:ext uri="{FF2B5EF4-FFF2-40B4-BE49-F238E27FC236}">
                <a16:creationId xmlns:a16="http://schemas.microsoft.com/office/drawing/2014/main" id="{B1ADEF33-E9DC-F2D6-87DF-3C131632DE9C}"/>
              </a:ext>
            </a:extLst>
          </p:cNvPr>
          <p:cNvSpPr txBox="1"/>
          <p:nvPr/>
        </p:nvSpPr>
        <p:spPr>
          <a:xfrm>
            <a:off x="14753" y="3234181"/>
            <a:ext cx="577931" cy="307777"/>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溶液</a:t>
            </a:r>
            <a:endParaRPr lang="en-SE" sz="1400" dirty="0">
              <a:latin typeface="微软雅黑" panose="020B0503020204020204" pitchFamily="34" charset="-122"/>
              <a:ea typeface="微软雅黑" panose="020B0503020204020204" pitchFamily="34" charset="-122"/>
            </a:endParaRPr>
          </a:p>
        </p:txBody>
      </p:sp>
      <p:cxnSp>
        <p:nvCxnSpPr>
          <p:cNvPr id="73" name="直接连接符 72">
            <a:extLst>
              <a:ext uri="{FF2B5EF4-FFF2-40B4-BE49-F238E27FC236}">
                <a16:creationId xmlns:a16="http://schemas.microsoft.com/office/drawing/2014/main" id="{9ECAA8D6-C0EA-2ED9-201E-669ADB99CD0B}"/>
              </a:ext>
            </a:extLst>
          </p:cNvPr>
          <p:cNvCxnSpPr>
            <a:cxnSpLocks/>
          </p:cNvCxnSpPr>
          <p:nvPr/>
        </p:nvCxnSpPr>
        <p:spPr>
          <a:xfrm>
            <a:off x="3518147" y="1054597"/>
            <a:ext cx="61359" cy="1921656"/>
          </a:xfrm>
          <a:prstGeom prst="line">
            <a:avLst/>
          </a:prstGeom>
          <a:ln/>
        </p:spPr>
        <p:style>
          <a:lnRef idx="2">
            <a:schemeClr val="accent2"/>
          </a:lnRef>
          <a:fillRef idx="0">
            <a:schemeClr val="accent2"/>
          </a:fillRef>
          <a:effectRef idx="1">
            <a:schemeClr val="accent2"/>
          </a:effectRef>
          <a:fontRef idx="minor">
            <a:schemeClr val="tx1"/>
          </a:fontRef>
        </p:style>
      </p:cxnSp>
      <p:cxnSp>
        <p:nvCxnSpPr>
          <p:cNvPr id="77" name="直接连接符 76">
            <a:extLst>
              <a:ext uri="{FF2B5EF4-FFF2-40B4-BE49-F238E27FC236}">
                <a16:creationId xmlns:a16="http://schemas.microsoft.com/office/drawing/2014/main" id="{A873FCEC-21D5-03C0-1DA1-FFBA193DC8FD}"/>
              </a:ext>
            </a:extLst>
          </p:cNvPr>
          <p:cNvCxnSpPr>
            <a:cxnSpLocks/>
          </p:cNvCxnSpPr>
          <p:nvPr/>
        </p:nvCxnSpPr>
        <p:spPr>
          <a:xfrm flipH="1">
            <a:off x="949949" y="1054597"/>
            <a:ext cx="78127" cy="1921656"/>
          </a:xfrm>
          <a:prstGeom prst="line">
            <a:avLst/>
          </a:prstGeom>
          <a:ln/>
        </p:spPr>
        <p:style>
          <a:lnRef idx="2">
            <a:schemeClr val="accent2"/>
          </a:lnRef>
          <a:fillRef idx="0">
            <a:schemeClr val="accent2"/>
          </a:fillRef>
          <a:effectRef idx="1">
            <a:schemeClr val="accent2"/>
          </a:effectRef>
          <a:fontRef idx="minor">
            <a:schemeClr val="tx1"/>
          </a:fontRef>
        </p:style>
      </p:cxnSp>
      <p:cxnSp>
        <p:nvCxnSpPr>
          <p:cNvPr id="79" name="直接连接符 78">
            <a:extLst>
              <a:ext uri="{FF2B5EF4-FFF2-40B4-BE49-F238E27FC236}">
                <a16:creationId xmlns:a16="http://schemas.microsoft.com/office/drawing/2014/main" id="{5097ED23-CDB1-A3AB-23B9-899F4DD07FC8}"/>
              </a:ext>
            </a:extLst>
          </p:cNvPr>
          <p:cNvCxnSpPr>
            <a:cxnSpLocks/>
          </p:cNvCxnSpPr>
          <p:nvPr/>
        </p:nvCxnSpPr>
        <p:spPr>
          <a:xfrm flipH="1">
            <a:off x="996780" y="1054597"/>
            <a:ext cx="2521367" cy="8063"/>
          </a:xfrm>
          <a:prstGeom prst="line">
            <a:avLst/>
          </a:prstGeom>
          <a:ln/>
        </p:spPr>
        <p:style>
          <a:lnRef idx="2">
            <a:schemeClr val="accent2"/>
          </a:lnRef>
          <a:fillRef idx="0">
            <a:schemeClr val="accent2"/>
          </a:fillRef>
          <a:effectRef idx="1">
            <a:schemeClr val="accent2"/>
          </a:effectRef>
          <a:fontRef idx="minor">
            <a:schemeClr val="tx1"/>
          </a:fontRef>
        </p:style>
      </p:cxnSp>
      <p:sp>
        <p:nvSpPr>
          <p:cNvPr id="82" name="TextBox 62">
            <a:extLst>
              <a:ext uri="{FF2B5EF4-FFF2-40B4-BE49-F238E27FC236}">
                <a16:creationId xmlns:a16="http://schemas.microsoft.com/office/drawing/2014/main" id="{FE9AAA59-B5B5-CD91-7F06-2573F0BC9F97}"/>
              </a:ext>
            </a:extLst>
          </p:cNvPr>
          <p:cNvSpPr txBox="1"/>
          <p:nvPr/>
        </p:nvSpPr>
        <p:spPr>
          <a:xfrm>
            <a:off x="2135869" y="3396803"/>
            <a:ext cx="570764" cy="307777"/>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空气</a:t>
            </a:r>
            <a:endParaRPr lang="en-SE" sz="1400" dirty="0">
              <a:latin typeface="微软雅黑" panose="020B0503020204020204" pitchFamily="34" charset="-122"/>
              <a:ea typeface="微软雅黑" panose="020B0503020204020204" pitchFamily="34" charset="-122"/>
            </a:endParaRPr>
          </a:p>
        </p:txBody>
      </p:sp>
      <p:cxnSp>
        <p:nvCxnSpPr>
          <p:cNvPr id="83" name="Connector: Elbow 64">
            <a:extLst>
              <a:ext uri="{FF2B5EF4-FFF2-40B4-BE49-F238E27FC236}">
                <a16:creationId xmlns:a16="http://schemas.microsoft.com/office/drawing/2014/main" id="{A5E1381F-AD64-40A4-3CBF-FFC3E20D1FA2}"/>
              </a:ext>
            </a:extLst>
          </p:cNvPr>
          <p:cNvCxnSpPr>
            <a:cxnSpLocks/>
          </p:cNvCxnSpPr>
          <p:nvPr/>
        </p:nvCxnSpPr>
        <p:spPr>
          <a:xfrm flipV="1">
            <a:off x="2627784" y="2694324"/>
            <a:ext cx="930201" cy="85636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87" name="直接连接符 86">
            <a:extLst>
              <a:ext uri="{FF2B5EF4-FFF2-40B4-BE49-F238E27FC236}">
                <a16:creationId xmlns:a16="http://schemas.microsoft.com/office/drawing/2014/main" id="{24BB401E-AEB6-1CC6-90E2-26463FC34D80}"/>
              </a:ext>
            </a:extLst>
          </p:cNvPr>
          <p:cNvCxnSpPr>
            <a:cxnSpLocks/>
          </p:cNvCxnSpPr>
          <p:nvPr/>
        </p:nvCxnSpPr>
        <p:spPr>
          <a:xfrm>
            <a:off x="954357" y="3188004"/>
            <a:ext cx="2625149" cy="18300"/>
          </a:xfrm>
          <a:prstGeom prst="line">
            <a:avLst/>
          </a:prstGeom>
          <a:ln w="1270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395997601"/>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84984</TotalTime>
  <Pages>0</Pages>
  <Words>1354</Words>
  <Characters>0</Characters>
  <Application>Microsoft Office PowerPoint</Application>
  <DocSecurity>0</DocSecurity>
  <PresentationFormat>全屏显示(16:9)</PresentationFormat>
  <Lines>0</Lines>
  <Paragraphs>284</Paragraphs>
  <Slides>23</Slides>
  <Notes>21</Notes>
  <HiddenSlides>0</HiddenSlides>
  <MMClips>0</MMClips>
  <ScaleCrop>false</ScaleCrop>
  <HeadingPairs>
    <vt:vector size="8" baseType="variant">
      <vt:variant>
        <vt:lpstr>已用的字体</vt:lpstr>
      </vt:variant>
      <vt:variant>
        <vt:i4>15</vt:i4>
      </vt:variant>
      <vt:variant>
        <vt:lpstr>主题</vt:lpstr>
      </vt:variant>
      <vt:variant>
        <vt:i4>1</vt:i4>
      </vt:variant>
      <vt:variant>
        <vt:lpstr>嵌入 OLE 服务器</vt:lpstr>
      </vt:variant>
      <vt:variant>
        <vt:i4>1</vt:i4>
      </vt:variant>
      <vt:variant>
        <vt:lpstr>幻灯片标题</vt:lpstr>
      </vt:variant>
      <vt:variant>
        <vt:i4>23</vt:i4>
      </vt:variant>
    </vt:vector>
  </HeadingPairs>
  <TitlesOfParts>
    <vt:vector size="40" baseType="lpstr">
      <vt:lpstr>Arial Unicode MS</vt:lpstr>
      <vt:lpstr>MS Gothic</vt:lpstr>
      <vt:lpstr>等线</vt:lpstr>
      <vt:lpstr>黑体</vt:lpstr>
      <vt:lpstr>STLiti</vt:lpstr>
      <vt:lpstr>宋体</vt:lpstr>
      <vt:lpstr>微软雅黑</vt:lpstr>
      <vt:lpstr>微软雅黑</vt:lpstr>
      <vt:lpstr>Arial</vt:lpstr>
      <vt:lpstr>Calibri</vt:lpstr>
      <vt:lpstr>Cambria Math</vt:lpstr>
      <vt:lpstr>Ebrima</vt:lpstr>
      <vt:lpstr>Times New Roman</vt:lpstr>
      <vt:lpstr>Verdana</vt:lpstr>
      <vt:lpstr>Wingdings</vt:lpstr>
      <vt:lpstr>Office 主题</vt:lpstr>
      <vt:lpstr>Equation</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实验测试</vt:lpstr>
      <vt:lpstr>PowerPoint 演示文稿</vt:lpstr>
      <vt:lpstr>PowerPoint 演示文稿</vt:lpstr>
    </vt:vector>
  </TitlesOfParts>
  <Company>cyner</Company>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Template</dc:title>
  <dc:creator>yoojin</dc:creator>
  <cp:lastModifiedBy>demo</cp:lastModifiedBy>
  <cp:revision>2282</cp:revision>
  <cp:lastPrinted>1899-12-30T00:00:00Z</cp:lastPrinted>
  <dcterms:created xsi:type="dcterms:W3CDTF">2002-10-15T08:19:24Z</dcterms:created>
  <dcterms:modified xsi:type="dcterms:W3CDTF">2024-10-31T05:02:06Z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2052-9.1.0.4468</vt:lpwstr>
  </property>
</Properties>
</file>