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2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/>
        </p14:section>
        <p14:section name="海报示例" id="{31D5EE60-8FE9-4475-976F-B13E2EBE6E32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40" d="100"/>
          <a:sy n="40" d="100"/>
        </p:scale>
        <p:origin x="126" y="-6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5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8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619825" y="0"/>
            <a:ext cx="8298575" cy="11625942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accent5">
                  <a:lumMod val="20000"/>
                  <a:lumOff val="80000"/>
                  <a:alpha val="4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E0C9927E-7D13-D6D1-0618-B0666FA73D5C}"/>
              </a:ext>
            </a:extLst>
          </p:cNvPr>
          <p:cNvSpPr/>
          <p:nvPr/>
        </p:nvSpPr>
        <p:spPr>
          <a:xfrm>
            <a:off x="-19375" y="19399085"/>
            <a:ext cx="32918400" cy="919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8932B1DB-428F-272A-8377-A398D7F8BB53}"/>
              </a:ext>
            </a:extLst>
          </p:cNvPr>
          <p:cNvSpPr/>
          <p:nvPr/>
        </p:nvSpPr>
        <p:spPr>
          <a:xfrm>
            <a:off x="553419" y="37786943"/>
            <a:ext cx="31439697" cy="1366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196912" y="12764554"/>
            <a:ext cx="30783642" cy="7176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0015" y="-80857"/>
            <a:ext cx="14822655" cy="1514525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6147C-2941-3F04-70BC-B83FD3D191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6604614" y="19483077"/>
            <a:ext cx="14973021" cy="2303100"/>
          </a:xfrm>
        </p:spPr>
        <p:txBody>
          <a:bodyPr/>
          <a:lstStyle/>
          <a:p>
            <a:r>
              <a:rPr lang="en-US" sz="4400" dirty="0">
                <a:cs typeface="Times New Roman" panose="02020603050405020304" pitchFamily="18" charset="0"/>
              </a:rPr>
              <a:t>The </a:t>
            </a:r>
            <a:r>
              <a:rPr lang="en-US" altLang="zh-CN" sz="4400" dirty="0">
                <a:cs typeface="Times New Roman" panose="02020603050405020304" pitchFamily="18" charset="0"/>
              </a:rPr>
              <a:t>effect of size variation of active particles on the thickness of anode and cathode is modeled by the equation:</a:t>
            </a:r>
            <a:r>
              <a:rPr lang="zh-CN" altLang="en-US" sz="4400" dirty="0">
                <a:cs typeface="Times New Roman" panose="02020603050405020304" pitchFamily="18" charset="0"/>
              </a:rPr>
              <a:t> </a:t>
            </a:r>
            <a:endParaRPr lang="en-US" sz="4400" dirty="0">
              <a:cs typeface="Times New Roman" panose="02020603050405020304" pitchFamily="18" charset="0"/>
            </a:endParaRPr>
          </a:p>
          <a:p>
            <a:endParaRPr lang="en-US" sz="4400" dirty="0">
              <a:cs typeface="Times New Roman" panose="02020603050405020304" pitchFamily="18" charset="0"/>
            </a:endParaRPr>
          </a:p>
          <a:p>
            <a:endParaRPr lang="en-US" sz="4400" dirty="0"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6588733" y="18249305"/>
            <a:ext cx="16062185" cy="1303795"/>
          </a:xfrm>
        </p:spPr>
        <p:txBody>
          <a:bodyPr/>
          <a:lstStyle/>
          <a:p>
            <a:r>
              <a:rPr lang="en-US" sz="6600" dirty="0"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88169A2F-46BF-4EE2-836D-7F3D2AAD72E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426749" y="23373751"/>
            <a:ext cx="13720612" cy="1468347"/>
          </a:xfrm>
        </p:spPr>
        <p:txBody>
          <a:bodyPr/>
          <a:lstStyle/>
          <a:p>
            <a:r>
              <a:rPr lang="en-US" sz="3600" dirty="0">
                <a:cs typeface="Times New Roman" panose="02020603050405020304" pitchFamily="18" charset="0"/>
              </a:rPr>
              <a:t>Figure 1. Schematic diagram of the evolution of battery thickness.</a:t>
            </a: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FED9720A-531D-4346-8A09-9A24464C9AF7}"/>
              </a:ext>
            </a:extLst>
          </p:cNvPr>
          <p:cNvSpPr txBox="1"/>
          <p:nvPr/>
        </p:nvSpPr>
        <p:spPr>
          <a:xfrm>
            <a:off x="668915" y="40542082"/>
            <a:ext cx="159198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>
                    <a:lumMod val="65000"/>
                  </a:schemeClr>
                </a:solidFill>
                <a:cs typeface="Times New Roman" panose="02020603050405020304" pitchFamily="18" charset="0"/>
              </a:rPr>
              <a:t>REFERENCES</a:t>
            </a:r>
            <a:endParaRPr lang="en-US" sz="4000" b="1" dirty="0">
              <a:solidFill>
                <a:schemeClr val="bg1">
                  <a:lumMod val="6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CFF10C-4A2D-46FE-FE9D-AFF41985D01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3047168" y="4592557"/>
            <a:ext cx="18670946" cy="4180360"/>
          </a:xfrm>
        </p:spPr>
        <p:txBody>
          <a:bodyPr/>
          <a:lstStyle/>
          <a:p>
            <a:r>
              <a:rPr lang="en-US" altLang="zh-CN" sz="5400" dirty="0">
                <a:latin typeface="+mn-lt"/>
                <a:cs typeface="Times New Roman" panose="02020603050405020304" pitchFamily="18" charset="0"/>
              </a:rPr>
              <a:t>By using a moving boundary method, the size changes of active particles during the (de)lithiation processes are translated into the evolution of battery thickness. </a:t>
            </a:r>
            <a:endParaRPr lang="en-US" sz="5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913755" y="7829354"/>
            <a:ext cx="13986226" cy="260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altLang="zh-CN" sz="36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Xueyan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Li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 </a:t>
            </a:r>
            <a:r>
              <a:rPr lang="en-GB" altLang="zh-CN" sz="36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Zhiyuan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Zhang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1,2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 Lili Gong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1,*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Kang Fu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 </a:t>
            </a:r>
            <a:r>
              <a:rPr lang="en-GB" altLang="zh-CN" sz="36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Haosong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Yang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 </a:t>
            </a:r>
            <a:r>
              <a:rPr lang="en-GB" altLang="zh-CN" sz="36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Chenyang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Wang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, Peng Tan</a:t>
            </a:r>
            <a:r>
              <a:rPr lang="en-GB" altLang="zh-CN" sz="3600" baseline="30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1,*</a:t>
            </a:r>
            <a:endParaRPr lang="zh-CN" altLang="zh-CN" sz="3600" baseline="300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Department of Thermal Science and Energy Engineering, USTC</a:t>
            </a:r>
            <a:endParaRPr lang="zh-CN" altLang="zh-CN" sz="36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altLang="zh-CN" sz="36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Gotion</a:t>
            </a:r>
            <a:r>
              <a:rPr lang="en-GB" altLang="zh-CN" sz="36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High-Tech Co., LTD</a:t>
            </a:r>
            <a:endParaRPr lang="zh-CN" altLang="zh-CN" sz="36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728" y="18601425"/>
            <a:ext cx="14698462" cy="4699879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958337" y="12920372"/>
            <a:ext cx="30759778" cy="52869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graphicFrame>
        <p:nvGraphicFramePr>
          <p:cNvPr id="44" name="对象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831088"/>
              </p:ext>
            </p:extLst>
          </p:nvPr>
        </p:nvGraphicFramePr>
        <p:xfrm>
          <a:off x="16656209" y="20925808"/>
          <a:ext cx="6877050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6" imgW="2223317" imgH="751213" progId="Equation.DSMT4">
                  <p:embed/>
                </p:oleObj>
              </mc:Choice>
              <mc:Fallback>
                <p:oleObj name="Equation" r:id="rId6" imgW="2223317" imgH="75121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656209" y="20925808"/>
                        <a:ext cx="6877050" cy="2320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606443"/>
              </p:ext>
            </p:extLst>
          </p:nvPr>
        </p:nvGraphicFramePr>
        <p:xfrm>
          <a:off x="16656209" y="23091309"/>
          <a:ext cx="10243772" cy="985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8" imgW="2574896" imgH="247289" progId="Equation.DSMT4">
                  <p:embed/>
                </p:oleObj>
              </mc:Choice>
              <mc:Fallback>
                <p:oleObj name="Equation" r:id="rId8" imgW="2574896" imgH="24728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656209" y="23091309"/>
                        <a:ext cx="10243772" cy="985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矩形 47"/>
          <p:cNvSpPr/>
          <p:nvPr/>
        </p:nvSpPr>
        <p:spPr>
          <a:xfrm>
            <a:off x="1196912" y="1304850"/>
            <a:ext cx="3100303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8800" b="1" dirty="0">
                <a:ea typeface="+mj-ea"/>
                <a:cs typeface="Times New Roman" panose="02020603050405020304" pitchFamily="18" charset="0"/>
              </a:rPr>
              <a:t>Modelling and analysis of the volume change </a:t>
            </a:r>
            <a:r>
              <a:rPr lang="en-GB" altLang="zh-CN" sz="8800" b="1" dirty="0" err="1">
                <a:ea typeface="+mj-ea"/>
                <a:cs typeface="Times New Roman" panose="02020603050405020304" pitchFamily="18" charset="0"/>
              </a:rPr>
              <a:t>behaviors</a:t>
            </a:r>
            <a:r>
              <a:rPr lang="en-GB" altLang="zh-CN" sz="8800" b="1" dirty="0">
                <a:ea typeface="+mj-ea"/>
                <a:cs typeface="Times New Roman" panose="02020603050405020304" pitchFamily="18" charset="0"/>
              </a:rPr>
              <a:t> of Li-ion batteries with silicon-graphene composite electrodes</a:t>
            </a:r>
            <a:endParaRPr lang="zh-CN" altLang="en-US" sz="8800" b="1" dirty="0"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1BB53D-2E25-D875-FFA5-CFEC822C51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96912" y="14169761"/>
            <a:ext cx="30232675" cy="4714120"/>
          </a:xfrm>
        </p:spPr>
        <p:txBody>
          <a:bodyPr/>
          <a:lstStyle/>
          <a:p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Silicon-based composites are recognized as one of the most promising negative electrode materials owing to their high theoretical capacity. </a:t>
            </a:r>
            <a:r>
              <a:rPr lang="en-GB" altLang="zh-CN" dirty="0">
                <a:cs typeface="Times New Roman" panose="02020603050405020304" pitchFamily="18" charset="0"/>
              </a:rPr>
              <a:t>However, during (dis)charging, the silicon particles undergo significant volume changes, resulting in electrode thickness variation over the cycle. This maps to the cell scale as a change in cell thickness, which translates into outward pressure.</a:t>
            </a:r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To demonstrate the impact of swelling on the cell thickness variation, a model is developed using the moving boundary approach.</a:t>
            </a:r>
            <a:r>
              <a:rPr lang="en-GB" altLang="zh-CN" sz="3200" dirty="0">
                <a:cs typeface="Times New Roman" panose="02020603050405020304" pitchFamily="18" charset="0"/>
              </a:rPr>
              <a:t> </a:t>
            </a:r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The ratios of the composites are classified to analyse the contribution of two materials to the capacity. The impacts of the electrode design and operating conditions on the </a:t>
            </a:r>
            <a:r>
              <a:rPr lang="en-GB" altLang="zh-CN" kern="0">
                <a:ea typeface="宋体" panose="02010600030101010101" pitchFamily="2" charset="-122"/>
                <a:cs typeface="Times New Roman" panose="02020603050405020304" pitchFamily="18" charset="0"/>
              </a:rPr>
              <a:t>electrochemical performance</a:t>
            </a:r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altLang="zh-CN" kern="0"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GB" altLang="zh-CN" kern="0" dirty="0">
                <a:ea typeface="宋体" panose="02010600030101010101" pitchFamily="2" charset="-122"/>
                <a:cs typeface="Times New Roman" panose="02020603050405020304" pitchFamily="18" charset="0"/>
              </a:rPr>
              <a:t>thickness variation of the cell are also investigated. </a:t>
            </a:r>
            <a:endParaRPr lang="zh-CN" altLang="en-US" sz="3600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34E6AB3-2D37-956A-1A69-588DCA7419BD}"/>
              </a:ext>
            </a:extLst>
          </p:cNvPr>
          <p:cNvSpPr/>
          <p:nvPr/>
        </p:nvSpPr>
        <p:spPr>
          <a:xfrm>
            <a:off x="705819" y="28313744"/>
            <a:ext cx="31102240" cy="761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F353F0-D76A-EF09-F523-4B3AE53C8D30}"/>
              </a:ext>
            </a:extLst>
          </p:cNvPr>
          <p:cNvCxnSpPr/>
          <p:nvPr/>
        </p:nvCxnSpPr>
        <p:spPr>
          <a:xfrm>
            <a:off x="0" y="24525516"/>
            <a:ext cx="32918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24467266"/>
            <a:ext cx="15362501" cy="1303795"/>
          </a:xfrm>
        </p:spPr>
        <p:txBody>
          <a:bodyPr/>
          <a:lstStyle/>
          <a:p>
            <a:r>
              <a:rPr lang="en-US" sz="6600" dirty="0"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2138EC37-6188-40A6-99A3-4FCC7CA620A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104568" y="33884583"/>
            <a:ext cx="9761062" cy="1468347"/>
          </a:xfrm>
        </p:spPr>
        <p:txBody>
          <a:bodyPr/>
          <a:lstStyle/>
          <a:p>
            <a:r>
              <a:rPr lang="en-US" sz="3600" dirty="0">
                <a:cs typeface="Times New Roman" panose="02020603050405020304" pitchFamily="18" charset="0"/>
              </a:rPr>
              <a:t>Figure 2. The electrochemical performance and thickness change of the cell under various compositions.</a:t>
            </a:r>
          </a:p>
          <a:p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AD8DBDF9-2F6F-E67E-75B0-B0EDBF5792F3}"/>
              </a:ext>
            </a:extLst>
          </p:cNvPr>
          <p:cNvSpPr/>
          <p:nvPr/>
        </p:nvSpPr>
        <p:spPr>
          <a:xfrm>
            <a:off x="705819" y="38270544"/>
            <a:ext cx="3448897" cy="1366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B06A4100-0112-2E05-D179-5B19C065CAFA}"/>
              </a:ext>
            </a:extLst>
          </p:cNvPr>
          <p:cNvCxnSpPr/>
          <p:nvPr/>
        </p:nvCxnSpPr>
        <p:spPr>
          <a:xfrm>
            <a:off x="0" y="40473980"/>
            <a:ext cx="32918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F7816D55-0615-2539-5A5B-325D4E02FE90}"/>
              </a:ext>
            </a:extLst>
          </p:cNvPr>
          <p:cNvSpPr/>
          <p:nvPr/>
        </p:nvSpPr>
        <p:spPr>
          <a:xfrm>
            <a:off x="1478703" y="42646599"/>
            <a:ext cx="31439697" cy="115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sp>
        <p:nvSpPr>
          <p:cNvPr id="68" name="矩形: 圆角 67">
            <a:extLst>
              <a:ext uri="{FF2B5EF4-FFF2-40B4-BE49-F238E27FC236}">
                <a16:creationId xmlns:a16="http://schemas.microsoft.com/office/drawing/2014/main" id="{615F6C6C-2959-E999-73FE-6185A84F966F}"/>
              </a:ext>
            </a:extLst>
          </p:cNvPr>
          <p:cNvSpPr/>
          <p:nvPr/>
        </p:nvSpPr>
        <p:spPr>
          <a:xfrm>
            <a:off x="705819" y="25884887"/>
            <a:ext cx="10222626" cy="14098720"/>
          </a:xfrm>
          <a:prstGeom prst="roundRect">
            <a:avLst>
              <a:gd name="adj" fmla="val 5466"/>
            </a:avLst>
          </a:prstGeom>
          <a:noFill/>
          <a:ln w="44450">
            <a:solidFill>
              <a:srgbClr val="006FAC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622E9-7B2C-10C3-46B5-0F21B2E36D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9993" y="41388929"/>
            <a:ext cx="31972761" cy="156721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zh-CN" sz="2800" dirty="0">
                <a:latin typeface="+mn-lt"/>
                <a:cs typeface="Times New Roman" panose="02020603050405020304" pitchFamily="18" charset="0"/>
              </a:rPr>
              <a:t>1. Thomas F. Fuller et al. Simulation and Optimization of the Dual Lithium Ion Insertion Cell, J. </a:t>
            </a:r>
            <a:r>
              <a:rPr lang="en-US" altLang="zh-CN" sz="2800" dirty="0" err="1">
                <a:latin typeface="+mn-lt"/>
                <a:cs typeface="Times New Roman" panose="02020603050405020304" pitchFamily="18" charset="0"/>
              </a:rPr>
              <a:t>Electrochem</a:t>
            </a:r>
            <a:r>
              <a:rPr lang="en-US" altLang="zh-CN" sz="2800" dirty="0">
                <a:latin typeface="+mn-lt"/>
                <a:cs typeface="Times New Roman" panose="02020603050405020304" pitchFamily="18" charset="0"/>
              </a:rPr>
              <a:t>. Soc. 141 (1994 ) 1</a:t>
            </a:r>
            <a:endParaRPr lang="en-GB" altLang="zh-CN" sz="2800"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GB" altLang="zh-CN" sz="2800" dirty="0">
                <a:latin typeface="+mn-lt"/>
                <a:cs typeface="Times New Roman" panose="02020603050405020304" pitchFamily="18" charset="0"/>
              </a:rPr>
              <a:t>2. H. </a:t>
            </a:r>
            <a:r>
              <a:rPr lang="en-GB" altLang="zh-CN" sz="2800" dirty="0" err="1">
                <a:latin typeface="+mn-lt"/>
                <a:cs typeface="Times New Roman" panose="02020603050405020304" pitchFamily="18" charset="0"/>
              </a:rPr>
              <a:t>Pegel</a:t>
            </a:r>
            <a:r>
              <a:rPr lang="en-GB" altLang="zh-CN" sz="2800" dirty="0">
                <a:latin typeface="+mn-lt"/>
                <a:cs typeface="Times New Roman" panose="02020603050405020304" pitchFamily="18" charset="0"/>
              </a:rPr>
              <a:t> et al. Volume and thickness change of NMC811|SiOx-graphite large-format lithium-ion cells: from pouch cell to active material level, J. Power Sources. 537 (2022) 231443.</a:t>
            </a:r>
          </a:p>
          <a:p>
            <a:pPr>
              <a:spcBef>
                <a:spcPts val="0"/>
              </a:spcBef>
            </a:pPr>
            <a:r>
              <a:rPr lang="en-GB" altLang="zh-CN" sz="2800" dirty="0">
                <a:latin typeface="+mn-lt"/>
                <a:cs typeface="Times New Roman" panose="02020603050405020304" pitchFamily="18" charset="0"/>
              </a:rPr>
              <a:t>3. M.N. </a:t>
            </a:r>
            <a:r>
              <a:rPr lang="en-GB" altLang="zh-CN" sz="2800" dirty="0" err="1">
                <a:latin typeface="+mn-lt"/>
                <a:cs typeface="Times New Roman" panose="02020603050405020304" pitchFamily="18" charset="0"/>
              </a:rPr>
              <a:t>Obrovac</a:t>
            </a:r>
            <a:r>
              <a:rPr lang="en-GB" altLang="zh-CN" sz="2800" dirty="0">
                <a:latin typeface="+mn-lt"/>
                <a:cs typeface="Times New Roman" panose="02020603050405020304" pitchFamily="18" charset="0"/>
              </a:rPr>
              <a:t> et al. Alloy Design for Lithium-Ion Battery Anodes, J. </a:t>
            </a:r>
            <a:r>
              <a:rPr lang="en-GB" altLang="zh-CN" sz="2800" dirty="0" err="1">
                <a:latin typeface="+mn-lt"/>
                <a:cs typeface="Times New Roman" panose="02020603050405020304" pitchFamily="18" charset="0"/>
              </a:rPr>
              <a:t>Electrochem</a:t>
            </a:r>
            <a:r>
              <a:rPr lang="en-GB" altLang="zh-CN" sz="2800" dirty="0">
                <a:latin typeface="+mn-lt"/>
                <a:cs typeface="Times New Roman" panose="02020603050405020304" pitchFamily="18" charset="0"/>
              </a:rPr>
              <a:t>. Soc. 154 (2007) A849.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3" name="图片 62">
            <a:extLst>
              <a:ext uri="{FF2B5EF4-FFF2-40B4-BE49-F238E27FC236}">
                <a16:creationId xmlns:a16="http://schemas.microsoft.com/office/drawing/2014/main" id="{D65D99CD-DA22-2276-39E3-33F60A4767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55946" y="26120881"/>
            <a:ext cx="9606507" cy="7536643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80856EF3-F78F-A0DB-997B-CA04891197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78559" y="26346801"/>
            <a:ext cx="9739555" cy="7281025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9AF2C0-2D7E-3F49-368B-8034C468BF4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79764" y="35781998"/>
            <a:ext cx="9785866" cy="4691982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Silicon’ conductivity and diffusion rate is low. After increasing the silicon content, the capacity and the thickness change increases, the lithiation gradient inside the particles increases, and the concentration polarization increases.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5E709930-267B-5593-822E-E7850002E7A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82229" y="26020510"/>
            <a:ext cx="9606507" cy="7513423"/>
          </a:xfrm>
          <a:prstGeom prst="rect">
            <a:avLst/>
          </a:prstGeom>
        </p:spPr>
      </p:pic>
      <p:sp>
        <p:nvSpPr>
          <p:cNvPr id="69" name="矩形: 圆角 68">
            <a:extLst>
              <a:ext uri="{FF2B5EF4-FFF2-40B4-BE49-F238E27FC236}">
                <a16:creationId xmlns:a16="http://schemas.microsoft.com/office/drawing/2014/main" id="{F4A77E07-CFBA-DF9A-5C74-95CE6D600351}"/>
              </a:ext>
            </a:extLst>
          </p:cNvPr>
          <p:cNvSpPr/>
          <p:nvPr/>
        </p:nvSpPr>
        <p:spPr>
          <a:xfrm>
            <a:off x="11310448" y="25844491"/>
            <a:ext cx="10222626" cy="14098720"/>
          </a:xfrm>
          <a:prstGeom prst="roundRect">
            <a:avLst>
              <a:gd name="adj" fmla="val 5466"/>
            </a:avLst>
          </a:prstGeom>
          <a:noFill/>
          <a:ln w="444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sp>
        <p:nvSpPr>
          <p:cNvPr id="71" name="矩形: 圆角 70">
            <a:extLst>
              <a:ext uri="{FF2B5EF4-FFF2-40B4-BE49-F238E27FC236}">
                <a16:creationId xmlns:a16="http://schemas.microsoft.com/office/drawing/2014/main" id="{E28BD4B8-F8EB-5F85-EA42-DFDA9E945E0D}"/>
              </a:ext>
            </a:extLst>
          </p:cNvPr>
          <p:cNvSpPr/>
          <p:nvPr/>
        </p:nvSpPr>
        <p:spPr>
          <a:xfrm>
            <a:off x="21954786" y="25884887"/>
            <a:ext cx="10257795" cy="14098720"/>
          </a:xfrm>
          <a:prstGeom prst="roundRect">
            <a:avLst>
              <a:gd name="adj" fmla="val 5466"/>
            </a:avLst>
          </a:prstGeom>
          <a:noFill/>
          <a:ln w="444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cs typeface="Times New Roman" panose="02020603050405020304" pitchFamily="18" charset="0"/>
            </a:endParaRPr>
          </a:p>
        </p:txBody>
      </p:sp>
      <p:sp>
        <p:nvSpPr>
          <p:cNvPr id="72" name="Text Placeholder 13">
            <a:extLst>
              <a:ext uri="{FF2B5EF4-FFF2-40B4-BE49-F238E27FC236}">
                <a16:creationId xmlns:a16="http://schemas.microsoft.com/office/drawing/2014/main" id="{7CEF6D56-BE4A-BBF3-2F21-68895AF3D94D}"/>
              </a:ext>
            </a:extLst>
          </p:cNvPr>
          <p:cNvSpPr txBox="1">
            <a:spLocks/>
          </p:cNvSpPr>
          <p:nvPr/>
        </p:nvSpPr>
        <p:spPr>
          <a:xfrm>
            <a:off x="11763140" y="35715229"/>
            <a:ext cx="9606507" cy="25693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cs typeface="Times New Roman" panose="02020603050405020304" pitchFamily="18" charset="0"/>
              </a:rPr>
              <a:t>Increase in the thickness of the active layer within a certain range: increase in active loading, rise in actual capacity thickness change exacerbates the growth of ion transport paths,  increase in concentration polarization.</a:t>
            </a:r>
          </a:p>
        </p:txBody>
      </p:sp>
      <p:sp>
        <p:nvSpPr>
          <p:cNvPr id="75" name="Text Placeholder 13">
            <a:extLst>
              <a:ext uri="{FF2B5EF4-FFF2-40B4-BE49-F238E27FC236}">
                <a16:creationId xmlns:a16="http://schemas.microsoft.com/office/drawing/2014/main" id="{5FD938B6-8F38-65FD-59EE-248F47D11EE3}"/>
              </a:ext>
            </a:extLst>
          </p:cNvPr>
          <p:cNvSpPr txBox="1">
            <a:spLocks/>
          </p:cNvSpPr>
          <p:nvPr/>
        </p:nvSpPr>
        <p:spPr>
          <a:xfrm>
            <a:off x="22099081" y="35668043"/>
            <a:ext cx="9739555" cy="25693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cs typeface="Times New Roman" panose="02020603050405020304" pitchFamily="18" charset="0"/>
              </a:rPr>
              <a:t>Increasing </a:t>
            </a:r>
            <a:r>
              <a:rPr lang="en-US" altLang="zh-CN" dirty="0">
                <a:cs typeface="Times New Roman" panose="02020603050405020304" pitchFamily="18" charset="0"/>
              </a:rPr>
              <a:t>current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altLang="zh-CN" dirty="0">
                <a:cs typeface="Times New Roman" panose="02020603050405020304" pitchFamily="18" charset="0"/>
              </a:rPr>
              <a:t>makes</a:t>
            </a:r>
            <a:r>
              <a:rPr lang="en-US" dirty="0">
                <a:cs typeface="Times New Roman" panose="02020603050405020304" pitchFamily="18" charset="0"/>
              </a:rPr>
              <a:t> the internal reaction imbalance increasing and the pressure dropping to be greater; particle utilization decreases and the cell thickness evolution declines, dominated by the negative electrode.</a:t>
            </a:r>
          </a:p>
        </p:txBody>
      </p:sp>
      <p:sp>
        <p:nvSpPr>
          <p:cNvPr id="76" name="Text Placeholder 69">
            <a:extLst>
              <a:ext uri="{FF2B5EF4-FFF2-40B4-BE49-F238E27FC236}">
                <a16:creationId xmlns:a16="http://schemas.microsoft.com/office/drawing/2014/main" id="{A02C5DE7-3AC8-027F-3861-A0FBCDAB23AF}"/>
              </a:ext>
            </a:extLst>
          </p:cNvPr>
          <p:cNvSpPr txBox="1">
            <a:spLocks/>
          </p:cNvSpPr>
          <p:nvPr/>
        </p:nvSpPr>
        <p:spPr>
          <a:xfrm>
            <a:off x="11761655" y="33821736"/>
            <a:ext cx="9595518" cy="146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cs typeface="Times New Roman" panose="02020603050405020304" pitchFamily="18" charset="0"/>
              </a:rPr>
              <a:t>Figure </a:t>
            </a:r>
            <a:r>
              <a:rPr lang="en-US" altLang="zh-CN" sz="3600" dirty="0">
                <a:cs typeface="Times New Roman" panose="02020603050405020304" pitchFamily="18" charset="0"/>
              </a:rPr>
              <a:t>3</a:t>
            </a:r>
            <a:r>
              <a:rPr lang="en-US" sz="3600" dirty="0">
                <a:cs typeface="Times New Roman" panose="02020603050405020304" pitchFamily="18" charset="0"/>
              </a:rPr>
              <a:t>. </a:t>
            </a:r>
            <a:r>
              <a:rPr lang="en-GB" altLang="zh-CN" sz="3600" dirty="0">
                <a:cs typeface="Times New Roman" panose="02020603050405020304" pitchFamily="18" charset="0"/>
              </a:rPr>
              <a:t>The electrochemical performance and thickness change of the cell under constant porosity but changing thickness.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77" name="Text Placeholder 69">
            <a:extLst>
              <a:ext uri="{FF2B5EF4-FFF2-40B4-BE49-F238E27FC236}">
                <a16:creationId xmlns:a16="http://schemas.microsoft.com/office/drawing/2014/main" id="{03599CF4-9407-A234-1186-0A0D956B3021}"/>
              </a:ext>
            </a:extLst>
          </p:cNvPr>
          <p:cNvSpPr txBox="1">
            <a:spLocks/>
          </p:cNvSpPr>
          <p:nvPr/>
        </p:nvSpPr>
        <p:spPr>
          <a:xfrm>
            <a:off x="22099082" y="33957641"/>
            <a:ext cx="9623544" cy="146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cs typeface="Times New Roman" panose="02020603050405020304" pitchFamily="18" charset="0"/>
              </a:rPr>
              <a:t>Figure </a:t>
            </a:r>
            <a:r>
              <a:rPr lang="en-US" altLang="zh-CN" sz="3600" dirty="0">
                <a:cs typeface="Times New Roman" panose="02020603050405020304" pitchFamily="18" charset="0"/>
              </a:rPr>
              <a:t>4</a:t>
            </a:r>
            <a:r>
              <a:rPr lang="en-US" sz="3600" dirty="0">
                <a:cs typeface="Times New Roman" panose="02020603050405020304" pitchFamily="18" charset="0"/>
              </a:rPr>
              <a:t>. </a:t>
            </a:r>
            <a:r>
              <a:rPr lang="en-GB" altLang="zh-CN" sz="3600" dirty="0">
                <a:cs typeface="Times New Roman" panose="02020603050405020304" pitchFamily="18" charset="0"/>
              </a:rPr>
              <a:t>The electrochemical performance and thickness change at various currents.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DD698C4F-851D-A4A1-0BF9-817D43839913}"/>
              </a:ext>
            </a:extLst>
          </p:cNvPr>
          <p:cNvSpPr/>
          <p:nvPr/>
        </p:nvSpPr>
        <p:spPr>
          <a:xfrm>
            <a:off x="0" y="11781760"/>
            <a:ext cx="32918400" cy="1138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523F0-041D-5E91-4A76-1D964A4582C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097703" y="12924217"/>
            <a:ext cx="29615963" cy="1302499"/>
          </a:xfrm>
        </p:spPr>
        <p:txBody>
          <a:bodyPr/>
          <a:lstStyle/>
          <a:p>
            <a:r>
              <a:rPr lang="en-US" sz="6600" dirty="0">
                <a:cs typeface="Times New Roman" panose="02020603050405020304" pitchFamily="18" charset="0"/>
              </a:rPr>
              <a:t>Abstract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AC322641-5CE4-4087-B63A-A7A1283BBBDE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4" r="30172"/>
          <a:stretch/>
        </p:blipFill>
        <p:spPr>
          <a:xfrm>
            <a:off x="27482628" y="7287274"/>
            <a:ext cx="3652839" cy="3596098"/>
          </a:xfrm>
          <a:prstGeom prst="rect">
            <a:avLst/>
          </a:prstGeom>
        </p:spPr>
      </p:pic>
      <p:sp>
        <p:nvSpPr>
          <p:cNvPr id="41" name="Rechteck 11">
            <a:extLst>
              <a:ext uri="{FF2B5EF4-FFF2-40B4-BE49-F238E27FC236}">
                <a16:creationId xmlns:a16="http://schemas.microsoft.com/office/drawing/2014/main" id="{C0E609D4-AA36-4644-BD07-0E08CC1F2A77}"/>
              </a:ext>
            </a:extLst>
          </p:cNvPr>
          <p:cNvSpPr/>
          <p:nvPr/>
        </p:nvSpPr>
        <p:spPr>
          <a:xfrm>
            <a:off x="8525113" y="43182872"/>
            <a:ext cx="16262191" cy="723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00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000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2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9111</TotalTime>
  <Words>510</Words>
  <Application>Microsoft Office PowerPoint</Application>
  <PresentationFormat>自定义</PresentationFormat>
  <Paragraphs>30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Theme</vt:lpstr>
      <vt:lpstr>Equation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Renji (Boris) Hao</cp:lastModifiedBy>
  <cp:revision>151</cp:revision>
  <cp:lastPrinted>2023-01-06T15:48:30Z</cp:lastPrinted>
  <dcterms:created xsi:type="dcterms:W3CDTF">2023-01-03T14:57:49Z</dcterms:created>
  <dcterms:modified xsi:type="dcterms:W3CDTF">2024-10-23T06:59:39Z</dcterms:modified>
</cp:coreProperties>
</file>