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823" autoAdjust="0"/>
    <p:restoredTop sz="96405" autoAdjust="0"/>
  </p:normalViewPr>
  <p:slideViewPr>
    <p:cSldViewPr snapToGrid="0">
      <p:cViewPr>
        <p:scale>
          <a:sx n="30" d="100"/>
          <a:sy n="30" d="100"/>
        </p:scale>
        <p:origin x="1530" y="-316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10/21/2024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en-US" sz="5400" b="1" dirty="0">
                <a:solidFill>
                  <a:schemeClr val="bg1">
                    <a:lumMod val="65000"/>
                  </a:schemeClr>
                </a:solidFill>
                <a:latin typeface="Calibri" panose="020F0502020204030204" pitchFamily="34" charset="0"/>
                <a:cs typeface="Calibri" panose="020F0502020204030204" pitchFamily="34" charset="0"/>
              </a:rPr>
              <a:t>REFERENCES</a:t>
            </a: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10/21/2024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rmAutofit/>
          </a:bodyPr>
          <a:lstStyle/>
          <a:p>
            <a:r>
              <a:rPr lang="en-US" sz="9600" dirty="0"/>
              <a:t>P2D-Three Dimensional Heat Transfer Coupling Modeling</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normAutofit fontScale="92500" lnSpcReduction="20000"/>
          </a:bodyPr>
          <a:lstStyle/>
          <a:p>
            <a:r>
              <a:rPr lang="en-US" dirty="0"/>
              <a:t>H.S. Yang</a:t>
            </a:r>
            <a:r>
              <a:rPr lang="en-US" altLang="zh-CN" baseline="30000" dirty="0"/>
              <a:t>1</a:t>
            </a:r>
            <a:r>
              <a:rPr lang="en-US" dirty="0"/>
              <a:t>, P. Tan</a:t>
            </a:r>
            <a:r>
              <a:rPr lang="en-US" altLang="zh-CN" baseline="30000" dirty="0"/>
              <a:t>1</a:t>
            </a:r>
          </a:p>
          <a:p>
            <a:r>
              <a:rPr lang="en-US" dirty="0"/>
              <a:t>1 Department of Thermal Science and Energy Engineering, University of Science and Technology of China, Hefei, China</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dirty="0"/>
              <a:t>The heat transfer model consists of eight battery microelements with dimensions of 1 cm × 1 cm × 180 </a:t>
            </a:r>
            <a:r>
              <a:rPr lang="en-US" dirty="0" err="1"/>
              <a:t>μm</a:t>
            </a:r>
            <a:r>
              <a:rPr lang="en-US" dirty="0"/>
              <a:t>, each of which is considered to be a homogeneous heat source, using the solid heat transfer module in COMSOL Multiphysics. And 8 P2D models are used </a:t>
            </a:r>
            <a:r>
              <a:rPr lang="en-US" altLang="zh-CN" dirty="0"/>
              <a:t>to calculate the charging and discharging processes and the reaction heat. </a:t>
            </a:r>
            <a:r>
              <a:rPr lang="en-US" dirty="0"/>
              <a:t>Each P2D model corresponds to a battery microelement in the heat transfer model, and the </a:t>
            </a:r>
            <a:r>
              <a:rPr lang="en-US" altLang="zh-CN" dirty="0"/>
              <a:t>reaction heat</a:t>
            </a:r>
            <a:r>
              <a:rPr lang="en-US" dirty="0"/>
              <a:t> is considered as the heat production per unit volume of the battery microelement. A domain probe is implanted in each cell microelement of the 3D heat transfer model to measure the average temperature, and the temperature is transferred to the corresponding P2D model, realizing the coupling of electrochemical model and heat transfer model.</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marL="514350" indent="-514350">
              <a:spcBef>
                <a:spcPts val="1200"/>
              </a:spcBef>
              <a:buAutoNum type="arabicPeriod"/>
            </a:pPr>
            <a:r>
              <a:rPr lang="en-US" altLang="zh-CN" sz="2800" dirty="0"/>
              <a:t>Marc Doyle, et. al. Modeling of Galvanostatic Charge and Discharge of the Lithium/Polymer/Insertion Cell. J. </a:t>
            </a:r>
            <a:r>
              <a:rPr lang="en-US" altLang="zh-CN" sz="2800" dirty="0" err="1"/>
              <a:t>Electrochem</a:t>
            </a:r>
            <a:r>
              <a:rPr lang="en-US" altLang="zh-CN" sz="2800" dirty="0"/>
              <a:t>. Soc. 140 1526(1993). </a:t>
            </a:r>
          </a:p>
          <a:p>
            <a:pPr marL="514350" indent="-514350">
              <a:spcBef>
                <a:spcPts val="1200"/>
              </a:spcBef>
              <a:buAutoNum type="arabicPeriod"/>
            </a:pPr>
            <a:r>
              <a:rPr lang="en-US" altLang="zh-CN" sz="2800" dirty="0"/>
              <a:t>2. Das Goswami BR, et. </a:t>
            </a:r>
            <a:r>
              <a:rPr lang="en-US" altLang="zh-CN" sz="2800" dirty="0" err="1"/>
              <a:t>al.A</a:t>
            </a:r>
            <a:r>
              <a:rPr lang="en-US" altLang="zh-CN" sz="2800" dirty="0"/>
              <a:t> combined multiphysics modeling and deep learning framework to predict thermal runaway in cylindrical Li-ion batteries. J Power Sources 595:234065(2024). </a:t>
            </a:r>
            <a:endParaRPr lang="en-US" sz="2800"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sz="5400" dirty="0"/>
              <a:t>Through the coupling of P2D model and 3D heat transfer model, the temperature and electrochemical reaction rate distribution of pouch cells in charge/discharge cycles are explored to find the balance point between calculation accuracy and calculation volume.</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altLang="zh-CN" dirty="0"/>
              <a:t>The temperature distribution change of a </a:t>
            </a:r>
            <a:r>
              <a:rPr lang="en-US" altLang="zh-CN" sz="4000" dirty="0"/>
              <a:t>pouch cell </a:t>
            </a:r>
            <a:r>
              <a:rPr lang="en-US" altLang="zh-CN" dirty="0"/>
              <a:t>during charging and discharging is initially investigated by coupling a 3D heat transfer model with a P2D model, and it is found that the internal temperature rise of the battery is more than 20°C after one cycle at a rate of 1C, while the maximum temperature difference inside the battery is more than 0.2°C. Compared with the three-dimensional electrochemical-heat transfer model, the computation amount of this model is reduced by at least 80%, which guarantees a certain accuracy while releasing the arithmetic power. </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dirty="0"/>
              <a:t>FIGURE 1. Structure of the heat transfer model of</a:t>
            </a:r>
            <a:r>
              <a:rPr lang="zh-CN" altLang="en-US" dirty="0"/>
              <a:t> </a:t>
            </a:r>
            <a:r>
              <a:rPr lang="en-US" altLang="zh-CN" dirty="0"/>
              <a:t>the</a:t>
            </a:r>
            <a:r>
              <a:rPr lang="zh-CN" altLang="en-US" dirty="0"/>
              <a:t> </a:t>
            </a:r>
            <a:r>
              <a:rPr lang="en-US" altLang="zh-CN" dirty="0"/>
              <a:t>cell.</a:t>
            </a:r>
            <a:endParaRPr lang="en-US" dirty="0"/>
          </a:p>
        </p:txBody>
      </p:sp>
      <p:pic>
        <p:nvPicPr>
          <p:cNvPr id="29" name="图片占位符 28">
            <a:extLst>
              <a:ext uri="{FF2B5EF4-FFF2-40B4-BE49-F238E27FC236}">
                <a16:creationId xmlns:a16="http://schemas.microsoft.com/office/drawing/2014/main" id="{E3EBF520-C88A-47F6-95D3-53751221EC4D}"/>
              </a:ext>
            </a:extLst>
          </p:cNvPr>
          <p:cNvPicPr>
            <a:picLocks noGrp="1" noChangeAspect="1"/>
          </p:cNvPicPr>
          <p:nvPr>
            <p:ph type="pic" sz="quarter" idx="31"/>
          </p:nvPr>
        </p:nvPicPr>
        <p:blipFill>
          <a:blip r:embed="rId2">
            <a:extLst>
              <a:ext uri="{28A0092B-C50C-407E-A947-70E740481C1C}">
                <a14:useLocalDpi xmlns:a14="http://schemas.microsoft.com/office/drawing/2010/main" val="0"/>
              </a:ext>
            </a:extLst>
          </a:blip>
          <a:srcRect l="1960" r="1960"/>
          <a:stretch>
            <a:fillRect/>
          </a:stretch>
        </p:blipFill>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dirty="0"/>
              <a:t>FIGURE 2 shows the temperature distribution on the surface of the battery after 10000 seconds of operation. Setting the charging/discharging rate as 1C, the resting time as 300s, the initial temperature as 293.15K, and the heat transfer coefficient of the surface as 1 W m</a:t>
            </a:r>
            <a:r>
              <a:rPr lang="en-US" altLang="zh-CN" baseline="30000" dirty="0"/>
              <a:t>-2 </a:t>
            </a:r>
            <a:r>
              <a:rPr lang="en-US" dirty="0"/>
              <a:t>K</a:t>
            </a:r>
            <a:r>
              <a:rPr lang="en-US" altLang="zh-CN" baseline="30000" dirty="0"/>
              <a:t>-1</a:t>
            </a:r>
            <a:r>
              <a:rPr lang="en-US" dirty="0"/>
              <a:t>, the battery was operated for 10000 s. The maximum temperature rise of the battery as a whole during the period was about 24.4 K, and the maximum temperature difference inside the battery was about 0.2 K. </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dirty="0"/>
              <a:t>FIGURE 2. Temperature distribution on the cell element surface at 10000 seconds.</a:t>
            </a:r>
          </a:p>
        </p:txBody>
      </p:sp>
      <p:pic>
        <p:nvPicPr>
          <p:cNvPr id="25" name="图片占位符 24">
            <a:extLst>
              <a:ext uri="{FF2B5EF4-FFF2-40B4-BE49-F238E27FC236}">
                <a16:creationId xmlns:a16="http://schemas.microsoft.com/office/drawing/2014/main" id="{01590D27-2C43-4496-B7CF-93A7FC6C6410}"/>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946" b="4946"/>
          <a:stretch>
            <a:fillRect/>
          </a:stretch>
        </p:blipFill>
        <p:spPr/>
      </p:pic>
      <p:pic>
        <p:nvPicPr>
          <p:cNvPr id="20" name="图片占位符 19">
            <a:extLst>
              <a:ext uri="{FF2B5EF4-FFF2-40B4-BE49-F238E27FC236}">
                <a16:creationId xmlns:a16="http://schemas.microsoft.com/office/drawing/2014/main" id="{B5E088AC-B3C9-4350-B7BF-FECFBE7A58C4}"/>
              </a:ext>
            </a:extLst>
          </p:cNvPr>
          <p:cNvPicPr>
            <a:picLocks noGrp="1" noChangeAspect="1"/>
          </p:cNvPicPr>
          <p:nvPr>
            <p:ph type="pic" sz="quarter" idx="29"/>
          </p:nvPr>
        </p:nvPicPr>
        <p:blipFill>
          <a:blip r:embed="rId4">
            <a:extLst>
              <a:ext uri="{28A0092B-C50C-407E-A947-70E740481C1C}">
                <a14:useLocalDpi xmlns:a14="http://schemas.microsoft.com/office/drawing/2010/main" val="0"/>
              </a:ext>
            </a:extLst>
          </a:blip>
          <a:srcRect t="26693" b="26693"/>
          <a:stretch>
            <a:fillRect/>
          </a:stretch>
        </p:blipFill>
        <p:spPr/>
      </p:pic>
      <p:pic>
        <p:nvPicPr>
          <p:cNvPr id="27" name="图片占位符 26">
            <a:extLst>
              <a:ext uri="{FF2B5EF4-FFF2-40B4-BE49-F238E27FC236}">
                <a16:creationId xmlns:a16="http://schemas.microsoft.com/office/drawing/2014/main" id="{A1B22D71-FB3C-4BAC-8290-88198DB1C345}"/>
              </a:ext>
            </a:extLst>
          </p:cNvPr>
          <p:cNvPicPr>
            <a:picLocks noGrp="1" noChangeAspect="1"/>
          </p:cNvPicPr>
          <p:nvPr>
            <p:ph type="pic" sz="quarter" idx="34"/>
          </p:nvPr>
        </p:nvPicPr>
        <p:blipFill>
          <a:blip r:embed="rId5">
            <a:extLst>
              <a:ext uri="{28A0092B-C50C-407E-A947-70E740481C1C}">
                <a14:useLocalDpi xmlns:a14="http://schemas.microsoft.com/office/drawing/2010/main" val="0"/>
              </a:ext>
            </a:extLst>
          </a:blip>
          <a:srcRect t="8876" b="8876"/>
          <a:stretch>
            <a:fillRect/>
          </a:stretch>
        </p:blipFill>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602</TotalTime>
  <Words>498</Words>
  <Application>Microsoft Office PowerPoint</Application>
  <PresentationFormat>自定义</PresentationFormat>
  <Paragraphs>14</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P2D-Three Dimensional Heat Transfer Coupling Modeling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Lijuan Du</cp:lastModifiedBy>
  <cp:revision>134</cp:revision>
  <cp:lastPrinted>2023-01-06T15:48:30Z</cp:lastPrinted>
  <dcterms:created xsi:type="dcterms:W3CDTF">2023-01-03T14:57:49Z</dcterms:created>
  <dcterms:modified xsi:type="dcterms:W3CDTF">2024-10-21T07:28:40Z</dcterms:modified>
</cp:coreProperties>
</file>