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5" r:id="rId1"/>
  </p:sldMasterIdLst>
  <p:notesMasterIdLst>
    <p:notesMasterId r:id="rId3"/>
  </p:notesMasterIdLst>
  <p:sldIdLst>
    <p:sldId id="282" r:id="rId2"/>
  </p:sldIdLst>
  <p:sldSz cx="32918400" cy="438912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海报制作指南" id="{FBD8B3AE-BE91-4C46-B2EC-4082CAFA89BA}">
          <p14:sldIdLst/>
        </p14:section>
        <p14:section name="COMSOL 海报模板" id="{09EF3F39-416E-4746-905C-8534B72613B9}">
          <p14:sldIdLst/>
        </p14:section>
        <p14:section name="海报示例" id="{31D5EE60-8FE9-4475-976F-B13E2EBE6E32}">
          <p14:sldIdLst>
            <p14:sldId id="282"/>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crosoft Office User" initials="MOU" lastIdx="1" clrIdx="0">
    <p:extLst>
      <p:ext uri="{19B8F6BF-5375-455C-9EA6-DF929625EA0E}">
        <p15:presenceInfo xmlns:p15="http://schemas.microsoft.com/office/powerpoint/2012/main" userId="Microsoft Office Us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FAC"/>
    <a:srgbClr val="E1EAF1"/>
    <a:srgbClr val="DAE5EE"/>
    <a:srgbClr val="D5E1EB"/>
    <a:srgbClr val="D2E0EB"/>
    <a:srgbClr val="CDDCE8"/>
    <a:srgbClr val="CAD8E6"/>
    <a:srgbClr val="C2D3E3"/>
    <a:srgbClr val="B8CBDF"/>
    <a:srgbClr val="78A3C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6207" autoAdjust="0"/>
    <p:restoredTop sz="96405" autoAdjust="0"/>
  </p:normalViewPr>
  <p:slideViewPr>
    <p:cSldViewPr snapToGrid="0">
      <p:cViewPr varScale="1">
        <p:scale>
          <a:sx n="17" d="100"/>
          <a:sy n="17" d="100"/>
        </p:scale>
        <p:origin x="2460" y="132"/>
      </p:cViewPr>
      <p:guideLst/>
    </p:cSldViewPr>
  </p:slideViewPr>
  <p:outlineViewPr>
    <p:cViewPr>
      <p:scale>
        <a:sx n="33" d="100"/>
        <a:sy n="33" d="100"/>
      </p:scale>
      <p:origin x="0" y="0"/>
    </p:cViewPr>
  </p:outlineViewPr>
  <p:notesTextViewPr>
    <p:cViewPr>
      <p:scale>
        <a:sx n="3" d="2"/>
        <a:sy n="3" d="2"/>
      </p:scale>
      <p:origin x="0" y="0"/>
    </p:cViewPr>
  </p:notesTextViewPr>
  <p:notesViewPr>
    <p:cSldViewPr snapToGrid="0">
      <p:cViewPr varScale="1">
        <p:scale>
          <a:sx n="103" d="100"/>
          <a:sy n="103" d="100"/>
        </p:scale>
        <p:origin x="3504" y="7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40FD44B-3D92-4DA1-963F-3AC1E37877B5}" type="datetimeFigureOut">
              <a:rPr lang="en-US" smtClean="0"/>
              <a:t>10/21/2024</a:t>
            </a:fld>
            <a:endParaRPr lang="en-US"/>
          </a:p>
        </p:txBody>
      </p:sp>
      <p:sp>
        <p:nvSpPr>
          <p:cNvPr id="4" name="Folienbildplatzhalter 3"/>
          <p:cNvSpPr>
            <a:spLocks noGrp="1" noRot="1" noChangeAspect="1"/>
          </p:cNvSpPr>
          <p:nvPr>
            <p:ph type="sldImg" idx="2"/>
          </p:nvPr>
        </p:nvSpPr>
        <p:spPr>
          <a:xfrm>
            <a:off x="2271713" y="1143000"/>
            <a:ext cx="231457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8A4A54C-B7EC-4455-BC07-3E60C62A4E35}" type="slidenum">
              <a:rPr lang="en-US" smtClean="0"/>
              <a:t>‹#›</a:t>
            </a:fld>
            <a:endParaRPr lang="en-US"/>
          </a:p>
        </p:txBody>
      </p:sp>
    </p:spTree>
    <p:extLst>
      <p:ext uri="{BB962C8B-B14F-4D97-AF65-F5344CB8AC3E}">
        <p14:creationId xmlns:p14="http://schemas.microsoft.com/office/powerpoint/2010/main" val="3027124219"/>
      </p:ext>
    </p:extLst>
  </p:cSld>
  <p:clrMap bg1="lt1" tx1="dk1" bg2="lt2" tx2="dk2" accent1="accent1" accent2="accent2" accent3="accent3" accent4="accent4" accent5="accent5" accent6="accent6" hlink="hlink" folHlink="folHlink"/>
  <p:notesStyle>
    <a:lvl1pPr marL="0" algn="l" defTabSz="4388719" rtl="0" eaLnBrk="1" latinLnBrk="0" hangingPunct="1">
      <a:defRPr sz="5759" kern="1200">
        <a:solidFill>
          <a:schemeClr val="tx1"/>
        </a:solidFill>
        <a:latin typeface="+mn-lt"/>
        <a:ea typeface="+mn-ea"/>
        <a:cs typeface="+mn-cs"/>
      </a:defRPr>
    </a:lvl1pPr>
    <a:lvl2pPr marL="2194360" algn="l" defTabSz="4388719" rtl="0" eaLnBrk="1" latinLnBrk="0" hangingPunct="1">
      <a:defRPr sz="5759" kern="1200">
        <a:solidFill>
          <a:schemeClr val="tx1"/>
        </a:solidFill>
        <a:latin typeface="+mn-lt"/>
        <a:ea typeface="+mn-ea"/>
        <a:cs typeface="+mn-cs"/>
      </a:defRPr>
    </a:lvl2pPr>
    <a:lvl3pPr marL="4388719" algn="l" defTabSz="4388719" rtl="0" eaLnBrk="1" latinLnBrk="0" hangingPunct="1">
      <a:defRPr sz="5759" kern="1200">
        <a:solidFill>
          <a:schemeClr val="tx1"/>
        </a:solidFill>
        <a:latin typeface="+mn-lt"/>
        <a:ea typeface="+mn-ea"/>
        <a:cs typeface="+mn-cs"/>
      </a:defRPr>
    </a:lvl3pPr>
    <a:lvl4pPr marL="6583079" algn="l" defTabSz="4388719" rtl="0" eaLnBrk="1" latinLnBrk="0" hangingPunct="1">
      <a:defRPr sz="5759" kern="1200">
        <a:solidFill>
          <a:schemeClr val="tx1"/>
        </a:solidFill>
        <a:latin typeface="+mn-lt"/>
        <a:ea typeface="+mn-ea"/>
        <a:cs typeface="+mn-cs"/>
      </a:defRPr>
    </a:lvl4pPr>
    <a:lvl5pPr marL="8777439" algn="l" defTabSz="4388719" rtl="0" eaLnBrk="1" latinLnBrk="0" hangingPunct="1">
      <a:defRPr sz="5759" kern="1200">
        <a:solidFill>
          <a:schemeClr val="tx1"/>
        </a:solidFill>
        <a:latin typeface="+mn-lt"/>
        <a:ea typeface="+mn-ea"/>
        <a:cs typeface="+mn-cs"/>
      </a:defRPr>
    </a:lvl5pPr>
    <a:lvl6pPr marL="10971798" algn="l" defTabSz="4388719" rtl="0" eaLnBrk="1" latinLnBrk="0" hangingPunct="1">
      <a:defRPr sz="5759" kern="1200">
        <a:solidFill>
          <a:schemeClr val="tx1"/>
        </a:solidFill>
        <a:latin typeface="+mn-lt"/>
        <a:ea typeface="+mn-ea"/>
        <a:cs typeface="+mn-cs"/>
      </a:defRPr>
    </a:lvl6pPr>
    <a:lvl7pPr marL="13166158" algn="l" defTabSz="4388719" rtl="0" eaLnBrk="1" latinLnBrk="0" hangingPunct="1">
      <a:defRPr sz="5759" kern="1200">
        <a:solidFill>
          <a:schemeClr val="tx1"/>
        </a:solidFill>
        <a:latin typeface="+mn-lt"/>
        <a:ea typeface="+mn-ea"/>
        <a:cs typeface="+mn-cs"/>
      </a:defRPr>
    </a:lvl7pPr>
    <a:lvl8pPr marL="15360518" algn="l" defTabSz="4388719" rtl="0" eaLnBrk="1" latinLnBrk="0" hangingPunct="1">
      <a:defRPr sz="5759" kern="1200">
        <a:solidFill>
          <a:schemeClr val="tx1"/>
        </a:solidFill>
        <a:latin typeface="+mn-lt"/>
        <a:ea typeface="+mn-ea"/>
        <a:cs typeface="+mn-cs"/>
      </a:defRPr>
    </a:lvl8pPr>
    <a:lvl9pPr marL="17554877" algn="l" defTabSz="4388719" rtl="0" eaLnBrk="1" latinLnBrk="0" hangingPunct="1">
      <a:defRPr sz="5759"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5_Benutzerdefiniertes Layout">
    <p:spTree>
      <p:nvGrpSpPr>
        <p:cNvPr id="1" name=""/>
        <p:cNvGrpSpPr/>
        <p:nvPr/>
      </p:nvGrpSpPr>
      <p:grpSpPr>
        <a:xfrm>
          <a:off x="0" y="0"/>
          <a:ext cx="0" cy="0"/>
          <a:chOff x="0" y="0"/>
          <a:chExt cx="0" cy="0"/>
        </a:xfrm>
      </p:grpSpPr>
      <p:sp>
        <p:nvSpPr>
          <p:cNvPr id="5" name="Rechteck 10">
            <a:extLst>
              <a:ext uri="{FF2B5EF4-FFF2-40B4-BE49-F238E27FC236}">
                <a16:creationId xmlns:a16="http://schemas.microsoft.com/office/drawing/2014/main" id="{1F35867E-CFD5-4350-8AC0-D91C81B78554}"/>
              </a:ext>
            </a:extLst>
          </p:cNvPr>
          <p:cNvSpPr/>
          <p:nvPr userDrawn="1"/>
        </p:nvSpPr>
        <p:spPr>
          <a:xfrm>
            <a:off x="1" y="1"/>
            <a:ext cx="32918400" cy="12291529"/>
          </a:xfrm>
          <a:prstGeom prst="rect">
            <a:avLst/>
          </a:prstGeom>
          <a:solidFill>
            <a:srgbClr val="E1EA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857"/>
          </a:p>
        </p:txBody>
      </p:sp>
      <p:sp>
        <p:nvSpPr>
          <p:cNvPr id="8" name="Titel 7">
            <a:extLst>
              <a:ext uri="{FF2B5EF4-FFF2-40B4-BE49-F238E27FC236}">
                <a16:creationId xmlns:a16="http://schemas.microsoft.com/office/drawing/2014/main" id="{674256D9-FCC0-4B55-86D2-A64887390EF2}"/>
              </a:ext>
            </a:extLst>
          </p:cNvPr>
          <p:cNvSpPr>
            <a:spLocks noGrp="1"/>
          </p:cNvSpPr>
          <p:nvPr>
            <p:ph type="title" hasCustomPrompt="1"/>
          </p:nvPr>
        </p:nvSpPr>
        <p:spPr>
          <a:xfrm>
            <a:off x="14197441" y="1534000"/>
            <a:ext cx="17520673" cy="3907429"/>
          </a:xfrm>
        </p:spPr>
        <p:txBody>
          <a:bodyPr anchor="b">
            <a:normAutofit/>
          </a:bodyPr>
          <a:lstStyle>
            <a:lvl1pPr>
              <a:defRPr sz="9000" b="1">
                <a:latin typeface="Calibri" panose="020F0502020204030204" pitchFamily="34" charset="0"/>
                <a:cs typeface="Calibri" panose="020F0502020204030204" pitchFamily="34" charset="0"/>
              </a:defRPr>
            </a:lvl1pPr>
          </a:lstStyle>
          <a:p>
            <a:r>
              <a:rPr lang="zh-CN" altLang="en-US" noProof="0" dirty="0"/>
              <a:t>海报标题（尽量简短，字号 </a:t>
            </a:r>
            <a:r>
              <a:rPr lang="en-US" altLang="zh-CN" noProof="0" dirty="0"/>
              <a:t>90 – 120 </a:t>
            </a:r>
            <a:r>
              <a:rPr lang="en-US" altLang="zh-CN" noProof="0" dirty="0" err="1"/>
              <a:t>pt</a:t>
            </a:r>
            <a:r>
              <a:rPr lang="zh-CN" altLang="en-US" noProof="0" dirty="0"/>
              <a:t>）</a:t>
            </a:r>
            <a:endParaRPr lang="en-US" noProof="0" dirty="0"/>
          </a:p>
        </p:txBody>
      </p:sp>
      <p:sp>
        <p:nvSpPr>
          <p:cNvPr id="9" name="Inhaltsplatzhalter 11">
            <a:extLst>
              <a:ext uri="{FF2B5EF4-FFF2-40B4-BE49-F238E27FC236}">
                <a16:creationId xmlns:a16="http://schemas.microsoft.com/office/drawing/2014/main" id="{8483A2B3-B7B9-48C0-A5A7-3A80187EAE72}"/>
              </a:ext>
            </a:extLst>
          </p:cNvPr>
          <p:cNvSpPr>
            <a:spLocks noGrp="1"/>
          </p:cNvSpPr>
          <p:nvPr>
            <p:ph sz="quarter" idx="10" hasCustomPrompt="1"/>
          </p:nvPr>
        </p:nvSpPr>
        <p:spPr>
          <a:xfrm>
            <a:off x="14197297" y="9998690"/>
            <a:ext cx="17520817" cy="1984280"/>
          </a:xfrm>
        </p:spPr>
        <p:txBody>
          <a:bodyPr>
            <a:noAutofit/>
          </a:bodyPr>
          <a:lstStyle>
            <a:lvl1pPr marL="0" indent="0">
              <a:lnSpc>
                <a:spcPct val="100000"/>
              </a:lnSpc>
              <a:buNone/>
              <a:defRPr sz="4000">
                <a:solidFill>
                  <a:schemeClr val="bg1">
                    <a:lumMod val="50000"/>
                  </a:schemeClr>
                </a:solidFill>
                <a:latin typeface="Calibri" panose="020F0502020204030204" pitchFamily="34" charset="0"/>
                <a:cs typeface="Calibri" panose="020F0502020204030204" pitchFamily="34" charset="0"/>
              </a:defRPr>
            </a:lvl1pPr>
          </a:lstStyle>
          <a:p>
            <a:pPr lvl="0"/>
            <a:r>
              <a:rPr lang="zh-CN" altLang="en-US" noProof="0" dirty="0"/>
              <a:t>作者及共同作者，以及所属机构（字号 </a:t>
            </a:r>
            <a:r>
              <a:rPr lang="en-US" noProof="0" dirty="0"/>
              <a:t>30-40 </a:t>
            </a:r>
            <a:r>
              <a:rPr lang="en-US" noProof="0" dirty="0" err="1"/>
              <a:t>pt</a:t>
            </a:r>
            <a:r>
              <a:rPr lang="zh-CN" altLang="en-US" noProof="0" dirty="0"/>
              <a:t>）</a:t>
            </a:r>
            <a:endParaRPr lang="en-US" noProof="0" dirty="0"/>
          </a:p>
        </p:txBody>
      </p:sp>
      <p:sp>
        <p:nvSpPr>
          <p:cNvPr id="10" name="Bildplatzhalter 13">
            <a:extLst>
              <a:ext uri="{FF2B5EF4-FFF2-40B4-BE49-F238E27FC236}">
                <a16:creationId xmlns:a16="http://schemas.microsoft.com/office/drawing/2014/main" id="{02D8F859-32C3-4905-B166-FF22C3631CDD}"/>
              </a:ext>
            </a:extLst>
          </p:cNvPr>
          <p:cNvSpPr>
            <a:spLocks noGrp="1"/>
          </p:cNvSpPr>
          <p:nvPr>
            <p:ph type="pic" sz="quarter" idx="11" hasCustomPrompt="1"/>
          </p:nvPr>
        </p:nvSpPr>
        <p:spPr>
          <a:xfrm>
            <a:off x="0" y="-1"/>
            <a:ext cx="13414251" cy="12175479"/>
          </a:xfrm>
        </p:spPr>
        <p:txBody>
          <a:bodyPr anchor="ctr">
            <a:normAutofit/>
          </a:bodyPr>
          <a:lstStyle>
            <a:lvl1pPr marL="0" indent="0" algn="ctr">
              <a:lnSpc>
                <a:spcPct val="100000"/>
              </a:lnSpc>
              <a:buNone/>
              <a:defRPr sz="7200">
                <a:latin typeface="Calibri" panose="020F0502020204030204" pitchFamily="34" charset="0"/>
                <a:cs typeface="Calibri" panose="020F0502020204030204" pitchFamily="34" charset="0"/>
              </a:defRPr>
            </a:lvl1pPr>
          </a:lstStyle>
          <a:p>
            <a:r>
              <a:rPr lang="zh-CN" altLang="en-US" noProof="0" dirty="0"/>
              <a:t>您的仿真结果图</a:t>
            </a:r>
            <a:br>
              <a:rPr lang="en-US" altLang="zh-CN" noProof="0" dirty="0"/>
            </a:br>
            <a:r>
              <a:rPr lang="zh-CN" altLang="en-US" noProof="0" dirty="0"/>
              <a:t>（在 </a:t>
            </a:r>
            <a:r>
              <a:rPr lang="en-US" altLang="zh-CN" noProof="0" dirty="0"/>
              <a:t>COMSOL </a:t>
            </a:r>
            <a:r>
              <a:rPr lang="zh-CN" altLang="en-US" noProof="0" dirty="0"/>
              <a:t>软件中使用图片快照功能导出图片。图片格式：</a:t>
            </a:r>
            <a:r>
              <a:rPr lang="en-US" altLang="zh-CN" noProof="0" dirty="0"/>
              <a:t>PNG</a:t>
            </a:r>
            <a:r>
              <a:rPr lang="zh-CN" altLang="en-US" noProof="0" dirty="0"/>
              <a:t>，图片背景：透明）</a:t>
            </a:r>
            <a:endParaRPr lang="en-US" altLang="zh-CN" noProof="0" dirty="0"/>
          </a:p>
        </p:txBody>
      </p:sp>
      <p:sp>
        <p:nvSpPr>
          <p:cNvPr id="12" name="Rechteck 11">
            <a:extLst>
              <a:ext uri="{FF2B5EF4-FFF2-40B4-BE49-F238E27FC236}">
                <a16:creationId xmlns:a16="http://schemas.microsoft.com/office/drawing/2014/main" id="{C3ED77E3-7509-4003-A80E-3F7C7DF2DD73}"/>
              </a:ext>
            </a:extLst>
          </p:cNvPr>
          <p:cNvSpPr/>
          <p:nvPr userDrawn="1"/>
        </p:nvSpPr>
        <p:spPr>
          <a:xfrm>
            <a:off x="8588827" y="42714590"/>
            <a:ext cx="15764828" cy="723403"/>
          </a:xfrm>
          <a:prstGeom prst="rect">
            <a:avLst/>
          </a:prstGeom>
        </p:spPr>
        <p:txBody>
          <a:bodyPr wrap="none">
            <a:spAutoFit/>
          </a:bodyPr>
          <a:lstStyle/>
          <a:p>
            <a:r>
              <a:rPr lang="en-US" sz="4101" noProof="0" dirty="0">
                <a:solidFill>
                  <a:schemeClr val="tx1">
                    <a:lumMod val="50000"/>
                    <a:lumOff val="50000"/>
                  </a:schemeClr>
                </a:solidFill>
                <a:latin typeface="Calibri" panose="020F0502020204030204" pitchFamily="34" charset="0"/>
                <a:cs typeface="Calibri" panose="020F0502020204030204" pitchFamily="34" charset="0"/>
              </a:rPr>
              <a:t>Excerpt from the Proceedings of the COMSOL Conference 2024 </a:t>
            </a:r>
            <a:r>
              <a:rPr lang="en-US" altLang="zh-CN" sz="4101" noProof="0" dirty="0">
                <a:solidFill>
                  <a:schemeClr val="tx1">
                    <a:lumMod val="50000"/>
                    <a:lumOff val="50000"/>
                  </a:schemeClr>
                </a:solidFill>
                <a:latin typeface="Calibri" panose="020F0502020204030204" pitchFamily="34" charset="0"/>
                <a:cs typeface="Calibri" panose="020F0502020204030204" pitchFamily="34" charset="0"/>
              </a:rPr>
              <a:t>Shanghai</a:t>
            </a:r>
            <a:endParaRPr lang="en-US" sz="4101" noProof="0" dirty="0">
              <a:solidFill>
                <a:schemeClr val="tx1">
                  <a:lumMod val="50000"/>
                  <a:lumOff val="50000"/>
                </a:schemeClr>
              </a:solidFill>
              <a:latin typeface="Calibri" panose="020F0502020204030204" pitchFamily="34" charset="0"/>
              <a:cs typeface="Calibri" panose="020F0502020204030204" pitchFamily="34" charset="0"/>
            </a:endParaRPr>
          </a:p>
        </p:txBody>
      </p:sp>
      <p:sp>
        <p:nvSpPr>
          <p:cNvPr id="40" name="Textplatzhalter 34">
            <a:extLst>
              <a:ext uri="{FF2B5EF4-FFF2-40B4-BE49-F238E27FC236}">
                <a16:creationId xmlns:a16="http://schemas.microsoft.com/office/drawing/2014/main" id="{531D1A86-CE8F-414A-97E9-85E1D3C6E6B9}"/>
              </a:ext>
            </a:extLst>
          </p:cNvPr>
          <p:cNvSpPr>
            <a:spLocks noGrp="1"/>
          </p:cNvSpPr>
          <p:nvPr>
            <p:ph type="body" sz="quarter" idx="23" hasCustomPrompt="1"/>
          </p:nvPr>
        </p:nvSpPr>
        <p:spPr>
          <a:xfrm>
            <a:off x="15655929" y="21687824"/>
            <a:ext cx="16062185" cy="6856707"/>
          </a:xfrm>
        </p:spPr>
        <p:txBody>
          <a:bodyPr>
            <a:noAutofit/>
          </a:bodyPr>
          <a:lstStyle>
            <a:lvl1pPr marL="0" indent="0">
              <a:buNone/>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在此处介绍您使用的研究方法。</a:t>
            </a:r>
            <a:endParaRPr lang="en-US" noProof="0" dirty="0"/>
          </a:p>
        </p:txBody>
      </p:sp>
      <p:sp>
        <p:nvSpPr>
          <p:cNvPr id="43" name="Textplatzhalter 34">
            <a:extLst>
              <a:ext uri="{FF2B5EF4-FFF2-40B4-BE49-F238E27FC236}">
                <a16:creationId xmlns:a16="http://schemas.microsoft.com/office/drawing/2014/main" id="{2648CB1B-F9E8-4C08-931E-77382FA4639B}"/>
              </a:ext>
            </a:extLst>
          </p:cNvPr>
          <p:cNvSpPr>
            <a:spLocks noGrp="1"/>
          </p:cNvSpPr>
          <p:nvPr>
            <p:ph type="body" sz="quarter" idx="24" hasCustomPrompt="1"/>
          </p:nvPr>
        </p:nvSpPr>
        <p:spPr>
          <a:xfrm>
            <a:off x="1196912" y="39623894"/>
            <a:ext cx="15220541" cy="2315228"/>
          </a:xfrm>
        </p:spPr>
        <p:txBody>
          <a:bodyPr>
            <a:noAutofit/>
          </a:bodyPr>
          <a:lstStyle>
            <a:lvl1pPr marL="0" indent="0">
              <a:buNone/>
              <a:defRPr sz="3200">
                <a:solidFill>
                  <a:schemeClr val="bg1">
                    <a:lumMod val="65000"/>
                  </a:schemeClr>
                </a:solidFill>
                <a:latin typeface="Calibri" panose="020F0502020204030204" pitchFamily="34" charset="0"/>
                <a:cs typeface="Calibri" panose="020F0502020204030204" pitchFamily="34" charset="0"/>
              </a:defRPr>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在此处添加参考文献。</a:t>
            </a:r>
            <a:endParaRPr lang="en-US" noProof="0" dirty="0"/>
          </a:p>
        </p:txBody>
      </p:sp>
      <p:sp>
        <p:nvSpPr>
          <p:cNvPr id="2" name="TextBox 1">
            <a:extLst>
              <a:ext uri="{FF2B5EF4-FFF2-40B4-BE49-F238E27FC236}">
                <a16:creationId xmlns:a16="http://schemas.microsoft.com/office/drawing/2014/main" id="{BB3FE651-3561-EEA9-C18E-2B30D856D7BF}"/>
              </a:ext>
            </a:extLst>
          </p:cNvPr>
          <p:cNvSpPr txBox="1"/>
          <p:nvPr userDrawn="1"/>
        </p:nvSpPr>
        <p:spPr>
          <a:xfrm>
            <a:off x="1196912" y="38648293"/>
            <a:ext cx="15919818" cy="923330"/>
          </a:xfrm>
          <a:prstGeom prst="rect">
            <a:avLst/>
          </a:prstGeom>
          <a:noFill/>
        </p:spPr>
        <p:txBody>
          <a:bodyPr wrap="square" rtlCol="0">
            <a:spAutoFit/>
          </a:bodyPr>
          <a:lstStyle/>
          <a:p>
            <a:r>
              <a:rPr lang="zh-CN" altLang="en-US" sz="5400" b="1" dirty="0">
                <a:solidFill>
                  <a:schemeClr val="bg1">
                    <a:lumMod val="65000"/>
                  </a:schemeClr>
                </a:solidFill>
                <a:latin typeface="Calibri" panose="020F0502020204030204" pitchFamily="34" charset="0"/>
                <a:cs typeface="Calibri" panose="020F0502020204030204" pitchFamily="34" charset="0"/>
              </a:rPr>
              <a:t>参考文献</a:t>
            </a:r>
            <a:endParaRPr lang="en-US" sz="5400" b="1" dirty="0">
              <a:solidFill>
                <a:schemeClr val="bg1">
                  <a:lumMod val="65000"/>
                </a:schemeClr>
              </a:solidFill>
              <a:latin typeface="Calibri" panose="020F0502020204030204" pitchFamily="34" charset="0"/>
              <a:cs typeface="Calibri" panose="020F0502020204030204" pitchFamily="34" charset="0"/>
            </a:endParaRPr>
          </a:p>
        </p:txBody>
      </p:sp>
      <p:sp>
        <p:nvSpPr>
          <p:cNvPr id="19" name="Inhaltsplatzhalter 11">
            <a:extLst>
              <a:ext uri="{FF2B5EF4-FFF2-40B4-BE49-F238E27FC236}">
                <a16:creationId xmlns:a16="http://schemas.microsoft.com/office/drawing/2014/main" id="{0FEE9028-BCA7-7F80-4BFC-2011458FF56E}"/>
              </a:ext>
            </a:extLst>
          </p:cNvPr>
          <p:cNvSpPr>
            <a:spLocks noGrp="1"/>
          </p:cNvSpPr>
          <p:nvPr>
            <p:ph sz="quarter" idx="26" hasCustomPrompt="1"/>
          </p:nvPr>
        </p:nvSpPr>
        <p:spPr>
          <a:xfrm>
            <a:off x="14197413" y="5683427"/>
            <a:ext cx="17520817" cy="4180360"/>
          </a:xfrm>
        </p:spPr>
        <p:txBody>
          <a:bodyPr>
            <a:noAutofit/>
          </a:bodyPr>
          <a:lstStyle>
            <a:lvl1pPr marL="0" indent="0">
              <a:lnSpc>
                <a:spcPct val="100000"/>
              </a:lnSpc>
              <a:buNone/>
              <a:defRPr sz="6000">
                <a:latin typeface="Calibri" panose="020F0502020204030204" pitchFamily="34" charset="0"/>
                <a:cs typeface="Calibri" panose="020F0502020204030204" pitchFamily="34" charset="0"/>
              </a:defRPr>
            </a:lvl1pPr>
          </a:lstStyle>
          <a:p>
            <a:pPr lvl="0"/>
            <a:r>
              <a:rPr lang="zh-CN" altLang="en-US" noProof="0" dirty="0"/>
              <a:t>关于研究项目的简短介绍（字号 </a:t>
            </a:r>
            <a:r>
              <a:rPr lang="en-US" altLang="zh-CN" noProof="0" dirty="0"/>
              <a:t>50-60 </a:t>
            </a:r>
            <a:r>
              <a:rPr lang="en-US" altLang="zh-CN" noProof="0" dirty="0" err="1"/>
              <a:t>pt</a:t>
            </a:r>
            <a:r>
              <a:rPr lang="zh-CN" altLang="en-US" noProof="0" dirty="0"/>
              <a:t>）</a:t>
            </a:r>
            <a:endParaRPr lang="en-US" noProof="0" dirty="0"/>
          </a:p>
        </p:txBody>
      </p:sp>
      <p:sp>
        <p:nvSpPr>
          <p:cNvPr id="20" name="Rectangle 19">
            <a:extLst>
              <a:ext uri="{FF2B5EF4-FFF2-40B4-BE49-F238E27FC236}">
                <a16:creationId xmlns:a16="http://schemas.microsoft.com/office/drawing/2014/main" id="{E8743DB6-C16F-C753-AC51-125C969FB452}"/>
              </a:ext>
            </a:extLst>
          </p:cNvPr>
          <p:cNvSpPr/>
          <p:nvPr userDrawn="1"/>
        </p:nvSpPr>
        <p:spPr>
          <a:xfrm>
            <a:off x="1196912" y="13272655"/>
            <a:ext cx="30521202" cy="677175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57" dirty="0"/>
          </a:p>
        </p:txBody>
      </p:sp>
      <p:cxnSp>
        <p:nvCxnSpPr>
          <p:cNvPr id="21" name="Straight Connector 20">
            <a:extLst>
              <a:ext uri="{FF2B5EF4-FFF2-40B4-BE49-F238E27FC236}">
                <a16:creationId xmlns:a16="http://schemas.microsoft.com/office/drawing/2014/main" id="{2B67C022-7BFE-F380-A829-75B3520A5EBC}"/>
              </a:ext>
            </a:extLst>
          </p:cNvPr>
          <p:cNvCxnSpPr>
            <a:cxnSpLocks/>
          </p:cNvCxnSpPr>
          <p:nvPr userDrawn="1"/>
        </p:nvCxnSpPr>
        <p:spPr>
          <a:xfrm>
            <a:off x="1196912" y="28951151"/>
            <a:ext cx="3052120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02D6FE83-2FB2-B157-1E50-589737C01B62}"/>
              </a:ext>
            </a:extLst>
          </p:cNvPr>
          <p:cNvCxnSpPr>
            <a:cxnSpLocks/>
          </p:cNvCxnSpPr>
          <p:nvPr userDrawn="1"/>
        </p:nvCxnSpPr>
        <p:spPr>
          <a:xfrm>
            <a:off x="1196912" y="38379963"/>
            <a:ext cx="3052120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35" name="Textplatzhalter 34">
            <a:extLst>
              <a:ext uri="{FF2B5EF4-FFF2-40B4-BE49-F238E27FC236}">
                <a16:creationId xmlns:a16="http://schemas.microsoft.com/office/drawing/2014/main" id="{6520E0EB-8EE0-4603-8D77-865D04DE6DA3}"/>
              </a:ext>
            </a:extLst>
          </p:cNvPr>
          <p:cNvSpPr>
            <a:spLocks noGrp="1"/>
          </p:cNvSpPr>
          <p:nvPr>
            <p:ph type="body" sz="quarter" idx="18" hasCustomPrompt="1"/>
          </p:nvPr>
        </p:nvSpPr>
        <p:spPr>
          <a:xfrm>
            <a:off x="1649531" y="14842766"/>
            <a:ext cx="29615963" cy="4714120"/>
          </a:xfrm>
        </p:spPr>
        <p:txBody>
          <a:bodyPr numCol="2" spcCol="914400">
            <a:noAutofit/>
          </a:bodyPr>
          <a:lstStyle>
            <a:lvl1pPr marL="0" marR="0" indent="0" algn="l" defTabSz="3049615" rtl="0" eaLnBrk="1" fontAlgn="auto" latinLnBrk="0" hangingPunct="1">
              <a:lnSpc>
                <a:spcPct val="100000"/>
              </a:lnSpc>
              <a:spcBef>
                <a:spcPts val="1000"/>
              </a:spcBef>
              <a:spcAft>
                <a:spcPts val="0"/>
              </a:spcAft>
              <a:buClrTx/>
              <a:buSzTx/>
              <a:buFont typeface="Arial" panose="020B0604020202020204" pitchFamily="34" charset="0"/>
              <a:buNone/>
              <a:tabLst/>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marL="0" marR="0" lvl="0" indent="0" algn="l" defTabSz="3049615" rtl="0" eaLnBrk="1" fontAlgn="auto" latinLnBrk="0" hangingPunct="1">
              <a:lnSpc>
                <a:spcPct val="90000"/>
              </a:lnSpc>
              <a:spcBef>
                <a:spcPts val="3335"/>
              </a:spcBef>
              <a:spcAft>
                <a:spcPts val="0"/>
              </a:spcAft>
              <a:buClrTx/>
              <a:buSzTx/>
              <a:buFont typeface="Arial" panose="020B0604020202020204" pitchFamily="34" charset="0"/>
              <a:buNone/>
              <a:tabLst/>
              <a:defRPr/>
            </a:pPr>
            <a:r>
              <a:rPr lang="zh-CN" altLang="en-US" noProof="0" dirty="0"/>
              <a:t>在此处添加您的论文摘要</a:t>
            </a:r>
            <a:r>
              <a:rPr lang="en-US" altLang="zh-CN" noProof="0" dirty="0"/>
              <a:t>/</a:t>
            </a:r>
            <a:r>
              <a:rPr lang="zh-CN" altLang="en-US" noProof="0" dirty="0"/>
              <a:t>简介和结论。请勿在此处添加图片。</a:t>
            </a:r>
            <a:br>
              <a:rPr lang="en-US" altLang="zh-CN" noProof="0" dirty="0"/>
            </a:br>
            <a:r>
              <a:rPr lang="zh-CN" altLang="en-US" noProof="0" dirty="0"/>
              <a:t>请使用预设的两栏文本。</a:t>
            </a:r>
            <a:endParaRPr lang="en-US" altLang="zh-CN" noProof="0" dirty="0"/>
          </a:p>
        </p:txBody>
      </p:sp>
      <p:sp>
        <p:nvSpPr>
          <p:cNvPr id="30" name="Textplatzhalter 34">
            <a:extLst>
              <a:ext uri="{FF2B5EF4-FFF2-40B4-BE49-F238E27FC236}">
                <a16:creationId xmlns:a16="http://schemas.microsoft.com/office/drawing/2014/main" id="{719D5C0D-4440-BCE2-F347-0623BCCD6FEB}"/>
              </a:ext>
            </a:extLst>
          </p:cNvPr>
          <p:cNvSpPr>
            <a:spLocks noGrp="1"/>
          </p:cNvSpPr>
          <p:nvPr>
            <p:ph type="body" sz="quarter" idx="27" hasCustomPrompt="1"/>
          </p:nvPr>
        </p:nvSpPr>
        <p:spPr>
          <a:xfrm>
            <a:off x="1649531" y="13540266"/>
            <a:ext cx="29615963" cy="1302499"/>
          </a:xfrm>
        </p:spPr>
        <p:txBody>
          <a:bodyPr anchor="b">
            <a:noAutofit/>
          </a:bodyPr>
          <a:lstStyle>
            <a:lvl1pPr marL="0" indent="0">
              <a:buNone/>
              <a:defRPr sz="7000"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副标题（可使用：摘要、简介、研究目的）</a:t>
            </a:r>
            <a:endParaRPr lang="en-US" noProof="0" dirty="0"/>
          </a:p>
        </p:txBody>
      </p:sp>
      <p:sp>
        <p:nvSpPr>
          <p:cNvPr id="31" name="Textplatzhalter 34">
            <a:extLst>
              <a:ext uri="{FF2B5EF4-FFF2-40B4-BE49-F238E27FC236}">
                <a16:creationId xmlns:a16="http://schemas.microsoft.com/office/drawing/2014/main" id="{467A5D6D-A306-3E8B-87A4-801F93BA8A92}"/>
              </a:ext>
            </a:extLst>
          </p:cNvPr>
          <p:cNvSpPr>
            <a:spLocks noGrp="1"/>
          </p:cNvSpPr>
          <p:nvPr>
            <p:ph type="body" sz="quarter" idx="28" hasCustomPrompt="1"/>
          </p:nvPr>
        </p:nvSpPr>
        <p:spPr>
          <a:xfrm>
            <a:off x="15655929" y="20398107"/>
            <a:ext cx="16062185" cy="1303795"/>
          </a:xfrm>
        </p:spPr>
        <p:txBody>
          <a:bodyPr anchor="b">
            <a:noAutofit/>
          </a:bodyPr>
          <a:lstStyle>
            <a:lvl1pPr marL="0" indent="0">
              <a:buNone/>
              <a:defRPr sz="7000"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副标题（请使用：方法）</a:t>
            </a:r>
            <a:endParaRPr lang="en-US" noProof="0" dirty="0"/>
          </a:p>
        </p:txBody>
      </p:sp>
      <p:sp>
        <p:nvSpPr>
          <p:cNvPr id="32" name="Bildplatzhalter 13">
            <a:extLst>
              <a:ext uri="{FF2B5EF4-FFF2-40B4-BE49-F238E27FC236}">
                <a16:creationId xmlns:a16="http://schemas.microsoft.com/office/drawing/2014/main" id="{FB8DB097-72C5-C303-68ED-5E8941892225}"/>
              </a:ext>
            </a:extLst>
          </p:cNvPr>
          <p:cNvSpPr>
            <a:spLocks noGrp="1"/>
          </p:cNvSpPr>
          <p:nvPr>
            <p:ph type="pic" sz="quarter" idx="29" hasCustomPrompt="1"/>
          </p:nvPr>
        </p:nvSpPr>
        <p:spPr>
          <a:xfrm>
            <a:off x="1196912" y="20360447"/>
            <a:ext cx="13710909" cy="6256212"/>
          </a:xfrm>
        </p:spPr>
        <p:txBody>
          <a:bodyPr anchor="ctr">
            <a:normAutofit/>
          </a:bodyPr>
          <a:lstStyle>
            <a:lvl1pPr marL="0" indent="0" algn="ctr">
              <a:buNone/>
              <a:defRPr sz="7200">
                <a:latin typeface="Calibri" panose="020F0502020204030204" pitchFamily="34" charset="0"/>
                <a:cs typeface="Calibri" panose="020F0502020204030204" pitchFamily="34" charset="0"/>
              </a:defRPr>
            </a:lvl1pPr>
          </a:lstStyle>
          <a:p>
            <a:r>
              <a:rPr lang="zh-CN" altLang="en-US" noProof="0" dirty="0"/>
              <a:t>此处添加相关图片和图表</a:t>
            </a:r>
            <a:endParaRPr lang="en-US" noProof="0" dirty="0"/>
          </a:p>
        </p:txBody>
      </p:sp>
      <p:sp>
        <p:nvSpPr>
          <p:cNvPr id="33" name="Textplatzhalter 34">
            <a:extLst>
              <a:ext uri="{FF2B5EF4-FFF2-40B4-BE49-F238E27FC236}">
                <a16:creationId xmlns:a16="http://schemas.microsoft.com/office/drawing/2014/main" id="{AF3269C0-87D9-D492-3F42-2355418BC0E1}"/>
              </a:ext>
            </a:extLst>
          </p:cNvPr>
          <p:cNvSpPr>
            <a:spLocks noGrp="1"/>
          </p:cNvSpPr>
          <p:nvPr>
            <p:ph type="body" sz="quarter" idx="30" hasCustomPrompt="1"/>
          </p:nvPr>
        </p:nvSpPr>
        <p:spPr>
          <a:xfrm>
            <a:off x="1196912" y="27109281"/>
            <a:ext cx="13776431" cy="1468347"/>
          </a:xfrm>
        </p:spPr>
        <p:txBody>
          <a:bodyPr>
            <a:noAutofit/>
          </a:bodyPr>
          <a:lstStyle>
            <a:lvl1pPr marL="0" indent="0">
              <a:buNone/>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图表文字字号 </a:t>
            </a:r>
            <a:r>
              <a:rPr lang="en-US" altLang="zh-CN" noProof="0" dirty="0"/>
              <a:t>18-40 pt.</a:t>
            </a:r>
            <a:r>
              <a:rPr lang="zh-CN" altLang="en-US" noProof="0" dirty="0"/>
              <a:t> 请写为：“图 </a:t>
            </a:r>
            <a:r>
              <a:rPr lang="en-US" altLang="zh-CN" noProof="0" dirty="0"/>
              <a:t>1. </a:t>
            </a:r>
            <a:r>
              <a:rPr lang="zh-CN" altLang="en-US" noProof="0" dirty="0"/>
              <a:t>文本</a:t>
            </a:r>
            <a:r>
              <a:rPr lang="en-US" altLang="zh-CN" noProof="0" dirty="0"/>
              <a:t>......</a:t>
            </a:r>
            <a:r>
              <a:rPr lang="zh-CN" altLang="en-US" noProof="0" dirty="0"/>
              <a:t>”或“表 </a:t>
            </a:r>
            <a:r>
              <a:rPr lang="en-US" altLang="zh-CN" noProof="0" dirty="0"/>
              <a:t>1. </a:t>
            </a:r>
            <a:r>
              <a:rPr lang="zh-CN" altLang="en-US" noProof="0" dirty="0"/>
              <a:t>文本</a:t>
            </a:r>
            <a:r>
              <a:rPr lang="en-US" altLang="zh-CN" noProof="0" dirty="0"/>
              <a:t>……</a:t>
            </a:r>
            <a:r>
              <a:rPr lang="zh-CN" altLang="en-US" noProof="0" dirty="0"/>
              <a:t>”</a:t>
            </a:r>
            <a:endParaRPr lang="en-US" noProof="0" dirty="0"/>
          </a:p>
        </p:txBody>
      </p:sp>
      <p:sp>
        <p:nvSpPr>
          <p:cNvPr id="34" name="Bildplatzhalter 13">
            <a:extLst>
              <a:ext uri="{FF2B5EF4-FFF2-40B4-BE49-F238E27FC236}">
                <a16:creationId xmlns:a16="http://schemas.microsoft.com/office/drawing/2014/main" id="{C3DBDDF5-9C33-4416-35BE-74EB04D60E35}"/>
              </a:ext>
            </a:extLst>
          </p:cNvPr>
          <p:cNvSpPr>
            <a:spLocks noGrp="1"/>
          </p:cNvSpPr>
          <p:nvPr>
            <p:ph type="pic" sz="quarter" idx="31" hasCustomPrompt="1"/>
          </p:nvPr>
        </p:nvSpPr>
        <p:spPr>
          <a:xfrm>
            <a:off x="17116730" y="38786587"/>
            <a:ext cx="14653608" cy="3152536"/>
          </a:xfrm>
        </p:spPr>
        <p:txBody>
          <a:bodyPr anchor="ctr">
            <a:normAutofit/>
          </a:bodyPr>
          <a:lstStyle>
            <a:lvl1pPr marL="0" indent="0" algn="ctr">
              <a:buNone/>
              <a:defRPr sz="7200">
                <a:latin typeface="Calibri" panose="020F0502020204030204" pitchFamily="34" charset="0"/>
                <a:cs typeface="Calibri" panose="020F0502020204030204" pitchFamily="34" charset="0"/>
              </a:defRPr>
            </a:lvl1pPr>
          </a:lstStyle>
          <a:p>
            <a:r>
              <a:rPr lang="zh-CN" altLang="en-US" noProof="0" dirty="0"/>
              <a:t>您所属机构的 </a:t>
            </a:r>
            <a:r>
              <a:rPr lang="en-US" altLang="zh-CN" noProof="0" dirty="0"/>
              <a:t>logo</a:t>
            </a:r>
            <a:endParaRPr lang="en-US" noProof="0" dirty="0"/>
          </a:p>
        </p:txBody>
      </p:sp>
      <p:sp>
        <p:nvSpPr>
          <p:cNvPr id="37" name="Textplatzhalter 34">
            <a:extLst>
              <a:ext uri="{FF2B5EF4-FFF2-40B4-BE49-F238E27FC236}">
                <a16:creationId xmlns:a16="http://schemas.microsoft.com/office/drawing/2014/main" id="{14503A9F-A924-7C86-6B84-C9E02AA0D25E}"/>
              </a:ext>
            </a:extLst>
          </p:cNvPr>
          <p:cNvSpPr>
            <a:spLocks noGrp="1"/>
          </p:cNvSpPr>
          <p:nvPr>
            <p:ph type="body" sz="quarter" idx="32" hasCustomPrompt="1"/>
          </p:nvPr>
        </p:nvSpPr>
        <p:spPr>
          <a:xfrm>
            <a:off x="1196912" y="30943096"/>
            <a:ext cx="15434125" cy="7101577"/>
          </a:xfrm>
        </p:spPr>
        <p:txBody>
          <a:bodyPr>
            <a:noAutofit/>
          </a:bodyPr>
          <a:lstStyle>
            <a:lvl1pPr marL="0" indent="0">
              <a:buNone/>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在此处描述您的研究结果。</a:t>
            </a:r>
            <a:endParaRPr lang="en-US" noProof="0" dirty="0"/>
          </a:p>
        </p:txBody>
      </p:sp>
      <p:sp>
        <p:nvSpPr>
          <p:cNvPr id="38" name="Textplatzhalter 34">
            <a:extLst>
              <a:ext uri="{FF2B5EF4-FFF2-40B4-BE49-F238E27FC236}">
                <a16:creationId xmlns:a16="http://schemas.microsoft.com/office/drawing/2014/main" id="{84DA4397-F359-B76D-ACD2-183A6A8BAB74}"/>
              </a:ext>
            </a:extLst>
          </p:cNvPr>
          <p:cNvSpPr>
            <a:spLocks noGrp="1"/>
          </p:cNvSpPr>
          <p:nvPr>
            <p:ph type="body" sz="quarter" idx="33" hasCustomPrompt="1"/>
          </p:nvPr>
        </p:nvSpPr>
        <p:spPr>
          <a:xfrm>
            <a:off x="1196913" y="29529122"/>
            <a:ext cx="15362501" cy="1303795"/>
          </a:xfrm>
        </p:spPr>
        <p:txBody>
          <a:bodyPr anchor="b">
            <a:noAutofit/>
          </a:bodyPr>
          <a:lstStyle>
            <a:lvl1pPr marL="0" indent="0">
              <a:buNone/>
              <a:defRPr sz="7000"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副标题（请使用：结果）</a:t>
            </a:r>
            <a:endParaRPr lang="en-US" noProof="0" dirty="0"/>
          </a:p>
        </p:txBody>
      </p:sp>
      <p:sp>
        <p:nvSpPr>
          <p:cNvPr id="41" name="Bildplatzhalter 13">
            <a:extLst>
              <a:ext uri="{FF2B5EF4-FFF2-40B4-BE49-F238E27FC236}">
                <a16:creationId xmlns:a16="http://schemas.microsoft.com/office/drawing/2014/main" id="{47503403-7792-1C5E-9D9C-3675C1494E30}"/>
              </a:ext>
            </a:extLst>
          </p:cNvPr>
          <p:cNvSpPr>
            <a:spLocks noGrp="1"/>
          </p:cNvSpPr>
          <p:nvPr>
            <p:ph type="pic" sz="quarter" idx="34" hasCustomPrompt="1"/>
          </p:nvPr>
        </p:nvSpPr>
        <p:spPr>
          <a:xfrm>
            <a:off x="17526117" y="29532851"/>
            <a:ext cx="14191997" cy="6565522"/>
          </a:xfrm>
        </p:spPr>
        <p:txBody>
          <a:bodyPr anchor="ctr">
            <a:normAutofit/>
          </a:bodyPr>
          <a:lstStyle>
            <a:lvl1pPr marL="0" marR="0" indent="0" algn="ctr" defTabSz="3049615" rtl="0" eaLnBrk="1" fontAlgn="auto" latinLnBrk="0" hangingPunct="1">
              <a:lnSpc>
                <a:spcPct val="90000"/>
              </a:lnSpc>
              <a:spcBef>
                <a:spcPts val="3335"/>
              </a:spcBef>
              <a:spcAft>
                <a:spcPts val="0"/>
              </a:spcAft>
              <a:buClrTx/>
              <a:buSzTx/>
              <a:buFont typeface="Arial" panose="020B0604020202020204" pitchFamily="34" charset="0"/>
              <a:buNone/>
              <a:tabLst/>
              <a:defRPr sz="7200">
                <a:latin typeface="Calibri" panose="020F0502020204030204" pitchFamily="34" charset="0"/>
                <a:cs typeface="Calibri" panose="020F0502020204030204" pitchFamily="34" charset="0"/>
              </a:defRPr>
            </a:lvl1pPr>
          </a:lstStyle>
          <a:p>
            <a:pPr marL="0" marR="0" lvl="0" indent="0" algn="ctr" defTabSz="3049615" rtl="0" eaLnBrk="1" fontAlgn="auto" latinLnBrk="0" hangingPunct="1">
              <a:lnSpc>
                <a:spcPct val="90000"/>
              </a:lnSpc>
              <a:spcBef>
                <a:spcPts val="3335"/>
              </a:spcBef>
              <a:spcAft>
                <a:spcPts val="0"/>
              </a:spcAft>
              <a:buClrTx/>
              <a:buSzTx/>
              <a:buFont typeface="Arial" panose="020B0604020202020204" pitchFamily="34" charset="0"/>
              <a:buNone/>
              <a:tabLst/>
              <a:defRPr/>
            </a:pPr>
            <a:r>
              <a:rPr lang="zh-CN" altLang="en-US" noProof="0" dirty="0"/>
              <a:t>此处添加相关图片和图表</a:t>
            </a:r>
            <a:endParaRPr lang="en-US" altLang="zh-CN" noProof="0" dirty="0"/>
          </a:p>
        </p:txBody>
      </p:sp>
      <p:sp>
        <p:nvSpPr>
          <p:cNvPr id="42" name="Textplatzhalter 34">
            <a:extLst>
              <a:ext uri="{FF2B5EF4-FFF2-40B4-BE49-F238E27FC236}">
                <a16:creationId xmlns:a16="http://schemas.microsoft.com/office/drawing/2014/main" id="{572A310B-C822-ED76-B778-B04B2C6EC0A6}"/>
              </a:ext>
            </a:extLst>
          </p:cNvPr>
          <p:cNvSpPr>
            <a:spLocks noGrp="1"/>
          </p:cNvSpPr>
          <p:nvPr>
            <p:ph type="body" sz="quarter" idx="35" hasCustomPrompt="1"/>
          </p:nvPr>
        </p:nvSpPr>
        <p:spPr>
          <a:xfrm>
            <a:off x="17545431" y="36504995"/>
            <a:ext cx="14224907" cy="1468347"/>
          </a:xfrm>
        </p:spPr>
        <p:txBody>
          <a:bodyPr>
            <a:noAutofit/>
          </a:bodyPr>
          <a:lstStyle>
            <a:lvl1pPr marL="0" indent="0">
              <a:buNone/>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图表文字字号 </a:t>
            </a:r>
            <a:r>
              <a:rPr lang="en-US" altLang="zh-CN" noProof="0" dirty="0"/>
              <a:t>18-40 pt.</a:t>
            </a:r>
            <a:r>
              <a:rPr lang="zh-CN" altLang="en-US" noProof="0" dirty="0"/>
              <a:t> 请写为：“图 </a:t>
            </a:r>
            <a:r>
              <a:rPr lang="en-US" altLang="zh-CN" noProof="0" dirty="0"/>
              <a:t>1. </a:t>
            </a:r>
            <a:r>
              <a:rPr lang="zh-CN" altLang="en-US" noProof="0" dirty="0"/>
              <a:t>文本</a:t>
            </a:r>
            <a:r>
              <a:rPr lang="en-US" altLang="zh-CN" noProof="0" dirty="0"/>
              <a:t>......</a:t>
            </a:r>
            <a:r>
              <a:rPr lang="zh-CN" altLang="en-US" noProof="0" dirty="0"/>
              <a:t>”或“表 </a:t>
            </a:r>
            <a:r>
              <a:rPr lang="en-US" altLang="zh-CN" noProof="0" dirty="0"/>
              <a:t>1. </a:t>
            </a:r>
            <a:r>
              <a:rPr lang="zh-CN" altLang="en-US" noProof="0" dirty="0"/>
              <a:t>文本</a:t>
            </a:r>
            <a:r>
              <a:rPr lang="en-US" altLang="zh-CN" noProof="0" dirty="0"/>
              <a:t>……</a:t>
            </a:r>
            <a:r>
              <a:rPr lang="zh-CN" altLang="en-US" noProof="0" dirty="0"/>
              <a:t>”</a:t>
            </a:r>
            <a:endParaRPr lang="en-US" noProof="0" dirty="0"/>
          </a:p>
        </p:txBody>
      </p:sp>
    </p:spTree>
    <p:extLst>
      <p:ext uri="{BB962C8B-B14F-4D97-AF65-F5344CB8AC3E}">
        <p14:creationId xmlns:p14="http://schemas.microsoft.com/office/powerpoint/2010/main" val="3533340077"/>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263140" y="2336810"/>
            <a:ext cx="28392120" cy="848360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2263140" y="11684000"/>
            <a:ext cx="28392120" cy="278485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2263140" y="40680650"/>
            <a:ext cx="7406640" cy="2336800"/>
          </a:xfrm>
          <a:prstGeom prst="rect">
            <a:avLst/>
          </a:prstGeom>
        </p:spPr>
        <p:txBody>
          <a:bodyPr vert="horz" lIns="91440" tIns="45720" rIns="91440" bIns="45720" rtlCol="0" anchor="ctr"/>
          <a:lstStyle>
            <a:lvl1pPr algn="l">
              <a:defRPr sz="4320">
                <a:solidFill>
                  <a:schemeClr val="tx1">
                    <a:tint val="75000"/>
                  </a:schemeClr>
                </a:solidFill>
              </a:defRPr>
            </a:lvl1pPr>
          </a:lstStyle>
          <a:p>
            <a:fld id="{A0C7885C-1B56-43D4-9483-3AAFF5FDFB8F}" type="datetimeFigureOut">
              <a:rPr lang="en-US" smtClean="0"/>
              <a:t>10/21/2024</a:t>
            </a:fld>
            <a:endParaRPr lang="en-US"/>
          </a:p>
        </p:txBody>
      </p:sp>
      <p:sp>
        <p:nvSpPr>
          <p:cNvPr id="5" name="Footer Placeholder 4"/>
          <p:cNvSpPr>
            <a:spLocks noGrp="1"/>
          </p:cNvSpPr>
          <p:nvPr>
            <p:ph type="ftr" sz="quarter" idx="3"/>
          </p:nvPr>
        </p:nvSpPr>
        <p:spPr>
          <a:xfrm>
            <a:off x="10904220" y="40680650"/>
            <a:ext cx="11109960" cy="2336800"/>
          </a:xfrm>
          <a:prstGeom prst="rect">
            <a:avLst/>
          </a:prstGeom>
        </p:spPr>
        <p:txBody>
          <a:bodyPr vert="horz" lIns="91440" tIns="45720" rIns="91440" bIns="45720" rtlCol="0" anchor="ctr"/>
          <a:lstStyle>
            <a:lvl1pPr algn="ctr">
              <a:defRPr sz="432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23248620" y="40680650"/>
            <a:ext cx="7406640" cy="2336800"/>
          </a:xfrm>
          <a:prstGeom prst="rect">
            <a:avLst/>
          </a:prstGeom>
        </p:spPr>
        <p:txBody>
          <a:bodyPr vert="horz" lIns="91440" tIns="45720" rIns="91440" bIns="45720" rtlCol="0" anchor="ctr"/>
          <a:lstStyle>
            <a:lvl1pPr algn="r">
              <a:defRPr sz="4320">
                <a:solidFill>
                  <a:schemeClr val="tx1">
                    <a:tint val="75000"/>
                  </a:schemeClr>
                </a:solidFill>
              </a:defRPr>
            </a:lvl1pPr>
          </a:lstStyle>
          <a:p>
            <a:fld id="{48F63A3B-78C7-47BE-AE5E-E10140E04643}" type="slidenum">
              <a:rPr lang="en-US" smtClean="0"/>
              <a:t>‹#›</a:t>
            </a:fld>
            <a:endParaRPr lang="en-US" dirty="0"/>
          </a:p>
        </p:txBody>
      </p:sp>
    </p:spTree>
    <p:extLst>
      <p:ext uri="{BB962C8B-B14F-4D97-AF65-F5344CB8AC3E}">
        <p14:creationId xmlns:p14="http://schemas.microsoft.com/office/powerpoint/2010/main" val="1442458591"/>
      </p:ext>
    </p:extLst>
  </p:cSld>
  <p:clrMap bg1="lt1" tx1="dk1" bg2="lt2" tx2="dk2" accent1="accent1" accent2="accent2" accent3="accent3" accent4="accent4" accent5="accent5" accent6="accent6" hlink="hlink" folHlink="folHlink"/>
  <p:sldLayoutIdLst>
    <p:sldLayoutId id="2147483707" r:id="rId1"/>
  </p:sldLayoutIdLst>
  <p:txStyles>
    <p:titleStyle>
      <a:lvl1pPr algn="l" defTabSz="3291840" rtl="0" eaLnBrk="1" latinLnBrk="0" hangingPunct="1">
        <a:lnSpc>
          <a:spcPct val="100000"/>
        </a:lnSpc>
        <a:spcBef>
          <a:spcPct val="0"/>
        </a:spcBef>
        <a:buNone/>
        <a:defRPr sz="15840" kern="1200">
          <a:solidFill>
            <a:schemeClr val="tx1"/>
          </a:solidFill>
          <a:latin typeface="+mj-lt"/>
          <a:ea typeface="+mj-ea"/>
          <a:cs typeface="+mj-cs"/>
        </a:defRPr>
      </a:lvl1pPr>
    </p:titleStyle>
    <p:bodyStyle>
      <a:lvl1pPr marL="822960" indent="-822960" algn="l" defTabSz="3291840" rtl="0" eaLnBrk="1" latinLnBrk="0" hangingPunct="1">
        <a:lnSpc>
          <a:spcPct val="100000"/>
        </a:lnSpc>
        <a:spcBef>
          <a:spcPts val="3600"/>
        </a:spcBef>
        <a:buFont typeface="Arial" panose="020B0604020202020204" pitchFamily="34" charset="0"/>
        <a:buChar char="•"/>
        <a:defRPr sz="10080" kern="1200">
          <a:solidFill>
            <a:schemeClr val="tx1"/>
          </a:solidFill>
          <a:latin typeface="+mn-lt"/>
          <a:ea typeface="+mn-ea"/>
          <a:cs typeface="+mn-cs"/>
        </a:defRPr>
      </a:lvl1pPr>
      <a:lvl2pPr marL="2468880" indent="-822960" algn="l" defTabSz="3291840" rtl="0" eaLnBrk="1" latinLnBrk="0" hangingPunct="1">
        <a:lnSpc>
          <a:spcPct val="100000"/>
        </a:lnSpc>
        <a:spcBef>
          <a:spcPts val="1800"/>
        </a:spcBef>
        <a:buFont typeface="Arial" panose="020B0604020202020204" pitchFamily="34" charset="0"/>
        <a:buChar char="•"/>
        <a:defRPr sz="8640" kern="1200">
          <a:solidFill>
            <a:schemeClr val="tx1"/>
          </a:solidFill>
          <a:latin typeface="+mn-lt"/>
          <a:ea typeface="+mn-ea"/>
          <a:cs typeface="+mn-cs"/>
        </a:defRPr>
      </a:lvl2pPr>
      <a:lvl3pPr marL="4114800" indent="-822960" algn="l" defTabSz="3291840" rtl="0" eaLnBrk="1" latinLnBrk="0" hangingPunct="1">
        <a:lnSpc>
          <a:spcPct val="100000"/>
        </a:lnSpc>
        <a:spcBef>
          <a:spcPts val="1800"/>
        </a:spcBef>
        <a:buFont typeface="Arial" panose="020B0604020202020204" pitchFamily="34" charset="0"/>
        <a:buChar char="•"/>
        <a:defRPr sz="7200" kern="1200">
          <a:solidFill>
            <a:schemeClr val="tx1"/>
          </a:solidFill>
          <a:latin typeface="+mn-lt"/>
          <a:ea typeface="+mn-ea"/>
          <a:cs typeface="+mn-cs"/>
        </a:defRPr>
      </a:lvl3pPr>
      <a:lvl4pPr marL="5760720" indent="-822960" algn="l" defTabSz="3291840" rtl="0" eaLnBrk="1" latinLnBrk="0" hangingPunct="1">
        <a:lnSpc>
          <a:spcPct val="100000"/>
        </a:lnSpc>
        <a:spcBef>
          <a:spcPts val="1800"/>
        </a:spcBef>
        <a:buFont typeface="Arial" panose="020B0604020202020204" pitchFamily="34" charset="0"/>
        <a:buChar char="•"/>
        <a:defRPr sz="6480" kern="1200">
          <a:solidFill>
            <a:schemeClr val="tx1"/>
          </a:solidFill>
          <a:latin typeface="+mn-lt"/>
          <a:ea typeface="+mn-ea"/>
          <a:cs typeface="+mn-cs"/>
        </a:defRPr>
      </a:lvl4pPr>
      <a:lvl5pPr marL="7406640" indent="-822960" algn="l" defTabSz="3291840" rtl="0" eaLnBrk="1" latinLnBrk="0" hangingPunct="1">
        <a:lnSpc>
          <a:spcPct val="100000"/>
        </a:lnSpc>
        <a:spcBef>
          <a:spcPts val="1800"/>
        </a:spcBef>
        <a:buFont typeface="Arial" panose="020B0604020202020204" pitchFamily="34" charset="0"/>
        <a:buChar char="•"/>
        <a:defRPr sz="6480" kern="1200">
          <a:solidFill>
            <a:schemeClr val="tx1"/>
          </a:solidFill>
          <a:latin typeface="+mn-lt"/>
          <a:ea typeface="+mn-ea"/>
          <a:cs typeface="+mn-cs"/>
        </a:defRPr>
      </a:lvl5pPr>
      <a:lvl6pPr marL="905256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6pPr>
      <a:lvl7pPr marL="1069848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7pPr>
      <a:lvl8pPr marL="1234440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8pPr>
      <a:lvl9pPr marL="139903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9pPr>
    </p:bodyStyle>
    <p:otherStyle>
      <a:defPPr>
        <a:defRPr lang="en-US"/>
      </a:defPPr>
      <a:lvl1pPr marL="0" algn="l" defTabSz="3291840" rtl="0" eaLnBrk="1" latinLnBrk="0" hangingPunct="1">
        <a:defRPr sz="6480" kern="1200">
          <a:solidFill>
            <a:schemeClr val="tx1"/>
          </a:solidFill>
          <a:latin typeface="+mn-lt"/>
          <a:ea typeface="+mn-ea"/>
          <a:cs typeface="+mn-cs"/>
        </a:defRPr>
      </a:lvl1pPr>
      <a:lvl2pPr marL="1645920" algn="l" defTabSz="3291840" rtl="0" eaLnBrk="1" latinLnBrk="0" hangingPunct="1">
        <a:defRPr sz="6480" kern="1200">
          <a:solidFill>
            <a:schemeClr val="tx1"/>
          </a:solidFill>
          <a:latin typeface="+mn-lt"/>
          <a:ea typeface="+mn-ea"/>
          <a:cs typeface="+mn-cs"/>
        </a:defRPr>
      </a:lvl2pPr>
      <a:lvl3pPr marL="3291840" algn="l" defTabSz="3291840" rtl="0" eaLnBrk="1" latinLnBrk="0" hangingPunct="1">
        <a:defRPr sz="6480" kern="1200">
          <a:solidFill>
            <a:schemeClr val="tx1"/>
          </a:solidFill>
          <a:latin typeface="+mn-lt"/>
          <a:ea typeface="+mn-ea"/>
          <a:cs typeface="+mn-cs"/>
        </a:defRPr>
      </a:lvl3pPr>
      <a:lvl4pPr marL="4937760" algn="l" defTabSz="3291840" rtl="0" eaLnBrk="1" latinLnBrk="0" hangingPunct="1">
        <a:defRPr sz="6480" kern="1200">
          <a:solidFill>
            <a:schemeClr val="tx1"/>
          </a:solidFill>
          <a:latin typeface="+mn-lt"/>
          <a:ea typeface="+mn-ea"/>
          <a:cs typeface="+mn-cs"/>
        </a:defRPr>
      </a:lvl4pPr>
      <a:lvl5pPr marL="6583680" algn="l" defTabSz="3291840" rtl="0" eaLnBrk="1" latinLnBrk="0" hangingPunct="1">
        <a:defRPr sz="6480" kern="1200">
          <a:solidFill>
            <a:schemeClr val="tx1"/>
          </a:solidFill>
          <a:latin typeface="+mn-lt"/>
          <a:ea typeface="+mn-ea"/>
          <a:cs typeface="+mn-cs"/>
        </a:defRPr>
      </a:lvl5pPr>
      <a:lvl6pPr marL="8229600" algn="l" defTabSz="3291840" rtl="0" eaLnBrk="1" latinLnBrk="0" hangingPunct="1">
        <a:defRPr sz="6480" kern="1200">
          <a:solidFill>
            <a:schemeClr val="tx1"/>
          </a:solidFill>
          <a:latin typeface="+mn-lt"/>
          <a:ea typeface="+mn-ea"/>
          <a:cs typeface="+mn-cs"/>
        </a:defRPr>
      </a:lvl6pPr>
      <a:lvl7pPr marL="9875520" algn="l" defTabSz="3291840" rtl="0" eaLnBrk="1" latinLnBrk="0" hangingPunct="1">
        <a:defRPr sz="6480" kern="1200">
          <a:solidFill>
            <a:schemeClr val="tx1"/>
          </a:solidFill>
          <a:latin typeface="+mn-lt"/>
          <a:ea typeface="+mn-ea"/>
          <a:cs typeface="+mn-cs"/>
        </a:defRPr>
      </a:lvl7pPr>
      <a:lvl8pPr marL="11521440" algn="l" defTabSz="3291840" rtl="0" eaLnBrk="1" latinLnBrk="0" hangingPunct="1">
        <a:defRPr sz="6480" kern="1200">
          <a:solidFill>
            <a:schemeClr val="tx1"/>
          </a:solidFill>
          <a:latin typeface="+mn-lt"/>
          <a:ea typeface="+mn-ea"/>
          <a:cs typeface="+mn-cs"/>
        </a:defRPr>
      </a:lvl8pPr>
      <a:lvl9pPr marL="13167360" algn="l" defTabSz="3291840" rtl="0" eaLnBrk="1" latinLnBrk="0" hangingPunct="1">
        <a:defRPr sz="64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tiff"/><Relationship Id="rId3" Type="http://schemas.openxmlformats.org/officeDocument/2006/relationships/image" Target="../media/image2.png"/><Relationship Id="rId7" Type="http://schemas.openxmlformats.org/officeDocument/2006/relationships/image" Target="../media/image6.tiff"/><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11" Type="http://schemas.openxmlformats.org/officeDocument/2006/relationships/image" Target="../media/image10.png"/><Relationship Id="rId5" Type="http://schemas.openxmlformats.org/officeDocument/2006/relationships/image" Target="../media/image4.png"/><Relationship Id="rId10" Type="http://schemas.openxmlformats.org/officeDocument/2006/relationships/image" Target="../media/image9.tiff"/><Relationship Id="rId4" Type="http://schemas.openxmlformats.org/officeDocument/2006/relationships/image" Target="../media/image3.png"/><Relationship Id="rId9" Type="http://schemas.openxmlformats.org/officeDocument/2006/relationships/image" Target="../media/image8.tif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F7C72A-80C6-DF53-D59A-6372F001D397}"/>
              </a:ext>
            </a:extLst>
          </p:cNvPr>
          <p:cNvSpPr>
            <a:spLocks noGrp="1"/>
          </p:cNvSpPr>
          <p:nvPr>
            <p:ph type="title"/>
          </p:nvPr>
        </p:nvSpPr>
        <p:spPr>
          <a:xfrm>
            <a:off x="14197441" y="1536819"/>
            <a:ext cx="17068053" cy="3907429"/>
          </a:xfrm>
        </p:spPr>
        <p:txBody>
          <a:bodyPr>
            <a:normAutofit fontScale="90000"/>
          </a:bodyPr>
          <a:lstStyle/>
          <a:p>
            <a:r>
              <a:rPr lang="en-US" sz="9794" dirty="0"/>
              <a:t>Wind-erosion resistance mechanism of the gravel curtain layer in desert mining area of Xinjiang, China</a:t>
            </a:r>
          </a:p>
        </p:txBody>
      </p:sp>
      <p:sp>
        <p:nvSpPr>
          <p:cNvPr id="3" name="Content Placeholder 2">
            <a:extLst>
              <a:ext uri="{FF2B5EF4-FFF2-40B4-BE49-F238E27FC236}">
                <a16:creationId xmlns:a16="http://schemas.microsoft.com/office/drawing/2014/main" id="{AD51ECA4-7CD5-C388-4105-0FB68E725C20}"/>
              </a:ext>
            </a:extLst>
          </p:cNvPr>
          <p:cNvSpPr>
            <a:spLocks noGrp="1"/>
          </p:cNvSpPr>
          <p:nvPr>
            <p:ph sz="quarter" idx="10"/>
          </p:nvPr>
        </p:nvSpPr>
        <p:spPr>
          <a:xfrm>
            <a:off x="14321461" y="9292258"/>
            <a:ext cx="16916789" cy="1984280"/>
          </a:xfrm>
        </p:spPr>
        <p:txBody>
          <a:bodyPr/>
          <a:lstStyle/>
          <a:p>
            <a:r>
              <a:rPr lang="en-US" dirty="0"/>
              <a:t>J. W. L</a:t>
            </a:r>
            <a:r>
              <a:rPr lang="en-US" altLang="zh-CN" dirty="0"/>
              <a:t>i</a:t>
            </a:r>
            <a:r>
              <a:rPr lang="en-US" baseline="30000" dirty="0"/>
              <a:t>1</a:t>
            </a:r>
            <a:r>
              <a:rPr lang="en-US" dirty="0"/>
              <a:t>, W. M. G</a:t>
            </a:r>
            <a:r>
              <a:rPr lang="en-US" altLang="zh-CN" dirty="0"/>
              <a:t>uan</a:t>
            </a:r>
            <a:r>
              <a:rPr lang="en-US" altLang="zh-CN" baseline="30000" dirty="0"/>
              <a:t>1</a:t>
            </a:r>
            <a:r>
              <a:rPr lang="en-US" altLang="zh-CN" dirty="0"/>
              <a:t>, Y. Zheng</a:t>
            </a:r>
            <a:r>
              <a:rPr lang="en-US" altLang="zh-CN" baseline="30000" dirty="0"/>
              <a:t>1</a:t>
            </a:r>
            <a:br>
              <a:rPr lang="en-US" dirty="0"/>
            </a:br>
            <a:r>
              <a:rPr lang="en-US" dirty="0"/>
              <a:t>1. School of Geology and Mining Engineering, Xinjiang University, Urumqi, China. </a:t>
            </a:r>
            <a:br>
              <a:rPr lang="en-US" dirty="0"/>
            </a:br>
            <a:endParaRPr lang="en-US" dirty="0"/>
          </a:p>
          <a:p>
            <a:endParaRPr lang="en-US" dirty="0"/>
          </a:p>
        </p:txBody>
      </p:sp>
      <p:sp>
        <p:nvSpPr>
          <p:cNvPr id="5" name="Text Placeholder 4">
            <a:extLst>
              <a:ext uri="{FF2B5EF4-FFF2-40B4-BE49-F238E27FC236}">
                <a16:creationId xmlns:a16="http://schemas.microsoft.com/office/drawing/2014/main" id="{9B96147C-2941-3F04-70BC-B83FD3D19117}"/>
              </a:ext>
            </a:extLst>
          </p:cNvPr>
          <p:cNvSpPr>
            <a:spLocks noGrp="1"/>
          </p:cNvSpPr>
          <p:nvPr>
            <p:ph type="body" sz="quarter" idx="23"/>
          </p:nvPr>
        </p:nvSpPr>
        <p:spPr>
          <a:xfrm>
            <a:off x="15655928" y="21893419"/>
            <a:ext cx="16062185" cy="6856707"/>
          </a:xfrm>
        </p:spPr>
        <p:txBody>
          <a:bodyPr/>
          <a:lstStyle/>
          <a:p>
            <a:r>
              <a:rPr lang="en-US" sz="4897" dirty="0"/>
              <a:t>The gravel distribution on the surface of the specimen and the corresponding wind speed settings were restored from the previous wind tunnel test, and the “unidirectional flow - turbulence (low Reynolds index k - ε)” module of the software was invoked to obtain the distribution of velocity field on the surface of the gravel layer with different types of gravel distribution and coverage after the calculation.</a:t>
            </a:r>
          </a:p>
        </p:txBody>
      </p:sp>
      <p:sp>
        <p:nvSpPr>
          <p:cNvPr id="6" name="Text Placeholder 5">
            <a:extLst>
              <a:ext uri="{FF2B5EF4-FFF2-40B4-BE49-F238E27FC236}">
                <a16:creationId xmlns:a16="http://schemas.microsoft.com/office/drawing/2014/main" id="{4E7622E9-7B2C-10C3-46B5-0F21B2E36DBB}"/>
              </a:ext>
            </a:extLst>
          </p:cNvPr>
          <p:cNvSpPr>
            <a:spLocks noGrp="1"/>
          </p:cNvSpPr>
          <p:nvPr>
            <p:ph type="body" sz="quarter" idx="24"/>
          </p:nvPr>
        </p:nvSpPr>
        <p:spPr>
          <a:xfrm>
            <a:off x="1341232" y="39623893"/>
            <a:ext cx="20947267" cy="2971907"/>
          </a:xfrm>
        </p:spPr>
        <p:txBody>
          <a:bodyPr/>
          <a:lstStyle/>
          <a:p>
            <a:r>
              <a:rPr lang="en-US" dirty="0"/>
              <a:t>1. G. Q. Q</a:t>
            </a:r>
            <a:r>
              <a:rPr lang="en-US" altLang="zh-CN" dirty="0"/>
              <a:t>ian</a:t>
            </a:r>
            <a:r>
              <a:rPr lang="en-US" dirty="0"/>
              <a:t>, Z. B. D</a:t>
            </a:r>
            <a:r>
              <a:rPr lang="en-US" altLang="zh-CN" dirty="0"/>
              <a:t>ong,</a:t>
            </a:r>
            <a:r>
              <a:rPr lang="zh-CN" altLang="en-US" dirty="0"/>
              <a:t> </a:t>
            </a:r>
            <a:r>
              <a:rPr lang="en-US" altLang="zh-CN" dirty="0"/>
              <a:t>W.</a:t>
            </a:r>
            <a:r>
              <a:rPr lang="zh-CN" altLang="en-US" dirty="0"/>
              <a:t> </a:t>
            </a:r>
            <a:r>
              <a:rPr lang="en-US" altLang="zh-CN" dirty="0"/>
              <a:t>Y.</a:t>
            </a:r>
            <a:r>
              <a:rPr lang="zh-CN" altLang="en-US" dirty="0"/>
              <a:t> </a:t>
            </a:r>
            <a:r>
              <a:rPr lang="en-US" altLang="zh-CN" dirty="0"/>
              <a:t>Luo,</a:t>
            </a:r>
            <a:r>
              <a:rPr lang="en-US" dirty="0"/>
              <a:t> “Gravel morphometric analysis based on digital images of different gobi surfaces in Northwestern China”,  </a:t>
            </a:r>
            <a:r>
              <a:rPr lang="en-US" i="1" dirty="0"/>
              <a:t>Journal of Desert Research</a:t>
            </a:r>
            <a:r>
              <a:rPr lang="en-US" dirty="0"/>
              <a:t>,  </a:t>
            </a:r>
            <a:r>
              <a:rPr lang="en-US" altLang="zh-CN" dirty="0"/>
              <a:t>34(3), 625-633, 2014. </a:t>
            </a:r>
            <a:br>
              <a:rPr lang="en-US" dirty="0"/>
            </a:br>
            <a:r>
              <a:rPr lang="en-US" dirty="0"/>
              <a:t>2. X. Wang, Y. H. Wang, Y. Y. Xu, “Morpho-logical characteristics based on digital images of gravels from gravels beaches in the </a:t>
            </a:r>
            <a:r>
              <a:rPr lang="en-US" dirty="0" err="1"/>
              <a:t>Changshan</a:t>
            </a:r>
            <a:r>
              <a:rPr lang="en-US" dirty="0"/>
              <a:t> Island, Shandong Province”, Haiyang </a:t>
            </a:r>
            <a:r>
              <a:rPr lang="en-US" dirty="0" err="1"/>
              <a:t>Xuebao</a:t>
            </a:r>
            <a:r>
              <a:rPr lang="en-US" dirty="0"/>
              <a:t>, 43</a:t>
            </a:r>
            <a:r>
              <a:rPr lang="en-US" altLang="zh-CN" dirty="0"/>
              <a:t>(1), 110-121, 2021. </a:t>
            </a:r>
            <a:endParaRPr lang="en-US" dirty="0"/>
          </a:p>
          <a:p>
            <a:endParaRPr lang="en-US" dirty="0"/>
          </a:p>
        </p:txBody>
      </p:sp>
      <p:sp>
        <p:nvSpPr>
          <p:cNvPr id="7" name="Content Placeholder 6">
            <a:extLst>
              <a:ext uri="{FF2B5EF4-FFF2-40B4-BE49-F238E27FC236}">
                <a16:creationId xmlns:a16="http://schemas.microsoft.com/office/drawing/2014/main" id="{0ECFF10C-4A2D-46FE-FE9D-AFF41985D017}"/>
              </a:ext>
            </a:extLst>
          </p:cNvPr>
          <p:cNvSpPr>
            <a:spLocks noGrp="1"/>
          </p:cNvSpPr>
          <p:nvPr>
            <p:ph sz="quarter" idx="26"/>
          </p:nvPr>
        </p:nvSpPr>
        <p:spPr>
          <a:xfrm>
            <a:off x="14197414" y="5683427"/>
            <a:ext cx="17040836" cy="3231097"/>
          </a:xfrm>
        </p:spPr>
        <p:txBody>
          <a:bodyPr/>
          <a:lstStyle/>
          <a:p>
            <a:r>
              <a:rPr lang="en-US" dirty="0"/>
              <a:t>The influence pattern and mechanism of gravel cover degree and cover type on the wind erosion resistance of gravel layer were investigated.</a:t>
            </a:r>
          </a:p>
        </p:txBody>
      </p:sp>
      <p:sp>
        <p:nvSpPr>
          <p:cNvPr id="8" name="Text Placeholder 7">
            <a:extLst>
              <a:ext uri="{FF2B5EF4-FFF2-40B4-BE49-F238E27FC236}">
                <a16:creationId xmlns:a16="http://schemas.microsoft.com/office/drawing/2014/main" id="{DA1BB53D-2E25-D875-FFA5-CFEC822C512D}"/>
              </a:ext>
            </a:extLst>
          </p:cNvPr>
          <p:cNvSpPr>
            <a:spLocks noGrp="1"/>
          </p:cNvSpPr>
          <p:nvPr>
            <p:ph type="body" sz="quarter" idx="18"/>
          </p:nvPr>
        </p:nvSpPr>
        <p:spPr>
          <a:xfrm>
            <a:off x="1649531" y="14901760"/>
            <a:ext cx="29615963" cy="5219999"/>
          </a:xfrm>
        </p:spPr>
        <p:txBody>
          <a:bodyPr/>
          <a:lstStyle/>
          <a:p>
            <a:r>
              <a:rPr lang="en-US" sz="4800" dirty="0"/>
              <a:t>The gravel layer is a special surface cover in the desert area of northwest China, which is composed of soil crust and surface gravel, and has the function of inhibiting soil erosion. Combined with the previous wind tunnel experiments, a three-dimensional simulation model of gravel curtain layer erosion was established by </a:t>
            </a:r>
          </a:p>
          <a:p>
            <a:endParaRPr lang="en-US" sz="4800" dirty="0"/>
          </a:p>
          <a:p>
            <a:endParaRPr lang="en-US" sz="4800" dirty="0"/>
          </a:p>
          <a:p>
            <a:r>
              <a:rPr lang="en-US" sz="4800" dirty="0"/>
              <a:t>using COMSOL numerical simulation software to investigate the damage mechanism of gravel layer erosion under different gravel distribution types (different gravel diameter ratios) and coverage degrees.</a:t>
            </a:r>
          </a:p>
          <a:p>
            <a:endParaRPr lang="en-US" sz="4800" dirty="0"/>
          </a:p>
          <a:p>
            <a:endParaRPr lang="en-US" sz="4800" dirty="0"/>
          </a:p>
          <a:p>
            <a:endParaRPr lang="en-US" sz="4800" dirty="0"/>
          </a:p>
          <a:p>
            <a:endParaRPr lang="en-US" sz="4800" dirty="0"/>
          </a:p>
        </p:txBody>
      </p:sp>
      <p:sp>
        <p:nvSpPr>
          <p:cNvPr id="9" name="Text Placeholder 8">
            <a:extLst>
              <a:ext uri="{FF2B5EF4-FFF2-40B4-BE49-F238E27FC236}">
                <a16:creationId xmlns:a16="http://schemas.microsoft.com/office/drawing/2014/main" id="{6D4523F0-041D-5E91-4A76-1D964A4582CF}"/>
              </a:ext>
            </a:extLst>
          </p:cNvPr>
          <p:cNvSpPr>
            <a:spLocks noGrp="1"/>
          </p:cNvSpPr>
          <p:nvPr>
            <p:ph type="body" sz="quarter" idx="27"/>
          </p:nvPr>
        </p:nvSpPr>
        <p:spPr/>
        <p:txBody>
          <a:bodyPr/>
          <a:lstStyle/>
          <a:p>
            <a:r>
              <a:rPr lang="en-US" dirty="0"/>
              <a:t>Abstract</a:t>
            </a:r>
          </a:p>
        </p:txBody>
      </p:sp>
      <p:sp>
        <p:nvSpPr>
          <p:cNvPr id="10" name="Text Placeholder 9">
            <a:extLst>
              <a:ext uri="{FF2B5EF4-FFF2-40B4-BE49-F238E27FC236}">
                <a16:creationId xmlns:a16="http://schemas.microsoft.com/office/drawing/2014/main" id="{45A5164B-0579-C6F3-E359-DF0C0D254EBD}"/>
              </a:ext>
            </a:extLst>
          </p:cNvPr>
          <p:cNvSpPr>
            <a:spLocks noGrp="1"/>
          </p:cNvSpPr>
          <p:nvPr>
            <p:ph type="body" sz="quarter" idx="28"/>
          </p:nvPr>
        </p:nvSpPr>
        <p:spPr/>
        <p:txBody>
          <a:bodyPr/>
          <a:lstStyle/>
          <a:p>
            <a:r>
              <a:rPr lang="en-US" dirty="0"/>
              <a:t>Methodology</a:t>
            </a:r>
          </a:p>
        </p:txBody>
      </p:sp>
      <p:sp>
        <p:nvSpPr>
          <p:cNvPr id="50" name="Text Placeholder 49">
            <a:extLst>
              <a:ext uri="{FF2B5EF4-FFF2-40B4-BE49-F238E27FC236}">
                <a16:creationId xmlns:a16="http://schemas.microsoft.com/office/drawing/2014/main" id="{88169A2F-46BF-4EE2-836D-7F3D2AAD72E4}"/>
              </a:ext>
            </a:extLst>
          </p:cNvPr>
          <p:cNvSpPr>
            <a:spLocks noGrp="1"/>
          </p:cNvSpPr>
          <p:nvPr>
            <p:ph type="body" sz="quarter" idx="30"/>
          </p:nvPr>
        </p:nvSpPr>
        <p:spPr>
          <a:xfrm>
            <a:off x="1196912" y="27780211"/>
            <a:ext cx="13776431" cy="1468347"/>
          </a:xfrm>
        </p:spPr>
        <p:txBody>
          <a:bodyPr/>
          <a:lstStyle/>
          <a:p>
            <a:r>
              <a:rPr lang="en-US" sz="3600" dirty="0"/>
              <a:t>FIGURE 1. Reduction process of gravel distribution model on the surface of the gravel layer</a:t>
            </a:r>
          </a:p>
          <a:p>
            <a:endParaRPr lang="en-US" dirty="0"/>
          </a:p>
        </p:txBody>
      </p:sp>
      <p:sp>
        <p:nvSpPr>
          <p:cNvPr id="14" name="Text Placeholder 13">
            <a:extLst>
              <a:ext uri="{FF2B5EF4-FFF2-40B4-BE49-F238E27FC236}">
                <a16:creationId xmlns:a16="http://schemas.microsoft.com/office/drawing/2014/main" id="{D29AF2C0-2D7E-3F49-368B-8034C468BF46}"/>
              </a:ext>
            </a:extLst>
          </p:cNvPr>
          <p:cNvSpPr>
            <a:spLocks noGrp="1"/>
          </p:cNvSpPr>
          <p:nvPr>
            <p:ph type="body" sz="quarter" idx="32"/>
          </p:nvPr>
        </p:nvSpPr>
        <p:spPr>
          <a:xfrm>
            <a:off x="1196912" y="30677623"/>
            <a:ext cx="14082417" cy="7101577"/>
          </a:xfrm>
        </p:spPr>
        <p:txBody>
          <a:bodyPr/>
          <a:lstStyle/>
          <a:p>
            <a:r>
              <a:rPr lang="en-US" sz="4897" dirty="0"/>
              <a:t>The results can be seen in Figure 2, with the proportion of large-size gravel gradually increasing, the area of the specimen surface exceeding the threshold friction velocity gradually increases; with the gradual increase of the covered area, the area of the specimen surface exceeding the threshold friction velocity gradually decreases; the larger the grain size of the gravel, the larger the surrounding wind speed, which leads to the larger the amount of wind erosion in the area around it.</a:t>
            </a:r>
          </a:p>
        </p:txBody>
      </p:sp>
      <p:sp>
        <p:nvSpPr>
          <p:cNvPr id="15" name="Text Placeholder 14">
            <a:extLst>
              <a:ext uri="{FF2B5EF4-FFF2-40B4-BE49-F238E27FC236}">
                <a16:creationId xmlns:a16="http://schemas.microsoft.com/office/drawing/2014/main" id="{DB2E852A-C96F-A395-AA90-23ECABBA6D8D}"/>
              </a:ext>
            </a:extLst>
          </p:cNvPr>
          <p:cNvSpPr>
            <a:spLocks noGrp="1"/>
          </p:cNvSpPr>
          <p:nvPr>
            <p:ph type="body" sz="quarter" idx="33"/>
          </p:nvPr>
        </p:nvSpPr>
        <p:spPr>
          <a:xfrm>
            <a:off x="1196913" y="29263649"/>
            <a:ext cx="15362501" cy="1303795"/>
          </a:xfrm>
        </p:spPr>
        <p:txBody>
          <a:bodyPr/>
          <a:lstStyle/>
          <a:p>
            <a:r>
              <a:rPr lang="en-US" dirty="0"/>
              <a:t>Results</a:t>
            </a:r>
          </a:p>
        </p:txBody>
      </p:sp>
      <p:sp>
        <p:nvSpPr>
          <p:cNvPr id="70" name="Text Placeholder 69">
            <a:extLst>
              <a:ext uri="{FF2B5EF4-FFF2-40B4-BE49-F238E27FC236}">
                <a16:creationId xmlns:a16="http://schemas.microsoft.com/office/drawing/2014/main" id="{2138EC37-6188-40A6-99A3-4FCC7CA620A4}"/>
              </a:ext>
            </a:extLst>
          </p:cNvPr>
          <p:cNvSpPr>
            <a:spLocks noGrp="1"/>
          </p:cNvSpPr>
          <p:nvPr>
            <p:ph type="body" sz="quarter" idx="35"/>
          </p:nvPr>
        </p:nvSpPr>
        <p:spPr>
          <a:xfrm>
            <a:off x="16039390" y="37161138"/>
            <a:ext cx="16385016" cy="866741"/>
          </a:xfrm>
        </p:spPr>
        <p:txBody>
          <a:bodyPr/>
          <a:lstStyle/>
          <a:p>
            <a:r>
              <a:rPr lang="en-US" dirty="0"/>
              <a:t>FIGURE 2. Surface velocity field distribution for different distribution types, coverage, and particle sizes</a:t>
            </a:r>
          </a:p>
          <a:p>
            <a:endParaRPr lang="en-US" sz="3600" dirty="0"/>
          </a:p>
          <a:p>
            <a:endParaRPr lang="en-US" sz="3600" dirty="0"/>
          </a:p>
        </p:txBody>
      </p:sp>
      <p:sp>
        <p:nvSpPr>
          <p:cNvPr id="19" name="TextBox 1">
            <a:extLst>
              <a:ext uri="{FF2B5EF4-FFF2-40B4-BE49-F238E27FC236}">
                <a16:creationId xmlns:a16="http://schemas.microsoft.com/office/drawing/2014/main" id="{FED9720A-531D-4346-8A09-9A24464C9AF7}"/>
              </a:ext>
            </a:extLst>
          </p:cNvPr>
          <p:cNvSpPr txBox="1"/>
          <p:nvPr/>
        </p:nvSpPr>
        <p:spPr>
          <a:xfrm>
            <a:off x="1196912" y="38648293"/>
            <a:ext cx="15919818" cy="866740"/>
          </a:xfrm>
          <a:prstGeom prst="rect">
            <a:avLst/>
          </a:prstGeom>
          <a:solidFill>
            <a:schemeClr val="bg1"/>
          </a:solidFill>
          <a:ln>
            <a:noFill/>
          </a:ln>
        </p:spPr>
        <p:txBody>
          <a:bodyPr wrap="square" rtlCol="0">
            <a:spAutoFit/>
          </a:bodyPr>
          <a:lstStyle/>
          <a:p>
            <a:r>
              <a:rPr lang="en-US" sz="4921" b="1" dirty="0">
                <a:solidFill>
                  <a:schemeClr val="bg1">
                    <a:lumMod val="65000"/>
                  </a:schemeClr>
                </a:solidFill>
                <a:latin typeface="Calibri" panose="020F0502020204030204" pitchFamily="34" charset="0"/>
                <a:cs typeface="Calibri" panose="020F0502020204030204" pitchFamily="34" charset="0"/>
              </a:rPr>
              <a:t>REFERENCES</a:t>
            </a:r>
            <a:endParaRPr lang="en-US" sz="4101" b="1" dirty="0">
              <a:solidFill>
                <a:schemeClr val="bg1">
                  <a:lumMod val="65000"/>
                </a:schemeClr>
              </a:solidFill>
              <a:latin typeface="Calibri" panose="020F0502020204030204" pitchFamily="34" charset="0"/>
              <a:cs typeface="Calibri" panose="020F0502020204030204" pitchFamily="34" charset="0"/>
            </a:endParaRPr>
          </a:p>
        </p:txBody>
      </p:sp>
      <p:pic>
        <p:nvPicPr>
          <p:cNvPr id="25" name="图片 24">
            <a:extLst>
              <a:ext uri="{FF2B5EF4-FFF2-40B4-BE49-F238E27FC236}">
                <a16:creationId xmlns:a16="http://schemas.microsoft.com/office/drawing/2014/main" id="{18031DA7-2451-3A9D-0F63-4276F20FDE78}"/>
              </a:ext>
            </a:extLst>
          </p:cNvPr>
          <p:cNvPicPr>
            <a:picLocks noChangeAspect="1"/>
          </p:cNvPicPr>
          <p:nvPr/>
        </p:nvPicPr>
        <p:blipFill>
          <a:blip r:embed="rId2"/>
          <a:stretch>
            <a:fillRect/>
          </a:stretch>
        </p:blipFill>
        <p:spPr>
          <a:xfrm>
            <a:off x="2332870" y="20274174"/>
            <a:ext cx="11088165" cy="7496401"/>
          </a:xfrm>
          <a:prstGeom prst="rect">
            <a:avLst/>
          </a:prstGeom>
        </p:spPr>
      </p:pic>
      <p:pic>
        <p:nvPicPr>
          <p:cNvPr id="53" name="图片 52">
            <a:extLst>
              <a:ext uri="{FF2B5EF4-FFF2-40B4-BE49-F238E27FC236}">
                <a16:creationId xmlns:a16="http://schemas.microsoft.com/office/drawing/2014/main" id="{29D1BEF7-8D2F-C7F2-3B6A-E83C6F643A93}"/>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7927" y="1105758"/>
            <a:ext cx="13776431" cy="11152349"/>
          </a:xfrm>
          <a:prstGeom prst="rect">
            <a:avLst/>
          </a:prstGeom>
        </p:spPr>
      </p:pic>
      <p:grpSp>
        <p:nvGrpSpPr>
          <p:cNvPr id="91" name="组合 90">
            <a:extLst>
              <a:ext uri="{FF2B5EF4-FFF2-40B4-BE49-F238E27FC236}">
                <a16:creationId xmlns:a16="http://schemas.microsoft.com/office/drawing/2014/main" id="{93BACCF6-C44A-2EFD-D075-0F422CC403F4}"/>
              </a:ext>
            </a:extLst>
          </p:cNvPr>
          <p:cNvGrpSpPr>
            <a:grpSpLocks noChangeAspect="1"/>
          </p:cNvGrpSpPr>
          <p:nvPr/>
        </p:nvGrpSpPr>
        <p:grpSpPr>
          <a:xfrm>
            <a:off x="16402096" y="29028353"/>
            <a:ext cx="14586704" cy="8053421"/>
            <a:chOff x="719411" y="215305"/>
            <a:chExt cx="16993888" cy="9382444"/>
          </a:xfrm>
        </p:grpSpPr>
        <p:pic>
          <p:nvPicPr>
            <p:cNvPr id="92" name="图片 91">
              <a:extLst>
                <a:ext uri="{FF2B5EF4-FFF2-40B4-BE49-F238E27FC236}">
                  <a16:creationId xmlns:a16="http://schemas.microsoft.com/office/drawing/2014/main" id="{EF476AF8-FC06-BBE0-1B8B-8575D7AEE1EA}"/>
                </a:ext>
              </a:extLst>
            </p:cNvPr>
            <p:cNvPicPr>
              <a:picLocks/>
            </p:cNvPicPr>
            <p:nvPr/>
          </p:nvPicPr>
          <p:blipFill>
            <a:blip r:embed="rId4" cstate="print">
              <a:extLst>
                <a:ext uri="{28A0092B-C50C-407E-A947-70E740481C1C}">
                  <a14:useLocalDpi xmlns:a14="http://schemas.microsoft.com/office/drawing/2010/main"/>
                </a:ext>
              </a:extLst>
            </a:blip>
            <a:srcRect r="12708"/>
            <a:stretch/>
          </p:blipFill>
          <p:spPr>
            <a:xfrm>
              <a:off x="6117447" y="216641"/>
              <a:ext cx="5400000" cy="4644000"/>
            </a:xfrm>
            <a:prstGeom prst="rect">
              <a:avLst/>
            </a:prstGeom>
            <a:ln>
              <a:noFill/>
            </a:ln>
          </p:spPr>
        </p:pic>
        <p:pic>
          <p:nvPicPr>
            <p:cNvPr id="93" name="图片 92">
              <a:extLst>
                <a:ext uri="{FF2B5EF4-FFF2-40B4-BE49-F238E27FC236}">
                  <a16:creationId xmlns:a16="http://schemas.microsoft.com/office/drawing/2014/main" id="{48AEC896-3033-F9C0-F352-BBA0CABC6CDD}"/>
                </a:ext>
              </a:extLst>
            </p:cNvPr>
            <p:cNvPicPr>
              <a:picLocks/>
            </p:cNvPicPr>
            <p:nvPr/>
          </p:nvPicPr>
          <p:blipFill>
            <a:blip r:embed="rId5" cstate="print">
              <a:extLst>
                <a:ext uri="{28A0092B-C50C-407E-A947-70E740481C1C}">
                  <a14:useLocalDpi xmlns:a14="http://schemas.microsoft.com/office/drawing/2010/main"/>
                </a:ext>
              </a:extLst>
            </a:blip>
            <a:srcRect/>
            <a:stretch/>
          </p:blipFill>
          <p:spPr>
            <a:xfrm>
              <a:off x="11515483" y="215305"/>
              <a:ext cx="5400000" cy="4644000"/>
            </a:xfrm>
            <a:prstGeom prst="rect">
              <a:avLst/>
            </a:prstGeom>
            <a:ln>
              <a:noFill/>
            </a:ln>
          </p:spPr>
        </p:pic>
        <p:pic>
          <p:nvPicPr>
            <p:cNvPr id="94" name="图片 93">
              <a:extLst>
                <a:ext uri="{FF2B5EF4-FFF2-40B4-BE49-F238E27FC236}">
                  <a16:creationId xmlns:a16="http://schemas.microsoft.com/office/drawing/2014/main" id="{B47AC253-63B2-2A7C-2995-E47D705D5B0A}"/>
                </a:ext>
              </a:extLst>
            </p:cNvPr>
            <p:cNvPicPr>
              <a:picLocks noChangeAspect="1"/>
            </p:cNvPicPr>
            <p:nvPr/>
          </p:nvPicPr>
          <p:blipFill>
            <a:blip r:embed="rId6"/>
            <a:stretch>
              <a:fillRect/>
            </a:stretch>
          </p:blipFill>
          <p:spPr>
            <a:xfrm>
              <a:off x="16913371" y="575345"/>
              <a:ext cx="566463" cy="4248472"/>
            </a:xfrm>
            <a:prstGeom prst="rect">
              <a:avLst/>
            </a:prstGeom>
            <a:ln>
              <a:noFill/>
            </a:ln>
          </p:spPr>
        </p:pic>
        <p:pic>
          <p:nvPicPr>
            <p:cNvPr id="95" name="图片 94">
              <a:extLst>
                <a:ext uri="{FF2B5EF4-FFF2-40B4-BE49-F238E27FC236}">
                  <a16:creationId xmlns:a16="http://schemas.microsoft.com/office/drawing/2014/main" id="{B44D18B0-1B95-6DE6-27B2-7AF57159CD02}"/>
                </a:ext>
              </a:extLst>
            </p:cNvPr>
            <p:cNvPicPr>
              <a:picLocks/>
            </p:cNvPicPr>
            <p:nvPr/>
          </p:nvPicPr>
          <p:blipFill rotWithShape="1">
            <a:blip r:embed="rId7" cstate="print">
              <a:extLst>
                <a:ext uri="{28A0092B-C50C-407E-A947-70E740481C1C}">
                  <a14:useLocalDpi xmlns:a14="http://schemas.microsoft.com/office/drawing/2010/main"/>
                </a:ext>
              </a:extLst>
            </a:blip>
            <a:srcRect/>
            <a:stretch/>
          </p:blipFill>
          <p:spPr bwMode="auto">
            <a:xfrm>
              <a:off x="797893" y="4879694"/>
              <a:ext cx="5319554" cy="4718055"/>
            </a:xfrm>
            <a:prstGeom prst="rect">
              <a:avLst/>
            </a:prstGeom>
            <a:extLst>
              <a:ext uri="{53640926-AAD7-44D8-BBD7-CCE9431645EC}">
                <a14:shadowObscured xmlns:a14="http://schemas.microsoft.com/office/drawing/2010/main"/>
              </a:ext>
            </a:extLst>
          </p:spPr>
        </p:pic>
        <p:pic>
          <p:nvPicPr>
            <p:cNvPr id="96" name="图片 95">
              <a:extLst>
                <a:ext uri="{FF2B5EF4-FFF2-40B4-BE49-F238E27FC236}">
                  <a16:creationId xmlns:a16="http://schemas.microsoft.com/office/drawing/2014/main" id="{F4342C89-5428-E955-2F74-F2703EF3C3D0}"/>
                </a:ext>
              </a:extLst>
            </p:cNvPr>
            <p:cNvPicPr>
              <a:picLocks noChangeAspect="1"/>
            </p:cNvPicPr>
            <p:nvPr/>
          </p:nvPicPr>
          <p:blipFill rotWithShape="1">
            <a:blip r:embed="rId8" cstate="print">
              <a:extLst>
                <a:ext uri="{28A0092B-C50C-407E-A947-70E740481C1C}">
                  <a14:useLocalDpi xmlns:a14="http://schemas.microsoft.com/office/drawing/2010/main"/>
                </a:ext>
              </a:extLst>
            </a:blip>
            <a:srcRect l="-106"/>
            <a:stretch/>
          </p:blipFill>
          <p:spPr bwMode="auto">
            <a:xfrm>
              <a:off x="6195928" y="4879694"/>
              <a:ext cx="5256583" cy="4644000"/>
            </a:xfrm>
            <a:prstGeom prst="rect">
              <a:avLst/>
            </a:prstGeom>
            <a:extLst>
              <a:ext uri="{53640926-AAD7-44D8-BBD7-CCE9431645EC}">
                <a14:shadowObscured xmlns:a14="http://schemas.microsoft.com/office/drawing/2010/main"/>
              </a:ext>
            </a:extLst>
          </p:spPr>
        </p:pic>
        <p:pic>
          <p:nvPicPr>
            <p:cNvPr id="97" name="图片 96">
              <a:extLst>
                <a:ext uri="{FF2B5EF4-FFF2-40B4-BE49-F238E27FC236}">
                  <a16:creationId xmlns:a16="http://schemas.microsoft.com/office/drawing/2014/main" id="{855862EA-9D7B-AA98-8EF4-3F0B244379C0}"/>
                </a:ext>
              </a:extLst>
            </p:cNvPr>
            <p:cNvPicPr>
              <a:picLocks/>
            </p:cNvPicPr>
            <p:nvPr/>
          </p:nvPicPr>
          <p:blipFill rotWithShape="1">
            <a:blip r:embed="rId9" cstate="print">
              <a:extLst>
                <a:ext uri="{28A0092B-C50C-407E-A947-70E740481C1C}">
                  <a14:useLocalDpi xmlns:a14="http://schemas.microsoft.com/office/drawing/2010/main"/>
                </a:ext>
              </a:extLst>
            </a:blip>
            <a:srcRect/>
            <a:stretch/>
          </p:blipFill>
          <p:spPr bwMode="auto">
            <a:xfrm>
              <a:off x="11592620" y="4879694"/>
              <a:ext cx="5256584" cy="4644000"/>
            </a:xfrm>
            <a:prstGeom prst="rect">
              <a:avLst/>
            </a:prstGeom>
            <a:extLst>
              <a:ext uri="{53640926-AAD7-44D8-BBD7-CCE9431645EC}">
                <a14:shadowObscured xmlns:a14="http://schemas.microsoft.com/office/drawing/2010/main"/>
              </a:ext>
            </a:extLst>
          </p:spPr>
        </p:pic>
        <p:pic>
          <p:nvPicPr>
            <p:cNvPr id="98" name="图片 97">
              <a:extLst>
                <a:ext uri="{FF2B5EF4-FFF2-40B4-BE49-F238E27FC236}">
                  <a16:creationId xmlns:a16="http://schemas.microsoft.com/office/drawing/2014/main" id="{7FCD0451-285B-CBB0-3BD1-F9E28241BA3C}"/>
                </a:ext>
              </a:extLst>
            </p:cNvPr>
            <p:cNvPicPr>
              <a:picLocks noChangeAspect="1"/>
            </p:cNvPicPr>
            <p:nvPr/>
          </p:nvPicPr>
          <p:blipFill rotWithShape="1">
            <a:blip r:embed="rId10" cstate="print">
              <a:extLst>
                <a:ext uri="{28A0092B-C50C-407E-A947-70E740481C1C}">
                  <a14:useLocalDpi xmlns:a14="http://schemas.microsoft.com/office/drawing/2010/main"/>
                </a:ext>
              </a:extLst>
            </a:blip>
            <a:srcRect/>
            <a:stretch/>
          </p:blipFill>
          <p:spPr bwMode="auto">
            <a:xfrm>
              <a:off x="17002859" y="4909480"/>
              <a:ext cx="710440" cy="4644000"/>
            </a:xfrm>
            <a:prstGeom prst="rect">
              <a:avLst/>
            </a:prstGeom>
            <a:ln>
              <a:noFill/>
            </a:ln>
            <a:extLst>
              <a:ext uri="{53640926-AAD7-44D8-BBD7-CCE9431645EC}">
                <a14:shadowObscured xmlns:a14="http://schemas.microsoft.com/office/drawing/2010/main"/>
              </a:ext>
            </a:extLst>
          </p:spPr>
        </p:pic>
        <p:pic>
          <p:nvPicPr>
            <p:cNvPr id="99" name="图片 98">
              <a:extLst>
                <a:ext uri="{FF2B5EF4-FFF2-40B4-BE49-F238E27FC236}">
                  <a16:creationId xmlns:a16="http://schemas.microsoft.com/office/drawing/2014/main" id="{860C530A-2124-4757-6436-D0927082EFAC}"/>
                </a:ext>
              </a:extLst>
            </p:cNvPr>
            <p:cNvPicPr>
              <a:picLocks noChangeAspect="1"/>
            </p:cNvPicPr>
            <p:nvPr/>
          </p:nvPicPr>
          <p:blipFill>
            <a:blip r:embed="rId11" cstate="print">
              <a:extLst>
                <a:ext uri="{28A0092B-C50C-407E-A947-70E740481C1C}">
                  <a14:useLocalDpi xmlns:a14="http://schemas.microsoft.com/office/drawing/2010/main"/>
                </a:ext>
              </a:extLst>
            </a:blip>
            <a:srcRect r="13208"/>
            <a:stretch/>
          </p:blipFill>
          <p:spPr>
            <a:xfrm>
              <a:off x="719411" y="215305"/>
              <a:ext cx="5400000" cy="4667446"/>
            </a:xfrm>
            <a:prstGeom prst="rect">
              <a:avLst/>
            </a:prstGeom>
            <a:ln>
              <a:noFill/>
            </a:ln>
          </p:spPr>
        </p:pic>
      </p:grpSp>
    </p:spTree>
    <p:extLst>
      <p:ext uri="{BB962C8B-B14F-4D97-AF65-F5344CB8AC3E}">
        <p14:creationId xmlns:p14="http://schemas.microsoft.com/office/powerpoint/2010/main" val="3781620334"/>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2013 - 2022 Theme</Template>
  <TotalTime>911</TotalTime>
  <Words>446</Words>
  <Application>Microsoft Office PowerPoint</Application>
  <PresentationFormat>自定义</PresentationFormat>
  <Paragraphs>18</Paragraphs>
  <Slides>1</Slides>
  <Notes>0</Notes>
  <HiddenSlides>0</HiddenSlides>
  <MMClips>0</MMClips>
  <ScaleCrop>false</ScaleCrop>
  <HeadingPairs>
    <vt:vector size="6" baseType="variant">
      <vt:variant>
        <vt:lpstr>已用的字体</vt:lpstr>
      </vt:variant>
      <vt:variant>
        <vt:i4>5</vt:i4>
      </vt:variant>
      <vt:variant>
        <vt:lpstr>主题</vt:lpstr>
      </vt:variant>
      <vt:variant>
        <vt:i4>1</vt:i4>
      </vt:variant>
      <vt:variant>
        <vt:lpstr>幻灯片标题</vt:lpstr>
      </vt:variant>
      <vt:variant>
        <vt:i4>1</vt:i4>
      </vt:variant>
    </vt:vector>
  </HeadingPairs>
  <TitlesOfParts>
    <vt:vector size="7" baseType="lpstr">
      <vt:lpstr>等线</vt:lpstr>
      <vt:lpstr>等线 Light</vt:lpstr>
      <vt:lpstr>Arial</vt:lpstr>
      <vt:lpstr>Calibri</vt:lpstr>
      <vt:lpstr>Calibri Light</vt:lpstr>
      <vt:lpstr>Office Theme</vt:lpstr>
      <vt:lpstr>Wind-erosion resistance mechanism of the gravel curtain layer in desert mining area of Xinjiang, China</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Phillip Oberdorfer</dc:creator>
  <cp:lastModifiedBy>Xiting (Sophia) Hao</cp:lastModifiedBy>
  <cp:revision>128</cp:revision>
  <cp:lastPrinted>2023-01-06T15:48:30Z</cp:lastPrinted>
  <dcterms:created xsi:type="dcterms:W3CDTF">2023-01-03T14:57:49Z</dcterms:created>
  <dcterms:modified xsi:type="dcterms:W3CDTF">2024-10-21T03:14:33Z</dcterms:modified>
</cp:coreProperties>
</file>