
<file path=[Content_Types].xml><?xml version="1.0" encoding="utf-8"?>
<Types xmlns="http://schemas.openxmlformats.org/package/2006/content-types">
  <Default Extension="png" ContentType="image/png"/>
  <Default Extension="svg" ContentType="image/svg+xml"/>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4"/>
          </p14:sldIdLst>
        </p14:section>
      </p14:sectionLst>
    </p:ext>
    <p:ext uri="{EFAFB233-063F-42B5-8137-9DF3F51BA10A}">
      <p15:sldGuideLst xmlns:p15="http://schemas.microsoft.com/office/powerpoint/2012/main">
        <p15:guide id="1" orient="horz" pos="13824" userDrawn="1">
          <p15:clr>
            <a:srgbClr val="A4A3A4"/>
          </p15:clr>
        </p15:guide>
        <p15:guide id="2" pos="1998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A3A6A9"/>
    <a:srgbClr val="F2F2F2"/>
    <a:srgbClr val="006FAC"/>
    <a:srgbClr val="E1EAF1"/>
    <a:srgbClr val="DAE5EE"/>
    <a:srgbClr val="D5E1EB"/>
    <a:srgbClr val="D2E0EB"/>
    <a:srgbClr val="CDDCE8"/>
    <a:srgbClr val="CAD8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17" autoAdjust="0"/>
    <p:restoredTop sz="96405" autoAdjust="0"/>
  </p:normalViewPr>
  <p:slideViewPr>
    <p:cSldViewPr snapToGrid="0">
      <p:cViewPr>
        <p:scale>
          <a:sx n="30" d="100"/>
          <a:sy n="30" d="100"/>
        </p:scale>
        <p:origin x="1530" y="48"/>
      </p:cViewPr>
      <p:guideLst>
        <p:guide orient="horz" pos="13824"/>
        <p:guide pos="19984"/>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92"/>
    </p:cViewPr>
  </p:sorter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23636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4" name="Rechteck 10">
            <a:extLst>
              <a:ext uri="{FF2B5EF4-FFF2-40B4-BE49-F238E27FC236}">
                <a16:creationId xmlns:a16="http://schemas.microsoft.com/office/drawing/2014/main" id="{7617FE93-2BA0-B645-5D80-A6882469BDA8}"/>
              </a:ext>
            </a:extLst>
          </p:cNvPr>
          <p:cNvSpPr/>
          <p:nvPr userDrawn="1"/>
        </p:nvSpPr>
        <p:spPr>
          <a:xfrm>
            <a:off x="0" y="38800662"/>
            <a:ext cx="32918400" cy="5090537"/>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5" name="Rechteck 10">
            <a:extLst>
              <a:ext uri="{FF2B5EF4-FFF2-40B4-BE49-F238E27FC236}">
                <a16:creationId xmlns:a16="http://schemas.microsoft.com/office/drawing/2014/main" id="{1F35867E-CFD5-4350-8AC0-D91C81B78554}"/>
              </a:ext>
            </a:extLst>
          </p:cNvPr>
          <p:cNvSpPr/>
          <p:nvPr userDrawn="1"/>
        </p:nvSpPr>
        <p:spPr>
          <a:xfrm>
            <a:off x="1" y="2"/>
            <a:ext cx="32918400" cy="9511168"/>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18073770"/>
            <a:ext cx="16062185" cy="6023448"/>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9702141"/>
            <a:ext cx="30521202" cy="60900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4536996"/>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1272252"/>
            <a:ext cx="29615963" cy="4192024"/>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9969752"/>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16784052"/>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16746392"/>
            <a:ext cx="13710909" cy="532348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255076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23" name="Rechteck 11">
            <a:extLst>
              <a:ext uri="{FF2B5EF4-FFF2-40B4-BE49-F238E27FC236}">
                <a16:creationId xmlns:a16="http://schemas.microsoft.com/office/drawing/2014/main" id="{7B5CC5AE-047A-49CB-B7DE-8E76C444CD0E}"/>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33340077"/>
      </p:ext>
    </p:extLst>
  </p:cSld>
  <p:clrMapOvr>
    <a:masterClrMapping/>
  </p:clrMapOvr>
  <p:extLst mod="1">
    <p:ext uri="{DCECCB84-F9BA-43D5-87BE-67443E8EF086}">
      <p15:sldGuideLst xmlns:p15="http://schemas.microsoft.com/office/powerpoint/2012/main">
        <p15:guide id="1" orient="horz" pos="13824" userDrawn="1">
          <p15:clr>
            <a:srgbClr val="FBAE40"/>
          </p15:clr>
        </p15:guide>
        <p15:guide id="2" pos="10368"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824" userDrawn="1">
          <p15:clr>
            <a:srgbClr val="F26B43"/>
          </p15:clr>
        </p15:guide>
        <p15:guide id="2" pos="10368" userDrawn="1">
          <p15:clr>
            <a:srgbClr val="F26B43"/>
          </p15:clr>
        </p15:guide>
      </p15:sldGuideLst>
    </p:ext>
  </p:extLst>
</p:sldMaster>
</file>

<file path=ppt/slides/_rels/slide1.xml.rels><?xml version="1.0" encoding="UTF-8" standalone="yes"?>
<Relationships xmlns="http://schemas.openxmlformats.org/package/2006/relationships"><Relationship Id="rId13" Type="http://schemas.openxmlformats.org/officeDocument/2006/relationships/image" Target="../media/image2.wmf"/><Relationship Id="rId18" Type="http://schemas.openxmlformats.org/officeDocument/2006/relationships/oleObject" Target="../embeddings/oleObject5.bin"/><Relationship Id="rId26" Type="http://schemas.openxmlformats.org/officeDocument/2006/relationships/oleObject" Target="../embeddings/oleObject9.bin"/><Relationship Id="rId21" Type="http://schemas.openxmlformats.org/officeDocument/2006/relationships/image" Target="../media/image6.wmf"/><Relationship Id="rId34" Type="http://schemas.openxmlformats.org/officeDocument/2006/relationships/image" Target="../media/image19.png"/><Relationship Id="rId7" Type="http://schemas.openxmlformats.org/officeDocument/2006/relationships/image" Target="../media/image16.png"/><Relationship Id="rId12" Type="http://schemas.openxmlformats.org/officeDocument/2006/relationships/oleObject" Target="../embeddings/oleObject2.bin"/><Relationship Id="rId17" Type="http://schemas.openxmlformats.org/officeDocument/2006/relationships/image" Target="../media/image4.wmf"/><Relationship Id="rId25" Type="http://schemas.openxmlformats.org/officeDocument/2006/relationships/image" Target="../media/image8.wmf"/><Relationship Id="rId33" Type="http://schemas.openxmlformats.org/officeDocument/2006/relationships/image" Target="../media/image12.wmf"/><Relationship Id="rId2" Type="http://schemas.openxmlformats.org/officeDocument/2006/relationships/slideLayout" Target="../slideLayouts/slideLayout1.xml"/><Relationship Id="rId16" Type="http://schemas.openxmlformats.org/officeDocument/2006/relationships/oleObject" Target="../embeddings/oleObject4.bin"/><Relationship Id="rId20" Type="http://schemas.openxmlformats.org/officeDocument/2006/relationships/oleObject" Target="../embeddings/oleObject6.bin"/><Relationship Id="rId29" Type="http://schemas.openxmlformats.org/officeDocument/2006/relationships/image" Target="../media/image10.wmf"/><Relationship Id="rId1" Type="http://schemas.openxmlformats.org/officeDocument/2006/relationships/vmlDrawing" Target="../drawings/vmlDrawing1.vml"/><Relationship Id="rId6" Type="http://schemas.openxmlformats.org/officeDocument/2006/relationships/image" Target="../media/image15.svg"/><Relationship Id="rId11" Type="http://schemas.openxmlformats.org/officeDocument/2006/relationships/image" Target="../media/image1.wmf"/><Relationship Id="rId24" Type="http://schemas.openxmlformats.org/officeDocument/2006/relationships/oleObject" Target="../embeddings/oleObject8.bin"/><Relationship Id="rId32" Type="http://schemas.openxmlformats.org/officeDocument/2006/relationships/oleObject" Target="../embeddings/oleObject12.bin"/><Relationship Id="rId37" Type="http://schemas.microsoft.com/office/2007/relationships/hdphoto" Target="../media/hdphoto1.wdp"/><Relationship Id="rId5" Type="http://schemas.openxmlformats.org/officeDocument/2006/relationships/image" Target="../media/image14.png"/><Relationship Id="rId15" Type="http://schemas.openxmlformats.org/officeDocument/2006/relationships/image" Target="../media/image3.wmf"/><Relationship Id="rId23" Type="http://schemas.openxmlformats.org/officeDocument/2006/relationships/image" Target="../media/image7.wmf"/><Relationship Id="rId28" Type="http://schemas.openxmlformats.org/officeDocument/2006/relationships/oleObject" Target="../embeddings/oleObject10.bin"/><Relationship Id="rId36" Type="http://schemas.openxmlformats.org/officeDocument/2006/relationships/image" Target="../media/image21.png"/><Relationship Id="rId10" Type="http://schemas.openxmlformats.org/officeDocument/2006/relationships/oleObject" Target="../embeddings/oleObject1.bin"/><Relationship Id="rId19" Type="http://schemas.openxmlformats.org/officeDocument/2006/relationships/image" Target="../media/image5.wmf"/><Relationship Id="rId31" Type="http://schemas.openxmlformats.org/officeDocument/2006/relationships/image" Target="../media/image11.wmf"/><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oleObject" Target="../embeddings/oleObject3.bin"/><Relationship Id="rId22" Type="http://schemas.openxmlformats.org/officeDocument/2006/relationships/oleObject" Target="../embeddings/oleObject7.bin"/><Relationship Id="rId27" Type="http://schemas.openxmlformats.org/officeDocument/2006/relationships/image" Target="../media/image9.wmf"/><Relationship Id="rId30" Type="http://schemas.openxmlformats.org/officeDocument/2006/relationships/oleObject" Target="../embeddings/oleObject11.bin"/><Relationship Id="rId35" Type="http://schemas.openxmlformats.org/officeDocument/2006/relationships/image" Target="../media/image20.png"/><Relationship Id="rId8" Type="http://schemas.openxmlformats.org/officeDocument/2006/relationships/image" Target="../media/image17.png"/><Relationship Id="rId3"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0633800" y="881768"/>
            <a:ext cx="19306306" cy="3907429"/>
          </a:xfrm>
        </p:spPr>
        <p:txBody>
          <a:bodyPr anchor="ctr">
            <a:noAutofit/>
          </a:bodyPr>
          <a:lstStyle/>
          <a:p>
            <a:pPr algn="ctr"/>
            <a:r>
              <a:rPr lang="zh-CN" altLang="en-US" sz="9600" dirty="0">
                <a:latin typeface="+mn-lt"/>
                <a:ea typeface="+mn-ea"/>
              </a:rPr>
              <a:t>基于集总热网络法的</a:t>
            </a:r>
            <a:br>
              <a:rPr lang="en-US" altLang="zh-CN" sz="9600" dirty="0">
                <a:latin typeface="+mn-lt"/>
                <a:ea typeface="+mn-ea"/>
              </a:rPr>
            </a:br>
            <a:r>
              <a:rPr lang="zh-CN" altLang="en-US" sz="9600" dirty="0">
                <a:latin typeface="+mn-lt"/>
                <a:ea typeface="+mn-ea"/>
              </a:rPr>
              <a:t>汽车音频功放温度快速预测模型</a:t>
            </a:r>
            <a:endParaRPr lang="en-US" sz="9600" dirty="0">
              <a:latin typeface="+mn-lt"/>
              <a:ea typeface="+mn-ea"/>
            </a:endParaRP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1750231" y="6995926"/>
            <a:ext cx="17387435" cy="2303257"/>
          </a:xfrm>
        </p:spPr>
        <p:txBody>
          <a:bodyPr>
            <a:noAutofit/>
          </a:bodyPr>
          <a:lstStyle/>
          <a:p>
            <a:pPr>
              <a:spcBef>
                <a:spcPts val="3000"/>
              </a:spcBef>
            </a:pPr>
            <a:r>
              <a:rPr lang="zh-CN" altLang="en-US" sz="3200" dirty="0">
                <a:solidFill>
                  <a:srgbClr val="7F7F7F"/>
                </a:solidFill>
                <a:latin typeface="+mn-lt"/>
              </a:rPr>
              <a:t>范春涛</a:t>
            </a:r>
            <a:r>
              <a:rPr lang="en-US" sz="3200" baseline="30000" dirty="0">
                <a:solidFill>
                  <a:srgbClr val="7F7F7F"/>
                </a:solidFill>
                <a:latin typeface="+mn-lt"/>
              </a:rPr>
              <a:t>1</a:t>
            </a:r>
            <a:r>
              <a:rPr lang="en-US" sz="3200" dirty="0">
                <a:solidFill>
                  <a:srgbClr val="7F7F7F"/>
                </a:solidFill>
                <a:latin typeface="+mn-lt"/>
              </a:rPr>
              <a:t> </a:t>
            </a:r>
            <a:r>
              <a:rPr lang="zh-CN" altLang="en-US" sz="3200" dirty="0">
                <a:solidFill>
                  <a:srgbClr val="7F7F7F"/>
                </a:solidFill>
                <a:latin typeface="+mn-lt"/>
              </a:rPr>
              <a:t>，陆晓</a:t>
            </a:r>
            <a:r>
              <a:rPr lang="en-US" altLang="zh-CN" sz="3200" baseline="30000" dirty="0">
                <a:solidFill>
                  <a:srgbClr val="7F7F7F"/>
                </a:solidFill>
                <a:latin typeface="+mn-lt"/>
              </a:rPr>
              <a:t>1,2,3</a:t>
            </a:r>
          </a:p>
          <a:p>
            <a:pPr>
              <a:spcBef>
                <a:spcPts val="600"/>
              </a:spcBef>
            </a:pPr>
            <a:r>
              <a:rPr lang="en-US" altLang="zh-CN" sz="3200" dirty="0">
                <a:solidFill>
                  <a:srgbClr val="7F7F7F"/>
                </a:solidFill>
                <a:latin typeface="+mn-lt"/>
              </a:rPr>
              <a:t>1. </a:t>
            </a:r>
            <a:r>
              <a:rPr lang="zh-CN" altLang="en-US" sz="3200" dirty="0">
                <a:solidFill>
                  <a:srgbClr val="7F7F7F"/>
                </a:solidFill>
                <a:latin typeface="+mn-lt"/>
              </a:rPr>
              <a:t>浙江中科电声研发中心，浙江嘉善</a:t>
            </a:r>
            <a:r>
              <a:rPr lang="en-US" altLang="zh-CN" sz="3200" dirty="0">
                <a:solidFill>
                  <a:srgbClr val="7F7F7F"/>
                </a:solidFill>
                <a:latin typeface="+mn-lt"/>
              </a:rPr>
              <a:t>314115</a:t>
            </a:r>
            <a:r>
              <a:rPr lang="zh-CN" altLang="en-US" sz="3200" dirty="0">
                <a:solidFill>
                  <a:srgbClr val="7F7F7F"/>
                </a:solidFill>
                <a:latin typeface="+mn-lt"/>
              </a:rPr>
              <a:t>；</a:t>
            </a:r>
            <a:r>
              <a:rPr lang="en-US" altLang="zh-CN" sz="3200" dirty="0">
                <a:solidFill>
                  <a:srgbClr val="7F7F7F"/>
                </a:solidFill>
                <a:latin typeface="+mn-lt"/>
              </a:rPr>
              <a:t> 2. </a:t>
            </a:r>
            <a:r>
              <a:rPr lang="zh-CN" altLang="en-US" sz="3200" dirty="0">
                <a:solidFill>
                  <a:srgbClr val="7F7F7F"/>
                </a:solidFill>
                <a:latin typeface="+mn-lt"/>
              </a:rPr>
              <a:t>中国科学院声学研究所，北京 </a:t>
            </a:r>
            <a:r>
              <a:rPr lang="en-US" altLang="zh-CN" sz="3200" dirty="0">
                <a:solidFill>
                  <a:srgbClr val="7F7F7F"/>
                </a:solidFill>
                <a:latin typeface="+mn-lt"/>
              </a:rPr>
              <a:t>100049</a:t>
            </a:r>
            <a:r>
              <a:rPr lang="zh-CN" altLang="en-US" sz="3200" dirty="0">
                <a:solidFill>
                  <a:srgbClr val="7F7F7F"/>
                </a:solidFill>
                <a:latin typeface="+mn-lt"/>
              </a:rPr>
              <a:t>；</a:t>
            </a:r>
            <a:r>
              <a:rPr lang="en-US" altLang="zh-CN" sz="3200" dirty="0">
                <a:solidFill>
                  <a:srgbClr val="7F7F7F"/>
                </a:solidFill>
                <a:latin typeface="+mn-lt"/>
              </a:rPr>
              <a:t> </a:t>
            </a:r>
          </a:p>
          <a:p>
            <a:pPr>
              <a:spcBef>
                <a:spcPts val="600"/>
              </a:spcBef>
            </a:pPr>
            <a:r>
              <a:rPr lang="en-US" altLang="zh-CN" sz="3200" dirty="0">
                <a:solidFill>
                  <a:srgbClr val="7F7F7F"/>
                </a:solidFill>
                <a:latin typeface="+mn-lt"/>
              </a:rPr>
              <a:t>3. </a:t>
            </a:r>
            <a:r>
              <a:rPr lang="zh-CN" altLang="en-US" sz="3200" dirty="0">
                <a:solidFill>
                  <a:srgbClr val="7F7F7F"/>
                </a:solidFill>
                <a:latin typeface="+mn-lt"/>
              </a:rPr>
              <a:t>中国科学院大学，北京</a:t>
            </a:r>
            <a:r>
              <a:rPr lang="en-US" altLang="zh-CN" sz="3200" dirty="0">
                <a:solidFill>
                  <a:srgbClr val="7F7F7F"/>
                </a:solidFill>
                <a:latin typeface="+mn-lt"/>
              </a:rPr>
              <a:t>100190.</a:t>
            </a:r>
            <a:endParaRPr lang="en-US" sz="3200" dirty="0">
              <a:solidFill>
                <a:srgbClr val="7F7F7F"/>
              </a:solidFill>
              <a:latin typeface="+mn-lt"/>
            </a:endParaRP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7253759" y="17582149"/>
            <a:ext cx="14158620" cy="6031325"/>
          </a:xfrm>
        </p:spPr>
        <p:txBody>
          <a:bodyPr anchor="ctr"/>
          <a:lstStyle/>
          <a:p>
            <a:pPr marL="742950" indent="-742950" algn="just">
              <a:lnSpc>
                <a:spcPct val="110000"/>
              </a:lnSpc>
              <a:buFont typeface="Arial" panose="020B0604020202020204" pitchFamily="34" charset="0"/>
              <a:buChar char="•"/>
            </a:pPr>
            <a:r>
              <a:rPr lang="zh-CN" altLang="en-US" sz="4800" dirty="0"/>
              <a:t>采用 </a:t>
            </a:r>
            <a:r>
              <a:rPr lang="en-US" altLang="zh-CN" sz="4800" dirty="0" err="1"/>
              <a:t>Cauer</a:t>
            </a:r>
            <a:r>
              <a:rPr lang="en-US" altLang="zh-CN" sz="4800" dirty="0"/>
              <a:t> </a:t>
            </a:r>
            <a:r>
              <a:rPr lang="zh-CN" altLang="en-US" sz="4800" dirty="0"/>
              <a:t>集总参数热网络法，忽略器件的内部结构，将器件简化为热功率模块；</a:t>
            </a:r>
            <a:endParaRPr lang="en-US" altLang="zh-CN" sz="4800" dirty="0"/>
          </a:p>
          <a:p>
            <a:pPr marL="742950" indent="-742950" algn="just">
              <a:lnSpc>
                <a:spcPct val="110000"/>
              </a:lnSpc>
              <a:spcBef>
                <a:spcPts val="1200"/>
              </a:spcBef>
              <a:buFont typeface="Arial" panose="020B0604020202020204" pitchFamily="34" charset="0"/>
              <a:buChar char="•"/>
            </a:pPr>
            <a:r>
              <a:rPr lang="zh-CN" altLang="en-US" sz="4800" dirty="0"/>
              <a:t>利用有限元方法提取关键器件热参数，主要为传热、对流和热辐射系数；</a:t>
            </a:r>
            <a:endParaRPr lang="en-US" altLang="zh-CN" sz="4800" dirty="0"/>
          </a:p>
          <a:p>
            <a:pPr marL="742950" indent="-742950" algn="just">
              <a:lnSpc>
                <a:spcPct val="110000"/>
              </a:lnSpc>
              <a:spcBef>
                <a:spcPts val="1200"/>
              </a:spcBef>
              <a:buFont typeface="Arial" panose="020B0604020202020204" pitchFamily="34" charset="0"/>
              <a:buChar char="•"/>
            </a:pPr>
            <a:r>
              <a:rPr lang="zh-CN" altLang="en-US" sz="4800" dirty="0"/>
              <a:t>建立基于集总热网络法的汽车音频功放温度快速预测模型。</a:t>
            </a:r>
            <a:endParaRPr lang="en-US" sz="4800"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1153916" y="4737625"/>
            <a:ext cx="18266075" cy="1957798"/>
          </a:xfrm>
        </p:spPr>
        <p:txBody>
          <a:bodyPr anchor="ctr"/>
          <a:lstStyle/>
          <a:p>
            <a:pPr marL="685800" indent="-685800" algn="ctr">
              <a:spcBef>
                <a:spcPts val="0"/>
              </a:spcBef>
              <a:buFont typeface="Arial" panose="020B0604020202020204" pitchFamily="34" charset="0"/>
              <a:buChar char="•"/>
            </a:pPr>
            <a:r>
              <a:rPr lang="zh-CN" altLang="en-US" sz="5400" dirty="0">
                <a:latin typeface="+mn-lt"/>
                <a:cs typeface="Times New Roman" panose="02020603050405020304" pitchFamily="18" charset="0"/>
              </a:rPr>
              <a:t>快速评估零部件的整体温度，确定散热规格和形式</a:t>
            </a:r>
            <a:endParaRPr lang="en-US" sz="5400" dirty="0">
              <a:latin typeface="+mn-lt"/>
              <a:cs typeface="Times New Roman" panose="02020603050405020304" pitchFamily="18" charset="0"/>
            </a:endParaRP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51219" y="11691352"/>
            <a:ext cx="29615963" cy="3477260"/>
          </a:xfrm>
        </p:spPr>
        <p:txBody>
          <a:bodyPr>
            <a:normAutofit/>
          </a:bodyPr>
          <a:lstStyle/>
          <a:p>
            <a:pPr algn="just">
              <a:lnSpc>
                <a:spcPct val="110000"/>
              </a:lnSpc>
            </a:pPr>
            <a:r>
              <a:rPr lang="zh-CN" altLang="en-US" sz="4800" dirty="0"/>
              <a:t>         随着新能源汽车的快速发展，汽车音频功放的热设计面临着大功率和短周期的挑战。本案例中，利用 </a:t>
            </a:r>
            <a:r>
              <a:rPr lang="en-US" altLang="zh-CN" sz="4800" dirty="0"/>
              <a:t>COMSOL Multiphysics </a:t>
            </a:r>
            <a:r>
              <a:rPr lang="zh-CN" altLang="en-US" sz="4800" dirty="0"/>
              <a:t>软件平台传热模块，使用集总参数热网络法，建立了基于集总热网络法的汽车音频功放温度快速预测模型，并开发了相应的 </a:t>
            </a:r>
            <a:r>
              <a:rPr lang="en-US" altLang="zh-CN" sz="4800" dirty="0"/>
              <a:t>APP</a:t>
            </a:r>
            <a:r>
              <a:rPr lang="zh-CN" altLang="en-US" sz="4800" dirty="0"/>
              <a:t>。产品工程师利用该 </a:t>
            </a:r>
            <a:r>
              <a:rPr lang="en-US" altLang="zh-CN" sz="4800" dirty="0"/>
              <a:t>APP</a:t>
            </a:r>
            <a:r>
              <a:rPr lang="zh-CN" altLang="en-US" sz="4800" dirty="0"/>
              <a:t>，可以在产品设计阶段可以快速评估各零部件的整体温度情况和能量传递关系，以确定散热规格和形式是否满足大功率设计需求。</a:t>
            </a:r>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7253759" y="16236581"/>
            <a:ext cx="8716804" cy="1303795"/>
          </a:xfrm>
        </p:spPr>
        <p:txBody>
          <a:bodyPr/>
          <a:lstStyle/>
          <a:p>
            <a:r>
              <a:rPr lang="zh-CN" altLang="en-US" dirty="0"/>
              <a:t>方法</a:t>
            </a:r>
            <a:endParaRPr lang="en-US" dirty="0"/>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8275085" y="23482287"/>
            <a:ext cx="8203703" cy="922794"/>
          </a:xfrm>
        </p:spPr>
        <p:txBody>
          <a:bodyPr anchor="ctr"/>
          <a:lstStyle/>
          <a:p>
            <a:pPr algn="ctr"/>
            <a:r>
              <a:rPr lang="zh-CN" altLang="en-US" sz="3200" dirty="0"/>
              <a:t>图 </a:t>
            </a:r>
            <a:r>
              <a:rPr lang="en-US" altLang="zh-CN" sz="3200" dirty="0"/>
              <a:t>2 </a:t>
            </a:r>
            <a:r>
              <a:rPr lang="en-US" sz="3200" dirty="0"/>
              <a:t>. </a:t>
            </a:r>
            <a:r>
              <a:rPr lang="en-US" altLang="zh-CN" sz="3200" dirty="0" err="1"/>
              <a:t>Cauer</a:t>
            </a:r>
            <a:r>
              <a:rPr lang="en-US" altLang="zh-CN" sz="3200" dirty="0"/>
              <a:t> </a:t>
            </a:r>
            <a:r>
              <a:rPr lang="zh-CN" altLang="en-US" sz="3200" dirty="0"/>
              <a:t>热网络等效热路图</a:t>
            </a:r>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651219" y="26341080"/>
            <a:ext cx="29615963" cy="2503099"/>
          </a:xfrm>
        </p:spPr>
        <p:txBody>
          <a:bodyPr/>
          <a:lstStyle/>
          <a:p>
            <a:pPr>
              <a:lnSpc>
                <a:spcPct val="110000"/>
              </a:lnSpc>
              <a:spcBef>
                <a:spcPts val="0"/>
              </a:spcBef>
            </a:pPr>
            <a:r>
              <a:rPr lang="zh-CN" altLang="en-US" sz="4800" dirty="0"/>
              <a:t>        对于结构较为复杂（结构异形，热源分布不均）的汽车音频功放，集总参数热网络法会有较大误差。但相较于复杂三维有限元模型，集总参数热网络法建模更便捷，且具有一定计算精度，在产品概念设计阶段，可快速评估散热规格是否满足大功率设计需求，帮助选择合适的散热形式（主动</a:t>
            </a:r>
            <a:r>
              <a:rPr lang="en-US" altLang="zh-CN" sz="4800" dirty="0"/>
              <a:t>/</a:t>
            </a:r>
            <a:r>
              <a:rPr lang="zh-CN" altLang="en-US" sz="4800" dirty="0"/>
              <a:t>被动）。</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649531" y="24685953"/>
            <a:ext cx="15362501" cy="1303795"/>
          </a:xfrm>
        </p:spPr>
        <p:txBody>
          <a:bodyPr/>
          <a:lstStyle/>
          <a:p>
            <a:r>
              <a:rPr lang="zh-CN" altLang="en-US" dirty="0"/>
              <a:t>结果</a:t>
            </a:r>
            <a:endParaRPr lang="en-US" dirty="0"/>
          </a:p>
        </p:txBody>
      </p:sp>
      <p:pic>
        <p:nvPicPr>
          <p:cNvPr id="12" name="图片 11">
            <a:extLst>
              <a:ext uri="{FF2B5EF4-FFF2-40B4-BE49-F238E27FC236}">
                <a16:creationId xmlns:a16="http://schemas.microsoft.com/office/drawing/2014/main" id="{4FFF27CE-07F5-033D-266E-2E78C495EDB2}"/>
              </a:ext>
            </a:extLst>
          </p:cNvPr>
          <p:cNvPicPr>
            <a:picLocks noChangeAspect="1"/>
          </p:cNvPicPr>
          <p:nvPr/>
        </p:nvPicPr>
        <p:blipFill rotWithShape="1">
          <a:blip r:embed="rId4"/>
          <a:srcRect t="3722" b="7502"/>
          <a:stretch/>
        </p:blipFill>
        <p:spPr>
          <a:xfrm>
            <a:off x="12469" y="33211"/>
            <a:ext cx="10440206" cy="9268349"/>
          </a:xfrm>
          <a:prstGeom prst="rect">
            <a:avLst/>
          </a:prstGeom>
          <a:ln>
            <a:noFill/>
          </a:ln>
          <a:effectLst>
            <a:outerShdw blurRad="292100" dist="139700" dir="2700000" algn="tl" rotWithShape="0">
              <a:srgbClr val="333333">
                <a:alpha val="65000"/>
              </a:srgbClr>
            </a:outerShdw>
          </a:effectLst>
        </p:spPr>
      </p:pic>
      <p:pic>
        <p:nvPicPr>
          <p:cNvPr id="442" name="图片 32">
            <a:extLst>
              <a:ext uri="{FF2B5EF4-FFF2-40B4-BE49-F238E27FC236}">
                <a16:creationId xmlns:a16="http://schemas.microsoft.com/office/drawing/2014/main" id="{BF42C53F-A858-0C04-32D9-AC5BC84BAFA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415119" y="17321727"/>
            <a:ext cx="6219874" cy="5530251"/>
          </a:xfrm>
          <a:prstGeom prst="rect">
            <a:avLst/>
          </a:prstGeom>
          <a:effectLst>
            <a:outerShdw blurRad="190500" algn="tl" rotWithShape="0">
              <a:srgbClr val="000000">
                <a:alpha val="70000"/>
              </a:srgbClr>
            </a:outerShdw>
          </a:effectLst>
        </p:spPr>
      </p:pic>
      <p:sp>
        <p:nvSpPr>
          <p:cNvPr id="443" name="Text Placeholder 49">
            <a:extLst>
              <a:ext uri="{FF2B5EF4-FFF2-40B4-BE49-F238E27FC236}">
                <a16:creationId xmlns:a16="http://schemas.microsoft.com/office/drawing/2014/main" id="{EB75AB6E-A62F-7B2F-CF8F-FC25A609BF70}"/>
              </a:ext>
            </a:extLst>
          </p:cNvPr>
          <p:cNvSpPr txBox="1">
            <a:spLocks/>
          </p:cNvSpPr>
          <p:nvPr/>
        </p:nvSpPr>
        <p:spPr>
          <a:xfrm>
            <a:off x="1696521" y="23482287"/>
            <a:ext cx="5657070" cy="922794"/>
          </a:xfrm>
          <a:prstGeom prst="rect">
            <a:avLst/>
          </a:prstGeom>
        </p:spPr>
        <p:txBody>
          <a:bodyPr vert="horz" lIns="91440" tIns="45720" rIns="91440" bIns="45720" rtlCol="0" anchor="ctr">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zh-CN" altLang="en-US" sz="3200" dirty="0"/>
              <a:t>图 </a:t>
            </a:r>
            <a:r>
              <a:rPr lang="en-US" altLang="zh-CN" sz="3200" dirty="0"/>
              <a:t>1 </a:t>
            </a:r>
            <a:r>
              <a:rPr lang="en-US" sz="3200" dirty="0"/>
              <a:t>.</a:t>
            </a:r>
            <a:r>
              <a:rPr lang="zh-CN" altLang="en-US" sz="3200" dirty="0"/>
              <a:t> 功放主要传热方式</a:t>
            </a:r>
            <a:endParaRPr lang="en-US" sz="3200" dirty="0"/>
          </a:p>
        </p:txBody>
      </p:sp>
      <p:sp>
        <p:nvSpPr>
          <p:cNvPr id="34" name="Text Placeholder 49">
            <a:extLst>
              <a:ext uri="{FF2B5EF4-FFF2-40B4-BE49-F238E27FC236}">
                <a16:creationId xmlns:a16="http://schemas.microsoft.com/office/drawing/2014/main" id="{551FEA91-6767-E97D-4836-F44FF65B15C8}"/>
              </a:ext>
            </a:extLst>
          </p:cNvPr>
          <p:cNvSpPr txBox="1">
            <a:spLocks/>
          </p:cNvSpPr>
          <p:nvPr/>
        </p:nvSpPr>
        <p:spPr>
          <a:xfrm>
            <a:off x="3762400" y="37397016"/>
            <a:ext cx="10132875" cy="922794"/>
          </a:xfrm>
          <a:prstGeom prst="rect">
            <a:avLst/>
          </a:prstGeom>
        </p:spPr>
        <p:txBody>
          <a:bodyPr vert="horz" lIns="91440" tIns="45720" rIns="91440" bIns="45720" rtlCol="0" anchor="ctr">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zh-CN" altLang="en-US" sz="3200" dirty="0"/>
              <a:t>图 </a:t>
            </a:r>
            <a:r>
              <a:rPr lang="en-US" altLang="zh-CN" sz="3200" dirty="0"/>
              <a:t>3 </a:t>
            </a:r>
            <a:r>
              <a:rPr lang="en-US" sz="3200" dirty="0"/>
              <a:t>.</a:t>
            </a:r>
            <a:r>
              <a:rPr lang="zh-CN" altLang="en-US" sz="3200" dirty="0"/>
              <a:t> 汽车音频功放温度快速预测模型 </a:t>
            </a:r>
            <a:r>
              <a:rPr lang="en-US" altLang="zh-CN" sz="3200" dirty="0"/>
              <a:t>APP</a:t>
            </a:r>
            <a:endParaRPr lang="en-US" sz="3200" dirty="0"/>
          </a:p>
        </p:txBody>
      </p:sp>
      <p:sp>
        <p:nvSpPr>
          <p:cNvPr id="13" name="Text Placeholder 49">
            <a:extLst>
              <a:ext uri="{FF2B5EF4-FFF2-40B4-BE49-F238E27FC236}">
                <a16:creationId xmlns:a16="http://schemas.microsoft.com/office/drawing/2014/main" id="{BB332A26-AA96-5BBB-F693-8F6A321B65F5}"/>
              </a:ext>
            </a:extLst>
          </p:cNvPr>
          <p:cNvSpPr txBox="1">
            <a:spLocks/>
          </p:cNvSpPr>
          <p:nvPr/>
        </p:nvSpPr>
        <p:spPr>
          <a:xfrm>
            <a:off x="19175432" y="37397016"/>
            <a:ext cx="10161895" cy="922794"/>
          </a:xfrm>
          <a:prstGeom prst="rect">
            <a:avLst/>
          </a:prstGeom>
        </p:spPr>
        <p:txBody>
          <a:bodyPr vert="horz" lIns="91440" tIns="45720" rIns="91440" bIns="45720" rtlCol="0" anchor="ctr">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zh-CN" altLang="en-US" sz="3200" dirty="0"/>
              <a:t>图 </a:t>
            </a:r>
            <a:r>
              <a:rPr lang="en-US" altLang="zh-CN" sz="3200" dirty="0"/>
              <a:t>4 </a:t>
            </a:r>
            <a:r>
              <a:rPr lang="en-US" sz="3200" dirty="0"/>
              <a:t>.</a:t>
            </a:r>
            <a:r>
              <a:rPr lang="zh-CN" altLang="en-US" sz="3200" dirty="0"/>
              <a:t> 与快速预测模型等效的三维有限元模型</a:t>
            </a:r>
            <a:endParaRPr lang="en-US" sz="3200" dirty="0"/>
          </a:p>
        </p:txBody>
      </p:sp>
      <p:pic>
        <p:nvPicPr>
          <p:cNvPr id="17" name="图片 16">
            <a:extLst>
              <a:ext uri="{FF2B5EF4-FFF2-40B4-BE49-F238E27FC236}">
                <a16:creationId xmlns:a16="http://schemas.microsoft.com/office/drawing/2014/main" id="{CD85AC44-B187-9877-91CF-FF48D1FB9FE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166787" y="29664968"/>
            <a:ext cx="12179185" cy="7379998"/>
          </a:xfrm>
          <a:prstGeom prst="rect">
            <a:avLst/>
          </a:prstGeom>
          <a:ln>
            <a:noFill/>
          </a:ln>
          <a:effectLst>
            <a:outerShdw blurRad="292100" dist="139700" dir="2700000" algn="tl" rotWithShape="0">
              <a:srgbClr val="333333">
                <a:alpha val="65000"/>
              </a:srgbClr>
            </a:outerShdw>
          </a:effectLst>
        </p:spPr>
      </p:pic>
      <p:grpSp>
        <p:nvGrpSpPr>
          <p:cNvPr id="23" name="组合 22">
            <a:extLst>
              <a:ext uri="{FF2B5EF4-FFF2-40B4-BE49-F238E27FC236}">
                <a16:creationId xmlns:a16="http://schemas.microsoft.com/office/drawing/2014/main" id="{8F311CD4-7EE9-6CCB-7E6A-B6225CC37372}"/>
              </a:ext>
            </a:extLst>
          </p:cNvPr>
          <p:cNvGrpSpPr>
            <a:grpSpLocks noChangeAspect="1"/>
          </p:cNvGrpSpPr>
          <p:nvPr/>
        </p:nvGrpSpPr>
        <p:grpSpPr>
          <a:xfrm>
            <a:off x="2343829" y="29664967"/>
            <a:ext cx="12970017" cy="7380000"/>
            <a:chOff x="3336820" y="29885523"/>
            <a:chExt cx="12653681" cy="7020000"/>
          </a:xfrm>
        </p:grpSpPr>
        <p:pic>
          <p:nvPicPr>
            <p:cNvPr id="18" name="图片 17">
              <a:extLst>
                <a:ext uri="{FF2B5EF4-FFF2-40B4-BE49-F238E27FC236}">
                  <a16:creationId xmlns:a16="http://schemas.microsoft.com/office/drawing/2014/main" id="{D1AA9388-9476-B440-00FE-0D9234B39FB5}"/>
                </a:ext>
              </a:extLst>
            </p:cNvPr>
            <p:cNvPicPr>
              <a:picLocks noChangeAspect="1"/>
            </p:cNvPicPr>
            <p:nvPr/>
          </p:nvPicPr>
          <p:blipFill>
            <a:blip r:embed="rId8"/>
            <a:stretch>
              <a:fillRect/>
            </a:stretch>
          </p:blipFill>
          <p:spPr>
            <a:xfrm>
              <a:off x="3336820" y="29885523"/>
              <a:ext cx="12653681" cy="7020000"/>
            </a:xfrm>
            <a:prstGeom prst="rect">
              <a:avLst/>
            </a:prstGeom>
            <a:ln>
              <a:noFill/>
            </a:ln>
            <a:effectLst>
              <a:outerShdw blurRad="292100" dist="139700" dir="2700000" algn="tl" rotWithShape="0">
                <a:srgbClr val="333333">
                  <a:alpha val="65000"/>
                </a:srgbClr>
              </a:outerShdw>
            </a:effectLst>
          </p:spPr>
        </p:pic>
        <p:pic>
          <p:nvPicPr>
            <p:cNvPr id="22" name="图片 21">
              <a:extLst>
                <a:ext uri="{FF2B5EF4-FFF2-40B4-BE49-F238E27FC236}">
                  <a16:creationId xmlns:a16="http://schemas.microsoft.com/office/drawing/2014/main" id="{D71D56E5-3321-20F4-382A-B8A10FB2A4D6}"/>
                </a:ext>
              </a:extLst>
            </p:cNvPr>
            <p:cNvPicPr>
              <a:picLocks noChangeAspect="1"/>
            </p:cNvPicPr>
            <p:nvPr/>
          </p:nvPicPr>
          <p:blipFill>
            <a:blip r:embed="rId9"/>
            <a:stretch>
              <a:fillRect/>
            </a:stretch>
          </p:blipFill>
          <p:spPr>
            <a:xfrm>
              <a:off x="8201481" y="33563793"/>
              <a:ext cx="7152819" cy="2780509"/>
            </a:xfrm>
            <a:prstGeom prst="rect">
              <a:avLst/>
            </a:prstGeom>
          </p:spPr>
        </p:pic>
      </p:grpSp>
      <p:grpSp>
        <p:nvGrpSpPr>
          <p:cNvPr id="541" name="组合 540">
            <a:extLst>
              <a:ext uri="{FF2B5EF4-FFF2-40B4-BE49-F238E27FC236}">
                <a16:creationId xmlns:a16="http://schemas.microsoft.com/office/drawing/2014/main" id="{0663ED5B-E93B-7635-03F9-A39F602063A2}"/>
              </a:ext>
            </a:extLst>
          </p:cNvPr>
          <p:cNvGrpSpPr/>
          <p:nvPr/>
        </p:nvGrpSpPr>
        <p:grpSpPr>
          <a:xfrm>
            <a:off x="8344053" y="18175970"/>
            <a:ext cx="8065766" cy="4212709"/>
            <a:chOff x="9754988" y="18175970"/>
            <a:chExt cx="8065766" cy="4212709"/>
          </a:xfrm>
        </p:grpSpPr>
        <p:sp>
          <p:nvSpPr>
            <p:cNvPr id="477" name="矩形 476">
              <a:extLst>
                <a:ext uri="{FF2B5EF4-FFF2-40B4-BE49-F238E27FC236}">
                  <a16:creationId xmlns:a16="http://schemas.microsoft.com/office/drawing/2014/main" id="{C87824A2-0D32-CD13-CC04-0C924986A4CD}"/>
                </a:ext>
              </a:extLst>
            </p:cNvPr>
            <p:cNvSpPr/>
            <p:nvPr/>
          </p:nvSpPr>
          <p:spPr bwMode="auto">
            <a:xfrm>
              <a:off x="10334357" y="18690166"/>
              <a:ext cx="6804270" cy="2980093"/>
            </a:xfrm>
            <a:prstGeom prst="rect">
              <a:avLst/>
            </a:prstGeom>
            <a:noFill/>
            <a:ln w="38100" cap="flat" cmpd="sng" algn="ctr">
              <a:solidFill>
                <a:srgbClr val="0D0D0D"/>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478" name="椭圆 477">
              <a:extLst>
                <a:ext uri="{FF2B5EF4-FFF2-40B4-BE49-F238E27FC236}">
                  <a16:creationId xmlns:a16="http://schemas.microsoft.com/office/drawing/2014/main" id="{E3FB97D3-C8EF-C3BA-6113-4903DC356DAC}"/>
                </a:ext>
              </a:extLst>
            </p:cNvPr>
            <p:cNvSpPr/>
            <p:nvPr/>
          </p:nvSpPr>
          <p:spPr bwMode="auto">
            <a:xfrm>
              <a:off x="9967852" y="19825440"/>
              <a:ext cx="709546" cy="709546"/>
            </a:xfrm>
            <a:prstGeom prst="ellipse">
              <a:avLst/>
            </a:prstGeom>
            <a:solidFill>
              <a:schemeClr val="bg1"/>
            </a:solidFill>
            <a:ln w="38100" cap="flat" cmpd="sng" algn="ctr">
              <a:solidFill>
                <a:srgbClr val="0D0D0D"/>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cxnSp>
          <p:nvCxnSpPr>
            <p:cNvPr id="479" name="直接连接符 478">
              <a:extLst>
                <a:ext uri="{FF2B5EF4-FFF2-40B4-BE49-F238E27FC236}">
                  <a16:creationId xmlns:a16="http://schemas.microsoft.com/office/drawing/2014/main" id="{96EA252D-C58C-8C65-E614-AFA3EB0ACC5C}"/>
                </a:ext>
              </a:extLst>
            </p:cNvPr>
            <p:cNvCxnSpPr>
              <a:stCxn id="478" idx="2"/>
              <a:endCxn id="478" idx="6"/>
            </p:cNvCxnSpPr>
            <p:nvPr/>
          </p:nvCxnSpPr>
          <p:spPr bwMode="auto">
            <a:xfrm>
              <a:off x="9967852" y="20180212"/>
              <a:ext cx="709546" cy="0"/>
            </a:xfrm>
            <a:prstGeom prst="line">
              <a:avLst/>
            </a:prstGeom>
            <a:solidFill>
              <a:schemeClr val="accent1"/>
            </a:solidFill>
            <a:ln w="38100" cap="flat" cmpd="sng" algn="ctr">
              <a:solidFill>
                <a:srgbClr val="0D0D0D"/>
              </a:solidFill>
              <a:prstDash val="solid"/>
              <a:round/>
              <a:headEnd type="none" w="med" len="med"/>
              <a:tailEnd type="none" w="med" len="med"/>
            </a:ln>
          </p:spPr>
        </p:cxnSp>
        <p:cxnSp>
          <p:nvCxnSpPr>
            <p:cNvPr id="480" name="直接箭头连接符 479">
              <a:extLst>
                <a:ext uri="{FF2B5EF4-FFF2-40B4-BE49-F238E27FC236}">
                  <a16:creationId xmlns:a16="http://schemas.microsoft.com/office/drawing/2014/main" id="{65FB7841-FA9B-DF81-38E8-A5AEDA0DC960}"/>
                </a:ext>
              </a:extLst>
            </p:cNvPr>
            <p:cNvCxnSpPr>
              <a:cxnSpLocks/>
            </p:cNvCxnSpPr>
            <p:nvPr/>
          </p:nvCxnSpPr>
          <p:spPr bwMode="auto">
            <a:xfrm flipV="1">
              <a:off x="9754988" y="19762614"/>
              <a:ext cx="0" cy="835198"/>
            </a:xfrm>
            <a:prstGeom prst="straightConnector1">
              <a:avLst/>
            </a:prstGeom>
            <a:solidFill>
              <a:schemeClr val="accent1"/>
            </a:solidFill>
            <a:ln w="38100" cap="flat" cmpd="sng" algn="ctr">
              <a:solidFill>
                <a:schemeClr val="tx1"/>
              </a:solidFill>
              <a:prstDash val="solid"/>
              <a:round/>
              <a:headEnd type="none" w="med" len="med"/>
              <a:tailEnd type="triangle"/>
            </a:ln>
          </p:spPr>
        </p:cxnSp>
        <p:graphicFrame>
          <p:nvGraphicFramePr>
            <p:cNvPr id="481" name="对象 480">
              <a:extLst>
                <a:ext uri="{FF2B5EF4-FFF2-40B4-BE49-F238E27FC236}">
                  <a16:creationId xmlns:a16="http://schemas.microsoft.com/office/drawing/2014/main" id="{8F474D9C-EE95-6129-E13D-4F66C7C19D9F}"/>
                </a:ext>
              </a:extLst>
            </p:cNvPr>
            <p:cNvGraphicFramePr>
              <a:graphicFrameLocks noChangeAspect="1"/>
            </p:cNvGraphicFramePr>
            <p:nvPr>
              <p:extLst>
                <p:ext uri="{D42A27DB-BD31-4B8C-83A1-F6EECF244321}">
                  <p14:modId xmlns:p14="http://schemas.microsoft.com/office/powerpoint/2010/main" val="2647155678"/>
                </p:ext>
              </p:extLst>
            </p:nvPr>
          </p:nvGraphicFramePr>
          <p:xfrm>
            <a:off x="10739652" y="20017528"/>
            <a:ext cx="300341" cy="325369"/>
          </p:xfrm>
          <a:graphic>
            <a:graphicData uri="http://schemas.openxmlformats.org/presentationml/2006/ole">
              <mc:AlternateContent xmlns:mc="http://schemas.openxmlformats.org/markup-compatibility/2006">
                <mc:Choice xmlns:v="urn:schemas-microsoft-com:vml" Requires="v">
                  <p:oleObj spid="_x0000_s1038" name="Equation" r:id="rId10" imgW="152280" imgH="164880" progId="Equation.DSMT4">
                    <p:embed/>
                  </p:oleObj>
                </mc:Choice>
                <mc:Fallback>
                  <p:oleObj name="Equation" r:id="rId10" imgW="152280" imgH="164880" progId="Equation.DSMT4">
                    <p:embed/>
                    <p:pic>
                      <p:nvPicPr>
                        <p:cNvPr id="14" name="对象 13">
                          <a:extLst>
                            <a:ext uri="{FF2B5EF4-FFF2-40B4-BE49-F238E27FC236}">
                              <a16:creationId xmlns:a16="http://schemas.microsoft.com/office/drawing/2014/main" id="{18BE7679-9536-3FE2-9F9F-3E31579F1170}"/>
                            </a:ext>
                          </a:extLst>
                        </p:cNvPr>
                        <p:cNvPicPr/>
                        <p:nvPr/>
                      </p:nvPicPr>
                      <p:blipFill>
                        <a:blip r:embed="rId11"/>
                        <a:stretch>
                          <a:fillRect/>
                        </a:stretch>
                      </p:blipFill>
                      <p:spPr>
                        <a:xfrm>
                          <a:off x="10739652" y="20017528"/>
                          <a:ext cx="300341" cy="325369"/>
                        </a:xfrm>
                        <a:prstGeom prst="rect">
                          <a:avLst/>
                        </a:prstGeom>
                      </p:spPr>
                    </p:pic>
                  </p:oleObj>
                </mc:Fallback>
              </mc:AlternateContent>
            </a:graphicData>
          </a:graphic>
        </p:graphicFrame>
        <p:cxnSp>
          <p:nvCxnSpPr>
            <p:cNvPr id="482" name="直接连接符 481">
              <a:extLst>
                <a:ext uri="{FF2B5EF4-FFF2-40B4-BE49-F238E27FC236}">
                  <a16:creationId xmlns:a16="http://schemas.microsoft.com/office/drawing/2014/main" id="{EE30D5E4-8292-7216-0CD8-211D07D257DA}"/>
                </a:ext>
              </a:extLst>
            </p:cNvPr>
            <p:cNvCxnSpPr>
              <a:cxnSpLocks/>
            </p:cNvCxnSpPr>
            <p:nvPr/>
          </p:nvCxnSpPr>
          <p:spPr bwMode="auto">
            <a:xfrm>
              <a:off x="14469331" y="18690166"/>
              <a:ext cx="0" cy="2980093"/>
            </a:xfrm>
            <a:prstGeom prst="line">
              <a:avLst/>
            </a:prstGeom>
            <a:solidFill>
              <a:schemeClr val="accent1"/>
            </a:solidFill>
            <a:ln w="38100" cap="flat" cmpd="sng" algn="ctr">
              <a:solidFill>
                <a:schemeClr val="tx1"/>
              </a:solidFill>
              <a:prstDash val="solid"/>
              <a:round/>
              <a:headEnd type="none" w="med" len="med"/>
              <a:tailEnd type="none" w="med" len="med"/>
            </a:ln>
          </p:spPr>
        </p:cxnSp>
        <p:cxnSp>
          <p:nvCxnSpPr>
            <p:cNvPr id="483" name="直接连接符 482">
              <a:extLst>
                <a:ext uri="{FF2B5EF4-FFF2-40B4-BE49-F238E27FC236}">
                  <a16:creationId xmlns:a16="http://schemas.microsoft.com/office/drawing/2014/main" id="{58082CCC-45D5-5643-E692-B910EF6542AE}"/>
                </a:ext>
              </a:extLst>
            </p:cNvPr>
            <p:cNvCxnSpPr>
              <a:cxnSpLocks/>
            </p:cNvCxnSpPr>
            <p:nvPr/>
          </p:nvCxnSpPr>
          <p:spPr bwMode="auto">
            <a:xfrm>
              <a:off x="12504549" y="18690166"/>
              <a:ext cx="0" cy="2980093"/>
            </a:xfrm>
            <a:prstGeom prst="line">
              <a:avLst/>
            </a:prstGeom>
            <a:solidFill>
              <a:schemeClr val="accent1"/>
            </a:solidFill>
            <a:ln w="38100" cap="flat" cmpd="sng" algn="ctr">
              <a:solidFill>
                <a:schemeClr val="tx1"/>
              </a:solidFill>
              <a:prstDash val="solid"/>
              <a:round/>
              <a:headEnd type="none" w="med" len="med"/>
              <a:tailEnd type="none" w="med" len="med"/>
            </a:ln>
          </p:spPr>
        </p:cxnSp>
        <p:sp>
          <p:nvSpPr>
            <p:cNvPr id="484" name="矩形 483">
              <a:extLst>
                <a:ext uri="{FF2B5EF4-FFF2-40B4-BE49-F238E27FC236}">
                  <a16:creationId xmlns:a16="http://schemas.microsoft.com/office/drawing/2014/main" id="{BA061E16-EF1A-0FEA-660B-27F1D3D7B765}"/>
                </a:ext>
              </a:extLst>
            </p:cNvPr>
            <p:cNvSpPr/>
            <p:nvPr/>
          </p:nvSpPr>
          <p:spPr bwMode="auto">
            <a:xfrm>
              <a:off x="11154064" y="18560706"/>
              <a:ext cx="709546" cy="249192"/>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grpSp>
          <p:nvGrpSpPr>
            <p:cNvPr id="485" name="组合 484">
              <a:extLst>
                <a:ext uri="{FF2B5EF4-FFF2-40B4-BE49-F238E27FC236}">
                  <a16:creationId xmlns:a16="http://schemas.microsoft.com/office/drawing/2014/main" id="{79364F44-3C48-E8E4-5B9B-EBFE64D31B51}"/>
                </a:ext>
              </a:extLst>
            </p:cNvPr>
            <p:cNvGrpSpPr/>
            <p:nvPr/>
          </p:nvGrpSpPr>
          <p:grpSpPr>
            <a:xfrm>
              <a:off x="11812815" y="19825440"/>
              <a:ext cx="1391545" cy="709546"/>
              <a:chOff x="3878941" y="3780309"/>
              <a:chExt cx="706102" cy="360040"/>
            </a:xfrm>
          </p:grpSpPr>
          <p:sp>
            <p:nvSpPr>
              <p:cNvPr id="513" name="矩形 512">
                <a:extLst>
                  <a:ext uri="{FF2B5EF4-FFF2-40B4-BE49-F238E27FC236}">
                    <a16:creationId xmlns:a16="http://schemas.microsoft.com/office/drawing/2014/main" id="{CC0EAB6F-A49F-9940-A2AB-3EF617682199}"/>
                  </a:ext>
                </a:extLst>
              </p:cNvPr>
              <p:cNvSpPr/>
              <p:nvPr/>
            </p:nvSpPr>
            <p:spPr bwMode="auto">
              <a:xfrm>
                <a:off x="4049923" y="3903699"/>
                <a:ext cx="360040" cy="83627"/>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14" name="矩形 513">
                <a:extLst>
                  <a:ext uri="{FF2B5EF4-FFF2-40B4-BE49-F238E27FC236}">
                    <a16:creationId xmlns:a16="http://schemas.microsoft.com/office/drawing/2014/main" id="{C439B8B7-ADA5-D2AC-4C6E-A5A5455CFDFB}"/>
                  </a:ext>
                </a:extLst>
              </p:cNvPr>
              <p:cNvSpPr/>
              <p:nvPr/>
            </p:nvSpPr>
            <p:spPr bwMode="auto">
              <a:xfrm>
                <a:off x="4405033"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15" name="矩形 514">
                <a:extLst>
                  <a:ext uri="{FF2B5EF4-FFF2-40B4-BE49-F238E27FC236}">
                    <a16:creationId xmlns:a16="http://schemas.microsoft.com/office/drawing/2014/main" id="{B4BDE6A9-E117-7EA0-49F2-9F1AACA54E5F}"/>
                  </a:ext>
                </a:extLst>
              </p:cNvPr>
              <p:cNvSpPr/>
              <p:nvPr/>
            </p:nvSpPr>
            <p:spPr bwMode="auto">
              <a:xfrm>
                <a:off x="3878941"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grpSp>
        <p:grpSp>
          <p:nvGrpSpPr>
            <p:cNvPr id="486" name="组合 485">
              <a:extLst>
                <a:ext uri="{FF2B5EF4-FFF2-40B4-BE49-F238E27FC236}">
                  <a16:creationId xmlns:a16="http://schemas.microsoft.com/office/drawing/2014/main" id="{B4280824-3072-7EF0-8E7A-39531C43B9C5}"/>
                </a:ext>
              </a:extLst>
            </p:cNvPr>
            <p:cNvGrpSpPr/>
            <p:nvPr/>
          </p:nvGrpSpPr>
          <p:grpSpPr>
            <a:xfrm>
              <a:off x="13768700" y="19825440"/>
              <a:ext cx="1378891" cy="709546"/>
              <a:chOff x="3878941" y="3780309"/>
              <a:chExt cx="699681" cy="360040"/>
            </a:xfrm>
          </p:grpSpPr>
          <p:sp>
            <p:nvSpPr>
              <p:cNvPr id="510" name="矩形 509">
                <a:extLst>
                  <a:ext uri="{FF2B5EF4-FFF2-40B4-BE49-F238E27FC236}">
                    <a16:creationId xmlns:a16="http://schemas.microsoft.com/office/drawing/2014/main" id="{ABB8E90D-9ECE-7947-9B0B-1684F486A33F}"/>
                  </a:ext>
                </a:extLst>
              </p:cNvPr>
              <p:cNvSpPr/>
              <p:nvPr/>
            </p:nvSpPr>
            <p:spPr bwMode="auto">
              <a:xfrm>
                <a:off x="4049923" y="3903699"/>
                <a:ext cx="360040" cy="83627"/>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11" name="矩形 510">
                <a:extLst>
                  <a:ext uri="{FF2B5EF4-FFF2-40B4-BE49-F238E27FC236}">
                    <a16:creationId xmlns:a16="http://schemas.microsoft.com/office/drawing/2014/main" id="{94972C43-3DB1-CE5B-B0B5-074C4F9D33F7}"/>
                  </a:ext>
                </a:extLst>
              </p:cNvPr>
              <p:cNvSpPr/>
              <p:nvPr/>
            </p:nvSpPr>
            <p:spPr bwMode="auto">
              <a:xfrm>
                <a:off x="4398612"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12" name="矩形 511">
                <a:extLst>
                  <a:ext uri="{FF2B5EF4-FFF2-40B4-BE49-F238E27FC236}">
                    <a16:creationId xmlns:a16="http://schemas.microsoft.com/office/drawing/2014/main" id="{148B4479-97C2-768A-780D-A5C9EB81EDE6}"/>
                  </a:ext>
                </a:extLst>
              </p:cNvPr>
              <p:cNvSpPr/>
              <p:nvPr/>
            </p:nvSpPr>
            <p:spPr bwMode="auto">
              <a:xfrm>
                <a:off x="3878941"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grpSp>
        <p:sp>
          <p:nvSpPr>
            <p:cNvPr id="487" name="矩形 486">
              <a:extLst>
                <a:ext uri="{FF2B5EF4-FFF2-40B4-BE49-F238E27FC236}">
                  <a16:creationId xmlns:a16="http://schemas.microsoft.com/office/drawing/2014/main" id="{425EF57D-AF39-289B-66CC-4FAD80B3E659}"/>
                </a:ext>
              </a:extLst>
            </p:cNvPr>
            <p:cNvSpPr/>
            <p:nvPr/>
          </p:nvSpPr>
          <p:spPr bwMode="auto">
            <a:xfrm>
              <a:off x="13184545" y="18549093"/>
              <a:ext cx="709546" cy="249192"/>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488" name="矩形 487">
              <a:extLst>
                <a:ext uri="{FF2B5EF4-FFF2-40B4-BE49-F238E27FC236}">
                  <a16:creationId xmlns:a16="http://schemas.microsoft.com/office/drawing/2014/main" id="{6D5B98B7-0E0D-1810-CF22-D2D90A60EB34}"/>
                </a:ext>
              </a:extLst>
            </p:cNvPr>
            <p:cNvSpPr/>
            <p:nvPr/>
          </p:nvSpPr>
          <p:spPr bwMode="auto">
            <a:xfrm>
              <a:off x="15801143" y="18567001"/>
              <a:ext cx="709546" cy="249192"/>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grpSp>
          <p:nvGrpSpPr>
            <p:cNvPr id="489" name="组合 488">
              <a:extLst>
                <a:ext uri="{FF2B5EF4-FFF2-40B4-BE49-F238E27FC236}">
                  <a16:creationId xmlns:a16="http://schemas.microsoft.com/office/drawing/2014/main" id="{35A229C5-E9BA-26AA-6058-02C6323C6BB8}"/>
                </a:ext>
              </a:extLst>
            </p:cNvPr>
            <p:cNvGrpSpPr/>
            <p:nvPr/>
          </p:nvGrpSpPr>
          <p:grpSpPr>
            <a:xfrm>
              <a:off x="16437999" y="19825440"/>
              <a:ext cx="1382755" cy="709546"/>
              <a:chOff x="3878941" y="3780309"/>
              <a:chExt cx="701642" cy="360040"/>
            </a:xfrm>
          </p:grpSpPr>
          <p:sp>
            <p:nvSpPr>
              <p:cNvPr id="507" name="矩形 506">
                <a:extLst>
                  <a:ext uri="{FF2B5EF4-FFF2-40B4-BE49-F238E27FC236}">
                    <a16:creationId xmlns:a16="http://schemas.microsoft.com/office/drawing/2014/main" id="{FCD56571-65F2-D3AF-F712-6339F7779D0A}"/>
                  </a:ext>
                </a:extLst>
              </p:cNvPr>
              <p:cNvSpPr/>
              <p:nvPr/>
            </p:nvSpPr>
            <p:spPr bwMode="auto">
              <a:xfrm>
                <a:off x="4049923" y="3903699"/>
                <a:ext cx="360040" cy="83627"/>
              </a:xfrm>
              <a:prstGeom prst="rect">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08" name="矩形 507">
                <a:extLst>
                  <a:ext uri="{FF2B5EF4-FFF2-40B4-BE49-F238E27FC236}">
                    <a16:creationId xmlns:a16="http://schemas.microsoft.com/office/drawing/2014/main" id="{14E59188-3EF2-F61B-0B1F-45624AFE7046}"/>
                  </a:ext>
                </a:extLst>
              </p:cNvPr>
              <p:cNvSpPr/>
              <p:nvPr/>
            </p:nvSpPr>
            <p:spPr bwMode="auto">
              <a:xfrm>
                <a:off x="4400573"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sp>
            <p:nvSpPr>
              <p:cNvPr id="509" name="矩形 508">
                <a:extLst>
                  <a:ext uri="{FF2B5EF4-FFF2-40B4-BE49-F238E27FC236}">
                    <a16:creationId xmlns:a16="http://schemas.microsoft.com/office/drawing/2014/main" id="{7A055D74-6250-E7DF-1C93-0FBC075D59E8}"/>
                  </a:ext>
                </a:extLst>
              </p:cNvPr>
              <p:cNvSpPr/>
              <p:nvPr/>
            </p:nvSpPr>
            <p:spPr bwMode="auto">
              <a:xfrm>
                <a:off x="3878941" y="3780309"/>
                <a:ext cx="180010" cy="36004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1" i="0" u="none" strike="noStrike" cap="none" normalizeH="0" baseline="0">
                  <a:ln>
                    <a:noFill/>
                  </a:ln>
                  <a:solidFill>
                    <a:schemeClr val="tx1"/>
                  </a:solidFill>
                  <a:effectLst/>
                </a:endParaRPr>
              </a:p>
            </p:txBody>
          </p:sp>
        </p:grpSp>
        <p:graphicFrame>
          <p:nvGraphicFramePr>
            <p:cNvPr id="490" name="对象 489">
              <a:extLst>
                <a:ext uri="{FF2B5EF4-FFF2-40B4-BE49-F238E27FC236}">
                  <a16:creationId xmlns:a16="http://schemas.microsoft.com/office/drawing/2014/main" id="{56884AB1-C1B7-6EA9-B819-E78198862C38}"/>
                </a:ext>
              </a:extLst>
            </p:cNvPr>
            <p:cNvGraphicFramePr>
              <a:graphicFrameLocks noChangeAspect="1"/>
            </p:cNvGraphicFramePr>
            <p:nvPr>
              <p:extLst>
                <p:ext uri="{D42A27DB-BD31-4B8C-83A1-F6EECF244321}">
                  <p14:modId xmlns:p14="http://schemas.microsoft.com/office/powerpoint/2010/main" val="2821808811"/>
                </p:ext>
              </p:extLst>
            </p:nvPr>
          </p:nvGraphicFramePr>
          <p:xfrm>
            <a:off x="11347351" y="18870459"/>
            <a:ext cx="325370" cy="450512"/>
          </p:xfrm>
          <a:graphic>
            <a:graphicData uri="http://schemas.openxmlformats.org/presentationml/2006/ole">
              <mc:AlternateContent xmlns:mc="http://schemas.openxmlformats.org/markup-compatibility/2006">
                <mc:Choice xmlns:v="urn:schemas-microsoft-com:vml" Requires="v">
                  <p:oleObj spid="_x0000_s1039" name="Equation" r:id="rId12" imgW="164880" imgH="228600" progId="Equation.DSMT4">
                    <p:embed/>
                  </p:oleObj>
                </mc:Choice>
                <mc:Fallback>
                  <p:oleObj name="Equation" r:id="rId12" imgW="164880" imgH="228600" progId="Equation.DSMT4">
                    <p:embed/>
                    <p:pic>
                      <p:nvPicPr>
                        <p:cNvPr id="40" name="对象 39">
                          <a:extLst>
                            <a:ext uri="{FF2B5EF4-FFF2-40B4-BE49-F238E27FC236}">
                              <a16:creationId xmlns:a16="http://schemas.microsoft.com/office/drawing/2014/main" id="{7B53671A-3F0B-9C44-F9D5-8424D18159E9}"/>
                            </a:ext>
                          </a:extLst>
                        </p:cNvPr>
                        <p:cNvPicPr/>
                        <p:nvPr/>
                      </p:nvPicPr>
                      <p:blipFill>
                        <a:blip r:embed="rId13"/>
                        <a:stretch>
                          <a:fillRect/>
                        </a:stretch>
                      </p:blipFill>
                      <p:spPr>
                        <a:xfrm>
                          <a:off x="11347351" y="18870459"/>
                          <a:ext cx="325370" cy="450512"/>
                        </a:xfrm>
                        <a:prstGeom prst="rect">
                          <a:avLst/>
                        </a:prstGeom>
                      </p:spPr>
                    </p:pic>
                  </p:oleObj>
                </mc:Fallback>
              </mc:AlternateContent>
            </a:graphicData>
          </a:graphic>
        </p:graphicFrame>
        <p:graphicFrame>
          <p:nvGraphicFramePr>
            <p:cNvPr id="491" name="对象 490">
              <a:extLst>
                <a:ext uri="{FF2B5EF4-FFF2-40B4-BE49-F238E27FC236}">
                  <a16:creationId xmlns:a16="http://schemas.microsoft.com/office/drawing/2014/main" id="{FF2C3CCD-993B-0A12-2071-81A6DC6138D2}"/>
                </a:ext>
              </a:extLst>
            </p:cNvPr>
            <p:cNvGraphicFramePr>
              <a:graphicFrameLocks noChangeAspect="1"/>
            </p:cNvGraphicFramePr>
            <p:nvPr>
              <p:extLst>
                <p:ext uri="{D42A27DB-BD31-4B8C-83A1-F6EECF244321}">
                  <p14:modId xmlns:p14="http://schemas.microsoft.com/office/powerpoint/2010/main" val="2116952953"/>
                </p:ext>
              </p:extLst>
            </p:nvPr>
          </p:nvGraphicFramePr>
          <p:xfrm>
            <a:off x="13351346" y="18870459"/>
            <a:ext cx="375426" cy="450512"/>
          </p:xfrm>
          <a:graphic>
            <a:graphicData uri="http://schemas.openxmlformats.org/presentationml/2006/ole">
              <mc:AlternateContent xmlns:mc="http://schemas.openxmlformats.org/markup-compatibility/2006">
                <mc:Choice xmlns:v="urn:schemas-microsoft-com:vml" Requires="v">
                  <p:oleObj spid="_x0000_s1040" name="Equation" r:id="rId14" imgW="190440" imgH="228600" progId="Equation.DSMT4">
                    <p:embed/>
                  </p:oleObj>
                </mc:Choice>
                <mc:Fallback>
                  <p:oleObj name="Equation" r:id="rId14" imgW="190440" imgH="228600" progId="Equation.DSMT4">
                    <p:embed/>
                    <p:pic>
                      <p:nvPicPr>
                        <p:cNvPr id="42" name="对象 41">
                          <a:extLst>
                            <a:ext uri="{FF2B5EF4-FFF2-40B4-BE49-F238E27FC236}">
                              <a16:creationId xmlns:a16="http://schemas.microsoft.com/office/drawing/2014/main" id="{192C982D-278B-6804-E29E-8ACBC33E1726}"/>
                            </a:ext>
                          </a:extLst>
                        </p:cNvPr>
                        <p:cNvPicPr/>
                        <p:nvPr/>
                      </p:nvPicPr>
                      <p:blipFill>
                        <a:blip r:embed="rId15"/>
                        <a:stretch>
                          <a:fillRect/>
                        </a:stretch>
                      </p:blipFill>
                      <p:spPr>
                        <a:xfrm>
                          <a:off x="13351346" y="18870459"/>
                          <a:ext cx="375426" cy="450512"/>
                        </a:xfrm>
                        <a:prstGeom prst="rect">
                          <a:avLst/>
                        </a:prstGeom>
                      </p:spPr>
                    </p:pic>
                  </p:oleObj>
                </mc:Fallback>
              </mc:AlternateContent>
            </a:graphicData>
          </a:graphic>
        </p:graphicFrame>
        <p:graphicFrame>
          <p:nvGraphicFramePr>
            <p:cNvPr id="492" name="对象 491">
              <a:extLst>
                <a:ext uri="{FF2B5EF4-FFF2-40B4-BE49-F238E27FC236}">
                  <a16:creationId xmlns:a16="http://schemas.microsoft.com/office/drawing/2014/main" id="{8C63DB2E-07EA-BED2-C280-5320EB45D7AE}"/>
                </a:ext>
              </a:extLst>
            </p:cNvPr>
            <p:cNvGraphicFramePr>
              <a:graphicFrameLocks noChangeAspect="1"/>
            </p:cNvGraphicFramePr>
            <p:nvPr>
              <p:extLst>
                <p:ext uri="{D42A27DB-BD31-4B8C-83A1-F6EECF244321}">
                  <p14:modId xmlns:p14="http://schemas.microsoft.com/office/powerpoint/2010/main" val="2796493430"/>
                </p:ext>
              </p:extLst>
            </p:nvPr>
          </p:nvGraphicFramePr>
          <p:xfrm>
            <a:off x="10227860" y="18175970"/>
            <a:ext cx="325370" cy="475540"/>
          </p:xfrm>
          <a:graphic>
            <a:graphicData uri="http://schemas.openxmlformats.org/presentationml/2006/ole">
              <mc:AlternateContent xmlns:mc="http://schemas.openxmlformats.org/markup-compatibility/2006">
                <mc:Choice xmlns:v="urn:schemas-microsoft-com:vml" Requires="v">
                  <p:oleObj spid="_x0000_s1041" name="Equation" r:id="rId16" imgW="164880" imgH="241200" progId="Equation.DSMT4">
                    <p:embed/>
                  </p:oleObj>
                </mc:Choice>
                <mc:Fallback>
                  <p:oleObj name="Equation" r:id="rId16" imgW="164880" imgH="241200" progId="Equation.DSMT4">
                    <p:embed/>
                    <p:pic>
                      <p:nvPicPr>
                        <p:cNvPr id="43" name="对象 42">
                          <a:extLst>
                            <a:ext uri="{FF2B5EF4-FFF2-40B4-BE49-F238E27FC236}">
                              <a16:creationId xmlns:a16="http://schemas.microsoft.com/office/drawing/2014/main" id="{254DAE46-9186-4246-C32B-B798DD7F3883}"/>
                            </a:ext>
                          </a:extLst>
                        </p:cNvPr>
                        <p:cNvPicPr/>
                        <p:nvPr/>
                      </p:nvPicPr>
                      <p:blipFill>
                        <a:blip r:embed="rId17"/>
                        <a:stretch>
                          <a:fillRect/>
                        </a:stretch>
                      </p:blipFill>
                      <p:spPr>
                        <a:xfrm>
                          <a:off x="10227860" y="18175970"/>
                          <a:ext cx="325370" cy="475540"/>
                        </a:xfrm>
                        <a:prstGeom prst="rect">
                          <a:avLst/>
                        </a:prstGeom>
                      </p:spPr>
                    </p:pic>
                  </p:oleObj>
                </mc:Fallback>
              </mc:AlternateContent>
            </a:graphicData>
          </a:graphic>
        </p:graphicFrame>
        <p:graphicFrame>
          <p:nvGraphicFramePr>
            <p:cNvPr id="493" name="对象 492">
              <a:extLst>
                <a:ext uri="{FF2B5EF4-FFF2-40B4-BE49-F238E27FC236}">
                  <a16:creationId xmlns:a16="http://schemas.microsoft.com/office/drawing/2014/main" id="{41C5A65E-7DC4-000C-F665-DC4EAC0093D1}"/>
                </a:ext>
              </a:extLst>
            </p:cNvPr>
            <p:cNvGraphicFramePr>
              <a:graphicFrameLocks noChangeAspect="1"/>
            </p:cNvGraphicFramePr>
            <p:nvPr>
              <p:extLst>
                <p:ext uri="{D42A27DB-BD31-4B8C-83A1-F6EECF244321}">
                  <p14:modId xmlns:p14="http://schemas.microsoft.com/office/powerpoint/2010/main" val="4161900100"/>
                </p:ext>
              </p:extLst>
            </p:nvPr>
          </p:nvGraphicFramePr>
          <p:xfrm>
            <a:off x="12376029" y="18188484"/>
            <a:ext cx="275313" cy="450512"/>
          </p:xfrm>
          <a:graphic>
            <a:graphicData uri="http://schemas.openxmlformats.org/presentationml/2006/ole">
              <mc:AlternateContent xmlns:mc="http://schemas.openxmlformats.org/markup-compatibility/2006">
                <mc:Choice xmlns:v="urn:schemas-microsoft-com:vml" Requires="v">
                  <p:oleObj spid="_x0000_s1042" name="Equation" r:id="rId18" imgW="139680" imgH="228600" progId="Equation.DSMT4">
                    <p:embed/>
                  </p:oleObj>
                </mc:Choice>
                <mc:Fallback>
                  <p:oleObj name="Equation" r:id="rId18" imgW="139680" imgH="228600" progId="Equation.DSMT4">
                    <p:embed/>
                    <p:pic>
                      <p:nvPicPr>
                        <p:cNvPr id="44" name="对象 43">
                          <a:extLst>
                            <a:ext uri="{FF2B5EF4-FFF2-40B4-BE49-F238E27FC236}">
                              <a16:creationId xmlns:a16="http://schemas.microsoft.com/office/drawing/2014/main" id="{2C688C52-FC83-45E0-4909-E57CAE8AB9D8}"/>
                            </a:ext>
                          </a:extLst>
                        </p:cNvPr>
                        <p:cNvPicPr/>
                        <p:nvPr/>
                      </p:nvPicPr>
                      <p:blipFill>
                        <a:blip r:embed="rId19"/>
                        <a:stretch>
                          <a:fillRect/>
                        </a:stretch>
                      </p:blipFill>
                      <p:spPr>
                        <a:xfrm>
                          <a:off x="12376029" y="18188484"/>
                          <a:ext cx="275313" cy="450512"/>
                        </a:xfrm>
                        <a:prstGeom prst="rect">
                          <a:avLst/>
                        </a:prstGeom>
                      </p:spPr>
                    </p:pic>
                  </p:oleObj>
                </mc:Fallback>
              </mc:AlternateContent>
            </a:graphicData>
          </a:graphic>
        </p:graphicFrame>
        <p:graphicFrame>
          <p:nvGraphicFramePr>
            <p:cNvPr id="494" name="对象 493">
              <a:extLst>
                <a:ext uri="{FF2B5EF4-FFF2-40B4-BE49-F238E27FC236}">
                  <a16:creationId xmlns:a16="http://schemas.microsoft.com/office/drawing/2014/main" id="{84327F1A-42B4-7F24-24A7-4FBF5DDE49D0}"/>
                </a:ext>
              </a:extLst>
            </p:cNvPr>
            <p:cNvGraphicFramePr>
              <a:graphicFrameLocks noChangeAspect="1"/>
            </p:cNvGraphicFramePr>
            <p:nvPr>
              <p:extLst>
                <p:ext uri="{D42A27DB-BD31-4B8C-83A1-F6EECF244321}">
                  <p14:modId xmlns:p14="http://schemas.microsoft.com/office/powerpoint/2010/main" val="2624518233"/>
                </p:ext>
              </p:extLst>
            </p:nvPr>
          </p:nvGraphicFramePr>
          <p:xfrm>
            <a:off x="14298059" y="18188484"/>
            <a:ext cx="325370" cy="450512"/>
          </p:xfrm>
          <a:graphic>
            <a:graphicData uri="http://schemas.openxmlformats.org/presentationml/2006/ole">
              <mc:AlternateContent xmlns:mc="http://schemas.openxmlformats.org/markup-compatibility/2006">
                <mc:Choice xmlns:v="urn:schemas-microsoft-com:vml" Requires="v">
                  <p:oleObj spid="_x0000_s1043" name="Equation" r:id="rId20" imgW="164880" imgH="228600" progId="Equation.DSMT4">
                    <p:embed/>
                  </p:oleObj>
                </mc:Choice>
                <mc:Fallback>
                  <p:oleObj name="Equation" r:id="rId20" imgW="164880" imgH="228600" progId="Equation.DSMT4">
                    <p:embed/>
                    <p:pic>
                      <p:nvPicPr>
                        <p:cNvPr id="45" name="对象 44">
                          <a:extLst>
                            <a:ext uri="{FF2B5EF4-FFF2-40B4-BE49-F238E27FC236}">
                              <a16:creationId xmlns:a16="http://schemas.microsoft.com/office/drawing/2014/main" id="{81500731-29D9-19F2-51D8-D32A0034F6D9}"/>
                            </a:ext>
                          </a:extLst>
                        </p:cNvPr>
                        <p:cNvPicPr/>
                        <p:nvPr/>
                      </p:nvPicPr>
                      <p:blipFill>
                        <a:blip r:embed="rId21"/>
                        <a:stretch>
                          <a:fillRect/>
                        </a:stretch>
                      </p:blipFill>
                      <p:spPr>
                        <a:xfrm>
                          <a:off x="14298059" y="18188484"/>
                          <a:ext cx="325370" cy="450512"/>
                        </a:xfrm>
                        <a:prstGeom prst="rect">
                          <a:avLst/>
                        </a:prstGeom>
                      </p:spPr>
                    </p:pic>
                  </p:oleObj>
                </mc:Fallback>
              </mc:AlternateContent>
            </a:graphicData>
          </a:graphic>
        </p:graphicFrame>
        <p:graphicFrame>
          <p:nvGraphicFramePr>
            <p:cNvPr id="495" name="对象 494">
              <a:extLst>
                <a:ext uri="{FF2B5EF4-FFF2-40B4-BE49-F238E27FC236}">
                  <a16:creationId xmlns:a16="http://schemas.microsoft.com/office/drawing/2014/main" id="{9CA70D87-83A0-450E-9866-1AF3EC9DE8C7}"/>
                </a:ext>
              </a:extLst>
            </p:cNvPr>
            <p:cNvGraphicFramePr>
              <a:graphicFrameLocks noChangeAspect="1"/>
            </p:cNvGraphicFramePr>
            <p:nvPr>
              <p:extLst>
                <p:ext uri="{D42A27DB-BD31-4B8C-83A1-F6EECF244321}">
                  <p14:modId xmlns:p14="http://schemas.microsoft.com/office/powerpoint/2010/main" val="2281201"/>
                </p:ext>
              </p:extLst>
            </p:nvPr>
          </p:nvGraphicFramePr>
          <p:xfrm>
            <a:off x="16967880" y="18188484"/>
            <a:ext cx="325370" cy="450512"/>
          </p:xfrm>
          <a:graphic>
            <a:graphicData uri="http://schemas.openxmlformats.org/presentationml/2006/ole">
              <mc:AlternateContent xmlns:mc="http://schemas.openxmlformats.org/markup-compatibility/2006">
                <mc:Choice xmlns:v="urn:schemas-microsoft-com:vml" Requires="v">
                  <p:oleObj spid="_x0000_s1044" name="Equation" r:id="rId22" imgW="164880" imgH="228600" progId="Equation.DSMT4">
                    <p:embed/>
                  </p:oleObj>
                </mc:Choice>
                <mc:Fallback>
                  <p:oleObj name="Equation" r:id="rId22" imgW="164880" imgH="228600" progId="Equation.DSMT4">
                    <p:embed/>
                    <p:pic>
                      <p:nvPicPr>
                        <p:cNvPr id="46" name="对象 45">
                          <a:extLst>
                            <a:ext uri="{FF2B5EF4-FFF2-40B4-BE49-F238E27FC236}">
                              <a16:creationId xmlns:a16="http://schemas.microsoft.com/office/drawing/2014/main" id="{F96F23D4-B597-569D-70AE-B010908EEDF9}"/>
                            </a:ext>
                          </a:extLst>
                        </p:cNvPr>
                        <p:cNvPicPr/>
                        <p:nvPr/>
                      </p:nvPicPr>
                      <p:blipFill>
                        <a:blip r:embed="rId23"/>
                        <a:stretch>
                          <a:fillRect/>
                        </a:stretch>
                      </p:blipFill>
                      <p:spPr>
                        <a:xfrm>
                          <a:off x="16967880" y="18188484"/>
                          <a:ext cx="325370" cy="450512"/>
                        </a:xfrm>
                        <a:prstGeom prst="rect">
                          <a:avLst/>
                        </a:prstGeom>
                      </p:spPr>
                    </p:pic>
                  </p:oleObj>
                </mc:Fallback>
              </mc:AlternateContent>
            </a:graphicData>
          </a:graphic>
        </p:graphicFrame>
        <p:graphicFrame>
          <p:nvGraphicFramePr>
            <p:cNvPr id="496" name="对象 495">
              <a:extLst>
                <a:ext uri="{FF2B5EF4-FFF2-40B4-BE49-F238E27FC236}">
                  <a16:creationId xmlns:a16="http://schemas.microsoft.com/office/drawing/2014/main" id="{C90004EA-B70E-6280-5FC3-7EB052AC79A6}"/>
                </a:ext>
              </a:extLst>
            </p:cNvPr>
            <p:cNvGraphicFramePr>
              <a:graphicFrameLocks noChangeAspect="1"/>
            </p:cNvGraphicFramePr>
            <p:nvPr>
              <p:extLst>
                <p:ext uri="{D42A27DB-BD31-4B8C-83A1-F6EECF244321}">
                  <p14:modId xmlns:p14="http://schemas.microsoft.com/office/powerpoint/2010/main" val="4268834222"/>
                </p:ext>
              </p:extLst>
            </p:nvPr>
          </p:nvGraphicFramePr>
          <p:xfrm>
            <a:off x="15968203" y="18870459"/>
            <a:ext cx="375426" cy="450512"/>
          </p:xfrm>
          <a:graphic>
            <a:graphicData uri="http://schemas.openxmlformats.org/presentationml/2006/ole">
              <mc:AlternateContent xmlns:mc="http://schemas.openxmlformats.org/markup-compatibility/2006">
                <mc:Choice xmlns:v="urn:schemas-microsoft-com:vml" Requires="v">
                  <p:oleObj spid="_x0000_s1045" name="Equation" r:id="rId24" imgW="190440" imgH="228600" progId="Equation.DSMT4">
                    <p:embed/>
                  </p:oleObj>
                </mc:Choice>
                <mc:Fallback>
                  <p:oleObj name="Equation" r:id="rId24" imgW="190440" imgH="228600" progId="Equation.DSMT4">
                    <p:embed/>
                    <p:pic>
                      <p:nvPicPr>
                        <p:cNvPr id="47" name="对象 46">
                          <a:extLst>
                            <a:ext uri="{FF2B5EF4-FFF2-40B4-BE49-F238E27FC236}">
                              <a16:creationId xmlns:a16="http://schemas.microsoft.com/office/drawing/2014/main" id="{782839A7-6482-79FB-E16D-27263680FCDE}"/>
                            </a:ext>
                          </a:extLst>
                        </p:cNvPr>
                        <p:cNvPicPr/>
                        <p:nvPr/>
                      </p:nvPicPr>
                      <p:blipFill>
                        <a:blip r:embed="rId25"/>
                        <a:stretch>
                          <a:fillRect/>
                        </a:stretch>
                      </p:blipFill>
                      <p:spPr>
                        <a:xfrm>
                          <a:off x="15968203" y="18870459"/>
                          <a:ext cx="375426" cy="450512"/>
                        </a:xfrm>
                        <a:prstGeom prst="rect">
                          <a:avLst/>
                        </a:prstGeom>
                      </p:spPr>
                    </p:pic>
                  </p:oleObj>
                </mc:Fallback>
              </mc:AlternateContent>
            </a:graphicData>
          </a:graphic>
        </p:graphicFrame>
        <p:sp>
          <p:nvSpPr>
            <p:cNvPr id="497" name="矩形 496">
              <a:extLst>
                <a:ext uri="{FF2B5EF4-FFF2-40B4-BE49-F238E27FC236}">
                  <a16:creationId xmlns:a16="http://schemas.microsoft.com/office/drawing/2014/main" id="{5568B878-14DD-D11D-DC5C-8200E42F729A}"/>
                </a:ext>
              </a:extLst>
            </p:cNvPr>
            <p:cNvSpPr/>
            <p:nvPr/>
          </p:nvSpPr>
          <p:spPr bwMode="auto">
            <a:xfrm>
              <a:off x="14874577" y="18208916"/>
              <a:ext cx="689481" cy="661543"/>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r>
                <a:rPr kumimoji="0" lang="en-US" altLang="zh-CN" sz="3600" b="1" i="0" u="none" strike="noStrike" cap="none" normalizeH="0" baseline="0" dirty="0">
                  <a:ln>
                    <a:noFill/>
                  </a:ln>
                  <a:solidFill>
                    <a:schemeClr val="tx1"/>
                  </a:solidFill>
                  <a:effectLst/>
                </a:rPr>
                <a:t>…</a:t>
              </a:r>
              <a:endParaRPr kumimoji="0" lang="zh-CN" altLang="en-US" sz="3600" b="1" i="0" u="none" strike="noStrike" cap="none" normalizeH="0" baseline="0" dirty="0">
                <a:ln>
                  <a:noFill/>
                </a:ln>
                <a:solidFill>
                  <a:schemeClr val="tx1"/>
                </a:solidFill>
                <a:effectLst/>
              </a:endParaRPr>
            </a:p>
          </p:txBody>
        </p:sp>
        <p:cxnSp>
          <p:nvCxnSpPr>
            <p:cNvPr id="498" name="直接连接符 497">
              <a:extLst>
                <a:ext uri="{FF2B5EF4-FFF2-40B4-BE49-F238E27FC236}">
                  <a16:creationId xmlns:a16="http://schemas.microsoft.com/office/drawing/2014/main" id="{BAA7F3D6-46F7-1EC1-4684-3CB520B854A7}"/>
                </a:ext>
              </a:extLst>
            </p:cNvPr>
            <p:cNvCxnSpPr>
              <a:cxnSpLocks/>
            </p:cNvCxnSpPr>
            <p:nvPr/>
          </p:nvCxnSpPr>
          <p:spPr bwMode="auto">
            <a:xfrm>
              <a:off x="17138629" y="21244531"/>
              <a:ext cx="0" cy="851455"/>
            </a:xfrm>
            <a:prstGeom prst="line">
              <a:avLst/>
            </a:prstGeom>
            <a:solidFill>
              <a:schemeClr val="accent1"/>
            </a:solidFill>
            <a:ln w="38100" cap="flat" cmpd="sng" algn="ctr">
              <a:solidFill>
                <a:srgbClr val="0D0D0D"/>
              </a:solidFill>
              <a:prstDash val="solid"/>
              <a:round/>
              <a:headEnd type="none" w="med" len="med"/>
              <a:tailEnd type="none" w="med" len="med"/>
            </a:ln>
          </p:spPr>
        </p:cxnSp>
        <p:grpSp>
          <p:nvGrpSpPr>
            <p:cNvPr id="499" name="组合 498">
              <a:extLst>
                <a:ext uri="{FF2B5EF4-FFF2-40B4-BE49-F238E27FC236}">
                  <a16:creationId xmlns:a16="http://schemas.microsoft.com/office/drawing/2014/main" id="{EAF17405-D393-9BB8-E853-EB23E8A9DA90}"/>
                </a:ext>
              </a:extLst>
            </p:cNvPr>
            <p:cNvGrpSpPr/>
            <p:nvPr/>
          </p:nvGrpSpPr>
          <p:grpSpPr>
            <a:xfrm>
              <a:off x="16774960" y="22104861"/>
              <a:ext cx="709546" cy="283818"/>
              <a:chOff x="5886127" y="5148461"/>
              <a:chExt cx="360040" cy="144016"/>
            </a:xfrm>
          </p:grpSpPr>
          <p:cxnSp>
            <p:nvCxnSpPr>
              <p:cNvPr id="504" name="直接连接符 503">
                <a:extLst>
                  <a:ext uri="{FF2B5EF4-FFF2-40B4-BE49-F238E27FC236}">
                    <a16:creationId xmlns:a16="http://schemas.microsoft.com/office/drawing/2014/main" id="{442D5149-70FC-78B6-7C66-91038275488A}"/>
                  </a:ext>
                </a:extLst>
              </p:cNvPr>
              <p:cNvCxnSpPr>
                <a:cxnSpLocks/>
              </p:cNvCxnSpPr>
              <p:nvPr/>
            </p:nvCxnSpPr>
            <p:spPr bwMode="auto">
              <a:xfrm>
                <a:off x="5886127" y="5148461"/>
                <a:ext cx="360040" cy="0"/>
              </a:xfrm>
              <a:prstGeom prst="line">
                <a:avLst/>
              </a:prstGeom>
              <a:solidFill>
                <a:schemeClr val="accent1"/>
              </a:solidFill>
              <a:ln w="38100" cap="flat" cmpd="sng" algn="ctr">
                <a:solidFill>
                  <a:srgbClr val="0D0D0D"/>
                </a:solidFill>
                <a:prstDash val="solid"/>
                <a:round/>
                <a:headEnd type="none" w="med" len="med"/>
                <a:tailEnd type="none" w="med" len="med"/>
              </a:ln>
            </p:spPr>
          </p:cxnSp>
          <p:cxnSp>
            <p:nvCxnSpPr>
              <p:cNvPr id="505" name="直接连接符 504">
                <a:extLst>
                  <a:ext uri="{FF2B5EF4-FFF2-40B4-BE49-F238E27FC236}">
                    <a16:creationId xmlns:a16="http://schemas.microsoft.com/office/drawing/2014/main" id="{7C0D90FD-F0CD-3D01-0945-2F2EE56A6EB3}"/>
                  </a:ext>
                </a:extLst>
              </p:cNvPr>
              <p:cNvCxnSpPr>
                <a:cxnSpLocks/>
              </p:cNvCxnSpPr>
              <p:nvPr/>
            </p:nvCxnSpPr>
            <p:spPr bwMode="auto">
              <a:xfrm>
                <a:off x="5958147" y="5220469"/>
                <a:ext cx="216000" cy="0"/>
              </a:xfrm>
              <a:prstGeom prst="line">
                <a:avLst/>
              </a:prstGeom>
              <a:solidFill>
                <a:schemeClr val="accent1"/>
              </a:solidFill>
              <a:ln w="38100" cap="flat" cmpd="sng" algn="ctr">
                <a:solidFill>
                  <a:srgbClr val="0D0D0D"/>
                </a:solidFill>
                <a:prstDash val="solid"/>
                <a:round/>
                <a:headEnd type="none" w="med" len="med"/>
                <a:tailEnd type="none" w="med" len="med"/>
              </a:ln>
            </p:spPr>
          </p:cxnSp>
          <p:cxnSp>
            <p:nvCxnSpPr>
              <p:cNvPr id="506" name="直接连接符 505">
                <a:extLst>
                  <a:ext uri="{FF2B5EF4-FFF2-40B4-BE49-F238E27FC236}">
                    <a16:creationId xmlns:a16="http://schemas.microsoft.com/office/drawing/2014/main" id="{3F3E7D42-3A9E-ADF6-23B2-B2AAAB092E5E}"/>
                  </a:ext>
                </a:extLst>
              </p:cNvPr>
              <p:cNvCxnSpPr>
                <a:cxnSpLocks/>
              </p:cNvCxnSpPr>
              <p:nvPr/>
            </p:nvCxnSpPr>
            <p:spPr bwMode="auto">
              <a:xfrm>
                <a:off x="5994147" y="5292477"/>
                <a:ext cx="144000" cy="0"/>
              </a:xfrm>
              <a:prstGeom prst="line">
                <a:avLst/>
              </a:prstGeom>
              <a:solidFill>
                <a:schemeClr val="accent1"/>
              </a:solidFill>
              <a:ln w="38100" cap="flat" cmpd="sng" algn="ctr">
                <a:solidFill>
                  <a:srgbClr val="0D0D0D"/>
                </a:solidFill>
                <a:prstDash val="solid"/>
                <a:round/>
                <a:headEnd type="none" w="med" len="med"/>
                <a:tailEnd type="none" w="med" len="med"/>
              </a:ln>
            </p:spPr>
          </p:cxnSp>
        </p:grpSp>
        <p:graphicFrame>
          <p:nvGraphicFramePr>
            <p:cNvPr id="500" name="对象 499">
              <a:extLst>
                <a:ext uri="{FF2B5EF4-FFF2-40B4-BE49-F238E27FC236}">
                  <a16:creationId xmlns:a16="http://schemas.microsoft.com/office/drawing/2014/main" id="{C5F8699D-8260-BFA8-BCA3-40184C0F1AC8}"/>
                </a:ext>
              </a:extLst>
            </p:cNvPr>
            <p:cNvGraphicFramePr>
              <a:graphicFrameLocks noChangeAspect="1"/>
            </p:cNvGraphicFramePr>
            <p:nvPr>
              <p:extLst>
                <p:ext uri="{D42A27DB-BD31-4B8C-83A1-F6EECF244321}">
                  <p14:modId xmlns:p14="http://schemas.microsoft.com/office/powerpoint/2010/main" val="3456684020"/>
                </p:ext>
              </p:extLst>
            </p:nvPr>
          </p:nvGraphicFramePr>
          <p:xfrm>
            <a:off x="17255707" y="21412791"/>
            <a:ext cx="475540" cy="475540"/>
          </p:xfrm>
          <a:graphic>
            <a:graphicData uri="http://schemas.openxmlformats.org/presentationml/2006/ole">
              <mc:AlternateContent xmlns:mc="http://schemas.openxmlformats.org/markup-compatibility/2006">
                <mc:Choice xmlns:v="urn:schemas-microsoft-com:vml" Requires="v">
                  <p:oleObj spid="_x0000_s1046" name="Equation" r:id="rId26" imgW="241200" imgH="241200" progId="Equation.DSMT4">
                    <p:embed/>
                  </p:oleObj>
                </mc:Choice>
                <mc:Fallback>
                  <p:oleObj name="Equation" r:id="rId26" imgW="241200" imgH="241200" progId="Equation.DSMT4">
                    <p:embed/>
                    <p:pic>
                      <p:nvPicPr>
                        <p:cNvPr id="57" name="对象 56">
                          <a:extLst>
                            <a:ext uri="{FF2B5EF4-FFF2-40B4-BE49-F238E27FC236}">
                              <a16:creationId xmlns:a16="http://schemas.microsoft.com/office/drawing/2014/main" id="{C3F37399-6B2B-B41E-E450-5D2A1959136A}"/>
                            </a:ext>
                          </a:extLst>
                        </p:cNvPr>
                        <p:cNvPicPr/>
                        <p:nvPr/>
                      </p:nvPicPr>
                      <p:blipFill>
                        <a:blip r:embed="rId27"/>
                        <a:stretch>
                          <a:fillRect/>
                        </a:stretch>
                      </p:blipFill>
                      <p:spPr>
                        <a:xfrm>
                          <a:off x="17255707" y="21412791"/>
                          <a:ext cx="475540" cy="475540"/>
                        </a:xfrm>
                        <a:prstGeom prst="rect">
                          <a:avLst/>
                        </a:prstGeom>
                      </p:spPr>
                    </p:pic>
                  </p:oleObj>
                </mc:Fallback>
              </mc:AlternateContent>
            </a:graphicData>
          </a:graphic>
        </p:graphicFrame>
        <p:graphicFrame>
          <p:nvGraphicFramePr>
            <p:cNvPr id="501" name="对象 500">
              <a:extLst>
                <a:ext uri="{FF2B5EF4-FFF2-40B4-BE49-F238E27FC236}">
                  <a16:creationId xmlns:a16="http://schemas.microsoft.com/office/drawing/2014/main" id="{92DCD577-2769-B685-EBF8-52DDB9B1329E}"/>
                </a:ext>
              </a:extLst>
            </p:cNvPr>
            <p:cNvGraphicFramePr>
              <a:graphicFrameLocks noChangeAspect="1"/>
            </p:cNvGraphicFramePr>
            <p:nvPr>
              <p:extLst>
                <p:ext uri="{D42A27DB-BD31-4B8C-83A1-F6EECF244321}">
                  <p14:modId xmlns:p14="http://schemas.microsoft.com/office/powerpoint/2010/main" val="3000969110"/>
                </p:ext>
              </p:extLst>
            </p:nvPr>
          </p:nvGraphicFramePr>
          <p:xfrm>
            <a:off x="11761422" y="19926728"/>
            <a:ext cx="350398" cy="450512"/>
          </p:xfrm>
          <a:graphic>
            <a:graphicData uri="http://schemas.openxmlformats.org/presentationml/2006/ole">
              <mc:AlternateContent xmlns:mc="http://schemas.openxmlformats.org/markup-compatibility/2006">
                <mc:Choice xmlns:v="urn:schemas-microsoft-com:vml" Requires="v">
                  <p:oleObj spid="_x0000_s1047" name="Equation" r:id="rId28" imgW="177480" imgH="228600" progId="Equation.DSMT4">
                    <p:embed/>
                  </p:oleObj>
                </mc:Choice>
                <mc:Fallback>
                  <p:oleObj name="Equation" r:id="rId28" imgW="177480" imgH="228600" progId="Equation.DSMT4">
                    <p:embed/>
                    <p:pic>
                      <p:nvPicPr>
                        <p:cNvPr id="58" name="对象 57">
                          <a:extLst>
                            <a:ext uri="{FF2B5EF4-FFF2-40B4-BE49-F238E27FC236}">
                              <a16:creationId xmlns:a16="http://schemas.microsoft.com/office/drawing/2014/main" id="{07A03890-F0D1-D31F-B25A-48A16D2A0E75}"/>
                            </a:ext>
                          </a:extLst>
                        </p:cNvPr>
                        <p:cNvPicPr/>
                        <p:nvPr/>
                      </p:nvPicPr>
                      <p:blipFill>
                        <a:blip r:embed="rId29"/>
                        <a:stretch>
                          <a:fillRect/>
                        </a:stretch>
                      </p:blipFill>
                      <p:spPr>
                        <a:xfrm>
                          <a:off x="11761422" y="19926728"/>
                          <a:ext cx="350398" cy="450512"/>
                        </a:xfrm>
                        <a:prstGeom prst="rect">
                          <a:avLst/>
                        </a:prstGeom>
                      </p:spPr>
                    </p:pic>
                  </p:oleObj>
                </mc:Fallback>
              </mc:AlternateContent>
            </a:graphicData>
          </a:graphic>
        </p:graphicFrame>
        <p:graphicFrame>
          <p:nvGraphicFramePr>
            <p:cNvPr id="502" name="对象 501">
              <a:extLst>
                <a:ext uri="{FF2B5EF4-FFF2-40B4-BE49-F238E27FC236}">
                  <a16:creationId xmlns:a16="http://schemas.microsoft.com/office/drawing/2014/main" id="{535D940E-FEA0-CF2D-5876-B336968DD450}"/>
                </a:ext>
              </a:extLst>
            </p:cNvPr>
            <p:cNvGraphicFramePr>
              <a:graphicFrameLocks noChangeAspect="1"/>
            </p:cNvGraphicFramePr>
            <p:nvPr>
              <p:extLst>
                <p:ext uri="{D42A27DB-BD31-4B8C-83A1-F6EECF244321}">
                  <p14:modId xmlns:p14="http://schemas.microsoft.com/office/powerpoint/2010/main" val="845631009"/>
                </p:ext>
              </p:extLst>
            </p:nvPr>
          </p:nvGraphicFramePr>
          <p:xfrm>
            <a:off x="13678933" y="19954886"/>
            <a:ext cx="375426" cy="450512"/>
          </p:xfrm>
          <a:graphic>
            <a:graphicData uri="http://schemas.openxmlformats.org/presentationml/2006/ole">
              <mc:AlternateContent xmlns:mc="http://schemas.openxmlformats.org/markup-compatibility/2006">
                <mc:Choice xmlns:v="urn:schemas-microsoft-com:vml" Requires="v">
                  <p:oleObj spid="_x0000_s1048" name="Equation" r:id="rId30" imgW="190440" imgH="228600" progId="Equation.DSMT4">
                    <p:embed/>
                  </p:oleObj>
                </mc:Choice>
                <mc:Fallback>
                  <p:oleObj name="Equation" r:id="rId30" imgW="190440" imgH="228600" progId="Equation.DSMT4">
                    <p:embed/>
                    <p:pic>
                      <p:nvPicPr>
                        <p:cNvPr id="59" name="对象 58">
                          <a:extLst>
                            <a:ext uri="{FF2B5EF4-FFF2-40B4-BE49-F238E27FC236}">
                              <a16:creationId xmlns:a16="http://schemas.microsoft.com/office/drawing/2014/main" id="{D46063D1-A8F8-E50C-79FA-DA1B26F8CFA2}"/>
                            </a:ext>
                          </a:extLst>
                        </p:cNvPr>
                        <p:cNvPicPr/>
                        <p:nvPr/>
                      </p:nvPicPr>
                      <p:blipFill>
                        <a:blip r:embed="rId31"/>
                        <a:stretch>
                          <a:fillRect/>
                        </a:stretch>
                      </p:blipFill>
                      <p:spPr>
                        <a:xfrm>
                          <a:off x="13678933" y="19954886"/>
                          <a:ext cx="375426" cy="450512"/>
                        </a:xfrm>
                        <a:prstGeom prst="rect">
                          <a:avLst/>
                        </a:prstGeom>
                      </p:spPr>
                    </p:pic>
                  </p:oleObj>
                </mc:Fallback>
              </mc:AlternateContent>
            </a:graphicData>
          </a:graphic>
        </p:graphicFrame>
        <p:graphicFrame>
          <p:nvGraphicFramePr>
            <p:cNvPr id="503" name="对象 502">
              <a:extLst>
                <a:ext uri="{FF2B5EF4-FFF2-40B4-BE49-F238E27FC236}">
                  <a16:creationId xmlns:a16="http://schemas.microsoft.com/office/drawing/2014/main" id="{EC6EE0AF-3660-08EC-0AB4-93F6153E6EF7}"/>
                </a:ext>
              </a:extLst>
            </p:cNvPr>
            <p:cNvGraphicFramePr>
              <a:graphicFrameLocks noChangeAspect="1"/>
            </p:cNvGraphicFramePr>
            <p:nvPr>
              <p:extLst>
                <p:ext uri="{D42A27DB-BD31-4B8C-83A1-F6EECF244321}">
                  <p14:modId xmlns:p14="http://schemas.microsoft.com/office/powerpoint/2010/main" val="2356371544"/>
                </p:ext>
              </p:extLst>
            </p:nvPr>
          </p:nvGraphicFramePr>
          <p:xfrm>
            <a:off x="16348426" y="19970528"/>
            <a:ext cx="375426" cy="450512"/>
          </p:xfrm>
          <a:graphic>
            <a:graphicData uri="http://schemas.openxmlformats.org/presentationml/2006/ole">
              <mc:AlternateContent xmlns:mc="http://schemas.openxmlformats.org/markup-compatibility/2006">
                <mc:Choice xmlns:v="urn:schemas-microsoft-com:vml" Requires="v">
                  <p:oleObj spid="_x0000_s1049" name="Equation" r:id="rId32" imgW="190440" imgH="228600" progId="Equation.DSMT4">
                    <p:embed/>
                  </p:oleObj>
                </mc:Choice>
                <mc:Fallback>
                  <p:oleObj name="Equation" r:id="rId32" imgW="190440" imgH="228600" progId="Equation.DSMT4">
                    <p:embed/>
                    <p:pic>
                      <p:nvPicPr>
                        <p:cNvPr id="60" name="对象 59">
                          <a:extLst>
                            <a:ext uri="{FF2B5EF4-FFF2-40B4-BE49-F238E27FC236}">
                              <a16:creationId xmlns:a16="http://schemas.microsoft.com/office/drawing/2014/main" id="{907DCE09-A827-B3EB-2D47-9A2265D2570A}"/>
                            </a:ext>
                          </a:extLst>
                        </p:cNvPr>
                        <p:cNvPicPr/>
                        <p:nvPr/>
                      </p:nvPicPr>
                      <p:blipFill>
                        <a:blip r:embed="rId33"/>
                        <a:stretch>
                          <a:fillRect/>
                        </a:stretch>
                      </p:blipFill>
                      <p:spPr>
                        <a:xfrm>
                          <a:off x="16348426" y="19970528"/>
                          <a:ext cx="375426" cy="450512"/>
                        </a:xfrm>
                        <a:prstGeom prst="rect">
                          <a:avLst/>
                        </a:prstGeom>
                      </p:spPr>
                    </p:pic>
                  </p:oleObj>
                </mc:Fallback>
              </mc:AlternateContent>
            </a:graphicData>
          </a:graphic>
        </p:graphicFrame>
      </p:grpSp>
      <p:sp>
        <p:nvSpPr>
          <p:cNvPr id="523" name="Text Box 32">
            <a:extLst>
              <a:ext uri="{FF2B5EF4-FFF2-40B4-BE49-F238E27FC236}">
                <a16:creationId xmlns:a16="http://schemas.microsoft.com/office/drawing/2014/main" id="{1CEEB398-4127-666F-2779-0EE062B367A6}"/>
              </a:ext>
            </a:extLst>
          </p:cNvPr>
          <p:cNvSpPr txBox="1">
            <a:spLocks noChangeArrowheads="1"/>
          </p:cNvSpPr>
          <p:nvPr/>
        </p:nvSpPr>
        <p:spPr bwMode="auto">
          <a:xfrm>
            <a:off x="18314199" y="39449741"/>
            <a:ext cx="9264673" cy="297645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algn="just" defTabSz="3689381">
              <a:lnSpc>
                <a:spcPct val="96000"/>
              </a:lnSpc>
              <a:spcBef>
                <a:spcPct val="0"/>
              </a:spcBef>
              <a:buClrTx/>
              <a:buSzTx/>
              <a:buNone/>
            </a:pPr>
            <a:r>
              <a:rPr kumimoji="0" lang="zh-CN" altLang="en-US" sz="3200" dirty="0">
                <a:cs typeface="宋体" pitchFamily="2" charset="-122"/>
              </a:rPr>
              <a:t>地址：浙江省嘉善县晋阳东路</a:t>
            </a:r>
            <a:r>
              <a:rPr kumimoji="0" lang="en-US" altLang="zh-CN" sz="3200" dirty="0">
                <a:cs typeface="Times New Roman" pitchFamily="18" charset="0"/>
              </a:rPr>
              <a:t>568</a:t>
            </a:r>
            <a:r>
              <a:rPr kumimoji="0" lang="zh-CN" altLang="en-US" sz="3200" dirty="0">
                <a:cs typeface="宋体" pitchFamily="2" charset="-122"/>
              </a:rPr>
              <a:t>号（科创中心）</a:t>
            </a:r>
            <a:endParaRPr kumimoji="0" lang="en-US" altLang="zh-CN" sz="3200" dirty="0">
              <a:cs typeface="Times New Roman" pitchFamily="18" charset="0"/>
            </a:endParaRPr>
          </a:p>
          <a:p>
            <a:pPr>
              <a:buNone/>
            </a:pPr>
            <a:r>
              <a:rPr kumimoji="0" lang="zh-CN" altLang="en-US" sz="3200" dirty="0">
                <a:cs typeface="宋体" pitchFamily="2" charset="-122"/>
              </a:rPr>
              <a:t>电话：</a:t>
            </a:r>
            <a:r>
              <a:rPr kumimoji="0" lang="en-US" altLang="zh-CN" sz="3200" dirty="0">
                <a:cs typeface="Times New Roman" pitchFamily="18" charset="0"/>
              </a:rPr>
              <a:t>0573-8429 1361</a:t>
            </a:r>
          </a:p>
          <a:p>
            <a:pPr>
              <a:buNone/>
            </a:pPr>
            <a:r>
              <a:rPr kumimoji="0" lang="zh-CN" altLang="en-US" sz="3200" dirty="0">
                <a:cs typeface="Times New Roman" pitchFamily="18" charset="0"/>
              </a:rPr>
              <a:t>传真：</a:t>
            </a:r>
            <a:r>
              <a:rPr kumimoji="0" lang="en-US" altLang="zh-CN" sz="3200" dirty="0">
                <a:cs typeface="Times New Roman" pitchFamily="18" charset="0"/>
              </a:rPr>
              <a:t>0573-8429 1362</a:t>
            </a:r>
          </a:p>
          <a:p>
            <a:pPr>
              <a:buNone/>
            </a:pPr>
            <a:r>
              <a:rPr kumimoji="0" lang="zh-CN" altLang="en-US" sz="3200" dirty="0">
                <a:cs typeface="Times New Roman" pitchFamily="18" charset="0"/>
              </a:rPr>
              <a:t>邮箱：</a:t>
            </a:r>
            <a:r>
              <a:rPr kumimoji="0" lang="en-US" altLang="en-US" sz="3200" dirty="0">
                <a:cs typeface="Times New Roman" pitchFamily="18" charset="0"/>
              </a:rPr>
              <a:t>jsbs@mail.ioa.ac.cn</a:t>
            </a:r>
          </a:p>
          <a:p>
            <a:pPr>
              <a:buNone/>
            </a:pPr>
            <a:r>
              <a:rPr kumimoji="0" lang="zh-CN" altLang="en-US" sz="3200" dirty="0">
                <a:cs typeface="Times New Roman" pitchFamily="18" charset="0"/>
              </a:rPr>
              <a:t>网址：</a:t>
            </a:r>
            <a:r>
              <a:rPr kumimoji="0" lang="en-US" altLang="zh-CN" sz="3200" dirty="0">
                <a:cs typeface="Times New Roman" pitchFamily="18" charset="0"/>
              </a:rPr>
              <a:t>http://zkds.net</a:t>
            </a:r>
            <a:endParaRPr kumimoji="0" lang="zh-CN" altLang="zh-CN" sz="7200" dirty="0">
              <a:cs typeface="Times New Roman" pitchFamily="18" charset="0"/>
            </a:endParaRPr>
          </a:p>
        </p:txBody>
      </p:sp>
      <p:sp>
        <p:nvSpPr>
          <p:cNvPr id="533" name="Text Box 31">
            <a:extLst>
              <a:ext uri="{FF2B5EF4-FFF2-40B4-BE49-F238E27FC236}">
                <a16:creationId xmlns:a16="http://schemas.microsoft.com/office/drawing/2014/main" id="{579D14E3-667F-053B-DD0C-21042611039F}"/>
              </a:ext>
            </a:extLst>
          </p:cNvPr>
          <p:cNvSpPr txBox="1">
            <a:spLocks noChangeAspect="1" noChangeArrowheads="1"/>
          </p:cNvSpPr>
          <p:nvPr/>
        </p:nvSpPr>
        <p:spPr bwMode="auto">
          <a:xfrm>
            <a:off x="7561227" y="39407967"/>
            <a:ext cx="7859330" cy="3060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defTabSz="3689381">
              <a:lnSpc>
                <a:spcPct val="100000"/>
              </a:lnSpc>
              <a:spcBef>
                <a:spcPct val="0"/>
              </a:spcBef>
              <a:buClrTx/>
              <a:buSzTx/>
              <a:buNone/>
            </a:pPr>
            <a:r>
              <a:rPr kumimoji="0" lang="zh-CN" altLang="en-US" sz="4400" b="1" dirty="0">
                <a:cs typeface="宋体" pitchFamily="2" charset="-122"/>
              </a:rPr>
              <a:t>浙江中科电声研发中心</a:t>
            </a:r>
            <a:endParaRPr kumimoji="0" lang="en-US" altLang="zh-CN" sz="4400" b="1" dirty="0">
              <a:cs typeface="宋体" pitchFamily="2" charset="-122"/>
            </a:endParaRPr>
          </a:p>
          <a:p>
            <a:pPr defTabSz="3689381">
              <a:lnSpc>
                <a:spcPct val="100000"/>
              </a:lnSpc>
              <a:spcBef>
                <a:spcPct val="0"/>
              </a:spcBef>
              <a:buClrTx/>
              <a:buSzTx/>
              <a:buNone/>
            </a:pPr>
            <a:r>
              <a:rPr kumimoji="0" lang="en-US" altLang="zh-CN" sz="3200" dirty="0">
                <a:cs typeface="Times New Roman" pitchFamily="18" charset="0"/>
                <a:sym typeface="宋体" pitchFamily="2" charset="-122"/>
              </a:rPr>
              <a:t>COMSOL </a:t>
            </a:r>
            <a:r>
              <a:rPr kumimoji="0" lang="zh-CN" altLang="en-US" sz="3200" dirty="0">
                <a:cs typeface="宋体" pitchFamily="2" charset="-122"/>
                <a:sym typeface="宋体" pitchFamily="2" charset="-122"/>
              </a:rPr>
              <a:t>认证咨询机构</a:t>
            </a:r>
            <a:endParaRPr kumimoji="0" lang="en-US" altLang="zh-CN" sz="3200" dirty="0">
              <a:cs typeface="宋体" pitchFamily="2" charset="-122"/>
            </a:endParaRPr>
          </a:p>
          <a:p>
            <a:pPr defTabSz="3689381">
              <a:lnSpc>
                <a:spcPct val="100000"/>
              </a:lnSpc>
              <a:spcBef>
                <a:spcPts val="1800"/>
              </a:spcBef>
              <a:buClrTx/>
              <a:buSzTx/>
              <a:buNone/>
            </a:pPr>
            <a:r>
              <a:rPr kumimoji="0" lang="zh-CN" altLang="zh-CN" sz="2800" dirty="0">
                <a:cs typeface="宋体" pitchFamily="2" charset="-122"/>
                <a:sym typeface="宋体" pitchFamily="2" charset="-122"/>
              </a:rPr>
              <a:t>浙江省嘉善电声产业技术创新服务平台</a:t>
            </a:r>
            <a:endParaRPr kumimoji="0" lang="en-US" altLang="zh-CN" sz="2800" dirty="0">
              <a:cs typeface="宋体" pitchFamily="2" charset="-122"/>
              <a:sym typeface="宋体" pitchFamily="2" charset="-122"/>
            </a:endParaRPr>
          </a:p>
          <a:p>
            <a:pPr defTabSz="3689381">
              <a:lnSpc>
                <a:spcPct val="100000"/>
              </a:lnSpc>
              <a:spcBef>
                <a:spcPct val="0"/>
              </a:spcBef>
              <a:buClrTx/>
              <a:buSzTx/>
              <a:buNone/>
            </a:pPr>
            <a:r>
              <a:rPr kumimoji="0" lang="zh-CN" altLang="en-US" sz="2800" dirty="0">
                <a:cs typeface="宋体" pitchFamily="2" charset="-122"/>
                <a:sym typeface="宋体" pitchFamily="2" charset="-122"/>
              </a:rPr>
              <a:t>嘉善县电子电声产品质量检验中心</a:t>
            </a:r>
            <a:endParaRPr kumimoji="0" lang="en-US" altLang="zh-CN" sz="2800" dirty="0">
              <a:cs typeface="宋体" pitchFamily="2" charset="-122"/>
              <a:sym typeface="宋体" pitchFamily="2" charset="-122"/>
            </a:endParaRPr>
          </a:p>
          <a:p>
            <a:pPr defTabSz="3689381">
              <a:lnSpc>
                <a:spcPct val="100000"/>
              </a:lnSpc>
              <a:spcBef>
                <a:spcPct val="0"/>
              </a:spcBef>
              <a:buClrTx/>
              <a:buSzTx/>
              <a:buNone/>
            </a:pPr>
            <a:r>
              <a:rPr kumimoji="0" lang="zh-CN" altLang="en-US" sz="2800" dirty="0">
                <a:cs typeface="宋体" pitchFamily="2" charset="-122"/>
              </a:rPr>
              <a:t>嘉善恩益迪电声技术服务有限公司</a:t>
            </a:r>
            <a:endParaRPr kumimoji="0" lang="en-US" altLang="zh-CN" sz="2800" dirty="0">
              <a:cs typeface="宋体" pitchFamily="2" charset="-122"/>
            </a:endParaRPr>
          </a:p>
        </p:txBody>
      </p:sp>
      <p:grpSp>
        <p:nvGrpSpPr>
          <p:cNvPr id="538" name="组合 537">
            <a:extLst>
              <a:ext uri="{FF2B5EF4-FFF2-40B4-BE49-F238E27FC236}">
                <a16:creationId xmlns:a16="http://schemas.microsoft.com/office/drawing/2014/main" id="{D61898C5-FD74-74B9-68DE-F7CA8D26B14C}"/>
              </a:ext>
            </a:extLst>
          </p:cNvPr>
          <p:cNvGrpSpPr>
            <a:grpSpLocks noChangeAspect="1"/>
          </p:cNvGrpSpPr>
          <p:nvPr/>
        </p:nvGrpSpPr>
        <p:grpSpPr>
          <a:xfrm>
            <a:off x="2292473" y="39428063"/>
            <a:ext cx="3701461" cy="3076530"/>
            <a:chOff x="1157288" y="39209127"/>
            <a:chExt cx="4753256" cy="3950748"/>
          </a:xfrm>
        </p:grpSpPr>
        <p:pic>
          <p:nvPicPr>
            <p:cNvPr id="535" name="图片 534" descr="中科电声LOGO(蓝色方型).png">
              <a:extLst>
                <a:ext uri="{FF2B5EF4-FFF2-40B4-BE49-F238E27FC236}">
                  <a16:creationId xmlns:a16="http://schemas.microsoft.com/office/drawing/2014/main" id="{14744AF0-3882-6489-B2AA-729DFBBB3695}"/>
                </a:ext>
              </a:extLst>
            </p:cNvPr>
            <p:cNvPicPr>
              <a:picLocks noChangeAspect="1"/>
            </p:cNvPicPr>
            <p:nvPr/>
          </p:nvPicPr>
          <p:blipFill>
            <a:blip r:embed="rId34" cstate="print"/>
            <a:stretch>
              <a:fillRect/>
            </a:stretch>
          </p:blipFill>
          <p:spPr>
            <a:xfrm>
              <a:off x="1157288" y="39209127"/>
              <a:ext cx="4753256" cy="1686868"/>
            </a:xfrm>
            <a:prstGeom prst="rect">
              <a:avLst/>
            </a:prstGeom>
            <a:ln>
              <a:noFill/>
            </a:ln>
            <a:effectLst/>
          </p:spPr>
        </p:pic>
        <p:pic>
          <p:nvPicPr>
            <p:cNvPr id="536" name="Picture 61" descr="D:\1-嘉善-2007-11-14\31-技术管理-课题-02-扬声器特性数值仿真分析及辅助设计\05-与COMSOL合作\02-合作协议-签字版-2015-02-04\COMSOL_Certified_Consultant.png">
              <a:extLst>
                <a:ext uri="{FF2B5EF4-FFF2-40B4-BE49-F238E27FC236}">
                  <a16:creationId xmlns:a16="http://schemas.microsoft.com/office/drawing/2014/main" id="{2322F9C8-E23F-C8B8-894A-75B4D159C675}"/>
                </a:ext>
              </a:extLst>
            </p:cNvPr>
            <p:cNvPicPr>
              <a:picLocks noChangeAspect="1" noChangeArrowheads="1"/>
            </p:cNvPicPr>
            <p:nvPr/>
          </p:nvPicPr>
          <p:blipFill>
            <a:blip r:embed="rId35" cstate="print"/>
            <a:srcRect/>
            <a:stretch>
              <a:fillRect/>
            </a:stretch>
          </p:blipFill>
          <p:spPr bwMode="auto">
            <a:xfrm>
              <a:off x="1653029" y="41448005"/>
              <a:ext cx="3929521" cy="1711870"/>
            </a:xfrm>
            <a:prstGeom prst="rect">
              <a:avLst/>
            </a:prstGeom>
            <a:ln>
              <a:noFill/>
            </a:ln>
            <a:effectLst/>
          </p:spPr>
        </p:pic>
      </p:grpSp>
      <p:pic>
        <p:nvPicPr>
          <p:cNvPr id="537" name="Picture 62" descr="image001">
            <a:extLst>
              <a:ext uri="{FF2B5EF4-FFF2-40B4-BE49-F238E27FC236}">
                <a16:creationId xmlns:a16="http://schemas.microsoft.com/office/drawing/2014/main" id="{D6F00992-9D68-168A-DE8A-F762AD3DD816}"/>
              </a:ext>
            </a:extLst>
          </p:cNvPr>
          <p:cNvPicPr>
            <a:picLocks noChangeAspect="1" noChangeArrowheads="1"/>
          </p:cNvPicPr>
          <p:nvPr/>
        </p:nvPicPr>
        <p:blipFill>
          <a:blip r:embed="rId36">
            <a:extLst>
              <a:ext uri="{BEBA8EAE-BF5A-486C-A8C5-ECC9F3942E4B}">
                <a14:imgProps xmlns:a14="http://schemas.microsoft.com/office/drawing/2010/main">
                  <a14:imgLayer r:embed="rId37">
                    <a14:imgEffect>
                      <a14:sharpenSoften amount="50000"/>
                    </a14:imgEffect>
                  </a14:imgLayer>
                </a14:imgProps>
              </a:ext>
            </a:extLst>
          </a:blip>
          <a:srcRect/>
          <a:stretch>
            <a:fillRect/>
          </a:stretch>
        </p:blipFill>
        <p:spPr bwMode="auto">
          <a:xfrm>
            <a:off x="27432578" y="39407967"/>
            <a:ext cx="3060000" cy="3060000"/>
          </a:xfrm>
          <a:prstGeom prst="rect">
            <a:avLst/>
          </a:prstGeom>
          <a:ln>
            <a:noFill/>
          </a:ln>
          <a:effectLst/>
        </p:spPr>
      </p:pic>
    </p:spTree>
    <p:extLst>
      <p:ext uri="{BB962C8B-B14F-4D97-AF65-F5344CB8AC3E}">
        <p14:creationId xmlns:p14="http://schemas.microsoft.com/office/powerpoint/2010/main" val="3733779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4095</TotalTime>
  <Words>410</Words>
  <Application>Microsoft Office PowerPoint</Application>
  <PresentationFormat>自定义</PresentationFormat>
  <Paragraphs>29</Paragraphs>
  <Slides>1</Slides>
  <Notes>1</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10" baseType="lpstr">
      <vt:lpstr>等线</vt:lpstr>
      <vt:lpstr>等线 Light</vt:lpstr>
      <vt:lpstr>宋体</vt:lpstr>
      <vt:lpstr>Arial</vt:lpstr>
      <vt:lpstr>Calibri</vt:lpstr>
      <vt:lpstr>Calibri Light</vt:lpstr>
      <vt:lpstr>Times New Roman</vt:lpstr>
      <vt:lpstr>Office Theme</vt:lpstr>
      <vt:lpstr>Equation</vt:lpstr>
      <vt:lpstr>基于集总热网络法的 汽车音频功放温度快速预测模型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155</cp:revision>
  <cp:lastPrinted>2023-01-06T15:48:30Z</cp:lastPrinted>
  <dcterms:created xsi:type="dcterms:W3CDTF">2023-01-03T14:57:49Z</dcterms:created>
  <dcterms:modified xsi:type="dcterms:W3CDTF">2024-10-22T08:51:54Z</dcterms:modified>
</cp:coreProperties>
</file>