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5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>
            <p14:sldId id="285"/>
          </p14:sldIdLst>
        </p14:section>
        <p14:section name="海报示例" id="{31D5EE60-8FE9-4475-976F-B13E2EBE6E3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58" autoAdjust="0"/>
    <p:restoredTop sz="96405" autoAdjust="0"/>
  </p:normalViewPr>
  <p:slideViewPr>
    <p:cSldViewPr snapToGrid="0">
      <p:cViewPr>
        <p:scale>
          <a:sx n="30" d="100"/>
          <a:sy n="30" d="100"/>
        </p:scale>
        <p:origin x="1380" y="-3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>
            <a:extLst>
              <a:ext uri="{FF2B5EF4-FFF2-40B4-BE49-F238E27FC236}">
                <a16:creationId xmlns:a16="http://schemas.microsoft.com/office/drawing/2014/main" id="{3939F069-3316-4753-A6F8-D2F9E755D4E3}"/>
              </a:ext>
            </a:extLst>
          </p:cNvPr>
          <p:cNvSpPr/>
          <p:nvPr/>
        </p:nvSpPr>
        <p:spPr>
          <a:xfrm>
            <a:off x="768001" y="20384361"/>
            <a:ext cx="15691199" cy="7565305"/>
          </a:xfrm>
          <a:prstGeom prst="rect">
            <a:avLst/>
          </a:prstGeom>
          <a:gradFill>
            <a:gsLst>
              <a:gs pos="64000">
                <a:srgbClr val="B8C9E9"/>
              </a:gs>
              <a:gs pos="100000">
                <a:schemeClr val="bg1"/>
              </a:gs>
              <a:gs pos="33000">
                <a:srgbClr val="93ADDD"/>
              </a:gs>
              <a:gs pos="0">
                <a:schemeClr val="accent1"/>
              </a:gs>
            </a:gsLst>
            <a:lin ang="5400000" scaled="1"/>
          </a:gradFill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FA02549B-EFDB-435F-9611-DB343F6F7499}"/>
              </a:ext>
            </a:extLst>
          </p:cNvPr>
          <p:cNvSpPr/>
          <p:nvPr/>
        </p:nvSpPr>
        <p:spPr>
          <a:xfrm>
            <a:off x="14973300" y="29534774"/>
            <a:ext cx="16744813" cy="8044116"/>
          </a:xfrm>
          <a:prstGeom prst="rect">
            <a:avLst/>
          </a:prstGeom>
          <a:gradFill>
            <a:gsLst>
              <a:gs pos="64000">
                <a:srgbClr val="B8C9E9"/>
              </a:gs>
              <a:gs pos="100000">
                <a:schemeClr val="bg1"/>
              </a:gs>
              <a:gs pos="33000">
                <a:srgbClr val="93ADDD"/>
              </a:gs>
              <a:gs pos="0">
                <a:schemeClr val="accent1"/>
              </a:gs>
            </a:gsLst>
            <a:lin ang="5400000" scaled="1"/>
          </a:gradFill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7440" y="390229"/>
            <a:ext cx="17520673" cy="3907429"/>
          </a:xfrm>
        </p:spPr>
        <p:txBody>
          <a:bodyPr>
            <a:normAutofit/>
          </a:bodyPr>
          <a:lstStyle/>
          <a:p>
            <a:r>
              <a:rPr lang="zh-CN" altLang="zh-CN" b="1" kern="100" dirty="0">
                <a:effectLst/>
                <a:latin typeface="+mn-lt"/>
                <a:ea typeface="+mn-ea"/>
                <a:cs typeface="Times New Roman" panose="02020603050405020304" pitchFamily="18" charset="0"/>
              </a:rPr>
              <a:t>放电加工热蚀过程及残余应力仿真</a:t>
            </a:r>
            <a:endParaRPr lang="en-US" dirty="0">
              <a:latin typeface="+mn-lt"/>
              <a:ea typeface="+mn-e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197297" y="9597881"/>
            <a:ext cx="17520817" cy="1984280"/>
          </a:xfrm>
        </p:spPr>
        <p:txBody>
          <a:bodyPr/>
          <a:lstStyle/>
          <a:p>
            <a:r>
              <a:rPr lang="zh-CN" altLang="en-US" sz="4400" b="1" dirty="0">
                <a:latin typeface="+mn-lt"/>
              </a:rPr>
              <a:t>李柯林，顾琳</a:t>
            </a:r>
            <a:r>
              <a:rPr lang="en-US" altLang="zh-CN" sz="4400" b="1" baseline="30000" dirty="0">
                <a:latin typeface="+mn-lt"/>
              </a:rPr>
              <a:t>*  </a:t>
            </a:r>
            <a:r>
              <a:rPr lang="zh-CN" altLang="en-US" sz="4400" b="1" dirty="0">
                <a:latin typeface="+mn-lt"/>
              </a:rPr>
              <a:t>（</a:t>
            </a:r>
            <a:r>
              <a:rPr lang="en-US" altLang="zh-CN" sz="4400" b="1" dirty="0">
                <a:latin typeface="+mn-lt"/>
              </a:rPr>
              <a:t>lgu@sjtu.edu.cn</a:t>
            </a:r>
            <a:r>
              <a:rPr lang="zh-CN" altLang="en-US" sz="4400" b="1" dirty="0">
                <a:latin typeface="+mn-lt"/>
              </a:rPr>
              <a:t>）</a:t>
            </a:r>
            <a:endParaRPr lang="en-US" altLang="zh-CN" sz="4400" b="1" dirty="0">
              <a:latin typeface="+mn-lt"/>
            </a:endParaRPr>
          </a:p>
          <a:p>
            <a:r>
              <a:rPr lang="zh-CN" altLang="en-US" sz="4400" b="1" dirty="0">
                <a:latin typeface="+mn-lt"/>
              </a:rPr>
              <a:t>上海交通大学机械与动力工程学院，上海，中国，</a:t>
            </a:r>
            <a:r>
              <a:rPr lang="en-US" altLang="zh-CN" sz="4400" b="1" dirty="0">
                <a:latin typeface="+mn-lt"/>
              </a:rPr>
              <a:t>200240</a:t>
            </a:r>
          </a:p>
          <a:p>
            <a:endParaRPr lang="en-US" sz="4400" b="1" dirty="0">
              <a:latin typeface="+mn-lt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1C6298-FDF9-47FA-8627-A8259918CF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6856215" y="21687824"/>
            <a:ext cx="14861899" cy="6856707"/>
          </a:xfrm>
        </p:spPr>
        <p:txBody>
          <a:bodyPr/>
          <a:lstStyle/>
          <a:p>
            <a:r>
              <a:rPr lang="zh-CN" altLang="en-US" dirty="0"/>
              <a:t>通过放电加工热源输入，计算材料受热膨胀变形和受冷收缩，计算放电加工热影响带来的应变，通过本构关系计算残余应力。主要控制方程有平衡方程、应力应变本构即胡克定律、位移应变方程和热应变方程。</a:t>
            </a:r>
            <a:endParaRPr lang="en-US" altLang="zh-CN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96912" y="39623894"/>
            <a:ext cx="16933666" cy="231522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altLang="zh-CN" sz="2800" dirty="0">
                <a:latin typeface="+mn-lt"/>
              </a:rPr>
              <a:t>[1] </a:t>
            </a:r>
            <a:r>
              <a:rPr lang="zh-CN" altLang="en-US" sz="2800" dirty="0">
                <a:latin typeface="+mn-lt"/>
              </a:rPr>
              <a:t>唐佳静</a:t>
            </a:r>
            <a:r>
              <a:rPr lang="en-US" altLang="zh-CN" sz="2800" dirty="0">
                <a:latin typeface="+mn-lt"/>
              </a:rPr>
              <a:t>. </a:t>
            </a:r>
            <a:r>
              <a:rPr lang="zh-CN" altLang="en-US" sz="2800" dirty="0">
                <a:latin typeface="+mn-lt"/>
              </a:rPr>
              <a:t>基于热流耦合分析的电火花加工材料蚀除及表面质量提升研究</a:t>
            </a:r>
            <a:r>
              <a:rPr lang="en-US" altLang="zh-CN" sz="2800" dirty="0">
                <a:latin typeface="+mn-lt"/>
              </a:rPr>
              <a:t> [D]. </a:t>
            </a:r>
            <a:r>
              <a:rPr lang="zh-CN" altLang="en-US" sz="2800" dirty="0">
                <a:latin typeface="+mn-lt"/>
              </a:rPr>
              <a:t>哈尔滨工业大学， </a:t>
            </a:r>
            <a:r>
              <a:rPr lang="en-US" altLang="zh-CN" sz="2800" dirty="0">
                <a:latin typeface="+mn-lt"/>
              </a:rPr>
              <a:t>2018.</a:t>
            </a:r>
          </a:p>
          <a:p>
            <a:pPr>
              <a:spcBef>
                <a:spcPts val="1200"/>
              </a:spcBef>
            </a:pPr>
            <a:r>
              <a:rPr lang="en-US" altLang="zh-CN" sz="2800" dirty="0">
                <a:latin typeface="+mn-lt"/>
              </a:rPr>
              <a:t>[2] </a:t>
            </a:r>
            <a:r>
              <a:rPr lang="zh-CN" altLang="en-US" sz="2800" dirty="0">
                <a:latin typeface="+mn-lt"/>
              </a:rPr>
              <a:t>赵万生，顾琳。 高速电弧放电加工技术原理与应用  </a:t>
            </a:r>
            <a:r>
              <a:rPr lang="en-US" altLang="zh-CN" sz="2800" dirty="0">
                <a:latin typeface="+mn-lt"/>
              </a:rPr>
              <a:t>Principle and Applications of Blasting Erosion Arc Machining. </a:t>
            </a:r>
            <a:r>
              <a:rPr lang="zh-CN" altLang="en-US" sz="2800" dirty="0">
                <a:latin typeface="+mn-lt"/>
              </a:rPr>
              <a:t>国防工业出版社</a:t>
            </a:r>
            <a:r>
              <a:rPr lang="en-US" altLang="zh-CN" sz="2800" dirty="0">
                <a:latin typeface="+mn-lt"/>
              </a:rPr>
              <a:t>, 2023. 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+mn-lt"/>
              </a:rPr>
              <a:t>[3] Li Kl, Liao YJL, Gu L, et al. Study on Residual Stress of Blasting Erosion Arc Machined Ti6Al4V and </a:t>
            </a:r>
            <a:r>
              <a:rPr lang="en-US" sz="2800" dirty="0" err="1">
                <a:latin typeface="+mn-lt"/>
              </a:rPr>
              <a:t>TiAl</a:t>
            </a:r>
            <a:r>
              <a:rPr lang="en-US" sz="2800" dirty="0">
                <a:latin typeface="+mn-lt"/>
              </a:rPr>
              <a:t> Alloys. Procedia CIRP. 2022 113:507-512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4197296" y="4649322"/>
            <a:ext cx="17520817" cy="4180360"/>
          </a:xfrm>
        </p:spPr>
        <p:txBody>
          <a:bodyPr/>
          <a:lstStyle/>
          <a:p>
            <a:r>
              <a:rPr lang="zh-CN" altLang="zh-CN" sz="5400" kern="100" dirty="0">
                <a:effectLst/>
                <a:latin typeface="+mn-lt"/>
                <a:cs typeface="Times New Roman" panose="02020603050405020304" pitchFamily="18" charset="0"/>
              </a:rPr>
              <a:t>模型旨在解决使用化学腐蚀方法</a:t>
            </a:r>
            <a:r>
              <a:rPr lang="zh-CN" altLang="en-US" sz="5400" kern="100" dirty="0">
                <a:effectLst/>
                <a:latin typeface="+mn-lt"/>
                <a:cs typeface="Times New Roman" panose="02020603050405020304" pitchFamily="18" charset="0"/>
              </a:rPr>
              <a:t>测量残余应力</a:t>
            </a:r>
            <a:r>
              <a:rPr lang="zh-CN" altLang="zh-CN" sz="5400" kern="100" dirty="0">
                <a:effectLst/>
                <a:latin typeface="+mn-lt"/>
                <a:cs typeface="Times New Roman" panose="02020603050405020304" pitchFamily="18" charset="0"/>
              </a:rPr>
              <a:t>破坏加工完整性的问题。通过改变热源输入，可以获得不同能量下、单脉冲或连续脉冲下的电火花放电、电弧放电等放电加工的材料蚀除过程，以及加工后工件的残余应力分布及大小，为研究放电加工对工件的热影响做出指导。</a:t>
            </a:r>
            <a:endParaRPr lang="en-US" sz="5400" dirty="0">
              <a:latin typeface="+mn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9530" y="14802958"/>
            <a:ext cx="29615963" cy="5517681"/>
          </a:xfrm>
        </p:spPr>
        <p:txBody>
          <a:bodyPr/>
          <a:lstStyle/>
          <a:p>
            <a:pPr indent="457200"/>
            <a:r>
              <a:rPr lang="zh-CN" altLang="zh-CN" sz="4400" kern="100" dirty="0">
                <a:effectLst/>
                <a:cs typeface="Times New Roman" panose="02020603050405020304" pitchFamily="18" charset="0"/>
              </a:rPr>
              <a:t>放电加工利用高温等离子体熔化甚至汽化工件，形成蚀坑达到材料去除的目的。</a:t>
            </a:r>
            <a:r>
              <a:rPr lang="zh-CN" altLang="en-US" sz="4400" kern="100" dirty="0">
                <a:effectLst/>
                <a:cs typeface="Times New Roman" panose="02020603050405020304" pitchFamily="18" charset="0"/>
              </a:rPr>
              <a:t>但是高温等离子体对加工工件表面的热影响是不可忽视的，尤其是高温快冷之后的热应力以及在此影响下形成的裂纹等。</a:t>
            </a:r>
            <a:endParaRPr lang="en-US" altLang="zh-CN" sz="4400" kern="100" dirty="0">
              <a:effectLst/>
              <a:cs typeface="Times New Roman" panose="02020603050405020304" pitchFamily="18" charset="0"/>
            </a:endParaRPr>
          </a:p>
          <a:p>
            <a:pPr indent="457200"/>
            <a:r>
              <a:rPr lang="zh-CN" altLang="zh-CN" sz="4400" kern="100" dirty="0">
                <a:effectLst/>
                <a:cs typeface="Times New Roman" panose="02020603050405020304" pitchFamily="18" charset="0"/>
              </a:rPr>
              <a:t>为了评估放电加工对工件材料的影响，本模型以钛合金的电弧放电为例，利用</a:t>
            </a:r>
            <a:r>
              <a:rPr lang="en-US" altLang="zh-CN" sz="4400" kern="100" dirty="0">
                <a:effectLst/>
                <a:cs typeface="Times New Roman" panose="02020603050405020304" pitchFamily="18" charset="0"/>
              </a:rPr>
              <a:t> COMSOL </a:t>
            </a:r>
            <a:r>
              <a:rPr lang="zh-CN" altLang="zh-CN" sz="4400" kern="100" dirty="0">
                <a:effectLst/>
                <a:cs typeface="Times New Roman" panose="02020603050405020304" pitchFamily="18" charset="0"/>
              </a:rPr>
              <a:t>的传热模块和固体力学模块为基础，搭建了单次放电材料蚀除过程和残余应力预测模型。</a:t>
            </a:r>
            <a:r>
              <a:rPr lang="zh-CN" altLang="en-US" sz="4400" kern="100" dirty="0">
                <a:effectLst/>
                <a:cs typeface="Times New Roman" panose="02020603050405020304" pitchFamily="18" charset="0"/>
              </a:rPr>
              <a:t>并</a:t>
            </a:r>
            <a:r>
              <a:rPr lang="zh-CN" altLang="zh-CN" sz="4400" kern="100" dirty="0">
                <a:effectLst/>
                <a:cs typeface="Times New Roman" panose="02020603050405020304" pitchFamily="18" charset="0"/>
              </a:rPr>
              <a:t>通过变形几何模块，模拟等离子体加热熔化汽化材料的过程。另外，考虑到金属在升温和快速冷却过程中的相变，耦合了金属加工模块，利用相变潜热和相变应变两个多物理场</a:t>
            </a:r>
            <a:r>
              <a:rPr lang="zh-CN" altLang="en-US" sz="4400" kern="100" dirty="0">
                <a:effectLst/>
                <a:cs typeface="Times New Roman" panose="02020603050405020304" pitchFamily="18" charset="0"/>
              </a:rPr>
              <a:t>。在此基础上，综合计算获得放电加工中高温等离子子体对工件表面的</a:t>
            </a:r>
            <a:r>
              <a:rPr lang="zh-CN" altLang="zh-CN" sz="4400" kern="100" dirty="0">
                <a:effectLst/>
                <a:cs typeface="Times New Roman" panose="02020603050405020304" pitchFamily="18" charset="0"/>
              </a:rPr>
              <a:t>热和力的影响。</a:t>
            </a:r>
          </a:p>
          <a:p>
            <a:endParaRPr lang="en-US" altLang="zh-CN" sz="36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63831" y="13330716"/>
            <a:ext cx="29615963" cy="1302499"/>
          </a:xfrm>
        </p:spPr>
        <p:txBody>
          <a:bodyPr/>
          <a:lstStyle/>
          <a:p>
            <a:r>
              <a:rPr lang="zh-CN" altLang="en-US" dirty="0"/>
              <a:t>摘要：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6856215" y="20219845"/>
            <a:ext cx="14861899" cy="1303795"/>
          </a:xfrm>
        </p:spPr>
        <p:txBody>
          <a:bodyPr/>
          <a:lstStyle/>
          <a:p>
            <a:r>
              <a:rPr lang="zh-CN" altLang="en-US" dirty="0"/>
              <a:t>热弹塑性残余应力预测方法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C644384-6DB7-4296-B34C-E6674D4A42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96912" y="26591952"/>
            <a:ext cx="13776431" cy="1468347"/>
          </a:xfrm>
        </p:spPr>
        <p:txBody>
          <a:bodyPr/>
          <a:lstStyle/>
          <a:p>
            <a:pPr algn="ctr"/>
            <a:r>
              <a:rPr lang="zh-CN" altLang="en-US" sz="4400" dirty="0"/>
              <a:t>图</a:t>
            </a:r>
            <a:r>
              <a:rPr lang="en-US" altLang="zh-CN" sz="4400" dirty="0"/>
              <a:t>1. </a:t>
            </a:r>
            <a:r>
              <a:rPr lang="zh-CN" altLang="en-US" sz="4400" dirty="0"/>
              <a:t>电弧放电过程中及放电结束温度变化</a:t>
            </a:r>
            <a:endParaRPr lang="en-US" sz="44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zh-CN" altLang="en-US" dirty="0"/>
              <a:t>结论：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6312670" y="36691554"/>
            <a:ext cx="14224907" cy="1468347"/>
          </a:xfrm>
        </p:spPr>
        <p:txBody>
          <a:bodyPr/>
          <a:lstStyle/>
          <a:p>
            <a:pPr algn="ctr"/>
            <a:r>
              <a:rPr lang="zh-CN" altLang="en-US" sz="4400" dirty="0"/>
              <a:t>图</a:t>
            </a:r>
            <a:r>
              <a:rPr lang="en-US" altLang="zh-CN" sz="4400" dirty="0"/>
              <a:t>2. </a:t>
            </a:r>
            <a:r>
              <a:rPr lang="zh-CN" altLang="en-US" sz="4400" dirty="0"/>
              <a:t>冷却阶段残余应力的深度分布</a:t>
            </a:r>
            <a:endParaRPr lang="en-US" sz="4400" dirty="0"/>
          </a:p>
        </p:txBody>
      </p:sp>
      <p:pic>
        <p:nvPicPr>
          <p:cNvPr id="58" name="图片 57">
            <a:extLst>
              <a:ext uri="{FF2B5EF4-FFF2-40B4-BE49-F238E27FC236}">
                <a16:creationId xmlns:a16="http://schemas.microsoft.com/office/drawing/2014/main" id="{D1364529-098F-48F1-8B23-E59B63106D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01" y="1668334"/>
            <a:ext cx="13068300" cy="9925050"/>
          </a:xfrm>
          <a:prstGeom prst="rect">
            <a:avLst/>
          </a:prstGeom>
        </p:spPr>
      </p:pic>
      <p:pic>
        <p:nvPicPr>
          <p:cNvPr id="61" name="图片占位符 20">
            <a:extLst>
              <a:ext uri="{FF2B5EF4-FFF2-40B4-BE49-F238E27FC236}">
                <a16:creationId xmlns:a16="http://schemas.microsoft.com/office/drawing/2014/main" id="{67163178-0D3A-4593-9F4C-CC0A96CE8DB5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0578" y="38379964"/>
            <a:ext cx="13054611" cy="4291593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id="{A33D103C-B450-49DF-8190-C631A7B526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912" y="21294069"/>
            <a:ext cx="14574688" cy="4712755"/>
          </a:xfrm>
          <a:prstGeom prst="rect">
            <a:avLst/>
          </a:prstGeom>
        </p:spPr>
      </p:pic>
      <p:pic>
        <p:nvPicPr>
          <p:cNvPr id="69" name="图片 68">
            <a:extLst>
              <a:ext uri="{FF2B5EF4-FFF2-40B4-BE49-F238E27FC236}">
                <a16:creationId xmlns:a16="http://schemas.microsoft.com/office/drawing/2014/main" id="{03FBE92E-8D5A-4D1C-A29A-C044AC8B40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8382" y="30629056"/>
            <a:ext cx="15913484" cy="5702390"/>
          </a:xfrm>
          <a:prstGeom prst="rect">
            <a:avLst/>
          </a:prstGeom>
        </p:spPr>
      </p:pic>
      <p:graphicFrame>
        <p:nvGraphicFramePr>
          <p:cNvPr id="70" name="对象 69">
            <a:extLst>
              <a:ext uri="{FF2B5EF4-FFF2-40B4-BE49-F238E27FC236}">
                <a16:creationId xmlns:a16="http://schemas.microsoft.com/office/drawing/2014/main" id="{090FCCC8-15B9-4394-A44A-B6FC4D51AC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164983"/>
              </p:ext>
            </p:extLst>
          </p:nvPr>
        </p:nvGraphicFramePr>
        <p:xfrm>
          <a:off x="16856215" y="24440303"/>
          <a:ext cx="5605370" cy="4135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7" imgW="1549080" imgH="1143000" progId="Equation.DSMT4">
                  <p:embed/>
                </p:oleObj>
              </mc:Choice>
              <mc:Fallback>
                <p:oleObj name="Equation" r:id="rId7" imgW="1549080" imgH="1143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856215" y="24440303"/>
                        <a:ext cx="5605370" cy="41351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文本框 70">
            <a:extLst>
              <a:ext uri="{FF2B5EF4-FFF2-40B4-BE49-F238E27FC236}">
                <a16:creationId xmlns:a16="http://schemas.microsoft.com/office/drawing/2014/main" id="{D9CC168D-E328-4554-A013-3E7F06CA9BBA}"/>
              </a:ext>
            </a:extLst>
          </p:cNvPr>
          <p:cNvSpPr txBox="1"/>
          <p:nvPr/>
        </p:nvSpPr>
        <p:spPr>
          <a:xfrm>
            <a:off x="22957705" y="24758879"/>
            <a:ext cx="97345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0" i="1" dirty="0" err="1">
                <a:solidFill>
                  <a:srgbClr val="000000"/>
                </a:solidFill>
                <a:effectLst/>
              </a:rPr>
              <a:t>Fv</a:t>
            </a:r>
            <a:r>
              <a:rPr lang="en-US" altLang="zh-CN" sz="4000" b="0" i="0" dirty="0">
                <a:solidFill>
                  <a:srgbClr val="000000"/>
                </a:solidFill>
                <a:effectLst/>
              </a:rPr>
              <a:t>——</a:t>
            </a:r>
            <a:r>
              <a:rPr lang="zh-CN" altLang="en-US" sz="4000" b="0" i="0" dirty="0">
                <a:solidFill>
                  <a:srgbClr val="000000"/>
                </a:solidFill>
                <a:effectLst/>
              </a:rPr>
              <a:t>体载荷，本研究中为 </a:t>
            </a:r>
            <a:r>
              <a:rPr lang="en-US" altLang="zh-CN" sz="4000" b="0" i="0" dirty="0">
                <a:solidFill>
                  <a:srgbClr val="000000"/>
                </a:solidFill>
                <a:effectLst/>
              </a:rPr>
              <a:t>0</a:t>
            </a:r>
            <a:r>
              <a:rPr lang="zh-CN" altLang="en-US" sz="4000" b="0" i="0" dirty="0">
                <a:solidFill>
                  <a:srgbClr val="000000"/>
                </a:solidFill>
                <a:effectLst/>
              </a:rPr>
              <a:t>；</a:t>
            </a:r>
            <a:endParaRPr lang="en-US" altLang="zh-CN" sz="4000" b="0" i="0" dirty="0">
              <a:solidFill>
                <a:srgbClr val="000000"/>
              </a:solidFill>
              <a:effectLst/>
            </a:endParaRPr>
          </a:p>
          <a:p>
            <a:r>
              <a:rPr lang="en-US" altLang="zh-CN" sz="4000" b="0" i="1" dirty="0">
                <a:solidFill>
                  <a:srgbClr val="000000"/>
                </a:solidFill>
                <a:effectLst/>
              </a:rPr>
              <a:t>σ</a:t>
            </a:r>
            <a:r>
              <a:rPr lang="en-US" altLang="zh-CN" sz="4000" b="0" i="0" dirty="0">
                <a:solidFill>
                  <a:srgbClr val="000000"/>
                </a:solidFill>
                <a:effectLst/>
              </a:rPr>
              <a:t>——</a:t>
            </a:r>
            <a:r>
              <a:rPr lang="zh-CN" altLang="en-US" sz="4000" b="0" i="0" dirty="0">
                <a:solidFill>
                  <a:srgbClr val="000000"/>
                </a:solidFill>
                <a:effectLst/>
              </a:rPr>
              <a:t>应力张量， </a:t>
            </a:r>
            <a:r>
              <a:rPr lang="en-US" altLang="zh-CN" sz="4000" b="0" i="1" dirty="0">
                <a:solidFill>
                  <a:srgbClr val="000000"/>
                </a:solidFill>
                <a:effectLst/>
              </a:rPr>
              <a:t>σ</a:t>
            </a:r>
            <a:r>
              <a:rPr lang="en-US" altLang="zh-CN" sz="4000" b="0" i="0" dirty="0">
                <a:solidFill>
                  <a:srgbClr val="000000"/>
                </a:solidFill>
                <a:effectLst/>
              </a:rPr>
              <a:t>0 </a:t>
            </a:r>
            <a:r>
              <a:rPr lang="zh-CN" altLang="en-US" sz="4000" b="0" i="0" dirty="0">
                <a:solidFill>
                  <a:srgbClr val="000000"/>
                </a:solidFill>
                <a:effectLst/>
              </a:rPr>
              <a:t>初始应力张量为零；</a:t>
            </a:r>
            <a:endParaRPr lang="en-US" altLang="zh-CN" sz="4000" b="0" i="0" dirty="0">
              <a:solidFill>
                <a:srgbClr val="000000"/>
              </a:solidFill>
              <a:effectLst/>
            </a:endParaRPr>
          </a:p>
          <a:p>
            <a:r>
              <a:rPr lang="en-US" altLang="zh-CN" sz="4000" b="0" i="1" dirty="0">
                <a:solidFill>
                  <a:srgbClr val="000000"/>
                </a:solidFill>
                <a:effectLst/>
              </a:rPr>
              <a:t>C </a:t>
            </a:r>
            <a:r>
              <a:rPr lang="en-US" altLang="zh-CN" sz="4000" b="0" i="0" dirty="0">
                <a:solidFill>
                  <a:srgbClr val="000000"/>
                </a:solidFill>
                <a:effectLst/>
              </a:rPr>
              <a:t>——</a:t>
            </a:r>
            <a:r>
              <a:rPr lang="zh-CN" altLang="en-US" sz="4000" b="0" i="0" dirty="0">
                <a:solidFill>
                  <a:srgbClr val="000000"/>
                </a:solidFill>
                <a:effectLst/>
              </a:rPr>
              <a:t>第四阶弹性张量；</a:t>
            </a:r>
            <a:endParaRPr lang="en-US" altLang="zh-CN" sz="4000" b="0" i="0" dirty="0">
              <a:solidFill>
                <a:srgbClr val="000000"/>
              </a:solidFill>
              <a:effectLst/>
            </a:endParaRPr>
          </a:p>
          <a:p>
            <a:r>
              <a:rPr lang="en-US" altLang="zh-CN" sz="4000" b="0" i="1" dirty="0">
                <a:solidFill>
                  <a:srgbClr val="000000"/>
                </a:solidFill>
                <a:effectLst/>
              </a:rPr>
              <a:t>ε</a:t>
            </a:r>
            <a:r>
              <a:rPr lang="en-US" altLang="zh-CN" sz="4000" b="0" i="0" dirty="0">
                <a:solidFill>
                  <a:srgbClr val="000000"/>
                </a:solidFill>
                <a:effectLst/>
              </a:rPr>
              <a:t>——</a:t>
            </a:r>
            <a:r>
              <a:rPr lang="zh-CN" altLang="en-US" sz="4000" b="0" i="0" dirty="0">
                <a:solidFill>
                  <a:srgbClr val="000000"/>
                </a:solidFill>
                <a:effectLst/>
              </a:rPr>
              <a:t>应变张量， </a:t>
            </a:r>
            <a:r>
              <a:rPr lang="en-US" altLang="zh-CN" sz="4000" b="0" i="1" dirty="0">
                <a:solidFill>
                  <a:srgbClr val="000000"/>
                </a:solidFill>
                <a:effectLst/>
              </a:rPr>
              <a:t>ε</a:t>
            </a:r>
            <a:r>
              <a:rPr lang="en-US" altLang="zh-CN" sz="4000" b="0" i="0" dirty="0">
                <a:solidFill>
                  <a:srgbClr val="000000"/>
                </a:solidFill>
                <a:effectLst/>
              </a:rPr>
              <a:t>0 </a:t>
            </a:r>
            <a:r>
              <a:rPr lang="zh-CN" altLang="en-US" sz="4000" b="0" i="0" dirty="0">
                <a:solidFill>
                  <a:srgbClr val="000000"/>
                </a:solidFill>
                <a:effectLst/>
              </a:rPr>
              <a:t>初始应变为零；</a:t>
            </a:r>
            <a:endParaRPr lang="en-US" altLang="zh-CN" sz="4000" b="0" i="0" dirty="0">
              <a:solidFill>
                <a:srgbClr val="000000"/>
              </a:solidFill>
              <a:effectLst/>
            </a:endParaRPr>
          </a:p>
          <a:p>
            <a:r>
              <a:rPr lang="en-US" altLang="zh-CN" sz="4000" b="0" i="1" dirty="0">
                <a:solidFill>
                  <a:srgbClr val="000000"/>
                </a:solidFill>
                <a:effectLst/>
              </a:rPr>
              <a:t>u</a:t>
            </a:r>
            <a:r>
              <a:rPr lang="en-US" altLang="zh-CN" sz="4000" b="0" i="0" dirty="0">
                <a:solidFill>
                  <a:srgbClr val="000000"/>
                </a:solidFill>
                <a:effectLst/>
              </a:rPr>
              <a:t>2 ——</a:t>
            </a:r>
            <a:r>
              <a:rPr lang="zh-CN" altLang="en-US" sz="4000" b="0" i="0" dirty="0">
                <a:solidFill>
                  <a:srgbClr val="000000"/>
                </a:solidFill>
                <a:effectLst/>
              </a:rPr>
              <a:t>位移； </a:t>
            </a:r>
            <a:r>
              <a:rPr lang="en-US" altLang="zh-CN" sz="4000" b="0" i="1" dirty="0">
                <a:solidFill>
                  <a:srgbClr val="000000"/>
                </a:solidFill>
                <a:effectLst/>
              </a:rPr>
              <a:t>T </a:t>
            </a:r>
            <a:r>
              <a:rPr lang="en-US" altLang="zh-CN" sz="4000" b="0" i="0" dirty="0">
                <a:solidFill>
                  <a:srgbClr val="000000"/>
                </a:solidFill>
                <a:effectLst/>
              </a:rPr>
              <a:t>——</a:t>
            </a:r>
            <a:r>
              <a:rPr lang="zh-CN" altLang="en-US" sz="4000" b="0" i="0" dirty="0">
                <a:solidFill>
                  <a:srgbClr val="000000"/>
                </a:solidFill>
                <a:effectLst/>
              </a:rPr>
              <a:t>温度， </a:t>
            </a:r>
            <a:r>
              <a:rPr lang="en-US" altLang="zh-CN" sz="4000" b="0" i="1" dirty="0">
                <a:solidFill>
                  <a:srgbClr val="000000"/>
                </a:solidFill>
                <a:effectLst/>
              </a:rPr>
              <a:t>T</a:t>
            </a:r>
            <a:r>
              <a:rPr lang="en-US" altLang="zh-CN" sz="4000" b="0" i="0" dirty="0">
                <a:solidFill>
                  <a:srgbClr val="000000"/>
                </a:solidFill>
                <a:effectLst/>
              </a:rPr>
              <a:t>0 </a:t>
            </a:r>
            <a:r>
              <a:rPr lang="zh-CN" altLang="en-US" sz="4000" b="0" i="0" dirty="0">
                <a:solidFill>
                  <a:srgbClr val="000000"/>
                </a:solidFill>
                <a:effectLst/>
              </a:rPr>
              <a:t>为室温。</a:t>
            </a:r>
            <a:r>
              <a:rPr lang="zh-CN" altLang="en-US" sz="4000" dirty="0"/>
              <a:t> </a:t>
            </a:r>
            <a:br>
              <a:rPr lang="zh-CN" altLang="en-US" sz="4000" dirty="0"/>
            </a:br>
            <a:endParaRPr lang="zh-CN" altLang="en-US" sz="4000" dirty="0"/>
          </a:p>
        </p:txBody>
      </p:sp>
      <p:sp>
        <p:nvSpPr>
          <p:cNvPr id="74" name="Text Placeholder 13">
            <a:extLst>
              <a:ext uri="{FF2B5EF4-FFF2-40B4-BE49-F238E27FC236}">
                <a16:creationId xmlns:a16="http://schemas.microsoft.com/office/drawing/2014/main" id="{26E861B2-959F-4541-B2F0-67B5BEDE1EF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96976" y="30943550"/>
            <a:ext cx="13400206" cy="7100888"/>
          </a:xfrm>
        </p:spPr>
        <p:txBody>
          <a:bodyPr/>
          <a:lstStyle/>
          <a:p>
            <a:pPr marL="685800" indent="-685800">
              <a:buFont typeface="Wingdings" panose="05000000000000000000" pitchFamily="2" charset="2"/>
              <a:buChar char="l"/>
            </a:pPr>
            <a:r>
              <a:rPr lang="zh-CN" altLang="en-US" sz="4800" dirty="0"/>
              <a:t>放电加工中，材料受热膨胀产生压应力；放电结束后材料冷却产生拉应力。</a:t>
            </a:r>
            <a:endParaRPr lang="en-US" altLang="zh-CN" sz="4800" dirty="0"/>
          </a:p>
          <a:p>
            <a:pPr marL="685800" indent="-685800">
              <a:buFont typeface="Wingdings" panose="05000000000000000000" pitchFamily="2" charset="2"/>
              <a:buChar char="l"/>
            </a:pPr>
            <a:r>
              <a:rPr lang="zh-CN" altLang="en-US" sz="4800" dirty="0"/>
              <a:t>放电加工后工件表面残余应力为拉应力，随深度增加拉应力逐渐减小转变为压应力，然后压应力减小趋近于无应力状态。</a:t>
            </a:r>
            <a:endParaRPr lang="en-US" altLang="zh-CN" sz="4800" dirty="0"/>
          </a:p>
          <a:p>
            <a:pPr marL="685800" indent="-685800">
              <a:buFont typeface="Wingdings" panose="05000000000000000000" pitchFamily="2" charset="2"/>
              <a:buChar char="l"/>
            </a:pPr>
            <a:r>
              <a:rPr lang="zh-CN" altLang="en-US" sz="4800" dirty="0"/>
              <a:t>加工表面最大残余拉应力为</a:t>
            </a:r>
            <a:r>
              <a:rPr lang="en-US" altLang="zh-CN" sz="4800" dirty="0"/>
              <a:t>958 MPa</a:t>
            </a:r>
            <a:r>
              <a:rPr lang="zh-CN" altLang="en-US" sz="4800" dirty="0"/>
              <a:t>，大于材料抗拉强度，意味着会有裂纹产生。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787</TotalTime>
  <Words>554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等线</vt:lpstr>
      <vt:lpstr>等线 Light</vt:lpstr>
      <vt:lpstr>Arial</vt:lpstr>
      <vt:lpstr>Calibri</vt:lpstr>
      <vt:lpstr>Calibri Light</vt:lpstr>
      <vt:lpstr>Times New Roman</vt:lpstr>
      <vt:lpstr>Wingdings</vt:lpstr>
      <vt:lpstr>Office Theme</vt:lpstr>
      <vt:lpstr>Equation</vt:lpstr>
      <vt:lpstr>放电加工热蚀过程及残余应力仿真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Lijuan Du</cp:lastModifiedBy>
  <cp:revision>140</cp:revision>
  <cp:lastPrinted>2023-01-06T15:48:30Z</cp:lastPrinted>
  <dcterms:created xsi:type="dcterms:W3CDTF">2023-01-03T14:57:49Z</dcterms:created>
  <dcterms:modified xsi:type="dcterms:W3CDTF">2024-10-21T08:03:07Z</dcterms:modified>
</cp:coreProperties>
</file>