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797675" cy="99250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40" d="100"/>
          <a:sy n="40" d="100"/>
        </p:scale>
        <p:origin x="84" y="-605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7976"/>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50443" y="0"/>
            <a:ext cx="2945659" cy="497976"/>
          </a:xfrm>
          <a:prstGeom prst="rect">
            <a:avLst/>
          </a:prstGeom>
        </p:spPr>
        <p:txBody>
          <a:bodyPr vert="horz" lIns="91440" tIns="45720" rIns="91440" bIns="45720" rtlCol="0"/>
          <a:lstStyle>
            <a:lvl1pPr algn="r">
              <a:defRPr sz="1200"/>
            </a:lvl1pPr>
          </a:lstStyle>
          <a:p>
            <a:fld id="{840FD44B-3D92-4DA1-963F-3AC1E37877B5}" type="datetimeFigureOut">
              <a:rPr lang="en-US" smtClean="0"/>
              <a:t>10/23/2024</a:t>
            </a:fld>
            <a:endParaRPr lang="en-US"/>
          </a:p>
        </p:txBody>
      </p:sp>
      <p:sp>
        <p:nvSpPr>
          <p:cNvPr id="4" name="Folienbildplatzhalter 3"/>
          <p:cNvSpPr>
            <a:spLocks noGrp="1" noRot="1" noChangeAspect="1"/>
          </p:cNvSpPr>
          <p:nvPr>
            <p:ph type="sldImg" idx="2"/>
          </p:nvPr>
        </p:nvSpPr>
        <p:spPr>
          <a:xfrm>
            <a:off x="2143125" y="1239838"/>
            <a:ext cx="2511425" cy="3351212"/>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79768" y="4776431"/>
            <a:ext cx="5438140" cy="3907988"/>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9427076"/>
            <a:ext cx="2945659" cy="497975"/>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50443" y="9427076"/>
            <a:ext cx="2945659" cy="497975"/>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en-US" sz="5400" b="1" dirty="0">
                <a:solidFill>
                  <a:schemeClr val="bg1">
                    <a:lumMod val="65000"/>
                  </a:schemeClr>
                </a:solidFill>
                <a:latin typeface="Calibri" panose="020F0502020204030204" pitchFamily="34" charset="0"/>
                <a:cs typeface="Calibri" panose="020F0502020204030204" pitchFamily="34" charset="0"/>
              </a:rPr>
              <a:t>REFERENCES</a:t>
            </a: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10/23/2024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image" Target="../media/image3.png"/><Relationship Id="rId7"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6.png"/><Relationship Id="rId11" Type="http://schemas.openxmlformats.org/officeDocument/2006/relationships/image" Target="../media/image7.png"/><Relationship Id="rId5" Type="http://schemas.openxmlformats.org/officeDocument/2006/relationships/image" Target="../media/image5.png"/><Relationship Id="rId10" Type="http://schemas.openxmlformats.org/officeDocument/2006/relationships/image" Target="../media/image2.emf"/><Relationship Id="rId4" Type="http://schemas.openxmlformats.org/officeDocument/2006/relationships/image" Target="../media/image4.png"/><Relationship Id="rId9"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4064387" y="1788849"/>
            <a:ext cx="17816194" cy="4824426"/>
          </a:xfrm>
        </p:spPr>
        <p:txBody>
          <a:bodyPr>
            <a:normAutofit fontScale="90000"/>
          </a:bodyPr>
          <a:lstStyle/>
          <a:p>
            <a:r>
              <a:rPr lang="en-US" altLang="zh-CN" sz="9800" kern="100" dirty="0">
                <a:latin typeface="+mn-lt"/>
                <a:ea typeface="黑体" panose="02010609060101010101" pitchFamily="49" charset="-122"/>
              </a:rPr>
              <a:t>Study on mesoscopic creep characteristics of shale reservoir and its influence mechanism on shale gas production</a:t>
            </a:r>
            <a:endParaRPr lang="en-US" b="0" dirty="0">
              <a:latin typeface="+mn-lt"/>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064387" y="9422953"/>
            <a:ext cx="17520817" cy="3050724"/>
          </a:xfrm>
        </p:spPr>
        <p:txBody>
          <a:bodyPr/>
          <a:lstStyle/>
          <a:p>
            <a:r>
              <a:rPr lang="en-US" altLang="zh-CN" sz="3600" dirty="0" err="1">
                <a:latin typeface="+mn-lt"/>
                <a:cs typeface="Times New Roman" panose="02020603050405020304" pitchFamily="18" charset="0"/>
              </a:rPr>
              <a:t>Guanglei</a:t>
            </a:r>
            <a:r>
              <a:rPr lang="en-US" altLang="zh-CN" sz="3600" dirty="0">
                <a:latin typeface="+mn-lt"/>
                <a:cs typeface="Times New Roman" panose="02020603050405020304" pitchFamily="18" charset="0"/>
              </a:rPr>
              <a:t> Cui</a:t>
            </a:r>
            <a:r>
              <a:rPr lang="en-US" altLang="zh-CN" sz="3600" baseline="30000" dirty="0">
                <a:latin typeface="+mn-lt"/>
                <a:cs typeface="Times New Roman" panose="02020603050405020304" pitchFamily="18" charset="0"/>
              </a:rPr>
              <a:t>1</a:t>
            </a:r>
            <a:r>
              <a:rPr lang="en-US" altLang="zh-CN" sz="3600" dirty="0">
                <a:latin typeface="+mn-lt"/>
                <a:cs typeface="Times New Roman" panose="02020603050405020304" pitchFamily="18" charset="0"/>
              </a:rPr>
              <a:t>, Yingjie Guo</a:t>
            </a:r>
            <a:r>
              <a:rPr lang="en-US" altLang="zh-CN" sz="3600" baseline="30000" dirty="0">
                <a:latin typeface="+mn-lt"/>
                <a:cs typeface="Times New Roman" panose="02020603050405020304" pitchFamily="18" charset="0"/>
              </a:rPr>
              <a:t>2</a:t>
            </a:r>
          </a:p>
          <a:p>
            <a:pPr>
              <a:lnSpc>
                <a:spcPts val="3500"/>
              </a:lnSpc>
              <a:spcBef>
                <a:spcPts val="1200"/>
              </a:spcBef>
            </a:pPr>
            <a:r>
              <a:rPr lang="en-US" sz="3600" dirty="0">
                <a:latin typeface="+mn-lt"/>
                <a:cs typeface="Times New Roman" panose="02020603050405020304" pitchFamily="18" charset="0"/>
              </a:rPr>
              <a:t>1. Key Laboratory of Ministry of Education on Safe Mining of Deep Metal Mines, Northeastern University, Shenyang, China</a:t>
            </a:r>
          </a:p>
          <a:p>
            <a:pPr>
              <a:lnSpc>
                <a:spcPts val="3500"/>
              </a:lnSpc>
              <a:spcBef>
                <a:spcPts val="1200"/>
              </a:spcBef>
            </a:pPr>
            <a:r>
              <a:rPr lang="en-US" altLang="zh-CN" sz="3600" dirty="0">
                <a:latin typeface="+mn-lt"/>
                <a:cs typeface="Times New Roman" panose="02020603050405020304" pitchFamily="18" charset="0"/>
              </a:rPr>
              <a:t>2. Key Laboratory of Ministry of Education on Safe Mining of Deep Metal Mines, Northeastern University, Shenyang, China</a:t>
            </a:r>
          </a:p>
          <a:p>
            <a:endParaRPr lang="en-US" sz="3600" dirty="0">
              <a:latin typeface="+mn-lt"/>
              <a:cs typeface="Times New Roman" panose="02020603050405020304" pitchFamily="18" charset="0"/>
            </a:endParaRP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5523019" y="21674888"/>
            <a:ext cx="16062185" cy="6856707"/>
          </a:xfrm>
        </p:spPr>
        <p:txBody>
          <a:bodyPr/>
          <a:lstStyle/>
          <a:p>
            <a:pPr>
              <a:spcBef>
                <a:spcPts val="1200"/>
              </a:spcBef>
            </a:pPr>
            <a:r>
              <a:rPr lang="en-US" sz="3600" dirty="0">
                <a:cs typeface="Times New Roman" panose="02020603050405020304" pitchFamily="18" charset="0"/>
              </a:rPr>
              <a:t>Nanoindentation experiments were carried out to obtain the mechanical parameters of shale at the microscopic scale by using holding load experiments at different loading angles, as well as the mineral composition of shale samples and their spatial distribution characteristics were analyzed in detail by using the TIMA technique. </a:t>
            </a:r>
          </a:p>
          <a:p>
            <a:pPr>
              <a:spcBef>
                <a:spcPts val="1200"/>
              </a:spcBef>
            </a:pPr>
            <a:r>
              <a:rPr lang="en-US" sz="3600" dirty="0">
                <a:cs typeface="Times New Roman" panose="02020603050405020304" pitchFamily="18" charset="0"/>
              </a:rPr>
              <a:t>The geometrical model(Figure 1) was inscribed based on machine learning and the relationship between creep flexibility and Young's modulus with hardness was calculated based on the derivation of the creep intrinsic model. </a:t>
            </a:r>
          </a:p>
          <a:p>
            <a:pPr>
              <a:spcBef>
                <a:spcPts val="1200"/>
              </a:spcBef>
            </a:pPr>
            <a:r>
              <a:rPr lang="en-US" sz="3600" dirty="0">
                <a:cs typeface="Times New Roman" panose="02020603050405020304" pitchFamily="18" charset="0"/>
              </a:rPr>
              <a:t>Based on the results of micromechanical parameter characterization and mineral composition analysis, a mathematical model describing the microscopic flow and creep behavior of shale gas was constructed to explore the specific influence mechanism of creep on the gas production process. </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r>
              <a:rPr lang="en-US" dirty="0">
                <a:latin typeface="+mn-lt"/>
                <a:cs typeface="Times New Roman" panose="02020603050405020304" pitchFamily="18" charset="0"/>
              </a:rPr>
              <a:t>[1]</a:t>
            </a:r>
            <a:r>
              <a:rPr lang="en-US" altLang="zh-CN" dirty="0">
                <a:latin typeface="+mn-lt"/>
                <a:cs typeface="Times New Roman" panose="02020603050405020304" pitchFamily="18" charset="0"/>
              </a:rPr>
              <a:t> Cui G, Xia-Ting F, Pan Z, Chen T, Liu J, </a:t>
            </a:r>
            <a:r>
              <a:rPr lang="en-US" altLang="zh-CN" dirty="0" err="1">
                <a:latin typeface="+mn-lt"/>
                <a:cs typeface="Times New Roman" panose="02020603050405020304" pitchFamily="18" charset="0"/>
              </a:rPr>
              <a:t>Elsworth</a:t>
            </a:r>
            <a:r>
              <a:rPr lang="en-US" altLang="zh-CN" dirty="0">
                <a:latin typeface="+mn-lt"/>
                <a:cs typeface="Times New Roman" panose="02020603050405020304" pitchFamily="18" charset="0"/>
              </a:rPr>
              <a:t> D, et al. Impact of shale matrix mechanical interactions on gas transport during production. Journal of Petroleum Science and Engineering 2020;184.</a:t>
            </a:r>
            <a:endParaRPr lang="en-US" dirty="0">
              <a:latin typeface="+mn-lt"/>
              <a:cs typeface="Times New Roman" panose="02020603050405020304" pitchFamily="18" charset="0"/>
            </a:endParaRP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4064387" y="6720124"/>
            <a:ext cx="17201107" cy="2722531"/>
          </a:xfrm>
        </p:spPr>
        <p:txBody>
          <a:bodyPr/>
          <a:lstStyle/>
          <a:p>
            <a:r>
              <a:rPr lang="en-US" sz="5400" dirty="0">
                <a:latin typeface="+mn-lt"/>
                <a:cs typeface="Times New Roman" panose="02020603050405020304" pitchFamily="18" charset="0"/>
              </a:rPr>
              <a:t>The interaction between mass transfer and mechanics and its influence on the transport characteristics of mineral gases are elucidated. </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649531" y="14624092"/>
            <a:ext cx="29615963" cy="4693930"/>
          </a:xfrm>
        </p:spPr>
        <p:txBody>
          <a:bodyPr/>
          <a:lstStyle/>
          <a:p>
            <a:r>
              <a:rPr lang="en-US" altLang="zh-CN" dirty="0">
                <a:cs typeface="Times New Roman" panose="02020603050405020304" pitchFamily="18" charset="0"/>
              </a:rPr>
              <a:t>With the increasing demand for natural gas, shale gas, as an important unconventional energy, is of great significance to national energy security and economic development. However, the effective exploitation of shale gas is limited by the in-depth understanding of the micromechanical properties of its reservoir, and it is difficult to obtain the mechanical properties of each component of shale at macro scale. Therefore, </a:t>
            </a:r>
            <a:r>
              <a:rPr lang="en-US" altLang="zh-CN" dirty="0" err="1">
                <a:cs typeface="Times New Roman" panose="02020603050405020304" pitchFamily="18" charset="0"/>
              </a:rPr>
              <a:t>nano</a:t>
            </a:r>
            <a:r>
              <a:rPr lang="en-US" altLang="zh-CN" dirty="0">
                <a:cs typeface="Times New Roman" panose="02020603050405020304" pitchFamily="18" charset="0"/>
              </a:rPr>
              <a:t>-indentation technology is used to study the microscopic mechanical properties of shale, and based on advanced technology analysis such as X-ray diffraction (XRD) and Automatic Mineral Analysis System (TIMA), a solid deformation-gas flow control model [1] at the microscopic scale is established to analyze and evaluate the influence mechanism of microscopic gas production. </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a:xfrm>
            <a:off x="1609471" y="13423483"/>
            <a:ext cx="29615963" cy="1302499"/>
          </a:xfrm>
        </p:spPr>
        <p:txBody>
          <a:bodyPr/>
          <a:lstStyle/>
          <a:p>
            <a:r>
              <a:rPr lang="en-US" altLang="zh-CN" dirty="0">
                <a:cs typeface="Times New Roman" panose="02020603050405020304" pitchFamily="18" charset="0"/>
              </a:rPr>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a:xfrm>
            <a:off x="15266443" y="20373541"/>
            <a:ext cx="15609570" cy="1432480"/>
          </a:xfrm>
        </p:spPr>
        <p:txBody>
          <a:bodyPr/>
          <a:lstStyle/>
          <a:p>
            <a:r>
              <a:rPr lang="en-US" altLang="zh-CN" dirty="0">
                <a:cs typeface="Times New Roman" panose="02020603050405020304" pitchFamily="18" charset="0"/>
              </a:rPr>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490012" y="27715784"/>
            <a:ext cx="13776431" cy="1468347"/>
          </a:xfrm>
        </p:spPr>
        <p:txBody>
          <a:bodyPr/>
          <a:lstStyle/>
          <a:p>
            <a:r>
              <a:rPr lang="en-US" altLang="zh-CN" dirty="0"/>
              <a:t>Figure 1. </a:t>
            </a:r>
            <a:r>
              <a:rPr lang="en-US" dirty="0"/>
              <a:t>Mineral geometric model inscribed (a) level plane; (b) vertical plane.</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59365" y="30467677"/>
            <a:ext cx="14622682" cy="8451781"/>
          </a:xfrm>
        </p:spPr>
        <p:txBody>
          <a:bodyPr/>
          <a:lstStyle/>
          <a:p>
            <a:r>
              <a:rPr lang="en-US" sz="3600" dirty="0"/>
              <a:t>Figure 2(a) illustrates the contributions of various components to the gas production rate. As depicted, the gas in the inorganic minerals is initially discharged at a high flow rate, which then rapidly decreases. When the reduced extraction pressure reaches the organic matter, the adsorbed gas in the organic matter begins to desorb, serving as a supplementary supply. In the shale gas production process, the early stage primarily involves the recovery of free gas from inorganic minerals, whereas the later stage mainly involves adsorbed gas recovery from organic matter.</a:t>
            </a:r>
          </a:p>
          <a:p>
            <a:r>
              <a:rPr lang="en-US" sz="3600"/>
              <a:t>Figure </a:t>
            </a:r>
            <a:r>
              <a:rPr lang="en-US" sz="3600" dirty="0"/>
              <a:t>2(b) indicates that for a log-log scale, the shale gas production data reveal two stages with distinct slopes. The first stage is dominated by gas flow from the inorganic matter, while the second stage is mainly governed by gas flow from the organic matter..</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a:xfrm>
            <a:off x="1095011" y="29328296"/>
            <a:ext cx="15362501" cy="1303795"/>
          </a:xfrm>
        </p:spPr>
        <p:txBody>
          <a:bodyPr/>
          <a:lstStyle/>
          <a:p>
            <a:r>
              <a:rPr lang="en-US" altLang="zh-CN" dirty="0">
                <a:cs typeface="Times New Roman" panose="02020603050405020304" pitchFamily="18" charset="0"/>
              </a:rPr>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6320235" y="36519531"/>
            <a:ext cx="15978733" cy="1467631"/>
          </a:xfrm>
        </p:spPr>
        <p:txBody>
          <a:bodyPr/>
          <a:lstStyle/>
          <a:p>
            <a:pPr>
              <a:spcBef>
                <a:spcPts val="1200"/>
              </a:spcBef>
            </a:pPr>
            <a:r>
              <a:rPr lang="en-US" altLang="zh-CN" dirty="0">
                <a:cs typeface="Times New Roman" panose="02020603050405020304" pitchFamily="18" charset="0"/>
              </a:rPr>
              <a:t>Figure 2. Comparison of model results with field gas production data: (a) Contribution of different components to gas production; (b) Two stages of gas production in log-log scale.</a:t>
            </a:r>
          </a:p>
        </p:txBody>
      </p:sp>
      <p:sp>
        <p:nvSpPr>
          <p:cNvPr id="47" name="文本框 46">
            <a:extLst>
              <a:ext uri="{FF2B5EF4-FFF2-40B4-BE49-F238E27FC236}">
                <a16:creationId xmlns:a16="http://schemas.microsoft.com/office/drawing/2014/main" id="{887A2099-1A8A-412F-8E76-89F0E660C0F2}"/>
              </a:ext>
            </a:extLst>
          </p:cNvPr>
          <p:cNvSpPr txBox="1"/>
          <p:nvPr/>
        </p:nvSpPr>
        <p:spPr>
          <a:xfrm>
            <a:off x="7288918" y="23539048"/>
            <a:ext cx="2182761" cy="523220"/>
          </a:xfrm>
          <a:prstGeom prst="rect">
            <a:avLst/>
          </a:prstGeom>
          <a:noFill/>
        </p:spPr>
        <p:txBody>
          <a:bodyPr wrap="square" rtlCol="0">
            <a:spAutoFit/>
          </a:bodyPr>
          <a:lstStyle/>
          <a:p>
            <a:r>
              <a:rPr lang="en-US" altLang="zh-CN" sz="2800" dirty="0"/>
              <a:t>(a)</a:t>
            </a:r>
            <a:endParaRPr lang="zh-CN" altLang="en-US" sz="2800" dirty="0"/>
          </a:p>
        </p:txBody>
      </p:sp>
      <p:sp>
        <p:nvSpPr>
          <p:cNvPr id="49" name="文本框 48">
            <a:extLst>
              <a:ext uri="{FF2B5EF4-FFF2-40B4-BE49-F238E27FC236}">
                <a16:creationId xmlns:a16="http://schemas.microsoft.com/office/drawing/2014/main" id="{9164755A-BD8D-4EFA-A27F-6B10EB8C73A4}"/>
              </a:ext>
            </a:extLst>
          </p:cNvPr>
          <p:cNvSpPr txBox="1"/>
          <p:nvPr/>
        </p:nvSpPr>
        <p:spPr>
          <a:xfrm>
            <a:off x="7250465" y="27439886"/>
            <a:ext cx="2182761" cy="523220"/>
          </a:xfrm>
          <a:prstGeom prst="rect">
            <a:avLst/>
          </a:prstGeom>
          <a:noFill/>
        </p:spPr>
        <p:txBody>
          <a:bodyPr wrap="square" rtlCol="0">
            <a:spAutoFit/>
          </a:bodyPr>
          <a:lstStyle/>
          <a:p>
            <a:r>
              <a:rPr lang="en-US" altLang="zh-CN" sz="2800" dirty="0"/>
              <a:t>(b)</a:t>
            </a:r>
            <a:endParaRPr lang="zh-CN" altLang="en-US" sz="2800" dirty="0"/>
          </a:p>
        </p:txBody>
      </p:sp>
      <p:sp>
        <p:nvSpPr>
          <p:cNvPr id="11" name="文本框 10">
            <a:extLst>
              <a:ext uri="{FF2B5EF4-FFF2-40B4-BE49-F238E27FC236}">
                <a16:creationId xmlns:a16="http://schemas.microsoft.com/office/drawing/2014/main" id="{D6F88ED7-3C54-4A42-8324-4066731A9A8F}"/>
              </a:ext>
            </a:extLst>
          </p:cNvPr>
          <p:cNvSpPr txBox="1"/>
          <p:nvPr/>
        </p:nvSpPr>
        <p:spPr>
          <a:xfrm>
            <a:off x="19404961" y="35879812"/>
            <a:ext cx="2467428" cy="584775"/>
          </a:xfrm>
          <a:prstGeom prst="rect">
            <a:avLst/>
          </a:prstGeom>
          <a:noFill/>
        </p:spPr>
        <p:txBody>
          <a:bodyPr wrap="square" rtlCol="0">
            <a:spAutoFit/>
          </a:bodyPr>
          <a:lstStyle/>
          <a:p>
            <a:r>
              <a:rPr lang="en-US" altLang="zh-CN" sz="3200" dirty="0">
                <a:cs typeface="Times New Roman" panose="02020603050405020304" pitchFamily="18" charset="0"/>
              </a:rPr>
              <a:t>(a)</a:t>
            </a:r>
            <a:endParaRPr lang="zh-CN" altLang="en-US" sz="3200" dirty="0">
              <a:cs typeface="Times New Roman" panose="02020603050405020304" pitchFamily="18" charset="0"/>
            </a:endParaRPr>
          </a:p>
        </p:txBody>
      </p:sp>
      <p:sp>
        <p:nvSpPr>
          <p:cNvPr id="24" name="文本框 23">
            <a:extLst>
              <a:ext uri="{FF2B5EF4-FFF2-40B4-BE49-F238E27FC236}">
                <a16:creationId xmlns:a16="http://schemas.microsoft.com/office/drawing/2014/main" id="{4219DBBD-8D2C-4E11-ADCD-7575804E7139}"/>
              </a:ext>
            </a:extLst>
          </p:cNvPr>
          <p:cNvSpPr txBox="1"/>
          <p:nvPr/>
        </p:nvSpPr>
        <p:spPr>
          <a:xfrm>
            <a:off x="27828044" y="35867091"/>
            <a:ext cx="2467428" cy="584775"/>
          </a:xfrm>
          <a:prstGeom prst="rect">
            <a:avLst/>
          </a:prstGeom>
          <a:noFill/>
        </p:spPr>
        <p:txBody>
          <a:bodyPr wrap="square" rtlCol="0">
            <a:spAutoFit/>
          </a:bodyPr>
          <a:lstStyle/>
          <a:p>
            <a:r>
              <a:rPr lang="en-US" altLang="zh-CN" sz="3200" dirty="0">
                <a:cs typeface="Times New Roman" panose="02020603050405020304" pitchFamily="18" charset="0"/>
              </a:rPr>
              <a:t>(b)</a:t>
            </a:r>
            <a:endParaRPr lang="zh-CN" altLang="en-US" sz="3200" dirty="0">
              <a:cs typeface="Times New Roman" panose="02020603050405020304" pitchFamily="18" charset="0"/>
            </a:endParaRPr>
          </a:p>
        </p:txBody>
      </p:sp>
      <p:pic>
        <p:nvPicPr>
          <p:cNvPr id="28" name="图片 27">
            <a:extLst>
              <a:ext uri="{FF2B5EF4-FFF2-40B4-BE49-F238E27FC236}">
                <a16:creationId xmlns:a16="http://schemas.microsoft.com/office/drawing/2014/main" id="{E9197CD5-C9A3-4276-9DAB-AF4D4FA002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66101" y="38896393"/>
            <a:ext cx="10287000" cy="3448050"/>
          </a:xfrm>
          <a:prstGeom prst="rect">
            <a:avLst/>
          </a:prstGeom>
        </p:spPr>
      </p:pic>
      <p:grpSp>
        <p:nvGrpSpPr>
          <p:cNvPr id="59" name="组合 58">
            <a:extLst>
              <a:ext uri="{FF2B5EF4-FFF2-40B4-BE49-F238E27FC236}">
                <a16:creationId xmlns:a16="http://schemas.microsoft.com/office/drawing/2014/main" id="{00BE8C08-3A11-419E-8BA1-3B05BB7A3CC2}"/>
              </a:ext>
            </a:extLst>
          </p:cNvPr>
          <p:cNvGrpSpPr/>
          <p:nvPr/>
        </p:nvGrpSpPr>
        <p:grpSpPr>
          <a:xfrm>
            <a:off x="1125931" y="19901703"/>
            <a:ext cx="13776430" cy="7721114"/>
            <a:chOff x="1071032" y="364066"/>
            <a:chExt cx="4930775" cy="3544253"/>
          </a:xfrm>
        </p:grpSpPr>
        <p:grpSp>
          <p:nvGrpSpPr>
            <p:cNvPr id="60" name="组合 59">
              <a:extLst>
                <a:ext uri="{FF2B5EF4-FFF2-40B4-BE49-F238E27FC236}">
                  <a16:creationId xmlns:a16="http://schemas.microsoft.com/office/drawing/2014/main" id="{F54A0759-CFA6-415D-AF7A-D530137BF221}"/>
                </a:ext>
              </a:extLst>
            </p:cNvPr>
            <p:cNvGrpSpPr/>
            <p:nvPr/>
          </p:nvGrpSpPr>
          <p:grpSpPr>
            <a:xfrm>
              <a:off x="1071032" y="364066"/>
              <a:ext cx="4930775" cy="1736831"/>
              <a:chOff x="1722966" y="2023533"/>
              <a:chExt cx="4930775" cy="1736831"/>
            </a:xfrm>
          </p:grpSpPr>
          <p:pic>
            <p:nvPicPr>
              <p:cNvPr id="65" name="图片 64">
                <a:extLst>
                  <a:ext uri="{FF2B5EF4-FFF2-40B4-BE49-F238E27FC236}">
                    <a16:creationId xmlns:a16="http://schemas.microsoft.com/office/drawing/2014/main" id="{2ECB9779-8F08-4AE0-BC35-1C085DFB8E25}"/>
                  </a:ext>
                </a:extLst>
              </p:cNvPr>
              <p:cNvPicPr/>
              <p:nvPr/>
            </p:nvPicPr>
            <p:blipFill rotWithShape="1">
              <a:blip r:embed="rId4">
                <a:extLst>
                  <a:ext uri="{28A0092B-C50C-407E-A947-70E740481C1C}">
                    <a14:useLocalDpi xmlns:a14="http://schemas.microsoft.com/office/drawing/2010/main" val="0"/>
                  </a:ext>
                </a:extLst>
              </a:blip>
              <a:srcRect l="68559"/>
              <a:stretch/>
            </p:blipFill>
            <p:spPr bwMode="auto">
              <a:xfrm>
                <a:off x="3337771" y="2094124"/>
                <a:ext cx="1657985" cy="1666240"/>
              </a:xfrm>
              <a:prstGeom prst="rect">
                <a:avLst/>
              </a:prstGeom>
              <a:noFill/>
              <a:ln>
                <a:noFill/>
              </a:ln>
              <a:extLst>
                <a:ext uri="{53640926-AAD7-44D8-BBD7-CCE9431645EC}">
                  <a14:shadowObscured xmlns:a14="http://schemas.microsoft.com/office/drawing/2010/main"/>
                </a:ext>
              </a:extLst>
            </p:spPr>
          </p:pic>
          <p:pic>
            <p:nvPicPr>
              <p:cNvPr id="66" name="图片 65">
                <a:extLst>
                  <a:ext uri="{FF2B5EF4-FFF2-40B4-BE49-F238E27FC236}">
                    <a16:creationId xmlns:a16="http://schemas.microsoft.com/office/drawing/2014/main" id="{D598285B-764A-4622-8EC1-35007953A330}"/>
                  </a:ext>
                </a:extLst>
              </p:cNvPr>
              <p:cNvPicPr/>
              <p:nvPr/>
            </p:nvPicPr>
            <p:blipFill rotWithShape="1">
              <a:blip r:embed="rId4">
                <a:extLst>
                  <a:ext uri="{28A0092B-C50C-407E-A947-70E740481C1C}">
                    <a14:useLocalDpi xmlns:a14="http://schemas.microsoft.com/office/drawing/2010/main" val="0"/>
                  </a:ext>
                </a:extLst>
              </a:blip>
              <a:srcRect l="1" r="69506"/>
              <a:stretch/>
            </p:blipFill>
            <p:spPr bwMode="auto">
              <a:xfrm>
                <a:off x="1722966" y="2094124"/>
                <a:ext cx="1614805" cy="1666240"/>
              </a:xfrm>
              <a:prstGeom prst="rect">
                <a:avLst/>
              </a:prstGeom>
              <a:noFill/>
              <a:ln>
                <a:noFill/>
              </a:ln>
              <a:extLst>
                <a:ext uri="{53640926-AAD7-44D8-BBD7-CCE9431645EC}">
                  <a14:shadowObscured xmlns:a14="http://schemas.microsoft.com/office/drawing/2010/main"/>
                </a:ext>
              </a:extLst>
            </p:spPr>
          </p:pic>
          <p:pic>
            <p:nvPicPr>
              <p:cNvPr id="67" name="图片 66">
                <a:extLst>
                  <a:ext uri="{FF2B5EF4-FFF2-40B4-BE49-F238E27FC236}">
                    <a16:creationId xmlns:a16="http://schemas.microsoft.com/office/drawing/2014/main" id="{0F368720-341A-48D0-900B-5206B81B149E}"/>
                  </a:ext>
                </a:extLst>
              </p:cNvPr>
              <p:cNvPicPr/>
              <p:nvPr/>
            </p:nvPicPr>
            <p:blipFill rotWithShape="1">
              <a:blip r:embed="rId5" cstate="print"/>
              <a:srcRect r="53273"/>
              <a:stretch/>
            </p:blipFill>
            <p:spPr bwMode="auto">
              <a:xfrm>
                <a:off x="4995756" y="2023533"/>
                <a:ext cx="1657985" cy="1736831"/>
              </a:xfrm>
              <a:prstGeom prst="rect">
                <a:avLst/>
              </a:prstGeom>
              <a:ln>
                <a:noFill/>
              </a:ln>
              <a:extLst>
                <a:ext uri="{53640926-AAD7-44D8-BBD7-CCE9431645EC}">
                  <a14:shadowObscured xmlns:a14="http://schemas.microsoft.com/office/drawing/2010/main"/>
                </a:ext>
              </a:extLst>
            </p:spPr>
          </p:pic>
        </p:grpSp>
        <p:grpSp>
          <p:nvGrpSpPr>
            <p:cNvPr id="61" name="组合 60">
              <a:extLst>
                <a:ext uri="{FF2B5EF4-FFF2-40B4-BE49-F238E27FC236}">
                  <a16:creationId xmlns:a16="http://schemas.microsoft.com/office/drawing/2014/main" id="{16A87B33-7FED-487F-8104-408F401F33B6}"/>
                </a:ext>
              </a:extLst>
            </p:cNvPr>
            <p:cNvGrpSpPr/>
            <p:nvPr/>
          </p:nvGrpSpPr>
          <p:grpSpPr>
            <a:xfrm>
              <a:off x="1071032" y="2171488"/>
              <a:ext cx="4927492" cy="1736831"/>
              <a:chOff x="266912" y="2525288"/>
              <a:chExt cx="4927492" cy="1736831"/>
            </a:xfrm>
          </p:grpSpPr>
          <p:pic>
            <p:nvPicPr>
              <p:cNvPr id="62" name="图片 61">
                <a:extLst>
                  <a:ext uri="{FF2B5EF4-FFF2-40B4-BE49-F238E27FC236}">
                    <a16:creationId xmlns:a16="http://schemas.microsoft.com/office/drawing/2014/main" id="{8B6C38EE-0116-4854-981A-E6E8FC364FB3}"/>
                  </a:ext>
                </a:extLst>
              </p:cNvPr>
              <p:cNvPicPr/>
              <p:nvPr/>
            </p:nvPicPr>
            <p:blipFill rotWithShape="1">
              <a:blip r:embed="rId5" cstate="print"/>
              <a:srcRect l="53137"/>
              <a:stretch/>
            </p:blipFill>
            <p:spPr bwMode="auto">
              <a:xfrm>
                <a:off x="3536419" y="2525288"/>
                <a:ext cx="1657985" cy="1736831"/>
              </a:xfrm>
              <a:prstGeom prst="rect">
                <a:avLst/>
              </a:prstGeom>
              <a:ln>
                <a:noFill/>
              </a:ln>
              <a:extLst>
                <a:ext uri="{53640926-AAD7-44D8-BBD7-CCE9431645EC}">
                  <a14:shadowObscured xmlns:a14="http://schemas.microsoft.com/office/drawing/2010/main"/>
                </a:ext>
              </a:extLst>
            </p:spPr>
          </p:pic>
          <p:pic>
            <p:nvPicPr>
              <p:cNvPr id="63" name="图片 62">
                <a:extLst>
                  <a:ext uri="{FF2B5EF4-FFF2-40B4-BE49-F238E27FC236}">
                    <a16:creationId xmlns:a16="http://schemas.microsoft.com/office/drawing/2014/main" id="{A839995B-4261-4FA5-88C8-C7D3F40069B4}"/>
                  </a:ext>
                </a:extLst>
              </p:cNvPr>
              <p:cNvPicPr/>
              <p:nvPr/>
            </p:nvPicPr>
            <p:blipFill rotWithShape="1">
              <a:blip r:embed="rId6">
                <a:extLst>
                  <a:ext uri="{28A0092B-C50C-407E-A947-70E740481C1C}">
                    <a14:useLocalDpi xmlns:a14="http://schemas.microsoft.com/office/drawing/2010/main" val="0"/>
                  </a:ext>
                </a:extLst>
              </a:blip>
              <a:srcRect r="69384"/>
              <a:stretch/>
            </p:blipFill>
            <p:spPr>
              <a:xfrm>
                <a:off x="266912" y="2595879"/>
                <a:ext cx="1614805" cy="1666240"/>
              </a:xfrm>
              <a:prstGeom prst="rect">
                <a:avLst/>
              </a:prstGeom>
              <a:noFill/>
            </p:spPr>
          </p:pic>
          <p:pic>
            <p:nvPicPr>
              <p:cNvPr id="64" name="图片 63">
                <a:extLst>
                  <a:ext uri="{FF2B5EF4-FFF2-40B4-BE49-F238E27FC236}">
                    <a16:creationId xmlns:a16="http://schemas.microsoft.com/office/drawing/2014/main" id="{50E040E2-1CA2-4B68-890A-0CB4C14C9EB0}"/>
                  </a:ext>
                </a:extLst>
              </p:cNvPr>
              <p:cNvPicPr/>
              <p:nvPr/>
            </p:nvPicPr>
            <p:blipFill rotWithShape="1">
              <a:blip r:embed="rId6">
                <a:extLst>
                  <a:ext uri="{28A0092B-C50C-407E-A947-70E740481C1C}">
                    <a14:useLocalDpi xmlns:a14="http://schemas.microsoft.com/office/drawing/2010/main" val="0"/>
                  </a:ext>
                </a:extLst>
              </a:blip>
              <a:srcRect l="68565"/>
              <a:stretch/>
            </p:blipFill>
            <p:spPr>
              <a:xfrm>
                <a:off x="1878434" y="2595879"/>
                <a:ext cx="1657985" cy="1666240"/>
              </a:xfrm>
              <a:prstGeom prst="rect">
                <a:avLst/>
              </a:prstGeom>
              <a:noFill/>
            </p:spPr>
          </p:pic>
        </p:grpSp>
      </p:grpSp>
      <p:sp>
        <p:nvSpPr>
          <p:cNvPr id="13" name="Rectangle 61">
            <a:extLst>
              <a:ext uri="{FF2B5EF4-FFF2-40B4-BE49-F238E27FC236}">
                <a16:creationId xmlns:a16="http://schemas.microsoft.com/office/drawing/2014/main" id="{B1098D3E-87A9-4E20-AC20-E3D509905C94}"/>
              </a:ext>
            </a:extLst>
          </p:cNvPr>
          <p:cNvSpPr>
            <a:spLocks noChangeArrowheads="1"/>
          </p:cNvSpPr>
          <p:nvPr/>
        </p:nvSpPr>
        <p:spPr bwMode="auto">
          <a:xfrm>
            <a:off x="16417453" y="29409685"/>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 name="对象 15">
            <a:extLst>
              <a:ext uri="{FF2B5EF4-FFF2-40B4-BE49-F238E27FC236}">
                <a16:creationId xmlns:a16="http://schemas.microsoft.com/office/drawing/2014/main" id="{A9AB7980-4531-4C98-9FC8-FBEC6BDE9475}"/>
              </a:ext>
            </a:extLst>
          </p:cNvPr>
          <p:cNvGraphicFramePr>
            <a:graphicFrameLocks noChangeAspect="1"/>
          </p:cNvGraphicFramePr>
          <p:nvPr>
            <p:extLst>
              <p:ext uri="{D42A27DB-BD31-4B8C-83A1-F6EECF244321}">
                <p14:modId xmlns:p14="http://schemas.microsoft.com/office/powerpoint/2010/main" val="2778017450"/>
              </p:ext>
            </p:extLst>
          </p:nvPr>
        </p:nvGraphicFramePr>
        <p:xfrm>
          <a:off x="15556952" y="29098533"/>
          <a:ext cx="8578430" cy="7060946"/>
        </p:xfrm>
        <a:graphic>
          <a:graphicData uri="http://schemas.openxmlformats.org/presentationml/2006/ole">
            <mc:AlternateContent xmlns:mc="http://schemas.openxmlformats.org/markup-compatibility/2006">
              <mc:Choice xmlns:v="urn:schemas-microsoft-com:vml" Requires="v">
                <p:oleObj spid="_x0000_s1104" name="Graph" r:id="rId7" imgW="2477304" imgH="2034744" progId="Origin95.Graph">
                  <p:embed/>
                </p:oleObj>
              </mc:Choice>
              <mc:Fallback>
                <p:oleObj name="Graph" r:id="rId7" imgW="2477304" imgH="2034744" progId="Origin95.Graph">
                  <p:embed/>
                  <p:pic>
                    <p:nvPicPr>
                      <p:cNvPr id="0" name="Object 6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556952" y="29098533"/>
                        <a:ext cx="8578430" cy="7060946"/>
                      </a:xfrm>
                      <a:prstGeom prst="rect">
                        <a:avLst/>
                      </a:prstGeom>
                      <a:noFill/>
                    </p:spPr>
                  </p:pic>
                </p:oleObj>
              </mc:Fallback>
            </mc:AlternateContent>
          </a:graphicData>
        </a:graphic>
      </p:graphicFrame>
      <p:sp>
        <p:nvSpPr>
          <p:cNvPr id="19" name="Rectangle 63">
            <a:extLst>
              <a:ext uri="{FF2B5EF4-FFF2-40B4-BE49-F238E27FC236}">
                <a16:creationId xmlns:a16="http://schemas.microsoft.com/office/drawing/2014/main" id="{2133A97B-C436-4F1F-8F65-F7995F6ECF2C}"/>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65">
            <a:extLst>
              <a:ext uri="{FF2B5EF4-FFF2-40B4-BE49-F238E27FC236}">
                <a16:creationId xmlns:a16="http://schemas.microsoft.com/office/drawing/2014/main" id="{432FD5DC-7276-45E2-A005-138D616DB640}"/>
              </a:ext>
            </a:extLst>
          </p:cNvPr>
          <p:cNvSpPr>
            <a:spLocks noChangeArrowheads="1"/>
          </p:cNvSpPr>
          <p:nvPr/>
        </p:nvSpPr>
        <p:spPr bwMode="auto">
          <a:xfrm>
            <a:off x="6052830" y="5495733"/>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3" name="对象 22">
            <a:extLst>
              <a:ext uri="{FF2B5EF4-FFF2-40B4-BE49-F238E27FC236}">
                <a16:creationId xmlns:a16="http://schemas.microsoft.com/office/drawing/2014/main" id="{E3313440-719B-44A0-9E3B-E9DB89196D23}"/>
              </a:ext>
            </a:extLst>
          </p:cNvPr>
          <p:cNvGraphicFramePr>
            <a:graphicFrameLocks noChangeAspect="1"/>
          </p:cNvGraphicFramePr>
          <p:nvPr>
            <p:extLst>
              <p:ext uri="{D42A27DB-BD31-4B8C-83A1-F6EECF244321}">
                <p14:modId xmlns:p14="http://schemas.microsoft.com/office/powerpoint/2010/main" val="859362608"/>
              </p:ext>
            </p:extLst>
          </p:nvPr>
        </p:nvGraphicFramePr>
        <p:xfrm>
          <a:off x="24135381" y="29098532"/>
          <a:ext cx="8602089" cy="7074906"/>
        </p:xfrm>
        <a:graphic>
          <a:graphicData uri="http://schemas.openxmlformats.org/presentationml/2006/ole">
            <mc:AlternateContent xmlns:mc="http://schemas.openxmlformats.org/markup-compatibility/2006">
              <mc:Choice xmlns:v="urn:schemas-microsoft-com:vml" Requires="v">
                <p:oleObj spid="_x0000_s1105" name="Graph" r:id="rId9" imgW="2478836" imgH="2034132" progId="Origin95.Graph">
                  <p:embed/>
                </p:oleObj>
              </mc:Choice>
              <mc:Fallback>
                <p:oleObj name="Graph" r:id="rId9" imgW="2478836" imgH="2034132" progId="Origin95.Graph">
                  <p:embed/>
                  <p:pic>
                    <p:nvPicPr>
                      <p:cNvPr id="0" name="Object 6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135381" y="29098532"/>
                        <a:ext cx="8602089" cy="7074906"/>
                      </a:xfrm>
                      <a:prstGeom prst="rect">
                        <a:avLst/>
                      </a:prstGeom>
                      <a:noFill/>
                    </p:spPr>
                  </p:pic>
                </p:oleObj>
              </mc:Fallback>
            </mc:AlternateContent>
          </a:graphicData>
        </a:graphic>
      </p:graphicFrame>
      <p:pic>
        <p:nvPicPr>
          <p:cNvPr id="75" name="图片 74">
            <a:extLst>
              <a:ext uri="{FF2B5EF4-FFF2-40B4-BE49-F238E27FC236}">
                <a16:creationId xmlns:a16="http://schemas.microsoft.com/office/drawing/2014/main" id="{6C830046-1A03-49A0-B089-809D6637776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11196" y="1061394"/>
            <a:ext cx="13525084" cy="8641596"/>
          </a:xfrm>
          <a:prstGeom prst="rect">
            <a:avLst/>
          </a:prstGeo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3850</TotalTime>
  <Words>612</Words>
  <Application>Microsoft Office PowerPoint</Application>
  <PresentationFormat>自定义</PresentationFormat>
  <Paragraphs>21</Paragraphs>
  <Slides>1</Slides>
  <Notes>0</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1</vt:i4>
      </vt:variant>
      <vt:variant>
        <vt:lpstr>幻灯片标题</vt:lpstr>
      </vt:variant>
      <vt:variant>
        <vt:i4>1</vt:i4>
      </vt:variant>
    </vt:vector>
  </HeadingPairs>
  <TitlesOfParts>
    <vt:vector size="10" baseType="lpstr">
      <vt:lpstr>等线</vt:lpstr>
      <vt:lpstr>等线 Light</vt:lpstr>
      <vt:lpstr>黑体</vt:lpstr>
      <vt:lpstr>Arial</vt:lpstr>
      <vt:lpstr>Calibri</vt:lpstr>
      <vt:lpstr>Calibri Light</vt:lpstr>
      <vt:lpstr>Times New Roman</vt:lpstr>
      <vt:lpstr>Office Theme</vt:lpstr>
      <vt:lpstr>Graph</vt:lpstr>
      <vt:lpstr>Study on mesoscopic creep characteristics of shale reservoir and its influence mechanism on shale gas production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Renji (Boris) Hao</cp:lastModifiedBy>
  <cp:revision>158</cp:revision>
  <cp:lastPrinted>2024-10-08T11:24:17Z</cp:lastPrinted>
  <dcterms:created xsi:type="dcterms:W3CDTF">2023-01-03T14:57:49Z</dcterms:created>
  <dcterms:modified xsi:type="dcterms:W3CDTF">2024-10-23T08:25:11Z</dcterms:modified>
</cp:coreProperties>
</file>