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85" r:id="rId2"/>
  </p:sldIdLst>
  <p:sldSz cx="32918400" cy="438912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40" d="100"/>
          <a:sy n="40" d="100"/>
        </p:scale>
        <p:origin x="84" y="-60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5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/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5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90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marL="0" marR="0" lvl="0" indent="0" algn="l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/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/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/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/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/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12063"/>
            <a:ext cx="32919514" cy="43903263"/>
            <a:chOff x="0" y="-11824"/>
            <a:chExt cx="30496907" cy="43034662"/>
          </a:xfrm>
        </p:grpSpPr>
        <p:sp>
          <p:nvSpPr>
            <p:cNvPr id="19" name="Rectangle 18"/>
            <p:cNvSpPr/>
            <p:nvPr/>
          </p:nvSpPr>
          <p:spPr>
            <a:xfrm>
              <a:off x="0" y="42914838"/>
              <a:ext cx="30494905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8926562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 dirty="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-21461373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-11824"/>
              <a:ext cx="30495876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-21255792" y="21454172"/>
              <a:ext cx="42830489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8918160" y="21457418"/>
              <a:ext cx="42830488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7456" y="92927"/>
              <a:ext cx="30279447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8973" y="42806838"/>
              <a:ext cx="30277930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等线" panose="02010600030101010101" pitchFamily="2" charset="-122"/>
                <a:ea typeface="等线" panose="02010600030101010101" pitchFamily="2" charset="-122"/>
              </a:rPr>
              <a:t>锂离子电池热失控蔓延的抑制策略建模研究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马瑞鑫(tel: 15521287249), 姜泽坤, 徐长天, 宣卫城, 施竣业</a:t>
            </a:r>
          </a:p>
          <a:p>
            <a:r>
              <a:rPr lang="en-US" dirty="0">
                <a:latin typeface="+mn-lt"/>
              </a:rPr>
              <a:t>上海交通大学制冷与低温研究所, 上海, 200240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marL="571500" indent="-571500" algn="just" fontAlgn="auto">
              <a:spcBef>
                <a:spcPts val="2400"/>
              </a:spcBef>
              <a:buFont typeface="Wingdings" panose="05000000000000000000" charset="0"/>
              <a:buChar char="Ø"/>
            </a:pPr>
            <a:r>
              <a:rPr lang="zh-CN" altLang="en-US" sz="3600" dirty="0">
                <a:latin typeface="+mn-ea"/>
                <a:cs typeface="+mn-lt"/>
              </a:rPr>
              <a:t>以 </a:t>
            </a:r>
            <a:r>
              <a:rPr lang="en-US" altLang="zh-CN" sz="3600" dirty="0">
                <a:cs typeface="+mn-lt"/>
              </a:rPr>
              <a:t>PA/EG </a:t>
            </a:r>
            <a:r>
              <a:rPr lang="zh-CN" altLang="en-US" sz="3600" dirty="0">
                <a:latin typeface="+mn-ea"/>
                <a:cs typeface="+mn-lt"/>
              </a:rPr>
              <a:t>的 </a:t>
            </a:r>
            <a:r>
              <a:rPr lang="en-US" altLang="zh-CN" sz="3600" dirty="0">
                <a:cs typeface="+mn-lt"/>
              </a:rPr>
              <a:t>CPCM</a:t>
            </a:r>
            <a:r>
              <a:rPr lang="en-US" altLang="zh-CN" sz="3600" dirty="0">
                <a:latin typeface="+mn-ea"/>
                <a:cs typeface="+mn-lt"/>
              </a:rPr>
              <a:t> </a:t>
            </a:r>
            <a:r>
              <a:rPr lang="zh-CN" altLang="en-US" sz="3600" dirty="0">
                <a:latin typeface="+mn-ea"/>
                <a:cs typeface="+mn-lt"/>
              </a:rPr>
              <a:t>作为填充介质，设计了典型 </a:t>
            </a:r>
            <a:r>
              <a:rPr lang="en-US" altLang="zh-CN" sz="3600" dirty="0">
                <a:cs typeface="+mn-lt"/>
              </a:rPr>
              <a:t>PCM</a:t>
            </a:r>
            <a:r>
              <a:rPr lang="en-US" altLang="zh-CN" sz="3600" dirty="0">
                <a:latin typeface="+mn-ea"/>
                <a:cs typeface="+mn-lt"/>
              </a:rPr>
              <a:t> </a:t>
            </a:r>
            <a:r>
              <a:rPr lang="zh-CN" altLang="en-US" sz="3600" dirty="0">
                <a:latin typeface="+mn-ea"/>
                <a:cs typeface="+mn-lt"/>
              </a:rPr>
              <a:t>电池模组，并建立 </a:t>
            </a:r>
            <a:r>
              <a:rPr lang="en-US" altLang="zh-CN" sz="3600" dirty="0">
                <a:cs typeface="+mn-lt"/>
              </a:rPr>
              <a:t>2D </a:t>
            </a:r>
            <a:r>
              <a:rPr lang="zh-CN" altLang="en-US" sz="3600" dirty="0">
                <a:latin typeface="+mn-ea"/>
                <a:cs typeface="+mn-lt"/>
              </a:rPr>
              <a:t>热失控传播数值计算模型；</a:t>
            </a:r>
          </a:p>
          <a:p>
            <a:pPr marL="571500" indent="-571500" algn="just" fontAlgn="auto">
              <a:spcBef>
                <a:spcPts val="2400"/>
              </a:spcBef>
              <a:buFont typeface="Wingdings" panose="05000000000000000000" charset="0"/>
              <a:buChar char="Ø"/>
            </a:pPr>
            <a:r>
              <a:rPr lang="zh-CN" altLang="en-US" sz="3600" dirty="0">
                <a:latin typeface="+mn-ea"/>
                <a:cs typeface="+mn-lt"/>
              </a:rPr>
              <a:t>通过拟合热失控产热率与温度变化的关系，建立了电池热失控模型；</a:t>
            </a:r>
          </a:p>
          <a:p>
            <a:pPr marL="571500" indent="-571500" algn="just" fontAlgn="auto">
              <a:spcBef>
                <a:spcPts val="2400"/>
              </a:spcBef>
              <a:buFont typeface="Wingdings" panose="05000000000000000000" charset="0"/>
              <a:buChar char="Ø"/>
            </a:pPr>
            <a:r>
              <a:rPr lang="en-US" altLang="zh-CN" sz="3600" dirty="0">
                <a:cs typeface="+mn-lt"/>
              </a:rPr>
              <a:t>PA/EG </a:t>
            </a:r>
            <a:r>
              <a:rPr lang="zh-CN" altLang="en-US" sz="3600" dirty="0">
                <a:latin typeface="+mn-ea"/>
                <a:cs typeface="+mn-lt"/>
              </a:rPr>
              <a:t>构成的</a:t>
            </a:r>
            <a:r>
              <a:rPr lang="zh-CN" altLang="en-US" sz="3600" dirty="0">
                <a:cs typeface="+mn-lt"/>
              </a:rPr>
              <a:t> </a:t>
            </a:r>
            <a:r>
              <a:rPr lang="en-US" altLang="zh-CN" sz="3600" dirty="0">
                <a:cs typeface="+mn-lt"/>
              </a:rPr>
              <a:t>CPCM </a:t>
            </a:r>
            <a:r>
              <a:rPr lang="zh-CN" altLang="en-US" sz="3600" dirty="0">
                <a:latin typeface="+mn-ea"/>
                <a:cs typeface="+mn-lt"/>
              </a:rPr>
              <a:t>填充介质，采用预测模型得到了</a:t>
            </a:r>
            <a:r>
              <a:rPr lang="zh-CN" altLang="en-US" sz="3600" dirty="0">
                <a:cs typeface="+mn-lt"/>
              </a:rPr>
              <a:t> </a:t>
            </a:r>
            <a:r>
              <a:rPr lang="en-US" altLang="zh-CN" sz="3600" dirty="0">
                <a:cs typeface="+mn-lt"/>
              </a:rPr>
              <a:t>CPCM </a:t>
            </a:r>
            <a:r>
              <a:rPr lang="zh-CN" altLang="en-US" sz="3600" dirty="0">
                <a:latin typeface="+mn-ea"/>
                <a:cs typeface="+mn-lt"/>
              </a:rPr>
              <a:t>的热物理性质；</a:t>
            </a:r>
          </a:p>
          <a:p>
            <a:pPr marL="571500" indent="-571500" algn="just" fontAlgn="auto">
              <a:spcBef>
                <a:spcPts val="2400"/>
              </a:spcBef>
              <a:buFont typeface="Wingdings" panose="05000000000000000000" charset="0"/>
              <a:buChar char="Ø"/>
            </a:pPr>
            <a:r>
              <a:rPr lang="zh-CN" altLang="en-US" sz="3600" dirty="0">
                <a:latin typeface="+mn-ea"/>
                <a:cs typeface="+mn-lt"/>
              </a:rPr>
              <a:t>对 </a:t>
            </a:r>
            <a:r>
              <a:rPr lang="en-US" altLang="zh-CN" sz="3600" dirty="0">
                <a:cs typeface="+mn-lt"/>
              </a:rPr>
              <a:t>CPCM </a:t>
            </a:r>
            <a:r>
              <a:rPr lang="zh-CN" altLang="en-US" sz="3600" dirty="0">
                <a:latin typeface="+mn-ea"/>
                <a:cs typeface="+mn-lt"/>
              </a:rPr>
              <a:t>电池模组生成四边形结构化网格，当相对容差设置为</a:t>
            </a:r>
            <a:r>
              <a:rPr lang="en-US" altLang="zh-CN" sz="3600" dirty="0">
                <a:cs typeface="+mn-lt"/>
              </a:rPr>
              <a:t>10-5</a:t>
            </a:r>
            <a:r>
              <a:rPr lang="zh-CN" altLang="en-US" sz="3600" dirty="0">
                <a:latin typeface="+mn-ea"/>
                <a:cs typeface="+mn-lt"/>
              </a:rPr>
              <a:t>、网格数为</a:t>
            </a:r>
            <a:r>
              <a:rPr lang="en-US" altLang="zh-CN" sz="3600" dirty="0">
                <a:cs typeface="+mn-lt"/>
              </a:rPr>
              <a:t>29520</a:t>
            </a:r>
            <a:r>
              <a:rPr lang="zh-CN" altLang="en-US" sz="3600" dirty="0">
                <a:latin typeface="+mn-ea"/>
                <a:cs typeface="+mn-lt"/>
              </a:rPr>
              <a:t>时，实现了热失控过程的网格无关性验证。</a:t>
            </a:r>
          </a:p>
          <a:p>
            <a:pPr marL="571500" indent="-571500" algn="just" fontAlgn="auto">
              <a:spcBef>
                <a:spcPts val="2400"/>
              </a:spcBef>
              <a:buFont typeface="Wingdings" panose="05000000000000000000" charset="0"/>
              <a:buChar char="Ø"/>
            </a:pPr>
            <a:r>
              <a:rPr lang="zh-CN" altLang="en-US" sz="3600" dirty="0">
                <a:latin typeface="+mn-ea"/>
                <a:cs typeface="+mn-lt"/>
              </a:rPr>
              <a:t>当电池发生热失控时，电池温度会快速上升，模拟结果能够准确地预测中心点温度的骤升时刻。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algn="just"/>
            <a:r>
              <a:rPr lang="en-US" dirty="0" err="1">
                <a:latin typeface="+mn-lt"/>
              </a:rPr>
              <a:t>Ruixin</a:t>
            </a:r>
            <a:r>
              <a:rPr lang="en-US" dirty="0">
                <a:latin typeface="+mn-lt"/>
              </a:rPr>
              <a:t> Ma, </a:t>
            </a:r>
            <a:r>
              <a:rPr lang="en-US" dirty="0" err="1">
                <a:latin typeface="+mn-lt"/>
              </a:rPr>
              <a:t>Xuning</a:t>
            </a:r>
            <a:r>
              <a:rPr lang="en-US" dirty="0">
                <a:latin typeface="+mn-lt"/>
              </a:rPr>
              <a:t> Feng, ... , </a:t>
            </a:r>
            <a:r>
              <a:rPr lang="en-US" dirty="0" err="1">
                <a:latin typeface="+mn-lt"/>
              </a:rPr>
              <a:t>Weixiong</a:t>
            </a:r>
            <a:r>
              <a:rPr lang="en-US" dirty="0">
                <a:latin typeface="+mn-lt"/>
              </a:rPr>
              <a:t> Wu. Composite phase change material for preventing battery thermal runaway propagation: Critical condition and inhibition strategy, Journal of Energy Storage, Volume 72, Part A, 2023 ,108237.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1649730" y="14842490"/>
            <a:ext cx="29615765" cy="4446769"/>
          </a:xfrm>
        </p:spPr>
        <p:txBody>
          <a:bodyPr/>
          <a:lstStyle/>
          <a:p>
            <a:pPr indent="1016000" algn="just">
              <a:extLst>
                <a:ext uri="{35155182-B16C-46BC-9424-99874614C6A1}">
                  <wpsdc:indentchars xmlns="" xmlns:wpsdc="http://www.wps.cn/officeDocument/2017/drawingmlCustomData" val="200" checksum="1463267244"/>
                </a:ext>
              </a:extLst>
            </a:pPr>
            <a:r>
              <a:rPr lang="en-US" altLang="zh-CN" sz="3600" dirty="0">
                <a:latin typeface="+mn-ea"/>
                <a:cs typeface="+mn-lt"/>
              </a:rPr>
              <a:t>随着锂离子电池能量密度的不断提高，电池热安全问题日趋严峻。本研究基于电池热失控反应动力学模型和相变传热模型，结合电池与复合相变材料（</a:t>
            </a:r>
            <a:r>
              <a:rPr lang="en-US" altLang="zh-CN" sz="3600" dirty="0">
                <a:cs typeface="+mn-lt"/>
              </a:rPr>
              <a:t>compose phase change materail CPCM: paraffin/ expanded graphite PA/EG</a:t>
            </a:r>
            <a:r>
              <a:rPr lang="en-US" altLang="zh-CN" sz="3600" dirty="0">
                <a:latin typeface="+mn-ea"/>
                <a:cs typeface="+mn-lt"/>
              </a:rPr>
              <a:t>）间的传热规律，建立了一个二维数值计算模型，</a:t>
            </a:r>
            <a:r>
              <a:rPr lang="zh-CN" altLang="en-US" sz="3600" dirty="0">
                <a:latin typeface="+mn-ea"/>
                <a:cs typeface="+mn-lt"/>
              </a:rPr>
              <a:t>研究 </a:t>
            </a:r>
            <a:r>
              <a:rPr lang="en-US" altLang="zh-CN" sz="3600" dirty="0">
                <a:cs typeface="+mn-lt"/>
                <a:sym typeface="+mn-ea"/>
              </a:rPr>
              <a:t>CPCM </a:t>
            </a:r>
            <a:r>
              <a:rPr lang="en-US" altLang="zh-CN" sz="3600" dirty="0">
                <a:latin typeface="+mn-ea"/>
                <a:cs typeface="+mn-lt"/>
                <a:sym typeface="+mn-ea"/>
              </a:rPr>
              <a:t>的物性参数（相变焓与导热系数）对热失控传播的影响</a:t>
            </a:r>
            <a:r>
              <a:rPr lang="en-US" altLang="zh-CN" sz="3600" dirty="0">
                <a:latin typeface="+mn-ea"/>
                <a:cs typeface="+mn-lt"/>
              </a:rPr>
              <a:t>。首先，通过拟合产热率与温度变化的关系，构建了电池热失控模型。为了确保计算精度，本研究进行了网格无关性验证，对基于</a:t>
            </a:r>
            <a:r>
              <a:rPr lang="en-US" altLang="zh-CN" sz="3600" dirty="0">
                <a:cs typeface="+mn-lt"/>
              </a:rPr>
              <a:t> CPCM </a:t>
            </a:r>
            <a:r>
              <a:rPr lang="en-US" altLang="zh-CN" sz="3600" dirty="0" err="1">
                <a:latin typeface="+mn-ea"/>
                <a:cs typeface="+mn-lt"/>
              </a:rPr>
              <a:t>样本的电池模组生成四边形结构化网格</a:t>
            </a:r>
            <a:r>
              <a:rPr lang="zh-CN" altLang="en-US" sz="3600" dirty="0">
                <a:latin typeface="+mn-ea"/>
                <a:cs typeface="+mn-lt"/>
              </a:rPr>
              <a:t>，</a:t>
            </a:r>
            <a:r>
              <a:rPr lang="en-US" altLang="zh-CN" sz="3600" dirty="0" err="1">
                <a:latin typeface="+mn-ea"/>
                <a:cs typeface="+mn-lt"/>
              </a:rPr>
              <a:t>计算结果表明</a:t>
            </a:r>
            <a:r>
              <a:rPr lang="zh-CN" altLang="en-US" sz="3600" dirty="0">
                <a:latin typeface="+mn-ea"/>
                <a:cs typeface="+mn-lt"/>
              </a:rPr>
              <a:t>，</a:t>
            </a:r>
            <a:r>
              <a:rPr lang="en-US" altLang="zh-CN" sz="3600" dirty="0">
                <a:latin typeface="+mn-ea"/>
                <a:cs typeface="+mn-lt"/>
              </a:rPr>
              <a:t>当网格数达到</a:t>
            </a:r>
            <a:r>
              <a:rPr lang="en-US" altLang="zh-CN" sz="3600" dirty="0">
                <a:cs typeface="+mn-lt"/>
              </a:rPr>
              <a:t>29520</a:t>
            </a:r>
            <a:r>
              <a:rPr lang="en-US" altLang="zh-CN" sz="3600" dirty="0">
                <a:latin typeface="+mn-ea"/>
                <a:cs typeface="+mn-lt"/>
              </a:rPr>
              <a:t>时，热失控触发时刻稳定于</a:t>
            </a:r>
            <a:r>
              <a:rPr lang="en-US" altLang="zh-CN" sz="3600" dirty="0">
                <a:cs typeface="+mn-lt"/>
              </a:rPr>
              <a:t>686s</a:t>
            </a:r>
            <a:r>
              <a:rPr lang="en-US" altLang="zh-CN" sz="3600" dirty="0">
                <a:latin typeface="+mn-ea"/>
                <a:cs typeface="+mn-lt"/>
              </a:rPr>
              <a:t>，验证了此网格划分的精度。为了验证该模型的可靠性，本研究利用电池热失控传播实验数据进行了对比分析。实验中，电池模组由</a:t>
            </a:r>
            <a:r>
              <a:rPr lang="en-US" altLang="zh-CN" sz="3600" dirty="0">
                <a:cs typeface="+mn-lt"/>
              </a:rPr>
              <a:t>6</a:t>
            </a:r>
            <a:r>
              <a:rPr lang="en-US" altLang="zh-CN" sz="3600" dirty="0">
                <a:latin typeface="+mn-ea"/>
                <a:cs typeface="+mn-lt"/>
              </a:rPr>
              <a:t>个电池组成，通过针刺#1电池触发初始热失控</a:t>
            </a:r>
            <a:r>
              <a:rPr lang="zh-CN" altLang="en-US" sz="3600" dirty="0">
                <a:latin typeface="+mn-ea"/>
                <a:cs typeface="+mn-lt"/>
              </a:rPr>
              <a:t>，</a:t>
            </a:r>
            <a:r>
              <a:rPr lang="en-US" altLang="zh-CN" sz="3600" dirty="0">
                <a:latin typeface="+mn-ea"/>
                <a:cs typeface="+mn-lt"/>
              </a:rPr>
              <a:t>结果显示当电池发生热失控时，温度迅速上升，模拟结果能够准确预测中心点温度的骤升时刻。基于此模型，本研究选取了一系列具有代表性比例的 </a:t>
            </a:r>
            <a:r>
              <a:rPr lang="en-US" altLang="zh-CN" sz="3600" dirty="0">
                <a:cs typeface="+mn-lt"/>
              </a:rPr>
              <a:t>CPCM</a:t>
            </a:r>
            <a:r>
              <a:rPr lang="en-US" altLang="zh-CN" sz="3600" dirty="0">
                <a:latin typeface="+mn-ea"/>
                <a:cs typeface="+mn-lt"/>
              </a:rPr>
              <a:t> </a:t>
            </a:r>
            <a:r>
              <a:rPr lang="zh-CN" altLang="en-US" sz="3600" dirty="0">
                <a:latin typeface="+mn-ea"/>
                <a:cs typeface="+mn-lt"/>
              </a:rPr>
              <a:t>填充介质</a:t>
            </a:r>
            <a:r>
              <a:rPr lang="en-US" altLang="zh-CN" sz="3600" dirty="0">
                <a:latin typeface="+mn-ea"/>
                <a:cs typeface="+mn-lt"/>
              </a:rPr>
              <a:t>，深入分析了其在抑制热失控传播中的机制及空间分布特征，为电池热管理设计提供了理论支持。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/>
              <a:t>研究内容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zh-CN" altLang="en-US" sz="3600" dirty="0"/>
              <a:t>图</a:t>
            </a:r>
            <a:r>
              <a:rPr lang="en-US" altLang="zh-CN" sz="3600" dirty="0"/>
              <a:t>1. </a:t>
            </a:r>
            <a:r>
              <a:rPr lang="en-US" altLang="zh-CN" sz="3600" dirty="0" err="1"/>
              <a:t>电池模组结构示意图</a:t>
            </a:r>
            <a:r>
              <a:rPr lang="zh-CN" altLang="en-US" sz="3600" dirty="0"/>
              <a:t>：电池模组包含 7 个方形电池，每个电池外围包裹 CPCM，包裹厚度为 1.5 m。</a:t>
            </a:r>
            <a:endParaRPr lang="en-US" altLang="zh-CN" sz="36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marL="571500" indent="-571500" algn="just">
              <a:buFont typeface="Wingdings" panose="05000000000000000000" charset="0"/>
              <a:buChar char="Ø"/>
            </a:pPr>
            <a:r>
              <a:rPr lang="zh-CN" altLang="en-US" sz="3600" dirty="0">
                <a:latin typeface="+mn-ea"/>
                <a:sym typeface="+mn-ea"/>
              </a:rPr>
              <a:t>通过建立模组热失控蔓延多米诺效应模型，揭示耦合 </a:t>
            </a:r>
            <a:r>
              <a:rPr lang="en-US" altLang="zh-CN" sz="3600" dirty="0">
                <a:sym typeface="+mn-ea"/>
              </a:rPr>
              <a:t>CPCM </a:t>
            </a:r>
            <a:r>
              <a:rPr lang="zh-CN" altLang="en-US" sz="3600" dirty="0">
                <a:latin typeface="+mn-ea"/>
                <a:sym typeface="+mn-ea"/>
              </a:rPr>
              <a:t>电池模组的热失控传播时空特性；</a:t>
            </a:r>
          </a:p>
          <a:p>
            <a:pPr marL="571500" indent="-571500" algn="just">
              <a:buFont typeface="Wingdings" panose="05000000000000000000" charset="0"/>
              <a:buChar char="Ø"/>
            </a:pPr>
            <a:r>
              <a:rPr lang="zh-CN" altLang="en-US" sz="3600" dirty="0">
                <a:latin typeface="+mn-ea"/>
                <a:sym typeface="+mn-ea"/>
              </a:rPr>
              <a:t>填充介质导热能力的差异会导致初始传播区域发生转移，电池边缘区域更容易触发热失控；</a:t>
            </a:r>
          </a:p>
          <a:p>
            <a:pPr marL="571500" indent="-571500" algn="just">
              <a:buFont typeface="Wingdings" panose="05000000000000000000" charset="0"/>
              <a:buChar char="Ø"/>
            </a:pPr>
            <a:r>
              <a:rPr lang="zh-CN" altLang="en-US" sz="3600" dirty="0">
                <a:latin typeface="+mn-ea"/>
                <a:sym typeface="+mn-ea"/>
              </a:rPr>
              <a:t>电池内部各向异性导热主导了电池与 </a:t>
            </a:r>
            <a:r>
              <a:rPr lang="zh-CN" altLang="en-US" sz="3600" dirty="0">
                <a:sym typeface="+mn-ea"/>
              </a:rPr>
              <a:t>CPCM</a:t>
            </a:r>
            <a:r>
              <a:rPr lang="zh-CN" altLang="en-US" sz="3600" dirty="0">
                <a:latin typeface="+mn-ea"/>
                <a:sym typeface="+mn-ea"/>
              </a:rPr>
              <a:t> 之间的传热，由于电池内部在厚度方向上的传热阻力较大，增加介质导热时，热失控相邻电池的输入热量并没有持续增加；</a:t>
            </a:r>
          </a:p>
          <a:p>
            <a:pPr marL="571500" indent="-571500" algn="just">
              <a:buFont typeface="Wingdings" panose="05000000000000000000" charset="0"/>
              <a:buChar char="Ø"/>
            </a:pPr>
            <a:r>
              <a:rPr lang="zh-CN" altLang="en-US" sz="3600" dirty="0">
                <a:latin typeface="+mn-ea"/>
                <a:sym typeface="+mn-ea"/>
              </a:rPr>
              <a:t>通过 </a:t>
            </a:r>
            <a:r>
              <a:rPr lang="en-US" altLang="zh-CN" sz="3600" dirty="0">
                <a:sym typeface="+mn-ea"/>
              </a:rPr>
              <a:t>COMSOL</a:t>
            </a:r>
            <a:r>
              <a:rPr lang="en-US" altLang="zh-CN" sz="3600" dirty="0">
                <a:latin typeface="+mn-ea"/>
                <a:sym typeface="+mn-ea"/>
              </a:rPr>
              <a:t> </a:t>
            </a:r>
            <a:r>
              <a:rPr lang="zh-CN" altLang="en-US" sz="3600" dirty="0">
                <a:latin typeface="+mn-ea"/>
                <a:sym typeface="+mn-ea"/>
              </a:rPr>
              <a:t>快速计算确定预防热失控传播的临界物性，对热失控传播抑制策略的设计具有较大的参考意义。</a:t>
            </a:r>
            <a:endParaRPr lang="en-US" altLang="zh-CN" sz="3600" dirty="0">
              <a:latin typeface="+mn-ea"/>
              <a:sym typeface="+mn-ea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/>
              <a:t>结果</a:t>
            </a:r>
          </a:p>
        </p:txBody>
      </p:sp>
      <p:pic>
        <p:nvPicPr>
          <p:cNvPr id="24" name="图片占位符 23" descr="图片4"/>
          <p:cNvPicPr>
            <a:picLocks noGrp="1" noChangeAspect="1"/>
          </p:cNvPicPr>
          <p:nvPr>
            <p:ph type="pic" sz="quarter" idx="34"/>
          </p:nvPr>
        </p:nvPicPr>
        <p:blipFill>
          <a:blip r:embed="rId2"/>
          <a:stretch>
            <a:fillRect/>
          </a:stretch>
        </p:blipFill>
        <p:spPr>
          <a:xfrm>
            <a:off x="18961100" y="29532580"/>
            <a:ext cx="11320780" cy="6565900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35"/>
          </p:nvPr>
        </p:nvSpPr>
        <p:spPr>
          <a:xfrm>
            <a:off x="17545431" y="36504995"/>
            <a:ext cx="14386379" cy="1468347"/>
          </a:xfrm>
        </p:spPr>
        <p:txBody>
          <a:bodyPr/>
          <a:lstStyle/>
          <a:p>
            <a:r>
              <a:rPr lang="zh-CN" altLang="en-US" sz="3600" dirty="0"/>
              <a:t>图</a:t>
            </a:r>
            <a:r>
              <a:rPr lang="en-US" altLang="zh-CN" sz="3600" dirty="0"/>
              <a:t>2. </a:t>
            </a:r>
            <a:r>
              <a:rPr lang="en-US" altLang="zh-CN" sz="3600" dirty="0" err="1"/>
              <a:t>耦合</a:t>
            </a:r>
            <a:r>
              <a:rPr lang="en-US" altLang="zh-CN" sz="3600" dirty="0"/>
              <a:t> CPCM </a:t>
            </a:r>
            <a:r>
              <a:rPr lang="en-US" altLang="zh-CN" sz="3600" dirty="0" err="1"/>
              <a:t>电池模组的热失控传播路径图</a:t>
            </a:r>
            <a:r>
              <a:rPr lang="zh-CN" altLang="en-US" sz="3600" dirty="0"/>
              <a:t>：温度分布演变特征。</a:t>
            </a:r>
            <a:endParaRPr lang="en-US" altLang="zh-CN" sz="3600" dirty="0"/>
          </a:p>
        </p:txBody>
      </p:sp>
      <p:pic>
        <p:nvPicPr>
          <p:cNvPr id="23" name="图片占位符 22" descr="图片5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809625" y="2417445"/>
            <a:ext cx="12856210" cy="7581265"/>
          </a:xfrm>
          <a:prstGeom prst="rect">
            <a:avLst/>
          </a:prstGeom>
        </p:spPr>
      </p:pic>
      <p:sp>
        <p:nvSpPr>
          <p:cNvPr id="27" name="内容占位符 26"/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pPr indent="1524000" algn="just" fontAlgn="auto">
              <a:extLst>
                <a:ext uri="{35155182-B16C-46BC-9424-99874614C6A1}">
                  <wpsdc:indentchars xmlns="" xmlns:wpsdc="http://www.wps.cn/officeDocument/2017/drawingmlCustomData" val="200" checksum="2673413110"/>
                </a:ext>
              </a:extLst>
            </a:pPr>
            <a:r>
              <a:rPr lang="en-US" altLang="zh-CN" dirty="0" err="1">
                <a:latin typeface="+mn-ea"/>
              </a:rPr>
              <a:t>随着锂离子电池</a:t>
            </a:r>
            <a:r>
              <a:rPr lang="zh-CN" altLang="en-US" dirty="0">
                <a:latin typeface="+mn-ea"/>
              </a:rPr>
              <a:t>的</a:t>
            </a:r>
            <a:r>
              <a:rPr lang="en-US" altLang="zh-CN" dirty="0" err="1">
                <a:latin typeface="+mn-ea"/>
              </a:rPr>
              <a:t>广泛应用</a:t>
            </a:r>
            <a:r>
              <a:rPr lang="zh-CN" altLang="en-US" dirty="0">
                <a:latin typeface="+mn-ea"/>
              </a:rPr>
              <a:t>，</a:t>
            </a:r>
            <a:r>
              <a:rPr lang="en-US" altLang="zh-CN" dirty="0" err="1">
                <a:latin typeface="+mn-ea"/>
              </a:rPr>
              <a:t>电池安全问题日益引起关注。本研究旨在通过多物理场耦合建模方法，结合不同物性的复合相变材料，研究热失控蔓延</a:t>
            </a:r>
            <a:r>
              <a:rPr lang="zh-CN" altLang="en-US" dirty="0">
                <a:latin typeface="+mn-ea"/>
              </a:rPr>
              <a:t>的高效抑制</a:t>
            </a:r>
            <a:r>
              <a:rPr lang="en-US" altLang="zh-CN" dirty="0">
                <a:latin typeface="+mn-ea"/>
              </a:rPr>
              <a:t>，</a:t>
            </a:r>
            <a:r>
              <a:rPr lang="en-US" altLang="zh-CN" dirty="0" err="1">
                <a:latin typeface="+mn-ea"/>
              </a:rPr>
              <a:t>为锂电池的安全设计提供理论依据</a:t>
            </a:r>
            <a:r>
              <a:rPr lang="en-US" altLang="zh-CN" dirty="0">
                <a:latin typeface="+mn-ea"/>
              </a:rPr>
              <a:t>。</a:t>
            </a:r>
          </a:p>
        </p:txBody>
      </p:sp>
      <p:pic>
        <p:nvPicPr>
          <p:cNvPr id="31" name="图片占位符 30" descr="logo"/>
          <p:cNvPicPr>
            <a:picLocks noGrp="1" noChangeAspect="1"/>
          </p:cNvPicPr>
          <p:nvPr>
            <p:ph type="pic" sz="quarter" idx="31"/>
          </p:nvPr>
        </p:nvPicPr>
        <p:blipFill>
          <a:blip r:embed="rId4"/>
          <a:stretch>
            <a:fillRect/>
          </a:stretch>
        </p:blipFill>
        <p:spPr>
          <a:xfrm>
            <a:off x="18961100" y="39181405"/>
            <a:ext cx="9712325" cy="3201035"/>
          </a:xfrm>
          <a:prstGeom prst="rect">
            <a:avLst/>
          </a:prstGeom>
        </p:spPr>
      </p:pic>
      <p:pic>
        <p:nvPicPr>
          <p:cNvPr id="35" name="图片占位符 34" descr="图片1"/>
          <p:cNvPicPr>
            <a:picLocks noGrp="1" noChangeAspect="1"/>
          </p:cNvPicPr>
          <p:nvPr>
            <p:ph type="pic" sz="quarter" idx="29"/>
          </p:nvPr>
        </p:nvPicPr>
        <p:blipFill>
          <a:blip r:embed="rId5"/>
          <a:stretch>
            <a:fillRect/>
          </a:stretch>
        </p:blipFill>
        <p:spPr>
          <a:xfrm>
            <a:off x="548005" y="21410295"/>
            <a:ext cx="14425295" cy="490728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zRiYjBlM2M1ZmUzMTVhOWNhNDVhNDJmOTA2OWM5OWUifQ==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</TotalTime>
  <Words>443</Words>
  <Application>Microsoft Office PowerPoint</Application>
  <PresentationFormat>自定义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Wingdings</vt:lpstr>
      <vt:lpstr>Office Theme</vt:lpstr>
      <vt:lpstr>锂离子电池热失控蔓延的抑制策略建模研究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Renji (Boris) Hao</cp:lastModifiedBy>
  <cp:revision>162</cp:revision>
  <cp:lastPrinted>2023-01-06T15:48:00Z</cp:lastPrinted>
  <dcterms:created xsi:type="dcterms:W3CDTF">2023-01-03T14:57:00Z</dcterms:created>
  <dcterms:modified xsi:type="dcterms:W3CDTF">2024-10-23T08:56:33Z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F157640397BD49ADA97BF2BD1EE295C6_13</vt:lpwstr>
  </property>
  <property fmtid="{D5CDD505-2E9C-101B-9397-08002B2CF9AE}" pid="3" name="KSOProductBuildVer">
    <vt:lpwstr>2052-12.1.0.18276</vt:lpwstr>
  </property>
</Properties>
</file>