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3"/>
  </p:notesMasterIdLst>
  <p:handoutMasterIdLst>
    <p:handoutMasterId r:id="rId4"/>
  </p:handoutMasterIdLst>
  <p:sldIdLst>
    <p:sldId id="262" r:id="rId2"/>
  </p:sldIdLst>
  <p:sldSz cx="32918400" cy="43891200"/>
  <p:notesSz cx="6997700" cy="9271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593" userDrawn="1">
          <p15:clr>
            <a:srgbClr val="A4A3A4"/>
          </p15:clr>
        </p15:guide>
        <p15:guide id="2" orient="horz" pos="7509" userDrawn="1">
          <p15:clr>
            <a:srgbClr val="A4A3A4"/>
          </p15:clr>
        </p15:guide>
        <p15:guide id="3" orient="horz" pos="4642" userDrawn="1">
          <p15:clr>
            <a:srgbClr val="A4A3A4"/>
          </p15:clr>
        </p15:guide>
        <p15:guide id="4" orient="horz" pos="8385" userDrawn="1">
          <p15:clr>
            <a:srgbClr val="A4A3A4"/>
          </p15:clr>
        </p15:guide>
        <p15:guide id="5" pos="540" userDrawn="1">
          <p15:clr>
            <a:srgbClr val="A4A3A4"/>
          </p15:clr>
        </p15:guide>
        <p15:guide id="6" pos="5184" userDrawn="1">
          <p15:clr>
            <a:srgbClr val="A4A3A4"/>
          </p15:clr>
        </p15:guide>
        <p15:guide id="7" pos="5544" userDrawn="1">
          <p15:clr>
            <a:srgbClr val="A4A3A4"/>
          </p15:clr>
        </p15:guide>
        <p15:guide id="8" pos="10189" userDrawn="1">
          <p15:clr>
            <a:srgbClr val="A4A3A4"/>
          </p15:clr>
        </p15:guide>
        <p15:guide id="9" pos="10548" userDrawn="1">
          <p15:clr>
            <a:srgbClr val="A4A3A4"/>
          </p15:clr>
        </p15:guide>
        <p15:guide id="10" pos="15219" userDrawn="1">
          <p15:clr>
            <a:srgbClr val="A4A3A4"/>
          </p15:clr>
        </p15:guide>
        <p15:guide id="11" pos="15608" userDrawn="1">
          <p15:clr>
            <a:srgbClr val="A4A3A4"/>
          </p15:clr>
        </p15:guide>
        <p15:guide id="12" pos="202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990033"/>
    <a:srgbClr val="FFCC66"/>
    <a:srgbClr val="FFCC99"/>
    <a:srgbClr val="FFFFCC"/>
    <a:srgbClr val="6600CC"/>
    <a:srgbClr val="336699"/>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p:scale>
          <a:sx n="40" d="100"/>
          <a:sy n="40" d="100"/>
        </p:scale>
        <p:origin x="690" y="-5874"/>
      </p:cViewPr>
      <p:guideLst>
        <p:guide orient="horz" pos="26593"/>
        <p:guide orient="horz" pos="7509"/>
        <p:guide orient="horz" pos="4642"/>
        <p:guide orient="horz" pos="8385"/>
        <p:guide pos="540"/>
        <p:guide pos="5184"/>
        <p:guide pos="5544"/>
        <p:guide pos="10189"/>
        <p:guide pos="10548"/>
        <p:guide pos="15219"/>
        <p:guide pos="15608"/>
        <p:guide pos="2025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33" d="100"/>
        <a:sy n="33"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页眉占位符 4097"/>
          <p:cNvSpPr>
            <a:spLocks noGrp="1"/>
          </p:cNvSpPr>
          <p:nvPr>
            <p:ph type="hdr" sz="quarter"/>
          </p:nvPr>
        </p:nvSpPr>
        <p:spPr>
          <a:xfrm>
            <a:off x="0" y="0"/>
            <a:ext cx="3022600" cy="485775"/>
          </a:xfrm>
          <a:prstGeom prst="rect">
            <a:avLst/>
          </a:prstGeom>
          <a:noFill/>
          <a:ln w="9525">
            <a:noFill/>
          </a:ln>
        </p:spPr>
        <p:txBody>
          <a:bodyPr lIns="89569" tIns="44785" rIns="89569" bIns="44785"/>
          <a:lstStyle/>
          <a:p>
            <a:pPr lvl="0" defTabSz="897255" fontAlgn="base"/>
            <a:endParaRPr lang="en-AU" altLang="zh-CN" sz="1200" strike="noStrike" noProof="1"/>
          </a:p>
        </p:txBody>
      </p:sp>
      <p:sp>
        <p:nvSpPr>
          <p:cNvPr id="4099" name="日期占位符 4098"/>
          <p:cNvSpPr>
            <a:spLocks noGrp="1"/>
          </p:cNvSpPr>
          <p:nvPr>
            <p:ph type="dt" sz="quarter" idx="1"/>
          </p:nvPr>
        </p:nvSpPr>
        <p:spPr>
          <a:xfrm>
            <a:off x="3929063" y="0"/>
            <a:ext cx="3095625" cy="485775"/>
          </a:xfrm>
          <a:prstGeom prst="rect">
            <a:avLst/>
          </a:prstGeom>
          <a:noFill/>
          <a:ln w="9525">
            <a:noFill/>
          </a:ln>
        </p:spPr>
        <p:txBody>
          <a:bodyPr lIns="89569" tIns="44785" rIns="89569" bIns="44785"/>
          <a:lstStyle/>
          <a:p>
            <a:pPr lvl="0" algn="r" defTabSz="897255" fontAlgn="base"/>
            <a:endParaRPr lang="en-AU" altLang="zh-CN" sz="1200" strike="noStrike" noProof="1"/>
          </a:p>
        </p:txBody>
      </p:sp>
      <p:sp>
        <p:nvSpPr>
          <p:cNvPr id="4100" name="页脚占位符 4099"/>
          <p:cNvSpPr>
            <a:spLocks noGrp="1"/>
          </p:cNvSpPr>
          <p:nvPr>
            <p:ph type="ftr" sz="quarter" idx="2"/>
          </p:nvPr>
        </p:nvSpPr>
        <p:spPr>
          <a:xfrm>
            <a:off x="0" y="8809038"/>
            <a:ext cx="3022600" cy="484188"/>
          </a:xfrm>
          <a:prstGeom prst="rect">
            <a:avLst/>
          </a:prstGeom>
          <a:noFill/>
          <a:ln w="9525">
            <a:noFill/>
          </a:ln>
        </p:spPr>
        <p:txBody>
          <a:bodyPr lIns="89569" tIns="44785" rIns="89569" bIns="44785" anchor="b" anchorCtr="0"/>
          <a:lstStyle/>
          <a:p>
            <a:pPr lvl="0" defTabSz="897255" fontAlgn="base"/>
            <a:endParaRPr lang="en-AU" altLang="zh-CN" sz="1200" strike="noStrike" noProof="1"/>
          </a:p>
        </p:txBody>
      </p:sp>
      <p:sp>
        <p:nvSpPr>
          <p:cNvPr id="4101" name="灯片编号占位符 4100"/>
          <p:cNvSpPr>
            <a:spLocks noGrp="1"/>
          </p:cNvSpPr>
          <p:nvPr>
            <p:ph type="sldNum" sz="quarter" idx="3"/>
          </p:nvPr>
        </p:nvSpPr>
        <p:spPr>
          <a:xfrm>
            <a:off x="3929063" y="8809038"/>
            <a:ext cx="3095625" cy="484188"/>
          </a:xfrm>
          <a:prstGeom prst="rect">
            <a:avLst/>
          </a:prstGeom>
          <a:noFill/>
          <a:ln w="9525">
            <a:noFill/>
          </a:ln>
        </p:spPr>
        <p:txBody>
          <a:bodyPr lIns="89569" tIns="44785" rIns="89569" bIns="44785" anchor="b" anchorCtr="0"/>
          <a:lstStyle/>
          <a:p>
            <a:pPr lvl="0" algn="r" defTabSz="897255" fontAlgn="base"/>
            <a:fld id="{9A0DB2DC-4C9A-4742-B13C-FB6460FD3503}" type="slidenum">
              <a:rPr lang="en-AU" altLang="zh-CN" sz="1200" strike="noStrike" noProof="1">
                <a:latin typeface="Times New Roman" panose="02020603050405020304" pitchFamily="18" charset="0"/>
                <a:ea typeface="+mn-ea"/>
                <a:cs typeface="+mn-cs"/>
              </a:rPr>
              <a:t>‹#›</a:t>
            </a:fld>
            <a:endParaRPr lang="en-AU" altLang="zh-CN" sz="1200" strike="noStrike" noProof="1"/>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页眉占位符 3073"/>
          <p:cNvSpPr>
            <a:spLocks noGrp="1"/>
          </p:cNvSpPr>
          <p:nvPr>
            <p:ph type="hdr" sz="quarter"/>
          </p:nvPr>
        </p:nvSpPr>
        <p:spPr>
          <a:xfrm>
            <a:off x="0" y="0"/>
            <a:ext cx="3022600" cy="485775"/>
          </a:xfrm>
          <a:prstGeom prst="rect">
            <a:avLst/>
          </a:prstGeom>
          <a:noFill/>
          <a:ln w="9525">
            <a:noFill/>
          </a:ln>
        </p:spPr>
        <p:txBody>
          <a:bodyPr lIns="89569" tIns="44785" rIns="89569" bIns="44785"/>
          <a:lstStyle/>
          <a:p>
            <a:pPr lvl="0" defTabSz="897255" fontAlgn="base"/>
            <a:endParaRPr lang="en-AU" altLang="zh-CN" sz="1200" strike="noStrike" noProof="1"/>
          </a:p>
        </p:txBody>
      </p:sp>
      <p:sp>
        <p:nvSpPr>
          <p:cNvPr id="3075" name="日期占位符 3074"/>
          <p:cNvSpPr>
            <a:spLocks noGrp="1"/>
          </p:cNvSpPr>
          <p:nvPr>
            <p:ph type="dt" idx="1"/>
          </p:nvPr>
        </p:nvSpPr>
        <p:spPr>
          <a:xfrm>
            <a:off x="3929063" y="0"/>
            <a:ext cx="3095625" cy="485775"/>
          </a:xfrm>
          <a:prstGeom prst="rect">
            <a:avLst/>
          </a:prstGeom>
          <a:noFill/>
          <a:ln w="9525">
            <a:noFill/>
          </a:ln>
        </p:spPr>
        <p:txBody>
          <a:bodyPr lIns="89569" tIns="44785" rIns="89569" bIns="44785"/>
          <a:lstStyle/>
          <a:p>
            <a:pPr lvl="0" algn="r" defTabSz="897255" fontAlgn="base"/>
            <a:endParaRPr lang="en-AU" altLang="zh-CN" sz="1200" strike="noStrike" noProof="1"/>
          </a:p>
        </p:txBody>
      </p:sp>
      <p:sp>
        <p:nvSpPr>
          <p:cNvPr id="3076" name="幻灯片图像占位符 3075"/>
          <p:cNvSpPr>
            <a:spLocks noGrp="1" noRot="1" noChangeAspect="1" noTextEdit="1"/>
          </p:cNvSpPr>
          <p:nvPr>
            <p:ph type="sldImg"/>
          </p:nvPr>
        </p:nvSpPr>
        <p:spPr>
          <a:xfrm>
            <a:off x="2176463" y="693738"/>
            <a:ext cx="2600325" cy="3467100"/>
          </a:xfrm>
          <a:prstGeom prst="rect">
            <a:avLst/>
          </a:prstGeom>
          <a:noFill/>
          <a:ln w="9525" cap="flat" cmpd="sng">
            <a:solidFill>
              <a:srgbClr val="000000"/>
            </a:solidFill>
            <a:prstDash val="solid"/>
            <a:miter/>
            <a:headEnd type="none" w="med" len="med"/>
            <a:tailEnd type="none" w="med" len="med"/>
          </a:ln>
        </p:spPr>
      </p:sp>
      <p:sp>
        <p:nvSpPr>
          <p:cNvPr id="3077" name="文本占位符 3076"/>
          <p:cNvSpPr>
            <a:spLocks noGrp="1"/>
          </p:cNvSpPr>
          <p:nvPr>
            <p:ph type="body" sz="quarter"/>
          </p:nvPr>
        </p:nvSpPr>
        <p:spPr>
          <a:xfrm>
            <a:off x="906463" y="4438650"/>
            <a:ext cx="5137150" cy="4160838"/>
          </a:xfrm>
          <a:prstGeom prst="rect">
            <a:avLst/>
          </a:prstGeom>
          <a:noFill/>
          <a:ln w="9525">
            <a:noFill/>
          </a:ln>
        </p:spPr>
        <p:txBody>
          <a:bodyPr lIns="89569" tIns="44785" rIns="89569" bIns="44785" anchor="t" anchorCtr="0"/>
          <a:lstStyle/>
          <a:p>
            <a:pPr lvl="0"/>
            <a:r>
              <a:rPr lang="en-AU" altLang="zh-CN" dirty="0"/>
              <a:t>Click to edit Master text styles</a:t>
            </a:r>
          </a:p>
          <a:p>
            <a:pPr lvl="1"/>
            <a:r>
              <a:rPr lang="en-AU" altLang="zh-CN" dirty="0"/>
              <a:t>Second level</a:t>
            </a:r>
          </a:p>
          <a:p>
            <a:pPr lvl="2"/>
            <a:r>
              <a:rPr lang="en-AU" altLang="zh-CN" dirty="0"/>
              <a:t>Third level</a:t>
            </a:r>
          </a:p>
          <a:p>
            <a:pPr lvl="3"/>
            <a:r>
              <a:rPr lang="en-AU" altLang="zh-CN" dirty="0"/>
              <a:t>Fourth level</a:t>
            </a:r>
          </a:p>
          <a:p>
            <a:pPr lvl="4"/>
            <a:r>
              <a:rPr lang="en-AU" altLang="zh-CN" dirty="0"/>
              <a:t>Fifth level</a:t>
            </a:r>
          </a:p>
        </p:txBody>
      </p:sp>
      <p:sp>
        <p:nvSpPr>
          <p:cNvPr id="3078" name="页脚占位符 3077"/>
          <p:cNvSpPr>
            <a:spLocks noGrp="1"/>
          </p:cNvSpPr>
          <p:nvPr>
            <p:ph type="ftr" sz="quarter" idx="4"/>
          </p:nvPr>
        </p:nvSpPr>
        <p:spPr>
          <a:xfrm>
            <a:off x="0" y="8809038"/>
            <a:ext cx="3022600" cy="484188"/>
          </a:xfrm>
          <a:prstGeom prst="rect">
            <a:avLst/>
          </a:prstGeom>
          <a:noFill/>
          <a:ln w="9525">
            <a:noFill/>
          </a:ln>
        </p:spPr>
        <p:txBody>
          <a:bodyPr lIns="89569" tIns="44785" rIns="89569" bIns="44785" anchor="b" anchorCtr="0"/>
          <a:lstStyle/>
          <a:p>
            <a:pPr lvl="0" defTabSz="897255" fontAlgn="base"/>
            <a:endParaRPr lang="en-AU" altLang="zh-CN" sz="1200" strike="noStrike" noProof="1"/>
          </a:p>
        </p:txBody>
      </p:sp>
      <p:sp>
        <p:nvSpPr>
          <p:cNvPr id="3079" name="灯片编号占位符 3078"/>
          <p:cNvSpPr>
            <a:spLocks noGrp="1"/>
          </p:cNvSpPr>
          <p:nvPr>
            <p:ph type="sldNum" sz="quarter" idx="5"/>
          </p:nvPr>
        </p:nvSpPr>
        <p:spPr>
          <a:xfrm>
            <a:off x="3929063" y="8809038"/>
            <a:ext cx="3095625" cy="484188"/>
          </a:xfrm>
          <a:prstGeom prst="rect">
            <a:avLst/>
          </a:prstGeom>
          <a:noFill/>
          <a:ln w="9525">
            <a:noFill/>
          </a:ln>
        </p:spPr>
        <p:txBody>
          <a:bodyPr lIns="89569" tIns="44785" rIns="89569" bIns="44785" anchor="b" anchorCtr="0"/>
          <a:lstStyle/>
          <a:p>
            <a:pPr lvl="0" algn="r" defTabSz="897255" fontAlgn="base"/>
            <a:fld id="{9A0DB2DC-4C9A-4742-B13C-FB6460FD3503}" type="slidenum">
              <a:rPr lang="en-AU" altLang="zh-CN" sz="1200" strike="noStrike" noProof="1" dirty="0">
                <a:latin typeface="Times New Roman" panose="02020603050405020304" pitchFamily="18" charset="0"/>
                <a:ea typeface="+mn-ea"/>
                <a:cs typeface="+mn-cs"/>
              </a:rPr>
              <a:t>‹#›</a:t>
            </a:fld>
            <a:endParaRPr lang="en-AU" altLang="zh-CN" sz="1200" strike="noStrike" noProof="1"/>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zh-CN" altLang="en-US"/>
              <a:t>单击此处编辑母版标题样式</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defTabSz="3200320"/>
            <a:endParaRPr lang="en-US" noProof="1"/>
          </a:p>
        </p:txBody>
      </p:sp>
      <p:sp>
        <p:nvSpPr>
          <p:cNvPr id="5" name="Footer Placeholder 4"/>
          <p:cNvSpPr>
            <a:spLocks noGrp="1"/>
          </p:cNvSpPr>
          <p:nvPr>
            <p:ph type="ftr" sz="quarter" idx="11"/>
          </p:nvPr>
        </p:nvSpPr>
        <p:spPr/>
        <p:txBody>
          <a:bodyPr/>
          <a:lstStyle/>
          <a:p>
            <a:pPr defTabSz="3200320"/>
            <a:endParaRPr lang="en-US" noProof="1"/>
          </a:p>
        </p:txBody>
      </p:sp>
      <p:sp>
        <p:nvSpPr>
          <p:cNvPr id="6" name="Slide Number Placeholder 5"/>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656406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defTabSz="3200320"/>
            <a:endParaRPr lang="en-US" noProof="1"/>
          </a:p>
        </p:txBody>
      </p:sp>
      <p:sp>
        <p:nvSpPr>
          <p:cNvPr id="5" name="Footer Placeholder 4"/>
          <p:cNvSpPr>
            <a:spLocks noGrp="1"/>
          </p:cNvSpPr>
          <p:nvPr>
            <p:ph type="ftr" sz="quarter" idx="11"/>
          </p:nvPr>
        </p:nvSpPr>
        <p:spPr/>
        <p:txBody>
          <a:bodyPr/>
          <a:lstStyle/>
          <a:p>
            <a:pPr defTabSz="3200320"/>
            <a:endParaRPr lang="en-US" noProof="1"/>
          </a:p>
        </p:txBody>
      </p:sp>
      <p:sp>
        <p:nvSpPr>
          <p:cNvPr id="6" name="Slide Number Placeholder 5"/>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298883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defTabSz="3200320"/>
            <a:endParaRPr lang="en-US" noProof="1"/>
          </a:p>
        </p:txBody>
      </p:sp>
      <p:sp>
        <p:nvSpPr>
          <p:cNvPr id="5" name="Footer Placeholder 4"/>
          <p:cNvSpPr>
            <a:spLocks noGrp="1"/>
          </p:cNvSpPr>
          <p:nvPr>
            <p:ph type="ftr" sz="quarter" idx="11"/>
          </p:nvPr>
        </p:nvSpPr>
        <p:spPr/>
        <p:txBody>
          <a:bodyPr/>
          <a:lstStyle/>
          <a:p>
            <a:pPr defTabSz="3200320"/>
            <a:endParaRPr lang="en-US" noProof="1"/>
          </a:p>
        </p:txBody>
      </p:sp>
      <p:sp>
        <p:nvSpPr>
          <p:cNvPr id="6" name="Slide Number Placeholder 5"/>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74416961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defTabSz="3200320"/>
            <a:endParaRPr lang="en-US" noProof="1"/>
          </a:p>
        </p:txBody>
      </p:sp>
      <p:sp>
        <p:nvSpPr>
          <p:cNvPr id="5" name="Footer Placeholder 4"/>
          <p:cNvSpPr>
            <a:spLocks noGrp="1"/>
          </p:cNvSpPr>
          <p:nvPr>
            <p:ph type="ftr" sz="quarter" idx="11"/>
          </p:nvPr>
        </p:nvSpPr>
        <p:spPr/>
        <p:txBody>
          <a:bodyPr/>
          <a:lstStyle/>
          <a:p>
            <a:pPr defTabSz="3200320"/>
            <a:endParaRPr lang="en-US" noProof="1"/>
          </a:p>
        </p:txBody>
      </p:sp>
      <p:sp>
        <p:nvSpPr>
          <p:cNvPr id="6" name="Slide Number Placeholder 5"/>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3690346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zh-CN" altLang="en-US"/>
              <a:t>单击此处编辑母版标题样式</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defTabSz="3200320"/>
            <a:endParaRPr lang="en-US" noProof="1"/>
          </a:p>
        </p:txBody>
      </p:sp>
      <p:sp>
        <p:nvSpPr>
          <p:cNvPr id="5" name="Footer Placeholder 4"/>
          <p:cNvSpPr>
            <a:spLocks noGrp="1"/>
          </p:cNvSpPr>
          <p:nvPr>
            <p:ph type="ftr" sz="quarter" idx="11"/>
          </p:nvPr>
        </p:nvSpPr>
        <p:spPr/>
        <p:txBody>
          <a:bodyPr/>
          <a:lstStyle/>
          <a:p>
            <a:pPr defTabSz="3200320"/>
            <a:endParaRPr lang="en-US" noProof="1"/>
          </a:p>
        </p:txBody>
      </p:sp>
      <p:sp>
        <p:nvSpPr>
          <p:cNvPr id="6" name="Slide Number Placeholder 5"/>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985435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pPr defTabSz="3200320"/>
            <a:endParaRPr lang="en-US" noProof="1"/>
          </a:p>
        </p:txBody>
      </p:sp>
      <p:sp>
        <p:nvSpPr>
          <p:cNvPr id="6" name="Footer Placeholder 5"/>
          <p:cNvSpPr>
            <a:spLocks noGrp="1"/>
          </p:cNvSpPr>
          <p:nvPr>
            <p:ph type="ftr" sz="quarter" idx="11"/>
          </p:nvPr>
        </p:nvSpPr>
        <p:spPr/>
        <p:txBody>
          <a:bodyPr/>
          <a:lstStyle/>
          <a:p>
            <a:pPr defTabSz="3200320"/>
            <a:endParaRPr lang="en-US" noProof="1"/>
          </a:p>
        </p:txBody>
      </p:sp>
      <p:sp>
        <p:nvSpPr>
          <p:cNvPr id="7" name="Slide Number Placeholder 6"/>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384539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4" name="Content Placeholder 3"/>
          <p:cNvSpPr>
            <a:spLocks noGrp="1"/>
          </p:cNvSpPr>
          <p:nvPr>
            <p:ph sz="half" idx="2"/>
          </p:nvPr>
        </p:nvSpPr>
        <p:spPr>
          <a:xfrm>
            <a:off x="2267431" y="16032480"/>
            <a:ext cx="13926024"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6" name="Content Placeholder 5"/>
          <p:cNvSpPr>
            <a:spLocks noGrp="1"/>
          </p:cNvSpPr>
          <p:nvPr>
            <p:ph sz="quarter" idx="4"/>
          </p:nvPr>
        </p:nvSpPr>
        <p:spPr>
          <a:xfrm>
            <a:off x="16664942" y="16032480"/>
            <a:ext cx="13994608"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pPr defTabSz="3200320"/>
            <a:endParaRPr lang="en-US" noProof="1"/>
          </a:p>
        </p:txBody>
      </p:sp>
      <p:sp>
        <p:nvSpPr>
          <p:cNvPr id="8" name="Footer Placeholder 7"/>
          <p:cNvSpPr>
            <a:spLocks noGrp="1"/>
          </p:cNvSpPr>
          <p:nvPr>
            <p:ph type="ftr" sz="quarter" idx="11"/>
          </p:nvPr>
        </p:nvSpPr>
        <p:spPr/>
        <p:txBody>
          <a:bodyPr/>
          <a:lstStyle/>
          <a:p>
            <a:pPr defTabSz="3200320"/>
            <a:endParaRPr lang="en-US" noProof="1"/>
          </a:p>
        </p:txBody>
      </p:sp>
      <p:sp>
        <p:nvSpPr>
          <p:cNvPr id="9" name="Slide Number Placeholder 8"/>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276736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defTabSz="3200320"/>
            <a:endParaRPr lang="en-US" noProof="1"/>
          </a:p>
        </p:txBody>
      </p:sp>
      <p:sp>
        <p:nvSpPr>
          <p:cNvPr id="4" name="Footer Placeholder 3"/>
          <p:cNvSpPr>
            <a:spLocks noGrp="1"/>
          </p:cNvSpPr>
          <p:nvPr>
            <p:ph type="ftr" sz="quarter" idx="11"/>
          </p:nvPr>
        </p:nvSpPr>
        <p:spPr/>
        <p:txBody>
          <a:bodyPr/>
          <a:lstStyle/>
          <a:p>
            <a:pPr defTabSz="3200320"/>
            <a:endParaRPr lang="en-US" noProof="1"/>
          </a:p>
        </p:txBody>
      </p:sp>
      <p:sp>
        <p:nvSpPr>
          <p:cNvPr id="5" name="Slide Number Placeholder 4"/>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904209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3200320"/>
            <a:endParaRPr lang="en-US" noProof="1"/>
          </a:p>
        </p:txBody>
      </p:sp>
      <p:sp>
        <p:nvSpPr>
          <p:cNvPr id="3" name="Footer Placeholder 2"/>
          <p:cNvSpPr>
            <a:spLocks noGrp="1"/>
          </p:cNvSpPr>
          <p:nvPr>
            <p:ph type="ftr" sz="quarter" idx="11"/>
          </p:nvPr>
        </p:nvSpPr>
        <p:spPr/>
        <p:txBody>
          <a:bodyPr/>
          <a:lstStyle/>
          <a:p>
            <a:pPr defTabSz="3200320"/>
            <a:endParaRPr lang="en-US" noProof="1"/>
          </a:p>
        </p:txBody>
      </p:sp>
      <p:sp>
        <p:nvSpPr>
          <p:cNvPr id="4" name="Slide Number Placeholder 3"/>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1876046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defTabSz="3200320"/>
            <a:endParaRPr lang="en-US" noProof="1"/>
          </a:p>
        </p:txBody>
      </p:sp>
      <p:sp>
        <p:nvSpPr>
          <p:cNvPr id="6" name="Footer Placeholder 5"/>
          <p:cNvSpPr>
            <a:spLocks noGrp="1"/>
          </p:cNvSpPr>
          <p:nvPr>
            <p:ph type="ftr" sz="quarter" idx="11"/>
          </p:nvPr>
        </p:nvSpPr>
        <p:spPr/>
        <p:txBody>
          <a:bodyPr/>
          <a:lstStyle/>
          <a:p>
            <a:pPr defTabSz="3200320"/>
            <a:endParaRPr lang="en-US" noProof="1"/>
          </a:p>
        </p:txBody>
      </p:sp>
      <p:sp>
        <p:nvSpPr>
          <p:cNvPr id="7" name="Slide Number Placeholder 6"/>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870886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zh-CN" altLang="en-US"/>
              <a:t>单击图标添加图片</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defTabSz="3200320"/>
            <a:endParaRPr lang="en-US" noProof="1"/>
          </a:p>
        </p:txBody>
      </p:sp>
      <p:sp>
        <p:nvSpPr>
          <p:cNvPr id="6" name="Footer Placeholder 5"/>
          <p:cNvSpPr>
            <a:spLocks noGrp="1"/>
          </p:cNvSpPr>
          <p:nvPr>
            <p:ph type="ftr" sz="quarter" idx="11"/>
          </p:nvPr>
        </p:nvSpPr>
        <p:spPr/>
        <p:txBody>
          <a:bodyPr/>
          <a:lstStyle/>
          <a:p>
            <a:pPr defTabSz="3200320"/>
            <a:endParaRPr lang="en-US" noProof="1"/>
          </a:p>
        </p:txBody>
      </p:sp>
      <p:sp>
        <p:nvSpPr>
          <p:cNvPr id="7" name="Slide Number Placeholder 6"/>
          <p:cNvSpPr>
            <a:spLocks noGrp="1"/>
          </p:cNvSpPr>
          <p:nvPr>
            <p:ph type="sldNum" sz="quarter" idx="12"/>
          </p:nvPr>
        </p:nvSpPr>
        <p:spPr/>
        <p:txBody>
          <a:bodyPr/>
          <a:lstStyle/>
          <a:p>
            <a:pPr defTabSz="3200320"/>
            <a:fld id="{9A0DB2DC-4C9A-4742-B13C-FB6460FD3503}" type="slidenum">
              <a:rPr lang="en-US" noProof="1" smtClean="0"/>
              <a:pPr defTabSz="3200320"/>
              <a:t>‹#›</a:t>
            </a:fld>
            <a:endParaRPr lang="en-US" noProof="1"/>
          </a:p>
        </p:txBody>
      </p:sp>
    </p:spTree>
    <p:extLst>
      <p:ext uri="{BB962C8B-B14F-4D97-AF65-F5344CB8AC3E}">
        <p14:creationId xmlns:p14="http://schemas.microsoft.com/office/powerpoint/2010/main" val="884037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pPr defTabSz="3200320"/>
            <a:endParaRPr lang="en-US" noProof="1"/>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pPr defTabSz="3200320"/>
            <a:endParaRPr lang="en-US" noProof="1"/>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pPr defTabSz="3200320"/>
            <a:fld id="{9A0DB2DC-4C9A-4742-B13C-FB6460FD3503}" type="slidenum">
              <a:rPr lang="en-US" noProof="1" smtClean="0"/>
              <a:pPr defTabSz="3200320"/>
              <a:t>‹#›</a:t>
            </a:fld>
            <a:endParaRPr lang="en-US" noProof="1"/>
          </a:p>
        </p:txBody>
      </p:sp>
      <p:sp>
        <p:nvSpPr>
          <p:cNvPr id="7" name="矩形 6">
            <a:extLst>
              <a:ext uri="{FF2B5EF4-FFF2-40B4-BE49-F238E27FC236}">
                <a16:creationId xmlns:a16="http://schemas.microsoft.com/office/drawing/2014/main" id="{F082F837-EA15-BD9D-8C9F-57E51BB191FD}"/>
              </a:ext>
            </a:extLst>
          </p:cNvPr>
          <p:cNvSpPr/>
          <p:nvPr userDrawn="1"/>
        </p:nvSpPr>
        <p:spPr>
          <a:xfrm>
            <a:off x="85725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8" name="矩形 7">
            <a:extLst>
              <a:ext uri="{FF2B5EF4-FFF2-40B4-BE49-F238E27FC236}">
                <a16:creationId xmlns:a16="http://schemas.microsoft.com/office/drawing/2014/main" id="{84619F0A-88B0-2EB4-D797-599806364D13}"/>
              </a:ext>
            </a:extLst>
          </p:cNvPr>
          <p:cNvSpPr/>
          <p:nvPr userDrawn="1"/>
        </p:nvSpPr>
        <p:spPr>
          <a:xfrm>
            <a:off x="880110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9" name="矩形 8">
            <a:extLst>
              <a:ext uri="{FF2B5EF4-FFF2-40B4-BE49-F238E27FC236}">
                <a16:creationId xmlns:a16="http://schemas.microsoft.com/office/drawing/2014/main" id="{42C5592A-8E12-323B-A33F-6BB744551627}"/>
              </a:ext>
            </a:extLst>
          </p:cNvPr>
          <p:cNvSpPr/>
          <p:nvPr userDrawn="1"/>
        </p:nvSpPr>
        <p:spPr>
          <a:xfrm>
            <a:off x="1674495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10" name="矩形 9">
            <a:extLst>
              <a:ext uri="{FF2B5EF4-FFF2-40B4-BE49-F238E27FC236}">
                <a16:creationId xmlns:a16="http://schemas.microsoft.com/office/drawing/2014/main" id="{A20ED200-E3D4-2F10-F9C6-9A0DA4845AB8}"/>
              </a:ext>
            </a:extLst>
          </p:cNvPr>
          <p:cNvSpPr/>
          <p:nvPr userDrawn="1"/>
        </p:nvSpPr>
        <p:spPr>
          <a:xfrm>
            <a:off x="24688800" y="11921067"/>
            <a:ext cx="7372350" cy="30344533"/>
          </a:xfrm>
          <a:prstGeom prst="rect">
            <a:avLst/>
          </a:prstGeom>
          <a:solidFill>
            <a:schemeClr val="bg1"/>
          </a:solidFill>
          <a:ln w="9525">
            <a:noFill/>
          </a:ln>
        </p:spPr>
        <p:txBody>
          <a:bodyPr anchor="t" anchorCtr="0"/>
          <a:lstStyle/>
          <a:p>
            <a:pPr lvl="0" eaLnBrk="0" hangingPunct="0"/>
            <a:endParaRPr lang="zh-CN" altLang="en-US" sz="1800">
              <a:latin typeface="Times New Roman" panose="02020603050405020304" pitchFamily="18" charset="0"/>
            </a:endParaRPr>
          </a:p>
        </p:txBody>
      </p:sp>
      <p:sp>
        <p:nvSpPr>
          <p:cNvPr id="11" name="矩形 1035">
            <a:extLst>
              <a:ext uri="{FF2B5EF4-FFF2-40B4-BE49-F238E27FC236}">
                <a16:creationId xmlns:a16="http://schemas.microsoft.com/office/drawing/2014/main" id="{DBBEA5DA-E37D-1DA4-CA4D-28ABE6EDA543}"/>
              </a:ext>
            </a:extLst>
          </p:cNvPr>
          <p:cNvSpPr/>
          <p:nvPr userDrawn="1"/>
        </p:nvSpPr>
        <p:spPr>
          <a:xfrm>
            <a:off x="0" y="0"/>
            <a:ext cx="32918400" cy="43891200"/>
          </a:xfrm>
          <a:prstGeom prst="rect">
            <a:avLst/>
          </a:prstGeom>
          <a:noFill/>
          <a:ln w="25400" cap="flat" cmpd="sng">
            <a:solidFill>
              <a:schemeClr val="tx1"/>
            </a:solidFill>
            <a:prstDash val="solid"/>
            <a:miter/>
            <a:headEnd type="none" w="med" len="med"/>
            <a:tailEnd type="none" w="med" len="med"/>
          </a:ln>
        </p:spPr>
        <p:txBody>
          <a:bodyPr anchor="t" anchorCtr="0"/>
          <a:lstStyle/>
          <a:p>
            <a:pPr lvl="0" eaLnBrk="0" hangingPunct="0"/>
            <a:endParaRPr lang="zh-CN" altLang="en-US" sz="1800">
              <a:latin typeface="Times New Roman" panose="02020603050405020304" pitchFamily="18" charset="0"/>
            </a:endParaRPr>
          </a:p>
        </p:txBody>
      </p:sp>
    </p:spTree>
    <p:extLst>
      <p:ext uri="{BB962C8B-B14F-4D97-AF65-F5344CB8AC3E}">
        <p14:creationId xmlns:p14="http://schemas.microsoft.com/office/powerpoint/2010/main" val="1525347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image" Target="../media/image1.png"/><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2.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文本框 15361"/>
          <p:cNvSpPr txBox="1"/>
          <p:nvPr/>
        </p:nvSpPr>
        <p:spPr>
          <a:xfrm>
            <a:off x="533818" y="8306158"/>
            <a:ext cx="11734492" cy="8178132"/>
          </a:xfrm>
          <a:prstGeom prst="rect">
            <a:avLst/>
          </a:prstGeom>
          <a:noFill/>
          <a:ln w="9525">
            <a:noFill/>
          </a:ln>
        </p:spPr>
        <p:txBody>
          <a:bodyPr wrap="square" lIns="270000" tIns="270000" rIns="270000" bIns="270000" anchor="t" anchorCtr="0">
            <a:spAutoFit/>
          </a:bodyPr>
          <a:lstStyle/>
          <a:p>
            <a:pPr marL="216689" indent="-216689" algn="just" eaLnBrk="0" hangingPunct="0">
              <a:spcBef>
                <a:spcPct val="40000"/>
              </a:spcBef>
              <a:buFont typeface="Wingdings" panose="05000000000000000000" pitchFamily="2" charset="2"/>
              <a:buChar char="§"/>
            </a:pPr>
            <a:r>
              <a:rPr lang="zh-CN" altLang="en-US" sz="4000" dirty="0">
                <a:latin typeface="等线" panose="02010600030101010101" pitchFamily="2" charset="-122"/>
                <a:ea typeface="等线" panose="02010600030101010101" pitchFamily="2" charset="-122"/>
              </a:rPr>
              <a:t>可微波速冻水饺作为一种冷冻多组分食品，在微波复热过程中皮料的水分损失较为严重，为解决这一问题，有必要对其复热过程中的传热传质行为进行研究。</a:t>
            </a:r>
            <a:endParaRPr lang="en-US" altLang="zh-CN" sz="4000" dirty="0">
              <a:latin typeface="等线" panose="02010600030101010101" pitchFamily="2" charset="-122"/>
              <a:ea typeface="等线" panose="02010600030101010101" pitchFamily="2" charset="-122"/>
            </a:endParaRPr>
          </a:p>
          <a:p>
            <a:pPr marL="216689" indent="-216689" algn="just" eaLnBrk="0" hangingPunct="0">
              <a:spcBef>
                <a:spcPct val="40000"/>
              </a:spcBef>
              <a:buFont typeface="Wingdings" panose="05000000000000000000" pitchFamily="2" charset="2"/>
              <a:buChar char="§"/>
            </a:pPr>
            <a:r>
              <a:rPr lang="zh-CN" altLang="en-US" sz="4000" dirty="0">
                <a:latin typeface="等线" panose="02010600030101010101" pitchFamily="2" charset="-122"/>
                <a:ea typeface="等线" panose="02010600030101010101" pitchFamily="2" charset="-122"/>
              </a:rPr>
              <a:t>本研究建立了一个以速冻水饺为多孔介质，并将电磁场与传热传质相结合的多相多孔介质模型，其中耦合了</a:t>
            </a:r>
            <a:r>
              <a:rPr lang="en-US" altLang="zh-CN" sz="4000" dirty="0">
                <a:latin typeface="等线" panose="02010600030101010101" pitchFamily="2" charset="-122"/>
                <a:ea typeface="等线" panose="02010600030101010101" pitchFamily="2" charset="-122"/>
              </a:rPr>
              <a:t>"</a:t>
            </a:r>
            <a:r>
              <a:rPr lang="zh-CN" altLang="en-US" sz="4000" dirty="0">
                <a:latin typeface="等线" panose="02010600030101010101" pitchFamily="2" charset="-122"/>
                <a:ea typeface="等线" panose="02010600030101010101" pitchFamily="2" charset="-122"/>
              </a:rPr>
              <a:t>固体传热</a:t>
            </a:r>
            <a:r>
              <a:rPr lang="en-US" altLang="zh-CN" sz="4000" dirty="0">
                <a:latin typeface="等线" panose="02010600030101010101" pitchFamily="2" charset="-122"/>
                <a:ea typeface="等线" panose="02010600030101010101" pitchFamily="2" charset="-122"/>
              </a:rPr>
              <a:t>"</a:t>
            </a:r>
            <a:r>
              <a:rPr lang="zh-CN" altLang="en-US" sz="4000" dirty="0">
                <a:latin typeface="等线" panose="02010600030101010101" pitchFamily="2" charset="-122"/>
                <a:ea typeface="等线" panose="02010600030101010101" pitchFamily="2" charset="-122"/>
              </a:rPr>
              <a:t>、</a:t>
            </a:r>
            <a:r>
              <a:rPr lang="en-US" altLang="zh-CN" sz="4000" dirty="0">
                <a:latin typeface="等线" panose="02010600030101010101" pitchFamily="2" charset="-122"/>
                <a:ea typeface="等线" panose="02010600030101010101" pitchFamily="2" charset="-122"/>
              </a:rPr>
              <a:t>"</a:t>
            </a:r>
            <a:r>
              <a:rPr lang="zh-CN" altLang="en-US" sz="4000" dirty="0">
                <a:latin typeface="等线" panose="02010600030101010101" pitchFamily="2" charset="-122"/>
                <a:ea typeface="等线" panose="02010600030101010101" pitchFamily="2" charset="-122"/>
              </a:rPr>
              <a:t>稀物质传递</a:t>
            </a:r>
            <a:r>
              <a:rPr lang="en-US" altLang="zh-CN" sz="4000" dirty="0">
                <a:latin typeface="等线" panose="02010600030101010101" pitchFamily="2" charset="-122"/>
                <a:ea typeface="等线" panose="02010600030101010101" pitchFamily="2" charset="-122"/>
              </a:rPr>
              <a:t>"</a:t>
            </a:r>
            <a:r>
              <a:rPr lang="zh-CN" altLang="en-US" sz="4000" dirty="0">
                <a:latin typeface="等线" panose="02010600030101010101" pitchFamily="2" charset="-122"/>
                <a:ea typeface="等线" panose="02010600030101010101" pitchFamily="2" charset="-122"/>
              </a:rPr>
              <a:t>和</a:t>
            </a:r>
            <a:r>
              <a:rPr lang="en-US" altLang="zh-CN" sz="4000" dirty="0">
                <a:latin typeface="等线" panose="02010600030101010101" pitchFamily="2" charset="-122"/>
                <a:ea typeface="等线" panose="02010600030101010101" pitchFamily="2" charset="-122"/>
              </a:rPr>
              <a:t>"</a:t>
            </a:r>
            <a:r>
              <a:rPr lang="zh-CN" altLang="en-US" sz="4000" dirty="0">
                <a:latin typeface="等线" panose="02010600030101010101" pitchFamily="2" charset="-122"/>
                <a:ea typeface="等线" panose="02010600030101010101" pitchFamily="2" charset="-122"/>
              </a:rPr>
              <a:t>电磁波，频域</a:t>
            </a:r>
            <a:r>
              <a:rPr lang="en-US" altLang="zh-CN" sz="4000" dirty="0">
                <a:latin typeface="等线" panose="02010600030101010101" pitchFamily="2" charset="-122"/>
                <a:ea typeface="等线" panose="02010600030101010101" pitchFamily="2" charset="-122"/>
              </a:rPr>
              <a:t>"</a:t>
            </a:r>
            <a:r>
              <a:rPr lang="zh-CN" altLang="en-US" sz="4000" dirty="0">
                <a:latin typeface="等线" panose="02010600030101010101" pitchFamily="2" charset="-122"/>
                <a:ea typeface="等线" panose="02010600030101010101" pitchFamily="2" charset="-122"/>
              </a:rPr>
              <a:t>三种物理场，并结合了麦克斯⻙方程组、质量守恒方程、相变方程及能量守恒方程，以测量得到的介电特性以及热特性为输入参数，模拟了在</a:t>
            </a:r>
            <a:r>
              <a:rPr lang="en-US" altLang="zh-CN" sz="4000" dirty="0">
                <a:latin typeface="Calibri" panose="020F0502020204030204" pitchFamily="34" charset="0"/>
                <a:ea typeface="等线" panose="02010600030101010101" pitchFamily="2" charset="-122"/>
                <a:cs typeface="Calibri" panose="020F0502020204030204" pitchFamily="34" charset="0"/>
              </a:rPr>
              <a:t>720W </a:t>
            </a:r>
            <a:r>
              <a:rPr lang="zh-CN" altLang="en-US" sz="4000" dirty="0">
                <a:latin typeface="等线" panose="02010600030101010101" pitchFamily="2" charset="-122"/>
                <a:ea typeface="等线" panose="02010600030101010101" pitchFamily="2" charset="-122"/>
              </a:rPr>
              <a:t>的微波功率下复热速冻水饺过程中内部温度场及水分的动态分布。</a:t>
            </a:r>
            <a:endParaRPr lang="en-US" altLang="en-AU" sz="4000" dirty="0">
              <a:latin typeface="等线" panose="02010600030101010101" pitchFamily="2" charset="-122"/>
              <a:ea typeface="等线" panose="02010600030101010101" pitchFamily="2" charset="-122"/>
            </a:endParaRPr>
          </a:p>
        </p:txBody>
      </p:sp>
      <p:sp>
        <p:nvSpPr>
          <p:cNvPr id="4102" name="文本框 15365"/>
          <p:cNvSpPr txBox="1"/>
          <p:nvPr/>
        </p:nvSpPr>
        <p:spPr>
          <a:xfrm>
            <a:off x="2608767" y="422583"/>
            <a:ext cx="29304139" cy="2563654"/>
          </a:xfrm>
          <a:prstGeom prst="rect">
            <a:avLst/>
          </a:prstGeom>
          <a:solidFill>
            <a:schemeClr val="bg1"/>
          </a:solidFill>
          <a:ln w="25400" cap="flat" cmpd="sng">
            <a:noFill/>
            <a:prstDash val="solid"/>
            <a:miter/>
            <a:headEnd type="none" w="med" len="med"/>
            <a:tailEnd type="none" w="med" len="med"/>
          </a:ln>
        </p:spPr>
        <p:txBody>
          <a:bodyPr lIns="405000" tIns="540000" rIns="405000" bIns="405000" anchor="t" anchorCtr="0"/>
          <a:lstStyle/>
          <a:p>
            <a:pPr algn="ctr" eaLnBrk="0" hangingPunct="0"/>
            <a:r>
              <a:rPr lang="zh-CN" altLang="en-US" sz="10350" dirty="0">
                <a:latin typeface="黑体" panose="02010609060101010101" pitchFamily="49" charset="-122"/>
                <a:ea typeface="黑体" panose="02010609060101010101" pitchFamily="49" charset="-122"/>
              </a:rPr>
              <a:t>微波复热即食速冻水饺传热传质仿真研究</a:t>
            </a:r>
            <a:endParaRPr lang="en-US" altLang="zh-CN" sz="7200" b="1" dirty="0">
              <a:latin typeface="黑体" panose="02010609060101010101" pitchFamily="49" charset="-122"/>
              <a:ea typeface="黑体" panose="02010609060101010101" pitchFamily="49" charset="-122"/>
            </a:endParaRPr>
          </a:p>
        </p:txBody>
      </p:sp>
      <p:sp>
        <p:nvSpPr>
          <p:cNvPr id="15368" name="文本框 15367"/>
          <p:cNvSpPr txBox="1"/>
          <p:nvPr/>
        </p:nvSpPr>
        <p:spPr>
          <a:xfrm>
            <a:off x="0" y="4115268"/>
            <a:ext cx="32918400" cy="1866900"/>
          </a:xfrm>
          <a:prstGeom prst="rect">
            <a:avLst/>
          </a:prstGeom>
          <a:noFill/>
          <a:extLst>
            <a:ext uri="{909E8E84-426E-40DD-AFC4-6F175D3DCCD1}">
              <a14:hiddenFill xmlns:a14="http://schemas.microsoft.com/office/drawing/2010/main">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14:hiddenFill>
            </a:ext>
          </a:extLst>
        </p:spPr>
        <p:style>
          <a:lnRef idx="0">
            <a:srgbClr val="FFFFFF"/>
          </a:lnRef>
          <a:fillRef idx="2">
            <a:schemeClr val="accent1"/>
          </a:fillRef>
          <a:effectRef idx="1">
            <a:schemeClr val="accent1"/>
          </a:effectRef>
          <a:fontRef idx="minor">
            <a:schemeClr val="lt1"/>
          </a:fontRef>
        </p:style>
        <p:txBody>
          <a:bodyPr lIns="270000" tIns="270000" rIns="270000" bIns="270000"/>
          <a:lstStyle/>
          <a:p>
            <a:pPr algn="ctr" defTabSz="685783" eaLnBrk="0" hangingPunct="0">
              <a:spcBef>
                <a:spcPts val="0"/>
              </a:spcBef>
            </a:pPr>
            <a:r>
              <a:rPr lang="zh-CN" altLang="en-US" sz="4000" b="1" noProof="1">
                <a:solidFill>
                  <a:schemeClr val="tx1"/>
                </a:solidFill>
                <a:latin typeface="Arial" panose="020B0604020202020204" pitchFamily="34" charset="0"/>
              </a:rPr>
              <a:t>欧禹泽</a:t>
            </a:r>
            <a:r>
              <a:rPr lang="en-US" altLang="en-GB" sz="4000" b="1" baseline="30000" noProof="1">
                <a:solidFill>
                  <a:schemeClr val="tx1"/>
                </a:solidFill>
                <a:latin typeface="Arial" panose="020B0604020202020204" pitchFamily="34" charset="0"/>
              </a:rPr>
              <a:t>1,2</a:t>
            </a:r>
            <a:r>
              <a:rPr lang="en-US" altLang="en-GB" sz="4000" b="1" noProof="1">
                <a:solidFill>
                  <a:schemeClr val="tx1"/>
                </a:solidFill>
                <a:latin typeface="Arial" panose="020B0604020202020204" pitchFamily="34" charset="0"/>
              </a:rPr>
              <a:t>, </a:t>
            </a:r>
            <a:r>
              <a:rPr lang="zh-CN" altLang="en-US" sz="4000" b="1" noProof="1">
                <a:solidFill>
                  <a:schemeClr val="tx1"/>
                </a:solidFill>
                <a:latin typeface="Arial" panose="020B0604020202020204" pitchFamily="34" charset="0"/>
              </a:rPr>
              <a:t>焦阳</a:t>
            </a:r>
            <a:r>
              <a:rPr lang="en-US" altLang="en-GB" sz="4000" b="1" baseline="30000" noProof="1">
                <a:solidFill>
                  <a:schemeClr val="tx1"/>
                </a:solidFill>
                <a:latin typeface="Arial" panose="020B0604020202020204" pitchFamily="34" charset="0"/>
              </a:rPr>
              <a:t>1,2*</a:t>
            </a:r>
            <a:endParaRPr lang="en-US" altLang="en-GB" sz="4000" b="1" noProof="1">
              <a:solidFill>
                <a:schemeClr val="tx1"/>
              </a:solidFill>
              <a:latin typeface="Arial" panose="020B0604020202020204" pitchFamily="34" charset="0"/>
            </a:endParaRPr>
          </a:p>
          <a:p>
            <a:pPr algn="ctr" defTabSz="685783" eaLnBrk="0" hangingPunct="0">
              <a:spcBef>
                <a:spcPts val="0"/>
              </a:spcBef>
            </a:pPr>
            <a:r>
              <a:rPr lang="en-US" altLang="en-GB" sz="4000" noProof="1">
                <a:solidFill>
                  <a:schemeClr val="tx1"/>
                </a:solidFill>
                <a:latin typeface="Arial" panose="020B0604020202020204" pitchFamily="34" charset="0"/>
              </a:rPr>
              <a:t>1 </a:t>
            </a:r>
            <a:r>
              <a:rPr lang="zh-CN" altLang="en-US" sz="4000" noProof="1">
                <a:solidFill>
                  <a:schemeClr val="tx1"/>
                </a:solidFill>
                <a:latin typeface="Arial" panose="020B0604020202020204" pitchFamily="34" charset="0"/>
              </a:rPr>
              <a:t>上海海洋大学</a:t>
            </a:r>
            <a:r>
              <a:rPr lang="en-US" altLang="en-GB" sz="4000" noProof="1">
                <a:solidFill>
                  <a:schemeClr val="tx1"/>
                </a:solidFill>
                <a:latin typeface="Arial" panose="020B0604020202020204" pitchFamily="34" charset="0"/>
              </a:rPr>
              <a:t>, </a:t>
            </a:r>
            <a:r>
              <a:rPr lang="zh-CN" altLang="en-US" sz="4000" noProof="1">
                <a:solidFill>
                  <a:schemeClr val="tx1"/>
                </a:solidFill>
                <a:latin typeface="Arial" panose="020B0604020202020204" pitchFamily="34" charset="0"/>
              </a:rPr>
              <a:t>上海</a:t>
            </a:r>
            <a:r>
              <a:rPr lang="en-US" altLang="en-GB" sz="4000" noProof="1">
                <a:solidFill>
                  <a:schemeClr val="tx1"/>
                </a:solidFill>
                <a:latin typeface="Arial" panose="020B0604020202020204" pitchFamily="34" charset="0"/>
              </a:rPr>
              <a:t>, 201306, </a:t>
            </a:r>
            <a:r>
              <a:rPr lang="zh-CN" altLang="en-US" sz="4000" noProof="1">
                <a:solidFill>
                  <a:schemeClr val="tx1"/>
                </a:solidFill>
                <a:latin typeface="Arial" panose="020B0604020202020204" pitchFamily="34" charset="0"/>
              </a:rPr>
              <a:t>中国</a:t>
            </a:r>
            <a:endParaRPr lang="en-US" altLang="en-GB" sz="4000" noProof="1">
              <a:solidFill>
                <a:schemeClr val="tx1"/>
              </a:solidFill>
              <a:latin typeface="Arial" panose="020B0604020202020204" pitchFamily="34" charset="0"/>
            </a:endParaRPr>
          </a:p>
          <a:p>
            <a:pPr algn="ctr" defTabSz="685783" eaLnBrk="0" hangingPunct="0">
              <a:spcBef>
                <a:spcPts val="0"/>
              </a:spcBef>
            </a:pPr>
            <a:r>
              <a:rPr lang="en-US" altLang="en-GB" sz="4000" noProof="1">
                <a:solidFill>
                  <a:schemeClr val="tx1"/>
                </a:solidFill>
                <a:latin typeface="Arial" panose="020B0604020202020204" pitchFamily="34" charset="0"/>
              </a:rPr>
              <a:t>2</a:t>
            </a:r>
            <a:r>
              <a:rPr lang="zh-CN" altLang="en-US" sz="4000" noProof="1">
                <a:solidFill>
                  <a:schemeClr val="tx1"/>
                </a:solidFill>
                <a:latin typeface="Arial" panose="020B0604020202020204" pitchFamily="34" charset="0"/>
              </a:rPr>
              <a:t>上海海洋大学食品热加工工程技术研究中心</a:t>
            </a:r>
            <a:r>
              <a:rPr lang="en-US" altLang="en-GB" sz="4000" noProof="1">
                <a:solidFill>
                  <a:schemeClr val="tx1"/>
                </a:solidFill>
                <a:latin typeface="Arial" panose="020B0604020202020204" pitchFamily="34" charset="0"/>
              </a:rPr>
              <a:t>, </a:t>
            </a:r>
            <a:r>
              <a:rPr lang="zh-CN" altLang="en-US" sz="4000" noProof="1">
                <a:solidFill>
                  <a:schemeClr val="tx1"/>
                </a:solidFill>
                <a:latin typeface="Arial" panose="020B0604020202020204" pitchFamily="34" charset="0"/>
              </a:rPr>
              <a:t>上海</a:t>
            </a:r>
            <a:r>
              <a:rPr lang="en-US" altLang="en-GB" sz="4000" noProof="1">
                <a:solidFill>
                  <a:schemeClr val="tx1"/>
                </a:solidFill>
                <a:latin typeface="Arial" panose="020B0604020202020204" pitchFamily="34" charset="0"/>
              </a:rPr>
              <a:t>, 201306, </a:t>
            </a:r>
            <a:r>
              <a:rPr lang="zh-CN" altLang="en-US" sz="4000" noProof="1">
                <a:solidFill>
                  <a:schemeClr val="tx1"/>
                </a:solidFill>
                <a:latin typeface="Arial" panose="020B0604020202020204" pitchFamily="34" charset="0"/>
              </a:rPr>
              <a:t>中国</a:t>
            </a:r>
            <a:endParaRPr lang="en-US" altLang="en-GB" sz="4000" noProof="1">
              <a:solidFill>
                <a:schemeClr val="tx1"/>
              </a:solidFill>
              <a:latin typeface="Arial" panose="020B0604020202020204" pitchFamily="34" charset="0"/>
            </a:endParaRPr>
          </a:p>
        </p:txBody>
      </p:sp>
      <mc:AlternateContent xmlns:mc="http://schemas.openxmlformats.org/markup-compatibility/2006" xmlns:a14="http://schemas.microsoft.com/office/drawing/2010/main">
        <mc:Choice Requires="a14">
          <p:sp>
            <p:nvSpPr>
              <p:cNvPr id="4104" name="文本框 15369"/>
              <p:cNvSpPr txBox="1"/>
              <p:nvPr/>
            </p:nvSpPr>
            <p:spPr>
              <a:xfrm>
                <a:off x="533818" y="18211020"/>
                <a:ext cx="13853131" cy="15055253"/>
              </a:xfrm>
              <a:prstGeom prst="rect">
                <a:avLst/>
              </a:prstGeom>
              <a:noFill/>
              <a:ln w="9525">
                <a:noFill/>
              </a:ln>
            </p:spPr>
            <p:txBody>
              <a:bodyPr lIns="270000" tIns="270000" rIns="270000" bIns="270000" anchor="t" anchorCtr="0"/>
              <a:lstStyle/>
              <a:p>
                <a:pPr algn="l" eaLnBrk="0" hangingPunct="0">
                  <a:spcBef>
                    <a:spcPct val="40000"/>
                  </a:spcBef>
                  <a:buClrTx/>
                  <a:buSzTx/>
                </a:pPr>
                <a:r>
                  <a:rPr lang="zh-CN" altLang="en-US" sz="4000" b="1" dirty="0">
                    <a:latin typeface="Arial" panose="020B0604020202020204" pitchFamily="34" charset="0"/>
                  </a:rPr>
                  <a:t>电磁场</a:t>
                </a:r>
                <a:endParaRPr lang="en-US" altLang="zh-CN" sz="4000" b="1"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电磁方程：</a:t>
                </a:r>
                <a:r>
                  <a:rPr lang="en-US" altLang="zh-CN" sz="4000" dirty="0">
                    <a:ea typeface="宋体" panose="02010600030101010101" pitchFamily="2" charset="-122"/>
                    <a:cs typeface="Times New Roman" panose="02020603050405020304" pitchFamily="18" charset="0"/>
                  </a:rPr>
                  <a:t> </a:t>
                </a:r>
                <a14:m>
                  <m:oMath xmlns:m="http://schemas.openxmlformats.org/officeDocument/2006/math">
                    <m:r>
                      <m:rPr>
                        <m:sty m:val="p"/>
                      </m:rPr>
                      <a:rPr lang="en-US" altLang="zh-CN" sz="4000"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sz="4000" i="1">
                            <a:latin typeface="Cambria Math" panose="02040503050406030204" pitchFamily="18" charset="0"/>
                            <a:ea typeface="Cambria Math" panose="02040503050406030204" pitchFamily="18" charset="0"/>
                          </a:rPr>
                        </m:ctrlPr>
                      </m:dPr>
                      <m:e>
                        <m:f>
                          <m:fPr>
                            <m:ctrlPr>
                              <a:rPr lang="zh-CN" altLang="zh-CN" sz="4000" i="1">
                                <a:latin typeface="Cambria Math" panose="02040503050406030204" pitchFamily="18" charset="0"/>
                                <a:ea typeface="Cambria Math" panose="02040503050406030204" pitchFamily="18" charset="0"/>
                              </a:rPr>
                            </m:ctrlPr>
                          </m:fPr>
                          <m:num>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𝜇</m:t>
                            </m:r>
                          </m:den>
                        </m:f>
                        <m:r>
                          <m:rPr>
                            <m:sty m:val="p"/>
                          </m:rPr>
                          <a:rPr lang="en-US" altLang="zh-CN" sz="4000"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limUpp>
                          <m:limUppPr>
                            <m:ctrlPr>
                              <a:rPr lang="zh-CN" altLang="zh-CN" sz="4000" i="1">
                                <a:latin typeface="Cambria Math" panose="02040503050406030204" pitchFamily="18" charset="0"/>
                                <a:ea typeface="Cambria Math" panose="02040503050406030204" pitchFamily="18" charset="0"/>
                              </a:rPr>
                            </m:ctrlPr>
                          </m:limUpp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𝐸</m:t>
                            </m:r>
                          </m:e>
                          <m:lim>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lim>
                        </m:limUpp>
                      </m:e>
                    </m:d>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4000" i="1">
                            <a:latin typeface="Cambria Math" panose="02040503050406030204" pitchFamily="18" charset="0"/>
                            <a:ea typeface="Cambria Math" panose="02040503050406030204" pitchFamily="18" charset="0"/>
                          </a:rPr>
                        </m:ctrlPr>
                      </m:fPr>
                      <m:num>
                        <m:sSup>
                          <m:sSupPr>
                            <m:ctrlPr>
                              <a:rPr lang="zh-CN" altLang="zh-CN" sz="4000" i="1">
                                <a:latin typeface="Cambria Math" panose="02040503050406030204" pitchFamily="18" charset="0"/>
                                <a:ea typeface="Cambria Math" panose="02040503050406030204" pitchFamily="18" charset="0"/>
                              </a:rPr>
                            </m:ctrlPr>
                          </m:sSup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(2</m:t>
                            </m:r>
                            <m:r>
                              <a:rPr lang="zh-CN"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𝜋</m:t>
                            </m:r>
                            <m:r>
                              <a:rPr lang="zh-CN"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𝑓</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e>
                          <m: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2</m:t>
                            </m:r>
                          </m:sup>
                        </m:sSup>
                      </m:num>
                      <m:den>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𝑐</m:t>
                        </m:r>
                      </m:den>
                    </m:f>
                    <m:d>
                      <m:dPr>
                        <m:ctrlPr>
                          <a:rPr lang="zh-CN" altLang="zh-CN" sz="4000" i="1">
                            <a:latin typeface="Cambria Math" panose="02040503050406030204" pitchFamily="18" charset="0"/>
                            <a:ea typeface="Cambria Math" panose="02040503050406030204" pitchFamily="18" charset="0"/>
                          </a:rPr>
                        </m:ctrlPr>
                      </m:dPr>
                      <m:e>
                        <m:sSup>
                          <m:sSupPr>
                            <m:ctrlPr>
                              <a:rPr lang="zh-CN" altLang="zh-CN" sz="4000" i="1">
                                <a:latin typeface="Cambria Math" panose="02040503050406030204" pitchFamily="18" charset="0"/>
                                <a:ea typeface="Cambria Math" panose="02040503050406030204" pitchFamily="18" charset="0"/>
                              </a:rPr>
                            </m:ctrlPr>
                          </m:sSup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𝜀</m:t>
                            </m:r>
                          </m:e>
                          <m: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up>
                        </m:s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Sup>
                          <m:sSupPr>
                            <m:ctrlPr>
                              <a:rPr lang="zh-CN" altLang="zh-CN" sz="4000" i="1">
                                <a:latin typeface="Cambria Math" panose="02040503050406030204" pitchFamily="18" charset="0"/>
                                <a:ea typeface="Cambria Math" panose="02040503050406030204" pitchFamily="18" charset="0"/>
                              </a:rPr>
                            </m:ctrlPr>
                          </m:sSup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𝜀</m:t>
                            </m:r>
                          </m:e>
                          <m: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up>
                        </m:sSup>
                      </m:e>
                    </m:d>
                    <m:r>
                      <a:rPr lang="zh-CN" altLang="zh-CN" sz="4000" i="1">
                        <a:latin typeface="Cambria Math" panose="02040503050406030204" pitchFamily="18" charset="0"/>
                        <a:ea typeface="宋体" panose="02010600030101010101" pitchFamily="2" charset="-122"/>
                        <a:cs typeface="Times New Roman" panose="02020603050405020304" pitchFamily="18" charset="0"/>
                      </a:rPr>
                      <m:t>·</m:t>
                    </m:r>
                    <m:limUpp>
                      <m:limUppPr>
                        <m:ctrlPr>
                          <a:rPr lang="zh-CN" altLang="zh-CN" sz="4000" i="1">
                            <a:latin typeface="Cambria Math" panose="02040503050406030204" pitchFamily="18" charset="0"/>
                            <a:ea typeface="Cambria Math" panose="02040503050406030204" pitchFamily="18" charset="0"/>
                          </a:rPr>
                        </m:ctrlPr>
                      </m:limUpp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𝐸</m:t>
                        </m:r>
                      </m:e>
                      <m:lim>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lim>
                    </m:limUp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=0 </m:t>
                    </m:r>
                  </m:oMath>
                </a14:m>
                <a:endParaRPr lang="en-US" altLang="en-AU"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微波热：</a:t>
                </a:r>
                <a14:m>
                  <m:oMath xmlns:m="http://schemas.openxmlformats.org/officeDocument/2006/math">
                    <m:sSub>
                      <m:sSubPr>
                        <m:ctrlPr>
                          <a:rPr lang="zh-CN" altLang="zh-CN" sz="4000" i="1">
                            <a:latin typeface="Cambria Math" panose="02040503050406030204" pitchFamily="18" charset="0"/>
                          </a:rPr>
                        </m:ctrlPr>
                      </m:sSubPr>
                      <m:e>
                        <m:r>
                          <a:rPr lang="en-US" altLang="zh-CN" sz="4000" i="1" smtClean="0">
                            <a:latin typeface="Cambria Math" panose="02040503050406030204" pitchFamily="18" charset="0"/>
                          </a:rPr>
                          <m:t>𝑄</m:t>
                        </m:r>
                      </m:e>
                      <m:sub>
                        <m:r>
                          <a:rPr lang="en-US" altLang="zh-CN" sz="4000" i="1" smtClean="0">
                            <a:latin typeface="Cambria Math" panose="02040503050406030204" pitchFamily="18" charset="0"/>
                          </a:rPr>
                          <m:t>𝑚</m:t>
                        </m:r>
                      </m:sub>
                    </m:sSub>
                    <m:r>
                      <a:rPr lang="en-US" altLang="zh-CN" sz="4000" i="1" smtClean="0">
                        <a:latin typeface="Cambria Math" panose="02040503050406030204" pitchFamily="18" charset="0"/>
                      </a:rPr>
                      <m:t>=</m:t>
                    </m:r>
                    <m:r>
                      <a:rPr lang="en-US" altLang="zh-CN" sz="4000" i="1" smtClean="0">
                        <a:latin typeface="Cambria Math" panose="02040503050406030204" pitchFamily="18" charset="0"/>
                      </a:rPr>
                      <m:t>𝜋</m:t>
                    </m:r>
                    <m:sSub>
                      <m:sSubPr>
                        <m:ctrlPr>
                          <a:rPr lang="zh-CN" altLang="zh-CN" sz="4000" i="1">
                            <a:latin typeface="Cambria Math" panose="02040503050406030204" pitchFamily="18" charset="0"/>
                          </a:rPr>
                        </m:ctrlPr>
                      </m:sSubPr>
                      <m:e>
                        <m:r>
                          <a:rPr lang="en-US" altLang="zh-CN" sz="4000" i="1" smtClean="0">
                            <a:latin typeface="Cambria Math" panose="02040503050406030204" pitchFamily="18" charset="0"/>
                          </a:rPr>
                          <m:t>𝜀</m:t>
                        </m:r>
                      </m:e>
                      <m:sub>
                        <m:r>
                          <a:rPr lang="en-US" altLang="zh-CN" sz="4000" i="1" smtClean="0">
                            <a:latin typeface="Cambria Math" panose="02040503050406030204" pitchFamily="18" charset="0"/>
                          </a:rPr>
                          <m:t>0</m:t>
                        </m:r>
                      </m:sub>
                    </m:sSub>
                    <m:sSup>
                      <m:sSupPr>
                        <m:ctrlPr>
                          <a:rPr lang="zh-CN" altLang="zh-CN" sz="4000" i="1">
                            <a:latin typeface="Cambria Math" panose="02040503050406030204" pitchFamily="18" charset="0"/>
                          </a:rPr>
                        </m:ctrlPr>
                      </m:sSupPr>
                      <m:e>
                        <m:r>
                          <a:rPr lang="en-US" altLang="zh-CN" sz="4000" i="1" smtClean="0">
                            <a:latin typeface="Cambria Math" panose="02040503050406030204" pitchFamily="18" charset="0"/>
                          </a:rPr>
                          <m:t>𝜀</m:t>
                        </m:r>
                      </m:e>
                      <m:sup>
                        <m:r>
                          <a:rPr lang="en-US" altLang="zh-CN" sz="4000" i="1" smtClean="0">
                            <a:latin typeface="Cambria Math" panose="02040503050406030204" pitchFamily="18" charset="0"/>
                          </a:rPr>
                          <m:t>′′</m:t>
                        </m:r>
                      </m:sup>
                    </m:sSup>
                    <m:r>
                      <a:rPr lang="en-US" altLang="zh-CN" sz="4000" i="1" smtClean="0">
                        <a:latin typeface="Cambria Math" panose="02040503050406030204" pitchFamily="18" charset="0"/>
                      </a:rPr>
                      <m:t>|</m:t>
                    </m:r>
                    <m:limUpp>
                      <m:limUppPr>
                        <m:ctrlPr>
                          <a:rPr lang="zh-CN" altLang="zh-CN" sz="4000" i="1">
                            <a:latin typeface="Cambria Math" panose="02040503050406030204" pitchFamily="18" charset="0"/>
                          </a:rPr>
                        </m:ctrlPr>
                      </m:limUppPr>
                      <m:e>
                        <m:r>
                          <a:rPr lang="en-US" altLang="zh-CN" sz="4000" i="1" smtClean="0">
                            <a:latin typeface="Cambria Math" panose="02040503050406030204" pitchFamily="18" charset="0"/>
                          </a:rPr>
                          <m:t>𝐸</m:t>
                        </m:r>
                      </m:e>
                      <m:lim>
                        <m:r>
                          <a:rPr lang="en-US" altLang="zh-CN" sz="4000" i="1" smtClean="0">
                            <a:latin typeface="Cambria Math" panose="02040503050406030204" pitchFamily="18" charset="0"/>
                          </a:rPr>
                          <m:t>→</m:t>
                        </m:r>
                      </m:lim>
                    </m:limUpp>
                    <m:sSup>
                      <m:sSupPr>
                        <m:ctrlPr>
                          <a:rPr lang="zh-CN" altLang="zh-CN" sz="4000" i="1">
                            <a:latin typeface="Cambria Math" panose="02040503050406030204" pitchFamily="18" charset="0"/>
                          </a:rPr>
                        </m:ctrlPr>
                      </m:sSupPr>
                      <m:e>
                        <m:r>
                          <a:rPr lang="en-US" altLang="zh-CN" sz="4000" i="1" smtClean="0">
                            <a:latin typeface="Cambria Math" panose="02040503050406030204" pitchFamily="18" charset="0"/>
                          </a:rPr>
                          <m:t>|</m:t>
                        </m:r>
                      </m:e>
                      <m:sup>
                        <m:r>
                          <a:rPr lang="en-US" altLang="zh-CN" sz="4000" i="1" smtClean="0">
                            <a:latin typeface="Cambria Math" panose="02040503050406030204" pitchFamily="18" charset="0"/>
                          </a:rPr>
                          <m:t>2</m:t>
                        </m:r>
                      </m:sup>
                    </m:sSup>
                  </m:oMath>
                </a14:m>
                <a:endParaRPr lang="en-US" altLang="zh-CN" sz="4000" dirty="0">
                  <a:latin typeface="Arial" panose="020B0604020202020204" pitchFamily="34" charset="0"/>
                </a:endParaRPr>
              </a:p>
              <a:p>
                <a:pPr algn="l" eaLnBrk="0" hangingPunct="0">
                  <a:spcBef>
                    <a:spcPct val="40000"/>
                  </a:spcBef>
                  <a:buClrTx/>
                  <a:buSzTx/>
                </a:pPr>
                <a:r>
                  <a:rPr lang="zh-CN" altLang="en-US" sz="4000" b="1" dirty="0">
                    <a:latin typeface="Arial" panose="020B0604020202020204" pitchFamily="34" charset="0"/>
                  </a:rPr>
                  <a:t>传热传质</a:t>
                </a:r>
                <a:endParaRPr lang="en-US" altLang="zh-CN" sz="4000" b="1"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质量守恒方程：</a:t>
                </a:r>
                <a:r>
                  <a:rPr lang="zh-CN" altLang="zh-CN" sz="4000" dirty="0">
                    <a:ea typeface="Cambria Math" panose="02040503050406030204" pitchFamily="18" charset="0"/>
                  </a:rPr>
                  <a:t> </a:t>
                </a:r>
                <a14:m>
                  <m:oMath xmlns:m="http://schemas.openxmlformats.org/officeDocument/2006/math">
                    <m:f>
                      <m:fPr>
                        <m:ctrlPr>
                          <a:rPr lang="zh-CN" altLang="zh-CN" sz="4000" i="1">
                            <a:latin typeface="Cambria Math" panose="02040503050406030204" pitchFamily="18" charset="0"/>
                            <a:ea typeface="Cambria Math" panose="02040503050406030204" pitchFamily="18" charset="0"/>
                          </a:rPr>
                        </m:ctrlPr>
                      </m:fPr>
                      <m:num>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num>
                      <m:den>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𝔱</m:t>
                        </m:r>
                      </m:den>
                    </m:f>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4000"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sz="4000" i="1">
                            <a:latin typeface="Cambria Math" panose="02040503050406030204" pitchFamily="18" charset="0"/>
                            <a:ea typeface="Cambria Math" panose="02040503050406030204" pitchFamily="18" charset="0"/>
                          </a:rPr>
                        </m:ctrlPr>
                      </m:d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𝐷</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4000"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𝑢</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e>
                    </m:d>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𝑟</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oMath>
                </a14:m>
                <a:endParaRPr lang="en-US" altLang="zh-CN"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达西定律：</a:t>
                </a:r>
                <a:r>
                  <a:rPr lang="zh-CN" altLang="zh-CN" sz="4000" dirty="0">
                    <a:ea typeface="Cambria Math" panose="02040503050406030204" pitchFamily="18" charset="0"/>
                  </a:rPr>
                  <a:t> </a:t>
                </a:r>
                <a14:m>
                  <m:oMath xmlns:m="http://schemas.openxmlformats.org/officeDocument/2006/math">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𝑢</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4000" i="1">
                            <a:latin typeface="Cambria Math" panose="02040503050406030204" pitchFamily="18" charset="0"/>
                            <a:ea typeface="Cambria Math" panose="02040503050406030204" pitchFamily="18" charset="0"/>
                          </a:rPr>
                        </m:ctrlPr>
                      </m:fPr>
                      <m:num>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𝑘</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𝑖𝑛</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𝑘</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𝑟</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num>
                      <m:den>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𝜇</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𝑖</m:t>
                            </m:r>
                          </m:sub>
                        </m:sSub>
                      </m:den>
                    </m:f>
                    <m:r>
                      <m:rPr>
                        <m:sty m:val="p"/>
                      </m:rPr>
                      <a:rPr lang="en-US" altLang="zh-CN" sz="4000"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𝑃</m:t>
                    </m:r>
                  </m:oMath>
                </a14:m>
                <a:endParaRPr lang="en-US" altLang="en-AU"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相对渗透率：</a:t>
                </a:r>
                <a14:m>
                  <m:oMath xmlns:m="http://schemas.openxmlformats.org/officeDocument/2006/math">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𝑘</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𝑟</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d>
                      <m:dPr>
                        <m:begChr m:val="{"/>
                        <m:endChr m:val=""/>
                        <m:ctrlPr>
                          <a:rPr lang="zh-CN" altLang="zh-CN" sz="4000" i="1">
                            <a:latin typeface="Cambria Math" panose="02040503050406030204" pitchFamily="18" charset="0"/>
                            <a:ea typeface="Cambria Math" panose="02040503050406030204" pitchFamily="18" charset="0"/>
                          </a:rPr>
                        </m:ctrlPr>
                      </m:dPr>
                      <m:e>
                        <m:eqArr>
                          <m:eqArrPr>
                            <m:ctrlPr>
                              <a:rPr lang="zh-CN" altLang="zh-CN" sz="4000" i="1">
                                <a:latin typeface="Cambria Math" panose="02040503050406030204" pitchFamily="18" charset="0"/>
                                <a:ea typeface="Cambria Math" panose="02040503050406030204" pitchFamily="18" charset="0"/>
                              </a:rPr>
                            </m:ctrlPr>
                          </m:eqArr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&amp;</m:t>
                            </m:r>
                            <m:sSup>
                              <m:sSupPr>
                                <m:ctrlPr>
                                  <a:rPr lang="zh-CN" altLang="zh-CN" sz="4000" i="1">
                                    <a:latin typeface="Cambria Math" panose="02040503050406030204" pitchFamily="18" charset="0"/>
                                    <a:ea typeface="Cambria Math" panose="02040503050406030204" pitchFamily="18" charset="0"/>
                                  </a:rPr>
                                </m:ctrlPr>
                              </m:sSupPr>
                              <m:e>
                                <m:d>
                                  <m:dPr>
                                    <m:begChr m:val="["/>
                                    <m:endChr m:val="]"/>
                                    <m:ctrlPr>
                                      <a:rPr lang="zh-CN" altLang="zh-CN" sz="4000" i="1">
                                        <a:latin typeface="Cambria Math" panose="02040503050406030204" pitchFamily="18" charset="0"/>
                                        <a:ea typeface="Cambria Math" panose="02040503050406030204" pitchFamily="18" charset="0"/>
                                      </a:rPr>
                                    </m:ctrlPr>
                                  </m:dPr>
                                  <m:e>
                                    <m:f>
                                      <m:fPr>
                                        <m:ctrlPr>
                                          <a:rPr lang="zh-CN" altLang="zh-CN" sz="4000" i="1">
                                            <a:latin typeface="Cambria Math" panose="02040503050406030204" pitchFamily="18" charset="0"/>
                                            <a:ea typeface="Cambria Math" panose="02040503050406030204" pitchFamily="18" charset="0"/>
                                          </a:rPr>
                                        </m:ctrlPr>
                                      </m:fPr>
                                      <m:num>
                                        <m:d>
                                          <m:dPr>
                                            <m:ctrlPr>
                                              <a:rPr lang="zh-CN" altLang="zh-CN" sz="4000" i="1">
                                                <a:latin typeface="Cambria Math" panose="02040503050406030204" pitchFamily="18" charset="0"/>
                                                <a:ea typeface="Cambria Math" panose="02040503050406030204" pitchFamily="18" charset="0"/>
                                              </a:rPr>
                                            </m:ctrlPr>
                                          </m:dPr>
                                          <m:e>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−0.09</m:t>
                                            </m:r>
                                          </m:e>
                                        </m:d>
                                      </m:num>
                                      <m:den>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0.91</m:t>
                                        </m:r>
                                      </m:den>
                                    </m:f>
                                  </m:e>
                                </m:d>
                              </m:e>
                              <m: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3</m:t>
                                </m:r>
                              </m:sup>
                            </m:s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    &amp;&amp;</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&gt;0.09</m:t>
                            </m:r>
                          </m:e>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&amp;0    &amp;&amp;</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&lt;0.91    &amp;&amp;</m:t>
                            </m:r>
                          </m:e>
                        </m:eqArr>
                      </m:e>
                    </m:d>
                  </m:oMath>
                </a14:m>
                <a:endParaRPr lang="en-US" altLang="en-AU" sz="4000" dirty="0">
                  <a:latin typeface="Arial" panose="020B0604020202020204" pitchFamily="34" charset="0"/>
                </a:endParaRPr>
              </a:p>
              <a:p>
                <a:pPr algn="l" eaLnBrk="0" hangingPunct="0">
                  <a:spcBef>
                    <a:spcPct val="40000"/>
                  </a:spcBef>
                  <a:buClrTx/>
                  <a:buSzTx/>
                </a:pPr>
                <a14:m>
                  <m:oMathPara xmlns:m="http://schemas.openxmlformats.org/officeDocument/2006/math">
                    <m:oMathParaPr>
                      <m:jc m:val="centerGroup"/>
                    </m:oMathParaPr>
                    <m:oMath xmlns:m="http://schemas.openxmlformats.org/officeDocument/2006/math">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𝑘</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𝑟</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𝑔</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d>
                        <m:dPr>
                          <m:begChr m:val="{"/>
                          <m:endChr m:val=""/>
                          <m:ctrlPr>
                            <a:rPr lang="zh-CN" altLang="zh-CN" sz="4000" i="1">
                              <a:latin typeface="Cambria Math" panose="02040503050406030204" pitchFamily="18" charset="0"/>
                              <a:ea typeface="Cambria Math" panose="02040503050406030204" pitchFamily="18" charset="0"/>
                            </a:rPr>
                          </m:ctrlPr>
                        </m:dPr>
                        <m:e>
                          <m:eqArr>
                            <m:eqArrPr>
                              <m:ctrlPr>
                                <a:rPr lang="zh-CN" altLang="zh-CN" sz="4000" i="1">
                                  <a:latin typeface="Cambria Math" panose="02040503050406030204" pitchFamily="18" charset="0"/>
                                  <a:ea typeface="Cambria Math" panose="02040503050406030204" pitchFamily="18" charset="0"/>
                                </a:rPr>
                              </m:ctrlPr>
                            </m:eqArr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&amp;1</m:t>
                              </m:r>
                              <m:r>
                                <m:rPr>
                                  <m:nor/>
                                </m:rPr>
                                <a:rPr lang="en-US" altLang="zh-CN" sz="4000" smtClean="0">
                                  <a:ea typeface="宋体" panose="02010600030101010101" pitchFamily="2" charset="-122"/>
                                </a:rPr>
                                <m:t> </m:t>
                              </m:r>
                              <m:r>
                                <m:rPr>
                                  <m:nor/>
                                </m:rPr>
                                <a:rPr lang="en-US" altLang="zh-CN" sz="4000" i="1" smtClean="0">
                                  <a:ea typeface="宋体" panose="02010600030101010101" pitchFamily="2" charset="-122"/>
                                </a:rPr>
                                <m:t>−</m:t>
                              </m:r>
                              <m:r>
                                <m:rPr>
                                  <m:nor/>
                                </m:rPr>
                                <a:rPr lang="en-US" altLang="zh-CN" sz="4000" smtClean="0">
                                  <a:ea typeface="宋体" panose="02010600030101010101" pitchFamily="2" charset="-122"/>
                                </a:rPr>
                                <m:t> </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1.1</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    &amp;&amp;</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&lt;0.91</m:t>
                              </m:r>
                            </m:e>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&amp;0    &amp;&amp;</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&gt;0.91</m:t>
                              </m:r>
                            </m:e>
                          </m:eqArr>
                        </m:e>
                      </m:d>
                    </m:oMath>
                  </m:oMathPara>
                </a14:m>
                <a:endParaRPr lang="en-US" altLang="en-AU"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相变方程</a:t>
                </a:r>
                <a:r>
                  <a:rPr lang="zh-CN" altLang="en-US" sz="4000" dirty="0">
                    <a:latin typeface="Times New Roman" panose="02020603050405020304" pitchFamily="18" charset="0"/>
                    <a:cs typeface="Times New Roman" panose="02020603050405020304" pitchFamily="18" charset="0"/>
                  </a:rPr>
                  <a:t>：</a:t>
                </a:r>
                <a:r>
                  <a:rPr lang="zh-CN" altLang="zh-CN" sz="4000" dirty="0">
                    <a:ea typeface="Cambria Math" panose="02040503050406030204" pitchFamily="18" charset="0"/>
                  </a:rPr>
                  <a:t> </a:t>
                </a:r>
                <a14:m>
                  <m:oMath xmlns:m="http://schemas.openxmlformats.org/officeDocument/2006/math">
                    <m:sSup>
                      <m:sSupPr>
                        <m:ctrlPr>
                          <a:rPr lang="zh-CN" altLang="zh-CN" sz="4000" i="1">
                            <a:latin typeface="Cambria Math" panose="02040503050406030204" pitchFamily="18" charset="0"/>
                            <a:ea typeface="Cambria Math" panose="02040503050406030204" pitchFamily="18" charset="0"/>
                          </a:rPr>
                        </m:ctrlPr>
                      </m:sSup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𝐼</m:t>
                        </m:r>
                      </m:e>
                      <m: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 </m:t>
                        </m:r>
                      </m:sup>
                    </m:sSup>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4000" i="1">
                            <a:latin typeface="Cambria Math" panose="02040503050406030204" pitchFamily="18" charset="0"/>
                            <a:ea typeface="Cambria Math" panose="02040503050406030204" pitchFamily="18" charset="0"/>
                          </a:rPr>
                        </m:ctrlPr>
                      </m:fPr>
                      <m:num>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𝐾</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𝑀</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𝑉</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sz="4000" i="1">
                                <a:latin typeface="Cambria Math" panose="02040503050406030204" pitchFamily="18" charset="0"/>
                                <a:ea typeface="Cambria Math" panose="02040503050406030204" pitchFamily="18" charset="0"/>
                              </a:rPr>
                            </m:ctrlPr>
                          </m:dPr>
                          <m:e>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𝑝</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𝑣</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𝑒𝑞</m:t>
                                </m:r>
                              </m:sub>
                            </m:s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𝑝</m:t>
                                </m:r>
                              </m:e>
                              <m:sub>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𝑣</m:t>
                                </m:r>
                              </m:sub>
                            </m:sSub>
                          </m:e>
                        </m:d>
                      </m:num>
                      <m:den>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𝑅</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smtClean="0">
                            <a:latin typeface="Cambria Math" panose="02040503050406030204" pitchFamily="18" charset="0"/>
                            <a:ea typeface="宋体" panose="02010600030101010101" pitchFamily="2" charset="-122"/>
                            <a:cs typeface="Times New Roman" panose="02020603050405020304" pitchFamily="18" charset="0"/>
                          </a:rPr>
                          <m:t>𝑇</m:t>
                        </m:r>
                      </m:den>
                    </m:f>
                  </m:oMath>
                </a14:m>
                <a:endParaRPr lang="en-US" altLang="en-AU"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能量守恒方程：</a:t>
                </a:r>
                <a:r>
                  <a:rPr lang="zh-CN" altLang="zh-CN" sz="4000" dirty="0">
                    <a:ea typeface="Cambria Math" panose="02040503050406030204" pitchFamily="18" charset="0"/>
                  </a:rPr>
                  <a:t> </a:t>
                </a:r>
                <a14:m>
                  <m:oMath xmlns:m="http://schemas.openxmlformats.org/officeDocument/2006/math">
                    <m:sSub>
                      <m:sSubPr>
                        <m:ctrlPr>
                          <a:rPr lang="zh-CN" altLang="zh-CN" sz="4000" i="1">
                            <a:latin typeface="Cambria Math" panose="02040503050406030204" pitchFamily="18" charset="0"/>
                            <a:ea typeface="Cambria Math" panose="02040503050406030204" pitchFamily="18" charset="0"/>
                          </a:rPr>
                        </m:ctrlPr>
                      </m:sSubPr>
                      <m:e>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𝜌</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𝑒𝑓𝑓</m:t>
                            </m:r>
                          </m:sub>
                        </m:sSub>
                        <m:r>
                          <a:rPr lang="en-US" altLang="zh-CN" sz="4000" i="1">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𝑃𝑒𝑓𝑓</m:t>
                        </m:r>
                      </m:sub>
                    </m:sSub>
                    <m:f>
                      <m:fPr>
                        <m:ctrlPr>
                          <a:rPr lang="zh-CN" altLang="zh-CN" sz="4000" i="1">
                            <a:latin typeface="Cambria Math" panose="02040503050406030204" pitchFamily="18" charset="0"/>
                            <a:ea typeface="Cambria Math" panose="02040503050406030204" pitchFamily="18" charset="0"/>
                          </a:rPr>
                        </m:ctrlPr>
                      </m:fPr>
                      <m:num>
                        <m:r>
                          <a:rPr lang="en-US" altLang="zh-CN" sz="400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𝑇</m:t>
                        </m:r>
                      </m:num>
                      <m:den>
                        <m:r>
                          <a:rPr lang="en-US" altLang="zh-CN" sz="400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𝑡</m:t>
                        </m:r>
                      </m:den>
                    </m:f>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400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sz="4000" i="1">
                            <a:latin typeface="Cambria Math" panose="02040503050406030204" pitchFamily="18" charset="0"/>
                            <a:ea typeface="Cambria Math" panose="02040503050406030204" pitchFamily="18" charset="0"/>
                          </a:rPr>
                        </m:ctrlPr>
                      </m:dPr>
                      <m:e>
                        <m:nary>
                          <m:naryPr>
                            <m:chr m:val="∑"/>
                            <m:limLoc m:val="undOvr"/>
                            <m:grow m:val="on"/>
                            <m:supHide m:val="on"/>
                            <m:ctrlPr>
                              <a:rPr lang="zh-CN" altLang="zh-CN" sz="4000" i="1">
                                <a:latin typeface="Cambria Math" panose="02040503050406030204" pitchFamily="18" charset="0"/>
                                <a:ea typeface="Cambria Math" panose="02040503050406030204" pitchFamily="18" charset="0"/>
                              </a:rPr>
                            </m:ctrlPr>
                          </m:naryPr>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𝑖</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𝑤</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𝑣</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𝑔</m:t>
                            </m:r>
                          </m:sub>
                          <m:sup/>
                          <m:e>
                            <m:r>
                              <a:rPr lang="en-US" altLang="zh-CN" sz="4000" i="1">
                                <a:latin typeface="Cambria Math" panose="02040503050406030204" pitchFamily="18" charset="0"/>
                                <a:ea typeface="宋体" panose="02010600030101010101" pitchFamily="2" charset="-122"/>
                                <a:cs typeface="Times New Roman" panose="02020603050405020304" pitchFamily="18" charset="0"/>
                              </a:rPr>
                              <m:t> </m:t>
                            </m:r>
                          </m:e>
                        </m:nary>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𝜌</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𝑖</m:t>
                            </m:r>
                          </m:sub>
                        </m:sSub>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𝑃</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𝑖</m:t>
                            </m:r>
                          </m:sub>
                        </m:sSub>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𝑢</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𝑖</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𝑒𝑓𝑓</m:t>
                            </m:r>
                          </m:sub>
                        </m:sSub>
                        <m:r>
                          <a:rPr lang="en-US" altLang="zh-CN" sz="4000" i="1">
                            <a:latin typeface="Cambria Math" panose="02040503050406030204" pitchFamily="18" charset="0"/>
                            <a:ea typeface="宋体" panose="02010600030101010101" pitchFamily="2" charset="-122"/>
                            <a:cs typeface="Times New Roman" panose="02020603050405020304" pitchFamily="18" charset="0"/>
                          </a:rPr>
                          <m:t>𝑇</m:t>
                        </m:r>
                      </m:e>
                    </m:d>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400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𝑘</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𝑒𝑓𝑓</m:t>
                        </m:r>
                      </m:sub>
                    </m:sSub>
                    <m:r>
                      <m:rPr>
                        <m:sty m:val="p"/>
                      </m:rPr>
                      <a:rPr lang="en-US" altLang="zh-CN" sz="4000">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𝑇</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𝜆</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𝐼</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𝑄</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𝑚</m:t>
                        </m:r>
                      </m:sub>
                    </m:sSub>
                  </m:oMath>
                </a14:m>
                <a:endParaRPr lang="en-US" altLang="en-AU" sz="4000" dirty="0">
                  <a:latin typeface="Arial" panose="020B0604020202020204" pitchFamily="34" charset="0"/>
                </a:endParaRPr>
              </a:p>
            </p:txBody>
          </p:sp>
        </mc:Choice>
        <mc:Fallback xmlns="">
          <p:sp>
            <p:nvSpPr>
              <p:cNvPr id="4104" name="文本框 15369"/>
              <p:cNvSpPr txBox="1">
                <a:spLocks noRot="1" noChangeAspect="1" noMove="1" noResize="1" noEditPoints="1" noAdjustHandles="1" noChangeArrowheads="1" noChangeShapeType="1" noTextEdit="1"/>
              </p:cNvSpPr>
              <p:nvPr/>
            </p:nvSpPr>
            <p:spPr>
              <a:xfrm>
                <a:off x="533818" y="18211020"/>
                <a:ext cx="13853131" cy="15055253"/>
              </a:xfrm>
              <a:prstGeom prst="rect">
                <a:avLst/>
              </a:prstGeom>
              <a:blipFill>
                <a:blip r:embed="rId2"/>
                <a:stretch>
                  <a:fillRect l="-308"/>
                </a:stretch>
              </a:blipFill>
              <a:ln w="9525">
                <a:noFill/>
              </a:ln>
            </p:spPr>
            <p:txBody>
              <a:bodyPr/>
              <a:lstStyle/>
              <a:p>
                <a:r>
                  <a:rPr lang="zh-CN" altLang="en-US">
                    <a:noFill/>
                  </a:rPr>
                  <a:t> </a:t>
                </a:r>
              </a:p>
            </p:txBody>
          </p:sp>
        </mc:Fallback>
      </mc:AlternateContent>
      <p:sp>
        <p:nvSpPr>
          <p:cNvPr id="4106" name="文本框 15381"/>
          <p:cNvSpPr txBox="1"/>
          <p:nvPr/>
        </p:nvSpPr>
        <p:spPr>
          <a:xfrm>
            <a:off x="23735347" y="32673515"/>
            <a:ext cx="8649235" cy="7094759"/>
          </a:xfrm>
          <a:prstGeom prst="rect">
            <a:avLst/>
          </a:prstGeom>
          <a:noFill/>
          <a:ln w="9525">
            <a:noFill/>
          </a:ln>
        </p:spPr>
        <p:txBody>
          <a:bodyPr wrap="square" lIns="270000" tIns="270000" rIns="270000" bIns="270000" anchor="t" anchorCtr="0">
            <a:spAutoFit/>
          </a:bodyPr>
          <a:lstStyle/>
          <a:p>
            <a:pPr marL="342892" indent="-342892" eaLnBrk="0" hangingPunct="0">
              <a:spcBef>
                <a:spcPct val="20000"/>
              </a:spcBef>
              <a:spcAft>
                <a:spcPct val="10000"/>
              </a:spcAft>
              <a:buFont typeface="Arial" panose="020B0604020202020204" pitchFamily="34" charset="0"/>
              <a:buChar char="•"/>
            </a:pPr>
            <a:r>
              <a:rPr lang="en-AU" altLang="zh-CN" sz="3200" dirty="0">
                <a:latin typeface="Times New Roman" panose="02020603050405020304" pitchFamily="18" charset="0"/>
                <a:cs typeface="Times New Roman" panose="02020603050405020304" pitchFamily="18" charset="0"/>
              </a:rPr>
              <a:t>Chen, J., </a:t>
            </a:r>
            <a:r>
              <a:rPr lang="en-AU" altLang="zh-CN" sz="3200" dirty="0" err="1">
                <a:latin typeface="Times New Roman" panose="02020603050405020304" pitchFamily="18" charset="0"/>
                <a:cs typeface="Times New Roman" panose="02020603050405020304" pitchFamily="18" charset="0"/>
              </a:rPr>
              <a:t>Pitchai</a:t>
            </a:r>
            <a:r>
              <a:rPr lang="en-AU" altLang="zh-CN" sz="3200" dirty="0">
                <a:latin typeface="Times New Roman" panose="02020603050405020304" pitchFamily="18" charset="0"/>
                <a:cs typeface="Times New Roman" panose="02020603050405020304" pitchFamily="18" charset="0"/>
              </a:rPr>
              <a:t>, K., Birla, S., </a:t>
            </a:r>
            <a:r>
              <a:rPr lang="en-AU" altLang="zh-CN" sz="3200" dirty="0" err="1">
                <a:latin typeface="Times New Roman" panose="02020603050405020304" pitchFamily="18" charset="0"/>
                <a:cs typeface="Times New Roman" panose="02020603050405020304" pitchFamily="18" charset="0"/>
              </a:rPr>
              <a:t>Negahban</a:t>
            </a:r>
            <a:r>
              <a:rPr lang="en-AU" altLang="zh-CN" sz="3200" dirty="0">
                <a:latin typeface="Times New Roman" panose="02020603050405020304" pitchFamily="18" charset="0"/>
                <a:cs typeface="Times New Roman" panose="02020603050405020304" pitchFamily="18" charset="0"/>
              </a:rPr>
              <a:t>, M., Jones, D., &amp; Subbiah, J. (2014). Heat and Mass Transport during Microwave Heating of Mashed Potato in Domestic Oven—Model Development, Validation, and Sensitivity Analysis. </a:t>
            </a:r>
            <a:r>
              <a:rPr lang="en-US" altLang="zh-CN" sz="3200" i="1" dirty="0">
                <a:latin typeface="Times New Roman" panose="02020603050405020304" pitchFamily="18" charset="0"/>
                <a:cs typeface="Times New Roman" panose="02020603050405020304" pitchFamily="18" charset="0"/>
              </a:rPr>
              <a:t>Journal of Food Science, 79</a:t>
            </a:r>
            <a:r>
              <a:rPr lang="en-US" altLang="zh-CN" sz="3200" dirty="0">
                <a:latin typeface="Times New Roman" panose="02020603050405020304" pitchFamily="18" charset="0"/>
                <a:cs typeface="Times New Roman" panose="02020603050405020304" pitchFamily="18" charset="0"/>
              </a:rPr>
              <a:t>(10). doi:10.1111/1750-3841.12636</a:t>
            </a:r>
          </a:p>
          <a:p>
            <a:pPr marL="457200" indent="-457200" eaLnBrk="0" hangingPunct="0">
              <a:spcBef>
                <a:spcPct val="20000"/>
              </a:spcBef>
              <a:spcAft>
                <a:spcPct val="10000"/>
              </a:spcAft>
              <a:buFont typeface="Arial" panose="020B0604020202020204" pitchFamily="34" charset="0"/>
              <a:buChar char="•"/>
            </a:pPr>
            <a:r>
              <a:rPr lang="en-US" altLang="zh-CN" sz="3200" dirty="0">
                <a:latin typeface="Times New Roman" panose="02020603050405020304" pitchFamily="18" charset="0"/>
                <a:cs typeface="Times New Roman" panose="02020603050405020304" pitchFamily="18" charset="0"/>
              </a:rPr>
              <a:t>Halder, A., </a:t>
            </a:r>
            <a:r>
              <a:rPr lang="en-US" altLang="zh-CN" sz="3200" dirty="0" err="1">
                <a:latin typeface="Times New Roman" panose="02020603050405020304" pitchFamily="18" charset="0"/>
                <a:cs typeface="Times New Roman" panose="02020603050405020304" pitchFamily="18" charset="0"/>
              </a:rPr>
              <a:t>Dhall</a:t>
            </a:r>
            <a:r>
              <a:rPr lang="en-US" altLang="zh-CN" sz="3200" dirty="0">
                <a:latin typeface="Times New Roman" panose="02020603050405020304" pitchFamily="18" charset="0"/>
                <a:cs typeface="Times New Roman" panose="02020603050405020304" pitchFamily="18" charset="0"/>
              </a:rPr>
              <a:t>, A., &amp; Datta, A. K. (2011). Modeling Transport in Porous Media With Phase Change: Applications to Food Processing. </a:t>
            </a:r>
            <a:r>
              <a:rPr lang="en-US" altLang="zh-CN" sz="3200" i="1" dirty="0">
                <a:latin typeface="Times New Roman" panose="02020603050405020304" pitchFamily="18" charset="0"/>
                <a:cs typeface="Times New Roman" panose="02020603050405020304" pitchFamily="18" charset="0"/>
              </a:rPr>
              <a:t>Journal of Heat Transfer-Transactions of the </a:t>
            </a:r>
            <a:r>
              <a:rPr lang="en-US" altLang="zh-CN" sz="3200" i="1" dirty="0" err="1">
                <a:latin typeface="Times New Roman" panose="02020603050405020304" pitchFamily="18" charset="0"/>
                <a:cs typeface="Times New Roman" panose="02020603050405020304" pitchFamily="18" charset="0"/>
              </a:rPr>
              <a:t>Asme</a:t>
            </a:r>
            <a:r>
              <a:rPr lang="en-US" altLang="zh-CN" sz="3200" i="1" dirty="0">
                <a:latin typeface="Times New Roman" panose="02020603050405020304" pitchFamily="18" charset="0"/>
                <a:cs typeface="Times New Roman" panose="02020603050405020304" pitchFamily="18" charset="0"/>
              </a:rPr>
              <a:t>, 133</a:t>
            </a:r>
            <a:r>
              <a:rPr lang="en-US" altLang="zh-CN" sz="3200" dirty="0">
                <a:latin typeface="Times New Roman" panose="02020603050405020304" pitchFamily="18" charset="0"/>
                <a:cs typeface="Times New Roman" panose="02020603050405020304" pitchFamily="18" charset="0"/>
              </a:rPr>
              <a:t>(3). doi:10.1115/1.4002463</a:t>
            </a:r>
            <a:endParaRPr lang="en-US" altLang="zh-CN" sz="3200" i="1" dirty="0">
              <a:latin typeface="Times New Roman" panose="02020603050405020304" pitchFamily="18" charset="0"/>
              <a:cs typeface="Times New Roman" panose="02020603050405020304" pitchFamily="18" charset="0"/>
            </a:endParaRPr>
          </a:p>
        </p:txBody>
      </p:sp>
      <p:sp>
        <p:nvSpPr>
          <p:cNvPr id="4107" name="矩形 15388"/>
          <p:cNvSpPr/>
          <p:nvPr/>
        </p:nvSpPr>
        <p:spPr>
          <a:xfrm>
            <a:off x="0" y="3886674"/>
            <a:ext cx="32918400" cy="171450"/>
          </a:xfrm>
          <a:prstGeom prst="rect">
            <a:avLst/>
          </a:prstGeom>
          <a:solidFill>
            <a:schemeClr val="accent1"/>
          </a:solidFill>
          <a:ln w="9525">
            <a:noFill/>
          </a:ln>
        </p:spPr>
        <p:txBody>
          <a:bodyPr anchor="t" anchorCtr="0"/>
          <a:lstStyle/>
          <a:p>
            <a:pPr eaLnBrk="0" hangingPunct="0"/>
            <a:endParaRPr lang="zh-CN" altLang="en-US" sz="1500"/>
          </a:p>
        </p:txBody>
      </p:sp>
      <p:sp>
        <p:nvSpPr>
          <p:cNvPr id="4111" name="文本框 15407"/>
          <p:cNvSpPr txBox="1"/>
          <p:nvPr/>
        </p:nvSpPr>
        <p:spPr>
          <a:xfrm>
            <a:off x="914808" y="6690833"/>
            <a:ext cx="5486256"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摘要</a:t>
            </a:r>
            <a:endParaRPr lang="en-US" altLang="zh-CN" sz="7000" b="1" dirty="0">
              <a:solidFill>
                <a:schemeClr val="bg1"/>
              </a:solidFill>
              <a:latin typeface="Arial" panose="020B0604020202020204" pitchFamily="34" charset="0"/>
            </a:endParaRPr>
          </a:p>
        </p:txBody>
      </p:sp>
      <p:sp>
        <p:nvSpPr>
          <p:cNvPr id="4128" name="文本框 99"/>
          <p:cNvSpPr txBox="1"/>
          <p:nvPr/>
        </p:nvSpPr>
        <p:spPr>
          <a:xfrm>
            <a:off x="23386567" y="22290116"/>
            <a:ext cx="9160443" cy="8793685"/>
          </a:xfrm>
          <a:prstGeom prst="rect">
            <a:avLst/>
          </a:prstGeom>
          <a:noFill/>
          <a:ln w="9525">
            <a:noFill/>
          </a:ln>
        </p:spPr>
        <p:txBody>
          <a:bodyPr wrap="square" lIns="270000" tIns="270000" rIns="270000" bIns="270000" anchor="t" anchorCtr="0">
            <a:spAutoFit/>
          </a:bodyPr>
          <a:lstStyle/>
          <a:p>
            <a:pPr marL="216689" indent="-216689" algn="just" eaLnBrk="0" hangingPunct="0">
              <a:spcBef>
                <a:spcPct val="40000"/>
              </a:spcBef>
              <a:buFont typeface="Wingdings" panose="05000000000000000000" pitchFamily="2" charset="2"/>
              <a:buChar char="§"/>
            </a:pP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不同组分的食品表现出较大加热速率以及水分损失的差异，经过</a:t>
            </a:r>
            <a:r>
              <a:rPr lang="en-US" altLang="zh-CN" sz="4000" dirty="0">
                <a:ea typeface="等线" panose="02010600030101010101" pitchFamily="2" charset="-122"/>
                <a:cs typeface="Times New Roman" panose="02020603050405020304" pitchFamily="18" charset="0"/>
              </a:rPr>
              <a:t>180</a:t>
            </a: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秒的复热后皮料的平均温度达到</a:t>
            </a:r>
            <a:r>
              <a:rPr lang="en-US" altLang="zh-CN" sz="4000" dirty="0">
                <a:ea typeface="等线" panose="02010600030101010101" pitchFamily="2" charset="-122"/>
                <a:cs typeface="Times New Roman" panose="02020603050405020304" pitchFamily="18" charset="0"/>
              </a:rPr>
              <a:t>90℃</a:t>
            </a: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，而馅料的平均温度达到</a:t>
            </a:r>
            <a:r>
              <a:rPr lang="en-US" altLang="zh-CN" sz="4000" dirty="0">
                <a:ea typeface="等线" panose="02010600030101010101" pitchFamily="2" charset="-122"/>
                <a:cs typeface="Times New Roman" panose="02020603050405020304" pitchFamily="18" charset="0"/>
              </a:rPr>
              <a:t>81℃</a:t>
            </a: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，同时皮料的水分损失为</a:t>
            </a:r>
            <a:r>
              <a:rPr lang="en-US" altLang="zh-CN" sz="4000" dirty="0">
                <a:ea typeface="等线" panose="02010600030101010101" pitchFamily="2" charset="-122"/>
                <a:cs typeface="Times New Roman" panose="02020603050405020304" pitchFamily="18" charset="0"/>
              </a:rPr>
              <a:t>12%</a:t>
            </a: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，馅料的水分损失为</a:t>
            </a:r>
            <a:r>
              <a:rPr lang="en-US" altLang="zh-CN" sz="4000" dirty="0">
                <a:ea typeface="等线" panose="02010600030101010101" pitchFamily="2" charset="-122"/>
                <a:cs typeface="Times New Roman" panose="02020603050405020304" pitchFamily="18" charset="0"/>
              </a:rPr>
              <a:t>14%</a:t>
            </a: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，与实验值吻合度较高。</a:t>
            </a:r>
            <a:endParaRPr lang="en-US" altLang="zh-CN" sz="4000" dirty="0">
              <a:latin typeface="Times New Roman" panose="02020603050405020304" pitchFamily="18" charset="0"/>
              <a:ea typeface="等线" panose="02010600030101010101" pitchFamily="2" charset="-122"/>
              <a:cs typeface="Times New Roman" panose="02020603050405020304" pitchFamily="18" charset="0"/>
            </a:endParaRPr>
          </a:p>
          <a:p>
            <a:pPr marL="216689" indent="-216689" algn="just" eaLnBrk="0" hangingPunct="0">
              <a:spcBef>
                <a:spcPct val="40000"/>
              </a:spcBef>
              <a:buFont typeface="Wingdings" panose="05000000000000000000" pitchFamily="2" charset="2"/>
              <a:buChar char="§"/>
            </a:pPr>
            <a:r>
              <a:rPr lang="zh-CN" altLang="en-US" sz="4000" dirty="0">
                <a:latin typeface="Times New Roman" panose="02020603050405020304" pitchFamily="18" charset="0"/>
                <a:ea typeface="等线" panose="02010600030101010101" pitchFamily="2" charset="-122"/>
                <a:cs typeface="Times New Roman" panose="02020603050405020304" pitchFamily="18" charset="0"/>
              </a:rPr>
              <a:t>通过开发的模型能够准确地分析微波加热过程中水饺内部温度场、湿度场的动态分布及其相互作用，为解决可微波速冻水饺复热过程中皮料水分流失问题提供了理论依据，同时也能够为提升冷冻食品的加热效率和质量提供参考。</a:t>
            </a:r>
            <a:endParaRPr lang="en-US" altLang="zh-CN" sz="4000" dirty="0">
              <a:latin typeface="Times New Roman" panose="02020603050405020304" pitchFamily="18" charset="0"/>
              <a:ea typeface="等线" panose="02010600030101010101" pitchFamily="2" charset="-122"/>
              <a:cs typeface="Times New Roman" panose="02020603050405020304" pitchFamily="18" charset="0"/>
            </a:endParaRPr>
          </a:p>
        </p:txBody>
      </p:sp>
      <p:sp>
        <p:nvSpPr>
          <p:cNvPr id="3" name="文本框 15396"/>
          <p:cNvSpPr txBox="1"/>
          <p:nvPr/>
        </p:nvSpPr>
        <p:spPr>
          <a:xfrm>
            <a:off x="13338394" y="13713392"/>
            <a:ext cx="9693560"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t>图</a:t>
            </a:r>
            <a:r>
              <a:rPr lang="en-US" altLang="zh-CN" sz="2000" b="1" dirty="0"/>
              <a:t>1</a:t>
            </a:r>
            <a:r>
              <a:rPr lang="zh-CN" altLang="en-US" sz="2000" b="1" dirty="0"/>
              <a:t> 平板式微波炉及速冻水饺</a:t>
            </a:r>
            <a:r>
              <a:rPr lang="en-US" altLang="zh-CN" sz="2000" b="1" dirty="0"/>
              <a:t>3D</a:t>
            </a:r>
            <a:r>
              <a:rPr lang="zh-CN" altLang="en-US" sz="2000" b="1" dirty="0"/>
              <a:t>示意图</a:t>
            </a:r>
            <a:endParaRPr lang="en-US" altLang="en-AU" sz="2000" b="1" dirty="0"/>
          </a:p>
        </p:txBody>
      </p:sp>
      <p:pic>
        <p:nvPicPr>
          <p:cNvPr id="1026" name="Picture 2" descr="上海海洋大學- 維基百科，自由的百科全書">
            <a:extLst>
              <a:ext uri="{FF2B5EF4-FFF2-40B4-BE49-F238E27FC236}">
                <a16:creationId xmlns:a16="http://schemas.microsoft.com/office/drawing/2014/main" id="{586F7C03-FC70-3EAB-07E6-DA8B957E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8194" y="610160"/>
            <a:ext cx="2700000" cy="27000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文本框 15369">
                <a:extLst>
                  <a:ext uri="{FF2B5EF4-FFF2-40B4-BE49-F238E27FC236}">
                    <a16:creationId xmlns:a16="http://schemas.microsoft.com/office/drawing/2014/main" id="{05533890-BD11-2EF7-430A-A5FA91C88366}"/>
                  </a:ext>
                </a:extLst>
              </p:cNvPr>
              <p:cNvSpPr txBox="1"/>
              <p:nvPr/>
            </p:nvSpPr>
            <p:spPr>
              <a:xfrm>
                <a:off x="762412" y="35508844"/>
                <a:ext cx="13639442" cy="6781622"/>
              </a:xfrm>
              <a:prstGeom prst="rect">
                <a:avLst/>
              </a:prstGeom>
              <a:noFill/>
              <a:ln w="9525">
                <a:noFill/>
              </a:ln>
            </p:spPr>
            <p:txBody>
              <a:bodyPr lIns="270000" tIns="270000" rIns="270000" bIns="270000" anchor="t" anchorCtr="0"/>
              <a:lstStyle/>
              <a:p>
                <a:pPr algn="l" eaLnBrk="0" hangingPunct="0">
                  <a:spcBef>
                    <a:spcPct val="40000"/>
                  </a:spcBef>
                  <a:buClrTx/>
                  <a:buSzTx/>
                </a:pPr>
                <a:r>
                  <a:rPr lang="zh-CN" altLang="en-US" sz="4000" b="1" dirty="0">
                    <a:latin typeface="Arial" panose="020B0604020202020204" pitchFamily="34" charset="0"/>
                  </a:rPr>
                  <a:t>物质通量</a:t>
                </a:r>
                <a:endParaRPr lang="en-US" altLang="zh-CN" sz="4000" b="1"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水蒸气通量：</a:t>
                </a:r>
                <a14:m>
                  <m:oMath xmlns:m="http://schemas.openxmlformats.org/officeDocument/2006/math">
                    <m:sSub>
                      <m:sSubPr>
                        <m:ctrlPr>
                          <a:rPr lang="zh-CN" altLang="zh-CN" sz="4000" i="1">
                            <a:latin typeface="Cambria Math" panose="02040503050406030204" pitchFamily="18" charset="0"/>
                          </a:rPr>
                        </m:ctrlPr>
                      </m:sSubPr>
                      <m:e>
                        <m:acc>
                          <m:accPr>
                            <m:chr m:val="⃗"/>
                            <m:ctrlPr>
                              <a:rPr lang="zh-CN" altLang="zh-CN" sz="4000" i="1">
                                <a:latin typeface="Cambria Math" panose="02040503050406030204" pitchFamily="18" charset="0"/>
                              </a:rPr>
                            </m:ctrlPr>
                          </m:accPr>
                          <m:e>
                            <m:r>
                              <a:rPr lang="en-US" altLang="zh-CN" sz="4000" i="1">
                                <a:latin typeface="Cambria Math" panose="02040503050406030204" pitchFamily="18" charset="0"/>
                              </a:rPr>
                              <m:t>𝑛</m:t>
                            </m:r>
                          </m:e>
                        </m:acc>
                      </m:e>
                      <m:sub>
                        <m:r>
                          <a:rPr lang="en-US" altLang="zh-CN" sz="4000" i="1">
                            <a:latin typeface="Cambria Math" panose="02040503050406030204" pitchFamily="18" charset="0"/>
                          </a:rPr>
                          <m:t>𝑣</m:t>
                        </m:r>
                      </m:sub>
                    </m:sSub>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𝑐</m:t>
                        </m:r>
                      </m:e>
                      <m:sub>
                        <m:r>
                          <a:rPr lang="en-US" altLang="zh-CN" sz="4000" i="1">
                            <a:latin typeface="Cambria Math" panose="02040503050406030204" pitchFamily="18" charset="0"/>
                          </a:rPr>
                          <m:t>𝑣</m:t>
                        </m:r>
                      </m:sub>
                    </m:sSub>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𝑢</m:t>
                        </m:r>
                      </m:e>
                      <m:sub>
                        <m:r>
                          <a:rPr lang="en-US" altLang="zh-CN" sz="4000" i="1">
                            <a:latin typeface="Cambria Math" panose="02040503050406030204" pitchFamily="18" charset="0"/>
                          </a:rPr>
                          <m:t>𝑛</m:t>
                        </m:r>
                        <m:r>
                          <a:rPr lang="en-US" altLang="zh-CN" sz="4000" i="1">
                            <a:latin typeface="Cambria Math" panose="02040503050406030204" pitchFamily="18" charset="0"/>
                          </a:rPr>
                          <m:t>,</m:t>
                        </m:r>
                        <m:r>
                          <a:rPr lang="en-US" altLang="zh-CN" sz="4000" i="1">
                            <a:latin typeface="Cambria Math" panose="02040503050406030204" pitchFamily="18" charset="0"/>
                          </a:rPr>
                          <m:t>𝑣</m:t>
                        </m:r>
                      </m:sub>
                    </m:sSub>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h</m:t>
                        </m:r>
                      </m:e>
                      <m:sub>
                        <m:r>
                          <a:rPr lang="en-US" altLang="zh-CN" sz="4000" i="1">
                            <a:latin typeface="Cambria Math" panose="02040503050406030204" pitchFamily="18" charset="0"/>
                          </a:rPr>
                          <m:t>𝑚</m:t>
                        </m:r>
                      </m:sub>
                    </m:sSub>
                    <m:r>
                      <a:rPr lang="en-US" altLang="zh-CN" sz="4000" i="1">
                        <a:latin typeface="Cambria Math" panose="02040503050406030204" pitchFamily="18" charset="0"/>
                      </a:rPr>
                      <m:t>𝜑</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𝑆</m:t>
                        </m:r>
                      </m:e>
                      <m:sub>
                        <m:r>
                          <a:rPr lang="en-US" altLang="zh-CN" sz="4000" i="1">
                            <a:latin typeface="Cambria Math" panose="02040503050406030204" pitchFamily="18" charset="0"/>
                          </a:rPr>
                          <m:t>𝑔</m:t>
                        </m:r>
                      </m:sub>
                    </m:sSub>
                    <m:f>
                      <m:fPr>
                        <m:ctrlPr>
                          <a:rPr lang="zh-CN" altLang="zh-CN" sz="4000" i="1">
                            <a:latin typeface="Cambria Math" panose="02040503050406030204" pitchFamily="18" charset="0"/>
                          </a:rPr>
                        </m:ctrlPr>
                      </m:fPr>
                      <m:num>
                        <m:d>
                          <m:dPr>
                            <m:ctrlPr>
                              <a:rPr lang="zh-CN" altLang="zh-CN" sz="4000" i="1">
                                <a:latin typeface="Cambria Math" panose="02040503050406030204" pitchFamily="18" charset="0"/>
                              </a:rPr>
                            </m:ctrlPr>
                          </m:dPr>
                          <m:e>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𝑝</m:t>
                                </m:r>
                              </m:e>
                              <m:sub>
                                <m:r>
                                  <a:rPr lang="en-US" altLang="zh-CN" sz="4000" i="1">
                                    <a:latin typeface="Cambria Math" panose="02040503050406030204" pitchFamily="18" charset="0"/>
                                  </a:rPr>
                                  <m:t>𝑣</m:t>
                                </m:r>
                              </m:sub>
                            </m:sSub>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𝑝</m:t>
                                </m:r>
                              </m:e>
                              <m:sub>
                                <m:r>
                                  <a:rPr lang="en-US" altLang="zh-CN" sz="4000" i="1">
                                    <a:latin typeface="Cambria Math" panose="02040503050406030204" pitchFamily="18" charset="0"/>
                                  </a:rPr>
                                  <m:t>𝑣</m:t>
                                </m:r>
                                <m:r>
                                  <a:rPr lang="en-US" altLang="zh-CN" sz="4000" i="1">
                                    <a:latin typeface="Cambria Math" panose="02040503050406030204" pitchFamily="18" charset="0"/>
                                  </a:rPr>
                                  <m:t>,</m:t>
                                </m:r>
                                <m:r>
                                  <a:rPr lang="en-US" altLang="zh-CN" sz="4000" i="1">
                                    <a:latin typeface="Cambria Math" panose="02040503050406030204" pitchFamily="18" charset="0"/>
                                  </a:rPr>
                                  <m:t>𝑎𝑖𝑟</m:t>
                                </m:r>
                              </m:sub>
                            </m:sSub>
                          </m:e>
                        </m:d>
                      </m:num>
                      <m:den>
                        <m:r>
                          <a:rPr lang="en-US" altLang="zh-CN" sz="4000" i="1">
                            <a:latin typeface="Cambria Math" panose="02040503050406030204" pitchFamily="18" charset="0"/>
                          </a:rPr>
                          <m:t>𝑅𝑇</m:t>
                        </m:r>
                      </m:den>
                    </m:f>
                  </m:oMath>
                </a14:m>
                <a:endParaRPr lang="en-US" altLang="zh-CN"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水分通量：</a:t>
                </a:r>
                <a14:m>
                  <m:oMath xmlns:m="http://schemas.openxmlformats.org/officeDocument/2006/math">
                    <m:sSub>
                      <m:sSubPr>
                        <m:ctrlPr>
                          <a:rPr lang="zh-CN" altLang="zh-CN" sz="4000" i="1">
                            <a:latin typeface="Cambria Math" panose="02040503050406030204" pitchFamily="18" charset="0"/>
                            <a:ea typeface="Cambria Math" panose="02040503050406030204" pitchFamily="18" charset="0"/>
                          </a:rPr>
                        </m:ctrlPr>
                      </m:sSubPr>
                      <m:e>
                        <m:acc>
                          <m:accPr>
                            <m:chr m:val="⃗"/>
                            <m:ctrlPr>
                              <a:rPr lang="zh-CN" altLang="zh-CN" sz="4000" i="1">
                                <a:latin typeface="Cambria Math" panose="02040503050406030204" pitchFamily="18" charset="0"/>
                                <a:ea typeface="Cambria Math" panose="02040503050406030204" pitchFamily="18" charset="0"/>
                              </a:rPr>
                            </m:ctrlPr>
                          </m:acc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𝑛</m:t>
                            </m:r>
                          </m:e>
                        </m:acc>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𝑤</m:t>
                        </m:r>
                      </m:sub>
                    </m:sSub>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h</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𝑚</m:t>
                        </m:r>
                      </m:sub>
                    </m:sSub>
                    <m:r>
                      <a:rPr lang="en-US" altLang="zh-CN" sz="4000" i="1">
                        <a:latin typeface="Cambria Math" panose="02040503050406030204" pitchFamily="18" charset="0"/>
                        <a:ea typeface="宋体" panose="02010600030101010101" pitchFamily="2" charset="-122"/>
                        <a:cs typeface="Times New Roman" panose="02020603050405020304" pitchFamily="18" charset="0"/>
                      </a:rPr>
                      <m:t>𝜑</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𝑤</m:t>
                        </m:r>
                      </m:sub>
                    </m:sSub>
                    <m:f>
                      <m:fPr>
                        <m:ctrlPr>
                          <a:rPr lang="zh-CN" altLang="zh-CN" sz="4000" i="1">
                            <a:latin typeface="Cambria Math" panose="02040503050406030204" pitchFamily="18" charset="0"/>
                            <a:ea typeface="Cambria Math" panose="02040503050406030204" pitchFamily="18" charset="0"/>
                          </a:rPr>
                        </m:ctrlPr>
                      </m:fPr>
                      <m:num>
                        <m:d>
                          <m:dPr>
                            <m:ctrlPr>
                              <a:rPr lang="zh-CN" altLang="zh-CN" sz="4000" i="1">
                                <a:latin typeface="Cambria Math" panose="02040503050406030204" pitchFamily="18" charset="0"/>
                                <a:ea typeface="Cambria Math" panose="02040503050406030204" pitchFamily="18" charset="0"/>
                              </a:rPr>
                            </m:ctrlPr>
                          </m:dPr>
                          <m:e>
                            <m:eqArr>
                              <m:eqArrPr>
                                <m:ctrlPr>
                                  <a:rPr lang="zh-CN" altLang="zh-CN" sz="4000" i="1">
                                    <a:latin typeface="Cambria Math" panose="02040503050406030204" pitchFamily="18" charset="0"/>
                                    <a:ea typeface="Cambria Math" panose="02040503050406030204" pitchFamily="18" charset="0"/>
                                  </a:rPr>
                                </m:ctrlPr>
                              </m:eqArrPr>
                              <m:e>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𝑝</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𝑣</m:t>
                                    </m:r>
                                  </m:sub>
                                </m:sSub>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4000" i="1">
                                        <a:latin typeface="Cambria Math" panose="02040503050406030204" pitchFamily="18" charset="0"/>
                                        <a:ea typeface="Cambria Math" panose="02040503050406030204" pitchFamily="18" charset="0"/>
                                      </a:rPr>
                                    </m:ctrlPr>
                                  </m:sSubPr>
                                  <m:e>
                                    <m:r>
                                      <a:rPr lang="en-US" altLang="zh-CN" sz="4000" i="1">
                                        <a:latin typeface="Cambria Math" panose="02040503050406030204" pitchFamily="18" charset="0"/>
                                        <a:ea typeface="宋体" panose="02010600030101010101" pitchFamily="2" charset="-122"/>
                                        <a:cs typeface="Times New Roman" panose="02020603050405020304" pitchFamily="18" charset="0"/>
                                      </a:rPr>
                                      <m:t>𝑝</m:t>
                                    </m:r>
                                  </m:e>
                                  <m:sub>
                                    <m:r>
                                      <a:rPr lang="en-US" altLang="zh-CN" sz="4000" i="1">
                                        <a:latin typeface="Cambria Math" panose="02040503050406030204" pitchFamily="18" charset="0"/>
                                        <a:ea typeface="宋体" panose="02010600030101010101" pitchFamily="2" charset="-122"/>
                                        <a:cs typeface="Times New Roman" panose="02020603050405020304" pitchFamily="18" charset="0"/>
                                      </a:rPr>
                                      <m:t>𝑣</m:t>
                                    </m:r>
                                    <m:r>
                                      <a:rPr lang="en-US" altLang="zh-CN" sz="4000" i="1">
                                        <a:latin typeface="Cambria Math" panose="02040503050406030204" pitchFamily="18" charset="0"/>
                                        <a:ea typeface="宋体" panose="02010600030101010101" pitchFamily="2" charset="-122"/>
                                        <a:cs typeface="Times New Roman" panose="02020603050405020304" pitchFamily="18" charset="0"/>
                                      </a:rPr>
                                      <m:t>,</m:t>
                                    </m:r>
                                    <m:r>
                                      <a:rPr lang="en-US" altLang="zh-CN" sz="4000" i="1">
                                        <a:latin typeface="Cambria Math" panose="02040503050406030204" pitchFamily="18" charset="0"/>
                                        <a:ea typeface="宋体" panose="02010600030101010101" pitchFamily="2" charset="-122"/>
                                        <a:cs typeface="Times New Roman" panose="02020603050405020304" pitchFamily="18" charset="0"/>
                                      </a:rPr>
                                      <m:t>𝑎𝑖𝑟</m:t>
                                    </m:r>
                                  </m:sub>
                                </m:sSub>
                              </m:e>
                            </m:eqArr>
                          </m:e>
                        </m:d>
                      </m:num>
                      <m:den>
                        <m:r>
                          <a:rPr lang="en-US" altLang="zh-CN" sz="4000" i="1">
                            <a:latin typeface="Cambria Math" panose="02040503050406030204" pitchFamily="18" charset="0"/>
                            <a:ea typeface="宋体" panose="02010600030101010101" pitchFamily="2" charset="-122"/>
                            <a:cs typeface="Times New Roman" panose="02020603050405020304" pitchFamily="18" charset="0"/>
                          </a:rPr>
                          <m:t>𝑅𝑇</m:t>
                        </m:r>
                      </m:den>
                    </m:f>
                  </m:oMath>
                </a14:m>
                <a:endParaRPr lang="en-US" altLang="zh-CN" sz="4000" dirty="0">
                  <a:latin typeface="Arial" panose="020B0604020202020204" pitchFamily="34" charset="0"/>
                </a:endParaRPr>
              </a:p>
              <a:p>
                <a:pPr algn="l" eaLnBrk="0" hangingPunct="0">
                  <a:spcBef>
                    <a:spcPct val="40000"/>
                  </a:spcBef>
                  <a:buClrTx/>
                  <a:buSzTx/>
                </a:pPr>
                <a:r>
                  <a:rPr lang="zh-CN" altLang="en-US" sz="4000" b="1" dirty="0">
                    <a:latin typeface="Arial" panose="020B0604020202020204" pitchFamily="34" charset="0"/>
                  </a:rPr>
                  <a:t>热通量</a:t>
                </a:r>
                <a:endParaRPr lang="en-US" altLang="zh-CN" sz="4000" dirty="0">
                  <a:latin typeface="Arial" panose="020B0604020202020204" pitchFamily="34" charset="0"/>
                </a:endParaRPr>
              </a:p>
              <a:p>
                <a:pPr marL="216689" indent="-216689" eaLnBrk="0" hangingPunct="0">
                  <a:spcBef>
                    <a:spcPct val="40000"/>
                  </a:spcBef>
                  <a:buFont typeface="Wingdings" panose="05000000000000000000" pitchFamily="2" charset="2"/>
                  <a:buChar char="§"/>
                </a:pPr>
                <a:r>
                  <a:rPr lang="zh-CN" altLang="en-US" sz="4000" dirty="0">
                    <a:latin typeface="Arial" panose="020B0604020202020204" pitchFamily="34" charset="0"/>
                  </a:rPr>
                  <a:t>表面热通量：</a:t>
                </a:r>
                <a14:m>
                  <m:oMath xmlns:m="http://schemas.openxmlformats.org/officeDocument/2006/math">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𝑞</m:t>
                        </m:r>
                      </m:e>
                      <m:sub>
                        <m:r>
                          <a:rPr lang="en-US" altLang="zh-CN" sz="4000" i="1">
                            <a:latin typeface="Cambria Math" panose="02040503050406030204" pitchFamily="18" charset="0"/>
                          </a:rPr>
                          <m:t>𝑠𝑢𝑟𝑓</m:t>
                        </m:r>
                      </m:sub>
                    </m:sSub>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h</m:t>
                        </m:r>
                      </m:e>
                      <m:sub>
                        <m:r>
                          <a:rPr lang="en-US" altLang="zh-CN" sz="4000" i="1">
                            <a:latin typeface="Cambria Math" panose="02040503050406030204" pitchFamily="18" charset="0"/>
                          </a:rPr>
                          <m:t>𝑇</m:t>
                        </m:r>
                      </m:sub>
                    </m:sSub>
                    <m:d>
                      <m:dPr>
                        <m:ctrlPr>
                          <a:rPr lang="zh-CN" altLang="zh-CN" sz="4000" i="1">
                            <a:latin typeface="Cambria Math" panose="02040503050406030204" pitchFamily="18" charset="0"/>
                          </a:rPr>
                        </m:ctrlPr>
                      </m:dPr>
                      <m:e>
                        <m:r>
                          <a:rPr lang="en-US" altLang="zh-CN" sz="4000" i="1">
                            <a:latin typeface="Cambria Math" panose="02040503050406030204" pitchFamily="18" charset="0"/>
                          </a:rPr>
                          <m:t>𝑇</m:t>
                        </m:r>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𝑇</m:t>
                            </m:r>
                          </m:e>
                          <m:sub>
                            <m:r>
                              <a:rPr lang="en-US" altLang="zh-CN" sz="4000" i="1">
                                <a:latin typeface="Cambria Math" panose="02040503050406030204" pitchFamily="18" charset="0"/>
                              </a:rPr>
                              <m:t>𝑎𝑖𝑟</m:t>
                            </m:r>
                          </m:sub>
                        </m:sSub>
                      </m:e>
                    </m:d>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h</m:t>
                        </m:r>
                      </m:e>
                      <m:sub>
                        <m:r>
                          <a:rPr lang="en-US" altLang="zh-CN" sz="4000" i="1">
                            <a:latin typeface="Cambria Math" panose="02040503050406030204" pitchFamily="18" charset="0"/>
                          </a:rPr>
                          <m:t>𝑚</m:t>
                        </m:r>
                      </m:sub>
                    </m:sSub>
                    <m:r>
                      <a:rPr lang="en-US" altLang="zh-CN" sz="4000" i="1">
                        <a:latin typeface="Cambria Math" panose="02040503050406030204" pitchFamily="18" charset="0"/>
                      </a:rPr>
                      <m:t>𝜑</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𝑆</m:t>
                        </m:r>
                      </m:e>
                      <m:sub>
                        <m:r>
                          <a:rPr lang="en-US" altLang="zh-CN" sz="4000" i="1">
                            <a:latin typeface="Cambria Math" panose="02040503050406030204" pitchFamily="18" charset="0"/>
                          </a:rPr>
                          <m:t>𝑤</m:t>
                        </m:r>
                      </m:sub>
                    </m:sSub>
                    <m:f>
                      <m:fPr>
                        <m:ctrlPr>
                          <a:rPr lang="zh-CN" altLang="zh-CN" sz="4000" i="1">
                            <a:latin typeface="Cambria Math" panose="02040503050406030204" pitchFamily="18" charset="0"/>
                          </a:rPr>
                        </m:ctrlPr>
                      </m:fPr>
                      <m:num>
                        <m:d>
                          <m:dPr>
                            <m:ctrlPr>
                              <a:rPr lang="zh-CN" altLang="zh-CN" sz="4000" i="1">
                                <a:latin typeface="Cambria Math" panose="02040503050406030204" pitchFamily="18" charset="0"/>
                              </a:rPr>
                            </m:ctrlPr>
                          </m:dPr>
                          <m:e>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𝑝</m:t>
                                </m:r>
                              </m:e>
                              <m:sub>
                                <m:r>
                                  <a:rPr lang="en-US" altLang="zh-CN" sz="4000" i="1">
                                    <a:latin typeface="Cambria Math" panose="02040503050406030204" pitchFamily="18" charset="0"/>
                                  </a:rPr>
                                  <m:t>𝑣</m:t>
                                </m:r>
                              </m:sub>
                            </m:sSub>
                            <m:r>
                              <a:rPr lang="en-US" altLang="zh-CN" sz="4000" i="1">
                                <a:latin typeface="Cambria Math" panose="02040503050406030204" pitchFamily="18" charset="0"/>
                              </a:rPr>
                              <m:t>−</m:t>
                            </m:r>
                            <m:sSub>
                              <m:sSubPr>
                                <m:ctrlPr>
                                  <a:rPr lang="zh-CN" altLang="zh-CN" sz="4000" i="1">
                                    <a:latin typeface="Cambria Math" panose="02040503050406030204" pitchFamily="18" charset="0"/>
                                  </a:rPr>
                                </m:ctrlPr>
                              </m:sSubPr>
                              <m:e>
                                <m:r>
                                  <a:rPr lang="en-US" altLang="zh-CN" sz="4000" i="1">
                                    <a:latin typeface="Cambria Math" panose="02040503050406030204" pitchFamily="18" charset="0"/>
                                  </a:rPr>
                                  <m:t>𝑝</m:t>
                                </m:r>
                              </m:e>
                              <m:sub>
                                <m:r>
                                  <a:rPr lang="en-US" altLang="zh-CN" sz="4000" i="1">
                                    <a:latin typeface="Cambria Math" panose="02040503050406030204" pitchFamily="18" charset="0"/>
                                  </a:rPr>
                                  <m:t>𝑣</m:t>
                                </m:r>
                                <m:r>
                                  <a:rPr lang="en-US" altLang="zh-CN" sz="4000" i="1">
                                    <a:latin typeface="Cambria Math" panose="02040503050406030204" pitchFamily="18" charset="0"/>
                                  </a:rPr>
                                  <m:t>,</m:t>
                                </m:r>
                                <m:r>
                                  <a:rPr lang="en-US" altLang="zh-CN" sz="4000" i="1">
                                    <a:latin typeface="Cambria Math" panose="02040503050406030204" pitchFamily="18" charset="0"/>
                                  </a:rPr>
                                  <m:t>𝑎𝑖𝑟</m:t>
                                </m:r>
                              </m:sub>
                            </m:sSub>
                          </m:e>
                        </m:d>
                      </m:num>
                      <m:den>
                        <m:r>
                          <a:rPr lang="en-US" altLang="zh-CN" sz="4000" i="1">
                            <a:latin typeface="Cambria Math" panose="02040503050406030204" pitchFamily="18" charset="0"/>
                          </a:rPr>
                          <m:t>𝑅𝑇</m:t>
                        </m:r>
                      </m:den>
                    </m:f>
                    <m:r>
                      <a:rPr lang="en-US" altLang="zh-CN" sz="4000" i="1">
                        <a:latin typeface="Cambria Math" panose="02040503050406030204" pitchFamily="18" charset="0"/>
                      </a:rPr>
                      <m:t>𝜆</m:t>
                    </m:r>
                  </m:oMath>
                </a14:m>
                <a:endParaRPr lang="en-US" altLang="zh-CN" sz="4000" dirty="0">
                  <a:latin typeface="Arial" panose="020B0604020202020204" pitchFamily="34" charset="0"/>
                </a:endParaRPr>
              </a:p>
            </p:txBody>
          </p:sp>
        </mc:Choice>
        <mc:Fallback xmlns="">
          <p:sp>
            <p:nvSpPr>
              <p:cNvPr id="9" name="文本框 15369">
                <a:extLst>
                  <a:ext uri="{FF2B5EF4-FFF2-40B4-BE49-F238E27FC236}">
                    <a16:creationId xmlns:a16="http://schemas.microsoft.com/office/drawing/2014/main" id="{05533890-BD11-2EF7-430A-A5FA91C88366}"/>
                  </a:ext>
                </a:extLst>
              </p:cNvPr>
              <p:cNvSpPr txBox="1">
                <a:spLocks noRot="1" noChangeAspect="1" noMove="1" noResize="1" noEditPoints="1" noAdjustHandles="1" noChangeArrowheads="1" noChangeShapeType="1" noTextEdit="1"/>
              </p:cNvSpPr>
              <p:nvPr/>
            </p:nvSpPr>
            <p:spPr>
              <a:xfrm>
                <a:off x="762412" y="35508844"/>
                <a:ext cx="13639442" cy="6781622"/>
              </a:xfrm>
              <a:prstGeom prst="rect">
                <a:avLst/>
              </a:prstGeom>
              <a:blipFill>
                <a:blip r:embed="rId4"/>
                <a:stretch>
                  <a:fillRect l="-268"/>
                </a:stretch>
              </a:blipFill>
              <a:ln w="9525">
                <a:noFill/>
              </a:ln>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B06A7FA8-D7D9-AAFC-E7D6-CEEFD0AD62E6}"/>
              </a:ext>
            </a:extLst>
          </p:cNvPr>
          <p:cNvPicPr>
            <a:picLocks noChangeAspect="1"/>
          </p:cNvPicPr>
          <p:nvPr/>
        </p:nvPicPr>
        <p:blipFill>
          <a:blip r:embed="rId5" cstate="print">
            <a:extLst>
              <a:ext uri="{28A0092B-C50C-407E-A947-70E740481C1C}">
                <a14:useLocalDpi xmlns:a14="http://schemas.microsoft.com/office/drawing/2010/main" val="0"/>
              </a:ext>
            </a:extLst>
          </a:blip>
          <a:srcRect r="34798"/>
          <a:stretch>
            <a:fillRect/>
          </a:stretch>
        </p:blipFill>
        <p:spPr>
          <a:xfrm>
            <a:off x="13030290" y="8860707"/>
            <a:ext cx="5400000" cy="4660056"/>
          </a:xfrm>
          <a:prstGeom prst="rect">
            <a:avLst/>
          </a:prstGeom>
          <a:noFill/>
          <a:ln>
            <a:noFill/>
          </a:ln>
        </p:spPr>
      </p:pic>
      <p:sp>
        <p:nvSpPr>
          <p:cNvPr id="19" name="文本框 18">
            <a:extLst>
              <a:ext uri="{FF2B5EF4-FFF2-40B4-BE49-F238E27FC236}">
                <a16:creationId xmlns:a16="http://schemas.microsoft.com/office/drawing/2014/main" id="{E99619A9-9D19-0CAA-B8F1-5D56B4665E5A}"/>
              </a:ext>
            </a:extLst>
          </p:cNvPr>
          <p:cNvSpPr txBox="1"/>
          <p:nvPr/>
        </p:nvSpPr>
        <p:spPr>
          <a:xfrm>
            <a:off x="15494144" y="13056524"/>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(a)</a:t>
            </a:r>
            <a:endParaRPr lang="zh-CN" altLang="zh-CN" sz="1200" dirty="0">
              <a:ea typeface="宋体" panose="02010600030101010101" pitchFamily="2" charset="-122"/>
            </a:endParaRPr>
          </a:p>
        </p:txBody>
      </p:sp>
      <p:pic>
        <p:nvPicPr>
          <p:cNvPr id="20" name="图片 19">
            <a:extLst>
              <a:ext uri="{FF2B5EF4-FFF2-40B4-BE49-F238E27FC236}">
                <a16:creationId xmlns:a16="http://schemas.microsoft.com/office/drawing/2014/main" id="{448D5F1E-6929-05E9-159B-56DE22503A6A}"/>
              </a:ext>
            </a:extLst>
          </p:cNvPr>
          <p:cNvPicPr>
            <a:picLocks noChangeAspect="1"/>
          </p:cNvPicPr>
          <p:nvPr/>
        </p:nvPicPr>
        <p:blipFill>
          <a:blip r:embed="rId6" cstate="print">
            <a:extLst>
              <a:ext uri="{28A0092B-C50C-407E-A947-70E740481C1C}">
                <a14:useLocalDpi xmlns:a14="http://schemas.microsoft.com/office/drawing/2010/main" val="0"/>
              </a:ext>
            </a:extLst>
          </a:blip>
          <a:srcRect t="18359" b="12220"/>
          <a:stretch>
            <a:fillRect/>
          </a:stretch>
        </p:blipFill>
        <p:spPr>
          <a:xfrm>
            <a:off x="18335675" y="10067246"/>
            <a:ext cx="5400000" cy="2108634"/>
          </a:xfrm>
          <a:prstGeom prst="rect">
            <a:avLst/>
          </a:prstGeom>
          <a:ln>
            <a:noFill/>
          </a:ln>
        </p:spPr>
      </p:pic>
      <p:sp>
        <p:nvSpPr>
          <p:cNvPr id="21" name="文本框 20">
            <a:extLst>
              <a:ext uri="{FF2B5EF4-FFF2-40B4-BE49-F238E27FC236}">
                <a16:creationId xmlns:a16="http://schemas.microsoft.com/office/drawing/2014/main" id="{9F343320-0B92-F599-A3ED-1D834CD7D3F9}"/>
              </a:ext>
            </a:extLst>
          </p:cNvPr>
          <p:cNvSpPr txBox="1"/>
          <p:nvPr/>
        </p:nvSpPr>
        <p:spPr>
          <a:xfrm>
            <a:off x="20451442" y="13056523"/>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(b)</a:t>
            </a:r>
            <a:endParaRPr lang="zh-CN" altLang="zh-CN" sz="1200" dirty="0">
              <a:ea typeface="宋体" panose="02010600030101010101" pitchFamily="2" charset="-122"/>
            </a:endParaRPr>
          </a:p>
        </p:txBody>
      </p:sp>
      <p:sp>
        <p:nvSpPr>
          <p:cNvPr id="24" name="文本框 15369">
            <a:extLst>
              <a:ext uri="{FF2B5EF4-FFF2-40B4-BE49-F238E27FC236}">
                <a16:creationId xmlns:a16="http://schemas.microsoft.com/office/drawing/2014/main" id="{BBF1B573-2E7D-8C00-09B9-0EE13C9DF0F2}"/>
              </a:ext>
            </a:extLst>
          </p:cNvPr>
          <p:cNvSpPr txBox="1"/>
          <p:nvPr/>
        </p:nvSpPr>
        <p:spPr>
          <a:xfrm>
            <a:off x="13132339" y="28864029"/>
            <a:ext cx="7699534" cy="761048"/>
          </a:xfrm>
          <a:prstGeom prst="rect">
            <a:avLst/>
          </a:prstGeom>
          <a:noFill/>
          <a:ln w="9525">
            <a:noFill/>
          </a:ln>
        </p:spPr>
        <p:txBody>
          <a:bodyPr lIns="270000" tIns="270000" rIns="270000" bIns="270000" anchor="t" anchorCtr="0"/>
          <a:lstStyle/>
          <a:p>
            <a:pPr marL="342892" indent="-342892" eaLnBrk="0" hangingPunct="0">
              <a:spcBef>
                <a:spcPct val="40000"/>
              </a:spcBef>
              <a:buFont typeface="Arial" panose="020B0604020202020204" pitchFamily="34" charset="0"/>
              <a:buChar char="•"/>
            </a:pPr>
            <a:r>
              <a:rPr lang="zh-CN" altLang="en-US" sz="4000" b="1" dirty="0">
                <a:latin typeface="Arial" panose="020B0604020202020204" pitchFamily="34" charset="0"/>
              </a:rPr>
              <a:t>介电参数</a:t>
            </a:r>
            <a:endParaRPr lang="en-US" altLang="en-AU" sz="4000" dirty="0">
              <a:latin typeface="Arial" panose="020B0604020202020204" pitchFamily="34" charset="0"/>
            </a:endParaRPr>
          </a:p>
        </p:txBody>
      </p:sp>
      <p:pic>
        <p:nvPicPr>
          <p:cNvPr id="26" name="图片 25">
            <a:extLst>
              <a:ext uri="{FF2B5EF4-FFF2-40B4-BE49-F238E27FC236}">
                <a16:creationId xmlns:a16="http://schemas.microsoft.com/office/drawing/2014/main" id="{5046C319-7999-267F-9A9C-305EE7CC606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835615" y="14347182"/>
            <a:ext cx="5400000" cy="3037419"/>
          </a:xfrm>
          <a:prstGeom prst="rect">
            <a:avLst/>
          </a:prstGeom>
        </p:spPr>
      </p:pic>
      <p:pic>
        <p:nvPicPr>
          <p:cNvPr id="27" name="图片 26">
            <a:extLst>
              <a:ext uri="{FF2B5EF4-FFF2-40B4-BE49-F238E27FC236}">
                <a16:creationId xmlns:a16="http://schemas.microsoft.com/office/drawing/2014/main" id="{E4DBDB6F-2532-4784-23DB-C4406EC73DF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185026" y="14334132"/>
            <a:ext cx="5400000" cy="3037419"/>
          </a:xfrm>
          <a:prstGeom prst="rect">
            <a:avLst/>
          </a:prstGeom>
        </p:spPr>
      </p:pic>
      <p:pic>
        <p:nvPicPr>
          <p:cNvPr id="28" name="图片 27">
            <a:extLst>
              <a:ext uri="{FF2B5EF4-FFF2-40B4-BE49-F238E27FC236}">
                <a16:creationId xmlns:a16="http://schemas.microsoft.com/office/drawing/2014/main" id="{359F8E1B-FC7C-AD26-8467-82E437BF524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920462" y="18657637"/>
            <a:ext cx="7200000" cy="4049611"/>
          </a:xfrm>
          <a:prstGeom prst="rect">
            <a:avLst/>
          </a:prstGeom>
        </p:spPr>
      </p:pic>
      <p:pic>
        <p:nvPicPr>
          <p:cNvPr id="29" name="图片 28">
            <a:extLst>
              <a:ext uri="{FF2B5EF4-FFF2-40B4-BE49-F238E27FC236}">
                <a16:creationId xmlns:a16="http://schemas.microsoft.com/office/drawing/2014/main" id="{DA9CC281-AA98-EACA-BA74-AFC61886558D}"/>
              </a:ext>
            </a:extLst>
          </p:cNvPr>
          <p:cNvPicPr>
            <a:picLocks noChangeAspect="1"/>
          </p:cNvPicPr>
          <p:nvPr/>
        </p:nvPicPr>
        <p:blipFill>
          <a:blip r:embed="rId10" cstate="print">
            <a:extLst>
              <a:ext uri="{28A0092B-C50C-407E-A947-70E740481C1C}">
                <a14:useLocalDpi xmlns:a14="http://schemas.microsoft.com/office/drawing/2010/main" val="0"/>
              </a:ext>
            </a:extLst>
          </a:blip>
          <a:srcRect r="4323" b="31790"/>
          <a:stretch>
            <a:fillRect/>
          </a:stretch>
        </p:blipFill>
        <p:spPr>
          <a:xfrm>
            <a:off x="14920462" y="22639271"/>
            <a:ext cx="7200000" cy="2887249"/>
          </a:xfrm>
          <a:prstGeom prst="rect">
            <a:avLst/>
          </a:prstGeom>
          <a:ln>
            <a:noFill/>
          </a:ln>
        </p:spPr>
      </p:pic>
      <p:sp>
        <p:nvSpPr>
          <p:cNvPr id="30" name="文本框 29">
            <a:extLst>
              <a:ext uri="{FF2B5EF4-FFF2-40B4-BE49-F238E27FC236}">
                <a16:creationId xmlns:a16="http://schemas.microsoft.com/office/drawing/2014/main" id="{BE3A60EE-6170-A7DA-89F9-02801BB5BA98}"/>
              </a:ext>
            </a:extLst>
          </p:cNvPr>
          <p:cNvSpPr txBox="1"/>
          <p:nvPr/>
        </p:nvSpPr>
        <p:spPr>
          <a:xfrm>
            <a:off x="15170813" y="17350046"/>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(a)</a:t>
            </a:r>
            <a:endParaRPr lang="zh-CN" altLang="zh-CN" sz="1200" dirty="0">
              <a:ea typeface="宋体" panose="02010600030101010101" pitchFamily="2" charset="-122"/>
            </a:endParaRPr>
          </a:p>
        </p:txBody>
      </p:sp>
      <p:sp>
        <p:nvSpPr>
          <p:cNvPr id="31" name="文本框 30">
            <a:extLst>
              <a:ext uri="{FF2B5EF4-FFF2-40B4-BE49-F238E27FC236}">
                <a16:creationId xmlns:a16="http://schemas.microsoft.com/office/drawing/2014/main" id="{11EA1423-B677-BEA4-379A-0422086BCA34}"/>
              </a:ext>
            </a:extLst>
          </p:cNvPr>
          <p:cNvSpPr txBox="1"/>
          <p:nvPr/>
        </p:nvSpPr>
        <p:spPr>
          <a:xfrm>
            <a:off x="20281784" y="17282457"/>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(b)</a:t>
            </a:r>
            <a:endParaRPr lang="zh-CN" altLang="zh-CN" sz="1200" dirty="0">
              <a:ea typeface="宋体" panose="02010600030101010101" pitchFamily="2" charset="-122"/>
            </a:endParaRPr>
          </a:p>
        </p:txBody>
      </p:sp>
      <p:sp>
        <p:nvSpPr>
          <p:cNvPr id="32" name="文本框 31">
            <a:extLst>
              <a:ext uri="{FF2B5EF4-FFF2-40B4-BE49-F238E27FC236}">
                <a16:creationId xmlns:a16="http://schemas.microsoft.com/office/drawing/2014/main" id="{AFD29B59-D9B2-8F1B-7120-C0D0668869D5}"/>
              </a:ext>
            </a:extLst>
          </p:cNvPr>
          <p:cNvSpPr txBox="1"/>
          <p:nvPr/>
        </p:nvSpPr>
        <p:spPr>
          <a:xfrm>
            <a:off x="17656928" y="21954970"/>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(a)</a:t>
            </a:r>
            <a:endParaRPr lang="zh-CN" altLang="zh-CN" sz="1200" dirty="0">
              <a:ea typeface="宋体" panose="02010600030101010101" pitchFamily="2" charset="-122"/>
            </a:endParaRPr>
          </a:p>
        </p:txBody>
      </p:sp>
      <p:sp>
        <p:nvSpPr>
          <p:cNvPr id="33" name="文本框 32">
            <a:extLst>
              <a:ext uri="{FF2B5EF4-FFF2-40B4-BE49-F238E27FC236}">
                <a16:creationId xmlns:a16="http://schemas.microsoft.com/office/drawing/2014/main" id="{71D5863B-E7B2-3B4D-C247-44619CCA519C}"/>
              </a:ext>
            </a:extLst>
          </p:cNvPr>
          <p:cNvSpPr txBox="1"/>
          <p:nvPr/>
        </p:nvSpPr>
        <p:spPr>
          <a:xfrm>
            <a:off x="17556868" y="25187666"/>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(b)</a:t>
            </a:r>
            <a:endParaRPr lang="zh-CN" altLang="zh-CN" sz="1200" dirty="0">
              <a:ea typeface="宋体" panose="02010600030101010101" pitchFamily="2" charset="-122"/>
            </a:endParaRPr>
          </a:p>
        </p:txBody>
      </p:sp>
      <p:sp>
        <p:nvSpPr>
          <p:cNvPr id="35" name="文本框 15396">
            <a:extLst>
              <a:ext uri="{FF2B5EF4-FFF2-40B4-BE49-F238E27FC236}">
                <a16:creationId xmlns:a16="http://schemas.microsoft.com/office/drawing/2014/main" id="{DF9EA795-E0DA-DFBE-6F70-DEE22C82CC5E}"/>
              </a:ext>
            </a:extLst>
          </p:cNvPr>
          <p:cNvSpPr txBox="1"/>
          <p:nvPr/>
        </p:nvSpPr>
        <p:spPr>
          <a:xfrm>
            <a:off x="13947750" y="18050115"/>
            <a:ext cx="8500109"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latin typeface="+mj-lt"/>
              </a:rPr>
              <a:t>图</a:t>
            </a:r>
            <a:r>
              <a:rPr lang="en-US" altLang="zh-CN" sz="2000" b="1" dirty="0">
                <a:latin typeface="+mj-lt"/>
              </a:rPr>
              <a:t>2</a:t>
            </a:r>
            <a:r>
              <a:rPr lang="zh-CN" altLang="en-US" sz="2000" b="1" dirty="0">
                <a:latin typeface="+mj-lt"/>
              </a:rPr>
              <a:t> 平板式微波炉的初始及边界条件 </a:t>
            </a:r>
            <a:r>
              <a:rPr lang="en-US" altLang="zh-CN" sz="2000" b="1" dirty="0">
                <a:latin typeface="+mj-lt"/>
                <a:ea typeface="宋体" panose="02010600030101010101" pitchFamily="2" charset="-122"/>
              </a:rPr>
              <a:t>(a)x-z</a:t>
            </a:r>
            <a:r>
              <a:rPr lang="zh-CN" altLang="en-US" sz="2000" b="1" dirty="0">
                <a:latin typeface="+mj-lt"/>
                <a:ea typeface="宋体" panose="02010600030101010101" pitchFamily="2" charset="-122"/>
              </a:rPr>
              <a:t>视图 </a:t>
            </a:r>
            <a:r>
              <a:rPr lang="en-US" altLang="zh-CN" sz="2000" b="1" dirty="0">
                <a:latin typeface="+mj-lt"/>
                <a:ea typeface="宋体" panose="02010600030101010101" pitchFamily="2" charset="-122"/>
              </a:rPr>
              <a:t>(b)y-z</a:t>
            </a:r>
            <a:r>
              <a:rPr lang="zh-CN" altLang="en-US" sz="2000" b="1" dirty="0">
                <a:latin typeface="+mj-lt"/>
                <a:ea typeface="宋体" panose="02010600030101010101" pitchFamily="2" charset="-122"/>
              </a:rPr>
              <a:t>视图 </a:t>
            </a:r>
            <a:endParaRPr lang="zh-CN" altLang="zh-CN" sz="2000" b="1" dirty="0">
              <a:latin typeface="+mj-lt"/>
              <a:ea typeface="宋体" panose="02010600030101010101" pitchFamily="2" charset="-122"/>
            </a:endParaRPr>
          </a:p>
        </p:txBody>
      </p:sp>
      <p:sp>
        <p:nvSpPr>
          <p:cNvPr id="36" name="文本框 15396">
            <a:extLst>
              <a:ext uri="{FF2B5EF4-FFF2-40B4-BE49-F238E27FC236}">
                <a16:creationId xmlns:a16="http://schemas.microsoft.com/office/drawing/2014/main" id="{4947CD47-ED2A-792E-4F1E-769E61128630}"/>
              </a:ext>
            </a:extLst>
          </p:cNvPr>
          <p:cNvSpPr txBox="1"/>
          <p:nvPr/>
        </p:nvSpPr>
        <p:spPr>
          <a:xfrm>
            <a:off x="14295201" y="26000912"/>
            <a:ext cx="7880825"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latin typeface="+mj-lt"/>
              </a:rPr>
              <a:t>图</a:t>
            </a:r>
            <a:r>
              <a:rPr lang="en-US" altLang="zh-CN" sz="2000" b="1" dirty="0">
                <a:latin typeface="+mj-lt"/>
              </a:rPr>
              <a:t>3</a:t>
            </a:r>
            <a:r>
              <a:rPr lang="zh-CN" altLang="en-US" sz="2000" b="1" dirty="0">
                <a:latin typeface="+mj-lt"/>
              </a:rPr>
              <a:t> 速冻水饺的初始及边界条件 </a:t>
            </a:r>
            <a:r>
              <a:rPr lang="en-US" altLang="zh-CN" sz="2000" b="1" dirty="0">
                <a:latin typeface="+mj-lt"/>
                <a:ea typeface="宋体" panose="02010600030101010101" pitchFamily="2" charset="-122"/>
              </a:rPr>
              <a:t>(a)x-z</a:t>
            </a:r>
            <a:r>
              <a:rPr lang="zh-CN" altLang="en-US" sz="2000" b="1" dirty="0">
                <a:latin typeface="+mj-lt"/>
                <a:ea typeface="宋体" panose="02010600030101010101" pitchFamily="2" charset="-122"/>
              </a:rPr>
              <a:t>视图 </a:t>
            </a:r>
            <a:r>
              <a:rPr lang="en-US" altLang="zh-CN" sz="2000" b="1" dirty="0">
                <a:latin typeface="+mj-lt"/>
                <a:ea typeface="宋体" panose="02010600030101010101" pitchFamily="2" charset="-122"/>
              </a:rPr>
              <a:t>(b)x-y</a:t>
            </a:r>
            <a:r>
              <a:rPr lang="zh-CN" altLang="en-US" sz="2000" b="1" dirty="0">
                <a:latin typeface="+mj-lt"/>
                <a:ea typeface="宋体" panose="02010600030101010101" pitchFamily="2" charset="-122"/>
              </a:rPr>
              <a:t>视图 </a:t>
            </a:r>
            <a:endParaRPr lang="zh-CN" altLang="zh-CN" sz="2000" b="1" dirty="0">
              <a:latin typeface="+mj-lt"/>
              <a:ea typeface="宋体" panose="02010600030101010101" pitchFamily="2" charset="-122"/>
            </a:endParaRPr>
          </a:p>
        </p:txBody>
      </p:sp>
      <p:pic>
        <p:nvPicPr>
          <p:cNvPr id="37" name="图片 36">
            <a:extLst>
              <a:ext uri="{FF2B5EF4-FFF2-40B4-BE49-F238E27FC236}">
                <a16:creationId xmlns:a16="http://schemas.microsoft.com/office/drawing/2014/main" id="{8F728D3F-FB9C-9869-D03D-B274ED945AD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3049702" y="30056264"/>
            <a:ext cx="5400000" cy="4133147"/>
          </a:xfrm>
          <a:prstGeom prst="rect">
            <a:avLst/>
          </a:prstGeom>
        </p:spPr>
      </p:pic>
      <p:pic>
        <p:nvPicPr>
          <p:cNvPr id="38" name="图片 37">
            <a:extLst>
              <a:ext uri="{FF2B5EF4-FFF2-40B4-BE49-F238E27FC236}">
                <a16:creationId xmlns:a16="http://schemas.microsoft.com/office/drawing/2014/main" id="{1EA349EF-BCB8-DEA6-3E19-A3F871DC1E3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8335675" y="29963194"/>
            <a:ext cx="5400000" cy="4133147"/>
          </a:xfrm>
          <a:prstGeom prst="rect">
            <a:avLst/>
          </a:prstGeom>
        </p:spPr>
      </p:pic>
      <p:sp>
        <p:nvSpPr>
          <p:cNvPr id="39" name="文本框 15369">
            <a:extLst>
              <a:ext uri="{FF2B5EF4-FFF2-40B4-BE49-F238E27FC236}">
                <a16:creationId xmlns:a16="http://schemas.microsoft.com/office/drawing/2014/main" id="{84D174CB-8857-2FA1-DB97-0B08BD4E67E4}"/>
              </a:ext>
            </a:extLst>
          </p:cNvPr>
          <p:cNvSpPr txBox="1"/>
          <p:nvPr/>
        </p:nvSpPr>
        <p:spPr>
          <a:xfrm>
            <a:off x="13132339" y="35603859"/>
            <a:ext cx="7699534" cy="761048"/>
          </a:xfrm>
          <a:prstGeom prst="rect">
            <a:avLst/>
          </a:prstGeom>
          <a:noFill/>
          <a:ln w="9525">
            <a:noFill/>
          </a:ln>
        </p:spPr>
        <p:txBody>
          <a:bodyPr lIns="270000" tIns="270000" rIns="270000" bIns="270000" anchor="t" anchorCtr="0"/>
          <a:lstStyle/>
          <a:p>
            <a:pPr marL="342892" indent="-342892" eaLnBrk="0" hangingPunct="0">
              <a:spcBef>
                <a:spcPct val="40000"/>
              </a:spcBef>
              <a:buFont typeface="Arial" panose="020B0604020202020204" pitchFamily="34" charset="0"/>
              <a:buChar char="•"/>
            </a:pPr>
            <a:r>
              <a:rPr lang="zh-CN" altLang="en-US" sz="4000" b="1" dirty="0">
                <a:latin typeface="Arial" panose="020B0604020202020204" pitchFamily="34" charset="0"/>
              </a:rPr>
              <a:t>热物理参数</a:t>
            </a:r>
            <a:endParaRPr lang="en-US" altLang="en-AU" sz="4000" dirty="0">
              <a:latin typeface="Arial" panose="020B0604020202020204" pitchFamily="34" charset="0"/>
            </a:endParaRPr>
          </a:p>
        </p:txBody>
      </p:sp>
      <p:pic>
        <p:nvPicPr>
          <p:cNvPr id="40" name="图片 39">
            <a:extLst>
              <a:ext uri="{FF2B5EF4-FFF2-40B4-BE49-F238E27FC236}">
                <a16:creationId xmlns:a16="http://schemas.microsoft.com/office/drawing/2014/main" id="{6899CD20-B127-287B-C1BB-D41F8D870F00}"/>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514361" y="36683813"/>
            <a:ext cx="5400000" cy="4133147"/>
          </a:xfrm>
          <a:prstGeom prst="rect">
            <a:avLst/>
          </a:prstGeom>
        </p:spPr>
      </p:pic>
      <p:pic>
        <p:nvPicPr>
          <p:cNvPr id="41" name="图片 40">
            <a:extLst>
              <a:ext uri="{FF2B5EF4-FFF2-40B4-BE49-F238E27FC236}">
                <a16:creationId xmlns:a16="http://schemas.microsoft.com/office/drawing/2014/main" id="{E5B01C9C-F610-422B-624C-D2298F7EE19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8438952" y="36597061"/>
            <a:ext cx="5400000" cy="4133147"/>
          </a:xfrm>
          <a:prstGeom prst="rect">
            <a:avLst/>
          </a:prstGeom>
        </p:spPr>
      </p:pic>
      <p:sp>
        <p:nvSpPr>
          <p:cNvPr id="42" name="文本框 41">
            <a:extLst>
              <a:ext uri="{FF2B5EF4-FFF2-40B4-BE49-F238E27FC236}">
                <a16:creationId xmlns:a16="http://schemas.microsoft.com/office/drawing/2014/main" id="{47D0C01B-B566-9AD9-E6B9-27658537CE1F}"/>
              </a:ext>
            </a:extLst>
          </p:cNvPr>
          <p:cNvSpPr txBox="1"/>
          <p:nvPr/>
        </p:nvSpPr>
        <p:spPr>
          <a:xfrm>
            <a:off x="15070956" y="34282481"/>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(a)</a:t>
            </a:r>
            <a:endParaRPr lang="zh-CN" altLang="zh-CN" sz="1200" dirty="0">
              <a:ea typeface="宋体" panose="02010600030101010101" pitchFamily="2" charset="-122"/>
            </a:endParaRPr>
          </a:p>
        </p:txBody>
      </p:sp>
      <p:sp>
        <p:nvSpPr>
          <p:cNvPr id="43" name="文本框 42">
            <a:extLst>
              <a:ext uri="{FF2B5EF4-FFF2-40B4-BE49-F238E27FC236}">
                <a16:creationId xmlns:a16="http://schemas.microsoft.com/office/drawing/2014/main" id="{5629B665-3B4E-C6C8-B3F2-53A49C02173C}"/>
              </a:ext>
            </a:extLst>
          </p:cNvPr>
          <p:cNvSpPr txBox="1"/>
          <p:nvPr/>
        </p:nvSpPr>
        <p:spPr>
          <a:xfrm>
            <a:off x="20370865" y="34242865"/>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(b)</a:t>
            </a:r>
            <a:endParaRPr lang="zh-CN" altLang="zh-CN" sz="1200" dirty="0">
              <a:ea typeface="宋体" panose="02010600030101010101" pitchFamily="2" charset="-122"/>
            </a:endParaRPr>
          </a:p>
        </p:txBody>
      </p:sp>
      <p:sp>
        <p:nvSpPr>
          <p:cNvPr id="44" name="文本框 15396">
            <a:extLst>
              <a:ext uri="{FF2B5EF4-FFF2-40B4-BE49-F238E27FC236}">
                <a16:creationId xmlns:a16="http://schemas.microsoft.com/office/drawing/2014/main" id="{39F4E98E-3D5E-8851-9DD7-83BD403468B4}"/>
              </a:ext>
            </a:extLst>
          </p:cNvPr>
          <p:cNvSpPr txBox="1"/>
          <p:nvPr/>
        </p:nvSpPr>
        <p:spPr>
          <a:xfrm>
            <a:off x="15204416" y="35030569"/>
            <a:ext cx="6200219"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latin typeface="+mj-lt"/>
              </a:rPr>
              <a:t>图</a:t>
            </a:r>
            <a:r>
              <a:rPr lang="en-US" altLang="zh-CN" sz="2000" b="1" dirty="0">
                <a:latin typeface="+mj-lt"/>
              </a:rPr>
              <a:t>4</a:t>
            </a:r>
            <a:r>
              <a:rPr lang="zh-CN" altLang="en-US" sz="2000" b="1" dirty="0">
                <a:latin typeface="+mj-lt"/>
              </a:rPr>
              <a:t> 皮料及馅料的介电参数 </a:t>
            </a:r>
            <a:r>
              <a:rPr lang="en-US" altLang="zh-CN" sz="2000" b="1" dirty="0">
                <a:latin typeface="+mj-lt"/>
                <a:ea typeface="宋体" panose="02010600030101010101" pitchFamily="2" charset="-122"/>
              </a:rPr>
              <a:t>(a)</a:t>
            </a:r>
            <a:r>
              <a:rPr lang="zh-CN" altLang="en-US" sz="2000" b="1" dirty="0">
                <a:latin typeface="+mj-lt"/>
                <a:ea typeface="宋体" panose="02010600030101010101" pitchFamily="2" charset="-122"/>
              </a:rPr>
              <a:t>介电常数 </a:t>
            </a:r>
            <a:r>
              <a:rPr lang="en-US" altLang="zh-CN" sz="2000" b="1" dirty="0">
                <a:latin typeface="+mj-lt"/>
                <a:ea typeface="宋体" panose="02010600030101010101" pitchFamily="2" charset="-122"/>
              </a:rPr>
              <a:t>(b)</a:t>
            </a:r>
            <a:r>
              <a:rPr lang="zh-CN" altLang="en-US" sz="2000" b="1" dirty="0">
                <a:latin typeface="+mj-lt"/>
                <a:ea typeface="宋体" panose="02010600030101010101" pitchFamily="2" charset="-122"/>
              </a:rPr>
              <a:t>介电损耗</a:t>
            </a:r>
            <a:endParaRPr lang="zh-CN" altLang="zh-CN" sz="2000" b="1" dirty="0">
              <a:latin typeface="+mj-lt"/>
              <a:ea typeface="宋体" panose="02010600030101010101" pitchFamily="2" charset="-122"/>
            </a:endParaRPr>
          </a:p>
        </p:txBody>
      </p:sp>
      <p:sp>
        <p:nvSpPr>
          <p:cNvPr id="45" name="文本框 15396">
            <a:extLst>
              <a:ext uri="{FF2B5EF4-FFF2-40B4-BE49-F238E27FC236}">
                <a16:creationId xmlns:a16="http://schemas.microsoft.com/office/drawing/2014/main" id="{F85CC2BE-368A-0D25-231A-241FAD55851B}"/>
              </a:ext>
            </a:extLst>
          </p:cNvPr>
          <p:cNvSpPr txBox="1"/>
          <p:nvPr/>
        </p:nvSpPr>
        <p:spPr>
          <a:xfrm>
            <a:off x="15719636" y="41342755"/>
            <a:ext cx="6200219"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latin typeface="+mj-lt"/>
              </a:rPr>
              <a:t>图</a:t>
            </a:r>
            <a:r>
              <a:rPr lang="en-US" altLang="zh-CN" sz="2000" b="1" dirty="0">
                <a:latin typeface="+mj-lt"/>
              </a:rPr>
              <a:t>5</a:t>
            </a:r>
            <a:r>
              <a:rPr lang="zh-CN" altLang="en-US" sz="2000" b="1" dirty="0">
                <a:latin typeface="+mj-lt"/>
              </a:rPr>
              <a:t> 皮料及馅料的热物理参数 </a:t>
            </a:r>
            <a:r>
              <a:rPr lang="en-US" altLang="zh-CN" sz="2000" b="1" dirty="0">
                <a:latin typeface="+mj-lt"/>
                <a:ea typeface="宋体" panose="02010600030101010101" pitchFamily="2" charset="-122"/>
              </a:rPr>
              <a:t>(a)</a:t>
            </a:r>
            <a:r>
              <a:rPr lang="zh-CN" altLang="en-US" sz="2000" b="1" dirty="0">
                <a:latin typeface="+mj-lt"/>
                <a:ea typeface="宋体" panose="02010600030101010101" pitchFamily="2" charset="-122"/>
              </a:rPr>
              <a:t>比热容  </a:t>
            </a:r>
            <a:r>
              <a:rPr lang="en-US" altLang="zh-CN" sz="2000" b="1" dirty="0">
                <a:latin typeface="+mj-lt"/>
                <a:ea typeface="宋体" panose="02010600030101010101" pitchFamily="2" charset="-122"/>
              </a:rPr>
              <a:t>(b)</a:t>
            </a:r>
            <a:r>
              <a:rPr lang="zh-CN" altLang="en-US" sz="2000" b="1" dirty="0">
                <a:latin typeface="+mj-lt"/>
                <a:ea typeface="宋体" panose="02010600030101010101" pitchFamily="2" charset="-122"/>
              </a:rPr>
              <a:t>热导率</a:t>
            </a:r>
            <a:endParaRPr lang="zh-CN" altLang="zh-CN" sz="1400" b="1" dirty="0">
              <a:latin typeface="+mj-lt"/>
              <a:ea typeface="宋体" panose="02010600030101010101" pitchFamily="2" charset="-122"/>
            </a:endParaRPr>
          </a:p>
        </p:txBody>
      </p:sp>
      <p:sp>
        <p:nvSpPr>
          <p:cNvPr id="46" name="文本框 45">
            <a:extLst>
              <a:ext uri="{FF2B5EF4-FFF2-40B4-BE49-F238E27FC236}">
                <a16:creationId xmlns:a16="http://schemas.microsoft.com/office/drawing/2014/main" id="{5E65FC54-C310-9222-B360-87BABE7A48FC}"/>
              </a:ext>
            </a:extLst>
          </p:cNvPr>
          <p:cNvSpPr txBox="1"/>
          <p:nvPr/>
        </p:nvSpPr>
        <p:spPr>
          <a:xfrm>
            <a:off x="15978216" y="40428935"/>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(a)</a:t>
            </a:r>
            <a:endParaRPr lang="zh-CN" altLang="zh-CN" sz="1200" dirty="0">
              <a:ea typeface="宋体" panose="02010600030101010101" pitchFamily="2" charset="-122"/>
            </a:endParaRPr>
          </a:p>
        </p:txBody>
      </p:sp>
      <p:sp>
        <p:nvSpPr>
          <p:cNvPr id="47" name="文本框 46">
            <a:extLst>
              <a:ext uri="{FF2B5EF4-FFF2-40B4-BE49-F238E27FC236}">
                <a16:creationId xmlns:a16="http://schemas.microsoft.com/office/drawing/2014/main" id="{CD24273A-AA8C-34EA-55AB-F2CCE2322849}"/>
              </a:ext>
            </a:extLst>
          </p:cNvPr>
          <p:cNvSpPr txBox="1"/>
          <p:nvPr/>
        </p:nvSpPr>
        <p:spPr>
          <a:xfrm>
            <a:off x="20935514" y="40449234"/>
            <a:ext cx="1357493" cy="561949"/>
          </a:xfrm>
          <a:prstGeom prst="rect">
            <a:avLst/>
          </a:prstGeom>
          <a:noFill/>
        </p:spPr>
        <p:txBody>
          <a:bodyPr wrap="square">
            <a:spAutoFit/>
          </a:bodyPr>
          <a:lstStyle/>
          <a:p>
            <a:pPr algn="ctr">
              <a:lnSpc>
                <a:spcPct val="200000"/>
              </a:lnSpc>
            </a:pPr>
            <a:r>
              <a:rPr lang="en-US" altLang="zh-CN" sz="1800" dirty="0">
                <a:ea typeface="宋体" panose="02010600030101010101" pitchFamily="2" charset="-122"/>
              </a:rPr>
              <a:t>(b)</a:t>
            </a:r>
            <a:endParaRPr lang="zh-CN" altLang="zh-CN" sz="1200" dirty="0">
              <a:ea typeface="宋体" panose="02010600030101010101" pitchFamily="2" charset="-122"/>
            </a:endParaRPr>
          </a:p>
        </p:txBody>
      </p:sp>
      <p:pic>
        <p:nvPicPr>
          <p:cNvPr id="50" name="图片 49">
            <a:extLst>
              <a:ext uri="{FF2B5EF4-FFF2-40B4-BE49-F238E27FC236}">
                <a16:creationId xmlns:a16="http://schemas.microsoft.com/office/drawing/2014/main" id="{2A1FBAA0-B1D2-BF56-1D08-DFD2A975DD28}"/>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3628723" y="8625115"/>
            <a:ext cx="9000000" cy="5400001"/>
          </a:xfrm>
          <a:prstGeom prst="rect">
            <a:avLst/>
          </a:prstGeom>
        </p:spPr>
      </p:pic>
      <p:sp>
        <p:nvSpPr>
          <p:cNvPr id="51" name="文本框 15396">
            <a:extLst>
              <a:ext uri="{FF2B5EF4-FFF2-40B4-BE49-F238E27FC236}">
                <a16:creationId xmlns:a16="http://schemas.microsoft.com/office/drawing/2014/main" id="{D48F438A-49F0-EEED-89AD-BE0D448A69DF}"/>
              </a:ext>
            </a:extLst>
          </p:cNvPr>
          <p:cNvSpPr txBox="1"/>
          <p:nvPr/>
        </p:nvSpPr>
        <p:spPr>
          <a:xfrm>
            <a:off x="25028613" y="14037327"/>
            <a:ext cx="6200219"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latin typeface="+mj-lt"/>
              </a:rPr>
              <a:t>图</a:t>
            </a:r>
            <a:r>
              <a:rPr lang="en-US" altLang="zh-CN" sz="2000" b="1" dirty="0">
                <a:latin typeface="+mj-lt"/>
              </a:rPr>
              <a:t>6</a:t>
            </a:r>
            <a:r>
              <a:rPr lang="zh-CN" altLang="en-US" sz="2000" b="1" dirty="0">
                <a:latin typeface="+mj-lt"/>
              </a:rPr>
              <a:t> 微波腔体内的电场分布及速冻水饺的温度分布</a:t>
            </a:r>
            <a:endParaRPr lang="zh-CN" altLang="zh-CN" sz="1400" b="1" dirty="0">
              <a:latin typeface="+mj-lt"/>
              <a:ea typeface="宋体" panose="02010600030101010101" pitchFamily="2" charset="-122"/>
            </a:endParaRPr>
          </a:p>
        </p:txBody>
      </p:sp>
      <p:pic>
        <p:nvPicPr>
          <p:cNvPr id="53" name="图片 52">
            <a:extLst>
              <a:ext uri="{FF2B5EF4-FFF2-40B4-BE49-F238E27FC236}">
                <a16:creationId xmlns:a16="http://schemas.microsoft.com/office/drawing/2014/main" id="{0942A2B8-1958-CB8D-CC20-EE2A1BC9EA76}"/>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3735347" y="14600258"/>
            <a:ext cx="9000000" cy="5400001"/>
          </a:xfrm>
          <a:prstGeom prst="rect">
            <a:avLst/>
          </a:prstGeom>
        </p:spPr>
      </p:pic>
      <p:sp>
        <p:nvSpPr>
          <p:cNvPr id="54" name="文本框 15396">
            <a:extLst>
              <a:ext uri="{FF2B5EF4-FFF2-40B4-BE49-F238E27FC236}">
                <a16:creationId xmlns:a16="http://schemas.microsoft.com/office/drawing/2014/main" id="{B29CF303-2DB9-BAC0-AC4D-37A4993D428D}"/>
              </a:ext>
            </a:extLst>
          </p:cNvPr>
          <p:cNvSpPr txBox="1"/>
          <p:nvPr/>
        </p:nvSpPr>
        <p:spPr>
          <a:xfrm>
            <a:off x="25360590" y="19951863"/>
            <a:ext cx="6200219" cy="400110"/>
          </a:xfrm>
          <a:prstGeom prst="rect">
            <a:avLst/>
          </a:prstGeom>
          <a:noFill/>
          <a:ln w="9525">
            <a:noFill/>
          </a:ln>
        </p:spPr>
        <p:txBody>
          <a:bodyPr wrap="square" lIns="0" rIns="0" anchor="t" anchorCtr="0">
            <a:spAutoFit/>
          </a:bodyPr>
          <a:lstStyle/>
          <a:p>
            <a:pPr algn="ctr" eaLnBrk="0" hangingPunct="0">
              <a:spcBef>
                <a:spcPct val="50000"/>
              </a:spcBef>
            </a:pPr>
            <a:r>
              <a:rPr lang="zh-CN" altLang="en-US" sz="2000" b="1" dirty="0">
                <a:latin typeface="+mj-lt"/>
              </a:rPr>
              <a:t>图</a:t>
            </a:r>
            <a:r>
              <a:rPr lang="en-US" altLang="zh-CN" sz="2000" b="1" dirty="0">
                <a:latin typeface="+mj-lt"/>
              </a:rPr>
              <a:t>7</a:t>
            </a:r>
            <a:r>
              <a:rPr lang="zh-CN" altLang="en-US" sz="2000" b="1" dirty="0">
                <a:latin typeface="+mj-lt"/>
              </a:rPr>
              <a:t> 速冻水饺的水分分布</a:t>
            </a:r>
            <a:endParaRPr lang="zh-CN" altLang="zh-CN" sz="1400" b="1" dirty="0">
              <a:latin typeface="+mj-lt"/>
              <a:ea typeface="宋体" panose="02010600030101010101" pitchFamily="2" charset="-122"/>
            </a:endParaRPr>
          </a:p>
        </p:txBody>
      </p:sp>
      <p:sp>
        <p:nvSpPr>
          <p:cNvPr id="2" name="文本框 15380">
            <a:extLst>
              <a:ext uri="{FF2B5EF4-FFF2-40B4-BE49-F238E27FC236}">
                <a16:creationId xmlns:a16="http://schemas.microsoft.com/office/drawing/2014/main" id="{F2A36B83-89CB-713E-500F-AE13244D9FA9}"/>
              </a:ext>
            </a:extLst>
          </p:cNvPr>
          <p:cNvSpPr txBox="1"/>
          <p:nvPr/>
        </p:nvSpPr>
        <p:spPr>
          <a:xfrm>
            <a:off x="24133286" y="40204562"/>
            <a:ext cx="8306682" cy="1537829"/>
          </a:xfrm>
          <a:prstGeom prst="rect">
            <a:avLst/>
          </a:prstGeom>
          <a:solidFill>
            <a:schemeClr val="tx2">
              <a:lumMod val="10000"/>
              <a:lumOff val="90000"/>
            </a:schemeClr>
          </a:solidFill>
        </p:spPr>
        <p:style>
          <a:lnRef idx="2">
            <a:schemeClr val="accent1"/>
          </a:lnRef>
          <a:fillRef idx="2">
            <a:schemeClr val="accent1"/>
          </a:fillRef>
          <a:effectRef idx="0">
            <a:srgbClr val="FFFFFF"/>
          </a:effectRef>
          <a:fontRef idx="minor">
            <a:schemeClr val="lt1"/>
          </a:fontRef>
        </p:style>
        <p:txBody>
          <a:bodyPr lIns="270000" tIns="270000" rIns="270000" bIns="270000" anchor="t" anchorCtr="0">
            <a:noAutofit/>
          </a:bodyPr>
          <a:lstStyle/>
          <a:p>
            <a:pPr algn="ctr" eaLnBrk="0" hangingPunct="0">
              <a:spcBef>
                <a:spcPts val="0"/>
              </a:spcBef>
            </a:pPr>
            <a:r>
              <a:rPr lang="zh-CN" altLang="en-US" sz="3600" b="1" noProof="1">
                <a:solidFill>
                  <a:schemeClr val="tx1"/>
                </a:solidFill>
              </a:rPr>
              <a:t>上海海洋大学食品学院教授焦阳</a:t>
            </a:r>
            <a:r>
              <a:rPr lang="en-US" altLang="en-GB" sz="3600" b="1" baseline="30000" noProof="1">
                <a:solidFill>
                  <a:schemeClr val="tx1"/>
                </a:solidFill>
                <a:latin typeface="Arial" panose="020B0604020202020204" pitchFamily="34" charset="0"/>
              </a:rPr>
              <a:t>* </a:t>
            </a:r>
            <a:r>
              <a:rPr lang="zh-CN" altLang="en-US" sz="3600" b="1" noProof="1">
                <a:solidFill>
                  <a:schemeClr val="tx1"/>
                </a:solidFill>
              </a:rPr>
              <a:t>：</a:t>
            </a:r>
            <a:r>
              <a:rPr lang="en-US" altLang="zh-CN" sz="3600" dirty="0">
                <a:solidFill>
                  <a:srgbClr val="333333"/>
                </a:solidFill>
              </a:rPr>
              <a:t> yjiao@shou.edu.cn</a:t>
            </a:r>
            <a:endParaRPr lang="en-AU" altLang="zh-CN" sz="3600" dirty="0">
              <a:solidFill>
                <a:schemeClr val="tx1"/>
              </a:solidFill>
            </a:endParaRPr>
          </a:p>
        </p:txBody>
      </p:sp>
      <p:sp>
        <p:nvSpPr>
          <p:cNvPr id="7" name="文本框 15407">
            <a:extLst>
              <a:ext uri="{FF2B5EF4-FFF2-40B4-BE49-F238E27FC236}">
                <a16:creationId xmlns:a16="http://schemas.microsoft.com/office/drawing/2014/main" id="{39C4630E-3F65-9C91-DC23-23113E1F07D5}"/>
              </a:ext>
            </a:extLst>
          </p:cNvPr>
          <p:cNvSpPr txBox="1"/>
          <p:nvPr/>
        </p:nvSpPr>
        <p:spPr>
          <a:xfrm>
            <a:off x="835771" y="16535542"/>
            <a:ext cx="5565293"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控制方程</a:t>
            </a:r>
            <a:endParaRPr lang="en-US" altLang="zh-CN" sz="7000" b="1" dirty="0">
              <a:solidFill>
                <a:schemeClr val="bg1"/>
              </a:solidFill>
              <a:latin typeface="Arial" panose="020B0604020202020204" pitchFamily="34" charset="0"/>
            </a:endParaRPr>
          </a:p>
        </p:txBody>
      </p:sp>
      <p:sp>
        <p:nvSpPr>
          <p:cNvPr id="8" name="文本框 15407">
            <a:extLst>
              <a:ext uri="{FF2B5EF4-FFF2-40B4-BE49-F238E27FC236}">
                <a16:creationId xmlns:a16="http://schemas.microsoft.com/office/drawing/2014/main" id="{0F185AC3-5DAB-05BB-7F2B-A554D5CDF373}"/>
              </a:ext>
            </a:extLst>
          </p:cNvPr>
          <p:cNvSpPr txBox="1"/>
          <p:nvPr/>
        </p:nvSpPr>
        <p:spPr>
          <a:xfrm>
            <a:off x="857250" y="33603894"/>
            <a:ext cx="5924804"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边界条件</a:t>
            </a:r>
            <a:endParaRPr lang="en-US" altLang="zh-CN" sz="7000" b="1" dirty="0">
              <a:solidFill>
                <a:schemeClr val="bg1"/>
              </a:solidFill>
              <a:latin typeface="Arial" panose="020B0604020202020204" pitchFamily="34" charset="0"/>
            </a:endParaRPr>
          </a:p>
        </p:txBody>
      </p:sp>
      <p:sp>
        <p:nvSpPr>
          <p:cNvPr id="4" name="文本框 15407">
            <a:extLst>
              <a:ext uri="{FF2B5EF4-FFF2-40B4-BE49-F238E27FC236}">
                <a16:creationId xmlns:a16="http://schemas.microsoft.com/office/drawing/2014/main" id="{F87B6F28-29A5-56F6-A642-194A39E27C7A}"/>
              </a:ext>
            </a:extLst>
          </p:cNvPr>
          <p:cNvSpPr txBox="1"/>
          <p:nvPr/>
        </p:nvSpPr>
        <p:spPr>
          <a:xfrm>
            <a:off x="13132339" y="6690833"/>
            <a:ext cx="5486256"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几何建模</a:t>
            </a:r>
            <a:endParaRPr lang="en-US" altLang="zh-CN" sz="7000" b="1" dirty="0">
              <a:solidFill>
                <a:schemeClr val="bg1"/>
              </a:solidFill>
              <a:latin typeface="Arial" panose="020B0604020202020204" pitchFamily="34" charset="0"/>
            </a:endParaRPr>
          </a:p>
        </p:txBody>
      </p:sp>
      <p:sp>
        <p:nvSpPr>
          <p:cNvPr id="5" name="文本框 15407">
            <a:extLst>
              <a:ext uri="{FF2B5EF4-FFF2-40B4-BE49-F238E27FC236}">
                <a16:creationId xmlns:a16="http://schemas.microsoft.com/office/drawing/2014/main" id="{5C36866C-D352-187C-950F-6CA45C8CB196}"/>
              </a:ext>
            </a:extLst>
          </p:cNvPr>
          <p:cNvSpPr txBox="1"/>
          <p:nvPr/>
        </p:nvSpPr>
        <p:spPr>
          <a:xfrm>
            <a:off x="13132339" y="27373897"/>
            <a:ext cx="5486256"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输入参数</a:t>
            </a:r>
            <a:endParaRPr lang="en-US" altLang="zh-CN" sz="7000" b="1" dirty="0">
              <a:solidFill>
                <a:schemeClr val="bg1"/>
              </a:solidFill>
              <a:latin typeface="Arial" panose="020B0604020202020204" pitchFamily="34" charset="0"/>
            </a:endParaRPr>
          </a:p>
        </p:txBody>
      </p:sp>
      <p:sp>
        <p:nvSpPr>
          <p:cNvPr id="6" name="文本框 15407">
            <a:extLst>
              <a:ext uri="{FF2B5EF4-FFF2-40B4-BE49-F238E27FC236}">
                <a16:creationId xmlns:a16="http://schemas.microsoft.com/office/drawing/2014/main" id="{18CA82CC-0C99-17C3-53AE-FB7D6B682E26}"/>
              </a:ext>
            </a:extLst>
          </p:cNvPr>
          <p:cNvSpPr txBox="1"/>
          <p:nvPr/>
        </p:nvSpPr>
        <p:spPr>
          <a:xfrm>
            <a:off x="23830290" y="6690833"/>
            <a:ext cx="5486256"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模拟结果</a:t>
            </a:r>
            <a:endParaRPr lang="en-US" altLang="zh-CN" sz="7000" b="1" dirty="0">
              <a:solidFill>
                <a:schemeClr val="bg1"/>
              </a:solidFill>
              <a:latin typeface="Arial" panose="020B0604020202020204" pitchFamily="34" charset="0"/>
            </a:endParaRPr>
          </a:p>
        </p:txBody>
      </p:sp>
      <p:sp>
        <p:nvSpPr>
          <p:cNvPr id="12" name="文本框 15407">
            <a:extLst>
              <a:ext uri="{FF2B5EF4-FFF2-40B4-BE49-F238E27FC236}">
                <a16:creationId xmlns:a16="http://schemas.microsoft.com/office/drawing/2014/main" id="{53941FE3-FAE0-3950-B867-1BD5C484F71C}"/>
              </a:ext>
            </a:extLst>
          </p:cNvPr>
          <p:cNvSpPr txBox="1"/>
          <p:nvPr/>
        </p:nvSpPr>
        <p:spPr>
          <a:xfrm>
            <a:off x="23735347" y="20957982"/>
            <a:ext cx="5486256"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结论</a:t>
            </a:r>
            <a:endParaRPr lang="en-US" altLang="zh-CN" sz="7000" b="1" dirty="0">
              <a:solidFill>
                <a:schemeClr val="bg1"/>
              </a:solidFill>
              <a:latin typeface="Arial" panose="020B0604020202020204" pitchFamily="34" charset="0"/>
            </a:endParaRPr>
          </a:p>
        </p:txBody>
      </p:sp>
      <p:sp>
        <p:nvSpPr>
          <p:cNvPr id="13" name="文本框 15407">
            <a:extLst>
              <a:ext uri="{FF2B5EF4-FFF2-40B4-BE49-F238E27FC236}">
                <a16:creationId xmlns:a16="http://schemas.microsoft.com/office/drawing/2014/main" id="{896E576D-92C0-DE40-3705-2392CA5F1464}"/>
              </a:ext>
            </a:extLst>
          </p:cNvPr>
          <p:cNvSpPr txBox="1"/>
          <p:nvPr/>
        </p:nvSpPr>
        <p:spPr>
          <a:xfrm>
            <a:off x="23838952" y="31292883"/>
            <a:ext cx="5486256" cy="1380632"/>
          </a:xfrm>
          <a:prstGeom prst="rect">
            <a:avLst/>
          </a:prstGeom>
          <a:solidFill>
            <a:schemeClr val="accent1"/>
          </a:solidFill>
          <a:ln w="9525">
            <a:noFill/>
          </a:ln>
        </p:spPr>
        <p:txBody>
          <a:bodyPr wrap="square" lIns="270000" tIns="135000" rIns="270000" bIns="135000" anchor="t" anchorCtr="0">
            <a:spAutoFit/>
          </a:bodyPr>
          <a:lstStyle/>
          <a:p>
            <a:pPr eaLnBrk="0" hangingPunct="0">
              <a:spcBef>
                <a:spcPct val="50000"/>
              </a:spcBef>
            </a:pPr>
            <a:r>
              <a:rPr lang="zh-CN" altLang="en-US" sz="7000" b="1" dirty="0">
                <a:solidFill>
                  <a:schemeClr val="bg1"/>
                </a:solidFill>
                <a:latin typeface="Arial" panose="020B0604020202020204" pitchFamily="34" charset="0"/>
              </a:rPr>
              <a:t>参考文献</a:t>
            </a:r>
            <a:endParaRPr lang="en-US" altLang="zh-CN" sz="7000" b="1" dirty="0">
              <a:solidFill>
                <a:schemeClr val="bg1"/>
              </a:solidFill>
              <a:latin typeface="Arial" panose="020B0604020202020204" pitchFamily="34" charset="0"/>
            </a:endParaRPr>
          </a:p>
        </p:txBody>
      </p:sp>
      <p:sp>
        <p:nvSpPr>
          <p:cNvPr id="52" name="Rechteck 11">
            <a:extLst>
              <a:ext uri="{FF2B5EF4-FFF2-40B4-BE49-F238E27FC236}">
                <a16:creationId xmlns:a16="http://schemas.microsoft.com/office/drawing/2014/main" id="{FC2AA0AC-C140-438A-9C36-3E64252D20B8}"/>
              </a:ext>
            </a:extLst>
          </p:cNvPr>
          <p:cNvSpPr/>
          <p:nvPr/>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zM5NGRkODY5ODY0ODNhNDNmOGVmNGI0Mzc1OGFmMWMifQ=="/>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454</TotalTime>
  <Words>714</Words>
  <Application>Microsoft Office PowerPoint</Application>
  <PresentationFormat>自定义</PresentationFormat>
  <Paragraphs>54</Paragraphs>
  <Slides>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vt:i4>
      </vt:variant>
    </vt:vector>
  </HeadingPairs>
  <TitlesOfParts>
    <vt:vector size="12" baseType="lpstr">
      <vt:lpstr>等线</vt:lpstr>
      <vt:lpstr>等线 Light</vt:lpstr>
      <vt:lpstr>黑体</vt:lpstr>
      <vt:lpstr>宋体</vt:lpstr>
      <vt:lpstr>Arial</vt:lpstr>
      <vt:lpstr>Calibri</vt:lpstr>
      <vt:lpstr>Calibri Light</vt:lpstr>
      <vt:lpstr>Cambria Math</vt:lpstr>
      <vt:lpstr>Times New Roman</vt:lpstr>
      <vt:lpstr>Wingdings</vt:lpstr>
      <vt:lpstr>Office 主题​​</vt:lpstr>
      <vt:lpstr>PowerPoint 演示文稿</vt:lpstr>
    </vt:vector>
  </TitlesOfParts>
  <Company>UNSW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Medical Illustration Unit</dc:creator>
  <cp:lastModifiedBy>Renji (Boris) Hao</cp:lastModifiedBy>
  <cp:revision>247</cp:revision>
  <cp:lastPrinted>1999-09-02T03:17:00Z</cp:lastPrinted>
  <dcterms:created xsi:type="dcterms:W3CDTF">1997-10-24T05:44:00Z</dcterms:created>
  <dcterms:modified xsi:type="dcterms:W3CDTF">2024-10-23T09:13:17Z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2B2DBB545FC44CACB31B1CB60552D75E_13</vt:lpwstr>
  </property>
  <property fmtid="{D5CDD505-2E9C-101B-9397-08002B2CF9AE}" pid="3" name="KSOProductBuildVer">
    <vt:lpwstr>2052-12.1.0.16729</vt:lpwstr>
  </property>
</Properties>
</file>