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9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E6F8"/>
    <a:srgbClr val="0079C1"/>
    <a:srgbClr val="DEEBF8"/>
    <a:srgbClr val="CADDF8"/>
    <a:srgbClr val="D9F8F4"/>
    <a:srgbClr val="D0F8F7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03" autoAdjust="0"/>
    <p:restoredTop sz="94711" autoAdjust="0"/>
  </p:normalViewPr>
  <p:slideViewPr>
    <p:cSldViewPr>
      <p:cViewPr>
        <p:scale>
          <a:sx n="40" d="100"/>
          <a:sy n="40" d="100"/>
        </p:scale>
        <p:origin x="924" y="-5868"/>
      </p:cViewPr>
      <p:guideLst>
        <p:guide orient="horz" pos="13619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defTabSz="4173855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t>10/23/2024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defTabSz="4173855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3517" rtl="0" eaLnBrk="0" fontAlgn="base" hangingPunct="0">
      <a:spcBef>
        <a:spcPct val="30000"/>
      </a:spcBef>
      <a:spcAft>
        <a:spcPct val="0"/>
      </a:spcAft>
      <a:defRPr sz="1206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1pPr>
    <a:lvl2pPr marL="456756" algn="l" defTabSz="913517" rtl="0" eaLnBrk="0" fontAlgn="base" hangingPunct="0">
      <a:spcBef>
        <a:spcPct val="30000"/>
      </a:spcBef>
      <a:spcAft>
        <a:spcPct val="0"/>
      </a:spcAft>
      <a:defRPr sz="1206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3517" algn="l" defTabSz="913517" rtl="0" eaLnBrk="0" fontAlgn="base" hangingPunct="0">
      <a:spcBef>
        <a:spcPct val="30000"/>
      </a:spcBef>
      <a:spcAft>
        <a:spcPct val="0"/>
      </a:spcAft>
      <a:defRPr sz="1206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0273" algn="l" defTabSz="913517" rtl="0" eaLnBrk="0" fontAlgn="base" hangingPunct="0">
      <a:spcBef>
        <a:spcPct val="30000"/>
      </a:spcBef>
      <a:spcAft>
        <a:spcPct val="0"/>
      </a:spcAft>
      <a:defRPr sz="1206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7034" algn="l" defTabSz="913517" rtl="0" eaLnBrk="0" fontAlgn="base" hangingPunct="0">
      <a:spcBef>
        <a:spcPct val="30000"/>
      </a:spcBef>
      <a:spcAft>
        <a:spcPct val="0"/>
      </a:spcAft>
      <a:defRPr sz="1206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3790" algn="l" defTabSz="913517" rtl="0" eaLnBrk="1" latinLnBrk="0" hangingPunct="1">
      <a:defRPr sz="1206" kern="1200">
        <a:solidFill>
          <a:schemeClr val="tx1"/>
        </a:solidFill>
        <a:latin typeface="+mn-lt"/>
        <a:ea typeface="+mn-ea"/>
        <a:cs typeface="+mn-cs"/>
      </a:defRPr>
    </a:lvl6pPr>
    <a:lvl7pPr marL="2743286" algn="l" defTabSz="913517" rtl="0" eaLnBrk="1" latinLnBrk="0" hangingPunct="1">
      <a:defRPr sz="1206" kern="1200">
        <a:solidFill>
          <a:schemeClr val="tx1"/>
        </a:solidFill>
        <a:latin typeface="+mn-lt"/>
        <a:ea typeface="+mn-ea"/>
        <a:cs typeface="+mn-cs"/>
      </a:defRPr>
    </a:lvl7pPr>
    <a:lvl8pPr marL="3200043" algn="l" defTabSz="913517" rtl="0" eaLnBrk="1" latinLnBrk="0" hangingPunct="1">
      <a:defRPr sz="1206" kern="1200">
        <a:solidFill>
          <a:schemeClr val="tx1"/>
        </a:solidFill>
        <a:latin typeface="+mn-lt"/>
        <a:ea typeface="+mn-ea"/>
        <a:cs typeface="+mn-cs"/>
      </a:defRPr>
    </a:lvl8pPr>
    <a:lvl9pPr marL="3656803" algn="l" defTabSz="913517" rtl="0" eaLnBrk="1" latinLnBrk="0" hangingPunct="1">
      <a:defRPr sz="12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MS PGothic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043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46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051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33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80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9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89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195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69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693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913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 smtClean="0"/>
              <a:t>10/23/2024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 smtClean="0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69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766043" y="7671591"/>
            <a:ext cx="12805662" cy="152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4659" b="1" dirty="0">
                <a:latin typeface="+mn-lt"/>
                <a:ea typeface="+mn-ea"/>
                <a:cs typeface="Arial" panose="020B0604020202020204" pitchFamily="34" charset="0"/>
              </a:rPr>
              <a:t>简介：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电声和电磁器件的仿真，包括电磁感应、力学应力、声学性能等方面的仿真。</a:t>
            </a:r>
            <a:r>
              <a:rPr lang="en-US" altLang="en-US" sz="4659" dirty="0">
                <a:latin typeface="+mn-lt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766043" y="9629760"/>
            <a:ext cx="13519055" cy="725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4659" b="1" dirty="0">
                <a:latin typeface="+mn-lt"/>
                <a:ea typeface="+mn-ea"/>
                <a:cs typeface="Arial" panose="020B0604020202020204" pitchFamily="34" charset="0"/>
              </a:rPr>
              <a:t>磁路仿真</a:t>
            </a:r>
            <a:r>
              <a:rPr lang="en-US" altLang="zh-CN" sz="4659" b="1" dirty="0">
                <a:latin typeface="+mn-lt"/>
                <a:ea typeface="+mn-ea"/>
                <a:cs typeface="Arial" panose="020B0604020202020204" pitchFamily="34" charset="0"/>
              </a:rPr>
              <a:t>: 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包括一些磁路内部系统磁通密度仿真、</a:t>
            </a:r>
            <a:r>
              <a:rPr lang="en-US" altLang="zh-CN" sz="4659" dirty="0">
                <a:latin typeface="+mn-lt"/>
                <a:ea typeface="+mn-ea"/>
                <a:cs typeface="Arial" panose="020B0604020202020204" pitchFamily="34" charset="0"/>
              </a:rPr>
              <a:t>BL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曲线仿真，以及外界磁场对磁路的影响仿真。</a:t>
            </a: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749161" y="27813029"/>
            <a:ext cx="13058356" cy="224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4659" b="1" dirty="0">
                <a:latin typeface="+mn-lt"/>
                <a:ea typeface="+mn-ea"/>
                <a:cs typeface="Arial" panose="020B0604020202020204" pitchFamily="34" charset="0"/>
              </a:rPr>
              <a:t>声学仿真</a:t>
            </a:r>
            <a:r>
              <a:rPr lang="en-US" altLang="zh-CN" sz="4659" b="1" dirty="0">
                <a:latin typeface="+mn-lt"/>
                <a:ea typeface="+mn-ea"/>
                <a:cs typeface="Arial" panose="020B0604020202020204" pitchFamily="34" charset="0"/>
              </a:rPr>
              <a:t>: 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使用电磁场、力学和声学三场耦合仿真，可以通过仿真获取声压级分布、振膜应力分布、频响曲线和阻抗曲线等一系列信息。</a:t>
            </a:r>
            <a:endParaRPr lang="en-US" altLang="zh-CN" sz="4659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17097274" y="33920248"/>
            <a:ext cx="13200112" cy="725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4659" b="1" dirty="0">
                <a:latin typeface="+mn-lt"/>
                <a:ea typeface="+mn-ea"/>
                <a:cs typeface="Arial" panose="020B0604020202020204" pitchFamily="34" charset="0"/>
              </a:rPr>
              <a:t>结语</a:t>
            </a:r>
            <a:r>
              <a:rPr lang="en-US" altLang="zh-CN" sz="4659" b="1" dirty="0">
                <a:latin typeface="+mn-lt"/>
                <a:ea typeface="+mn-ea"/>
                <a:cs typeface="Arial" panose="020B0604020202020204" pitchFamily="34" charset="0"/>
              </a:rPr>
              <a:t>: 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本公司产品以电声器件为主，电声器件的工作原理涉及到电磁场、机械力学和和声场三个物理场之间的转换，近年来业务拓展到电磁类产品的研发制造，这都与 </a:t>
            </a:r>
            <a:r>
              <a:rPr lang="en-US" altLang="zh-CN" sz="4659" dirty="0">
                <a:latin typeface="+mn-lt"/>
                <a:ea typeface="+mn-ea"/>
                <a:cs typeface="Arial" panose="020B0604020202020204" pitchFamily="34" charset="0"/>
              </a:rPr>
              <a:t>COMSOL Multiphysics 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的多物理场仿真特色十分契合，既可以基于单一物理场对研究对象进行针对性仿真，又可以通过多物理场耦合对跨领域的物理过程进行多维仿真，同时日益丰富的材料库也为研究零件物料的性质提供了便利，极大的提高了电声、电磁类产品的开发效率。</a:t>
            </a:r>
            <a:endParaRPr lang="en-US" altLang="zh-CN" sz="4659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3578119" y="39955512"/>
            <a:ext cx="4889075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+mj-ea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+mj-ea"/>
              </a:rPr>
              <a:t>5. </a:t>
            </a:r>
            <a:r>
              <a:rPr lang="zh-CN" altLang="en-US" sz="3812" dirty="0">
                <a:latin typeface="+mn-lt"/>
                <a:ea typeface="+mn-ea"/>
                <a:cs typeface="+mj-ea"/>
              </a:rPr>
              <a:t>频率响应曲线</a:t>
            </a:r>
            <a:endParaRPr lang="en-US" altLang="zh-CN" sz="3812" dirty="0">
              <a:latin typeface="+mn-lt"/>
              <a:ea typeface="+mn-ea"/>
              <a:cs typeface="+mj-ea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2315352" y="2070942"/>
            <a:ext cx="28287712" cy="3609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8738" tIns="44369" rIns="88738" bIns="44369" anchor="ctr" anchorCtr="0">
            <a:spAutoFit/>
          </a:bodyPr>
          <a:lstStyle/>
          <a:p>
            <a:pPr algn="ctr" defTabSz="4260034" eaLnBrk="1" hangingPunct="1">
              <a:lnSpc>
                <a:spcPct val="150000"/>
              </a:lnSpc>
              <a:defRPr/>
            </a:pPr>
            <a:r>
              <a:rPr lang="zh-CN" altLang="en-US" sz="9600" b="1" dirty="0">
                <a:latin typeface="+mn-ea"/>
                <a:cs typeface="Arial" panose="020B0604020202020204" pitchFamily="34" charset="0"/>
              </a:rPr>
              <a:t>电声和电磁器件仿真</a:t>
            </a:r>
            <a:endParaRPr lang="en-US" sz="9600" b="1" dirty="0">
              <a:latin typeface="+mn-ea"/>
              <a:cs typeface="Arial" panose="020B0604020202020204" pitchFamily="34" charset="0"/>
            </a:endParaRPr>
          </a:p>
          <a:p>
            <a:pPr algn="ctr" defTabSz="4260034" eaLnBrk="1" hangingPunct="1">
              <a:defRPr/>
            </a:pPr>
            <a:r>
              <a:rPr lang="zh-CN" altLang="en-US" sz="4235" dirty="0">
                <a:cs typeface="Arial" panose="020B0604020202020204" pitchFamily="34" charset="0"/>
              </a:rPr>
              <a:t>肖文恺</a:t>
            </a:r>
            <a:r>
              <a:rPr lang="en-US" sz="4235" baseline="30000" dirty="0">
                <a:cs typeface="Arial" panose="020B0604020202020204" pitchFamily="34" charset="0"/>
              </a:rPr>
              <a:t>1</a:t>
            </a:r>
            <a:r>
              <a:rPr lang="en-US" sz="4235" dirty="0"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sz="4235" dirty="0">
                <a:cs typeface="Arial" panose="020B0604020202020204" pitchFamily="34" charset="0"/>
              </a:rPr>
              <a:t>朱孟</a:t>
            </a:r>
            <a:r>
              <a:rPr lang="en-US" altLang="zh-CN" sz="4235" baseline="30000" dirty="0">
                <a:cs typeface="Arial" panose="020B0604020202020204" pitchFamily="34" charset="0"/>
              </a:rPr>
              <a:t>1</a:t>
            </a:r>
            <a:endParaRPr lang="en-US" sz="4235" baseline="30000" dirty="0">
              <a:cs typeface="Arial" panose="020B0604020202020204" pitchFamily="34" charset="0"/>
            </a:endParaRPr>
          </a:p>
          <a:p>
            <a:pPr marL="887507" indent="-887507" algn="ctr" defTabSz="4260034" eaLnBrk="1" hangingPunct="1">
              <a:defRPr/>
            </a:pPr>
            <a:r>
              <a:rPr lang="zh-CN" altLang="en-US" sz="4235" dirty="0">
                <a:cs typeface="Arial" panose="020B0604020202020204" pitchFamily="34" charset="0"/>
              </a:rPr>
              <a:t>特种声学研究院</a:t>
            </a:r>
            <a:r>
              <a:rPr lang="en-US" altLang="zh-CN" sz="4235" dirty="0"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sz="4235" dirty="0">
                <a:cs typeface="Arial" panose="020B0604020202020204" pitchFamily="34" charset="0"/>
              </a:rPr>
              <a:t>江西联创电声有限公司</a:t>
            </a:r>
            <a:r>
              <a:rPr lang="en-US" altLang="zh-CN" sz="4235" dirty="0"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sz="4235" dirty="0">
                <a:cs typeface="Arial" panose="020B0604020202020204" pitchFamily="34" charset="0"/>
              </a:rPr>
              <a:t>南昌</a:t>
            </a:r>
            <a:r>
              <a:rPr lang="en-US" altLang="zh-CN" sz="4235" dirty="0"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sz="4235" dirty="0">
                <a:cs typeface="Arial" panose="020B0604020202020204" pitchFamily="34" charset="0"/>
              </a:rPr>
              <a:t>江西</a:t>
            </a:r>
            <a:r>
              <a:rPr lang="en-US" altLang="zh-CN" sz="4235" dirty="0"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sz="4235" dirty="0">
                <a:cs typeface="Arial" panose="020B0604020202020204" pitchFamily="34" charset="0"/>
              </a:rPr>
              <a:t>中国</a:t>
            </a:r>
            <a:endParaRPr lang="en-US" sz="4235" dirty="0"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71600" y="1388130"/>
            <a:ext cx="30175200" cy="408252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927"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6400800"/>
            <a:ext cx="3017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4"/>
          <p:cNvSpPr txBox="1">
            <a:spLocks noChangeArrowheads="1"/>
          </p:cNvSpPr>
          <p:nvPr/>
        </p:nvSpPr>
        <p:spPr bwMode="auto">
          <a:xfrm>
            <a:off x="10234557" y="25930852"/>
            <a:ext cx="3305066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2.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 BL(x)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曲线</a:t>
            </a:r>
          </a:p>
        </p:txBody>
      </p: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17117214" y="17551384"/>
            <a:ext cx="13519055" cy="654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4659" b="1" dirty="0">
                <a:latin typeface="+mn-lt"/>
                <a:ea typeface="+mn-ea"/>
                <a:cs typeface="Arial" panose="020B0604020202020204" pitchFamily="34" charset="0"/>
              </a:rPr>
              <a:t>电磁传感器仿真</a:t>
            </a:r>
            <a:r>
              <a:rPr lang="en-US" altLang="zh-CN" sz="4659" b="1" dirty="0">
                <a:latin typeface="+mn-lt"/>
                <a:ea typeface="+mn-ea"/>
                <a:cs typeface="Arial" panose="020B0604020202020204" pitchFamily="34" charset="0"/>
              </a:rPr>
              <a:t>: 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使用电场与磁场耦合，计算磁场和电场的空间分布、瞬态响应以及对周围环境的磁漏情况。</a:t>
            </a: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59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8"/>
          <p:cNvSpPr txBox="1">
            <a:spLocks noChangeArrowheads="1"/>
          </p:cNvSpPr>
          <p:nvPr/>
        </p:nvSpPr>
        <p:spPr bwMode="auto">
          <a:xfrm>
            <a:off x="10689913" y="39955512"/>
            <a:ext cx="3282623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6.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阻抗曲线</a:t>
            </a:r>
            <a:endParaRPr lang="en-US" altLang="en-US" sz="3812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17108100" y="7649590"/>
            <a:ext cx="13058356" cy="224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4659" b="1" dirty="0">
                <a:latin typeface="+mn-lt"/>
                <a:ea typeface="+mn-ea"/>
                <a:cs typeface="Arial" panose="020B0604020202020204" pitchFamily="34" charset="0"/>
              </a:rPr>
              <a:t>有限转角电机仿真</a:t>
            </a:r>
            <a:r>
              <a:rPr lang="en-US" altLang="zh-CN" sz="4659" b="1" dirty="0">
                <a:latin typeface="+mn-lt"/>
                <a:ea typeface="+mn-ea"/>
                <a:cs typeface="Arial" panose="020B0604020202020204" pitchFamily="34" charset="0"/>
              </a:rPr>
              <a:t>: </a:t>
            </a:r>
            <a:r>
              <a:rPr lang="zh-CN" altLang="en-US" sz="4659" dirty="0">
                <a:latin typeface="+mn-lt"/>
                <a:ea typeface="+mn-ea"/>
                <a:cs typeface="Arial" panose="020B0604020202020204" pitchFamily="34" charset="0"/>
              </a:rPr>
              <a:t>使用电磁模块，可以计算磁通密度分布以改善结构设计，计算转子的旋转扭矩和旋转时间。</a:t>
            </a:r>
            <a:endParaRPr lang="en-US" altLang="zh-CN" sz="4659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TextBox 27"/>
          <p:cNvSpPr txBox="1">
            <a:spLocks noChangeArrowheads="1"/>
          </p:cNvSpPr>
          <p:nvPr/>
        </p:nvSpPr>
        <p:spPr bwMode="auto">
          <a:xfrm>
            <a:off x="4381656" y="19829699"/>
            <a:ext cx="9574410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表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1</a:t>
            </a:r>
            <a:r>
              <a:rPr lang="en-US" altLang="en-US" sz="3812" dirty="0">
                <a:latin typeface="+mn-lt"/>
                <a:ea typeface="+mn-ea"/>
                <a:cs typeface="Arial" panose="020B0604020202020204" pitchFamily="34" charset="0"/>
              </a:rPr>
              <a:t>.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两种耳机芯设计方案磁通密度分布对比</a:t>
            </a:r>
          </a:p>
        </p:txBody>
      </p:sp>
      <p:graphicFrame>
        <p:nvGraphicFramePr>
          <p:cNvPr id="53" name="表格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751889"/>
              </p:ext>
            </p:extLst>
          </p:nvPr>
        </p:nvGraphicFramePr>
        <p:xfrm>
          <a:off x="2766032" y="11742712"/>
          <a:ext cx="12651940" cy="7623533"/>
        </p:xfrm>
        <a:graphic>
          <a:graphicData uri="http://schemas.openxmlformats.org/drawingml/2006/table">
            <a:tbl>
              <a:tblPr/>
              <a:tblGrid>
                <a:gridCol w="1127401">
                  <a:extLst>
                    <a:ext uri="{9D8B030D-6E8A-4147-A177-3AD203B41FA5}">
                      <a16:colId xmlns:a16="http://schemas.microsoft.com/office/drawing/2014/main" val="162720972"/>
                    </a:ext>
                  </a:extLst>
                </a:gridCol>
                <a:gridCol w="3841513">
                  <a:extLst>
                    <a:ext uri="{9D8B030D-6E8A-4147-A177-3AD203B41FA5}">
                      <a16:colId xmlns:a16="http://schemas.microsoft.com/office/drawing/2014/main" val="4167441191"/>
                    </a:ext>
                  </a:extLst>
                </a:gridCol>
                <a:gridCol w="3841513">
                  <a:extLst>
                    <a:ext uri="{9D8B030D-6E8A-4147-A177-3AD203B41FA5}">
                      <a16:colId xmlns:a16="http://schemas.microsoft.com/office/drawing/2014/main" val="1833808538"/>
                    </a:ext>
                  </a:extLst>
                </a:gridCol>
                <a:gridCol w="3841513">
                  <a:extLst>
                    <a:ext uri="{9D8B030D-6E8A-4147-A177-3AD203B41FA5}">
                      <a16:colId xmlns:a16="http://schemas.microsoft.com/office/drawing/2014/main" val="1369841145"/>
                    </a:ext>
                  </a:extLst>
                </a:gridCol>
              </a:tblGrid>
              <a:tr h="520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5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耳机芯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5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仿真几何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5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磁通密度分布 </a:t>
                      </a:r>
                      <a:r>
                        <a:rPr lang="en-US" altLang="zh-CN" sz="25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en-US" sz="25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644643"/>
                  </a:ext>
                </a:extLst>
              </a:tr>
              <a:tr h="35513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5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方案</a:t>
                      </a:r>
                      <a:r>
                        <a:rPr lang="en-US" altLang="zh-CN" sz="25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259526"/>
                  </a:ext>
                </a:extLst>
              </a:tr>
              <a:tr h="35513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5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方案</a:t>
                      </a:r>
                      <a:r>
                        <a:rPr lang="en-US" altLang="zh-CN" sz="25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18232"/>
                  </a:ext>
                </a:extLst>
              </a:tr>
            </a:tbl>
          </a:graphicData>
        </a:graphic>
      </p:graphicFrame>
      <p:grpSp>
        <p:nvGrpSpPr>
          <p:cNvPr id="57" name="组合 56"/>
          <p:cNvGrpSpPr/>
          <p:nvPr/>
        </p:nvGrpSpPr>
        <p:grpSpPr>
          <a:xfrm>
            <a:off x="4275636" y="12126027"/>
            <a:ext cx="3084501" cy="3960195"/>
            <a:chOff x="4443822" y="1500923"/>
            <a:chExt cx="728285" cy="935046"/>
          </a:xfrm>
        </p:grpSpPr>
        <p:sp>
          <p:nvSpPr>
            <p:cNvPr id="55" name="文本框 54"/>
            <p:cNvSpPr txBox="1"/>
            <p:nvPr/>
          </p:nvSpPr>
          <p:spPr>
            <a:xfrm>
              <a:off x="4443822" y="1500923"/>
              <a:ext cx="728285" cy="83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94" dirty="0">
                  <a:solidFill>
                    <a:srgbClr val="000000"/>
                  </a:solidFill>
                </a:rPr>
                <a:t>线圈</a:t>
              </a:r>
              <a:r>
                <a:rPr lang="en-US" altLang="zh-CN" sz="1694" dirty="0">
                  <a:solidFill>
                    <a:srgbClr val="000000"/>
                  </a:solidFill>
                </a:rPr>
                <a:t>: </a:t>
              </a:r>
              <a:r>
                <a:rPr lang="zh-CN" altLang="en-US" sz="1694" dirty="0">
                  <a:solidFill>
                    <a:srgbClr val="000000"/>
                  </a:solidFill>
                </a:rPr>
                <a:t>线径</a:t>
              </a:r>
              <a:r>
                <a:rPr lang="en-US" altLang="zh-CN" sz="1694" dirty="0">
                  <a:solidFill>
                    <a:srgbClr val="000000"/>
                  </a:solidFill>
                </a:rPr>
                <a:t>0.050 mm, 2</a:t>
              </a:r>
              <a:r>
                <a:rPr lang="zh-CN" altLang="en-US" sz="1694" dirty="0">
                  <a:solidFill>
                    <a:srgbClr val="000000"/>
                  </a:solidFill>
                </a:rPr>
                <a:t>层</a:t>
              </a:r>
              <a:r>
                <a:rPr lang="en-US" altLang="zh-CN" sz="1694" dirty="0">
                  <a:solidFill>
                    <a:srgbClr val="000000"/>
                  </a:solidFill>
                </a:rPr>
                <a:t>, 50</a:t>
              </a:r>
              <a:r>
                <a:rPr lang="zh-CN" altLang="en-US" sz="1694" dirty="0">
                  <a:solidFill>
                    <a:srgbClr val="000000"/>
                  </a:solidFill>
                </a:rPr>
                <a:t>圈</a:t>
              </a:r>
              <a:endParaRPr lang="en-US" altLang="zh-CN" sz="1694" dirty="0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4449175" y="2352611"/>
              <a:ext cx="716930" cy="83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94" dirty="0">
                  <a:solidFill>
                    <a:srgbClr val="000000"/>
                  </a:solidFill>
                </a:rPr>
                <a:t>线圈</a:t>
              </a:r>
              <a:r>
                <a:rPr lang="en-US" altLang="zh-CN" sz="1694" dirty="0">
                  <a:solidFill>
                    <a:srgbClr val="000000"/>
                  </a:solidFill>
                </a:rPr>
                <a:t>: </a:t>
              </a:r>
              <a:r>
                <a:rPr lang="zh-CN" altLang="en-US" sz="1694" dirty="0">
                  <a:solidFill>
                    <a:srgbClr val="000000"/>
                  </a:solidFill>
                </a:rPr>
                <a:t>线径</a:t>
              </a:r>
              <a:r>
                <a:rPr lang="en-US" altLang="zh-CN" sz="1694" dirty="0">
                  <a:solidFill>
                    <a:srgbClr val="000000"/>
                  </a:solidFill>
                </a:rPr>
                <a:t>0.062 mm, 4</a:t>
              </a:r>
              <a:r>
                <a:rPr lang="zh-CN" altLang="en-US" sz="1694" dirty="0">
                  <a:solidFill>
                    <a:srgbClr val="000000"/>
                  </a:solidFill>
                </a:rPr>
                <a:t>层 </a:t>
              </a:r>
              <a:r>
                <a:rPr lang="en-US" altLang="zh-CN" sz="1694" dirty="0">
                  <a:solidFill>
                    <a:srgbClr val="000000"/>
                  </a:solidFill>
                </a:rPr>
                <a:t>84</a:t>
              </a:r>
              <a:r>
                <a:rPr lang="zh-CN" altLang="en-US" sz="1694" dirty="0">
                  <a:solidFill>
                    <a:srgbClr val="000000"/>
                  </a:solidFill>
                </a:rPr>
                <a:t>圈</a:t>
              </a:r>
              <a:endParaRPr lang="en-US" altLang="zh-CN" sz="1694" dirty="0"/>
            </a:p>
          </p:txBody>
        </p:sp>
      </p:grpSp>
      <p:sp>
        <p:nvSpPr>
          <p:cNvPr id="90" name="TextBox 24"/>
          <p:cNvSpPr txBox="1">
            <a:spLocks noChangeArrowheads="1"/>
          </p:cNvSpPr>
          <p:nvPr/>
        </p:nvSpPr>
        <p:spPr bwMode="auto">
          <a:xfrm>
            <a:off x="2604855" y="25930854"/>
            <a:ext cx="4738149" cy="126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1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.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音圈指定位移的</a:t>
            </a:r>
            <a:endParaRPr lang="en-US" altLang="zh-CN" sz="3812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磁通密度分布</a:t>
            </a:r>
            <a:endParaRPr lang="en-US" altLang="en-US" sz="3812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461" y="21119549"/>
            <a:ext cx="8609857" cy="457411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448" y="21103752"/>
            <a:ext cx="4574118" cy="457411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3217" y="19997035"/>
            <a:ext cx="6098824" cy="457411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6052" y="25825630"/>
            <a:ext cx="6777267" cy="381176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0834" y="25825630"/>
            <a:ext cx="6777267" cy="3811765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8900" y="10095498"/>
            <a:ext cx="8132722" cy="4574118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0306" y="10092309"/>
            <a:ext cx="8132722" cy="457411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835" y="12629868"/>
            <a:ext cx="3238098" cy="3049412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78" y="16223469"/>
            <a:ext cx="3300467" cy="3049412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193" y="15941276"/>
            <a:ext cx="4064925" cy="3049412"/>
          </a:xfrm>
          <a:prstGeom prst="rect">
            <a:avLst/>
          </a:prstGeom>
        </p:spPr>
      </p:pic>
      <p:pic>
        <p:nvPicPr>
          <p:cNvPr id="4096" name="图片 409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95" y="12341191"/>
            <a:ext cx="3506824" cy="3506824"/>
          </a:xfrm>
          <a:prstGeom prst="rect">
            <a:avLst/>
          </a:prstGeom>
        </p:spPr>
      </p:pic>
      <p:pic>
        <p:nvPicPr>
          <p:cNvPr id="4098" name="图片 409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7917" y="12427570"/>
            <a:ext cx="3049412" cy="3049412"/>
          </a:xfrm>
          <a:prstGeom prst="rect">
            <a:avLst/>
          </a:prstGeom>
        </p:spPr>
      </p:pic>
      <p:pic>
        <p:nvPicPr>
          <p:cNvPr id="4100" name="图片 409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6769" y="16059868"/>
            <a:ext cx="3049412" cy="3049412"/>
          </a:xfrm>
          <a:prstGeom prst="rect">
            <a:avLst/>
          </a:prstGeom>
        </p:spPr>
      </p:pic>
      <p:pic>
        <p:nvPicPr>
          <p:cNvPr id="4103" name="图片 410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219" y="30487690"/>
            <a:ext cx="6793784" cy="4116706"/>
          </a:xfrm>
          <a:prstGeom prst="rect">
            <a:avLst/>
          </a:prstGeom>
        </p:spPr>
      </p:pic>
      <p:pic>
        <p:nvPicPr>
          <p:cNvPr id="4108" name="图片 410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25" y="30487690"/>
            <a:ext cx="7748869" cy="4116706"/>
          </a:xfrm>
          <a:prstGeom prst="rect">
            <a:avLst/>
          </a:prstGeom>
        </p:spPr>
      </p:pic>
      <p:pic>
        <p:nvPicPr>
          <p:cNvPr id="4116" name="图片 411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014" y="35804043"/>
            <a:ext cx="6419321" cy="3811765"/>
          </a:xfrm>
          <a:prstGeom prst="rect">
            <a:avLst/>
          </a:prstGeom>
        </p:spPr>
      </p:pic>
      <p:pic>
        <p:nvPicPr>
          <p:cNvPr id="4117" name="图片 411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213" y="35802213"/>
            <a:ext cx="6419317" cy="3811765"/>
          </a:xfrm>
          <a:prstGeom prst="rect">
            <a:avLst/>
          </a:prstGeom>
        </p:spPr>
      </p:pic>
      <p:sp>
        <p:nvSpPr>
          <p:cNvPr id="102" name="TextBox 24"/>
          <p:cNvSpPr txBox="1">
            <a:spLocks noChangeArrowheads="1"/>
          </p:cNvSpPr>
          <p:nvPr/>
        </p:nvSpPr>
        <p:spPr bwMode="auto">
          <a:xfrm>
            <a:off x="3526399" y="34784489"/>
            <a:ext cx="5028294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3.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 Box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声压级分布图</a:t>
            </a:r>
          </a:p>
        </p:txBody>
      </p:sp>
      <p:sp>
        <p:nvSpPr>
          <p:cNvPr id="103" name="TextBox 24"/>
          <p:cNvSpPr txBox="1">
            <a:spLocks noChangeArrowheads="1"/>
          </p:cNvSpPr>
          <p:nvPr/>
        </p:nvSpPr>
        <p:spPr bwMode="auto">
          <a:xfrm>
            <a:off x="9926984" y="34792798"/>
            <a:ext cx="4749371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4.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振膜应力分布图</a:t>
            </a:r>
          </a:p>
        </p:txBody>
      </p:sp>
      <p:sp>
        <p:nvSpPr>
          <p:cNvPr id="68" name="TextBox 24"/>
          <p:cNvSpPr txBox="1">
            <a:spLocks noChangeArrowheads="1"/>
          </p:cNvSpPr>
          <p:nvPr/>
        </p:nvSpPr>
        <p:spPr bwMode="auto">
          <a:xfrm>
            <a:off x="17952399" y="14939878"/>
            <a:ext cx="5727203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7.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电机磁通密度分布图</a:t>
            </a:r>
          </a:p>
        </p:txBody>
      </p:sp>
      <p:sp>
        <p:nvSpPr>
          <p:cNvPr id="69" name="TextBox 24"/>
          <p:cNvSpPr txBox="1">
            <a:spLocks noChangeArrowheads="1"/>
          </p:cNvSpPr>
          <p:nvPr/>
        </p:nvSpPr>
        <p:spPr bwMode="auto">
          <a:xfrm>
            <a:off x="24845468" y="14939878"/>
            <a:ext cx="5727203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8.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电机电流密度分布图</a:t>
            </a:r>
          </a:p>
        </p:txBody>
      </p:sp>
      <p:sp>
        <p:nvSpPr>
          <p:cNvPr id="70" name="TextBox 24"/>
          <p:cNvSpPr txBox="1">
            <a:spLocks noChangeArrowheads="1"/>
          </p:cNvSpPr>
          <p:nvPr/>
        </p:nvSpPr>
        <p:spPr bwMode="auto">
          <a:xfrm>
            <a:off x="17952395" y="24322874"/>
            <a:ext cx="5727203" cy="126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9.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电磁传感器正交线圈</a:t>
            </a:r>
            <a:endParaRPr lang="en-US" altLang="zh-CN" sz="3812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磁通密度分布图</a:t>
            </a:r>
          </a:p>
        </p:txBody>
      </p:sp>
      <p:sp>
        <p:nvSpPr>
          <p:cNvPr id="71" name="TextBox 28"/>
          <p:cNvSpPr txBox="1">
            <a:spLocks noChangeArrowheads="1"/>
          </p:cNvSpPr>
          <p:nvPr/>
        </p:nvSpPr>
        <p:spPr bwMode="auto">
          <a:xfrm>
            <a:off x="18579374" y="29870430"/>
            <a:ext cx="4889075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+mj-ea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+mj-ea"/>
              </a:rPr>
              <a:t>11. </a:t>
            </a:r>
            <a:r>
              <a:rPr lang="zh-CN" altLang="en-US" sz="3812" dirty="0">
                <a:latin typeface="+mn-lt"/>
                <a:ea typeface="+mn-ea"/>
                <a:cs typeface="+mj-ea"/>
              </a:rPr>
              <a:t>电流</a:t>
            </a:r>
            <a:r>
              <a:rPr lang="en-US" altLang="zh-CN" sz="3812" dirty="0">
                <a:latin typeface="+mn-lt"/>
                <a:ea typeface="+mn-ea"/>
                <a:cs typeface="+mj-ea"/>
              </a:rPr>
              <a:t>-</a:t>
            </a:r>
            <a:r>
              <a:rPr lang="zh-CN" altLang="en-US" sz="3812" dirty="0">
                <a:latin typeface="+mn-lt"/>
                <a:ea typeface="+mn-ea"/>
                <a:cs typeface="+mj-ea"/>
              </a:rPr>
              <a:t>时间曲线</a:t>
            </a:r>
            <a:endParaRPr lang="en-US" altLang="zh-CN" sz="3812" dirty="0">
              <a:latin typeface="+mn-lt"/>
              <a:ea typeface="+mn-ea"/>
              <a:cs typeface="+mj-ea"/>
            </a:endParaRPr>
          </a:p>
        </p:txBody>
      </p:sp>
      <p:sp>
        <p:nvSpPr>
          <p:cNvPr id="72" name="TextBox 28"/>
          <p:cNvSpPr txBox="1">
            <a:spLocks noChangeArrowheads="1"/>
          </p:cNvSpPr>
          <p:nvPr/>
        </p:nvSpPr>
        <p:spPr bwMode="auto">
          <a:xfrm>
            <a:off x="24944978" y="29870429"/>
            <a:ext cx="4775019" cy="6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12.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电</a:t>
            </a:r>
            <a:r>
              <a:rPr lang="zh-CN" altLang="en-US" sz="3812" dirty="0">
                <a:latin typeface="+mn-lt"/>
                <a:ea typeface="+mn-ea"/>
                <a:cs typeface="+mj-ea"/>
              </a:rPr>
              <a:t>压</a:t>
            </a:r>
            <a:r>
              <a:rPr lang="en-US" altLang="zh-CN" sz="3812" dirty="0">
                <a:latin typeface="+mn-lt"/>
                <a:ea typeface="+mn-ea"/>
                <a:cs typeface="+mj-ea"/>
              </a:rPr>
              <a:t>-</a:t>
            </a:r>
            <a:r>
              <a:rPr lang="zh-CN" altLang="en-US" sz="3812" dirty="0">
                <a:latin typeface="+mn-lt"/>
                <a:ea typeface="+mn-ea"/>
                <a:cs typeface="+mj-ea"/>
              </a:rPr>
              <a:t>时间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曲线</a:t>
            </a:r>
            <a:endParaRPr lang="en-US" altLang="en-US" sz="3812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3536" y="19820203"/>
            <a:ext cx="8132722" cy="4574118"/>
          </a:xfrm>
          <a:prstGeom prst="rect">
            <a:avLst/>
          </a:prstGeom>
        </p:spPr>
      </p:pic>
      <p:sp>
        <p:nvSpPr>
          <p:cNvPr id="47" name="TextBox 24"/>
          <p:cNvSpPr txBox="1">
            <a:spLocks noChangeArrowheads="1"/>
          </p:cNvSpPr>
          <p:nvPr/>
        </p:nvSpPr>
        <p:spPr bwMode="auto">
          <a:xfrm>
            <a:off x="24825108" y="24322874"/>
            <a:ext cx="5509194" cy="126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738" tIns="44369" rIns="88738" bIns="4436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b="1" dirty="0">
                <a:latin typeface="+mn-lt"/>
                <a:ea typeface="+mn-ea"/>
                <a:cs typeface="Arial" panose="020B0604020202020204" pitchFamily="34" charset="0"/>
              </a:rPr>
              <a:t>图 </a:t>
            </a:r>
            <a:r>
              <a:rPr lang="en-US" altLang="zh-CN" sz="3812" b="1" dirty="0">
                <a:latin typeface="+mn-lt"/>
                <a:ea typeface="+mn-ea"/>
                <a:cs typeface="Arial" panose="020B0604020202020204" pitchFamily="34" charset="0"/>
              </a:rPr>
              <a:t>10.</a:t>
            </a:r>
            <a:r>
              <a:rPr lang="en-US" altLang="zh-CN" sz="3812" dirty="0"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发射接受信号线圈</a:t>
            </a:r>
            <a:endParaRPr lang="en-US" altLang="zh-CN" sz="3812" dirty="0">
              <a:latin typeface="+mn-lt"/>
              <a:ea typeface="+mn-ea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812" dirty="0">
                <a:latin typeface="+mn-lt"/>
                <a:ea typeface="+mn-ea"/>
                <a:cs typeface="Arial" panose="020B0604020202020204" pitchFamily="34" charset="0"/>
              </a:rPr>
              <a:t>磁通密度分布图</a:t>
            </a:r>
          </a:p>
        </p:txBody>
      </p:sp>
      <p:sp>
        <p:nvSpPr>
          <p:cNvPr id="52" name="Rechteck 11">
            <a:extLst>
              <a:ext uri="{FF2B5EF4-FFF2-40B4-BE49-F238E27FC236}">
                <a16:creationId xmlns:a16="http://schemas.microsoft.com/office/drawing/2014/main" id="{AF4BCF2F-ED15-4B39-AFB9-DEF7EAE3C9F5}"/>
              </a:ext>
            </a:extLst>
          </p:cNvPr>
          <p:cNvSpPr/>
          <p:nvPr/>
        </p:nvSpPr>
        <p:spPr>
          <a:xfrm>
            <a:off x="8588827" y="42714590"/>
            <a:ext cx="15654222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423</Words>
  <Application>Microsoft Office PowerPoint</Application>
  <PresentationFormat>自定义</PresentationFormat>
  <Paragraphs>48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MS PGothic</vt:lpstr>
      <vt:lpstr>Arial</vt:lpstr>
      <vt:lpstr>Calibri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53</cp:revision>
  <dcterms:created xsi:type="dcterms:W3CDTF">2012-02-06T09:32:00Z</dcterms:created>
  <dcterms:modified xsi:type="dcterms:W3CDTF">2024-10-23T08:42:51Z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