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演讲指南" id="{1D283734-09C6-A448-A6E6-27D096D173DF}">
          <p14:sldIdLst/>
        </p14:section>
        <p14:section name="标题页" id="{3B75F973-006B-044F-AFED-1605F01ED369}">
          <p14:sldIdLst>
            <p14:sldId id="259"/>
          </p14:sldIdLst>
        </p14:section>
        <p14:section name="背景介绍" id="{93FBAA92-BE94-1A4E-A83E-0B5BB1550756}">
          <p14:sldIdLst>
            <p14:sldId id="260"/>
            <p14:sldId id="261"/>
            <p14:sldId id="262"/>
            <p14:sldId id="263"/>
            <p14:sldId id="264"/>
            <p14:sldId id="266"/>
          </p14:sldIdLst>
        </p14:section>
        <p14:section name="研究目的" id="{8A8DBBAA-16CF-4C40-9012-5C0969D79D24}">
          <p14:sldIdLst>
            <p14:sldId id="265"/>
            <p14:sldId id="267"/>
            <p14:sldId id="268"/>
            <p14:sldId id="269"/>
          </p14:sldIdLst>
        </p14:section>
        <p14:section name="研究方法" id="{BF44FDA1-1C49-488A-9E6E-E13FD19DF69B}">
          <p14:sldIdLst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  <p14:section name="仿真结果" id="{A94D52AA-9261-B741-B6C9-5AB8AE38FA85}">
          <p14:sldIdLst>
            <p14:sldId id="277"/>
          </p14:sldIdLst>
        </p14:section>
        <p14:section name="结论" id="{857989CE-FEDC-A247-BEEC-5B346E675955}">
          <p14:sldIdLst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7D92DF-ACF6-4312-8621-2841FD29067C}" v="1479" dt="2024-10-23T14:49:14.128"/>
    <p1510:client id="{AB8931DB-216E-47DE-8022-AEC5C87C72DD}" v="75" dt="2024-10-23T14:43:16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57" autoAdjust="0"/>
    <p:restoredTop sz="96405"/>
  </p:normalViewPr>
  <p:slideViewPr>
    <p:cSldViewPr snapToGrid="0">
      <p:cViewPr varScale="1">
        <p:scale>
          <a:sx n="99" d="100"/>
          <a:sy n="99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CF9EE-AEBB-4841-B1EC-C012F0CF46DB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99A92-B206-4B07-973F-E414D14FFE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0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sv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54FEC3C2-A459-DAF3-4928-B6C75434EF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/>
              <a:t>用于中子极化调控的均匀磁场超导电磁铁的有限元模拟</a:t>
            </a:r>
          </a:p>
        </p:txBody>
      </p:sp>
      <p:sp>
        <p:nvSpPr>
          <p:cNvPr id="5" name="副标题 4">
            <a:extLst>
              <a:ext uri="{FF2B5EF4-FFF2-40B4-BE49-F238E27FC236}">
                <a16:creationId xmlns:a16="http://schemas.microsoft.com/office/drawing/2014/main" id="{9A385DA7-FAA0-DF59-37A6-397A71119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92249"/>
            <a:ext cx="9144000" cy="2043388"/>
          </a:xfrm>
        </p:spPr>
        <p:txBody>
          <a:bodyPr>
            <a:normAutofit/>
          </a:bodyPr>
          <a:lstStyle/>
          <a:p>
            <a:r>
              <a:rPr lang="zh-CN" altLang="en-US" dirty="0"/>
              <a:t>董雨晨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sz="2000" dirty="0"/>
              <a:t>1</a:t>
            </a:r>
            <a:r>
              <a:rPr lang="zh-CN" altLang="en-US" sz="2000" dirty="0"/>
              <a:t>中国科学院高能物理研究所，北京，</a:t>
            </a:r>
            <a:r>
              <a:rPr lang="en-US" altLang="zh-CN" sz="2000" dirty="0"/>
              <a:t>100049</a:t>
            </a:r>
          </a:p>
          <a:p>
            <a:r>
              <a:rPr lang="en-US" altLang="zh-CN" sz="2000" dirty="0"/>
              <a:t>2</a:t>
            </a:r>
            <a:r>
              <a:rPr lang="zh-CN" altLang="en-US" sz="2000" dirty="0"/>
              <a:t>中国散裂中子源，东莞，</a:t>
            </a:r>
            <a:r>
              <a:rPr lang="en-US" altLang="zh-CN" sz="2000" dirty="0"/>
              <a:t>523803</a:t>
            </a:r>
          </a:p>
        </p:txBody>
      </p:sp>
    </p:spTree>
    <p:extLst>
      <p:ext uri="{BB962C8B-B14F-4D97-AF65-F5344CB8AC3E}">
        <p14:creationId xmlns:p14="http://schemas.microsoft.com/office/powerpoint/2010/main" val="490250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CBF14F-558C-9DBC-3200-A3D93676C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研究目的</a:t>
            </a:r>
            <a:r>
              <a:rPr lang="en-US" altLang="zh-CN" dirty="0"/>
              <a:t>——</a:t>
            </a:r>
            <a:r>
              <a:rPr lang="zh-CN" altLang="en-US" dirty="0"/>
              <a:t>高磁场均匀度电磁场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295E38F6-BDAC-B2D8-5A47-9FC08B91F240}"/>
              </a:ext>
            </a:extLst>
          </p:cNvPr>
          <p:cNvGrpSpPr/>
          <p:nvPr/>
        </p:nvGrpSpPr>
        <p:grpSpPr>
          <a:xfrm>
            <a:off x="701008" y="1541331"/>
            <a:ext cx="4920174" cy="3757984"/>
            <a:chOff x="6597102" y="2393202"/>
            <a:chExt cx="5011808" cy="3512861"/>
          </a:xfrm>
        </p:grpSpPr>
        <p:pic>
          <p:nvPicPr>
            <p:cNvPr id="5" name="图片 4" descr="图表, 雷达图&#10;&#10;描述已自动生成">
              <a:extLst>
                <a:ext uri="{FF2B5EF4-FFF2-40B4-BE49-F238E27FC236}">
                  <a16:creationId xmlns:a16="http://schemas.microsoft.com/office/drawing/2014/main" id="{21538F96-BF26-1B41-C19D-256FBC2AE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44" t="12996" r="20679"/>
            <a:stretch/>
          </p:blipFill>
          <p:spPr>
            <a:xfrm>
              <a:off x="6597102" y="2580459"/>
              <a:ext cx="5011808" cy="3325604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03838E2D-543B-5DE2-5F34-C70A5E3AD895}"/>
                </a:ext>
              </a:extLst>
            </p:cNvPr>
            <p:cNvSpPr txBox="1"/>
            <p:nvPr/>
          </p:nvSpPr>
          <p:spPr>
            <a:xfrm>
              <a:off x="7636060" y="2393202"/>
              <a:ext cx="2933892" cy="316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u="sng" dirty="0"/>
                <a:t>磁场控制的受控拉莫尔进动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30777D8-03FA-9FDA-48A9-1F921B13006F}"/>
                  </a:ext>
                </a:extLst>
              </p:cNvPr>
              <p:cNvSpPr txBox="1"/>
              <p:nvPr/>
            </p:nvSpPr>
            <p:spPr>
              <a:xfrm>
                <a:off x="1360308" y="5020897"/>
                <a:ext cx="3601573" cy="658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𝜑</m:t>
                      </m:r>
                      <m:r>
                        <a:rPr lang="zh-CN" alt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n</m:t>
                              </m:r>
                            </m:sub>
                          </m:s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m</m:t>
                          </m:r>
                        </m:num>
                        <m:den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h</m:t>
                          </m:r>
                        </m:den>
                      </m:f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𝜆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𝐵</m:t>
                          </m:r>
                        </m:e>
                      </m:nary>
                      <m:d>
                        <m:d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𝑙</m:t>
                          </m:r>
                        </m:e>
                      </m:d>
                      <m:r>
                        <m:rPr>
                          <m:sty m:val="p"/>
                        </m:rP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d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𝑙</m:t>
                      </m:r>
                    </m:oMath>
                  </m:oMathPara>
                </a14:m>
                <a:endParaRPr lang="en-US" altLang="zh-CN" i="1" dirty="0">
                  <a:solidFill>
                    <a:srgbClr val="000000"/>
                  </a:solidFill>
                  <a:latin typeface="Cambria Math" panose="02040503050406030204" pitchFamily="18" charset="0"/>
                  <a:cs typeface="+mn-ea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30777D8-03FA-9FDA-48A9-1F921B130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308" y="5020897"/>
                <a:ext cx="3601573" cy="6587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272B70CB-ED7F-B674-635F-972749517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106" y="2147248"/>
            <a:ext cx="4708693" cy="256350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B8F2155-F0CC-D484-E404-D1E604A5DD26}"/>
              </a:ext>
            </a:extLst>
          </p:cNvPr>
          <p:cNvSpPr txBox="1"/>
          <p:nvPr/>
        </p:nvSpPr>
        <p:spPr>
          <a:xfrm>
            <a:off x="7236194" y="1541331"/>
            <a:ext cx="3234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u="sng" dirty="0"/>
              <a:t>常规带磁轭平板电磁铁磁场分布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4FFB3FC-61ED-93FB-F148-671E122AEC99}"/>
              </a:ext>
            </a:extLst>
          </p:cNvPr>
          <p:cNvSpPr txBox="1"/>
          <p:nvPr/>
        </p:nvSpPr>
        <p:spPr>
          <a:xfrm>
            <a:off x="98227" y="5561555"/>
            <a:ext cx="6376914" cy="12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磁场角度导致的进动轴偏移会影响出射中子极化方向偏差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磁场</a:t>
            </a:r>
            <a:r>
              <a:rPr lang="en-US" altLang="zh-CN" dirty="0"/>
              <a:t>B</a:t>
            </a:r>
            <a:r>
              <a:rPr lang="zh-CN" altLang="en-US" dirty="0"/>
              <a:t>的大小偏差也会导致进动角</a:t>
            </a:r>
            <a:r>
              <a:rPr lang="en-US" altLang="zh-CN" dirty="0"/>
              <a:t>φ</a:t>
            </a:r>
            <a:r>
              <a:rPr lang="zh-CN" altLang="en-US" dirty="0"/>
              <a:t>不同，影响出射中子极化方向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0197E91-3662-7E93-C0F4-E01BA4DB070F}"/>
              </a:ext>
            </a:extLst>
          </p:cNvPr>
          <p:cNvSpPr txBox="1"/>
          <p:nvPr/>
        </p:nvSpPr>
        <p:spPr>
          <a:xfrm>
            <a:off x="7140914" y="5031733"/>
            <a:ext cx="3717075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中子束流具有尺寸！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dirty="0"/>
              <a:t>需保证直径</a:t>
            </a:r>
            <a:r>
              <a:rPr lang="en-US" altLang="zh-CN" dirty="0"/>
              <a:t>20mm</a:t>
            </a:r>
            <a:r>
              <a:rPr lang="zh-CN" altLang="en-US" dirty="0"/>
              <a:t>的均匀磁场区域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dirty="0"/>
              <a:t>磁场强度偏差小于</a:t>
            </a:r>
            <a:r>
              <a:rPr lang="en-US" altLang="zh-CN" dirty="0"/>
              <a:t>1%</a:t>
            </a:r>
          </a:p>
          <a:p>
            <a:pPr algn="ctr">
              <a:lnSpc>
                <a:spcPct val="150000"/>
              </a:lnSpc>
            </a:pPr>
            <a:r>
              <a:rPr lang="zh-CN" altLang="en-US" dirty="0"/>
              <a:t>角度偏差小于</a:t>
            </a:r>
            <a:r>
              <a:rPr lang="en-US" altLang="zh-CN" dirty="0"/>
              <a:t>1°</a:t>
            </a:r>
          </a:p>
        </p:txBody>
      </p:sp>
    </p:spTree>
    <p:extLst>
      <p:ext uri="{BB962C8B-B14F-4D97-AF65-F5344CB8AC3E}">
        <p14:creationId xmlns:p14="http://schemas.microsoft.com/office/powerpoint/2010/main" val="126269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D2FB3A-282B-C53E-6A25-7340C1969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研究目的</a:t>
            </a:r>
            <a:r>
              <a:rPr lang="en-US" altLang="zh-CN" dirty="0"/>
              <a:t>——</a:t>
            </a:r>
            <a:r>
              <a:rPr lang="zh-CN" altLang="en-US" dirty="0"/>
              <a:t>设计难点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0FEE7D5-D2DC-1803-0003-DEDD84D9C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9" y="1538822"/>
            <a:ext cx="4826226" cy="211407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71834653-1423-C91F-D46F-97E347654FA3}"/>
              </a:ext>
            </a:extLst>
          </p:cNvPr>
          <p:cNvSpPr/>
          <p:nvPr/>
        </p:nvSpPr>
        <p:spPr>
          <a:xfrm>
            <a:off x="1189463" y="2364060"/>
            <a:ext cx="721113" cy="1009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382E01B-52DF-DE1B-45E1-334A9E191EE5}"/>
              </a:ext>
            </a:extLst>
          </p:cNvPr>
          <p:cNvSpPr/>
          <p:nvPr/>
        </p:nvSpPr>
        <p:spPr>
          <a:xfrm>
            <a:off x="4278351" y="2359769"/>
            <a:ext cx="721113" cy="1009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8076470-0267-2203-E74D-596917AD35E1}"/>
              </a:ext>
            </a:extLst>
          </p:cNvPr>
          <p:cNvSpPr txBox="1"/>
          <p:nvPr/>
        </p:nvSpPr>
        <p:spPr>
          <a:xfrm>
            <a:off x="490539" y="4103649"/>
            <a:ext cx="5984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进动磁场需完全限制在受控进动磁场区域内</a:t>
            </a: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与超导体薄膜配合，需注意避免磁体严重发热</a:t>
            </a: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避免在中子路径上引入阻挡物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014C8D5-BBD7-8154-D746-36ED37AC02CC}"/>
              </a:ext>
            </a:extLst>
          </p:cNvPr>
          <p:cNvSpPr txBox="1"/>
          <p:nvPr/>
        </p:nvSpPr>
        <p:spPr>
          <a:xfrm>
            <a:off x="6564466" y="2375977"/>
            <a:ext cx="53750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/>
              <a:t>螺线管？</a:t>
            </a:r>
            <a:endParaRPr lang="en-US" altLang="zh-CN" sz="2800" dirty="0"/>
          </a:p>
          <a:p>
            <a:pPr algn="ctr"/>
            <a:endParaRPr lang="en-US" altLang="zh-CN" sz="2800" dirty="0"/>
          </a:p>
          <a:p>
            <a:pPr algn="ctr"/>
            <a:r>
              <a:rPr lang="zh-CN" altLang="en-US" sz="2800" dirty="0"/>
              <a:t>平板电磁铁？</a:t>
            </a:r>
            <a:endParaRPr lang="en-US" altLang="zh-CN" sz="2800" dirty="0"/>
          </a:p>
          <a:p>
            <a:pPr algn="ctr"/>
            <a:endParaRPr lang="en-US" altLang="zh-CN" sz="2800" dirty="0"/>
          </a:p>
          <a:p>
            <a:pPr algn="ctr"/>
            <a:r>
              <a:rPr lang="en-US" altLang="zh-CN" sz="2800" dirty="0"/>
              <a:t>Or</a:t>
            </a:r>
            <a:r>
              <a:rPr lang="zh-CN" altLang="en-US" sz="2800" dirty="0"/>
              <a:t>其他？</a:t>
            </a:r>
          </a:p>
        </p:txBody>
      </p:sp>
    </p:spTree>
    <p:extLst>
      <p:ext uri="{BB962C8B-B14F-4D97-AF65-F5344CB8AC3E}">
        <p14:creationId xmlns:p14="http://schemas.microsoft.com/office/powerpoint/2010/main" val="2972324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ED3E74-CF02-325F-6235-CD1563DA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0901"/>
            <a:ext cx="10515600" cy="1325563"/>
          </a:xfrm>
        </p:spPr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有限元模拟</a:t>
            </a:r>
            <a:r>
              <a:rPr lang="en-US" altLang="zh-CN" dirty="0"/>
              <a:t>AC/DC</a:t>
            </a:r>
            <a:r>
              <a:rPr lang="zh-CN" altLang="en-US" dirty="0"/>
              <a:t>模块</a:t>
            </a:r>
          </a:p>
        </p:txBody>
      </p:sp>
      <p:pic>
        <p:nvPicPr>
          <p:cNvPr id="5" name="图片 4" descr="图示, 工程绘图&#10;&#10;描述已自动生成">
            <a:extLst>
              <a:ext uri="{FF2B5EF4-FFF2-40B4-BE49-F238E27FC236}">
                <a16:creationId xmlns:a16="http://schemas.microsoft.com/office/drawing/2014/main" id="{0F0FEE9B-2771-10A2-8E94-2227EF75F9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48" t="9296" r="36236" b="11995"/>
          <a:stretch/>
        </p:blipFill>
        <p:spPr>
          <a:xfrm>
            <a:off x="278313" y="1843917"/>
            <a:ext cx="3872753" cy="4026434"/>
          </a:xfrm>
          <a:prstGeom prst="rect">
            <a:avLst/>
          </a:prstGeom>
        </p:spPr>
      </p:pic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AD8B7F92-A54F-7C6B-7232-ACB8B8E1DC74}"/>
              </a:ext>
            </a:extLst>
          </p:cNvPr>
          <p:cNvCxnSpPr>
            <a:cxnSpLocks/>
          </p:cNvCxnSpPr>
          <p:nvPr/>
        </p:nvCxnSpPr>
        <p:spPr>
          <a:xfrm flipV="1">
            <a:off x="3654243" y="2213001"/>
            <a:ext cx="759782" cy="1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91A6698C-5F56-99D0-5227-C5717D2799F8}"/>
              </a:ext>
            </a:extLst>
          </p:cNvPr>
          <p:cNvSpPr txBox="1"/>
          <p:nvPr/>
        </p:nvSpPr>
        <p:spPr>
          <a:xfrm>
            <a:off x="1334610" y="5501019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原始模型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0CB7A44-F4D8-E377-57C6-C8A9D4B43D86}"/>
              </a:ext>
            </a:extLst>
          </p:cNvPr>
          <p:cNvSpPr txBox="1"/>
          <p:nvPr/>
        </p:nvSpPr>
        <p:spPr>
          <a:xfrm>
            <a:off x="4307137" y="1889835"/>
            <a:ext cx="2126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超导体薄膜</a:t>
            </a:r>
            <a:endParaRPr lang="en-US" altLang="zh-CN" dirty="0"/>
          </a:p>
          <a:p>
            <a:pPr algn="ctr"/>
            <a:r>
              <a:rPr lang="zh-CN" altLang="en-US" dirty="0"/>
              <a:t>（磁绝缘边界条件）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D41D06D-9715-EE63-46A4-DD3736CF60E7}"/>
              </a:ext>
            </a:extLst>
          </p:cNvPr>
          <p:cNvCxnSpPr>
            <a:cxnSpLocks/>
          </p:cNvCxnSpPr>
          <p:nvPr/>
        </p:nvCxnSpPr>
        <p:spPr>
          <a:xfrm>
            <a:off x="3654243" y="3415475"/>
            <a:ext cx="759782" cy="1352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96547655-4C7A-8EC8-1BE4-B74D67E7D321}"/>
              </a:ext>
            </a:extLst>
          </p:cNvPr>
          <p:cNvSpPr txBox="1"/>
          <p:nvPr/>
        </p:nvSpPr>
        <p:spPr>
          <a:xfrm>
            <a:off x="4352693" y="3105834"/>
            <a:ext cx="174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高磁导率</a:t>
            </a:r>
            <a:endParaRPr lang="en-US" altLang="zh-CN" dirty="0"/>
          </a:p>
          <a:p>
            <a:pPr algn="ctr"/>
            <a:r>
              <a:rPr lang="zh-CN" altLang="en-US" dirty="0"/>
              <a:t>坡莫合金外壳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5AFE2F77-D470-A8DD-4D3A-DCABE8BD3A2D}"/>
              </a:ext>
            </a:extLst>
          </p:cNvPr>
          <p:cNvCxnSpPr>
            <a:cxnSpLocks/>
          </p:cNvCxnSpPr>
          <p:nvPr/>
        </p:nvCxnSpPr>
        <p:spPr>
          <a:xfrm>
            <a:off x="3401483" y="4430236"/>
            <a:ext cx="95121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C491627C-850D-8EC0-AA92-514F966B5DAD}"/>
              </a:ext>
            </a:extLst>
          </p:cNvPr>
          <p:cNvSpPr txBox="1"/>
          <p:nvPr/>
        </p:nvSpPr>
        <p:spPr>
          <a:xfrm>
            <a:off x="4352692" y="4107070"/>
            <a:ext cx="174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/>
              <a:t>ReBCO</a:t>
            </a:r>
            <a:endParaRPr lang="en-US" altLang="zh-CN" dirty="0"/>
          </a:p>
          <a:p>
            <a:pPr algn="ctr"/>
            <a:r>
              <a:rPr lang="zh-CN" altLang="en-US" dirty="0"/>
              <a:t>高温超导线圈</a:t>
            </a:r>
          </a:p>
        </p:txBody>
      </p:sp>
      <p:pic>
        <p:nvPicPr>
          <p:cNvPr id="23" name="图片 22" descr="蓝色的屏幕&#10;&#10;描述已自动生成">
            <a:extLst>
              <a:ext uri="{FF2B5EF4-FFF2-40B4-BE49-F238E27FC236}">
                <a16:creationId xmlns:a16="http://schemas.microsoft.com/office/drawing/2014/main" id="{ACBD5D40-5E0B-F173-EF03-8C00B964C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303" y="1889835"/>
            <a:ext cx="5565672" cy="333978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BF63D4C1-03DB-57AD-8C2F-F134DDFE09D7}"/>
              </a:ext>
            </a:extLst>
          </p:cNvPr>
          <p:cNvSpPr txBox="1"/>
          <p:nvPr/>
        </p:nvSpPr>
        <p:spPr>
          <a:xfrm>
            <a:off x="8040936" y="5526133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有限元模拟结果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F4CBA72-B4E0-BF01-C59C-993E4EB8F5A9}"/>
              </a:ext>
            </a:extLst>
          </p:cNvPr>
          <p:cNvSpPr txBox="1"/>
          <p:nvPr/>
        </p:nvSpPr>
        <p:spPr>
          <a:xfrm>
            <a:off x="6574971" y="6069578"/>
            <a:ext cx="5294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直径</a:t>
            </a:r>
            <a:r>
              <a:rPr lang="en-US" altLang="zh-CN" sz="2400" dirty="0"/>
              <a:t>20mm</a:t>
            </a:r>
            <a:r>
              <a:rPr lang="zh-CN" altLang="en-US" sz="2400" dirty="0"/>
              <a:t>区域磁场强度偏差大于</a:t>
            </a:r>
            <a:r>
              <a:rPr lang="en-US" altLang="zh-CN" sz="2400" dirty="0"/>
              <a:t>2%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7523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E1982E-2BA3-0F6A-3B54-982324C70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参数化建模与优化模块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45CD4A3-6F6C-8FAE-40D5-BB780E24D5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75" t="7549" r="30329" b="12639"/>
          <a:stretch/>
        </p:blipFill>
        <p:spPr>
          <a:xfrm>
            <a:off x="330927" y="1428884"/>
            <a:ext cx="5643154" cy="506399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75C5070-7CAC-A14C-2C50-E3FDFD989F4A}"/>
              </a:ext>
            </a:extLst>
          </p:cNvPr>
          <p:cNvSpPr txBox="1"/>
          <p:nvPr/>
        </p:nvSpPr>
        <p:spPr>
          <a:xfrm>
            <a:off x="1881265" y="5778243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参数化建模模型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58FB1C77-3113-1B95-CA48-94EFD08EBD1E}"/>
              </a:ext>
            </a:extLst>
          </p:cNvPr>
          <p:cNvCxnSpPr>
            <a:cxnSpLocks/>
          </p:cNvCxnSpPr>
          <p:nvPr/>
        </p:nvCxnSpPr>
        <p:spPr>
          <a:xfrm>
            <a:off x="4490265" y="4303750"/>
            <a:ext cx="81325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4B2C6DAF-0C4B-2BAE-AE6C-6FA0F664498F}"/>
              </a:ext>
            </a:extLst>
          </p:cNvPr>
          <p:cNvSpPr txBox="1"/>
          <p:nvPr/>
        </p:nvSpPr>
        <p:spPr>
          <a:xfrm>
            <a:off x="5102427" y="3980584"/>
            <a:ext cx="174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添加坡莫合金极片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227653F-15CE-00AD-D3D1-F5529D739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515"/>
          <a:stretch/>
        </p:blipFill>
        <p:spPr>
          <a:xfrm>
            <a:off x="7037114" y="1676682"/>
            <a:ext cx="4823959" cy="284658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094A1E08-9FB9-DB18-2FFC-CCA42E9F299B}"/>
              </a:ext>
            </a:extLst>
          </p:cNvPr>
          <p:cNvSpPr txBox="1"/>
          <p:nvPr/>
        </p:nvSpPr>
        <p:spPr>
          <a:xfrm>
            <a:off x="8269002" y="4674717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模型参数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1779257-B0BC-CC22-C314-6237DC48551E}"/>
              </a:ext>
            </a:extLst>
          </p:cNvPr>
          <p:cNvSpPr txBox="1"/>
          <p:nvPr/>
        </p:nvSpPr>
        <p:spPr>
          <a:xfrm>
            <a:off x="6919253" y="5195496"/>
            <a:ext cx="5059680" cy="143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应用</a:t>
            </a:r>
            <a:r>
              <a:rPr lang="en-US" altLang="zh-CN" sz="2000" dirty="0"/>
              <a:t>COMSOL</a:t>
            </a:r>
            <a:r>
              <a:rPr lang="zh-CN" altLang="en-US" sz="2000" dirty="0"/>
              <a:t>优化模块以中心直径</a:t>
            </a:r>
            <a:r>
              <a:rPr lang="en-US" altLang="zh-CN" sz="2000" dirty="0"/>
              <a:t>30mm</a:t>
            </a:r>
            <a:r>
              <a:rPr lang="zh-CN" altLang="en-US" sz="2000" dirty="0"/>
              <a:t>范围内</a:t>
            </a:r>
            <a:r>
              <a:rPr lang="en-US" altLang="zh-CN" sz="2000" dirty="0" err="1"/>
              <a:t>ΔB</a:t>
            </a:r>
            <a:r>
              <a:rPr lang="en-US" altLang="zh-CN" sz="2000" baseline="-25000" dirty="0" err="1"/>
              <a:t>max</a:t>
            </a:r>
            <a:r>
              <a:rPr lang="zh-CN" altLang="en-US" sz="2000" dirty="0"/>
              <a:t>为优化目标，对磁场组件参数进行分批次优化</a:t>
            </a:r>
          </a:p>
        </p:txBody>
      </p:sp>
    </p:spTree>
    <p:extLst>
      <p:ext uri="{BB962C8B-B14F-4D97-AF65-F5344CB8AC3E}">
        <p14:creationId xmlns:p14="http://schemas.microsoft.com/office/powerpoint/2010/main" val="3247125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E1982E-2BA3-0F6A-3B54-982324C70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参数化建模与优化模块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45CD4A3-6F6C-8FAE-40D5-BB780E24D5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75" t="7549" r="30329" b="12639"/>
          <a:stretch/>
        </p:blipFill>
        <p:spPr>
          <a:xfrm>
            <a:off x="330927" y="1428884"/>
            <a:ext cx="5643154" cy="506399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75C5070-7CAC-A14C-2C50-E3FDFD989F4A}"/>
              </a:ext>
            </a:extLst>
          </p:cNvPr>
          <p:cNvSpPr txBox="1"/>
          <p:nvPr/>
        </p:nvSpPr>
        <p:spPr>
          <a:xfrm>
            <a:off x="1881265" y="5778243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参数化建模模型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58FB1C77-3113-1B95-CA48-94EFD08EBD1E}"/>
              </a:ext>
            </a:extLst>
          </p:cNvPr>
          <p:cNvCxnSpPr>
            <a:cxnSpLocks/>
          </p:cNvCxnSpPr>
          <p:nvPr/>
        </p:nvCxnSpPr>
        <p:spPr>
          <a:xfrm>
            <a:off x="4490265" y="4303750"/>
            <a:ext cx="81325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4B2C6DAF-0C4B-2BAE-AE6C-6FA0F664498F}"/>
              </a:ext>
            </a:extLst>
          </p:cNvPr>
          <p:cNvSpPr txBox="1"/>
          <p:nvPr/>
        </p:nvSpPr>
        <p:spPr>
          <a:xfrm>
            <a:off x="5102427" y="3980584"/>
            <a:ext cx="1743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添加坡莫合金极片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227653F-15CE-00AD-D3D1-F5529D739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515"/>
          <a:stretch/>
        </p:blipFill>
        <p:spPr>
          <a:xfrm>
            <a:off x="7037114" y="1676682"/>
            <a:ext cx="4823959" cy="284658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094A1E08-9FB9-DB18-2FFC-CCA42E9F299B}"/>
              </a:ext>
            </a:extLst>
          </p:cNvPr>
          <p:cNvSpPr txBox="1"/>
          <p:nvPr/>
        </p:nvSpPr>
        <p:spPr>
          <a:xfrm>
            <a:off x="8269002" y="4674717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模型参数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1779257-B0BC-CC22-C314-6237DC48551E}"/>
              </a:ext>
            </a:extLst>
          </p:cNvPr>
          <p:cNvSpPr txBox="1"/>
          <p:nvPr/>
        </p:nvSpPr>
        <p:spPr>
          <a:xfrm>
            <a:off x="6919253" y="5195496"/>
            <a:ext cx="5059680" cy="143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应用</a:t>
            </a:r>
            <a:r>
              <a:rPr lang="en-US" altLang="zh-CN" sz="2000" dirty="0"/>
              <a:t>COMSOL</a:t>
            </a:r>
            <a:r>
              <a:rPr lang="zh-CN" altLang="en-US" sz="2000" dirty="0"/>
              <a:t>优化模块以中心直径</a:t>
            </a:r>
            <a:r>
              <a:rPr lang="en-US" altLang="zh-CN" sz="2000" dirty="0"/>
              <a:t>30mm</a:t>
            </a:r>
            <a:r>
              <a:rPr lang="zh-CN" altLang="en-US" sz="2000" dirty="0"/>
              <a:t>范围内</a:t>
            </a:r>
            <a:r>
              <a:rPr lang="en-US" altLang="zh-CN" sz="2000" dirty="0" err="1"/>
              <a:t>ΔB</a:t>
            </a:r>
            <a:r>
              <a:rPr lang="en-US" altLang="zh-CN" sz="2000" baseline="-25000" dirty="0" err="1"/>
              <a:t>max</a:t>
            </a:r>
            <a:r>
              <a:rPr lang="zh-CN" altLang="en-US" sz="2000" dirty="0"/>
              <a:t>为优化目标，对磁场组件参数进行分批次优化</a:t>
            </a:r>
          </a:p>
        </p:txBody>
      </p:sp>
    </p:spTree>
    <p:extLst>
      <p:ext uri="{BB962C8B-B14F-4D97-AF65-F5344CB8AC3E}">
        <p14:creationId xmlns:p14="http://schemas.microsoft.com/office/powerpoint/2010/main" val="2116517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CF8696-F6F4-C949-6002-7CE350B4D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参数化建模与优化模块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62D4B56E-5485-105F-1392-2AFC3357E2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512528"/>
            <a:ext cx="5760731" cy="3600457"/>
          </a:xfrm>
        </p:spPr>
      </p:pic>
      <p:pic>
        <p:nvPicPr>
          <p:cNvPr id="6" name="图片 5" descr="蓝色的屏幕&#10;&#10;描述已自动生成">
            <a:extLst>
              <a:ext uri="{FF2B5EF4-FFF2-40B4-BE49-F238E27FC236}">
                <a16:creationId xmlns:a16="http://schemas.microsoft.com/office/drawing/2014/main" id="{3A787B68-D1ED-ADF4-481A-758CB1DBC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59" y="1690688"/>
            <a:ext cx="5565672" cy="33397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67E4D6D-37E9-71E8-5D04-AD3A7B46B737}"/>
              </a:ext>
            </a:extLst>
          </p:cNvPr>
          <p:cNvSpPr txBox="1"/>
          <p:nvPr/>
        </p:nvSpPr>
        <p:spPr>
          <a:xfrm>
            <a:off x="7705126" y="5112985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优化后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13ED07B-FEF7-D6F4-55FA-DF8584A69ADB}"/>
              </a:ext>
            </a:extLst>
          </p:cNvPr>
          <p:cNvSpPr txBox="1"/>
          <p:nvPr/>
        </p:nvSpPr>
        <p:spPr>
          <a:xfrm>
            <a:off x="1850786" y="5112985"/>
            <a:ext cx="254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u="sng" dirty="0"/>
              <a:t>优化前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9D88ED-5437-F7F8-BE85-BDC1C3933D7D}"/>
              </a:ext>
            </a:extLst>
          </p:cNvPr>
          <p:cNvSpPr txBox="1"/>
          <p:nvPr/>
        </p:nvSpPr>
        <p:spPr>
          <a:xfrm>
            <a:off x="3644062" y="5564834"/>
            <a:ext cx="5332303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竖直方向磁场均匀度得到显著提升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水平方向磁场均匀度依旧需要提升</a:t>
            </a:r>
          </a:p>
        </p:txBody>
      </p:sp>
    </p:spTree>
    <p:extLst>
      <p:ext uri="{BB962C8B-B14F-4D97-AF65-F5344CB8AC3E}">
        <p14:creationId xmlns:p14="http://schemas.microsoft.com/office/powerpoint/2010/main" val="1939228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E50E37F6-D633-FF41-42C1-8C2C124E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结合原理进行针对优化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C7C4FC-F8F4-8E1D-CF81-FEF26CACA8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19" t="6850" r="32345" b="13979"/>
          <a:stretch/>
        </p:blipFill>
        <p:spPr>
          <a:xfrm>
            <a:off x="259881" y="1463040"/>
            <a:ext cx="5553777" cy="5029835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47AA3696-3306-C751-F5C8-3E671BCC4113}"/>
              </a:ext>
            </a:extLst>
          </p:cNvPr>
          <p:cNvCxnSpPr>
            <a:cxnSpLocks/>
          </p:cNvCxnSpPr>
          <p:nvPr/>
        </p:nvCxnSpPr>
        <p:spPr>
          <a:xfrm>
            <a:off x="4451764" y="4448129"/>
            <a:ext cx="813255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0CF79187-F9CC-C8AE-06AF-34D9F310A2D7}"/>
              </a:ext>
            </a:extLst>
          </p:cNvPr>
          <p:cNvSpPr txBox="1"/>
          <p:nvPr/>
        </p:nvSpPr>
        <p:spPr>
          <a:xfrm>
            <a:off x="5183676" y="4263463"/>
            <a:ext cx="174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增加补偿节点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D663E41-AA34-CA80-6451-3456181CE2F5}"/>
              </a:ext>
            </a:extLst>
          </p:cNvPr>
          <p:cNvSpPr txBox="1"/>
          <p:nvPr/>
        </p:nvSpPr>
        <p:spPr>
          <a:xfrm>
            <a:off x="6927062" y="2469373"/>
            <a:ext cx="5059680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针对性增加补偿节点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降低局部磁路长度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提升两侧磁场均匀度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采用优化模块对节点位置进行优化</a:t>
            </a:r>
          </a:p>
        </p:txBody>
      </p:sp>
    </p:spTree>
    <p:extLst>
      <p:ext uri="{BB962C8B-B14F-4D97-AF65-F5344CB8AC3E}">
        <p14:creationId xmlns:p14="http://schemas.microsoft.com/office/powerpoint/2010/main" val="1500746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D8ACB0A1-6BD8-5F4B-C1BA-7E806F1215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969" y="1859036"/>
            <a:ext cx="6096389" cy="3810243"/>
          </a:xfr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7D806BC-D1B0-3B1E-28CB-2D48960FF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212" y="1859036"/>
            <a:ext cx="6096389" cy="3810243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3110710E-84D7-553D-4FA9-C42F5DBE0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结合原理进行针对优化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0489A09-ADD9-4316-2A83-CD9850621251}"/>
              </a:ext>
            </a:extLst>
          </p:cNvPr>
          <p:cNvSpPr txBox="1"/>
          <p:nvPr/>
        </p:nvSpPr>
        <p:spPr>
          <a:xfrm>
            <a:off x="3644062" y="5738089"/>
            <a:ext cx="5332303" cy="506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水平方向磁场均匀度得到提升提升</a:t>
            </a:r>
          </a:p>
        </p:txBody>
      </p:sp>
    </p:spTree>
    <p:extLst>
      <p:ext uri="{BB962C8B-B14F-4D97-AF65-F5344CB8AC3E}">
        <p14:creationId xmlns:p14="http://schemas.microsoft.com/office/powerpoint/2010/main" val="3191952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A3D7B232-16AF-52BA-9763-6E9EDE44D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——</a:t>
            </a:r>
            <a:r>
              <a:rPr lang="zh-CN" altLang="en-US" dirty="0"/>
              <a:t>结合原理进行针对优化</a:t>
            </a:r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07AEACAB-2566-9221-52DE-87F17BA153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91" y="1458729"/>
            <a:ext cx="5951975" cy="4959979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582C8027-E560-9699-224A-542A2B5754CD}"/>
              </a:ext>
            </a:extLst>
          </p:cNvPr>
          <p:cNvCxnSpPr>
            <a:cxnSpLocks/>
          </p:cNvCxnSpPr>
          <p:nvPr/>
        </p:nvCxnSpPr>
        <p:spPr>
          <a:xfrm flipH="1">
            <a:off x="5360743" y="2613053"/>
            <a:ext cx="7519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9073F873-2566-87A6-0326-B3AB7880C5D0}"/>
              </a:ext>
            </a:extLst>
          </p:cNvPr>
          <p:cNvCxnSpPr>
            <a:cxnSpLocks/>
          </p:cNvCxnSpPr>
          <p:nvPr/>
        </p:nvCxnSpPr>
        <p:spPr>
          <a:xfrm flipH="1">
            <a:off x="4608769" y="2763448"/>
            <a:ext cx="1503948" cy="776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ED1C43C5-E458-28F8-C2C7-2923338D27D0}"/>
              </a:ext>
            </a:extLst>
          </p:cNvPr>
          <p:cNvSpPr txBox="1"/>
          <p:nvPr/>
        </p:nvSpPr>
        <p:spPr>
          <a:xfrm>
            <a:off x="5963457" y="2377117"/>
            <a:ext cx="1455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YBCO</a:t>
            </a:r>
          </a:p>
          <a:p>
            <a:pPr algn="ctr"/>
            <a:r>
              <a:rPr lang="zh-CN" altLang="en-US" dirty="0"/>
              <a:t>薄膜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EE994062-4F08-71F2-0FF9-E5B5D6BC4404}"/>
              </a:ext>
            </a:extLst>
          </p:cNvPr>
          <p:cNvCxnSpPr>
            <a:cxnSpLocks/>
          </p:cNvCxnSpPr>
          <p:nvPr/>
        </p:nvCxnSpPr>
        <p:spPr>
          <a:xfrm flipH="1">
            <a:off x="5037762" y="3665816"/>
            <a:ext cx="10749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9D72943A-046B-F5F7-EB1C-F52FC06C3F4A}"/>
              </a:ext>
            </a:extLst>
          </p:cNvPr>
          <p:cNvSpPr txBox="1"/>
          <p:nvPr/>
        </p:nvSpPr>
        <p:spPr>
          <a:xfrm>
            <a:off x="6038655" y="3310904"/>
            <a:ext cx="1305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坡莫合金外壳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99CDFDC-5F01-8D4D-775B-59E6D754D1D2}"/>
              </a:ext>
            </a:extLst>
          </p:cNvPr>
          <p:cNvCxnSpPr>
            <a:cxnSpLocks/>
          </p:cNvCxnSpPr>
          <p:nvPr/>
        </p:nvCxnSpPr>
        <p:spPr>
          <a:xfrm flipH="1">
            <a:off x="4253838" y="4794965"/>
            <a:ext cx="18588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6ACADE88-CDC2-A2F1-3237-A9E26AE15CBD}"/>
              </a:ext>
            </a:extLst>
          </p:cNvPr>
          <p:cNvSpPr txBox="1"/>
          <p:nvPr/>
        </p:nvSpPr>
        <p:spPr>
          <a:xfrm>
            <a:off x="6112717" y="4471799"/>
            <a:ext cx="1305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坡莫合金极片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62725F68-CD36-3B1F-5EB3-1B43FF0C1EC6}"/>
              </a:ext>
            </a:extLst>
          </p:cNvPr>
          <p:cNvCxnSpPr>
            <a:cxnSpLocks/>
          </p:cNvCxnSpPr>
          <p:nvPr/>
        </p:nvCxnSpPr>
        <p:spPr>
          <a:xfrm flipH="1">
            <a:off x="4115475" y="5404379"/>
            <a:ext cx="1997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29025913-1B71-E7CA-A01A-58997E8B640D}"/>
              </a:ext>
            </a:extLst>
          </p:cNvPr>
          <p:cNvSpPr txBox="1"/>
          <p:nvPr/>
        </p:nvSpPr>
        <p:spPr>
          <a:xfrm>
            <a:off x="6038656" y="5143192"/>
            <a:ext cx="137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高温超导带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28BAF4E-D78B-C5A4-5C45-7CC572AC8A41}"/>
              </a:ext>
            </a:extLst>
          </p:cNvPr>
          <p:cNvSpPr txBox="1"/>
          <p:nvPr/>
        </p:nvSpPr>
        <p:spPr>
          <a:xfrm>
            <a:off x="7578791" y="2412053"/>
            <a:ext cx="4485901" cy="2805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额外添加超导体薄片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使用超导体约束边缘磁场方向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同步提升磁场强度均匀性与方向均匀性</a:t>
            </a:r>
          </a:p>
        </p:txBody>
      </p:sp>
    </p:spTree>
    <p:extLst>
      <p:ext uri="{BB962C8B-B14F-4D97-AF65-F5344CB8AC3E}">
        <p14:creationId xmlns:p14="http://schemas.microsoft.com/office/powerpoint/2010/main" val="962091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67CC9D-B3FB-7CC3-D4CC-63D67B82C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仿真结果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77AC93B-0EA0-4D16-4B35-58D734CD1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11050" y="3317344"/>
            <a:ext cx="2434254" cy="2028544"/>
          </a:xfrm>
          <a:prstGeom prst="rect">
            <a:avLst/>
          </a:prstGeom>
        </p:spPr>
      </p:pic>
      <p:pic>
        <p:nvPicPr>
          <p:cNvPr id="5" name="内容占位符 8">
            <a:extLst>
              <a:ext uri="{FF2B5EF4-FFF2-40B4-BE49-F238E27FC236}">
                <a16:creationId xmlns:a16="http://schemas.microsoft.com/office/drawing/2014/main" id="{CC9EA8EB-B5AC-0943-0E1D-C8C8B40A81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0"/>
          <a:stretch/>
        </p:blipFill>
        <p:spPr>
          <a:xfrm>
            <a:off x="744575" y="1496355"/>
            <a:ext cx="4780093" cy="364197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E45E720-23F9-CC58-C94B-64420423E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1050" y="1120594"/>
            <a:ext cx="2336395" cy="194699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2295D6B-C50A-BBFD-9684-40E968C29F86}"/>
              </a:ext>
            </a:extLst>
          </p:cNvPr>
          <p:cNvSpPr txBox="1"/>
          <p:nvPr/>
        </p:nvSpPr>
        <p:spPr>
          <a:xfrm>
            <a:off x="9878406" y="3030903"/>
            <a:ext cx="180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ΔB </a:t>
            </a:r>
            <a:r>
              <a:rPr lang="en-US" altLang="zh-CN" baseline="-25000"/>
              <a:t>max</a:t>
            </a:r>
            <a:r>
              <a:rPr lang="en-US" altLang="zh-CN"/>
              <a:t>= 0.523G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B3E731A-CF3D-25DF-90AA-B9175D6CBF64}"/>
              </a:ext>
            </a:extLst>
          </p:cNvPr>
          <p:cNvSpPr txBox="1"/>
          <p:nvPr/>
        </p:nvSpPr>
        <p:spPr>
          <a:xfrm>
            <a:off x="10010782" y="5313011"/>
            <a:ext cx="1634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err="1"/>
              <a:t>θ</a:t>
            </a:r>
            <a:r>
              <a:rPr lang="en-US" altLang="zh-CN" baseline="-25000" err="1"/>
              <a:t>max</a:t>
            </a:r>
            <a:r>
              <a:rPr lang="en-US" altLang="zh-CN"/>
              <a:t>= 0.2916°</a:t>
            </a:r>
          </a:p>
        </p:txBody>
      </p:sp>
      <p:pic>
        <p:nvPicPr>
          <p:cNvPr id="9" name="图片 8" descr="电脑显示屏&#10;&#10;中度可信度描述已自动生成">
            <a:extLst>
              <a:ext uri="{FF2B5EF4-FFF2-40B4-BE49-F238E27FC236}">
                <a16:creationId xmlns:a16="http://schemas.microsoft.com/office/drawing/2014/main" id="{BF96760C-93C8-9312-5474-FA1D25E32C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9"/>
          <a:stretch/>
        </p:blipFill>
        <p:spPr>
          <a:xfrm>
            <a:off x="5561899" y="1496355"/>
            <a:ext cx="3951291" cy="364197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39DC408-D6A8-0336-7BDA-12CC00BB4449}"/>
              </a:ext>
            </a:extLst>
          </p:cNvPr>
          <p:cNvSpPr txBox="1"/>
          <p:nvPr/>
        </p:nvSpPr>
        <p:spPr>
          <a:xfrm>
            <a:off x="1236894" y="5278518"/>
            <a:ext cx="8641512" cy="1417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/>
              <a:t>中心磁场磁场强度</a:t>
            </a:r>
            <a:r>
              <a:rPr lang="en-US" altLang="zh-CN" sz="2000"/>
              <a:t> 53.5G ×15mm @20A current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/>
              <a:t>磁场高度均匀</a:t>
            </a:r>
            <a:endParaRPr lang="en-US" altLang="zh-CN" sz="200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/>
              <a:t>磁场导致的最大极化率偏差约为</a:t>
            </a:r>
            <a:r>
              <a:rPr lang="en-US" altLang="zh-CN" sz="2000"/>
              <a:t>2°(30mm</a:t>
            </a:r>
            <a:r>
              <a:rPr lang="zh-CN" altLang="en-US" sz="2000"/>
              <a:t> </a:t>
            </a:r>
            <a:r>
              <a:rPr lang="en-US" altLang="zh-CN" sz="2000"/>
              <a:t>× 30mm)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53857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77CD85-F6A3-0B24-912A-2D0E5D8B0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中子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14B73FF-67E0-103A-DD33-B138A1DA1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215" y="1063134"/>
            <a:ext cx="2243570" cy="224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C7A6256-50D0-B819-18DF-F03A8CCFECBB}"/>
              </a:ext>
            </a:extLst>
          </p:cNvPr>
          <p:cNvSpPr txBox="1"/>
          <p:nvPr/>
        </p:nvSpPr>
        <p:spPr>
          <a:xfrm>
            <a:off x="5407890" y="3078869"/>
            <a:ext cx="1376218" cy="426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中子不带电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220105D-C976-C45F-FD4F-FE6B739C161D}"/>
              </a:ext>
            </a:extLst>
          </p:cNvPr>
          <p:cNvGrpSpPr/>
          <p:nvPr/>
        </p:nvGrpSpPr>
        <p:grpSpPr>
          <a:xfrm rot="718929">
            <a:off x="5763491" y="3612176"/>
            <a:ext cx="665019" cy="1780309"/>
            <a:chOff x="3647698" y="2538845"/>
            <a:chExt cx="665019" cy="1780309"/>
          </a:xfrm>
        </p:grpSpPr>
        <p:sp>
          <p:nvSpPr>
            <p:cNvPr id="7" name="箭头: 上 6">
              <a:extLst>
                <a:ext uri="{FF2B5EF4-FFF2-40B4-BE49-F238E27FC236}">
                  <a16:creationId xmlns:a16="http://schemas.microsoft.com/office/drawing/2014/main" id="{2C718086-458E-62C7-91EC-3FEC6FABB89E}"/>
                </a:ext>
              </a:extLst>
            </p:cNvPr>
            <p:cNvSpPr/>
            <p:nvPr/>
          </p:nvSpPr>
          <p:spPr>
            <a:xfrm>
              <a:off x="3851564" y="2538845"/>
              <a:ext cx="263237" cy="1780309"/>
            </a:xfrm>
            <a:prstGeom prst="upArrow">
              <a:avLst>
                <a:gd name="adj1" fmla="val 50000"/>
                <a:gd name="adj2" fmla="val 64035"/>
              </a:avLst>
            </a:prstGeom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FD45B08E-45CE-2CA3-66B0-7EE233B0F4F4}"/>
                </a:ext>
              </a:extLst>
            </p:cNvPr>
            <p:cNvSpPr/>
            <p:nvPr/>
          </p:nvSpPr>
          <p:spPr>
            <a:xfrm>
              <a:off x="3647698" y="3090537"/>
              <a:ext cx="665019" cy="648904"/>
            </a:xfrm>
            <a:prstGeom prst="ellips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n</a:t>
              </a:r>
              <a:endParaRPr lang="zh-CN" altLang="en-US" dirty="0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DFDCCBD3-C2D6-1BC5-FDDF-8E2E63DFDCEC}"/>
              </a:ext>
            </a:extLst>
          </p:cNvPr>
          <p:cNvSpPr txBox="1"/>
          <p:nvPr/>
        </p:nvSpPr>
        <p:spPr>
          <a:xfrm>
            <a:off x="5115790" y="5425264"/>
            <a:ext cx="1960419" cy="841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具有</a:t>
            </a:r>
            <a:r>
              <a:rPr lang="en-US" altLang="zh-CN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1</a:t>
            </a:r>
            <a:r>
              <a:rPr lang="en-US" altLang="zh-CN" dirty="0">
                <a:solidFill>
                  <a:srgbClr val="000000"/>
                </a:solidFill>
                <a:cs typeface="+mn-ea"/>
                <a:sym typeface="+mn-lt"/>
              </a:rPr>
              <a:t>/2</a:t>
            </a: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自旋</a:t>
            </a:r>
            <a:endParaRPr lang="en-US" altLang="zh-CN" dirty="0">
              <a:solidFill>
                <a:srgbClr val="0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带有磁矩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ECD9FE6-5A5B-02F4-7E3E-EC30C0392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798545"/>
              </p:ext>
            </p:extLst>
          </p:nvPr>
        </p:nvGraphicFramePr>
        <p:xfrm>
          <a:off x="791729" y="2041971"/>
          <a:ext cx="3748809" cy="2926080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1122492">
                  <a:extLst>
                    <a:ext uri="{9D8B030D-6E8A-4147-A177-3AD203B41FA5}">
                      <a16:colId xmlns:a16="http://schemas.microsoft.com/office/drawing/2014/main" val="1966992370"/>
                    </a:ext>
                  </a:extLst>
                </a:gridCol>
                <a:gridCol w="2626317">
                  <a:extLst>
                    <a:ext uri="{9D8B030D-6E8A-4147-A177-3AD203B41FA5}">
                      <a16:colId xmlns:a16="http://schemas.microsoft.com/office/drawing/2014/main" val="1499516757"/>
                    </a:ext>
                  </a:extLst>
                </a:gridCol>
              </a:tblGrid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符号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n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212830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组成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u d </a:t>
                      </a:r>
                      <a:r>
                        <a:rPr lang="en-US" altLang="zh-CN" sz="1800" dirty="0" err="1"/>
                        <a:t>d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623219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电荷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0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073408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质量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1.00866491588(49) 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976556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同位旋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1/2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171413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自旋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1/2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013831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宇称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+1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490340"/>
                  </a:ext>
                </a:extLst>
              </a:tr>
              <a:tr h="34601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磁矩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altLang="zh-CN" sz="1800" dirty="0"/>
                        <a:t>−1.91304273(45) μ</a:t>
                      </a:r>
                      <a:r>
                        <a:rPr lang="en-US" altLang="zh-CN" sz="1800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21229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666492A7-C675-87A5-4548-716BD28CF5A2}"/>
              </a:ext>
            </a:extLst>
          </p:cNvPr>
          <p:cNvSpPr txBox="1"/>
          <p:nvPr/>
        </p:nvSpPr>
        <p:spPr>
          <a:xfrm>
            <a:off x="7795986" y="2478945"/>
            <a:ext cx="4144759" cy="2251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zh-CN" altLang="en-US" sz="2400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穿透性强，运动路径不受磁场影响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zh-CN" altLang="en-US" sz="2400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自旋磁矩对磁结构敏感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可以获得自旋极化中子</a:t>
            </a:r>
            <a:endParaRPr lang="en-US" altLang="zh-CN" sz="2400" b="0" i="0" dirty="0">
              <a:solidFill>
                <a:srgbClr val="000000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51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FF1500-39A1-F746-14E4-F4AF7B53B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11F146-21AE-3ADA-6BA1-58756B024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有限元模拟对于研发特种需求磁体具有良好的指导作用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参数化建模结合</a:t>
            </a:r>
            <a:r>
              <a:rPr lang="en-US" altLang="zh-CN" dirty="0"/>
              <a:t>COMSOL</a:t>
            </a:r>
            <a:r>
              <a:rPr lang="zh-CN" altLang="en-US" dirty="0"/>
              <a:t>优化模块可以极大提升装置研发效率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条件允许情况下，超导体可以作为良好的磁场约束与“塑形”工具</a:t>
            </a:r>
          </a:p>
        </p:txBody>
      </p:sp>
    </p:spTree>
    <p:extLst>
      <p:ext uri="{BB962C8B-B14F-4D97-AF65-F5344CB8AC3E}">
        <p14:creationId xmlns:p14="http://schemas.microsoft.com/office/powerpoint/2010/main" val="2559807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282953-4C44-ED42-97D4-17F64D812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7811"/>
            <a:ext cx="10515600" cy="1325563"/>
          </a:xfrm>
        </p:spPr>
        <p:txBody>
          <a:bodyPr/>
          <a:lstStyle/>
          <a:p>
            <a:pPr algn="ctr"/>
            <a:r>
              <a:rPr lang="zh-CN" altLang="en-US" dirty="0"/>
              <a:t>感谢观看！</a:t>
            </a:r>
          </a:p>
        </p:txBody>
      </p:sp>
    </p:spTree>
    <p:extLst>
      <p:ext uri="{BB962C8B-B14F-4D97-AF65-F5344CB8AC3E}">
        <p14:creationId xmlns:p14="http://schemas.microsoft.com/office/powerpoint/2010/main" val="2686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E31B2E-9F72-7AAE-A8D5-F6731DAD5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中子散射（</a:t>
            </a:r>
            <a:r>
              <a:rPr lang="en-US" altLang="zh-CN" dirty="0"/>
              <a:t>1951</a:t>
            </a:r>
            <a:r>
              <a:rPr lang="zh-CN" altLang="en-US" dirty="0"/>
              <a:t>）</a:t>
            </a:r>
            <a:br>
              <a:rPr lang="en-US" altLang="zh-CN" dirty="0"/>
            </a:br>
            <a:r>
              <a:rPr lang="en-US" altLang="zh-CN" sz="2000" i="1" dirty="0"/>
              <a:t>1994</a:t>
            </a:r>
            <a:r>
              <a:rPr lang="zh-CN" altLang="en-US" sz="2000" i="1" dirty="0"/>
              <a:t>年诺贝尔物理学奖</a:t>
            </a:r>
            <a:endParaRPr lang="zh-CN" altLang="en-US" i="1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E184D5BD-B62C-A6D2-3291-F1CE9A287B48}"/>
              </a:ext>
            </a:extLst>
          </p:cNvPr>
          <p:cNvGrpSpPr/>
          <p:nvPr/>
        </p:nvGrpSpPr>
        <p:grpSpPr>
          <a:xfrm>
            <a:off x="10243708" y="627790"/>
            <a:ext cx="1403098" cy="2322615"/>
            <a:chOff x="7562030" y="683304"/>
            <a:chExt cx="1403098" cy="2322615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73611467-D9EE-8744-9910-C0C4EB789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62030" y="683304"/>
              <a:ext cx="1403098" cy="2088000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0582B9CB-8BD5-1B3E-AD4F-C9F4DC8D6327}"/>
                </a:ext>
              </a:extLst>
            </p:cNvPr>
            <p:cNvSpPr txBox="1"/>
            <p:nvPr/>
          </p:nvSpPr>
          <p:spPr>
            <a:xfrm>
              <a:off x="7605054" y="2728920"/>
              <a:ext cx="13170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u="sng"/>
              </a:lvl1pPr>
            </a:lstStyle>
            <a:p>
              <a:r>
                <a:rPr lang="en-US" altLang="zh-CN" sz="1200" dirty="0"/>
                <a:t>N. </a:t>
              </a:r>
              <a:r>
                <a:rPr lang="en-US" altLang="zh-CN" sz="1200" dirty="0" err="1"/>
                <a:t>Brockhouse</a:t>
              </a:r>
              <a:endParaRPr lang="en-US" altLang="zh-CN" sz="1200" dirty="0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7423B510-9060-A850-DFA4-39893983E8B4}"/>
              </a:ext>
            </a:extLst>
          </p:cNvPr>
          <p:cNvGrpSpPr/>
          <p:nvPr/>
        </p:nvGrpSpPr>
        <p:grpSpPr>
          <a:xfrm>
            <a:off x="8556527" y="623620"/>
            <a:ext cx="1650948" cy="2326785"/>
            <a:chOff x="9196505" y="683303"/>
            <a:chExt cx="1650948" cy="2326785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E1600C1D-583E-C47F-9D38-673576557F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7426" y="683303"/>
              <a:ext cx="1392000" cy="20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513994C1-B9D5-7722-1E34-AFF4B22AAC74}"/>
                </a:ext>
              </a:extLst>
            </p:cNvPr>
            <p:cNvSpPr txBox="1"/>
            <p:nvPr/>
          </p:nvSpPr>
          <p:spPr>
            <a:xfrm>
              <a:off x="9196505" y="2733089"/>
              <a:ext cx="165094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u="sng" dirty="0"/>
                <a:t>Clifford G. Shull</a:t>
              </a:r>
              <a:endParaRPr lang="zh-CN" altLang="en-US" sz="1200" u="sng" dirty="0"/>
            </a:p>
          </p:txBody>
        </p:sp>
      </p:grpSp>
      <p:pic>
        <p:nvPicPr>
          <p:cNvPr id="10" name="Picture 9" descr="Nobel1">
            <a:extLst>
              <a:ext uri="{FF2B5EF4-FFF2-40B4-BE49-F238E27FC236}">
                <a16:creationId xmlns:a16="http://schemas.microsoft.com/office/drawing/2014/main" id="{54809B34-739F-DE78-8115-451565DBB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76" y="1727303"/>
            <a:ext cx="5927387" cy="4126159"/>
          </a:xfrm>
          <a:prstGeom prst="rect">
            <a:avLst/>
          </a:prstGeom>
          <a:noFill/>
        </p:spPr>
      </p:pic>
      <p:pic>
        <p:nvPicPr>
          <p:cNvPr id="11" name="Picture 10" descr="Nobel2">
            <a:extLst>
              <a:ext uri="{FF2B5EF4-FFF2-40B4-BE49-F238E27FC236}">
                <a16:creationId xmlns:a16="http://schemas.microsoft.com/office/drawing/2014/main" id="{C5ACD8EE-353E-898E-A9AA-1FFD1D659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350" y="3076786"/>
            <a:ext cx="5512450" cy="3427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9599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1C9F52-95A7-536A-2B2F-E9C1C6767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极化中子散射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AA73B8-C5E2-A2A5-8483-29B55750ED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7840"/>
          <a:stretch/>
        </p:blipFill>
        <p:spPr>
          <a:xfrm>
            <a:off x="591089" y="1538288"/>
            <a:ext cx="4696530" cy="224123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CF04CCC-795B-D433-7ABD-940C616BF6D5}"/>
              </a:ext>
            </a:extLst>
          </p:cNvPr>
          <p:cNvSpPr txBox="1"/>
          <p:nvPr/>
        </p:nvSpPr>
        <p:spPr>
          <a:xfrm>
            <a:off x="7517815" y="6154320"/>
            <a:ext cx="32222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u="sng"/>
            </a:lvl1pPr>
          </a:lstStyle>
          <a:p>
            <a:r>
              <a:rPr lang="zh-CN" altLang="en-US" sz="1600" dirty="0"/>
              <a:t>极化中子散射实验示意图</a:t>
            </a:r>
            <a:endParaRPr lang="en-US" altLang="zh-CN" sz="16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B40D4CB-ACEE-B999-CBD4-BFE6F064513A}"/>
              </a:ext>
            </a:extLst>
          </p:cNvPr>
          <p:cNvSpPr txBox="1"/>
          <p:nvPr/>
        </p:nvSpPr>
        <p:spPr>
          <a:xfrm>
            <a:off x="430658" y="6200487"/>
            <a:ext cx="47840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u="sng"/>
            </a:lvl1pPr>
          </a:lstStyle>
          <a:p>
            <a:r>
              <a:rPr lang="zh-CN" altLang="en-US" sz="1600" dirty="0"/>
              <a:t>主流获取极化中子方法（</a:t>
            </a:r>
            <a:r>
              <a:rPr lang="en-US" altLang="zh-CN" sz="1600" dirty="0"/>
              <a:t>a</a:t>
            </a:r>
            <a:r>
              <a:rPr lang="zh-CN" altLang="en-US" sz="1600" dirty="0"/>
              <a:t>）极化单晶；（</a:t>
            </a:r>
            <a:r>
              <a:rPr lang="en-US" altLang="zh-CN" sz="1600" dirty="0"/>
              <a:t>b</a:t>
            </a:r>
            <a:r>
              <a:rPr lang="zh-CN" altLang="en-US" sz="1600" dirty="0"/>
              <a:t>）极化超镜；（</a:t>
            </a:r>
            <a:r>
              <a:rPr lang="en-US" altLang="zh-CN" sz="1600" dirty="0"/>
              <a:t>c</a:t>
            </a:r>
            <a:r>
              <a:rPr lang="zh-CN" altLang="en-US" sz="1600" dirty="0"/>
              <a:t>）极化氦三中子自旋过滤器</a:t>
            </a:r>
            <a:endParaRPr lang="en-US" altLang="zh-CN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7282783-00D3-03CC-C6B7-AE60C9A530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821"/>
          <a:stretch/>
        </p:blipFill>
        <p:spPr>
          <a:xfrm>
            <a:off x="1333501" y="3824217"/>
            <a:ext cx="2978347" cy="23762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DFCC854-B7A8-CC69-FD41-72C8BD603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62" y="1806504"/>
            <a:ext cx="5876932" cy="4035425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0B166DCA-5255-1203-83A6-790171401F2A}"/>
              </a:ext>
            </a:extLst>
          </p:cNvPr>
          <p:cNvCxnSpPr>
            <a:cxnSpLocks/>
          </p:cNvCxnSpPr>
          <p:nvPr/>
        </p:nvCxnSpPr>
        <p:spPr>
          <a:xfrm>
            <a:off x="5962519" y="1538288"/>
            <a:ext cx="0" cy="5081173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30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18FD53-E235-42F6-9371-F0342A91F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极化中子散射理论</a:t>
            </a:r>
            <a:br>
              <a:rPr lang="en-US" altLang="zh-CN" dirty="0"/>
            </a:br>
            <a:r>
              <a:rPr lang="en-US" altLang="zh-CN" sz="2000" dirty="0"/>
              <a:t>Blume-</a:t>
            </a:r>
            <a:r>
              <a:rPr lang="en-US" altLang="zh-CN" sz="2000" dirty="0" err="1"/>
              <a:t>Maleyev</a:t>
            </a:r>
            <a:r>
              <a:rPr lang="en-US" altLang="zh-CN" sz="2000" dirty="0"/>
              <a:t> </a:t>
            </a:r>
            <a:r>
              <a:rPr lang="zh-CN" altLang="en-US" sz="2000" dirty="0"/>
              <a:t>方程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E229507-DE7C-C542-FB8F-29DC10F280AA}"/>
                  </a:ext>
                </a:extLst>
              </p:cNvPr>
              <p:cNvSpPr txBox="1"/>
              <p:nvPr/>
            </p:nvSpPr>
            <p:spPr>
              <a:xfrm>
                <a:off x="2743201" y="3543972"/>
                <a:ext cx="6502400" cy="14073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𝓡</m:t>
                      </m:r>
                      <m:r>
                        <a:rPr lang="zh-CN" altLang="en-US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Im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Im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Im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Re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Im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Re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zh-CN" altLang="en-US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zh-CN" alt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zh-CN" alt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zh-CN" altLang="en-US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E229507-DE7C-C542-FB8F-29DC10F28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1" y="3543972"/>
                <a:ext cx="6502400" cy="140737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9F05DAF-37D7-D75C-5BF5-4D509B4C14C1}"/>
                  </a:ext>
                </a:extLst>
              </p:cNvPr>
              <p:cNvSpPr txBox="1"/>
              <p:nvPr/>
            </p:nvSpPr>
            <p:spPr>
              <a:xfrm>
                <a:off x="1214301" y="2876793"/>
                <a:ext cx="6096000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zh-CN" altLang="en-US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zh-CN" altLang="en-US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zh-CN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"/>
                                      <m:endChr m:val=""/>
                                      <m:ctrlPr>
                                        <a:rPr lang="zh-CN" alt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zh-CN" alt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p>
                                          <m:r>
                                            <a:rPr lang="zh-CN" altLang="en-US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zh-CN" alt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zh-CN" altLang="en-US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𝓡</m:t>
                              </m:r>
                            </m:e>
                          </m:d>
                        </m:e>
                      </m:d>
                      <m:r>
                        <a:rPr lang="zh-CN" altLang="en-US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𝐏</m:t>
                      </m:r>
                      <m:r>
                        <a:rPr lang="zh-CN" altLang="en-US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zh-CN" alt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9F05DAF-37D7-D75C-5BF5-4D509B4C1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301" y="2876793"/>
                <a:ext cx="6096000" cy="404983"/>
              </a:xfrm>
              <a:prstGeom prst="rect">
                <a:avLst/>
              </a:prstGeom>
              <a:blipFill>
                <a:blip r:embed="rId3"/>
                <a:stretch>
                  <a:fillRect t="-156061" b="-2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7A33D8C-27A4-427C-4919-D74B8D7A7813}"/>
                  </a:ext>
                </a:extLst>
              </p:cNvPr>
              <p:cNvSpPr txBox="1"/>
              <p:nvPr/>
            </p:nvSpPr>
            <p:spPr>
              <a:xfrm>
                <a:off x="2155992" y="5296648"/>
                <a:ext cx="6096000" cy="4110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zh-CN" altLang="en-US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m:rPr>
                              <m:sty m:val="p"/>
                            </m:rP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,2</m:t>
                          </m:r>
                          <m:r>
                            <m:rPr>
                              <m:sty m:val="p"/>
                            </m:rP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sSub>
                                <m:sSubPr>
                                  <m:ctrlP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,2</m:t>
                          </m:r>
                          <m:r>
                            <m:rPr>
                              <m:sty m:val="p"/>
                            </m:rPr>
                            <a:rPr lang="zh-CN" alt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sSub>
                                <m:sSubPr>
                                  <m:ctrlP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zh-CN" alt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7A33D8C-27A4-427C-4919-D74B8D7A7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992" y="5296648"/>
                <a:ext cx="6096000" cy="411010"/>
              </a:xfrm>
              <a:prstGeom prst="rect">
                <a:avLst/>
              </a:prstGeom>
              <a:blipFill>
                <a:blip r:embed="rId4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>
            <a:extLst>
              <a:ext uri="{FF2B5EF4-FFF2-40B4-BE49-F238E27FC236}">
                <a16:creationId xmlns:a16="http://schemas.microsoft.com/office/drawing/2014/main" id="{8368ED11-A960-5174-ADCF-8C77D837D2BE}"/>
              </a:ext>
            </a:extLst>
          </p:cNvPr>
          <p:cNvGrpSpPr/>
          <p:nvPr/>
        </p:nvGrpSpPr>
        <p:grpSpPr>
          <a:xfrm>
            <a:off x="6085518" y="1523019"/>
            <a:ext cx="1768761" cy="804504"/>
            <a:chOff x="5553587" y="1513935"/>
            <a:chExt cx="1768761" cy="80450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F19930F4-54CD-E29A-342D-5943A1325EE2}"/>
                </a:ext>
              </a:extLst>
            </p:cNvPr>
            <p:cNvSpPr/>
            <p:nvPr/>
          </p:nvSpPr>
          <p:spPr>
            <a:xfrm>
              <a:off x="5762189" y="1941129"/>
              <a:ext cx="522245" cy="368818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BB02C39-87C1-71EF-C80E-A0F743C4DF42}"/>
                </a:ext>
              </a:extLst>
            </p:cNvPr>
            <p:cNvSpPr/>
            <p:nvPr/>
          </p:nvSpPr>
          <p:spPr>
            <a:xfrm>
              <a:off x="6557048" y="1949621"/>
              <a:ext cx="566582" cy="368818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2DAC3D5-A711-8794-6D42-4608A4412854}"/>
                </a:ext>
              </a:extLst>
            </p:cNvPr>
            <p:cNvSpPr txBox="1"/>
            <p:nvPr/>
          </p:nvSpPr>
          <p:spPr>
            <a:xfrm>
              <a:off x="5553587" y="1513935"/>
              <a:ext cx="1768761" cy="389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i="0" dirty="0">
                  <a:ln w="12700" cmpd="sng">
                    <a:noFill/>
                    <a:prstDash val="solid"/>
                  </a:ln>
                  <a:solidFill>
                    <a:schemeClr val="accent4"/>
                  </a:solidFill>
                  <a:cs typeface="+mn-ea"/>
                  <a:sym typeface="+mn-lt"/>
                </a:rPr>
                <a:t>核磁相干散射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64692D1-C700-64F3-742D-3B865068F13F}"/>
                  </a:ext>
                </a:extLst>
              </p:cNvPr>
              <p:cNvSpPr txBox="1"/>
              <p:nvPr/>
            </p:nvSpPr>
            <p:spPr>
              <a:xfrm>
                <a:off x="2931886" y="1975009"/>
                <a:ext cx="6640286" cy="389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1"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zh-CN" b="0" i="0"/>
                            <m:t>total</m:t>
                          </m:r>
                          <m:r>
                            <m:rPr>
                              <m:nor/>
                            </m:rPr>
                            <a:rPr lang="en-US" altLang="zh-CN" b="0" i="0"/>
                            <m:t> </m:t>
                          </m:r>
                        </m:sub>
                      </m:sSub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𝑁</m:t>
                          </m:r>
                          <m:sSubSup>
                            <m:sSubSupPr>
                              <m:ctrlPr>
                                <a:rPr lang="zh-CN" altLang="zh-CN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zh-CN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lang="zh-CN" altLang="zh-CN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altLang="zh-CN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zh-CN" b="0" i="0">
                          <a:latin typeface="Cambria Math" panose="02040503050406030204" pitchFamily="18" charset="0"/>
                        </a:rPr>
                        <m:t>i</m:t>
                      </m:r>
                      <m:sSub>
                        <m:sSub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d>
                        <m:dPr>
                          <m:ctrlPr>
                            <a:rPr lang="zh-CN" altLang="zh-CN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altLang="zh-CN" b="0" i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zh-CN" altLang="zh-CN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zh-CN" b="0" i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b="0" i="0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64692D1-C700-64F3-742D-3B865068F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886" y="1975009"/>
                <a:ext cx="6640286" cy="389081"/>
              </a:xfrm>
              <a:prstGeom prst="rect">
                <a:avLst/>
              </a:prstGeom>
              <a:blipFill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>
            <a:extLst>
              <a:ext uri="{FF2B5EF4-FFF2-40B4-BE49-F238E27FC236}">
                <a16:creationId xmlns:a16="http://schemas.microsoft.com/office/drawing/2014/main" id="{65625AAD-6CFF-429A-AC85-F0898A21A89C}"/>
              </a:ext>
            </a:extLst>
          </p:cNvPr>
          <p:cNvGrpSpPr/>
          <p:nvPr/>
        </p:nvGrpSpPr>
        <p:grpSpPr>
          <a:xfrm>
            <a:off x="3794825" y="1546859"/>
            <a:ext cx="829664" cy="782332"/>
            <a:chOff x="3011053" y="1523887"/>
            <a:chExt cx="849745" cy="78233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776FE4E-1F81-AEAD-19C6-D7A8313E179D}"/>
                </a:ext>
              </a:extLst>
            </p:cNvPr>
            <p:cNvSpPr/>
            <p:nvPr/>
          </p:nvSpPr>
          <p:spPr>
            <a:xfrm>
              <a:off x="3182684" y="1940963"/>
              <a:ext cx="497998" cy="36525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0652B049-2CE1-D8E3-DA89-0B6683A35DE2}"/>
                </a:ext>
              </a:extLst>
            </p:cNvPr>
            <p:cNvSpPr txBox="1"/>
            <p:nvPr/>
          </p:nvSpPr>
          <p:spPr>
            <a:xfrm>
              <a:off x="3011053" y="1523887"/>
              <a:ext cx="849745" cy="389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0" i="0" dirty="0">
                  <a:solidFill>
                    <a:srgbClr val="000000"/>
                  </a:solidFill>
                  <a:effectLst/>
                  <a:cs typeface="+mn-ea"/>
                  <a:sym typeface="+mn-lt"/>
                </a:rPr>
                <a:t>核散射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3AD2A33B-F36C-7380-3CDD-1C81CC0EFDA0}"/>
              </a:ext>
            </a:extLst>
          </p:cNvPr>
          <p:cNvGrpSpPr/>
          <p:nvPr/>
        </p:nvGrpSpPr>
        <p:grpSpPr>
          <a:xfrm>
            <a:off x="4456872" y="1536986"/>
            <a:ext cx="1508967" cy="790537"/>
            <a:chOff x="3673101" y="1514014"/>
            <a:chExt cx="1508967" cy="790537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09D2A65-1130-8FEB-28D7-5515A2163D56}"/>
                </a:ext>
              </a:extLst>
            </p:cNvPr>
            <p:cNvSpPr/>
            <p:nvPr/>
          </p:nvSpPr>
          <p:spPr>
            <a:xfrm>
              <a:off x="3904344" y="1941129"/>
              <a:ext cx="861113" cy="363422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3336E1E-E732-C934-5B00-5B34DFA9B904}"/>
                </a:ext>
              </a:extLst>
            </p:cNvPr>
            <p:cNvSpPr txBox="1"/>
            <p:nvPr/>
          </p:nvSpPr>
          <p:spPr>
            <a:xfrm>
              <a:off x="3673101" y="1514014"/>
              <a:ext cx="1508967" cy="389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i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非手性磁散射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04E63480-5707-0755-7BD7-695373EC5680}"/>
              </a:ext>
            </a:extLst>
          </p:cNvPr>
          <p:cNvGrpSpPr/>
          <p:nvPr/>
        </p:nvGrpSpPr>
        <p:grpSpPr>
          <a:xfrm>
            <a:off x="8251992" y="1552808"/>
            <a:ext cx="1318940" cy="813466"/>
            <a:chOff x="8605760" y="1496481"/>
            <a:chExt cx="1318940" cy="813466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007ED23A-F944-9FB5-3F01-7CD404F11D4B}"/>
                </a:ext>
              </a:extLst>
            </p:cNvPr>
            <p:cNvSpPr/>
            <p:nvPr/>
          </p:nvSpPr>
          <p:spPr>
            <a:xfrm>
              <a:off x="8684492" y="1903031"/>
              <a:ext cx="1161476" cy="406916"/>
            </a:xfrm>
            <a:prstGeom prst="rect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58EACBED-0EE8-9080-ADB5-A1D50827FE7C}"/>
                </a:ext>
              </a:extLst>
            </p:cNvPr>
            <p:cNvSpPr txBox="1"/>
            <p:nvPr/>
          </p:nvSpPr>
          <p:spPr>
            <a:xfrm>
              <a:off x="8605760" y="1496481"/>
              <a:ext cx="1318940" cy="389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i="0" dirty="0">
                  <a:ln w="0"/>
                  <a:solidFill>
                    <a:schemeClr val="accent2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手性磁散射</a:t>
              </a:r>
            </a:p>
          </p:txBody>
        </p:sp>
      </p:grpSp>
      <p:sp>
        <p:nvSpPr>
          <p:cNvPr id="21" name="箭头: 右 20">
            <a:extLst>
              <a:ext uri="{FF2B5EF4-FFF2-40B4-BE49-F238E27FC236}">
                <a16:creationId xmlns:a16="http://schemas.microsoft.com/office/drawing/2014/main" id="{E8DE4BD2-D407-BDF6-6FD5-959E3F69B768}"/>
              </a:ext>
            </a:extLst>
          </p:cNvPr>
          <p:cNvSpPr/>
          <p:nvPr/>
        </p:nvSpPr>
        <p:spPr>
          <a:xfrm>
            <a:off x="1148080" y="2555299"/>
            <a:ext cx="1568451" cy="1044568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对于出射中子极化矢量</a:t>
            </a:r>
          </a:p>
        </p:txBody>
      </p:sp>
      <p:sp>
        <p:nvSpPr>
          <p:cNvPr id="22" name="箭头: 右 21">
            <a:extLst>
              <a:ext uri="{FF2B5EF4-FFF2-40B4-BE49-F238E27FC236}">
                <a16:creationId xmlns:a16="http://schemas.microsoft.com/office/drawing/2014/main" id="{0F8ED8FD-12A1-5D80-515A-506E851CCB11}"/>
              </a:ext>
            </a:extLst>
          </p:cNvPr>
          <p:cNvSpPr/>
          <p:nvPr/>
        </p:nvSpPr>
        <p:spPr>
          <a:xfrm>
            <a:off x="1174750" y="4195955"/>
            <a:ext cx="1615985" cy="1268851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矩阵张量形式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3EB5A835-A061-01BF-4E90-CBE9F55D5AE8}"/>
              </a:ext>
            </a:extLst>
          </p:cNvPr>
          <p:cNvGrpSpPr/>
          <p:nvPr/>
        </p:nvGrpSpPr>
        <p:grpSpPr>
          <a:xfrm>
            <a:off x="3599087" y="2477879"/>
            <a:ext cx="829664" cy="782332"/>
            <a:chOff x="3599087" y="2477879"/>
            <a:chExt cx="829664" cy="782332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0E392985-D140-CEBE-5250-94F479AE49A0}"/>
                </a:ext>
              </a:extLst>
            </p:cNvPr>
            <p:cNvSpPr/>
            <p:nvPr/>
          </p:nvSpPr>
          <p:spPr>
            <a:xfrm>
              <a:off x="3689350" y="2894955"/>
              <a:ext cx="599621" cy="36525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C25D644B-1049-C869-C342-4BC30BA94C63}"/>
                </a:ext>
              </a:extLst>
            </p:cNvPr>
            <p:cNvSpPr txBox="1"/>
            <p:nvPr/>
          </p:nvSpPr>
          <p:spPr>
            <a:xfrm>
              <a:off x="3599087" y="2477879"/>
              <a:ext cx="829664" cy="389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0" i="0" dirty="0">
                  <a:solidFill>
                    <a:srgbClr val="000000"/>
                  </a:solidFill>
                  <a:effectLst/>
                  <a:cs typeface="+mn-ea"/>
                  <a:sym typeface="+mn-lt"/>
                </a:rPr>
                <a:t>核散射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CDD37A2-628D-DEF7-FCE4-E0C2B560A21B}"/>
              </a:ext>
            </a:extLst>
          </p:cNvPr>
          <p:cNvGrpSpPr/>
          <p:nvPr/>
        </p:nvGrpSpPr>
        <p:grpSpPr>
          <a:xfrm>
            <a:off x="3689350" y="3666168"/>
            <a:ext cx="5064016" cy="1199052"/>
            <a:chOff x="3689350" y="3666168"/>
            <a:chExt cx="5064016" cy="1199052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3C21ECF0-6F25-3B1A-5169-A4E4E08C1206}"/>
                </a:ext>
              </a:extLst>
            </p:cNvPr>
            <p:cNvSpPr/>
            <p:nvPr/>
          </p:nvSpPr>
          <p:spPr>
            <a:xfrm>
              <a:off x="3689350" y="3666168"/>
              <a:ext cx="1562100" cy="392751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B6076C08-238C-FCC6-8AB9-3EBCA092E0BE}"/>
                </a:ext>
              </a:extLst>
            </p:cNvPr>
            <p:cNvSpPr/>
            <p:nvPr/>
          </p:nvSpPr>
          <p:spPr>
            <a:xfrm>
              <a:off x="5492750" y="4079718"/>
              <a:ext cx="1497330" cy="392751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F0BD7482-6EF8-8757-4186-D4E5A85E558C}"/>
                </a:ext>
              </a:extLst>
            </p:cNvPr>
            <p:cNvSpPr/>
            <p:nvPr/>
          </p:nvSpPr>
          <p:spPr>
            <a:xfrm>
              <a:off x="7256036" y="4472469"/>
              <a:ext cx="1497330" cy="392751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AD3C18E-0F29-A2F4-E5AB-3E5FE4298896}"/>
              </a:ext>
            </a:extLst>
          </p:cNvPr>
          <p:cNvGrpSpPr/>
          <p:nvPr/>
        </p:nvGrpSpPr>
        <p:grpSpPr>
          <a:xfrm>
            <a:off x="3855955" y="3627078"/>
            <a:ext cx="4701663" cy="2060954"/>
            <a:chOff x="3855955" y="3627078"/>
            <a:chExt cx="4701663" cy="2060954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26187FDB-5625-852F-75E5-31AC3F683F79}"/>
                </a:ext>
              </a:extLst>
            </p:cNvPr>
            <p:cNvSpPr/>
            <p:nvPr/>
          </p:nvSpPr>
          <p:spPr>
            <a:xfrm>
              <a:off x="5631017" y="3627078"/>
              <a:ext cx="1185348" cy="392750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ACE9CB6C-40A4-FE59-51EF-9ED42B3AB62E}"/>
                </a:ext>
              </a:extLst>
            </p:cNvPr>
            <p:cNvSpPr/>
            <p:nvPr/>
          </p:nvSpPr>
          <p:spPr>
            <a:xfrm>
              <a:off x="7372270" y="3643307"/>
              <a:ext cx="1185348" cy="392750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2823BAE7-8E4B-75EF-B8C5-CC6B19CFF14F}"/>
                </a:ext>
              </a:extLst>
            </p:cNvPr>
            <p:cNvSpPr/>
            <p:nvPr/>
          </p:nvSpPr>
          <p:spPr>
            <a:xfrm>
              <a:off x="3864198" y="4112382"/>
              <a:ext cx="1222152" cy="360087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E4948E31-5F64-676E-417E-B7D1E7FFDE1E}"/>
                </a:ext>
              </a:extLst>
            </p:cNvPr>
            <p:cNvSpPr/>
            <p:nvPr/>
          </p:nvSpPr>
          <p:spPr>
            <a:xfrm>
              <a:off x="3855955" y="4515532"/>
              <a:ext cx="1230396" cy="360087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5746FC78-ACD3-A99C-51BE-B18489FA649A}"/>
                </a:ext>
              </a:extLst>
            </p:cNvPr>
            <p:cNvSpPr/>
            <p:nvPr/>
          </p:nvSpPr>
          <p:spPr>
            <a:xfrm>
              <a:off x="5149849" y="5290716"/>
              <a:ext cx="1009651" cy="392750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0A6E6BFC-C213-4C01-E638-65F732B5FD6E}"/>
                </a:ext>
              </a:extLst>
            </p:cNvPr>
            <p:cNvSpPr/>
            <p:nvPr/>
          </p:nvSpPr>
          <p:spPr>
            <a:xfrm>
              <a:off x="6246384" y="5295282"/>
              <a:ext cx="1009651" cy="392750"/>
            </a:xfrm>
            <a:prstGeom prst="rect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CC276379-8DD3-13F5-3BAD-1A80143392AC}"/>
              </a:ext>
            </a:extLst>
          </p:cNvPr>
          <p:cNvGrpSpPr/>
          <p:nvPr/>
        </p:nvGrpSpPr>
        <p:grpSpPr>
          <a:xfrm>
            <a:off x="3766661" y="4050805"/>
            <a:ext cx="4802893" cy="1656853"/>
            <a:chOff x="3766661" y="4050805"/>
            <a:chExt cx="4802893" cy="1656853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85D99BD-3F8C-1268-EE66-70583B6324BD}"/>
                </a:ext>
              </a:extLst>
            </p:cNvPr>
            <p:cNvSpPr/>
            <p:nvPr/>
          </p:nvSpPr>
          <p:spPr>
            <a:xfrm>
              <a:off x="7384206" y="4050805"/>
              <a:ext cx="1185348" cy="406916"/>
            </a:xfrm>
            <a:prstGeom prst="rect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F1B2EA90-3D45-6617-1C94-D9D8AF02A3B3}"/>
                </a:ext>
              </a:extLst>
            </p:cNvPr>
            <p:cNvSpPr/>
            <p:nvPr/>
          </p:nvSpPr>
          <p:spPr>
            <a:xfrm>
              <a:off x="5654889" y="4472469"/>
              <a:ext cx="1161476" cy="406916"/>
            </a:xfrm>
            <a:prstGeom prst="rect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8BEC8114-EAF1-29D9-EE9B-4D3003AA5713}"/>
                </a:ext>
              </a:extLst>
            </p:cNvPr>
            <p:cNvSpPr/>
            <p:nvPr/>
          </p:nvSpPr>
          <p:spPr>
            <a:xfrm>
              <a:off x="3766661" y="5300742"/>
              <a:ext cx="1296303" cy="406916"/>
            </a:xfrm>
            <a:prstGeom prst="rect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id="{E1D959F7-468F-2DF5-5D08-E924A6AEADD3}"/>
              </a:ext>
            </a:extLst>
          </p:cNvPr>
          <p:cNvSpPr txBox="1"/>
          <p:nvPr/>
        </p:nvSpPr>
        <p:spPr>
          <a:xfrm>
            <a:off x="9324614" y="3907232"/>
            <a:ext cx="2132756" cy="426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0" i="0" u="sng" dirty="0">
                <a:solidFill>
                  <a:srgbClr val="FF0000"/>
                </a:solidFill>
                <a:effectLst/>
                <a:cs typeface="+mn-ea"/>
                <a:sym typeface="+mn-lt"/>
              </a:rPr>
              <a:t>极化矢量旋转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DFC846E6-E55B-B525-7154-654204D49CD9}"/>
              </a:ext>
            </a:extLst>
          </p:cNvPr>
          <p:cNvSpPr txBox="1"/>
          <p:nvPr/>
        </p:nvSpPr>
        <p:spPr>
          <a:xfrm>
            <a:off x="9324614" y="5197805"/>
            <a:ext cx="2132756" cy="426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0" i="0" u="sng" dirty="0">
                <a:solidFill>
                  <a:srgbClr val="FF0000"/>
                </a:solidFill>
                <a:effectLst/>
                <a:cs typeface="+mn-ea"/>
                <a:sym typeface="+mn-lt"/>
              </a:rPr>
              <a:t>极化矢量产生</a:t>
            </a:r>
          </a:p>
        </p:txBody>
      </p:sp>
    </p:spTree>
    <p:extLst>
      <p:ext uri="{BB962C8B-B14F-4D97-AF65-F5344CB8AC3E}">
        <p14:creationId xmlns:p14="http://schemas.microsoft.com/office/powerpoint/2010/main" val="419517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/>
      <p:bldP spid="21" grpId="0" animBg="1"/>
      <p:bldP spid="22" grpId="0" animBg="1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128ECB-75D2-A867-7771-949C74FB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极化中子散射实验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7ECFB89F-BD51-3C10-C361-2D3291080183}"/>
              </a:ext>
            </a:extLst>
          </p:cNvPr>
          <p:cNvSpPr txBox="1">
            <a:spLocks/>
          </p:cNvSpPr>
          <p:nvPr/>
        </p:nvSpPr>
        <p:spPr>
          <a:xfrm>
            <a:off x="4986188" y="1809796"/>
            <a:ext cx="3307236" cy="44600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31F20"/>
                </a:solidFill>
                <a:latin typeface="+mj-lt"/>
                <a:ea typeface="宋体" panose="02010600030101010101" pitchFamily="2" charset="-122"/>
              </a:rPr>
              <a:t>共线极化分析</a:t>
            </a:r>
            <a:endParaRPr lang="zh-CN" altLang="en-US" sz="2000" dirty="0">
              <a:latin typeface="+mj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E92CF241-B5E9-9CA7-335B-D302AFE82A63}"/>
              </a:ext>
            </a:extLst>
          </p:cNvPr>
          <p:cNvGrpSpPr/>
          <p:nvPr/>
        </p:nvGrpSpPr>
        <p:grpSpPr>
          <a:xfrm>
            <a:off x="5074981" y="3721407"/>
            <a:ext cx="1904218" cy="474186"/>
            <a:chOff x="7483065" y="3642178"/>
            <a:chExt cx="1904218" cy="474186"/>
          </a:xfrm>
        </p:grpSpPr>
        <p:sp>
          <p:nvSpPr>
            <p:cNvPr id="6" name="箭头: 右 5">
              <a:extLst>
                <a:ext uri="{FF2B5EF4-FFF2-40B4-BE49-F238E27FC236}">
                  <a16:creationId xmlns:a16="http://schemas.microsoft.com/office/drawing/2014/main" id="{EE998958-932A-16D8-D866-6B69DC7BAB00}"/>
                </a:ext>
              </a:extLst>
            </p:cNvPr>
            <p:cNvSpPr/>
            <p:nvPr/>
          </p:nvSpPr>
          <p:spPr>
            <a:xfrm>
              <a:off x="7483065" y="3923359"/>
              <a:ext cx="1904218" cy="193005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45267787-C312-9D6E-B4E7-286076ADB6E2}"/>
                </a:ext>
              </a:extLst>
            </p:cNvPr>
            <p:cNvSpPr txBox="1"/>
            <p:nvPr/>
          </p:nvSpPr>
          <p:spPr>
            <a:xfrm>
              <a:off x="7483065" y="3642178"/>
              <a:ext cx="1904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Direction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97EA5552-8CC6-6955-31D2-A93340AE5FA2}"/>
              </a:ext>
            </a:extLst>
          </p:cNvPr>
          <p:cNvSpPr txBox="1">
            <a:spLocks/>
          </p:cNvSpPr>
          <p:nvPr/>
        </p:nvSpPr>
        <p:spPr>
          <a:xfrm>
            <a:off x="4980376" y="4634822"/>
            <a:ext cx="3156103" cy="3287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31F20"/>
                </a:solidFill>
                <a:latin typeface="+mj-lt"/>
                <a:ea typeface="宋体" panose="02010600030101010101" pitchFamily="2" charset="-122"/>
              </a:rPr>
              <a:t>完全极化分析</a:t>
            </a:r>
            <a:endParaRPr lang="zh-CN" altLang="en-US" sz="2000" dirty="0">
              <a:latin typeface="+mj-lt"/>
            </a:endParaRPr>
          </a:p>
        </p:txBody>
      </p:sp>
      <p:pic>
        <p:nvPicPr>
          <p:cNvPr id="9" name="图片 154">
            <a:extLst>
              <a:ext uri="{FF2B5EF4-FFF2-40B4-BE49-F238E27FC236}">
                <a16:creationId xmlns:a16="http://schemas.microsoft.com/office/drawing/2014/main" id="{983E09EA-B495-4FDD-DC5C-809A9A3C4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86188" y="2179218"/>
            <a:ext cx="7200000" cy="1102961"/>
          </a:xfrm>
          <a:prstGeom prst="rect">
            <a:avLst/>
          </a:prstGeom>
        </p:spPr>
      </p:pic>
      <p:pic>
        <p:nvPicPr>
          <p:cNvPr id="10" name="图片 155">
            <a:extLst>
              <a:ext uri="{FF2B5EF4-FFF2-40B4-BE49-F238E27FC236}">
                <a16:creationId xmlns:a16="http://schemas.microsoft.com/office/drawing/2014/main" id="{CDE4960A-5CC5-0CC9-12A3-383632D2D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86188" y="5010881"/>
            <a:ext cx="7200000" cy="161549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9D1A1B2D-A86C-76F5-A416-3B5340072D6B}"/>
              </a:ext>
            </a:extLst>
          </p:cNvPr>
          <p:cNvGrpSpPr/>
          <p:nvPr/>
        </p:nvGrpSpPr>
        <p:grpSpPr>
          <a:xfrm>
            <a:off x="135046" y="1581367"/>
            <a:ext cx="4464518" cy="3401624"/>
            <a:chOff x="6597106" y="2422223"/>
            <a:chExt cx="5011808" cy="3624271"/>
          </a:xfrm>
        </p:grpSpPr>
        <p:pic>
          <p:nvPicPr>
            <p:cNvPr id="20" name="图片 19" descr="图表, 雷达图&#10;&#10;描述已自动生成">
              <a:extLst>
                <a:ext uri="{FF2B5EF4-FFF2-40B4-BE49-F238E27FC236}">
                  <a16:creationId xmlns:a16="http://schemas.microsoft.com/office/drawing/2014/main" id="{E4ED364B-60BC-00DA-2C20-95CE7A151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44" t="12996" r="20679"/>
            <a:stretch/>
          </p:blipFill>
          <p:spPr>
            <a:xfrm>
              <a:off x="6597106" y="2720890"/>
              <a:ext cx="5011808" cy="3325604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F3EAD7DB-8D7C-F603-5B94-23426269D195}"/>
                </a:ext>
              </a:extLst>
            </p:cNvPr>
            <p:cNvSpPr txBox="1"/>
            <p:nvPr/>
          </p:nvSpPr>
          <p:spPr>
            <a:xfrm>
              <a:off x="7636061" y="2422223"/>
              <a:ext cx="2933892" cy="360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u="sng" dirty="0"/>
                <a:t>中子拉莫尔进动示意图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2937211-445C-8AE4-46C6-39E61D082C9F}"/>
                  </a:ext>
                </a:extLst>
              </p:cNvPr>
              <p:cNvSpPr txBox="1"/>
              <p:nvPr/>
            </p:nvSpPr>
            <p:spPr>
              <a:xfrm>
                <a:off x="566514" y="5967601"/>
                <a:ext cx="3601573" cy="658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𝜑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n</m:t>
                              </m:r>
                            </m:sub>
                          </m:s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m</m:t>
                          </m:r>
                        </m:num>
                        <m:den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h</m:t>
                          </m:r>
                        </m:den>
                      </m:f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𝜆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𝐵</m:t>
                          </m:r>
                        </m:e>
                      </m:nary>
                      <m:d>
                        <m:d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𝑙</m:t>
                          </m:r>
                        </m:e>
                      </m:d>
                      <m:r>
                        <m:rPr>
                          <m:sty m:val="p"/>
                        </m:rP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d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𝑙</m:t>
                      </m:r>
                    </m:oMath>
                  </m:oMathPara>
                </a14:m>
                <a:endParaRPr lang="zh-CN" altLang="en-US" i="1" dirty="0">
                  <a:solidFill>
                    <a:srgbClr val="000000"/>
                  </a:solidFill>
                  <a:latin typeface="Cambria Math" panose="02040503050406030204" pitchFamily="18" charset="0"/>
                  <a:cs typeface="+mn-ea"/>
                </a:endParaRPr>
              </a:p>
            </p:txBody>
          </p:sp>
        </mc:Choice>
        <mc:Fallback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2937211-445C-8AE4-46C6-39E61D082C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14" y="5967601"/>
                <a:ext cx="3601573" cy="65877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6442809-BBDE-8708-590A-BBE2080C6544}"/>
                  </a:ext>
                </a:extLst>
              </p:cNvPr>
              <p:cNvSpPr txBox="1"/>
              <p:nvPr/>
            </p:nvSpPr>
            <p:spPr>
              <a:xfrm>
                <a:off x="1659319" y="4982991"/>
                <a:ext cx="1415965" cy="788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+mn-ea"/>
                              <a:sym typeface="+mn-lt"/>
                            </a:rPr>
                          </m:ctrlPr>
                        </m:fPr>
                        <m:num>
                          <m:r>
                            <a:rPr lang="zh-CN" alt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+mn-ea"/>
                              <a:sym typeface="+mn-lt"/>
                            </a:rPr>
                            <m:t>ⅆ</m:t>
                          </m:r>
                          <m:r>
                            <a:rPr lang="zh-CN" altLang="en-US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+mn-ea"/>
                              <a:sym typeface="+mn-lt"/>
                            </a:rPr>
                            <m:t>𝑷</m:t>
                          </m:r>
                        </m:num>
                        <m:den>
                          <m:r>
                            <a:rPr lang="zh-CN" alt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+mn-ea"/>
                              <a:sym typeface="+mn-lt"/>
                            </a:rPr>
                            <m:t>ⅆ</m:t>
                          </m:r>
                          <m:r>
                            <a:rPr lang="zh-CN" altLang="en-US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+mn-ea"/>
                              <a:sym typeface="+mn-lt"/>
                            </a:rPr>
                            <m:t>𝑡</m:t>
                          </m:r>
                        </m:den>
                      </m:f>
                      <m:r>
                        <a:rPr lang="zh-CN" alt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=</m:t>
                      </m:r>
                      <m:r>
                        <a:rPr lang="zh-CN" altLang="en-US" b="1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𝑷</m:t>
                      </m:r>
                      <m:r>
                        <a:rPr lang="zh-CN" alt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×</m:t>
                      </m:r>
                      <m:r>
                        <a:rPr lang="zh-CN" altLang="en-US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𝛾</m:t>
                      </m:r>
                      <m:r>
                        <a:rPr lang="zh-CN" altLang="en-US" b="1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cs typeface="+mn-ea"/>
                          <a:sym typeface="+mn-lt"/>
                        </a:rPr>
                        <m:t>𝑩</m:t>
                      </m:r>
                    </m:oMath>
                  </m:oMathPara>
                </a14:m>
                <a:endParaRPr lang="zh-CN" altLang="en-US" b="1" i="0" dirty="0">
                  <a:solidFill>
                    <a:srgbClr val="000000"/>
                  </a:solidFill>
                  <a:effectLst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6442809-BBDE-8708-590A-BBE2080C6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319" y="4982991"/>
                <a:ext cx="1415965" cy="78887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0C3E166-77DD-5B1F-1697-C98E6017D9E4}"/>
              </a:ext>
            </a:extLst>
          </p:cNvPr>
          <p:cNvCxnSpPr>
            <a:cxnSpLocks/>
          </p:cNvCxnSpPr>
          <p:nvPr/>
        </p:nvCxnSpPr>
        <p:spPr>
          <a:xfrm>
            <a:off x="4690310" y="1581367"/>
            <a:ext cx="0" cy="5081173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id="{5DDEACC5-FE96-6AB3-A398-D03E9CBE3D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011" y="1304513"/>
            <a:ext cx="1648666" cy="1011681"/>
          </a:xfrm>
          <a:prstGeom prst="rect">
            <a:avLst/>
          </a:prstGeom>
        </p:spPr>
      </p:pic>
      <p:sp>
        <p:nvSpPr>
          <p:cNvPr id="26" name="椭圆 25">
            <a:extLst>
              <a:ext uri="{FF2B5EF4-FFF2-40B4-BE49-F238E27FC236}">
                <a16:creationId xmlns:a16="http://schemas.microsoft.com/office/drawing/2014/main" id="{86BFB4FB-78C9-D3A7-7B7C-5157220E50CC}"/>
              </a:ext>
            </a:extLst>
          </p:cNvPr>
          <p:cNvSpPr/>
          <p:nvPr/>
        </p:nvSpPr>
        <p:spPr>
          <a:xfrm rot="2036050">
            <a:off x="10125338" y="1638005"/>
            <a:ext cx="1423364" cy="3385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37981B79-4016-3209-73CE-77D01AEA41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93776" y="4195593"/>
            <a:ext cx="1648666" cy="1011681"/>
          </a:xfrm>
          <a:prstGeom prst="rect">
            <a:avLst/>
          </a:prstGeom>
        </p:spPr>
      </p:pic>
      <p:sp>
        <p:nvSpPr>
          <p:cNvPr id="28" name="流程图: 接点 27">
            <a:extLst>
              <a:ext uri="{FF2B5EF4-FFF2-40B4-BE49-F238E27FC236}">
                <a16:creationId xmlns:a16="http://schemas.microsoft.com/office/drawing/2014/main" id="{98B0751B-9D31-6D29-5114-BA66BE987031}"/>
              </a:ext>
            </a:extLst>
          </p:cNvPr>
          <p:cNvSpPr/>
          <p:nvPr/>
        </p:nvSpPr>
        <p:spPr>
          <a:xfrm>
            <a:off x="10192558" y="4156884"/>
            <a:ext cx="1477002" cy="105039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99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62B2E6-321A-2E78-9C5C-778551E3A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背景介绍</a:t>
            </a:r>
            <a:r>
              <a:rPr lang="en-US" altLang="zh-CN" dirty="0"/>
              <a:t>——</a:t>
            </a:r>
            <a:r>
              <a:rPr lang="zh-CN" altLang="en-US" dirty="0"/>
              <a:t>中子极化调控方法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81F963E-B835-F8B4-D9DB-62EAFDA91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064" y="5579567"/>
            <a:ext cx="2663458" cy="912828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2C85C51C-1C7D-39BE-9670-04C1D7222814}"/>
              </a:ext>
            </a:extLst>
          </p:cNvPr>
          <p:cNvGrpSpPr/>
          <p:nvPr/>
        </p:nvGrpSpPr>
        <p:grpSpPr>
          <a:xfrm>
            <a:off x="178899" y="1690688"/>
            <a:ext cx="4920174" cy="3877168"/>
            <a:chOff x="6597106" y="2422223"/>
            <a:chExt cx="5011808" cy="3624271"/>
          </a:xfrm>
        </p:grpSpPr>
        <p:pic>
          <p:nvPicPr>
            <p:cNvPr id="7" name="图片 6" descr="图表, 雷达图&#10;&#10;描述已自动生成">
              <a:extLst>
                <a:ext uri="{FF2B5EF4-FFF2-40B4-BE49-F238E27FC236}">
                  <a16:creationId xmlns:a16="http://schemas.microsoft.com/office/drawing/2014/main" id="{13294AA6-56F4-29B5-18FC-298C6B75B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44" t="12996" r="20679"/>
            <a:stretch/>
          </p:blipFill>
          <p:spPr>
            <a:xfrm>
              <a:off x="6597106" y="2720890"/>
              <a:ext cx="5011808" cy="33256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7FD611A-D776-0585-9DBB-A6EAED3D522A}"/>
                </a:ext>
              </a:extLst>
            </p:cNvPr>
            <p:cNvSpPr txBox="1"/>
            <p:nvPr/>
          </p:nvSpPr>
          <p:spPr>
            <a:xfrm>
              <a:off x="7636061" y="2422223"/>
              <a:ext cx="2933892" cy="316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u="sng" dirty="0"/>
                <a:t>磁场控制的受控拉莫尔进动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EDB2793-ED3D-1785-320E-A63B427F4D78}"/>
                  </a:ext>
                </a:extLst>
              </p:cNvPr>
              <p:cNvSpPr txBox="1"/>
              <p:nvPr/>
            </p:nvSpPr>
            <p:spPr>
              <a:xfrm>
                <a:off x="838196" y="5833625"/>
                <a:ext cx="3601573" cy="658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𝜑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=</m:t>
                      </m:r>
                      <m:f>
                        <m:f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ea"/>
                                </a:rPr>
                                <m:t>n</m:t>
                              </m:r>
                            </m:sub>
                          </m:s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m</m:t>
                          </m:r>
                        </m:num>
                        <m:den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h</m:t>
                          </m:r>
                        </m:den>
                      </m:f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𝜆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⋅</m:t>
                      </m:r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𝐵</m:t>
                          </m:r>
                        </m:e>
                      </m:nary>
                      <m:d>
                        <m:d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ea"/>
                            </a:rPr>
                            <m:t>𝑙</m:t>
                          </m:r>
                        </m:e>
                      </m:d>
                      <m:r>
                        <m:rPr>
                          <m:sty m:val="p"/>
                        </m:rP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d</m:t>
                      </m:r>
                      <m:r>
                        <a:rPr lang="zh-CN" alt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+mn-ea"/>
                        </a:rPr>
                        <m:t>𝑙</m:t>
                      </m:r>
                    </m:oMath>
                  </m:oMathPara>
                </a14:m>
                <a:endParaRPr lang="zh-CN" altLang="en-US" i="1" dirty="0">
                  <a:solidFill>
                    <a:srgbClr val="000000"/>
                  </a:solidFill>
                  <a:latin typeface="Cambria Math" panose="02040503050406030204" pitchFamily="18" charset="0"/>
                  <a:cs typeface="+mn-ea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EDB2793-ED3D-1785-320E-A63B427F4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6" y="5833625"/>
                <a:ext cx="3601573" cy="658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图片 16">
            <a:extLst>
              <a:ext uri="{FF2B5EF4-FFF2-40B4-BE49-F238E27FC236}">
                <a16:creationId xmlns:a16="http://schemas.microsoft.com/office/drawing/2014/main" id="{A675EB07-9133-71C5-2522-10B647519E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2082" y="2473018"/>
            <a:ext cx="6261422" cy="232421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6A706B70-A9DD-B9ED-2F36-BA32C0194910}"/>
              </a:ext>
            </a:extLst>
          </p:cNvPr>
          <p:cNvSpPr txBox="1"/>
          <p:nvPr/>
        </p:nvSpPr>
        <p:spPr>
          <a:xfrm>
            <a:off x="7391064" y="1681165"/>
            <a:ext cx="2880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u="sng" dirty="0"/>
              <a:t>极化矢量绝热旋转</a:t>
            </a:r>
          </a:p>
        </p:txBody>
      </p:sp>
    </p:spTree>
    <p:extLst>
      <p:ext uri="{BB962C8B-B14F-4D97-AF65-F5344CB8AC3E}">
        <p14:creationId xmlns:p14="http://schemas.microsoft.com/office/powerpoint/2010/main" val="230497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A5D638-2509-91B4-E6EE-83210AF2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研究目的</a:t>
            </a:r>
            <a:r>
              <a:rPr lang="en-US" altLang="zh-CN" dirty="0"/>
              <a:t>——</a:t>
            </a:r>
            <a:r>
              <a:rPr lang="zh-CN" altLang="en-US" dirty="0"/>
              <a:t>完全极化分析装置方案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3BE871E-A550-BD2F-E3CF-D4DC75A74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3" y="1926880"/>
            <a:ext cx="5379577" cy="409477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9121C4A-40F7-C7AC-26EA-CEA39ED69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930" y="1405691"/>
            <a:ext cx="2633223" cy="26332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A18DE58-691D-6986-EBB7-8811EA1C9816}"/>
              </a:ext>
            </a:extLst>
          </p:cNvPr>
          <p:cNvSpPr txBox="1"/>
          <p:nvPr/>
        </p:nvSpPr>
        <p:spPr>
          <a:xfrm>
            <a:off x="8054248" y="3869637"/>
            <a:ext cx="2304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u="sng" dirty="0"/>
              <a:t>超导体迈斯纳效应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4BF9D29E-7D10-E089-C44E-09EF750DAEBB}"/>
              </a:ext>
            </a:extLst>
          </p:cNvPr>
          <p:cNvGrpSpPr/>
          <p:nvPr/>
        </p:nvGrpSpPr>
        <p:grpSpPr>
          <a:xfrm>
            <a:off x="7162799" y="4089135"/>
            <a:ext cx="4411645" cy="2128728"/>
            <a:chOff x="290195" y="2372305"/>
            <a:chExt cx="5903867" cy="271923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146D84A-AD90-3EE5-F2D4-D0B5317A4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769" r="2309"/>
            <a:stretch/>
          </p:blipFill>
          <p:spPr>
            <a:xfrm>
              <a:off x="3138805" y="2433862"/>
              <a:ext cx="3055257" cy="2657673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485FD596-3B02-9F0C-FBEA-A2C5BF961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402" r="56654"/>
            <a:stretch/>
          </p:blipFill>
          <p:spPr>
            <a:xfrm>
              <a:off x="290195" y="2372305"/>
              <a:ext cx="2848610" cy="2657673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B7E6A1EA-4ED2-75B3-9367-07412C6A2C64}"/>
              </a:ext>
            </a:extLst>
          </p:cNvPr>
          <p:cNvSpPr txBox="1"/>
          <p:nvPr/>
        </p:nvSpPr>
        <p:spPr>
          <a:xfrm>
            <a:off x="7921589" y="6131046"/>
            <a:ext cx="2739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u="sng" dirty="0"/>
              <a:t>高磁导率合金磁分流作用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ADFB23EF-8DDB-C376-297B-7A87763D7144}"/>
              </a:ext>
            </a:extLst>
          </p:cNvPr>
          <p:cNvCxnSpPr>
            <a:cxnSpLocks/>
          </p:cNvCxnSpPr>
          <p:nvPr/>
        </p:nvCxnSpPr>
        <p:spPr>
          <a:xfrm>
            <a:off x="6492606" y="1596737"/>
            <a:ext cx="0" cy="5081173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61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C411D6-0E3F-C86E-055B-602F31A91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研究目的</a:t>
            </a:r>
            <a:r>
              <a:rPr lang="en-US" altLang="zh-CN" dirty="0"/>
              <a:t>——</a:t>
            </a:r>
            <a:r>
              <a:rPr lang="zh-CN" altLang="en-US" dirty="0"/>
              <a:t>磁场用于中子极化调控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D9FDFD3-34F0-9189-1723-595C4AF3D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417" y="1820656"/>
            <a:ext cx="5035871" cy="345790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634F068-EB35-B38F-79D2-DEA755C4BB52}"/>
              </a:ext>
            </a:extLst>
          </p:cNvPr>
          <p:cNvSpPr txBox="1"/>
          <p:nvPr/>
        </p:nvSpPr>
        <p:spPr>
          <a:xfrm>
            <a:off x="1015652" y="5278562"/>
            <a:ext cx="4143645" cy="1530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0" i="1" dirty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+mn-ea"/>
                <a:sym typeface="+mn-lt"/>
              </a:rPr>
              <a:t>X</a:t>
            </a:r>
            <a:r>
              <a:rPr lang="zh-CN" altLang="en-US" sz="1600" b="0" i="1" dirty="0">
                <a:solidFill>
                  <a:srgbClr val="000000"/>
                </a:solidFill>
                <a:effectLst/>
                <a:latin typeface="Cambria Math" panose="02040503050406030204" pitchFamily="18" charset="0"/>
                <a:cs typeface="+mn-ea"/>
                <a:sym typeface="+mn-lt"/>
              </a:rPr>
              <a:t>轴平行于</a:t>
            </a:r>
            <a:r>
              <a:rPr lang="en-US" altLang="zh-CN" sz="1600" b="0" i="1" dirty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+mn-ea"/>
                <a:sym typeface="+mn-lt"/>
              </a:rPr>
              <a:t>Q</a:t>
            </a:r>
          </a:p>
          <a:p>
            <a:pPr algn="ctr">
              <a:lnSpc>
                <a:spcPct val="150000"/>
              </a:lnSpc>
            </a:pPr>
            <a:r>
              <a:rPr lang="en-US" altLang="zh-CN" sz="1600" i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ea"/>
                <a:sym typeface="+mn-lt"/>
              </a:rPr>
              <a:t>Z</a:t>
            </a:r>
            <a:r>
              <a:rPr lang="zh-CN" altLang="en-US" sz="1600" i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轴垂直于散射平面</a:t>
            </a:r>
            <a:endParaRPr lang="en-US" altLang="zh-CN" sz="1600" i="1" dirty="0">
              <a:solidFill>
                <a:srgbClr val="000000"/>
              </a:solidFill>
              <a:latin typeface="Cambria Math" panose="02040503050406030204" pitchFamily="18" charset="0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b="0" i="1" dirty="0">
                <a:solidFill>
                  <a:srgbClr val="000000"/>
                </a:solidFill>
                <a:effectLst/>
                <a:latin typeface="Cambria Math" panose="02040503050406030204" pitchFamily="18" charset="0"/>
                <a:cs typeface="+mn-ea"/>
                <a:sym typeface="+mn-lt"/>
              </a:rPr>
              <a:t>Y</a:t>
            </a:r>
            <a:r>
              <a:rPr lang="zh-CN" altLang="en-US" sz="1600" b="0" i="1" dirty="0">
                <a:solidFill>
                  <a:srgbClr val="000000"/>
                </a:solidFill>
                <a:effectLst/>
                <a:latin typeface="Cambria Math" panose="02040503050406030204" pitchFamily="18" charset="0"/>
                <a:cs typeface="+mn-ea"/>
                <a:sym typeface="+mn-lt"/>
              </a:rPr>
              <a:t>轴完成右手系</a:t>
            </a:r>
            <a:endParaRPr lang="en-US" altLang="zh-CN" sz="1600" b="0" i="1" dirty="0">
              <a:solidFill>
                <a:srgbClr val="000000"/>
              </a:solidFill>
              <a:effectLst/>
              <a:latin typeface="Cambria Math" panose="02040503050406030204" pitchFamily="18" charset="0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需要根据不同的</a:t>
            </a:r>
            <a:r>
              <a:rPr lang="en-US" altLang="zh-CN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Q</a:t>
            </a:r>
            <a:r>
              <a:rPr lang="zh-CN" altLang="en-US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调整</a:t>
            </a:r>
            <a:r>
              <a:rPr lang="en-US" altLang="zh-CN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P</a:t>
            </a:r>
            <a:r>
              <a:rPr lang="zh-CN" altLang="en-US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至对应的</a:t>
            </a:r>
            <a:r>
              <a:rPr lang="en-US" altLang="zh-CN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XYZ</a:t>
            </a:r>
            <a:r>
              <a:rPr lang="zh-CN" altLang="en-US" sz="1600" b="1" dirty="0">
                <a:solidFill>
                  <a:srgbClr val="000000"/>
                </a:solidFill>
                <a:latin typeface="Cambria Math" panose="02040503050406030204" pitchFamily="18" charset="0"/>
                <a:cs typeface="+mn-ea"/>
                <a:sym typeface="+mn-lt"/>
              </a:rPr>
              <a:t>方向</a:t>
            </a:r>
            <a:endParaRPr lang="zh-CN" altLang="en-US" sz="1600" b="1" dirty="0">
              <a:solidFill>
                <a:srgbClr val="000000"/>
              </a:solidFill>
              <a:effectLst/>
              <a:latin typeface="Cambria Math" panose="02040503050406030204" pitchFamily="18" charset="0"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4818CBD-63FC-F1C1-9FE9-CDE07FA7C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656" y="1583427"/>
            <a:ext cx="4826226" cy="211407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FDD5F1A-09CE-838E-12C1-22A7C014BF38}"/>
              </a:ext>
            </a:extLst>
          </p:cNvPr>
          <p:cNvSpPr txBox="1"/>
          <p:nvPr/>
        </p:nvSpPr>
        <p:spPr>
          <a:xfrm>
            <a:off x="6017076" y="3578782"/>
            <a:ext cx="1325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磁场方向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AA91F313-2E3B-63EF-5809-EB2A324CDF49}"/>
              </a:ext>
            </a:extLst>
          </p:cNvPr>
          <p:cNvGrpSpPr/>
          <p:nvPr/>
        </p:nvGrpSpPr>
        <p:grpSpPr>
          <a:xfrm>
            <a:off x="6226821" y="1610551"/>
            <a:ext cx="943439" cy="1044004"/>
            <a:chOff x="160584" y="1294409"/>
            <a:chExt cx="943439" cy="1044004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056AC718-BBA4-29D3-4D47-3B75009360C0}"/>
                </a:ext>
              </a:extLst>
            </p:cNvPr>
            <p:cNvGrpSpPr/>
            <p:nvPr/>
          </p:nvGrpSpPr>
          <p:grpSpPr>
            <a:xfrm>
              <a:off x="379245" y="1602660"/>
              <a:ext cx="576082" cy="566476"/>
              <a:chOff x="851840" y="1232161"/>
              <a:chExt cx="576082" cy="566476"/>
            </a:xfrm>
          </p:grpSpPr>
          <p:cxnSp>
            <p:nvCxnSpPr>
              <p:cNvPr id="13" name="直接箭头连接符 12">
                <a:extLst>
                  <a:ext uri="{FF2B5EF4-FFF2-40B4-BE49-F238E27FC236}">
                    <a16:creationId xmlns:a16="http://schemas.microsoft.com/office/drawing/2014/main" id="{EBC7081B-AD6F-3676-1D56-DAD131C0B608}"/>
                  </a:ext>
                </a:extLst>
              </p:cNvPr>
              <p:cNvCxnSpPr/>
              <p:nvPr/>
            </p:nvCxnSpPr>
            <p:spPr>
              <a:xfrm flipV="1">
                <a:off x="1058991" y="1232161"/>
                <a:ext cx="0" cy="3250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89EE10A5-9FD3-69CA-FEAD-0A6FB24FBAFF}"/>
                  </a:ext>
                </a:extLst>
              </p:cNvPr>
              <p:cNvCxnSpPr>
                <a:cxnSpLocks/>
                <a:endCxn id="12" idx="3"/>
              </p:cNvCxnSpPr>
              <p:nvPr/>
            </p:nvCxnSpPr>
            <p:spPr>
              <a:xfrm flipH="1">
                <a:off x="851840" y="1563951"/>
                <a:ext cx="207151" cy="2346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4">
                <a:extLst>
                  <a:ext uri="{FF2B5EF4-FFF2-40B4-BE49-F238E27FC236}">
                    <a16:creationId xmlns:a16="http://schemas.microsoft.com/office/drawing/2014/main" id="{FA57DB87-FF38-D252-4891-3A2B42188F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991" y="1557245"/>
                <a:ext cx="36893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8EFE1BD-2D80-6B5E-C48B-2AB6FA9B08A5}"/>
                </a:ext>
              </a:extLst>
            </p:cNvPr>
            <p:cNvSpPr txBox="1"/>
            <p:nvPr/>
          </p:nvSpPr>
          <p:spPr>
            <a:xfrm>
              <a:off x="467718" y="1294409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0156F0B6-D420-D9F0-91CB-2BC8C9042C3B}"/>
                </a:ext>
              </a:extLst>
            </p:cNvPr>
            <p:cNvSpPr txBox="1"/>
            <p:nvPr/>
          </p:nvSpPr>
          <p:spPr>
            <a:xfrm>
              <a:off x="885362" y="1696446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83EA6FF4-3D21-900D-C022-387DC27A52B3}"/>
                </a:ext>
              </a:extLst>
            </p:cNvPr>
            <p:cNvSpPr txBox="1"/>
            <p:nvPr/>
          </p:nvSpPr>
          <p:spPr>
            <a:xfrm>
              <a:off x="160584" y="1999859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箭头: 左 15">
            <a:extLst>
              <a:ext uri="{FF2B5EF4-FFF2-40B4-BE49-F238E27FC236}">
                <a16:creationId xmlns:a16="http://schemas.microsoft.com/office/drawing/2014/main" id="{7261BB85-A7EB-3C51-45CF-8DD3BB58BBE0}"/>
              </a:ext>
            </a:extLst>
          </p:cNvPr>
          <p:cNvSpPr/>
          <p:nvPr/>
        </p:nvSpPr>
        <p:spPr>
          <a:xfrm rot="5400000">
            <a:off x="7427993" y="3873274"/>
            <a:ext cx="478782" cy="226586"/>
          </a:xfrm>
          <a:prstGeom prst="leftArrow">
            <a:avLst>
              <a:gd name="adj1" fmla="val 28233"/>
              <a:gd name="adj2" fmla="val 64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箭头: 左 16">
            <a:extLst>
              <a:ext uri="{FF2B5EF4-FFF2-40B4-BE49-F238E27FC236}">
                <a16:creationId xmlns:a16="http://schemas.microsoft.com/office/drawing/2014/main" id="{E411DC3A-9883-8706-DC08-EF447D6B393E}"/>
              </a:ext>
            </a:extLst>
          </p:cNvPr>
          <p:cNvSpPr/>
          <p:nvPr/>
        </p:nvSpPr>
        <p:spPr>
          <a:xfrm rot="5400000">
            <a:off x="10480035" y="3892453"/>
            <a:ext cx="478782" cy="226586"/>
          </a:xfrm>
          <a:prstGeom prst="leftArrow">
            <a:avLst>
              <a:gd name="adj1" fmla="val 28233"/>
              <a:gd name="adj2" fmla="val 64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右 17">
            <a:extLst>
              <a:ext uri="{FF2B5EF4-FFF2-40B4-BE49-F238E27FC236}">
                <a16:creationId xmlns:a16="http://schemas.microsoft.com/office/drawing/2014/main" id="{50DA7B58-B827-A1CB-92C0-E0C85EAE77B0}"/>
              </a:ext>
            </a:extLst>
          </p:cNvPr>
          <p:cNvSpPr/>
          <p:nvPr/>
        </p:nvSpPr>
        <p:spPr>
          <a:xfrm>
            <a:off x="6837098" y="2866536"/>
            <a:ext cx="4940485" cy="145060"/>
          </a:xfrm>
          <a:prstGeom prst="rightArrow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85C29CD-D0A0-51F8-8A6B-5AA48218370A}"/>
              </a:ext>
            </a:extLst>
          </p:cNvPr>
          <p:cNvSpPr txBox="1"/>
          <p:nvPr/>
        </p:nvSpPr>
        <p:spPr>
          <a:xfrm>
            <a:off x="6287966" y="2957627"/>
            <a:ext cx="100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束流方向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BC65AEC-FF50-50E8-8417-2BA38E891457}"/>
              </a:ext>
            </a:extLst>
          </p:cNvPr>
          <p:cNvSpPr/>
          <p:nvPr/>
        </p:nvSpPr>
        <p:spPr>
          <a:xfrm>
            <a:off x="7843024" y="3748161"/>
            <a:ext cx="2646556" cy="515170"/>
          </a:xfrm>
          <a:prstGeom prst="rect">
            <a:avLst/>
          </a:pr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零磁场区域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BDEC589A-F60D-EA27-453E-350CD5E014A0}"/>
              </a:ext>
            </a:extLst>
          </p:cNvPr>
          <p:cNvGrpSpPr/>
          <p:nvPr/>
        </p:nvGrpSpPr>
        <p:grpSpPr>
          <a:xfrm>
            <a:off x="6997020" y="3706975"/>
            <a:ext cx="531369" cy="528350"/>
            <a:chOff x="6997020" y="3706975"/>
            <a:chExt cx="531369" cy="528350"/>
          </a:xfrm>
        </p:grpSpPr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6247BA37-5CA4-F40A-1F49-EB9D6D58B790}"/>
                </a:ext>
              </a:extLst>
            </p:cNvPr>
            <p:cNvCxnSpPr>
              <a:cxnSpLocks/>
            </p:cNvCxnSpPr>
            <p:nvPr/>
          </p:nvCxnSpPr>
          <p:spPr>
            <a:xfrm>
              <a:off x="7055188" y="3971150"/>
              <a:ext cx="4732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流程图: 接点 20">
              <a:extLst>
                <a:ext uri="{FF2B5EF4-FFF2-40B4-BE49-F238E27FC236}">
                  <a16:creationId xmlns:a16="http://schemas.microsoft.com/office/drawing/2014/main" id="{38B15488-E3D8-4EC3-7220-490D01B3FFE6}"/>
                </a:ext>
              </a:extLst>
            </p:cNvPr>
            <p:cNvSpPr/>
            <p:nvPr/>
          </p:nvSpPr>
          <p:spPr>
            <a:xfrm>
              <a:off x="6997020" y="3706975"/>
              <a:ext cx="528823" cy="528350"/>
            </a:xfrm>
            <a:prstGeom prst="flowChartConnector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scene3d>
              <a:camera prst="orthographicFront">
                <a:rot lat="0" lon="17399980" rev="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E50C0D2D-6B89-DA14-DCD8-54C142A0B1C4}"/>
                </a:ext>
              </a:extLst>
            </p:cNvPr>
            <p:cNvCxnSpPr>
              <a:cxnSpLocks/>
            </p:cNvCxnSpPr>
            <p:nvPr/>
          </p:nvCxnSpPr>
          <p:spPr>
            <a:xfrm>
              <a:off x="7284354" y="3972466"/>
              <a:ext cx="748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29090F3-9A48-DEC4-C3C9-893FE134143F}"/>
              </a:ext>
            </a:extLst>
          </p:cNvPr>
          <p:cNvGrpSpPr/>
          <p:nvPr/>
        </p:nvGrpSpPr>
        <p:grpSpPr>
          <a:xfrm>
            <a:off x="10832719" y="3761232"/>
            <a:ext cx="531369" cy="528350"/>
            <a:chOff x="6997020" y="3706975"/>
            <a:chExt cx="531369" cy="528350"/>
          </a:xfrm>
        </p:grpSpPr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C5049A5D-43A9-FDEA-E2D2-A25087AD0863}"/>
                </a:ext>
              </a:extLst>
            </p:cNvPr>
            <p:cNvCxnSpPr>
              <a:cxnSpLocks/>
            </p:cNvCxnSpPr>
            <p:nvPr/>
          </p:nvCxnSpPr>
          <p:spPr>
            <a:xfrm>
              <a:off x="7055188" y="3971150"/>
              <a:ext cx="4732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流程图: 接点 30">
              <a:extLst>
                <a:ext uri="{FF2B5EF4-FFF2-40B4-BE49-F238E27FC236}">
                  <a16:creationId xmlns:a16="http://schemas.microsoft.com/office/drawing/2014/main" id="{F6A37E0C-0B1D-C5B8-A0BE-BA11867DA422}"/>
                </a:ext>
              </a:extLst>
            </p:cNvPr>
            <p:cNvSpPr/>
            <p:nvPr/>
          </p:nvSpPr>
          <p:spPr>
            <a:xfrm>
              <a:off x="6997020" y="3706975"/>
              <a:ext cx="528823" cy="528350"/>
            </a:xfrm>
            <a:prstGeom prst="flowChartConnector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scene3d>
              <a:camera prst="orthographicFront">
                <a:rot lat="0" lon="17399980" rev="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2B172EDD-5EC4-3C13-2D25-B57229FD5926}"/>
                </a:ext>
              </a:extLst>
            </p:cNvPr>
            <p:cNvCxnSpPr>
              <a:cxnSpLocks/>
            </p:cNvCxnSpPr>
            <p:nvPr/>
          </p:nvCxnSpPr>
          <p:spPr>
            <a:xfrm>
              <a:off x="7284354" y="3965032"/>
              <a:ext cx="748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箭头: 右 32">
            <a:extLst>
              <a:ext uri="{FF2B5EF4-FFF2-40B4-BE49-F238E27FC236}">
                <a16:creationId xmlns:a16="http://schemas.microsoft.com/office/drawing/2014/main" id="{71B65290-9B7C-E326-153C-BCE2A759D6EF}"/>
              </a:ext>
            </a:extLst>
          </p:cNvPr>
          <p:cNvSpPr/>
          <p:nvPr/>
        </p:nvSpPr>
        <p:spPr>
          <a:xfrm>
            <a:off x="6455869" y="3896808"/>
            <a:ext cx="334536" cy="14868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箭头: 右 33">
            <a:extLst>
              <a:ext uri="{FF2B5EF4-FFF2-40B4-BE49-F238E27FC236}">
                <a16:creationId xmlns:a16="http://schemas.microsoft.com/office/drawing/2014/main" id="{BF2953E5-B935-2AB9-A02F-F49926E7DDC8}"/>
              </a:ext>
            </a:extLst>
          </p:cNvPr>
          <p:cNvSpPr/>
          <p:nvPr/>
        </p:nvSpPr>
        <p:spPr>
          <a:xfrm>
            <a:off x="6752579" y="5220513"/>
            <a:ext cx="334536" cy="14868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箭头: 右 34">
            <a:extLst>
              <a:ext uri="{FF2B5EF4-FFF2-40B4-BE49-F238E27FC236}">
                <a16:creationId xmlns:a16="http://schemas.microsoft.com/office/drawing/2014/main" id="{DA0F7292-E5FF-5357-2E0B-29094B41B1A5}"/>
              </a:ext>
            </a:extLst>
          </p:cNvPr>
          <p:cNvSpPr/>
          <p:nvPr/>
        </p:nvSpPr>
        <p:spPr>
          <a:xfrm rot="1754988">
            <a:off x="7161411" y="5290218"/>
            <a:ext cx="334536" cy="14868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箭头: 右 35">
            <a:extLst>
              <a:ext uri="{FF2B5EF4-FFF2-40B4-BE49-F238E27FC236}">
                <a16:creationId xmlns:a16="http://schemas.microsoft.com/office/drawing/2014/main" id="{0C7BFB76-3C1C-219B-2E9A-226DF39BD9C4}"/>
              </a:ext>
            </a:extLst>
          </p:cNvPr>
          <p:cNvSpPr/>
          <p:nvPr/>
        </p:nvSpPr>
        <p:spPr>
          <a:xfrm rot="4850235">
            <a:off x="7553211" y="5359219"/>
            <a:ext cx="334536" cy="152550"/>
          </a:xfrm>
          <a:prstGeom prst="right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箭头: 右 36">
            <a:extLst>
              <a:ext uri="{FF2B5EF4-FFF2-40B4-BE49-F238E27FC236}">
                <a16:creationId xmlns:a16="http://schemas.microsoft.com/office/drawing/2014/main" id="{3DECE17B-CE08-A8E6-5346-899C7A57F597}"/>
              </a:ext>
            </a:extLst>
          </p:cNvPr>
          <p:cNvSpPr/>
          <p:nvPr/>
        </p:nvSpPr>
        <p:spPr>
          <a:xfrm rot="7866499">
            <a:off x="8285289" y="5338574"/>
            <a:ext cx="353137" cy="123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箭头: 右 62">
            <a:extLst>
              <a:ext uri="{FF2B5EF4-FFF2-40B4-BE49-F238E27FC236}">
                <a16:creationId xmlns:a16="http://schemas.microsoft.com/office/drawing/2014/main" id="{37D189C3-7E09-14E6-825A-DD7F6BB804F0}"/>
              </a:ext>
            </a:extLst>
          </p:cNvPr>
          <p:cNvSpPr/>
          <p:nvPr/>
        </p:nvSpPr>
        <p:spPr>
          <a:xfrm rot="6134734">
            <a:off x="7912807" y="5343154"/>
            <a:ext cx="334536" cy="152550"/>
          </a:xfrm>
          <a:prstGeom prst="right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箭头: 右 63">
            <a:extLst>
              <a:ext uri="{FF2B5EF4-FFF2-40B4-BE49-F238E27FC236}">
                <a16:creationId xmlns:a16="http://schemas.microsoft.com/office/drawing/2014/main" id="{09F2B56E-ECA3-0125-1D91-E118660E7545}"/>
              </a:ext>
            </a:extLst>
          </p:cNvPr>
          <p:cNvSpPr/>
          <p:nvPr/>
        </p:nvSpPr>
        <p:spPr>
          <a:xfrm>
            <a:off x="6761703" y="6175894"/>
            <a:ext cx="334536" cy="1486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箭头: 右 64">
            <a:extLst>
              <a:ext uri="{FF2B5EF4-FFF2-40B4-BE49-F238E27FC236}">
                <a16:creationId xmlns:a16="http://schemas.microsoft.com/office/drawing/2014/main" id="{CC48423C-FCC3-CBA7-4EE9-FCF40C6878CE}"/>
              </a:ext>
            </a:extLst>
          </p:cNvPr>
          <p:cNvSpPr/>
          <p:nvPr/>
        </p:nvSpPr>
        <p:spPr>
          <a:xfrm rot="1754988">
            <a:off x="7170535" y="6245599"/>
            <a:ext cx="334536" cy="1486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箭头: 右 65">
            <a:extLst>
              <a:ext uri="{FF2B5EF4-FFF2-40B4-BE49-F238E27FC236}">
                <a16:creationId xmlns:a16="http://schemas.microsoft.com/office/drawing/2014/main" id="{B0A62E85-400B-BDFC-BB42-5E7F3A3D29CB}"/>
              </a:ext>
            </a:extLst>
          </p:cNvPr>
          <p:cNvSpPr/>
          <p:nvPr/>
        </p:nvSpPr>
        <p:spPr>
          <a:xfrm rot="4850235">
            <a:off x="7562335" y="6314600"/>
            <a:ext cx="334536" cy="152550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箭头: 右 68">
            <a:extLst>
              <a:ext uri="{FF2B5EF4-FFF2-40B4-BE49-F238E27FC236}">
                <a16:creationId xmlns:a16="http://schemas.microsoft.com/office/drawing/2014/main" id="{F914CA7D-EFB4-4550-D65F-6A9E2E907232}"/>
              </a:ext>
            </a:extLst>
          </p:cNvPr>
          <p:cNvSpPr/>
          <p:nvPr/>
        </p:nvSpPr>
        <p:spPr>
          <a:xfrm rot="7866499">
            <a:off x="8227114" y="6316624"/>
            <a:ext cx="353137" cy="12333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7" name="箭头: 右 76">
            <a:extLst>
              <a:ext uri="{FF2B5EF4-FFF2-40B4-BE49-F238E27FC236}">
                <a16:creationId xmlns:a16="http://schemas.microsoft.com/office/drawing/2014/main" id="{979B908D-E3C3-5E27-4360-7B77F822DBCE}"/>
              </a:ext>
            </a:extLst>
          </p:cNvPr>
          <p:cNvSpPr/>
          <p:nvPr/>
        </p:nvSpPr>
        <p:spPr>
          <a:xfrm rot="6134734">
            <a:off x="7921931" y="6298535"/>
            <a:ext cx="334536" cy="152550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02DF5CA8-D320-9D3C-3A40-10A036FC335D}"/>
              </a:ext>
            </a:extLst>
          </p:cNvPr>
          <p:cNvGrpSpPr/>
          <p:nvPr/>
        </p:nvGrpSpPr>
        <p:grpSpPr>
          <a:xfrm>
            <a:off x="6226821" y="4391723"/>
            <a:ext cx="3703275" cy="1348906"/>
            <a:chOff x="57915" y="1034689"/>
            <a:chExt cx="3703275" cy="1348906"/>
          </a:xfrm>
        </p:grpSpPr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id="{CF60952E-2340-B164-77B6-E1ABCB167284}"/>
                </a:ext>
              </a:extLst>
            </p:cNvPr>
            <p:cNvGrpSpPr/>
            <p:nvPr/>
          </p:nvGrpSpPr>
          <p:grpSpPr>
            <a:xfrm>
              <a:off x="101286" y="1176912"/>
              <a:ext cx="3606106" cy="1206683"/>
              <a:chOff x="573881" y="806413"/>
              <a:chExt cx="3606106" cy="1206683"/>
            </a:xfrm>
          </p:grpSpPr>
          <p:cxnSp>
            <p:nvCxnSpPr>
              <p:cNvPr id="91" name="直接箭头连接符 90">
                <a:extLst>
                  <a:ext uri="{FF2B5EF4-FFF2-40B4-BE49-F238E27FC236}">
                    <a16:creationId xmlns:a16="http://schemas.microsoft.com/office/drawing/2014/main" id="{05018C4C-B523-26AE-1B36-4929E9CE57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991" y="806413"/>
                <a:ext cx="0" cy="7508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>
                <a:extLst>
                  <a:ext uri="{FF2B5EF4-FFF2-40B4-BE49-F238E27FC236}">
                    <a16:creationId xmlns:a16="http://schemas.microsoft.com/office/drawing/2014/main" id="{F6112CE1-1D7B-D5E5-955C-D7EDD14C21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3881" y="1576254"/>
                <a:ext cx="485110" cy="4368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直接箭头连接符 92">
                <a:extLst>
                  <a:ext uri="{FF2B5EF4-FFF2-40B4-BE49-F238E27FC236}">
                    <a16:creationId xmlns:a16="http://schemas.microsoft.com/office/drawing/2014/main" id="{63C7FCB0-5710-CBB7-B777-E26D28625E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991" y="1557245"/>
                <a:ext cx="3120996" cy="333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56B4394A-5AD1-5AE5-2189-39791032B45F}"/>
                </a:ext>
              </a:extLst>
            </p:cNvPr>
            <p:cNvSpPr txBox="1"/>
            <p:nvPr/>
          </p:nvSpPr>
          <p:spPr>
            <a:xfrm>
              <a:off x="589120" y="1034689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09B09F04-3604-A5A0-1D91-D2D3F3592205}"/>
                </a:ext>
              </a:extLst>
            </p:cNvPr>
            <p:cNvSpPr txBox="1"/>
            <p:nvPr/>
          </p:nvSpPr>
          <p:spPr>
            <a:xfrm>
              <a:off x="3542529" y="1908886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F556D6CC-9030-EEA9-1E73-3E0EB75ECB5E}"/>
                </a:ext>
              </a:extLst>
            </p:cNvPr>
            <p:cNvSpPr txBox="1"/>
            <p:nvPr/>
          </p:nvSpPr>
          <p:spPr>
            <a:xfrm>
              <a:off x="57915" y="1961117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id="{5AF45BAB-1304-1063-4BCD-35149A896174}"/>
              </a:ext>
            </a:extLst>
          </p:cNvPr>
          <p:cNvSpPr/>
          <p:nvPr/>
        </p:nvSpPr>
        <p:spPr>
          <a:xfrm>
            <a:off x="8349635" y="4736617"/>
            <a:ext cx="639905" cy="734463"/>
          </a:xfrm>
          <a:prstGeom prst="rect">
            <a:avLst/>
          </a:prstGeom>
          <a:solidFill>
            <a:schemeClr val="accent6"/>
          </a:solidFill>
          <a:ln>
            <a:solidFill>
              <a:schemeClr val="accent1">
                <a:shade val="15000"/>
                <a:alpha val="50000"/>
              </a:schemeClr>
            </a:solidFill>
          </a:ln>
          <a:scene3d>
            <a:camera prst="orthographicFront">
              <a:rot lat="1500000" lon="1739998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箭头: 右 37">
            <a:extLst>
              <a:ext uri="{FF2B5EF4-FFF2-40B4-BE49-F238E27FC236}">
                <a16:creationId xmlns:a16="http://schemas.microsoft.com/office/drawing/2014/main" id="{0228B1E0-88B0-7435-12E0-CF6B2E313817}"/>
              </a:ext>
            </a:extLst>
          </p:cNvPr>
          <p:cNvSpPr/>
          <p:nvPr/>
        </p:nvSpPr>
        <p:spPr>
          <a:xfrm rot="16200000">
            <a:off x="8636260" y="4948540"/>
            <a:ext cx="557128" cy="2059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3DC8634E-FD83-81CA-51D3-78D3892A1E9A}"/>
              </a:ext>
            </a:extLst>
          </p:cNvPr>
          <p:cNvGrpSpPr/>
          <p:nvPr/>
        </p:nvGrpSpPr>
        <p:grpSpPr>
          <a:xfrm>
            <a:off x="6191620" y="5340729"/>
            <a:ext cx="3703275" cy="1348906"/>
            <a:chOff x="57915" y="1034689"/>
            <a:chExt cx="3703275" cy="1348906"/>
          </a:xfrm>
        </p:grpSpPr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id="{FAE8E5A6-137E-D57D-F8FC-DD2009A7BF81}"/>
                </a:ext>
              </a:extLst>
            </p:cNvPr>
            <p:cNvGrpSpPr/>
            <p:nvPr/>
          </p:nvGrpSpPr>
          <p:grpSpPr>
            <a:xfrm>
              <a:off x="101286" y="1176912"/>
              <a:ext cx="3606106" cy="1206683"/>
              <a:chOff x="573881" y="806413"/>
              <a:chExt cx="3606106" cy="1206683"/>
            </a:xfrm>
          </p:grpSpPr>
          <p:cxnSp>
            <p:nvCxnSpPr>
              <p:cNvPr id="102" name="直接箭头连接符 101">
                <a:extLst>
                  <a:ext uri="{FF2B5EF4-FFF2-40B4-BE49-F238E27FC236}">
                    <a16:creationId xmlns:a16="http://schemas.microsoft.com/office/drawing/2014/main" id="{CEEA37BC-AD12-FD5B-9BCE-9A2D4FCF43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991" y="806413"/>
                <a:ext cx="0" cy="7508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直接箭头连接符 102">
                <a:extLst>
                  <a:ext uri="{FF2B5EF4-FFF2-40B4-BE49-F238E27FC236}">
                    <a16:creationId xmlns:a16="http://schemas.microsoft.com/office/drawing/2014/main" id="{32361DFF-1463-361F-9085-E78BCB82FC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3881" y="1576254"/>
                <a:ext cx="485110" cy="4368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直接箭头连接符 103">
                <a:extLst>
                  <a:ext uri="{FF2B5EF4-FFF2-40B4-BE49-F238E27FC236}">
                    <a16:creationId xmlns:a16="http://schemas.microsoft.com/office/drawing/2014/main" id="{138BDDFC-A540-17B2-13D1-6513AD5E3E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991" y="1557245"/>
                <a:ext cx="3120996" cy="333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1B952AB6-DBA6-A3AE-4F25-FBC506699FE7}"/>
                </a:ext>
              </a:extLst>
            </p:cNvPr>
            <p:cNvSpPr txBox="1"/>
            <p:nvPr/>
          </p:nvSpPr>
          <p:spPr>
            <a:xfrm>
              <a:off x="589120" y="1034689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4B4B4FC0-6844-398C-0DD4-DF47662758A7}"/>
                </a:ext>
              </a:extLst>
            </p:cNvPr>
            <p:cNvSpPr txBox="1"/>
            <p:nvPr/>
          </p:nvSpPr>
          <p:spPr>
            <a:xfrm>
              <a:off x="3542529" y="1908886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D0423E53-F138-F2A9-32D0-C9AD61A05F35}"/>
                </a:ext>
              </a:extLst>
            </p:cNvPr>
            <p:cNvSpPr txBox="1"/>
            <p:nvPr/>
          </p:nvSpPr>
          <p:spPr>
            <a:xfrm>
              <a:off x="57915" y="1961117"/>
              <a:ext cx="218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010B045-D557-A5D3-8D75-4E47AF48053A}"/>
              </a:ext>
            </a:extLst>
          </p:cNvPr>
          <p:cNvGrpSpPr/>
          <p:nvPr/>
        </p:nvGrpSpPr>
        <p:grpSpPr>
          <a:xfrm>
            <a:off x="8531261" y="5708845"/>
            <a:ext cx="866829" cy="853026"/>
            <a:chOff x="7777899" y="5801923"/>
            <a:chExt cx="866829" cy="853026"/>
          </a:xfrm>
        </p:grpSpPr>
        <p:sp>
          <p:nvSpPr>
            <p:cNvPr id="105" name="箭头: 右 104">
              <a:extLst>
                <a:ext uri="{FF2B5EF4-FFF2-40B4-BE49-F238E27FC236}">
                  <a16:creationId xmlns:a16="http://schemas.microsoft.com/office/drawing/2014/main" id="{E39A0A1C-AA6A-F866-5470-9257F2D91974}"/>
                </a:ext>
              </a:extLst>
            </p:cNvPr>
            <p:cNvSpPr/>
            <p:nvPr/>
          </p:nvSpPr>
          <p:spPr>
            <a:xfrm rot="13807694">
              <a:off x="7958367" y="6141872"/>
              <a:ext cx="272020" cy="12578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6" name="箭头: 右 105">
              <a:extLst>
                <a:ext uri="{FF2B5EF4-FFF2-40B4-BE49-F238E27FC236}">
                  <a16:creationId xmlns:a16="http://schemas.microsoft.com/office/drawing/2014/main" id="{290F37A4-A4F7-AF11-4603-A5493AD17290}"/>
                </a:ext>
              </a:extLst>
            </p:cNvPr>
            <p:cNvSpPr/>
            <p:nvPr/>
          </p:nvSpPr>
          <p:spPr>
            <a:xfrm rot="16200000">
              <a:off x="7920910" y="5977503"/>
              <a:ext cx="557128" cy="205968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流程图: 接点 106">
              <a:extLst>
                <a:ext uri="{FF2B5EF4-FFF2-40B4-BE49-F238E27FC236}">
                  <a16:creationId xmlns:a16="http://schemas.microsoft.com/office/drawing/2014/main" id="{EF1BC32E-808A-EEF4-4382-2DCC9CB37D75}"/>
                </a:ext>
              </a:extLst>
            </p:cNvPr>
            <p:cNvSpPr/>
            <p:nvPr/>
          </p:nvSpPr>
          <p:spPr>
            <a:xfrm>
              <a:off x="7777899" y="6064048"/>
              <a:ext cx="866829" cy="577918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箭头: 右 107">
              <a:extLst>
                <a:ext uri="{FF2B5EF4-FFF2-40B4-BE49-F238E27FC236}">
                  <a16:creationId xmlns:a16="http://schemas.microsoft.com/office/drawing/2014/main" id="{18F9B637-95D1-E46F-ABE3-2F2DF51EAFD4}"/>
                </a:ext>
              </a:extLst>
            </p:cNvPr>
            <p:cNvSpPr/>
            <p:nvPr/>
          </p:nvSpPr>
          <p:spPr>
            <a:xfrm rot="7866499">
              <a:off x="7893800" y="6416715"/>
              <a:ext cx="353137" cy="123331"/>
            </a:xfrm>
            <a:prstGeom prst="rightArrow">
              <a:avLst/>
            </a:prstGeom>
            <a:solidFill>
              <a:srgbClr val="FF0000">
                <a:alpha val="41000"/>
              </a:srgbClr>
            </a:solidFill>
            <a:ln>
              <a:solidFill>
                <a:schemeClr val="accent1">
                  <a:shade val="15000"/>
                  <a:alpha val="32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0" name="任意多边形: 形状 109">
            <a:extLst>
              <a:ext uri="{FF2B5EF4-FFF2-40B4-BE49-F238E27FC236}">
                <a16:creationId xmlns:a16="http://schemas.microsoft.com/office/drawing/2014/main" id="{29A9204E-8168-7754-3A29-1E7F08917B75}"/>
              </a:ext>
            </a:extLst>
          </p:cNvPr>
          <p:cNvSpPr/>
          <p:nvPr/>
        </p:nvSpPr>
        <p:spPr>
          <a:xfrm rot="19217801">
            <a:off x="8800092" y="6188712"/>
            <a:ext cx="99519" cy="142433"/>
          </a:xfrm>
          <a:custGeom>
            <a:avLst/>
            <a:gdLst>
              <a:gd name="connsiteX0" fmla="*/ 13060 w 224232"/>
              <a:gd name="connsiteY0" fmla="*/ 232819 h 232819"/>
              <a:gd name="connsiteX1" fmla="*/ 20494 w 224232"/>
              <a:gd name="connsiteY1" fmla="*/ 24663 h 232819"/>
              <a:gd name="connsiteX2" fmla="*/ 206348 w 224232"/>
              <a:gd name="connsiteY2" fmla="*/ 2360 h 232819"/>
              <a:gd name="connsiteX3" fmla="*/ 206348 w 224232"/>
              <a:gd name="connsiteY3" fmla="*/ 9795 h 23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232" h="232819">
                <a:moveTo>
                  <a:pt x="13060" y="232819"/>
                </a:moveTo>
                <a:cubicBezTo>
                  <a:pt x="669" y="147946"/>
                  <a:pt x="-11721" y="63073"/>
                  <a:pt x="20494" y="24663"/>
                </a:cubicBezTo>
                <a:cubicBezTo>
                  <a:pt x="52709" y="-13747"/>
                  <a:pt x="175372" y="4838"/>
                  <a:pt x="206348" y="2360"/>
                </a:cubicBezTo>
                <a:cubicBezTo>
                  <a:pt x="237324" y="-118"/>
                  <a:pt x="221836" y="4838"/>
                  <a:pt x="206348" y="9795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57911000-DABD-67C9-98D4-5A447B8D0A62}"/>
              </a:ext>
            </a:extLst>
          </p:cNvPr>
          <p:cNvSpPr txBox="1"/>
          <p:nvPr/>
        </p:nvSpPr>
        <p:spPr>
          <a:xfrm>
            <a:off x="8515630" y="6034459"/>
            <a:ext cx="654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φ</a:t>
            </a:r>
            <a:endParaRPr lang="zh-CN" altLang="en-US" dirty="0"/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574BF52A-91AA-2A18-E4E8-3D1140A67919}"/>
              </a:ext>
            </a:extLst>
          </p:cNvPr>
          <p:cNvSpPr txBox="1"/>
          <p:nvPr/>
        </p:nvSpPr>
        <p:spPr>
          <a:xfrm>
            <a:off x="10266695" y="5147575"/>
            <a:ext cx="1325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磁场方向变化</a:t>
            </a: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D1AC77A7-CD6C-5031-F870-40BC35496BBF}"/>
              </a:ext>
            </a:extLst>
          </p:cNvPr>
          <p:cNvSpPr txBox="1"/>
          <p:nvPr/>
        </p:nvSpPr>
        <p:spPr>
          <a:xfrm>
            <a:off x="8072564" y="4366889"/>
            <a:ext cx="1325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YBCO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薄膜</a:t>
            </a: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id="{1137E991-04FB-3ECA-97F9-2AC63CFDD6E3}"/>
              </a:ext>
            </a:extLst>
          </p:cNvPr>
          <p:cNvSpPr txBox="1"/>
          <p:nvPr/>
        </p:nvSpPr>
        <p:spPr>
          <a:xfrm>
            <a:off x="10266695" y="6173347"/>
            <a:ext cx="1819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极化矢量方向变化</a:t>
            </a:r>
          </a:p>
        </p:txBody>
      </p:sp>
      <p:cxnSp>
        <p:nvCxnSpPr>
          <p:cNvPr id="116" name="直接连接符 115">
            <a:extLst>
              <a:ext uri="{FF2B5EF4-FFF2-40B4-BE49-F238E27FC236}">
                <a16:creationId xmlns:a16="http://schemas.microsoft.com/office/drawing/2014/main" id="{2202E255-C42D-51BC-00C9-1E94DC54A872}"/>
              </a:ext>
            </a:extLst>
          </p:cNvPr>
          <p:cNvCxnSpPr>
            <a:cxnSpLocks/>
          </p:cNvCxnSpPr>
          <p:nvPr/>
        </p:nvCxnSpPr>
        <p:spPr>
          <a:xfrm>
            <a:off x="5853270" y="1608462"/>
            <a:ext cx="0" cy="5081173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072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5575</TotalTime>
  <Words>797</Words>
  <Application>Microsoft Office PowerPoint</Application>
  <PresentationFormat>宽屏</PresentationFormat>
  <Paragraphs>160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等线</vt:lpstr>
      <vt:lpstr>宋体</vt:lpstr>
      <vt:lpstr>Arial</vt:lpstr>
      <vt:lpstr>Calibri</vt:lpstr>
      <vt:lpstr>Cambria Math</vt:lpstr>
      <vt:lpstr>Times New Roman</vt:lpstr>
      <vt:lpstr>Office Theme</vt:lpstr>
      <vt:lpstr>用于中子极化调控的均匀磁场超导电磁铁的有限元模拟</vt:lpstr>
      <vt:lpstr>背景介绍——中子</vt:lpstr>
      <vt:lpstr>背景介绍——中子散射（1951） 1994年诺贝尔物理学奖</vt:lpstr>
      <vt:lpstr>背景介绍——极化中子散射</vt:lpstr>
      <vt:lpstr>背景介绍——极化中子散射理论 Blume-Maleyev 方程</vt:lpstr>
      <vt:lpstr>背景介绍——极化中子散射实验</vt:lpstr>
      <vt:lpstr>背景介绍——中子极化调控方法</vt:lpstr>
      <vt:lpstr>研究目的——完全极化分析装置方案</vt:lpstr>
      <vt:lpstr>研究目的——磁场用于中子极化调控</vt:lpstr>
      <vt:lpstr>研究目的——高磁场均匀度电磁场</vt:lpstr>
      <vt:lpstr>研究目的——设计难点</vt:lpstr>
      <vt:lpstr>研究方法——有限元模拟AC/DC模块</vt:lpstr>
      <vt:lpstr>研究方法——参数化建模与优化模块</vt:lpstr>
      <vt:lpstr>研究方法——参数化建模与优化模块</vt:lpstr>
      <vt:lpstr>研究方法——参数化建模与优化模块</vt:lpstr>
      <vt:lpstr>研究方法——结合原理进行针对优化</vt:lpstr>
      <vt:lpstr>研究方法——结合原理进行针对优化</vt:lpstr>
      <vt:lpstr>研究方法——结合原理进行针对优化</vt:lpstr>
      <vt:lpstr>仿真结果</vt:lpstr>
      <vt:lpstr>结论</vt:lpstr>
      <vt:lpstr>感谢观看！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yuchen dong</cp:lastModifiedBy>
  <cp:revision>41</cp:revision>
  <dcterms:created xsi:type="dcterms:W3CDTF">2024-02-12T14:03:51Z</dcterms:created>
  <dcterms:modified xsi:type="dcterms:W3CDTF">2024-10-23T14:49:14Z</dcterms:modified>
</cp:coreProperties>
</file>