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5" r:id="rId2"/>
  </p:sldIdLst>
  <p:sldSz cx="32918400" cy="43891200"/>
  <p:notesSz cx="6858000" cy="9144000"/>
  <p:custDataLst>
    <p:tags r:id="rId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40" d="100"/>
          <a:sy n="40" d="100"/>
        </p:scale>
        <p:origin x="84" y="-605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tags" Target="tags/tag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10/23/2024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10/23/2024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sz="11500" dirty="0">
                <a:latin typeface="+mn-lt"/>
                <a:ea typeface="+mn-ea"/>
              </a:rPr>
              <a:t>多层压电陶瓷在整机中的发声性能</a:t>
            </a:r>
            <a:endParaRPr lang="en-US" sz="11500" dirty="0">
              <a:latin typeface="+mn-lt"/>
              <a:ea typeface="+mn-ea"/>
            </a:endParaRPr>
          </a:p>
        </p:txBody>
      </p:sp>
      <p:sp>
        <p:nvSpPr>
          <p:cNvPr id="3" name="Content Placeholder 2"/>
          <p:cNvSpPr>
            <a:spLocks noGrp="1"/>
          </p:cNvSpPr>
          <p:nvPr>
            <p:ph sz="quarter" idx="10"/>
          </p:nvPr>
        </p:nvSpPr>
        <p:spPr>
          <a:xfrm>
            <a:off x="14197297" y="9139076"/>
            <a:ext cx="17520817" cy="1200458"/>
          </a:xfrm>
        </p:spPr>
        <p:txBody>
          <a:bodyPr/>
          <a:lstStyle/>
          <a:p>
            <a:r>
              <a:rPr lang="zh-CN" altLang="en-US" sz="4400" dirty="0">
                <a:latin typeface="+mn-lt"/>
              </a:rPr>
              <a:t>程有宏</a:t>
            </a:r>
            <a:r>
              <a:rPr lang="en-US" altLang="zh-CN" sz="4400" dirty="0">
                <a:latin typeface="+mn-lt"/>
              </a:rPr>
              <a:t> </a:t>
            </a:r>
            <a:r>
              <a:rPr lang="zh-CN" altLang="en-US" sz="4400" dirty="0">
                <a:latin typeface="+mn-lt"/>
              </a:rPr>
              <a:t>刘乐 北京荣耀终端有限公司</a:t>
            </a:r>
            <a:endParaRPr lang="en-US" sz="4400" dirty="0">
              <a:latin typeface="+mn-lt"/>
            </a:endParaRPr>
          </a:p>
        </p:txBody>
      </p:sp>
      <p:pic>
        <p:nvPicPr>
          <p:cNvPr id="19" name="图片占位符 18" descr="图标&#10;&#10;描述已自动生成"/>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17743" t="21029" r="20985" b="19468"/>
          <a:stretch>
            <a:fillRect/>
          </a:stretch>
        </p:blipFill>
        <p:spPr>
          <a:xfrm>
            <a:off x="742951" y="0"/>
            <a:ext cx="12515850" cy="12154552"/>
          </a:xfrm>
        </p:spPr>
      </p:pic>
      <mc:AlternateContent xmlns:mc="http://schemas.openxmlformats.org/markup-compatibility/2006">
        <mc:Choice xmlns:a14="http://schemas.microsoft.com/office/drawing/2010/main" Requires="a14">
          <p:sp>
            <p:nvSpPr>
              <p:cNvPr id="6" name="Text Placeholder 5"/>
              <p:cNvSpPr>
                <a:spLocks noGrp="1"/>
              </p:cNvSpPr>
              <p:nvPr>
                <p:ph type="body" sz="quarter" idx="23"/>
              </p:nvPr>
            </p:nvSpPr>
            <p:spPr>
              <a:xfrm>
                <a:off x="15655929" y="21420334"/>
                <a:ext cx="16062185" cy="7676746"/>
              </a:xfrm>
            </p:spPr>
            <p:txBody>
              <a:bodyPr>
                <a:noAutofit/>
              </a:bodyPr>
              <a:lstStyle/>
              <a:p>
                <a:pPr>
                  <a:lnSpc>
                    <a:spcPct val="150000"/>
                  </a:lnSpc>
                </a:pPr>
                <a:r>
                  <a:rPr lang="zh-CN" altLang="en-US" dirty="0"/>
                  <a:t>压电材料会在受到应力时电偶极矩变短，随之在表面产生等量正负电荷，与动圈扬声器相比，压电传感机制具有响应时间短、功耗低、转换效率高等特点。压电材料的方程可以记为</a:t>
                </a:r>
                <a:r>
                  <a:rPr lang="zh-CN" altLang="en-US" sz="3600" dirty="0"/>
                  <a:t>：</a:t>
                </a:r>
                <a:r>
                  <a:rPr lang="zh-CN" altLang="zh-CN" sz="1600" dirty="0">
                    <a:effectLst/>
                  </a:rPr>
                  <a:t> </a:t>
                </a:r>
                <a14:m>
                  <m:oMath xmlns:m="http://schemas.openxmlformats.org/officeDocument/2006/math">
                    <m:d>
                      <m:dPr>
                        <m:begChr m:val="{"/>
                        <m:endChr m:val=""/>
                        <m:ctrlPr>
                          <a:rPr lang="zh-CN" altLang="zh-CN" sz="3200" i="1">
                            <a:effectLst/>
                            <a:latin typeface="Cambria Math" panose="02040503050406030204" pitchFamily="18" charset="0"/>
                          </a:rPr>
                        </m:ctrlPr>
                      </m:dPr>
                      <m:e>
                        <m:eqArr>
                          <m:eqArrPr>
                            <m:ctrlPr>
                              <a:rPr lang="zh-CN" altLang="zh-CN" sz="3200" i="1">
                                <a:effectLst/>
                                <a:latin typeface="Cambria Math" panose="02040503050406030204" pitchFamily="18" charset="0"/>
                              </a:rPr>
                            </m:ctrlPr>
                          </m:eqArrPr>
                          <m:e>
                            <m:r>
                              <a:rPr lang="en-US" altLang="zh-CN" sz="3600" i="1">
                                <a:effectLst/>
                                <a:latin typeface="Cambria Math" panose="02040503050406030204" pitchFamily="18" charset="0"/>
                                <a:cs typeface="Times New Roman" panose="02020603050405020304" pitchFamily="18" charset="0"/>
                              </a:rPr>
                              <m:t>&amp;</m:t>
                            </m:r>
                            <m:sSub>
                              <m:sSubPr>
                                <m:ctrlPr>
                                  <a:rPr lang="zh-CN" altLang="zh-CN" sz="3200" i="1">
                                    <a:effectLst/>
                                    <a:latin typeface="Cambria Math" panose="02040503050406030204" pitchFamily="18" charset="0"/>
                                  </a:rPr>
                                </m:ctrlPr>
                              </m:sSubPr>
                              <m:e>
                                <m:r>
                                  <a:rPr lang="en-US" altLang="zh-CN" sz="3600" i="1">
                                    <a:effectLst/>
                                    <a:latin typeface="Cambria Math" panose="02040503050406030204" pitchFamily="18" charset="0"/>
                                    <a:cs typeface="Times New Roman" panose="02020603050405020304" pitchFamily="18" charset="0"/>
                                  </a:rPr>
                                  <m:t>𝑆</m:t>
                                </m:r>
                              </m:e>
                              <m:sub>
                                <m:r>
                                  <a:rPr lang="en-US" altLang="zh-CN" sz="3600" i="1">
                                    <a:effectLst/>
                                    <a:latin typeface="Cambria Math" panose="02040503050406030204" pitchFamily="18" charset="0"/>
                                    <a:cs typeface="Times New Roman" panose="02020603050405020304" pitchFamily="18" charset="0"/>
                                  </a:rPr>
                                  <m:t>𝑝</m:t>
                                </m:r>
                              </m:sub>
                            </m:sSub>
                            <m:r>
                              <a:rPr lang="en-US" altLang="zh-CN" sz="3600" i="1">
                                <a:effectLst/>
                                <a:latin typeface="Cambria Math" panose="02040503050406030204" pitchFamily="18" charset="0"/>
                                <a:cs typeface="Times New Roman" panose="02020603050405020304" pitchFamily="18" charset="0"/>
                              </a:rPr>
                              <m:t>=</m:t>
                            </m:r>
                            <m:sSubSup>
                              <m:sSubSupPr>
                                <m:ctrlPr>
                                  <a:rPr lang="zh-CN" altLang="zh-CN" sz="3200" i="1">
                                    <a:effectLst/>
                                    <a:latin typeface="Cambria Math" panose="02040503050406030204" pitchFamily="18" charset="0"/>
                                  </a:rPr>
                                </m:ctrlPr>
                              </m:sSubSupPr>
                              <m:e>
                                <m:r>
                                  <a:rPr lang="en-US" altLang="zh-CN" sz="3600" i="1">
                                    <a:effectLst/>
                                    <a:latin typeface="Cambria Math" panose="02040503050406030204" pitchFamily="18" charset="0"/>
                                    <a:cs typeface="Times New Roman" panose="02020603050405020304" pitchFamily="18" charset="0"/>
                                  </a:rPr>
                                  <m:t>𝑠</m:t>
                                </m:r>
                              </m:e>
                              <m:sub>
                                <m:r>
                                  <a:rPr lang="en-US" altLang="zh-CN" sz="3600" i="1">
                                    <a:effectLst/>
                                    <a:latin typeface="Cambria Math" panose="02040503050406030204" pitchFamily="18" charset="0"/>
                                    <a:cs typeface="Times New Roman" panose="02020603050405020304" pitchFamily="18" charset="0"/>
                                  </a:rPr>
                                  <m:t>𝑝𝑞</m:t>
                                </m:r>
                              </m:sub>
                              <m:sup>
                                <m:r>
                                  <a:rPr lang="en-US" altLang="zh-CN" sz="3600" i="1">
                                    <a:effectLst/>
                                    <a:latin typeface="Cambria Math" panose="02040503050406030204" pitchFamily="18" charset="0"/>
                                    <a:cs typeface="Times New Roman" panose="02020603050405020304" pitchFamily="18" charset="0"/>
                                  </a:rPr>
                                  <m:t>𝐸</m:t>
                                </m:r>
                              </m:sup>
                            </m:sSubSup>
                            <m:sSub>
                              <m:sSubPr>
                                <m:ctrlPr>
                                  <a:rPr lang="zh-CN" altLang="zh-CN" sz="3200" i="1">
                                    <a:effectLst/>
                                    <a:latin typeface="Cambria Math" panose="02040503050406030204" pitchFamily="18" charset="0"/>
                                  </a:rPr>
                                </m:ctrlPr>
                              </m:sSubPr>
                              <m:e>
                                <m:r>
                                  <a:rPr lang="en-US" altLang="zh-CN" sz="3600" i="1">
                                    <a:effectLst/>
                                    <a:latin typeface="Cambria Math" panose="02040503050406030204" pitchFamily="18" charset="0"/>
                                    <a:cs typeface="Times New Roman" panose="02020603050405020304" pitchFamily="18" charset="0"/>
                                  </a:rPr>
                                  <m:t>𝑇</m:t>
                                </m:r>
                              </m:e>
                              <m:sub>
                                <m:r>
                                  <a:rPr lang="en-US" altLang="zh-CN" sz="3600" i="1">
                                    <a:effectLst/>
                                    <a:latin typeface="Cambria Math" panose="02040503050406030204" pitchFamily="18" charset="0"/>
                                    <a:cs typeface="Times New Roman" panose="02020603050405020304" pitchFamily="18" charset="0"/>
                                  </a:rPr>
                                  <m:t>𝑞</m:t>
                                </m:r>
                              </m:sub>
                            </m:sSub>
                            <m:r>
                              <a:rPr lang="en-US" altLang="zh-CN" sz="3600" i="1">
                                <a:effectLst/>
                                <a:latin typeface="Cambria Math" panose="02040503050406030204" pitchFamily="18" charset="0"/>
                                <a:cs typeface="Times New Roman" panose="02020603050405020304" pitchFamily="18" charset="0"/>
                              </a:rPr>
                              <m:t>+</m:t>
                            </m:r>
                            <m:sSub>
                              <m:sSubPr>
                                <m:ctrlPr>
                                  <a:rPr lang="zh-CN" altLang="zh-CN" sz="3200" i="1">
                                    <a:effectLst/>
                                    <a:latin typeface="Cambria Math" panose="02040503050406030204" pitchFamily="18" charset="0"/>
                                  </a:rPr>
                                </m:ctrlPr>
                              </m:sSubPr>
                              <m:e>
                                <m:r>
                                  <a:rPr lang="en-US" altLang="zh-CN" sz="3600" i="1">
                                    <a:effectLst/>
                                    <a:latin typeface="Cambria Math" panose="02040503050406030204" pitchFamily="18" charset="0"/>
                                    <a:cs typeface="Times New Roman" panose="02020603050405020304" pitchFamily="18" charset="0"/>
                                  </a:rPr>
                                  <m:t>𝑑</m:t>
                                </m:r>
                              </m:e>
                              <m:sub>
                                <m:r>
                                  <a:rPr lang="en-US" altLang="zh-CN" sz="3600" i="1">
                                    <a:effectLst/>
                                    <a:latin typeface="Cambria Math" panose="02040503050406030204" pitchFamily="18" charset="0"/>
                                    <a:cs typeface="Times New Roman" panose="02020603050405020304" pitchFamily="18" charset="0"/>
                                  </a:rPr>
                                  <m:t>𝑘𝑝</m:t>
                                </m:r>
                              </m:sub>
                            </m:sSub>
                            <m:sSub>
                              <m:sSubPr>
                                <m:ctrlPr>
                                  <a:rPr lang="zh-CN" altLang="zh-CN" sz="3200" i="1">
                                    <a:effectLst/>
                                    <a:latin typeface="Cambria Math" panose="02040503050406030204" pitchFamily="18" charset="0"/>
                                  </a:rPr>
                                </m:ctrlPr>
                              </m:sSubPr>
                              <m:e>
                                <m:r>
                                  <a:rPr lang="en-US" altLang="zh-CN" sz="3600" i="1">
                                    <a:effectLst/>
                                    <a:latin typeface="Cambria Math" panose="02040503050406030204" pitchFamily="18" charset="0"/>
                                    <a:cs typeface="Times New Roman" panose="02020603050405020304" pitchFamily="18" charset="0"/>
                                  </a:rPr>
                                  <m:t>𝐸</m:t>
                                </m:r>
                              </m:e>
                              <m:sub>
                                <m:r>
                                  <a:rPr lang="en-US" altLang="zh-CN" sz="3600" i="1">
                                    <a:effectLst/>
                                    <a:latin typeface="Cambria Math" panose="02040503050406030204" pitchFamily="18" charset="0"/>
                                    <a:cs typeface="Times New Roman" panose="02020603050405020304" pitchFamily="18" charset="0"/>
                                  </a:rPr>
                                  <m:t>𝑘</m:t>
                                </m:r>
                              </m:sub>
                            </m:sSub>
                          </m:e>
                          <m:e>
                            <m:r>
                              <a:rPr lang="en-US" altLang="zh-CN" sz="3600" i="1">
                                <a:effectLst/>
                                <a:latin typeface="Cambria Math" panose="02040503050406030204" pitchFamily="18" charset="0"/>
                                <a:cs typeface="Times New Roman" panose="02020603050405020304" pitchFamily="18" charset="0"/>
                              </a:rPr>
                              <m:t>&amp;</m:t>
                            </m:r>
                            <m:sSub>
                              <m:sSubPr>
                                <m:ctrlPr>
                                  <a:rPr lang="zh-CN" altLang="zh-CN" sz="3200" i="1">
                                    <a:effectLst/>
                                    <a:latin typeface="Cambria Math" panose="02040503050406030204" pitchFamily="18" charset="0"/>
                                  </a:rPr>
                                </m:ctrlPr>
                              </m:sSubPr>
                              <m:e>
                                <m:r>
                                  <a:rPr lang="en-US" altLang="zh-CN" sz="3600" i="1">
                                    <a:effectLst/>
                                    <a:latin typeface="Cambria Math" panose="02040503050406030204" pitchFamily="18" charset="0"/>
                                    <a:cs typeface="Times New Roman" panose="02020603050405020304" pitchFamily="18" charset="0"/>
                                  </a:rPr>
                                  <m:t>𝐷</m:t>
                                </m:r>
                              </m:e>
                              <m:sub>
                                <m:r>
                                  <a:rPr lang="en-US" altLang="zh-CN" sz="3600" i="1">
                                    <a:effectLst/>
                                    <a:latin typeface="Cambria Math" panose="02040503050406030204" pitchFamily="18" charset="0"/>
                                    <a:cs typeface="Times New Roman" panose="02020603050405020304" pitchFamily="18" charset="0"/>
                                  </a:rPr>
                                  <m:t>𝑖</m:t>
                                </m:r>
                              </m:sub>
                            </m:sSub>
                            <m:r>
                              <a:rPr lang="en-US" altLang="zh-CN" sz="3600" i="1">
                                <a:effectLst/>
                                <a:latin typeface="Cambria Math" panose="02040503050406030204" pitchFamily="18" charset="0"/>
                                <a:cs typeface="Times New Roman" panose="02020603050405020304" pitchFamily="18" charset="0"/>
                              </a:rPr>
                              <m:t>=</m:t>
                            </m:r>
                            <m:sSub>
                              <m:sSubPr>
                                <m:ctrlPr>
                                  <a:rPr lang="zh-CN" altLang="zh-CN" sz="3200" i="1">
                                    <a:effectLst/>
                                    <a:latin typeface="Cambria Math" panose="02040503050406030204" pitchFamily="18" charset="0"/>
                                  </a:rPr>
                                </m:ctrlPr>
                              </m:sSubPr>
                              <m:e>
                                <m:r>
                                  <a:rPr lang="en-US" altLang="zh-CN" sz="3600" i="1">
                                    <a:effectLst/>
                                    <a:latin typeface="Cambria Math" panose="02040503050406030204" pitchFamily="18" charset="0"/>
                                    <a:cs typeface="Times New Roman" panose="02020603050405020304" pitchFamily="18" charset="0"/>
                                  </a:rPr>
                                  <m:t>𝑑</m:t>
                                </m:r>
                              </m:e>
                              <m:sub>
                                <m:r>
                                  <a:rPr lang="en-US" altLang="zh-CN" sz="3600" i="1">
                                    <a:effectLst/>
                                    <a:latin typeface="Cambria Math" panose="02040503050406030204" pitchFamily="18" charset="0"/>
                                    <a:cs typeface="Times New Roman" panose="02020603050405020304" pitchFamily="18" charset="0"/>
                                  </a:rPr>
                                  <m:t>𝑖𝑞</m:t>
                                </m:r>
                              </m:sub>
                            </m:sSub>
                            <m:sSub>
                              <m:sSubPr>
                                <m:ctrlPr>
                                  <a:rPr lang="zh-CN" altLang="zh-CN" sz="3200" i="1">
                                    <a:effectLst/>
                                    <a:latin typeface="Cambria Math" panose="02040503050406030204" pitchFamily="18" charset="0"/>
                                  </a:rPr>
                                </m:ctrlPr>
                              </m:sSubPr>
                              <m:e>
                                <m:r>
                                  <a:rPr lang="en-US" altLang="zh-CN" sz="3600" i="1">
                                    <a:effectLst/>
                                    <a:latin typeface="Cambria Math" panose="02040503050406030204" pitchFamily="18" charset="0"/>
                                    <a:cs typeface="Times New Roman" panose="02020603050405020304" pitchFamily="18" charset="0"/>
                                  </a:rPr>
                                  <m:t>𝑇</m:t>
                                </m:r>
                              </m:e>
                              <m:sub>
                                <m:r>
                                  <a:rPr lang="en-US" altLang="zh-CN" sz="3600" i="1">
                                    <a:effectLst/>
                                    <a:latin typeface="Cambria Math" panose="02040503050406030204" pitchFamily="18" charset="0"/>
                                    <a:cs typeface="Times New Roman" panose="02020603050405020304" pitchFamily="18" charset="0"/>
                                  </a:rPr>
                                  <m:t>𝑞</m:t>
                                </m:r>
                              </m:sub>
                            </m:sSub>
                            <m:r>
                              <a:rPr lang="en-US" altLang="zh-CN" sz="3600" i="1">
                                <a:effectLst/>
                                <a:latin typeface="Cambria Math" panose="02040503050406030204" pitchFamily="18" charset="0"/>
                                <a:cs typeface="Times New Roman" panose="02020603050405020304" pitchFamily="18" charset="0"/>
                              </a:rPr>
                              <m:t>+</m:t>
                            </m:r>
                            <m:sSubSup>
                              <m:sSubSupPr>
                                <m:ctrlPr>
                                  <a:rPr lang="zh-CN" altLang="zh-CN" sz="3200" i="1">
                                    <a:effectLst/>
                                    <a:latin typeface="Cambria Math" panose="02040503050406030204" pitchFamily="18" charset="0"/>
                                  </a:rPr>
                                </m:ctrlPr>
                              </m:sSubSupPr>
                              <m:e>
                                <m:r>
                                  <a:rPr lang="en-US" altLang="zh-CN" sz="3600" i="1">
                                    <a:effectLst/>
                                    <a:latin typeface="Cambria Math" panose="02040503050406030204" pitchFamily="18" charset="0"/>
                                    <a:cs typeface="Times New Roman" panose="02020603050405020304" pitchFamily="18" charset="0"/>
                                  </a:rPr>
                                  <m:t>𝜀</m:t>
                                </m:r>
                              </m:e>
                              <m:sub>
                                <m:r>
                                  <a:rPr lang="en-US" altLang="zh-CN" sz="3600" i="1">
                                    <a:effectLst/>
                                    <a:latin typeface="Cambria Math" panose="02040503050406030204" pitchFamily="18" charset="0"/>
                                    <a:cs typeface="Times New Roman" panose="02020603050405020304" pitchFamily="18" charset="0"/>
                                  </a:rPr>
                                  <m:t>𝑖𝑘</m:t>
                                </m:r>
                              </m:sub>
                              <m:sup>
                                <m:r>
                                  <a:rPr lang="en-US" altLang="zh-CN" sz="3600" i="1">
                                    <a:effectLst/>
                                    <a:latin typeface="Cambria Math" panose="02040503050406030204" pitchFamily="18" charset="0"/>
                                    <a:cs typeface="Times New Roman" panose="02020603050405020304" pitchFamily="18" charset="0"/>
                                  </a:rPr>
                                  <m:t>𝑇</m:t>
                                </m:r>
                              </m:sup>
                            </m:sSubSup>
                            <m:sSub>
                              <m:sSubPr>
                                <m:ctrlPr>
                                  <a:rPr lang="zh-CN" altLang="zh-CN" sz="3200" i="1">
                                    <a:effectLst/>
                                    <a:latin typeface="Cambria Math" panose="02040503050406030204" pitchFamily="18" charset="0"/>
                                  </a:rPr>
                                </m:ctrlPr>
                              </m:sSubPr>
                              <m:e>
                                <m:r>
                                  <a:rPr lang="en-US" altLang="zh-CN" sz="3600" i="1">
                                    <a:effectLst/>
                                    <a:latin typeface="Cambria Math" panose="02040503050406030204" pitchFamily="18" charset="0"/>
                                    <a:cs typeface="Times New Roman" panose="02020603050405020304" pitchFamily="18" charset="0"/>
                                  </a:rPr>
                                  <m:t>𝐸</m:t>
                                </m:r>
                              </m:e>
                              <m:sub>
                                <m:r>
                                  <a:rPr lang="en-US" altLang="zh-CN" sz="3600" i="1">
                                    <a:effectLst/>
                                    <a:latin typeface="Cambria Math" panose="02040503050406030204" pitchFamily="18" charset="0"/>
                                    <a:cs typeface="Times New Roman" panose="02020603050405020304" pitchFamily="18" charset="0"/>
                                  </a:rPr>
                                  <m:t>𝑘</m:t>
                                </m:r>
                              </m:sub>
                            </m:sSub>
                            <m:r>
                              <a:rPr lang="en-US" altLang="zh-CN" sz="3600" i="1">
                                <a:effectLst/>
                                <a:latin typeface="Cambria Math" panose="02040503050406030204" pitchFamily="18" charset="0"/>
                                <a:cs typeface="Times New Roman" panose="02020603050405020304" pitchFamily="18" charset="0"/>
                              </a:rPr>
                              <m:t>    &amp;&amp;</m:t>
                            </m:r>
                          </m:e>
                        </m:eqArr>
                      </m:e>
                    </m:d>
                  </m:oMath>
                </a14:m>
                <a:endParaRPr lang="en-US" altLang="zh-CN" sz="3600" dirty="0"/>
              </a:p>
              <a:p>
                <a:pPr>
                  <a:lnSpc>
                    <a:spcPct val="150000"/>
                  </a:lnSpc>
                </a:pPr>
                <a:r>
                  <a:rPr lang="zh-CN" altLang="en-US" dirty="0">
                    <a:cs typeface="Times New Roman" panose="02020603050405020304" pitchFamily="18" charset="0"/>
                  </a:rPr>
                  <a:t>在压电材料的极化参数设定中可以通过求解数学方程获得一组弯曲的局域坐标，使得各向异性材料的极化参数与弯曲压电陶瓷的曲率法向一致。最后使用多层材料仿真 </a:t>
                </a:r>
                <a:r>
                  <a:rPr lang="en-US" altLang="zh-CN" dirty="0">
                    <a:cs typeface="Times New Roman" panose="02020603050405020304" pitchFamily="18" charset="0"/>
                  </a:rPr>
                  <a:t>PZT </a:t>
                </a:r>
                <a:r>
                  <a:rPr lang="zh-CN" altLang="en-US" dirty="0">
                    <a:cs typeface="Times New Roman" panose="02020603050405020304" pitchFamily="18" charset="0"/>
                  </a:rPr>
                  <a:t>位移，实现声固耦合。</a:t>
                </a:r>
                <a:endParaRPr lang="en-US" i="1" dirty="0"/>
              </a:p>
            </p:txBody>
          </p:sp>
        </mc:Choice>
        <mc:Fallback>
          <p:sp>
            <p:nvSpPr>
              <p:cNvPr id="6" name="Text Placeholder 5"/>
              <p:cNvSpPr>
                <a:spLocks noGrp="1" noRot="1" noChangeAspect="1" noMove="1" noResize="1" noEditPoints="1" noAdjustHandles="1" noChangeArrowheads="1" noChangeShapeType="1" noTextEdit="1"/>
              </p:cNvSpPr>
              <p:nvPr>
                <p:ph type="body" sz="quarter" idx="23"/>
              </p:nvPr>
            </p:nvSpPr>
            <p:spPr>
              <a:xfrm>
                <a:off x="15655929" y="21420334"/>
                <a:ext cx="16062185" cy="7676746"/>
              </a:xfrm>
              <a:blipFill>
                <a:blip r:embed="rId3"/>
                <a:stretch>
                  <a:fillRect l="-1328" r="-3719"/>
                </a:stretch>
              </a:blipFill>
            </p:spPr>
            <p:txBody>
              <a:bodyPr/>
              <a:lstStyle/>
              <a:p>
                <a:r>
                  <a:rPr lang="en-US">
                    <a:noFill/>
                  </a:rPr>
                  <a:t> </a:t>
                </a:r>
              </a:p>
            </p:txBody>
          </p:sp>
        </mc:Fallback>
      </mc:AlternateContent>
      <p:sp>
        <p:nvSpPr>
          <p:cNvPr id="7" name="Text Placeholder 6"/>
          <p:cNvSpPr>
            <a:spLocks noGrp="1"/>
          </p:cNvSpPr>
          <p:nvPr>
            <p:ph type="body" sz="quarter" idx="24"/>
          </p:nvPr>
        </p:nvSpPr>
        <p:spPr>
          <a:xfrm>
            <a:off x="1196912" y="39623894"/>
            <a:ext cx="16062185" cy="2315228"/>
          </a:xfrm>
        </p:spPr>
        <p:txBody>
          <a:bodyPr/>
          <a:lstStyle/>
          <a:p>
            <a:r>
              <a:rPr lang="en-US" altLang="zh-CN" dirty="0">
                <a:latin typeface="+mn-lt"/>
              </a:rPr>
              <a:t>1. V. </a:t>
            </a:r>
            <a:r>
              <a:rPr lang="en-US" altLang="zh-CN" dirty="0" err="1">
                <a:latin typeface="+mn-lt"/>
              </a:rPr>
              <a:t>Piefort</a:t>
            </a:r>
            <a:r>
              <a:rPr lang="en-US" altLang="zh-CN" dirty="0">
                <a:latin typeface="+mn-lt"/>
              </a:rPr>
              <a:t>, Finite Element Modelling of Piezoelectric Active Structures, Ph.D. thesis, </a:t>
            </a:r>
            <a:r>
              <a:rPr lang="en-US" altLang="zh-CN" dirty="0" err="1">
                <a:latin typeface="+mn-lt"/>
              </a:rPr>
              <a:t>Université</a:t>
            </a:r>
            <a:r>
              <a:rPr lang="en-US" altLang="zh-CN" dirty="0">
                <a:latin typeface="+mn-lt"/>
              </a:rPr>
              <a:t> Libre de </a:t>
            </a:r>
            <a:r>
              <a:rPr lang="en-US" altLang="zh-CN" dirty="0" err="1">
                <a:latin typeface="+mn-lt"/>
              </a:rPr>
              <a:t>Bruxelles</a:t>
            </a:r>
            <a:r>
              <a:rPr lang="en-US" altLang="zh-CN" dirty="0">
                <a:latin typeface="+mn-lt"/>
              </a:rPr>
              <a:t>, Belgium, Dept. Mechanical Engineering and Robotics, 2001</a:t>
            </a:r>
            <a:endParaRPr lang="en-US" dirty="0">
              <a:latin typeface="+mn-lt"/>
            </a:endParaRPr>
          </a:p>
        </p:txBody>
      </p:sp>
      <p:sp>
        <p:nvSpPr>
          <p:cNvPr id="8" name="Content Placeholder 7"/>
          <p:cNvSpPr>
            <a:spLocks noGrp="1"/>
          </p:cNvSpPr>
          <p:nvPr>
            <p:ph sz="quarter" idx="26"/>
          </p:nvPr>
        </p:nvSpPr>
        <p:spPr/>
        <p:txBody>
          <a:bodyPr/>
          <a:lstStyle/>
          <a:p>
            <a:pPr>
              <a:lnSpc>
                <a:spcPct val="150000"/>
              </a:lnSpc>
            </a:pPr>
            <a:r>
              <a:rPr lang="zh-CN" altLang="en-US" dirty="0">
                <a:latin typeface="+mn-lt"/>
              </a:rPr>
              <a:t>构建多层压电陶瓷在屏幕发声性能方面的完整模型，包含耳内与外场声压对比的评估与分析</a:t>
            </a:r>
            <a:endParaRPr lang="en-US" dirty="0">
              <a:latin typeface="+mn-lt"/>
            </a:endParaRPr>
          </a:p>
        </p:txBody>
      </p:sp>
      <p:sp>
        <p:nvSpPr>
          <p:cNvPr id="5" name="Text Placeholder 4"/>
          <p:cNvSpPr>
            <a:spLocks noGrp="1"/>
          </p:cNvSpPr>
          <p:nvPr>
            <p:ph type="body" sz="quarter" idx="18"/>
          </p:nvPr>
        </p:nvSpPr>
        <p:spPr/>
        <p:txBody>
          <a:bodyPr/>
          <a:lstStyle/>
          <a:p>
            <a:pPr>
              <a:lnSpc>
                <a:spcPct val="150000"/>
              </a:lnSpc>
            </a:pPr>
            <a:r>
              <a:rPr lang="zh-CN" altLang="en-US" dirty="0">
                <a:cs typeface="Times New Roman" panose="02020603050405020304" pitchFamily="18" charset="0"/>
              </a:rPr>
              <a:t>压电材料被广泛应用于传感器和执行器方面。基于压电陶瓷的扬声器具有功耗低，振膜结构简单等特点。</a:t>
            </a:r>
            <a:r>
              <a:rPr lang="en-US" altLang="zh-CN" dirty="0">
                <a:cs typeface="Times New Roman" panose="02020603050405020304" pitchFamily="18" charset="0"/>
              </a:rPr>
              <a:t>PZT </a:t>
            </a:r>
            <a:r>
              <a:rPr lang="zh-CN" altLang="en-US" dirty="0">
                <a:cs typeface="Times New Roman" panose="02020603050405020304" pitchFamily="18" charset="0"/>
              </a:rPr>
              <a:t>具有很高的压电系数，具有机电转换效率高，驱动应用能力强的特点。</a:t>
            </a:r>
          </a:p>
          <a:p>
            <a:pPr>
              <a:lnSpc>
                <a:spcPct val="150000"/>
              </a:lnSpc>
            </a:pPr>
            <a:r>
              <a:rPr lang="zh-CN" altLang="en-US" dirty="0">
                <a:cs typeface="Times New Roman" panose="02020603050405020304" pitchFamily="18" charset="0"/>
              </a:rPr>
              <a:t>仿真设计中我们使用 </a:t>
            </a:r>
            <a:r>
              <a:rPr lang="en-US" altLang="zh-CN" dirty="0">
                <a:cs typeface="Times New Roman" panose="02020603050405020304" pitchFamily="18" charset="0"/>
              </a:rPr>
              <a:t>COMSOL Multiphysics </a:t>
            </a:r>
            <a:r>
              <a:rPr lang="zh-CN" altLang="en-US" dirty="0">
                <a:cs typeface="Times New Roman" panose="02020603050405020304" pitchFamily="18" charset="0"/>
              </a:rPr>
              <a:t>构建了电、力、声多物理场，为了提高性能采用了多层材料叠加获得更大的法向位移，从而提高其低频响应。最后得到的计算结果与测试结果一致。同时使用 </a:t>
            </a:r>
            <a:r>
              <a:rPr lang="en-US" altLang="zh-CN" dirty="0">
                <a:cs typeface="Times New Roman" panose="02020603050405020304" pitchFamily="18" charset="0"/>
              </a:rPr>
              <a:t>COMSOL </a:t>
            </a:r>
            <a:r>
              <a:rPr lang="zh-CN" altLang="en-US" dirty="0">
                <a:cs typeface="Times New Roman" panose="02020603050405020304" pitchFamily="18" charset="0"/>
              </a:rPr>
              <a:t>优化 </a:t>
            </a:r>
            <a:r>
              <a:rPr lang="en-US" altLang="zh-CN" dirty="0">
                <a:cs typeface="Times New Roman" panose="02020603050405020304" pitchFamily="18" charset="0"/>
              </a:rPr>
              <a:t>PZT </a:t>
            </a:r>
            <a:r>
              <a:rPr lang="zh-CN" altLang="en-US" dirty="0">
                <a:cs typeface="Times New Roman" panose="02020603050405020304" pitchFamily="18" charset="0"/>
              </a:rPr>
              <a:t>几何参数和层数可以进一步增加其法向位移，提高器件性能。</a:t>
            </a:r>
          </a:p>
          <a:p>
            <a:endParaRPr lang="en-US" altLang="zh-CN" dirty="0"/>
          </a:p>
        </p:txBody>
      </p:sp>
      <p:sp>
        <p:nvSpPr>
          <p:cNvPr id="9" name="Text Placeholder 8"/>
          <p:cNvSpPr>
            <a:spLocks noGrp="1"/>
          </p:cNvSpPr>
          <p:nvPr>
            <p:ph type="body" sz="quarter" idx="27"/>
          </p:nvPr>
        </p:nvSpPr>
        <p:spPr/>
        <p:txBody>
          <a:bodyPr/>
          <a:lstStyle/>
          <a:p>
            <a:r>
              <a:rPr lang="zh-CN" altLang="en-US" dirty="0"/>
              <a:t>摘要：</a:t>
            </a:r>
            <a:endParaRPr lang="en-US" dirty="0"/>
          </a:p>
        </p:txBody>
      </p:sp>
      <p:sp>
        <p:nvSpPr>
          <p:cNvPr id="10" name="Text Placeholder 9"/>
          <p:cNvSpPr>
            <a:spLocks noGrp="1"/>
          </p:cNvSpPr>
          <p:nvPr>
            <p:ph type="body" sz="quarter" idx="28"/>
          </p:nvPr>
        </p:nvSpPr>
        <p:spPr>
          <a:xfrm>
            <a:off x="15655929" y="20130617"/>
            <a:ext cx="16062185" cy="1303795"/>
          </a:xfrm>
        </p:spPr>
        <p:txBody>
          <a:bodyPr/>
          <a:lstStyle/>
          <a:p>
            <a:r>
              <a:rPr lang="zh-CN" altLang="en-US" dirty="0"/>
              <a:t>计算方法：</a:t>
            </a:r>
            <a:endParaRPr lang="en-US" dirty="0"/>
          </a:p>
        </p:txBody>
      </p:sp>
      <p:pic>
        <p:nvPicPr>
          <p:cNvPr id="21" name="图片占位符 20" descr="图片包含 图形用户界面&#10;&#10;描述已自动生成"/>
          <p:cNvPicPr>
            <a:picLocks noGrp="1" noChangeAspect="1"/>
          </p:cNvPicPr>
          <p:nvPr>
            <p:ph type="pic" sz="quarter" idx="29"/>
          </p:nvPr>
        </p:nvPicPr>
        <p:blipFill>
          <a:blip r:embed="rId4">
            <a:extLst>
              <a:ext uri="{28A0092B-C50C-407E-A947-70E740481C1C}">
                <a14:useLocalDpi xmlns:a14="http://schemas.microsoft.com/office/drawing/2010/main" val="0"/>
              </a:ext>
            </a:extLst>
          </a:blip>
          <a:srcRect t="3334" b="3334"/>
          <a:stretch>
            <a:fillRect/>
          </a:stretch>
        </p:blipFill>
        <p:spPr/>
      </p:pic>
      <p:sp>
        <p:nvSpPr>
          <p:cNvPr id="12" name="Text Placeholder 11"/>
          <p:cNvSpPr>
            <a:spLocks noGrp="1"/>
          </p:cNvSpPr>
          <p:nvPr>
            <p:ph type="body" sz="quarter" idx="30"/>
          </p:nvPr>
        </p:nvSpPr>
        <p:spPr/>
        <p:txBody>
          <a:bodyPr/>
          <a:lstStyle/>
          <a:p>
            <a:pPr algn="ctr"/>
            <a:r>
              <a:rPr lang="zh-CN" altLang="en-US" dirty="0"/>
              <a:t>图</a:t>
            </a:r>
            <a:r>
              <a:rPr lang="en-US" altLang="zh-CN" dirty="0"/>
              <a:t>1. </a:t>
            </a:r>
            <a:r>
              <a:rPr lang="zh-CN" altLang="en-US" dirty="0"/>
              <a:t>压电材料 </a:t>
            </a:r>
            <a:r>
              <a:rPr lang="en-US" altLang="zh-CN" dirty="0"/>
              <a:t>PZT</a:t>
            </a:r>
            <a:endParaRPr lang="en-US" dirty="0"/>
          </a:p>
        </p:txBody>
      </p:sp>
      <p:pic>
        <p:nvPicPr>
          <p:cNvPr id="33" name="图片占位符 32"/>
          <p:cNvPicPr>
            <a:picLocks noGrp="1" noChangeAspect="1"/>
          </p:cNvPicPr>
          <p:nvPr>
            <p:ph type="pic" sz="quarter" idx="31"/>
          </p:nvPr>
        </p:nvPicPr>
        <p:blipFill>
          <a:blip r:embed="rId5">
            <a:extLst>
              <a:ext uri="{28A0092B-C50C-407E-A947-70E740481C1C}">
                <a14:useLocalDpi xmlns:a14="http://schemas.microsoft.com/office/drawing/2010/main" val="0"/>
              </a:ext>
            </a:extLst>
          </a:blip>
          <a:srcRect t="5100" b="5100"/>
          <a:stretch>
            <a:fillRect/>
          </a:stretch>
        </p:blipFill>
        <p:spPr>
          <a:xfrm>
            <a:off x="20345400" y="39169735"/>
            <a:ext cx="10053338" cy="2162847"/>
          </a:xfrm>
        </p:spPr>
      </p:pic>
      <p:sp>
        <p:nvSpPr>
          <p:cNvPr id="14" name="Text Placeholder 13"/>
          <p:cNvSpPr>
            <a:spLocks noGrp="1"/>
          </p:cNvSpPr>
          <p:nvPr>
            <p:ph type="body" sz="quarter" idx="32"/>
          </p:nvPr>
        </p:nvSpPr>
        <p:spPr>
          <a:xfrm>
            <a:off x="1161100" y="32068158"/>
            <a:ext cx="15434125" cy="7101577"/>
          </a:xfrm>
        </p:spPr>
        <p:txBody>
          <a:bodyPr/>
          <a:lstStyle/>
          <a:p>
            <a:pPr>
              <a:lnSpc>
                <a:spcPct val="150000"/>
              </a:lnSpc>
            </a:pPr>
            <a:r>
              <a:rPr lang="en-US" altLang="zh-CN" sz="4400" dirty="0"/>
              <a:t>PZT </a:t>
            </a:r>
            <a:r>
              <a:rPr lang="zh-CN" altLang="en-US" sz="4400" dirty="0"/>
              <a:t>推动屏幕振动发声，对人头下耳内、外场漏音点位置的声压进行响度值的加权计算，得到的耳内，远场声对比度客观值与主观评价一致。通过软硬件结合调制可以进一步提高耳内、外场的声对比度。</a:t>
            </a:r>
            <a:endParaRPr lang="en-US" sz="4400" dirty="0"/>
          </a:p>
        </p:txBody>
      </p:sp>
      <p:sp>
        <p:nvSpPr>
          <p:cNvPr id="15" name="Text Placeholder 14"/>
          <p:cNvSpPr>
            <a:spLocks noGrp="1"/>
          </p:cNvSpPr>
          <p:nvPr>
            <p:ph type="body" sz="quarter" idx="33"/>
          </p:nvPr>
        </p:nvSpPr>
        <p:spPr>
          <a:xfrm>
            <a:off x="1232724" y="30448482"/>
            <a:ext cx="15362501" cy="1303795"/>
          </a:xfrm>
        </p:spPr>
        <p:txBody>
          <a:bodyPr/>
          <a:lstStyle/>
          <a:p>
            <a:r>
              <a:rPr lang="zh-CN" altLang="en-US" dirty="0"/>
              <a:t>结果：</a:t>
            </a:r>
            <a:endParaRPr lang="en-US" dirty="0"/>
          </a:p>
        </p:txBody>
      </p:sp>
      <p:pic>
        <p:nvPicPr>
          <p:cNvPr id="24" name="图片占位符 23"/>
          <p:cNvPicPr>
            <a:picLocks noGrp="1" noChangeAspect="1"/>
          </p:cNvPicPr>
          <p:nvPr>
            <p:ph type="pic" sz="quarter" idx="34"/>
          </p:nvPr>
        </p:nvPicPr>
        <p:blipFill>
          <a:blip r:embed="rId6">
            <a:extLst>
              <a:ext uri="{28A0092B-C50C-407E-A947-70E740481C1C}">
                <a14:useLocalDpi xmlns:a14="http://schemas.microsoft.com/office/drawing/2010/main" val="0"/>
              </a:ext>
            </a:extLst>
          </a:blip>
          <a:srcRect t="11495" b="11495"/>
          <a:stretch>
            <a:fillRect/>
          </a:stretch>
        </p:blipFill>
        <p:spPr>
          <a:xfrm>
            <a:off x="17026160" y="30448482"/>
            <a:ext cx="14218039" cy="6577569"/>
          </a:xfrm>
        </p:spPr>
      </p:pic>
      <p:sp>
        <p:nvSpPr>
          <p:cNvPr id="17" name="Text Placeholder 16"/>
          <p:cNvSpPr>
            <a:spLocks noGrp="1"/>
          </p:cNvSpPr>
          <p:nvPr>
            <p:ph type="body" sz="quarter" idx="35"/>
          </p:nvPr>
        </p:nvSpPr>
        <p:spPr>
          <a:xfrm>
            <a:off x="17493207" y="37026051"/>
            <a:ext cx="14224907" cy="1468347"/>
          </a:xfrm>
        </p:spPr>
        <p:txBody>
          <a:bodyPr/>
          <a:lstStyle/>
          <a:p>
            <a:pPr algn="ctr"/>
            <a:r>
              <a:rPr lang="zh-CN" altLang="en-US" dirty="0"/>
              <a:t>图</a:t>
            </a:r>
            <a:r>
              <a:rPr lang="en-US" altLang="zh-CN" dirty="0"/>
              <a:t>2. </a:t>
            </a:r>
            <a:r>
              <a:rPr lang="zh-CN" altLang="en-US" dirty="0"/>
              <a:t>人头下耳内、漏音 </a:t>
            </a:r>
            <a:r>
              <a:rPr lang="en-US" altLang="zh-CN" dirty="0"/>
              <a:t>SPL</a:t>
            </a:r>
          </a:p>
          <a:p>
            <a:pPr algn="ctr"/>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OGY1MWY3NDc5YjY0MGQxNGU5ZTFjNjdjNGZkNDkwMWIifQ=="/>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TotalTime>
  <Words>371</Words>
  <Application>Microsoft Office PowerPoint</Application>
  <PresentationFormat>自定义</PresentationFormat>
  <Paragraphs>14</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等线</vt:lpstr>
      <vt:lpstr>等线 Light</vt:lpstr>
      <vt:lpstr>Arial</vt:lpstr>
      <vt:lpstr>Calibri</vt:lpstr>
      <vt:lpstr>Calibri Light</vt:lpstr>
      <vt:lpstr>Cambria Math</vt:lpstr>
      <vt:lpstr>Times New Roman</vt:lpstr>
      <vt:lpstr>Office Theme</vt:lpstr>
      <vt:lpstr>多层压电陶瓷在整机中的发声性能</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Renji (Boris) Hao</cp:lastModifiedBy>
  <cp:revision>131</cp:revision>
  <cp:lastPrinted>2023-01-06T15:48:00Z</cp:lastPrinted>
  <dcterms:created xsi:type="dcterms:W3CDTF">2023-01-03T14:57:00Z</dcterms:created>
  <dcterms:modified xsi:type="dcterms:W3CDTF">2024-10-23T08:41:46Z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A0E646C398494D36A7491A46C28FD2D8_12</vt:lpwstr>
  </property>
  <property fmtid="{D5CDD505-2E9C-101B-9397-08002B2CF9AE}" pid="3" name="KSOProductBuildVer">
    <vt:lpwstr>2052-12.1.0.18276</vt:lpwstr>
  </property>
</Properties>
</file>