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MSOL 海报模板" id="{09EF3F39-416E-4746-905C-8534B72613B9}">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40" d="100"/>
          <a:sy n="40" d="100"/>
        </p:scale>
        <p:origin x="84" y="3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8" y="21765443"/>
            <a:ext cx="16062185" cy="6856707"/>
          </a:xfrm>
        </p:spPr>
        <p:txBody>
          <a:bodyPr/>
          <a:lstStyle/>
          <a:p>
            <a:pPr indent="1260000">
              <a:lnSpc>
                <a:spcPts val="7700"/>
              </a:lnSpc>
            </a:pPr>
            <a:r>
              <a:rPr lang="zh-CN" altLang="en-US" dirty="0">
                <a:latin typeface="+mn-ea"/>
              </a:rPr>
              <a:t>采用先进成像技术得到正负极材料的真实三维微结构并通过压汞仪得到的电极孔隙率验证三维重构结果的准确性；制作半电池开展 </a:t>
            </a:r>
            <a:r>
              <a:rPr lang="en-US" altLang="zh-CN" dirty="0"/>
              <a:t>GITT</a:t>
            </a:r>
            <a:r>
              <a:rPr lang="en-US" altLang="zh-CN" dirty="0">
                <a:latin typeface="+mn-ea"/>
              </a:rPr>
              <a:t> </a:t>
            </a:r>
            <a:r>
              <a:rPr lang="zh-CN" altLang="en-US" dirty="0">
                <a:latin typeface="+mn-ea"/>
              </a:rPr>
              <a:t>和 </a:t>
            </a:r>
            <a:r>
              <a:rPr lang="en-US" altLang="zh-CN" dirty="0"/>
              <a:t>LSV</a:t>
            </a:r>
            <a:r>
              <a:rPr lang="en-US" altLang="zh-CN" dirty="0">
                <a:latin typeface="+mn-ea"/>
              </a:rPr>
              <a:t> </a:t>
            </a:r>
            <a:r>
              <a:rPr lang="zh-CN" altLang="en-US" dirty="0">
                <a:latin typeface="+mn-ea"/>
              </a:rPr>
              <a:t>测试，得到正负极固相扩散系数和反应速率常数随 </a:t>
            </a:r>
            <a:r>
              <a:rPr lang="en-US" altLang="zh-CN" dirty="0"/>
              <a:t>SOC</a:t>
            </a:r>
            <a:r>
              <a:rPr lang="en-US" altLang="zh-CN" dirty="0">
                <a:latin typeface="+mn-ea"/>
              </a:rPr>
              <a:t> </a:t>
            </a:r>
            <a:r>
              <a:rPr lang="zh-CN" altLang="en-US" dirty="0">
                <a:latin typeface="+mn-ea"/>
              </a:rPr>
              <a:t>的函数式；分别将电极沿厚度分为</a:t>
            </a:r>
            <a:r>
              <a:rPr lang="en-US" altLang="zh-CN" dirty="0"/>
              <a:t>1/2/4/8/16</a:t>
            </a:r>
            <a:r>
              <a:rPr lang="zh-CN" altLang="en-US" dirty="0">
                <a:latin typeface="+mn-ea"/>
              </a:rPr>
              <a:t>层，基于相对应的真实微结构输出活性颗粒 </a:t>
            </a:r>
            <a:r>
              <a:rPr lang="en-US" altLang="zh-CN" dirty="0"/>
              <a:t>D50 </a:t>
            </a:r>
            <a:r>
              <a:rPr lang="zh-CN" altLang="en-US" dirty="0">
                <a:latin typeface="+mn-ea"/>
              </a:rPr>
              <a:t>直径、孔隙率、固相迂曲度和液相迂曲度，在多孔电极理论框架下建立正负极半电池及全电池的电化学模型，解析精度提升效果及其内在机理。</a:t>
            </a:r>
            <a:endParaRPr lang="en-US" altLang="zh-CN" dirty="0">
              <a:latin typeface="+mn-ea"/>
            </a:endParaRP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530110"/>
            <a:ext cx="17218410" cy="2315228"/>
          </a:xfrm>
        </p:spPr>
        <p:txBody>
          <a:bodyPr/>
          <a:lstStyle/>
          <a:p>
            <a:pPr marL="514350" indent="-514350">
              <a:spcBef>
                <a:spcPts val="1800"/>
              </a:spcBef>
              <a:buAutoNum type="arabicPeriod"/>
            </a:pPr>
            <a:r>
              <a:rPr lang="en-US" dirty="0">
                <a:latin typeface="+mn-ea"/>
                <a:cs typeface="Arial" panose="020B0604020202020204" pitchFamily="34" charset="0"/>
              </a:rPr>
              <a:t>WANG L,JIN M,CAI Y, et </a:t>
            </a:r>
            <a:r>
              <a:rPr lang="en-US" dirty="0" err="1">
                <a:latin typeface="+mn-ea"/>
                <a:cs typeface="Arial" panose="020B0604020202020204" pitchFamily="34" charset="0"/>
              </a:rPr>
              <a:t>al.Construction</a:t>
            </a:r>
            <a:r>
              <a:rPr lang="en-US" dirty="0">
                <a:latin typeface="+mn-ea"/>
                <a:cs typeface="Arial" panose="020B0604020202020204" pitchFamily="34" charset="0"/>
              </a:rPr>
              <a:t> of electrochemical model for high C-rate conditions in lithium-ion battery based on experimental analogy method[J].Energy,2023,279:</a:t>
            </a:r>
          </a:p>
          <a:p>
            <a:pPr marL="514350" indent="-514350">
              <a:spcBef>
                <a:spcPts val="1800"/>
              </a:spcBef>
              <a:buAutoNum type="arabicPeriod"/>
            </a:pPr>
            <a:r>
              <a:rPr lang="en-US" dirty="0">
                <a:latin typeface="+mn-ea"/>
                <a:cs typeface="Arial" panose="020B0604020202020204" pitchFamily="34" charset="0"/>
              </a:rPr>
              <a:t>LI J,WANG D,PECHT </a:t>
            </a:r>
            <a:r>
              <a:rPr lang="en-US" dirty="0" err="1">
                <a:latin typeface="+mn-ea"/>
                <a:cs typeface="Arial" panose="020B0604020202020204" pitchFamily="34" charset="0"/>
              </a:rPr>
              <a:t>M.An</a:t>
            </a:r>
            <a:r>
              <a:rPr lang="en-US" dirty="0">
                <a:latin typeface="+mn-ea"/>
                <a:cs typeface="Arial" panose="020B0604020202020204" pitchFamily="34" charset="0"/>
              </a:rPr>
              <a:t> electrochemical model for high C-rate conditions in lithium-ion batteries[J].Journal of Power Sources,2019,436:</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1124738"/>
            <a:ext cx="15434125" cy="7101577"/>
          </a:xfrm>
        </p:spPr>
        <p:txBody>
          <a:bodyPr/>
          <a:lstStyle/>
          <a:p>
            <a:pPr marL="685800" indent="-685800">
              <a:lnSpc>
                <a:spcPts val="7500"/>
              </a:lnSpc>
              <a:spcBef>
                <a:spcPts val="600"/>
              </a:spcBef>
              <a:buFont typeface="Wingdings" panose="05000000000000000000" pitchFamily="2" charset="2"/>
              <a:buChar char="l"/>
            </a:pPr>
            <a:r>
              <a:rPr lang="zh-CN" altLang="en-US" dirty="0">
                <a:latin typeface="+mn-ea"/>
              </a:rPr>
              <a:t>小倍率</a:t>
            </a:r>
            <a:r>
              <a:rPr lang="zh-CN" altLang="en-US" dirty="0"/>
              <a:t>（</a:t>
            </a:r>
            <a:r>
              <a:rPr lang="en-US" altLang="zh-CN" dirty="0"/>
              <a:t>0.2C</a:t>
            </a:r>
            <a:r>
              <a:rPr lang="zh-CN" altLang="en-US" dirty="0"/>
              <a:t>）</a:t>
            </a:r>
            <a:r>
              <a:rPr lang="zh-CN" altLang="en-US" dirty="0">
                <a:latin typeface="+mn-ea"/>
              </a:rPr>
              <a:t>下修正模型与 </a:t>
            </a:r>
            <a:r>
              <a:rPr lang="en-US" altLang="zh-CN" dirty="0"/>
              <a:t>P2D </a:t>
            </a:r>
            <a:r>
              <a:rPr lang="zh-CN" altLang="en-US" dirty="0">
                <a:latin typeface="+mn-ea"/>
              </a:rPr>
              <a:t>模型精度相当，大倍率</a:t>
            </a:r>
            <a:r>
              <a:rPr lang="zh-CN" altLang="en-US" dirty="0"/>
              <a:t>（</a:t>
            </a:r>
            <a:r>
              <a:rPr lang="en-US" altLang="zh-CN" dirty="0"/>
              <a:t>1C</a:t>
            </a:r>
            <a:r>
              <a:rPr lang="zh-CN" altLang="en-US" dirty="0"/>
              <a:t>）</a:t>
            </a:r>
            <a:r>
              <a:rPr lang="zh-CN" altLang="en-US" dirty="0">
                <a:latin typeface="+mn-ea"/>
              </a:rPr>
              <a:t>下 </a:t>
            </a:r>
            <a:r>
              <a:rPr lang="en-US" altLang="zh-CN" dirty="0"/>
              <a:t>P2D </a:t>
            </a:r>
            <a:r>
              <a:rPr lang="zh-CN" altLang="en-US" dirty="0">
                <a:latin typeface="+mn-ea"/>
              </a:rPr>
              <a:t>模型表现出很大误差，修正模型具有更高的精度且随着划分层数的增加精度呈现先增后减的趋势，在最佳层数</a:t>
            </a:r>
            <a:r>
              <a:rPr lang="zh-CN" altLang="en-US" dirty="0"/>
              <a:t>（</a:t>
            </a:r>
            <a:r>
              <a:rPr lang="en-US" altLang="zh-CN" dirty="0"/>
              <a:t>8</a:t>
            </a:r>
            <a:r>
              <a:rPr lang="zh-CN" altLang="en-US" dirty="0"/>
              <a:t>层）</a:t>
            </a:r>
            <a:r>
              <a:rPr lang="zh-CN" altLang="en-US" dirty="0">
                <a:latin typeface="+mn-ea"/>
              </a:rPr>
              <a:t>下，全电池模型在 </a:t>
            </a:r>
            <a:r>
              <a:rPr lang="en-US" altLang="zh-CN" dirty="0"/>
              <a:t>1C </a:t>
            </a:r>
            <a:r>
              <a:rPr lang="zh-CN" altLang="en-US" dirty="0">
                <a:latin typeface="+mn-ea"/>
              </a:rPr>
              <a:t>下相比于 </a:t>
            </a:r>
            <a:r>
              <a:rPr lang="en-US" altLang="zh-CN"/>
              <a:t>P2D </a:t>
            </a:r>
            <a:r>
              <a:rPr lang="zh-CN" altLang="en-US">
                <a:latin typeface="+mn-ea"/>
              </a:rPr>
              <a:t>模型精度</a:t>
            </a:r>
            <a:r>
              <a:rPr lang="zh-CN" altLang="en-US" dirty="0">
                <a:latin typeface="+mn-ea"/>
              </a:rPr>
              <a:t>可提升</a:t>
            </a:r>
            <a:r>
              <a:rPr lang="en-US" altLang="zh-CN" dirty="0"/>
              <a:t>75%</a:t>
            </a:r>
            <a:r>
              <a:rPr lang="zh-CN" altLang="en-US" dirty="0">
                <a:latin typeface="+mn-ea"/>
              </a:rPr>
              <a:t>；</a:t>
            </a:r>
            <a:endParaRPr lang="en-US" altLang="zh-CN" dirty="0">
              <a:latin typeface="+mn-ea"/>
            </a:endParaRPr>
          </a:p>
          <a:p>
            <a:pPr marL="685800" indent="-685800">
              <a:lnSpc>
                <a:spcPts val="7500"/>
              </a:lnSpc>
              <a:buFont typeface="Wingdings" panose="05000000000000000000" pitchFamily="2" charset="2"/>
              <a:buChar char="l"/>
            </a:pPr>
            <a:r>
              <a:rPr lang="zh-CN" altLang="en-US" dirty="0">
                <a:latin typeface="+mn-ea"/>
              </a:rPr>
              <a:t>对液相极化的表达能力增强使得修正模型具有更高保真度，但其每层厚度需大于颗粒直径。</a:t>
            </a:r>
            <a:endParaRPr lang="en-US" dirty="0">
              <a:latin typeface="+mn-ea"/>
            </a:endParaRPr>
          </a:p>
        </p:txBody>
      </p:sp>
      <p:sp>
        <p:nvSpPr>
          <p:cNvPr id="29" name="Title 1">
            <a:extLst>
              <a:ext uri="{FF2B5EF4-FFF2-40B4-BE49-F238E27FC236}">
                <a16:creationId xmlns:a16="http://schemas.microsoft.com/office/drawing/2014/main" id="{5FD76959-0A11-422B-942A-EF25036D344D}"/>
              </a:ext>
            </a:extLst>
          </p:cNvPr>
          <p:cNvSpPr txBox="1">
            <a:spLocks/>
          </p:cNvSpPr>
          <p:nvPr/>
        </p:nvSpPr>
        <p:spPr>
          <a:xfrm>
            <a:off x="14197298" y="1114289"/>
            <a:ext cx="17312908" cy="3907429"/>
          </a:xfrm>
          <a:prstGeom prst="rect">
            <a:avLst/>
          </a:prstGeom>
        </p:spPr>
        <p:txBody>
          <a:bodyPr vert="horz" lIns="91440" tIns="45720" rIns="91440" bIns="45720" rtlCol="0" anchor="b">
            <a:noAutofit/>
          </a:bodyPr>
          <a:lstStyle>
            <a:lvl1pPr algn="l" defTabSz="3291840" rtl="0" eaLnBrk="1" latinLnBrk="0" hangingPunct="1">
              <a:lnSpc>
                <a:spcPct val="100000"/>
              </a:lnSpc>
              <a:spcBef>
                <a:spcPct val="0"/>
              </a:spcBef>
              <a:buNone/>
              <a:defRPr sz="9000" b="1" kern="1200">
                <a:solidFill>
                  <a:schemeClr val="tx1"/>
                </a:solidFill>
                <a:latin typeface="Calibri" panose="020F0502020204030204" pitchFamily="34" charset="0"/>
                <a:ea typeface="+mj-ea"/>
                <a:cs typeface="Calibri" panose="020F0502020204030204" pitchFamily="34" charset="0"/>
              </a:defRPr>
            </a:lvl1pPr>
          </a:lstStyle>
          <a:p>
            <a:pPr>
              <a:lnSpc>
                <a:spcPts val="14000"/>
              </a:lnSpc>
            </a:pPr>
            <a:r>
              <a:rPr lang="zh-CN" altLang="en-US" sz="10000" dirty="0">
                <a:latin typeface="+mn-ea"/>
                <a:ea typeface="+mn-ea"/>
              </a:rPr>
              <a:t>计及电极结构异质性的锂离子电池高保真电化学模型</a:t>
            </a:r>
            <a:endParaRPr lang="en-US" sz="10000" dirty="0">
              <a:latin typeface="+mn-ea"/>
              <a:ea typeface="+mn-ea"/>
            </a:endParaRPr>
          </a:p>
        </p:txBody>
      </p:sp>
      <p:sp>
        <p:nvSpPr>
          <p:cNvPr id="32" name="Content Placeholder 6">
            <a:extLst>
              <a:ext uri="{FF2B5EF4-FFF2-40B4-BE49-F238E27FC236}">
                <a16:creationId xmlns:a16="http://schemas.microsoft.com/office/drawing/2014/main" id="{34EEBE88-4DDC-4DA1-8321-72608E14EE2C}"/>
              </a:ext>
            </a:extLst>
          </p:cNvPr>
          <p:cNvSpPr>
            <a:spLocks noGrp="1"/>
          </p:cNvSpPr>
          <p:nvPr>
            <p:ph sz="quarter" idx="26"/>
          </p:nvPr>
        </p:nvSpPr>
        <p:spPr>
          <a:xfrm>
            <a:off x="14197297" y="5238416"/>
            <a:ext cx="18134804" cy="4180360"/>
          </a:xfrm>
        </p:spPr>
        <p:txBody>
          <a:bodyPr/>
          <a:lstStyle/>
          <a:p>
            <a:pPr indent="1440000">
              <a:lnSpc>
                <a:spcPts val="8500"/>
              </a:lnSpc>
            </a:pPr>
            <a:r>
              <a:rPr lang="zh-CN" altLang="en-US" sz="5400" dirty="0">
                <a:latin typeface="+mn-ea"/>
              </a:rPr>
              <a:t>为了解决传统伪二维（</a:t>
            </a:r>
            <a:r>
              <a:rPr lang="en-US" altLang="zh-CN" sz="5400" dirty="0">
                <a:latin typeface="+mn-ea"/>
              </a:rPr>
              <a:t>P2D</a:t>
            </a:r>
            <a:r>
              <a:rPr lang="zh-CN" altLang="en-US" sz="5400" dirty="0">
                <a:latin typeface="+mn-ea"/>
              </a:rPr>
              <a:t>）电化学模型在大倍率下不准的问题，首次将电极真实三维微结构与多孔电极理论相结合，提出了一个新的锂离子电池建模框架。建立的模型兼具高精度和低计算成本，具有巨大的应用潜力。</a:t>
            </a:r>
            <a:endParaRPr lang="en-US" sz="5400" dirty="0">
              <a:latin typeface="+mn-ea"/>
            </a:endParaRPr>
          </a:p>
        </p:txBody>
      </p:sp>
      <p:sp>
        <p:nvSpPr>
          <p:cNvPr id="33" name="Content Placeholder 2">
            <a:extLst>
              <a:ext uri="{FF2B5EF4-FFF2-40B4-BE49-F238E27FC236}">
                <a16:creationId xmlns:a16="http://schemas.microsoft.com/office/drawing/2014/main" id="{F3517749-9F45-4D82-B6A2-B90617019160}"/>
              </a:ext>
            </a:extLst>
          </p:cNvPr>
          <p:cNvSpPr>
            <a:spLocks noGrp="1"/>
          </p:cNvSpPr>
          <p:nvPr>
            <p:ph sz="quarter" idx="10"/>
          </p:nvPr>
        </p:nvSpPr>
        <p:spPr>
          <a:xfrm>
            <a:off x="14197297" y="10152949"/>
            <a:ext cx="17520817" cy="1984280"/>
          </a:xfrm>
        </p:spPr>
        <p:txBody>
          <a:bodyPr/>
          <a:lstStyle/>
          <a:p>
            <a:r>
              <a:rPr lang="zh-CN" altLang="en-US" dirty="0">
                <a:latin typeface="+mn-ea"/>
              </a:rPr>
              <a:t>蔡吉祥</a:t>
            </a:r>
            <a:r>
              <a:rPr lang="en-US" baseline="30000" dirty="0">
                <a:latin typeface="+mn-ea"/>
              </a:rPr>
              <a:t>1,2</a:t>
            </a:r>
            <a:r>
              <a:rPr lang="en-US" dirty="0">
                <a:latin typeface="+mn-ea"/>
              </a:rPr>
              <a:t>, </a:t>
            </a:r>
            <a:r>
              <a:rPr lang="zh-CN" altLang="en-US" dirty="0">
                <a:latin typeface="+mn-ea"/>
              </a:rPr>
              <a:t>田梦舒</a:t>
            </a:r>
            <a:r>
              <a:rPr lang="en-US" altLang="zh-CN" baseline="30000" dirty="0">
                <a:latin typeface="+mn-ea"/>
              </a:rPr>
              <a:t>1,2</a:t>
            </a:r>
            <a:r>
              <a:rPr lang="en-US" altLang="zh-CN" dirty="0">
                <a:latin typeface="+mn-ea"/>
              </a:rPr>
              <a:t>, </a:t>
            </a:r>
            <a:r>
              <a:rPr lang="zh-CN" altLang="en-US" dirty="0">
                <a:latin typeface="+mn-ea"/>
              </a:rPr>
              <a:t>魏学哲</a:t>
            </a:r>
            <a:r>
              <a:rPr lang="en-US" baseline="30000" dirty="0">
                <a:latin typeface="+mn-ea"/>
              </a:rPr>
              <a:t>1,2</a:t>
            </a:r>
            <a:r>
              <a:rPr lang="en-US" altLang="zh-CN" dirty="0">
                <a:latin typeface="+mn-ea"/>
              </a:rPr>
              <a:t>, </a:t>
            </a:r>
            <a:r>
              <a:rPr lang="zh-CN" altLang="en-US" dirty="0">
                <a:latin typeface="+mn-ea"/>
              </a:rPr>
              <a:t>朱建功</a:t>
            </a:r>
            <a:r>
              <a:rPr lang="en-US" altLang="zh-CN" baseline="30000" dirty="0">
                <a:latin typeface="+mn-ea"/>
              </a:rPr>
              <a:t>1,2</a:t>
            </a:r>
            <a:r>
              <a:rPr lang="en-US" altLang="zh-CN" dirty="0">
                <a:latin typeface="+mn-ea"/>
              </a:rPr>
              <a:t>, </a:t>
            </a:r>
            <a:r>
              <a:rPr lang="zh-CN" altLang="en-US" dirty="0">
                <a:latin typeface="+mn-ea"/>
              </a:rPr>
              <a:t>戴海峰</a:t>
            </a:r>
            <a:r>
              <a:rPr lang="en-US" altLang="zh-CN" baseline="30000" dirty="0">
                <a:latin typeface="+mn-ea"/>
              </a:rPr>
              <a:t>1,2</a:t>
            </a:r>
            <a:br>
              <a:rPr lang="en-US" dirty="0">
                <a:latin typeface="+mn-ea"/>
              </a:rPr>
            </a:br>
            <a:r>
              <a:rPr lang="en-US" dirty="0">
                <a:latin typeface="+mn-ea"/>
              </a:rPr>
              <a:t>1. </a:t>
            </a:r>
            <a:r>
              <a:rPr lang="zh-CN" altLang="en-US" dirty="0">
                <a:latin typeface="+mn-ea"/>
              </a:rPr>
              <a:t>汽车学院</a:t>
            </a:r>
            <a:r>
              <a:rPr lang="en-US" dirty="0">
                <a:latin typeface="+mn-ea"/>
              </a:rPr>
              <a:t>, </a:t>
            </a:r>
            <a:r>
              <a:rPr lang="zh-CN" altLang="en-US" dirty="0">
                <a:latin typeface="+mn-ea"/>
              </a:rPr>
              <a:t>同济大学</a:t>
            </a:r>
            <a:r>
              <a:rPr lang="en-US" dirty="0">
                <a:latin typeface="+mn-ea"/>
              </a:rPr>
              <a:t>, </a:t>
            </a:r>
            <a:r>
              <a:rPr lang="zh-CN" altLang="en-US" dirty="0">
                <a:latin typeface="+mn-ea"/>
              </a:rPr>
              <a:t>上海</a:t>
            </a:r>
            <a:r>
              <a:rPr lang="en-US" dirty="0">
                <a:latin typeface="+mn-ea"/>
              </a:rPr>
              <a:t>, </a:t>
            </a:r>
            <a:r>
              <a:rPr lang="zh-CN" altLang="en-US" dirty="0">
                <a:latin typeface="+mn-ea"/>
              </a:rPr>
              <a:t>中国</a:t>
            </a:r>
            <a:br>
              <a:rPr lang="en-US" dirty="0">
                <a:latin typeface="+mn-ea"/>
              </a:rPr>
            </a:br>
            <a:r>
              <a:rPr lang="en-US" dirty="0">
                <a:latin typeface="+mn-ea"/>
              </a:rPr>
              <a:t>2. </a:t>
            </a:r>
            <a:r>
              <a:rPr lang="zh-CN" altLang="en-US" dirty="0">
                <a:latin typeface="+mn-ea"/>
              </a:rPr>
              <a:t>新能源汽车工程中心</a:t>
            </a:r>
            <a:r>
              <a:rPr lang="en-US" dirty="0">
                <a:latin typeface="+mn-ea"/>
              </a:rPr>
              <a:t>, </a:t>
            </a:r>
            <a:r>
              <a:rPr lang="zh-CN" altLang="en-US" dirty="0">
                <a:latin typeface="+mn-ea"/>
              </a:rPr>
              <a:t>同济大学</a:t>
            </a:r>
            <a:r>
              <a:rPr lang="en-US" dirty="0">
                <a:latin typeface="+mn-ea"/>
              </a:rPr>
              <a:t>, </a:t>
            </a:r>
            <a:r>
              <a:rPr lang="zh-CN" altLang="en-US" dirty="0">
                <a:latin typeface="+mn-ea"/>
              </a:rPr>
              <a:t>上海</a:t>
            </a:r>
            <a:r>
              <a:rPr lang="en-US" dirty="0">
                <a:latin typeface="+mn-ea"/>
              </a:rPr>
              <a:t>, </a:t>
            </a:r>
            <a:r>
              <a:rPr lang="zh-CN" altLang="en-US" dirty="0">
                <a:latin typeface="+mn-ea"/>
              </a:rPr>
              <a:t>中国</a:t>
            </a:r>
            <a:endParaRPr lang="en-US" dirty="0">
              <a:latin typeface="+mn-ea"/>
            </a:endParaRPr>
          </a:p>
        </p:txBody>
      </p:sp>
      <p:sp>
        <p:nvSpPr>
          <p:cNvPr id="35" name="Text Placeholder 8">
            <a:extLst>
              <a:ext uri="{FF2B5EF4-FFF2-40B4-BE49-F238E27FC236}">
                <a16:creationId xmlns:a16="http://schemas.microsoft.com/office/drawing/2014/main" id="{231174C5-42B4-4AA5-8C1F-5F98B9290E5F}"/>
              </a:ext>
            </a:extLst>
          </p:cNvPr>
          <p:cNvSpPr>
            <a:spLocks noGrp="1"/>
          </p:cNvSpPr>
          <p:nvPr>
            <p:ph type="body" sz="quarter" idx="27"/>
          </p:nvPr>
        </p:nvSpPr>
        <p:spPr>
          <a:xfrm>
            <a:off x="1649531" y="13474616"/>
            <a:ext cx="29615963" cy="1302499"/>
          </a:xfrm>
        </p:spPr>
        <p:txBody>
          <a:bodyPr/>
          <a:lstStyle/>
          <a:p>
            <a:r>
              <a:rPr lang="zh-CN" altLang="en-US" dirty="0">
                <a:latin typeface="+mn-ea"/>
              </a:rPr>
              <a:t>简介</a:t>
            </a:r>
            <a:endParaRPr lang="en-US" dirty="0">
              <a:latin typeface="+mn-ea"/>
            </a:endParaRPr>
          </a:p>
        </p:txBody>
      </p:sp>
      <p:sp>
        <p:nvSpPr>
          <p:cNvPr id="36" name="Text Placeholder 4">
            <a:extLst>
              <a:ext uri="{FF2B5EF4-FFF2-40B4-BE49-F238E27FC236}">
                <a16:creationId xmlns:a16="http://schemas.microsoft.com/office/drawing/2014/main" id="{B36160C9-74EA-4E78-BEBC-EF70CFD2EC53}"/>
              </a:ext>
            </a:extLst>
          </p:cNvPr>
          <p:cNvSpPr>
            <a:spLocks noGrp="1"/>
          </p:cNvSpPr>
          <p:nvPr>
            <p:ph type="body" sz="quarter" idx="18"/>
          </p:nvPr>
        </p:nvSpPr>
        <p:spPr>
          <a:xfrm>
            <a:off x="1649531" y="14618235"/>
            <a:ext cx="30120807" cy="5025060"/>
          </a:xfrm>
        </p:spPr>
        <p:txBody>
          <a:bodyPr/>
          <a:lstStyle/>
          <a:p>
            <a:pPr indent="1260000">
              <a:lnSpc>
                <a:spcPts val="7000"/>
              </a:lnSpc>
            </a:pPr>
            <a:r>
              <a:rPr lang="zh-CN" altLang="en-US" dirty="0">
                <a:latin typeface="+mn-ea"/>
              </a:rPr>
              <a:t>电池模型是对真实电池的数字化表达，对于指导电池设计和管理具有重要的意义。目前广泛采用的 </a:t>
            </a:r>
            <a:r>
              <a:rPr lang="en-US" altLang="zh-CN" dirty="0"/>
              <a:t>P2D</a:t>
            </a:r>
            <a:r>
              <a:rPr lang="en-US" altLang="zh-CN" dirty="0">
                <a:latin typeface="+mn-ea"/>
              </a:rPr>
              <a:t> </a:t>
            </a:r>
            <a:r>
              <a:rPr lang="zh-CN" altLang="en-US" dirty="0">
                <a:latin typeface="+mn-ea"/>
              </a:rPr>
              <a:t>模型将活性颗粒简化为均匀分布的球体，忽视了电极内部结构的异质性分布。在大倍率下，厚度方向上复杂异质性的孔隙限制了锂离子的传输，此时 </a:t>
            </a:r>
            <a:r>
              <a:rPr lang="en-US" altLang="zh-CN" dirty="0"/>
              <a:t>P2D </a:t>
            </a:r>
            <a:r>
              <a:rPr lang="zh-CN" altLang="en-US" dirty="0">
                <a:latin typeface="+mn-ea"/>
              </a:rPr>
              <a:t>模型往往低估了电池极化，模型不准确。</a:t>
            </a:r>
            <a:endParaRPr lang="en-US" altLang="zh-CN" dirty="0">
              <a:latin typeface="+mn-ea"/>
            </a:endParaRPr>
          </a:p>
          <a:p>
            <a:pPr indent="1260000">
              <a:lnSpc>
                <a:spcPts val="7000"/>
              </a:lnSpc>
            </a:pPr>
            <a:r>
              <a:rPr lang="zh-CN" altLang="en-US" dirty="0">
                <a:latin typeface="+mn-ea"/>
              </a:rPr>
              <a:t>针对上述问题，提出基于电极真实微结构修正的高保真模型建模方法，将建立的 </a:t>
            </a:r>
            <a:r>
              <a:rPr lang="en-US" altLang="zh-CN" dirty="0"/>
              <a:t>P2D </a:t>
            </a:r>
            <a:r>
              <a:rPr lang="zh-CN" altLang="en-US" dirty="0">
                <a:latin typeface="+mn-ea"/>
              </a:rPr>
              <a:t>模型在厚度上划分为多层并基于三维微结构输出电极几何参数。在正负极半电池和全电池上与</a:t>
            </a:r>
            <a:r>
              <a:rPr lang="zh-CN" altLang="en-US" dirty="0"/>
              <a:t>传统 </a:t>
            </a:r>
            <a:r>
              <a:rPr lang="en-US" altLang="zh-CN" dirty="0"/>
              <a:t>P2D </a:t>
            </a:r>
            <a:r>
              <a:rPr lang="zh-CN" altLang="en-US" dirty="0">
                <a:latin typeface="+mn-ea"/>
              </a:rPr>
              <a:t>模型进行了对比，全电池 </a:t>
            </a:r>
            <a:r>
              <a:rPr lang="en-US" altLang="zh-CN" dirty="0"/>
              <a:t>1C</a:t>
            </a:r>
            <a:r>
              <a:rPr lang="en-US" altLang="zh-CN" dirty="0">
                <a:latin typeface="+mn-ea"/>
              </a:rPr>
              <a:t> </a:t>
            </a:r>
            <a:r>
              <a:rPr lang="zh-CN" altLang="en-US" dirty="0">
                <a:latin typeface="+mn-ea"/>
              </a:rPr>
              <a:t>放电倍率下精度可提升</a:t>
            </a:r>
            <a:r>
              <a:rPr lang="en-US" altLang="zh-CN" dirty="0"/>
              <a:t>75%</a:t>
            </a:r>
            <a:r>
              <a:rPr lang="zh-CN" altLang="en-US" dirty="0">
                <a:latin typeface="+mn-ea"/>
              </a:rPr>
              <a:t>，为兼具高准确度和低计算成本的电池仿真模型。</a:t>
            </a:r>
            <a:endParaRPr lang="en-US" dirty="0">
              <a:latin typeface="+mn-ea"/>
            </a:endParaRPr>
          </a:p>
        </p:txBody>
      </p:sp>
      <p:pic>
        <p:nvPicPr>
          <p:cNvPr id="50" name="图片 49">
            <a:extLst>
              <a:ext uri="{FF2B5EF4-FFF2-40B4-BE49-F238E27FC236}">
                <a16:creationId xmlns:a16="http://schemas.microsoft.com/office/drawing/2014/main" id="{CC6E9E76-048B-472C-9B2B-DFCCEFF80A97}"/>
              </a:ext>
            </a:extLst>
          </p:cNvPr>
          <p:cNvPicPr>
            <a:picLocks noChangeAspect="1"/>
          </p:cNvPicPr>
          <p:nvPr/>
        </p:nvPicPr>
        <p:blipFill rotWithShape="1">
          <a:blip r:embed="rId2"/>
          <a:srcRect l="13786" t="14283" r="13193" b="51439"/>
          <a:stretch/>
        </p:blipFill>
        <p:spPr>
          <a:xfrm>
            <a:off x="18971592" y="38914629"/>
            <a:ext cx="11381680" cy="3112291"/>
          </a:xfrm>
          <a:prstGeom prst="rect">
            <a:avLst/>
          </a:prstGeom>
        </p:spPr>
      </p:pic>
      <p:sp>
        <p:nvSpPr>
          <p:cNvPr id="51" name="Text Placeholder 9">
            <a:extLst>
              <a:ext uri="{FF2B5EF4-FFF2-40B4-BE49-F238E27FC236}">
                <a16:creationId xmlns:a16="http://schemas.microsoft.com/office/drawing/2014/main" id="{36505FE8-A919-4590-8FD4-44DA57D82754}"/>
              </a:ext>
            </a:extLst>
          </p:cNvPr>
          <p:cNvSpPr>
            <a:spLocks noGrp="1"/>
          </p:cNvSpPr>
          <p:nvPr>
            <p:ph type="body" sz="quarter" idx="28"/>
          </p:nvPr>
        </p:nvSpPr>
        <p:spPr>
          <a:xfrm>
            <a:off x="15655929" y="20398107"/>
            <a:ext cx="16062185" cy="1303795"/>
          </a:xfrm>
        </p:spPr>
        <p:txBody>
          <a:bodyPr/>
          <a:lstStyle/>
          <a:p>
            <a:r>
              <a:rPr lang="zh-CN" altLang="en-US" dirty="0">
                <a:latin typeface="+mn-ea"/>
              </a:rPr>
              <a:t>方法</a:t>
            </a:r>
            <a:endParaRPr lang="en-US" dirty="0">
              <a:latin typeface="+mn-ea"/>
            </a:endParaRPr>
          </a:p>
        </p:txBody>
      </p:sp>
      <p:sp>
        <p:nvSpPr>
          <p:cNvPr id="52" name="Text Placeholder 14">
            <a:extLst>
              <a:ext uri="{FF2B5EF4-FFF2-40B4-BE49-F238E27FC236}">
                <a16:creationId xmlns:a16="http://schemas.microsoft.com/office/drawing/2014/main" id="{4B379C04-F5E0-4857-89CC-E64C74824A7E}"/>
              </a:ext>
            </a:extLst>
          </p:cNvPr>
          <p:cNvSpPr>
            <a:spLocks noGrp="1"/>
          </p:cNvSpPr>
          <p:nvPr>
            <p:ph type="body" sz="quarter" idx="33"/>
          </p:nvPr>
        </p:nvSpPr>
        <p:spPr>
          <a:xfrm>
            <a:off x="1196913" y="29529122"/>
            <a:ext cx="15362501" cy="1303795"/>
          </a:xfrm>
        </p:spPr>
        <p:txBody>
          <a:bodyPr/>
          <a:lstStyle/>
          <a:p>
            <a:r>
              <a:rPr lang="zh-CN" altLang="en-US" dirty="0">
                <a:latin typeface="+mn-ea"/>
              </a:rPr>
              <a:t>结果</a:t>
            </a:r>
            <a:endParaRPr lang="en-US" dirty="0">
              <a:latin typeface="+mn-ea"/>
            </a:endParaRPr>
          </a:p>
        </p:txBody>
      </p:sp>
      <p:sp>
        <p:nvSpPr>
          <p:cNvPr id="55" name="Text Placeholder 11">
            <a:extLst>
              <a:ext uri="{FF2B5EF4-FFF2-40B4-BE49-F238E27FC236}">
                <a16:creationId xmlns:a16="http://schemas.microsoft.com/office/drawing/2014/main" id="{EC3FD165-C4C4-4068-8012-7ECA4807A2B8}"/>
              </a:ext>
            </a:extLst>
          </p:cNvPr>
          <p:cNvSpPr txBox="1">
            <a:spLocks/>
          </p:cNvSpPr>
          <p:nvPr/>
        </p:nvSpPr>
        <p:spPr>
          <a:xfrm>
            <a:off x="1196912" y="28060775"/>
            <a:ext cx="13020195" cy="146834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latin typeface="+mn-ea"/>
              </a:rPr>
              <a:t>图</a:t>
            </a:r>
            <a:r>
              <a:rPr lang="en-US" altLang="zh-CN" dirty="0">
                <a:latin typeface="+mn-ea"/>
              </a:rPr>
              <a:t>1. </a:t>
            </a:r>
            <a:r>
              <a:rPr lang="zh-CN" altLang="en-US" dirty="0">
                <a:latin typeface="+mn-ea"/>
              </a:rPr>
              <a:t>正负极微结构三维重构及量化表征</a:t>
            </a:r>
            <a:endParaRPr lang="en-US" dirty="0">
              <a:latin typeface="+mn-ea"/>
            </a:endParaRPr>
          </a:p>
        </p:txBody>
      </p:sp>
      <p:pic>
        <p:nvPicPr>
          <p:cNvPr id="56" name="图片 55">
            <a:extLst>
              <a:ext uri="{FF2B5EF4-FFF2-40B4-BE49-F238E27FC236}">
                <a16:creationId xmlns:a16="http://schemas.microsoft.com/office/drawing/2014/main" id="{75A10ADA-15D9-4FD3-8E0A-F2B8ECDA5394}"/>
              </a:ext>
            </a:extLst>
          </p:cNvPr>
          <p:cNvPicPr>
            <a:picLocks noChangeAspect="1"/>
          </p:cNvPicPr>
          <p:nvPr/>
        </p:nvPicPr>
        <p:blipFill>
          <a:blip r:embed="rId3"/>
          <a:stretch>
            <a:fillRect/>
          </a:stretch>
        </p:blipFill>
        <p:spPr>
          <a:xfrm>
            <a:off x="485814" y="321392"/>
            <a:ext cx="13343062" cy="11781279"/>
          </a:xfrm>
          <a:prstGeom prst="rect">
            <a:avLst/>
          </a:prstGeom>
        </p:spPr>
      </p:pic>
      <p:pic>
        <p:nvPicPr>
          <p:cNvPr id="58" name="图片 57">
            <a:extLst>
              <a:ext uri="{FF2B5EF4-FFF2-40B4-BE49-F238E27FC236}">
                <a16:creationId xmlns:a16="http://schemas.microsoft.com/office/drawing/2014/main" id="{C240BDF5-CBBC-4F9E-A55F-F76E9E909770}"/>
              </a:ext>
            </a:extLst>
          </p:cNvPr>
          <p:cNvPicPr>
            <a:picLocks noChangeAspect="1"/>
          </p:cNvPicPr>
          <p:nvPr/>
        </p:nvPicPr>
        <p:blipFill>
          <a:blip r:embed="rId4"/>
          <a:stretch>
            <a:fillRect/>
          </a:stretch>
        </p:blipFill>
        <p:spPr>
          <a:xfrm>
            <a:off x="16818605" y="29529122"/>
            <a:ext cx="14691600" cy="8345490"/>
          </a:xfrm>
          <a:prstGeom prst="rect">
            <a:avLst/>
          </a:prstGeom>
        </p:spPr>
      </p:pic>
      <p:pic>
        <p:nvPicPr>
          <p:cNvPr id="59" name="图片 58">
            <a:extLst>
              <a:ext uri="{FF2B5EF4-FFF2-40B4-BE49-F238E27FC236}">
                <a16:creationId xmlns:a16="http://schemas.microsoft.com/office/drawing/2014/main" id="{6FF29B30-0BC5-4361-A2CA-912A3B1D6162}"/>
              </a:ext>
            </a:extLst>
          </p:cNvPr>
          <p:cNvPicPr>
            <a:picLocks noChangeAspect="1"/>
          </p:cNvPicPr>
          <p:nvPr/>
        </p:nvPicPr>
        <p:blipFill>
          <a:blip r:embed="rId5"/>
          <a:stretch>
            <a:fillRect/>
          </a:stretch>
        </p:blipFill>
        <p:spPr>
          <a:xfrm>
            <a:off x="0" y="20108603"/>
            <a:ext cx="16718053" cy="7850019"/>
          </a:xfrm>
          <a:prstGeom prst="rect">
            <a:avLst/>
          </a:prstGeom>
        </p:spPr>
      </p:pic>
      <p:sp>
        <p:nvSpPr>
          <p:cNvPr id="60" name="Text Placeholder 11">
            <a:extLst>
              <a:ext uri="{FF2B5EF4-FFF2-40B4-BE49-F238E27FC236}">
                <a16:creationId xmlns:a16="http://schemas.microsoft.com/office/drawing/2014/main" id="{3393A374-EF74-4436-BDDB-EF427610BCDD}"/>
              </a:ext>
            </a:extLst>
          </p:cNvPr>
          <p:cNvSpPr txBox="1">
            <a:spLocks/>
          </p:cNvSpPr>
          <p:nvPr/>
        </p:nvSpPr>
        <p:spPr>
          <a:xfrm>
            <a:off x="16818605" y="37604561"/>
            <a:ext cx="13020195" cy="146834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zh-CN" altLang="en-US" dirty="0">
                <a:latin typeface="+mn-ea"/>
              </a:rPr>
              <a:t>图</a:t>
            </a:r>
            <a:r>
              <a:rPr lang="en-US" altLang="zh-CN" dirty="0">
                <a:latin typeface="+mn-ea"/>
              </a:rPr>
              <a:t>2. </a:t>
            </a:r>
            <a:r>
              <a:rPr lang="zh-CN" altLang="en-US" dirty="0">
                <a:latin typeface="+mn-ea"/>
              </a:rPr>
              <a:t>最优划分层数选择及其高保真度内部机理解析</a:t>
            </a:r>
            <a:endParaRPr lang="en-US" dirty="0">
              <a:latin typeface="+mn-ea"/>
            </a:endParaRP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1002</TotalTime>
  <Words>568</Words>
  <Application>Microsoft Office PowerPoint</Application>
  <PresentationFormat>自定义</PresentationFormat>
  <Paragraphs>15</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Wingdings</vt:lpstr>
      <vt:lpstr>Office Theme</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163</cp:revision>
  <cp:lastPrinted>2023-01-06T15:48:30Z</cp:lastPrinted>
  <dcterms:created xsi:type="dcterms:W3CDTF">2023-01-03T14:57:49Z</dcterms:created>
  <dcterms:modified xsi:type="dcterms:W3CDTF">2024-10-23T08:53:29Z</dcterms:modified>
</cp:coreProperties>
</file>