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18"/>
  </p:notesMasterIdLst>
  <p:sldIdLst>
    <p:sldId id="593" r:id="rId3"/>
    <p:sldId id="2388" r:id="rId4"/>
    <p:sldId id="1580" r:id="rId5"/>
    <p:sldId id="2399" r:id="rId6"/>
    <p:sldId id="2390" r:id="rId7"/>
    <p:sldId id="2400" r:id="rId8"/>
    <p:sldId id="2389" r:id="rId9"/>
    <p:sldId id="2394" r:id="rId10"/>
    <p:sldId id="2391" r:id="rId11"/>
    <p:sldId id="2395" r:id="rId12"/>
    <p:sldId id="2401" r:id="rId13"/>
    <p:sldId id="2396" r:id="rId14"/>
    <p:sldId id="2392" r:id="rId15"/>
    <p:sldId id="2397" r:id="rId16"/>
    <p:sldId id="61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标题页" id="{3B75F973-006B-044F-AFED-1605F01ED369}">
          <p14:sldIdLst>
            <p14:sldId id="593"/>
          </p14:sldIdLst>
        </p14:section>
        <p14:section name="背景介绍" id="{93FBAA92-BE94-1A4E-A83E-0B5BB1550756}">
          <p14:sldIdLst>
            <p14:sldId id="2388"/>
            <p14:sldId id="1580"/>
            <p14:sldId id="2399"/>
          </p14:sldIdLst>
        </p14:section>
        <p14:section name="研究目的" id="{8A8DBBAA-16CF-4C40-9012-5C0969D79D24}">
          <p14:sldIdLst>
            <p14:sldId id="2390"/>
            <p14:sldId id="2400"/>
          </p14:sldIdLst>
        </p14:section>
        <p14:section name="研究方法" id="{BF44FDA1-1C49-488A-9E6E-E13FD19DF69B}">
          <p14:sldIdLst>
            <p14:sldId id="2389"/>
            <p14:sldId id="2394"/>
          </p14:sldIdLst>
        </p14:section>
        <p14:section name="仿真结果" id="{A94D52AA-9261-B741-B6C9-5AB8AE38FA85}">
          <p14:sldIdLst>
            <p14:sldId id="2391"/>
            <p14:sldId id="2395"/>
            <p14:sldId id="2401"/>
            <p14:sldId id="2396"/>
          </p14:sldIdLst>
        </p14:section>
        <p14:section name="结论" id="{857989CE-FEDC-A247-BEEC-5B346E675955}">
          <p14:sldIdLst>
            <p14:sldId id="2392"/>
            <p14:sldId id="2397"/>
            <p14:sldId id="615"/>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吉祥 蔡" initials="吉祥" lastIdx="1" clrIdx="0">
    <p:extLst>
      <p:ext uri="{19B8F6BF-5375-455C-9EA6-DF929625EA0E}">
        <p15:presenceInfo xmlns:p15="http://schemas.microsoft.com/office/powerpoint/2012/main" userId="dfb690bf303c6bc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EDFC"/>
    <a:srgbClr val="C0504D"/>
    <a:srgbClr val="D1E2FD"/>
    <a:srgbClr val="44546A"/>
    <a:srgbClr val="A6A6A6"/>
    <a:srgbClr val="1F497D"/>
    <a:srgbClr val="5B9BD5"/>
    <a:srgbClr val="33B885"/>
    <a:srgbClr val="E0F782"/>
    <a:srgbClr val="0079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57" autoAdjust="0"/>
    <p:restoredTop sz="96405"/>
  </p:normalViewPr>
  <p:slideViewPr>
    <p:cSldViewPr snapToGrid="0">
      <p:cViewPr varScale="1">
        <p:scale>
          <a:sx n="77" d="100"/>
          <a:sy n="77" d="100"/>
        </p:scale>
        <p:origin x="252" y="6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64F238-B2B9-4827-BDA6-3533AD05FE6F}" type="datetimeFigureOut">
              <a:rPr lang="zh-CN" altLang="en-US" smtClean="0"/>
              <a:t>2024/11/1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6BDE37-747C-4FBC-8946-D442AB7820D5}" type="slidenum">
              <a:rPr lang="zh-CN" altLang="en-US" smtClean="0"/>
              <a:t>‹#›</a:t>
            </a:fld>
            <a:endParaRPr lang="zh-CN" altLang="en-US"/>
          </a:p>
        </p:txBody>
      </p:sp>
    </p:spTree>
    <p:extLst>
      <p:ext uri="{BB962C8B-B14F-4D97-AF65-F5344CB8AC3E}">
        <p14:creationId xmlns:p14="http://schemas.microsoft.com/office/powerpoint/2010/main" val="3744897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各位老师大家好，我是同济大学的蔡吉祥，指导老师是魏学哲教授。我的博士课题是“全生命周期下锂离子电池介观尺度建模及微结构</a:t>
            </a:r>
            <a:r>
              <a:rPr lang="en-US" altLang="zh-CN" dirty="0"/>
              <a:t>-</a:t>
            </a:r>
            <a:r>
              <a:rPr lang="zh-CN" altLang="en-US" dirty="0"/>
              <a:t>性能映射关系研究”。</a:t>
            </a:r>
          </a:p>
        </p:txBody>
      </p:sp>
      <p:sp>
        <p:nvSpPr>
          <p:cNvPr id="4" name="灯片编号占位符 3"/>
          <p:cNvSpPr>
            <a:spLocks noGrp="1"/>
          </p:cNvSpPr>
          <p:nvPr>
            <p:ph type="sldNum" sz="quarter" idx="10"/>
          </p:nvPr>
        </p:nvSpPr>
        <p:spPr/>
        <p:txBody>
          <a:bodyPr/>
          <a:lstStyle/>
          <a:p>
            <a:fld id="{A48278BB-0B43-4416-AB87-665455D97D6B}"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CE2519-9D3B-48C5-9919-7BFB77A5435F}"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5727700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CE2519-9D3B-48C5-9919-7BFB77A5435F}"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8314686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CE2519-9D3B-48C5-9919-7BFB77A5435F}"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8115471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本次汇报将分为以下四个部分，首先是博士课题概览</a:t>
            </a: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0898474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CE2519-9D3B-48C5-9919-7BFB77A5435F}"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2334651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以上就是我的汇报，感谢各位的聆听</a:t>
            </a:r>
          </a:p>
        </p:txBody>
      </p:sp>
      <p:sp>
        <p:nvSpPr>
          <p:cNvPr id="4" name="灯片编号占位符 3"/>
          <p:cNvSpPr>
            <a:spLocks noGrp="1"/>
          </p:cNvSpPr>
          <p:nvPr>
            <p:ph type="sldNum" sz="quarter" idx="10"/>
          </p:nvPr>
        </p:nvSpPr>
        <p:spPr/>
        <p:txBody>
          <a:bodyPr/>
          <a:lstStyle/>
          <a:p>
            <a:fld id="{7795A699-AB68-4A20-99FB-6F69DC266D45}" type="slidenum">
              <a:rPr lang="zh-CN" altLang="en-US" smtClean="0"/>
              <a:t>15</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本次汇报将分为以下四个部分，首先是博士课题概览</a:t>
            </a: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676069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CE2519-9D3B-48C5-9919-7BFB77A5435F}"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828182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CE2519-9D3B-48C5-9919-7BFB77A5435F}"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2638370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本次汇报将分为以下四个部分，首先是博士课题概览</a:t>
            </a: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722271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CE2519-9D3B-48C5-9919-7BFB77A5435F}"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419725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本次汇报将分为以下四个部分，首先是博士课题概览</a:t>
            </a: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056027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CE2519-9D3B-48C5-9919-7BFB77A5435F}"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8948628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本次汇报将分为以下四个部分，首先是博士课题概览</a:t>
            </a: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920988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1DAC9-CAA2-F1B2-6DCE-9E21990B48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D8B3BE-6B6A-5CA6-B5BE-035B098F09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57E94D-754C-8A0E-9218-F0DFEBA9247E}"/>
              </a:ext>
            </a:extLst>
          </p:cNvPr>
          <p:cNvSpPr>
            <a:spLocks noGrp="1"/>
          </p:cNvSpPr>
          <p:nvPr>
            <p:ph type="dt" sz="half" idx="10"/>
          </p:nvPr>
        </p:nvSpPr>
        <p:spPr/>
        <p:txBody>
          <a:bodyPr/>
          <a:lstStyle/>
          <a:p>
            <a:fld id="{12421F59-622F-3F48-9FF3-3E62CACDFEAD}" type="datetimeFigureOut">
              <a:rPr lang="en-US" smtClean="0"/>
              <a:t>11/1/2024</a:t>
            </a:fld>
            <a:endParaRPr lang="en-US"/>
          </a:p>
        </p:txBody>
      </p:sp>
      <p:sp>
        <p:nvSpPr>
          <p:cNvPr id="5" name="Footer Placeholder 4">
            <a:extLst>
              <a:ext uri="{FF2B5EF4-FFF2-40B4-BE49-F238E27FC236}">
                <a16:creationId xmlns:a16="http://schemas.microsoft.com/office/drawing/2014/main" id="{090F2BF8-95DA-344D-4FA0-89ADAEBD17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5088DD-87E9-BE02-FB8D-209CD6E908CF}"/>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1759493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34B6F-A9A1-B954-EB38-9800097539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C86AADB-B0A1-E66D-4205-F93437553E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50559C-8A95-D686-AFBD-17E33C70F4AB}"/>
              </a:ext>
            </a:extLst>
          </p:cNvPr>
          <p:cNvSpPr>
            <a:spLocks noGrp="1"/>
          </p:cNvSpPr>
          <p:nvPr>
            <p:ph type="dt" sz="half" idx="10"/>
          </p:nvPr>
        </p:nvSpPr>
        <p:spPr/>
        <p:txBody>
          <a:bodyPr/>
          <a:lstStyle/>
          <a:p>
            <a:fld id="{12421F59-622F-3F48-9FF3-3E62CACDFEAD}" type="datetimeFigureOut">
              <a:rPr lang="en-US" smtClean="0"/>
              <a:t>11/1/2024</a:t>
            </a:fld>
            <a:endParaRPr lang="en-US"/>
          </a:p>
        </p:txBody>
      </p:sp>
      <p:sp>
        <p:nvSpPr>
          <p:cNvPr id="5" name="Footer Placeholder 4">
            <a:extLst>
              <a:ext uri="{FF2B5EF4-FFF2-40B4-BE49-F238E27FC236}">
                <a16:creationId xmlns:a16="http://schemas.microsoft.com/office/drawing/2014/main" id="{A9FA7C71-40AF-6746-9B82-0268BF34CB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C4F867-D0B0-A55B-34AF-CFEBF3A0BBF9}"/>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77896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3D8CB6-50CB-E198-5D4D-C6D09B8DFE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5C6A2CF-896A-9124-01E2-AC4C58FAC9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86DA69-1475-3D40-A20E-DB3098A81D27}"/>
              </a:ext>
            </a:extLst>
          </p:cNvPr>
          <p:cNvSpPr>
            <a:spLocks noGrp="1"/>
          </p:cNvSpPr>
          <p:nvPr>
            <p:ph type="dt" sz="half" idx="10"/>
          </p:nvPr>
        </p:nvSpPr>
        <p:spPr/>
        <p:txBody>
          <a:bodyPr/>
          <a:lstStyle/>
          <a:p>
            <a:fld id="{12421F59-622F-3F48-9FF3-3E62CACDFEAD}" type="datetimeFigureOut">
              <a:rPr lang="en-US" smtClean="0"/>
              <a:t>11/1/2024</a:t>
            </a:fld>
            <a:endParaRPr lang="en-US"/>
          </a:p>
        </p:txBody>
      </p:sp>
      <p:sp>
        <p:nvSpPr>
          <p:cNvPr id="5" name="Footer Placeholder 4">
            <a:extLst>
              <a:ext uri="{FF2B5EF4-FFF2-40B4-BE49-F238E27FC236}">
                <a16:creationId xmlns:a16="http://schemas.microsoft.com/office/drawing/2014/main" id="{7B75B116-26AF-BF77-D292-C75752DB97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7C9A38-8E6B-34B4-01A7-178CA27D6428}"/>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6581575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977CD3-3991-411D-A358-32558561C4BD}" type="datetime1">
              <a:rPr lang="zh-CN" altLang="en-US" smtClean="0"/>
              <a:t>2024/11/1</a:t>
            </a:fld>
            <a:endParaRPr lang="zh-CN" altLang="en-US"/>
          </a:p>
        </p:txBody>
      </p:sp>
      <p:pic>
        <p:nvPicPr>
          <p:cNvPr id="11" name="图片 5"/>
          <p:cNvPicPr>
            <a:picLocks noChangeAspect="1"/>
          </p:cNvPicPr>
          <p:nvPr userDrawn="1"/>
        </p:nvPicPr>
        <p:blipFill rotWithShape="1">
          <a:blip r:embed="rId2">
            <a:duotone>
              <a:schemeClr val="accent1">
                <a:shade val="45000"/>
                <a:satMod val="135000"/>
              </a:schemeClr>
              <a:prstClr val="white"/>
            </a:duotone>
          </a:blip>
          <a:srcRect l="10250" t="11250" r="9625" b="11375"/>
          <a:stretch>
            <a:fillRect/>
          </a:stretch>
        </p:blipFill>
        <p:spPr>
          <a:xfrm>
            <a:off x="11010901" y="254001"/>
            <a:ext cx="939800" cy="907545"/>
          </a:xfrm>
          <a:prstGeom prst="rect">
            <a:avLst/>
          </a:prstGeom>
        </p:spPr>
      </p:pic>
      <p:sp>
        <p:nvSpPr>
          <p:cNvPr id="13" name="文本占位符 2"/>
          <p:cNvSpPr>
            <a:spLocks noGrp="1"/>
          </p:cNvSpPr>
          <p:nvPr>
            <p:ph type="body" idx="1" hasCustomPrompt="1"/>
          </p:nvPr>
        </p:nvSpPr>
        <p:spPr>
          <a:xfrm>
            <a:off x="2209800" y="735661"/>
            <a:ext cx="10515600" cy="449027"/>
          </a:xfrm>
          <a:prstGeom prst="rect">
            <a:avLst/>
          </a:prstGeom>
        </p:spPr>
        <p:txBody>
          <a:bodyPr/>
          <a:lstStyle>
            <a:lvl1pPr marL="0" indent="0">
              <a:buNone/>
              <a:defRPr sz="2400" b="1">
                <a:solidFill>
                  <a:schemeClr val="tx1">
                    <a:tint val="75000"/>
                  </a:schemeClr>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编辑母版文本样式</a:t>
            </a:r>
          </a:p>
        </p:txBody>
      </p:sp>
    </p:spTree>
    <p:extLst>
      <p:ext uri="{BB962C8B-B14F-4D97-AF65-F5344CB8AC3E}">
        <p14:creationId xmlns:p14="http://schemas.microsoft.com/office/powerpoint/2010/main" val="1647265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7"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98FB65-9E7D-460B-A662-D5677FE3124B}" type="datetime1">
              <a:rPr lang="zh-CN" altLang="en-US" smtClean="0"/>
              <a:t>2024/11/1</a:t>
            </a:fld>
            <a:endParaRPr lang="zh-CN" altLang="en-US"/>
          </a:p>
        </p:txBody>
      </p:sp>
      <p:pic>
        <p:nvPicPr>
          <p:cNvPr id="11" name="图片 5"/>
          <p:cNvPicPr>
            <a:picLocks noChangeAspect="1"/>
          </p:cNvPicPr>
          <p:nvPr userDrawn="1"/>
        </p:nvPicPr>
        <p:blipFill rotWithShape="1">
          <a:blip r:embed="rId2">
            <a:duotone>
              <a:schemeClr val="accent1">
                <a:shade val="45000"/>
                <a:satMod val="135000"/>
              </a:schemeClr>
              <a:prstClr val="white"/>
            </a:duotone>
          </a:blip>
          <a:srcRect l="10250" t="11250" r="9625" b="11375"/>
          <a:stretch>
            <a:fillRect/>
          </a:stretch>
        </p:blipFill>
        <p:spPr>
          <a:xfrm>
            <a:off x="11010901" y="254001"/>
            <a:ext cx="939800" cy="907545"/>
          </a:xfrm>
          <a:prstGeom prst="rect">
            <a:avLst/>
          </a:prstGeom>
        </p:spPr>
      </p:pic>
      <p:sp>
        <p:nvSpPr>
          <p:cNvPr id="12" name="矩形 259"/>
          <p:cNvSpPr>
            <a:spLocks noChangeArrowheads="1"/>
          </p:cNvSpPr>
          <p:nvPr userDrawn="1"/>
        </p:nvSpPr>
        <p:spPr bwMode="auto">
          <a:xfrm>
            <a:off x="-36533" y="556955"/>
            <a:ext cx="1673296" cy="74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7" tIns="43348" rIns="86697" bIns="4334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4265" b="1" cap="all" spc="284" dirty="0">
                <a:solidFill>
                  <a:schemeClr val="bg1"/>
                </a:solidFill>
                <a:cs typeface="Arial" panose="020B0604020202020204" pitchFamily="34" charset="0"/>
              </a:rPr>
              <a:t>2</a:t>
            </a:r>
            <a:endParaRPr lang="zh-CN" altLang="en-US" sz="4265" b="1" cap="all" spc="284" dirty="0">
              <a:solidFill>
                <a:schemeClr val="bg1"/>
              </a:solidFill>
              <a:cs typeface="Arial" panose="020B0604020202020204" pitchFamily="34" charset="0"/>
            </a:endParaRPr>
          </a:p>
        </p:txBody>
      </p:sp>
      <p:sp>
        <p:nvSpPr>
          <p:cNvPr id="13" name="文本占位符 2"/>
          <p:cNvSpPr>
            <a:spLocks noGrp="1"/>
          </p:cNvSpPr>
          <p:nvPr>
            <p:ph type="body" idx="1" hasCustomPrompt="1"/>
          </p:nvPr>
        </p:nvSpPr>
        <p:spPr>
          <a:xfrm>
            <a:off x="2209800" y="735661"/>
            <a:ext cx="10515600" cy="449027"/>
          </a:xfrm>
          <a:prstGeom prst="rect">
            <a:avLst/>
          </a:prstGeom>
        </p:spPr>
        <p:txBody>
          <a:bodyPr/>
          <a:lstStyle>
            <a:lvl1pPr marL="0" indent="0">
              <a:buNone/>
              <a:defRPr sz="2400" b="1">
                <a:solidFill>
                  <a:schemeClr val="tx1">
                    <a:tint val="75000"/>
                  </a:schemeClr>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编辑母版文本样式</a:t>
            </a:r>
          </a:p>
        </p:txBody>
      </p:sp>
    </p:spTree>
    <p:extLst>
      <p:ext uri="{BB962C8B-B14F-4D97-AF65-F5344CB8AC3E}">
        <p14:creationId xmlns:p14="http://schemas.microsoft.com/office/powerpoint/2010/main" val="40126130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7"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45FFA4-6AAD-42AD-B216-74E6B64CB013}" type="datetime1">
              <a:rPr lang="zh-CN" altLang="en-US" smtClean="0"/>
              <a:t>2024/11/1</a:t>
            </a:fld>
            <a:endParaRPr lang="zh-CN" altLang="en-US"/>
          </a:p>
        </p:txBody>
      </p:sp>
      <p:pic>
        <p:nvPicPr>
          <p:cNvPr id="11" name="图片 5"/>
          <p:cNvPicPr>
            <a:picLocks noChangeAspect="1"/>
          </p:cNvPicPr>
          <p:nvPr userDrawn="1"/>
        </p:nvPicPr>
        <p:blipFill rotWithShape="1">
          <a:blip r:embed="rId2">
            <a:duotone>
              <a:schemeClr val="accent1">
                <a:shade val="45000"/>
                <a:satMod val="135000"/>
              </a:schemeClr>
              <a:prstClr val="white"/>
            </a:duotone>
          </a:blip>
          <a:srcRect l="10250" t="11250" r="9625" b="11375"/>
          <a:stretch>
            <a:fillRect/>
          </a:stretch>
        </p:blipFill>
        <p:spPr>
          <a:xfrm>
            <a:off x="11010901" y="254001"/>
            <a:ext cx="939800" cy="907545"/>
          </a:xfrm>
          <a:prstGeom prst="rect">
            <a:avLst/>
          </a:prstGeom>
        </p:spPr>
      </p:pic>
      <p:sp>
        <p:nvSpPr>
          <p:cNvPr id="13" name="文本占位符 2"/>
          <p:cNvSpPr>
            <a:spLocks noGrp="1"/>
          </p:cNvSpPr>
          <p:nvPr>
            <p:ph type="body" idx="1" hasCustomPrompt="1"/>
          </p:nvPr>
        </p:nvSpPr>
        <p:spPr>
          <a:xfrm>
            <a:off x="2209800" y="735661"/>
            <a:ext cx="10515600" cy="449027"/>
          </a:xfrm>
          <a:prstGeom prst="rect">
            <a:avLst/>
          </a:prstGeom>
        </p:spPr>
        <p:txBody>
          <a:bodyPr/>
          <a:lstStyle>
            <a:lvl1pPr marL="0" indent="0">
              <a:buNone/>
              <a:defRPr sz="2400" b="1">
                <a:solidFill>
                  <a:schemeClr val="tx1">
                    <a:tint val="75000"/>
                  </a:schemeClr>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编辑母版文本样式</a:t>
            </a:r>
          </a:p>
        </p:txBody>
      </p:sp>
    </p:spTree>
    <p:extLst>
      <p:ext uri="{BB962C8B-B14F-4D97-AF65-F5344CB8AC3E}">
        <p14:creationId xmlns:p14="http://schemas.microsoft.com/office/powerpoint/2010/main" val="4214647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7"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B1BEBF-237D-46A5-9C0E-F308426FF1B0}" type="datetime1">
              <a:rPr lang="zh-CN" altLang="en-US" smtClean="0"/>
              <a:t>2024/11/1</a:t>
            </a:fld>
            <a:endParaRPr lang="zh-CN" altLang="en-US"/>
          </a:p>
        </p:txBody>
      </p:sp>
      <p:sp>
        <p:nvSpPr>
          <p:cNvPr id="8" name="椭圆 7"/>
          <p:cNvSpPr/>
          <p:nvPr userDrawn="1"/>
        </p:nvSpPr>
        <p:spPr>
          <a:xfrm>
            <a:off x="277649" y="364933"/>
            <a:ext cx="1003659" cy="10036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pic>
        <p:nvPicPr>
          <p:cNvPr id="9" name="图片 8"/>
          <p:cNvPicPr>
            <a:picLocks noChangeAspect="1"/>
          </p:cNvPicPr>
          <p:nvPr userDrawn="1"/>
        </p:nvPicPr>
        <p:blipFill>
          <a:blip r:embed="rId2"/>
          <a:stretch>
            <a:fillRect/>
          </a:stretch>
        </p:blipFill>
        <p:spPr>
          <a:xfrm>
            <a:off x="535475" y="452670"/>
            <a:ext cx="3640312" cy="869637"/>
          </a:xfrm>
          <a:prstGeom prst="rect">
            <a:avLst/>
          </a:prstGeom>
        </p:spPr>
      </p:pic>
      <p:pic>
        <p:nvPicPr>
          <p:cNvPr id="11" name="图片 5"/>
          <p:cNvPicPr>
            <a:picLocks noChangeAspect="1"/>
          </p:cNvPicPr>
          <p:nvPr userDrawn="1"/>
        </p:nvPicPr>
        <p:blipFill rotWithShape="1">
          <a:blip r:embed="rId3">
            <a:duotone>
              <a:schemeClr val="accent1">
                <a:shade val="45000"/>
                <a:satMod val="135000"/>
              </a:schemeClr>
              <a:prstClr val="white"/>
            </a:duotone>
          </a:blip>
          <a:srcRect l="10250" t="11250" r="9625" b="11375"/>
          <a:stretch>
            <a:fillRect/>
          </a:stretch>
        </p:blipFill>
        <p:spPr>
          <a:xfrm>
            <a:off x="11010901" y="254001"/>
            <a:ext cx="939800" cy="907545"/>
          </a:xfrm>
          <a:prstGeom prst="rect">
            <a:avLst/>
          </a:prstGeom>
        </p:spPr>
      </p:pic>
      <p:sp>
        <p:nvSpPr>
          <p:cNvPr id="12" name="矩形 259"/>
          <p:cNvSpPr>
            <a:spLocks noChangeArrowheads="1"/>
          </p:cNvSpPr>
          <p:nvPr userDrawn="1"/>
        </p:nvSpPr>
        <p:spPr bwMode="auto">
          <a:xfrm>
            <a:off x="-36533" y="556955"/>
            <a:ext cx="1673296" cy="74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7" tIns="43348" rIns="86697" bIns="4334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4265" b="1" cap="all" spc="284" dirty="0">
                <a:solidFill>
                  <a:schemeClr val="bg1"/>
                </a:solidFill>
                <a:cs typeface="Arial" panose="020B0604020202020204" pitchFamily="34" charset="0"/>
              </a:rPr>
              <a:t>4</a:t>
            </a:r>
            <a:endParaRPr lang="zh-CN" altLang="en-US" sz="4265" b="1" cap="all" spc="284" dirty="0">
              <a:solidFill>
                <a:schemeClr val="bg1"/>
              </a:solidFill>
              <a:cs typeface="Arial" panose="020B0604020202020204" pitchFamily="34" charset="0"/>
            </a:endParaRPr>
          </a:p>
        </p:txBody>
      </p:sp>
      <p:sp>
        <p:nvSpPr>
          <p:cNvPr id="13" name="文本占位符 2"/>
          <p:cNvSpPr>
            <a:spLocks noGrp="1"/>
          </p:cNvSpPr>
          <p:nvPr>
            <p:ph type="body" idx="1" hasCustomPrompt="1"/>
          </p:nvPr>
        </p:nvSpPr>
        <p:spPr>
          <a:xfrm>
            <a:off x="2209800" y="735661"/>
            <a:ext cx="10515600" cy="449027"/>
          </a:xfrm>
          <a:prstGeom prst="rect">
            <a:avLst/>
          </a:prstGeom>
        </p:spPr>
        <p:txBody>
          <a:bodyPr/>
          <a:lstStyle>
            <a:lvl1pPr marL="0" indent="0">
              <a:buNone/>
              <a:defRPr sz="2400" b="1">
                <a:solidFill>
                  <a:schemeClr val="tx1">
                    <a:tint val="75000"/>
                  </a:schemeClr>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编辑母版文本样式</a:t>
            </a:r>
          </a:p>
        </p:txBody>
      </p:sp>
    </p:spTree>
    <p:extLst>
      <p:ext uri="{BB962C8B-B14F-4D97-AF65-F5344CB8AC3E}">
        <p14:creationId xmlns:p14="http://schemas.microsoft.com/office/powerpoint/2010/main" val="15079799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7"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CA660F-9FDF-4895-9A81-95FD7ADC09FC}" type="datetime1">
              <a:rPr lang="zh-CN" altLang="en-US" smtClean="0"/>
              <a:t>2024/11/1</a:t>
            </a:fld>
            <a:endParaRPr lang="zh-CN" altLang="en-US"/>
          </a:p>
        </p:txBody>
      </p:sp>
      <p:sp>
        <p:nvSpPr>
          <p:cNvPr id="8" name="椭圆 7"/>
          <p:cNvSpPr/>
          <p:nvPr userDrawn="1"/>
        </p:nvSpPr>
        <p:spPr>
          <a:xfrm>
            <a:off x="277649" y="364933"/>
            <a:ext cx="1003659" cy="10036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pic>
        <p:nvPicPr>
          <p:cNvPr id="9" name="图片 8"/>
          <p:cNvPicPr>
            <a:picLocks noChangeAspect="1"/>
          </p:cNvPicPr>
          <p:nvPr userDrawn="1"/>
        </p:nvPicPr>
        <p:blipFill>
          <a:blip r:embed="rId2"/>
          <a:stretch>
            <a:fillRect/>
          </a:stretch>
        </p:blipFill>
        <p:spPr>
          <a:xfrm>
            <a:off x="535475" y="452670"/>
            <a:ext cx="3640312" cy="869637"/>
          </a:xfrm>
          <a:prstGeom prst="rect">
            <a:avLst/>
          </a:prstGeom>
        </p:spPr>
      </p:pic>
      <p:pic>
        <p:nvPicPr>
          <p:cNvPr id="11" name="图片 5"/>
          <p:cNvPicPr>
            <a:picLocks noChangeAspect="1"/>
          </p:cNvPicPr>
          <p:nvPr userDrawn="1"/>
        </p:nvPicPr>
        <p:blipFill rotWithShape="1">
          <a:blip r:embed="rId3">
            <a:duotone>
              <a:schemeClr val="accent1">
                <a:shade val="45000"/>
                <a:satMod val="135000"/>
              </a:schemeClr>
              <a:prstClr val="white"/>
            </a:duotone>
          </a:blip>
          <a:srcRect l="10250" t="11250" r="9625" b="11375"/>
          <a:stretch>
            <a:fillRect/>
          </a:stretch>
        </p:blipFill>
        <p:spPr>
          <a:xfrm>
            <a:off x="11010901" y="254001"/>
            <a:ext cx="939800" cy="907545"/>
          </a:xfrm>
          <a:prstGeom prst="rect">
            <a:avLst/>
          </a:prstGeom>
        </p:spPr>
      </p:pic>
      <p:sp>
        <p:nvSpPr>
          <p:cNvPr id="12" name="矩形 259"/>
          <p:cNvSpPr>
            <a:spLocks noChangeArrowheads="1"/>
          </p:cNvSpPr>
          <p:nvPr userDrawn="1"/>
        </p:nvSpPr>
        <p:spPr bwMode="auto">
          <a:xfrm>
            <a:off x="-36533" y="556955"/>
            <a:ext cx="1673296" cy="74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7" tIns="43348" rIns="86697" bIns="4334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4265" b="1" cap="all" spc="284" dirty="0">
                <a:solidFill>
                  <a:schemeClr val="bg1"/>
                </a:solidFill>
                <a:cs typeface="Arial" panose="020B0604020202020204" pitchFamily="34" charset="0"/>
              </a:rPr>
              <a:t>5</a:t>
            </a:r>
            <a:endParaRPr lang="zh-CN" altLang="en-US" sz="4265" b="1" cap="all" spc="284" dirty="0">
              <a:solidFill>
                <a:schemeClr val="bg1"/>
              </a:solidFill>
              <a:cs typeface="Arial" panose="020B0604020202020204" pitchFamily="34" charset="0"/>
            </a:endParaRPr>
          </a:p>
        </p:txBody>
      </p:sp>
      <p:sp>
        <p:nvSpPr>
          <p:cNvPr id="13" name="文本占位符 2"/>
          <p:cNvSpPr>
            <a:spLocks noGrp="1"/>
          </p:cNvSpPr>
          <p:nvPr>
            <p:ph type="body" idx="1" hasCustomPrompt="1"/>
          </p:nvPr>
        </p:nvSpPr>
        <p:spPr>
          <a:xfrm>
            <a:off x="2209800" y="735661"/>
            <a:ext cx="10515600" cy="449027"/>
          </a:xfrm>
          <a:prstGeom prst="rect">
            <a:avLst/>
          </a:prstGeom>
        </p:spPr>
        <p:txBody>
          <a:bodyPr/>
          <a:lstStyle>
            <a:lvl1pPr marL="0" indent="0">
              <a:buNone/>
              <a:defRPr sz="2400" b="1">
                <a:solidFill>
                  <a:schemeClr val="tx1">
                    <a:tint val="75000"/>
                  </a:schemeClr>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编辑母版文本样式</a:t>
            </a:r>
          </a:p>
        </p:txBody>
      </p:sp>
    </p:spTree>
    <p:extLst>
      <p:ext uri="{BB962C8B-B14F-4D97-AF65-F5344CB8AC3E}">
        <p14:creationId xmlns:p14="http://schemas.microsoft.com/office/powerpoint/2010/main" val="42605354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33438297-7FDF-4D3E-89ED-E6ECA29526CC}" type="datetime1">
              <a:rPr lang="zh-CN" altLang="en-US" smtClean="0"/>
              <a:t>2024/11/1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C6F1613-AF62-4980-B505-CD1D333CD05B}" type="slidenum">
              <a:rPr lang="zh-CN" altLang="en-US" smtClean="0"/>
              <a:t>‹#›</a:t>
            </a:fld>
            <a:endParaRPr lang="zh-CN" altLang="en-US"/>
          </a:p>
        </p:txBody>
      </p:sp>
    </p:spTree>
    <p:extLst>
      <p:ext uri="{BB962C8B-B14F-4D97-AF65-F5344CB8AC3E}">
        <p14:creationId xmlns:p14="http://schemas.microsoft.com/office/powerpoint/2010/main" val="20215947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D8131D45-2F82-4CA9-B7F3-FC7AB33D0CCC}" type="datetime1">
              <a:rPr lang="zh-CN" altLang="en-US" smtClean="0"/>
              <a:t>2024/11/1</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7C6F1613-AF62-4980-B505-CD1D333CD05B}" type="slidenum">
              <a:rPr lang="zh-CN" altLang="en-US" smtClean="0"/>
              <a:t>‹#›</a:t>
            </a:fld>
            <a:endParaRPr lang="zh-CN" altLang="en-US"/>
          </a:p>
        </p:txBody>
      </p:sp>
    </p:spTree>
    <p:extLst>
      <p:ext uri="{BB962C8B-B14F-4D97-AF65-F5344CB8AC3E}">
        <p14:creationId xmlns:p14="http://schemas.microsoft.com/office/powerpoint/2010/main" val="1731515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E540F804-9D8B-400F-B7C7-77ED4D2E5204}" type="datetime1">
              <a:rPr lang="zh-CN" altLang="en-US" smtClean="0"/>
              <a:t>2024/11/1</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C6F1613-AF62-4980-B505-CD1D333CD05B}" type="slidenum">
              <a:rPr lang="zh-CN" altLang="en-US" smtClean="0"/>
              <a:t>‹#›</a:t>
            </a:fld>
            <a:endParaRPr lang="zh-CN" altLang="en-US"/>
          </a:p>
        </p:txBody>
      </p:sp>
    </p:spTree>
    <p:extLst>
      <p:ext uri="{BB962C8B-B14F-4D97-AF65-F5344CB8AC3E}">
        <p14:creationId xmlns:p14="http://schemas.microsoft.com/office/powerpoint/2010/main" val="6817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A4C37-00EF-96D6-21CD-47FB5AFABCF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6A0E1C-4AD3-0F21-6651-34BC272E4A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0E84B6-EB8F-B949-5ECB-9811BC5EE675}"/>
              </a:ext>
            </a:extLst>
          </p:cNvPr>
          <p:cNvSpPr>
            <a:spLocks noGrp="1"/>
          </p:cNvSpPr>
          <p:nvPr>
            <p:ph type="dt" sz="half" idx="10"/>
          </p:nvPr>
        </p:nvSpPr>
        <p:spPr/>
        <p:txBody>
          <a:bodyPr/>
          <a:lstStyle/>
          <a:p>
            <a:fld id="{12421F59-622F-3F48-9FF3-3E62CACDFEAD}" type="datetimeFigureOut">
              <a:rPr lang="en-US" smtClean="0"/>
              <a:t>11/1/2024</a:t>
            </a:fld>
            <a:endParaRPr lang="en-US"/>
          </a:p>
        </p:txBody>
      </p:sp>
      <p:sp>
        <p:nvSpPr>
          <p:cNvPr id="5" name="Footer Placeholder 4">
            <a:extLst>
              <a:ext uri="{FF2B5EF4-FFF2-40B4-BE49-F238E27FC236}">
                <a16:creationId xmlns:a16="http://schemas.microsoft.com/office/drawing/2014/main" id="{EE237821-533E-160B-3D62-F83F501A38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CE21AA-F9CC-8FA0-B12D-6D6D0FB57157}"/>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5521970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7E195400-2AD1-4C81-82DE-1523BBF70195}" type="datetime1">
              <a:rPr lang="zh-CN" altLang="en-US" smtClean="0"/>
              <a:t>2024/11/1</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C6F1613-AF62-4980-B505-CD1D333CD05B}" type="slidenum">
              <a:rPr lang="zh-CN" altLang="en-US" smtClean="0"/>
              <a:t>‹#›</a:t>
            </a:fld>
            <a:endParaRPr lang="zh-CN" altLang="en-US"/>
          </a:p>
        </p:txBody>
      </p:sp>
    </p:spTree>
    <p:extLst>
      <p:ext uri="{BB962C8B-B14F-4D97-AF65-F5344CB8AC3E}">
        <p14:creationId xmlns:p14="http://schemas.microsoft.com/office/powerpoint/2010/main" val="2974280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99F99E8-ADB0-4015-8D4E-1A67AE7AF1F7}" type="datetime1">
              <a:rPr lang="zh-CN" altLang="en-US" smtClean="0"/>
              <a:t>2024/11/1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C6F1613-AF62-4980-B505-CD1D333CD05B}" type="slidenum">
              <a:rPr lang="zh-CN" altLang="en-US" smtClean="0"/>
              <a:t>‹#›</a:t>
            </a:fld>
            <a:endParaRPr lang="zh-CN" altLang="en-US"/>
          </a:p>
        </p:txBody>
      </p:sp>
    </p:spTree>
    <p:extLst>
      <p:ext uri="{BB962C8B-B14F-4D97-AF65-F5344CB8AC3E}">
        <p14:creationId xmlns:p14="http://schemas.microsoft.com/office/powerpoint/2010/main" val="32047888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5788A37-CE13-4CF8-801E-1AB0C3E81508}" type="datetime1">
              <a:rPr lang="zh-CN" altLang="en-US" smtClean="0"/>
              <a:t>2024/11/1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C6F1613-AF62-4980-B505-CD1D333CD05B}" type="slidenum">
              <a:rPr lang="zh-CN" altLang="en-US" smtClean="0"/>
              <a:t>‹#›</a:t>
            </a:fld>
            <a:endParaRPr lang="zh-CN" altLang="en-US"/>
          </a:p>
        </p:txBody>
      </p:sp>
    </p:spTree>
    <p:extLst>
      <p:ext uri="{BB962C8B-B14F-4D97-AF65-F5344CB8AC3E}">
        <p14:creationId xmlns:p14="http://schemas.microsoft.com/office/powerpoint/2010/main" val="16971825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1_标题和内容">
    <p:spTree>
      <p:nvGrpSpPr>
        <p:cNvPr id="1" name=""/>
        <p:cNvGrpSpPr/>
        <p:nvPr/>
      </p:nvGrpSpPr>
      <p:grpSpPr>
        <a:xfrm>
          <a:off x="0" y="0"/>
          <a:ext cx="0" cy="0"/>
          <a:chOff x="0" y="0"/>
          <a:chExt cx="0" cy="0"/>
        </a:xfrm>
      </p:grpSpPr>
      <p:sp>
        <p:nvSpPr>
          <p:cNvPr id="2" name="Rectangle 3"/>
          <p:cNvSpPr>
            <a:spLocks noChangeArrowheads="1"/>
          </p:cNvSpPr>
          <p:nvPr userDrawn="1"/>
        </p:nvSpPr>
        <p:spPr bwMode="auto">
          <a:xfrm flipV="1">
            <a:off x="0" y="6435725"/>
            <a:ext cx="12192000" cy="44926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z="1400">
              <a:solidFill>
                <a:srgbClr val="FFFFFF"/>
              </a:solidFill>
              <a:latin typeface="黑体" panose="02010609060101010101" pitchFamily="49" charset="-122"/>
              <a:ea typeface="黑体" panose="02010609060101010101" pitchFamily="49" charset="-122"/>
            </a:endParaRPr>
          </a:p>
        </p:txBody>
      </p:sp>
      <p:pic>
        <p:nvPicPr>
          <p:cNvPr id="3" name="Picture 2"/>
          <p:cNvPicPr>
            <a:picLocks noChangeAspect="1" noChangeArrowheads="1"/>
          </p:cNvPicPr>
          <p:nvPr/>
        </p:nvPicPr>
        <p:blipFill>
          <a:blip r:embed="rId2" cstate="print">
            <a:duotone>
              <a:prstClr val="black"/>
              <a:srgbClr val="00B0F0">
                <a:tint val="45000"/>
                <a:satMod val="400000"/>
              </a:srgbClr>
            </a:duotone>
          </a:blip>
          <a:srcRect/>
          <a:stretch>
            <a:fillRect/>
          </a:stretch>
        </p:blipFill>
        <p:spPr bwMode="auto">
          <a:xfrm>
            <a:off x="0" y="1"/>
            <a:ext cx="12192000" cy="675249"/>
          </a:xfrm>
          <a:prstGeom prst="rect">
            <a:avLst/>
          </a:prstGeom>
          <a:noFill/>
          <a:ln w="9525">
            <a:noFill/>
            <a:miter lim="800000"/>
            <a:headEnd/>
            <a:tailEnd/>
          </a:ln>
        </p:spPr>
      </p:pic>
      <p:sp>
        <p:nvSpPr>
          <p:cNvPr id="4" name="灯片编号占位符 1"/>
          <p:cNvSpPr>
            <a:spLocks noGrp="1"/>
          </p:cNvSpPr>
          <p:nvPr>
            <p:ph type="sldNum" sz="quarter" idx="10"/>
          </p:nvPr>
        </p:nvSpPr>
        <p:spPr>
          <a:xfrm>
            <a:off x="10440988" y="6488113"/>
            <a:ext cx="1681162" cy="365125"/>
          </a:xfrm>
          <a:prstGeom prst="rect">
            <a:avLst/>
          </a:prstGeom>
        </p:spPr>
        <p:txBody>
          <a:bodyPr/>
          <a:lstStyle>
            <a:lvl1pPr algn="r" fontAlgn="auto">
              <a:defRPr sz="1400" b="1">
                <a:solidFill>
                  <a:srgbClr val="000000">
                    <a:tint val="75000"/>
                  </a:srgbClr>
                </a:solidFill>
                <a:latin typeface="微软雅黑" panose="020B0503020204020204" pitchFamily="34" charset="-122"/>
                <a:ea typeface="微软雅黑" panose="020B0503020204020204" pitchFamily="34" charset="-122"/>
              </a:defRPr>
            </a:lvl1pPr>
          </a:lstStyle>
          <a:p>
            <a:pPr>
              <a:defRPr/>
            </a:pPr>
            <a:fld id="{2B99DCB2-0857-4CF9-977A-5B11CBEC3FC2}" type="slidenum">
              <a:rPr lang="zh-CN" altLang="en-US"/>
              <a:t>‹#›</a:t>
            </a:fld>
            <a:endParaRPr lang="zh-CN" altLang="en-US"/>
          </a:p>
        </p:txBody>
      </p:sp>
      <p:sp>
        <p:nvSpPr>
          <p:cNvPr id="5" name="日期占位符 3"/>
          <p:cNvSpPr>
            <a:spLocks noGrp="1"/>
          </p:cNvSpPr>
          <p:nvPr>
            <p:ph type="dt" sz="half" idx="11"/>
          </p:nvPr>
        </p:nvSpPr>
        <p:spPr>
          <a:xfrm>
            <a:off x="12700" y="6488113"/>
            <a:ext cx="1481138" cy="365125"/>
          </a:xfrm>
          <a:prstGeom prst="rect">
            <a:avLst/>
          </a:prstGeom>
        </p:spPr>
        <p:txBody>
          <a:bodyPr/>
          <a:lstStyle>
            <a:lvl1pPr algn="l" fontAlgn="auto">
              <a:defRPr sz="1400" b="1">
                <a:solidFill>
                  <a:srgbClr val="000000">
                    <a:tint val="75000"/>
                  </a:srgbClr>
                </a:solidFill>
                <a:latin typeface="微软雅黑" panose="020B0503020204020204" pitchFamily="34" charset="-122"/>
                <a:ea typeface="微软雅黑" panose="020B0503020204020204" pitchFamily="34" charset="-122"/>
              </a:defRPr>
            </a:lvl1pPr>
          </a:lstStyle>
          <a:p>
            <a:pPr>
              <a:defRPr/>
            </a:pPr>
            <a:fld id="{10521C27-9E45-4106-9B20-D09032E5516D}" type="datetime1">
              <a:rPr lang="zh-CN" altLang="en-US" smtClean="0"/>
              <a:t>2024/11/1</a:t>
            </a:fld>
            <a:endParaRPr lang="zh-CN" altLang="en-US"/>
          </a:p>
        </p:txBody>
      </p:sp>
    </p:spTree>
    <p:extLst>
      <p:ext uri="{BB962C8B-B14F-4D97-AF65-F5344CB8AC3E}">
        <p14:creationId xmlns:p14="http://schemas.microsoft.com/office/powerpoint/2010/main" val="3265799401"/>
      </p:ext>
    </p:extLst>
  </p:cSld>
  <p:clrMapOvr>
    <a:masterClrMapping/>
  </p:clrMapOvr>
  <p:transition>
    <p:zo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Title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2001" y="857958"/>
            <a:ext cx="11529295" cy="615397"/>
          </a:xfrm>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312001" y="195470"/>
            <a:ext cx="8957556" cy="590215"/>
          </a:xfrm>
        </p:spPr>
        <p:txBody>
          <a:bodyPr anchor="b">
            <a:noAutofit/>
          </a:bodyPr>
          <a:lstStyle>
            <a:lvl1pPr marL="0" indent="0">
              <a:buNone/>
              <a:defRPr sz="2000" b="0" baseline="0">
                <a:solidFill>
                  <a:schemeClr val="bg2"/>
                </a:solidFill>
              </a:defRPr>
            </a:lvl1pPr>
          </a:lstStyle>
          <a:p>
            <a:pPr lvl="0"/>
            <a:r>
              <a:rPr lang="en-US" dirty="0"/>
              <a:t>CLICK TO ADD TAG LINE OR BEGINNING OF TITLE</a:t>
            </a:r>
            <a:endParaRPr lang="en-GB" dirty="0"/>
          </a:p>
        </p:txBody>
      </p:sp>
      <p:sp>
        <p:nvSpPr>
          <p:cNvPr id="7" name="Text Placeholder 6"/>
          <p:cNvSpPr>
            <a:spLocks noGrp="1"/>
          </p:cNvSpPr>
          <p:nvPr>
            <p:ph type="body" sz="quarter" idx="16" hasCustomPrompt="1"/>
          </p:nvPr>
        </p:nvSpPr>
        <p:spPr>
          <a:xfrm>
            <a:off x="299465" y="5620954"/>
            <a:ext cx="8957433" cy="424383"/>
          </a:xfrm>
        </p:spPr>
        <p:txBody>
          <a:bodyPr anchor="b">
            <a:normAutofit/>
          </a:bodyPr>
          <a:lstStyle>
            <a:lvl1pPr algn="l">
              <a:lnSpc>
                <a:spcPct val="95000"/>
              </a:lnSpc>
              <a:spcBef>
                <a:spcPts val="270"/>
              </a:spcBef>
              <a:defRPr sz="1335" cap="none" baseline="0">
                <a:solidFill>
                  <a:schemeClr val="bg2">
                    <a:lumMod val="50000"/>
                  </a:schemeClr>
                </a:solidFill>
              </a:defRPr>
            </a:lvl1pPr>
          </a:lstStyle>
          <a:p>
            <a:pPr lvl="0"/>
            <a:r>
              <a:rPr lang="en-US" dirty="0"/>
              <a:t>Question and Base</a:t>
            </a:r>
            <a:endParaRPr lang="en-GB" dirty="0"/>
          </a:p>
        </p:txBody>
      </p:sp>
    </p:spTree>
    <p:extLst>
      <p:ext uri="{BB962C8B-B14F-4D97-AF65-F5344CB8AC3E}">
        <p14:creationId xmlns:p14="http://schemas.microsoft.com/office/powerpoint/2010/main" val="42641049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5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112D1933-AB9E-457A-92CD-02EA67FFC654}" type="datetime1">
              <a:rPr lang="zh-CN" altLang="en-US" smtClean="0"/>
              <a:t>2024/11/1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824952212"/>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1094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BC4B6-75B5-5454-D6B5-283D3E50289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0A60D8A-1617-0A12-8AA0-F50EBEF489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5DC980-7602-CE35-C526-76911F557041}"/>
              </a:ext>
            </a:extLst>
          </p:cNvPr>
          <p:cNvSpPr>
            <a:spLocks noGrp="1"/>
          </p:cNvSpPr>
          <p:nvPr>
            <p:ph type="dt" sz="half" idx="10"/>
          </p:nvPr>
        </p:nvSpPr>
        <p:spPr/>
        <p:txBody>
          <a:bodyPr/>
          <a:lstStyle/>
          <a:p>
            <a:fld id="{12421F59-622F-3F48-9FF3-3E62CACDFEAD}" type="datetimeFigureOut">
              <a:rPr lang="en-US" smtClean="0"/>
              <a:t>11/1/2024</a:t>
            </a:fld>
            <a:endParaRPr lang="en-US"/>
          </a:p>
        </p:txBody>
      </p:sp>
      <p:sp>
        <p:nvSpPr>
          <p:cNvPr id="5" name="Footer Placeholder 4">
            <a:extLst>
              <a:ext uri="{FF2B5EF4-FFF2-40B4-BE49-F238E27FC236}">
                <a16:creationId xmlns:a16="http://schemas.microsoft.com/office/drawing/2014/main" id="{44252256-6A29-1244-6CB8-D82C8A7CD6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423095-BB59-F821-F2DE-F6B742E095BD}"/>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673630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DE9FA-380F-8B8F-50DB-CD70D1E430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C06CE8-1441-C50F-7B86-3B76147D01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25A77-4195-B7B3-100D-4E2415F68D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2E02CA-B9B0-F5CE-5B1F-0FB6128767C7}"/>
              </a:ext>
            </a:extLst>
          </p:cNvPr>
          <p:cNvSpPr>
            <a:spLocks noGrp="1"/>
          </p:cNvSpPr>
          <p:nvPr>
            <p:ph type="dt" sz="half" idx="10"/>
          </p:nvPr>
        </p:nvSpPr>
        <p:spPr/>
        <p:txBody>
          <a:bodyPr/>
          <a:lstStyle/>
          <a:p>
            <a:fld id="{12421F59-622F-3F48-9FF3-3E62CACDFEAD}" type="datetimeFigureOut">
              <a:rPr lang="en-US" smtClean="0"/>
              <a:t>11/1/2024</a:t>
            </a:fld>
            <a:endParaRPr lang="en-US"/>
          </a:p>
        </p:txBody>
      </p:sp>
      <p:sp>
        <p:nvSpPr>
          <p:cNvPr id="6" name="Footer Placeholder 5">
            <a:extLst>
              <a:ext uri="{FF2B5EF4-FFF2-40B4-BE49-F238E27FC236}">
                <a16:creationId xmlns:a16="http://schemas.microsoft.com/office/drawing/2014/main" id="{583DAD27-A60B-1B7D-E0AB-A39392ECB3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64228C-4BDB-C9C1-5498-81DCBDF5B29D}"/>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697805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D823E-F3AD-D0ED-0FBD-96DCFB4393D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87AE15-680C-6DA7-59D1-3FA91D9249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3D8584-5D63-30FB-ABCF-9BE14B3AD24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63119BA-EFE3-2B85-AD63-5FAE080E3C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A8FABA-C883-9533-B913-06918A61AD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0D0859-DB54-79E5-2C6C-9FD7459BDEAA}"/>
              </a:ext>
            </a:extLst>
          </p:cNvPr>
          <p:cNvSpPr>
            <a:spLocks noGrp="1"/>
          </p:cNvSpPr>
          <p:nvPr>
            <p:ph type="dt" sz="half" idx="10"/>
          </p:nvPr>
        </p:nvSpPr>
        <p:spPr/>
        <p:txBody>
          <a:bodyPr/>
          <a:lstStyle/>
          <a:p>
            <a:fld id="{12421F59-622F-3F48-9FF3-3E62CACDFEAD}" type="datetimeFigureOut">
              <a:rPr lang="en-US" smtClean="0"/>
              <a:t>11/1/2024</a:t>
            </a:fld>
            <a:endParaRPr lang="en-US"/>
          </a:p>
        </p:txBody>
      </p:sp>
      <p:sp>
        <p:nvSpPr>
          <p:cNvPr id="8" name="Footer Placeholder 7">
            <a:extLst>
              <a:ext uri="{FF2B5EF4-FFF2-40B4-BE49-F238E27FC236}">
                <a16:creationId xmlns:a16="http://schemas.microsoft.com/office/drawing/2014/main" id="{C4B219F0-7D30-04AD-6B6B-10321BFFFC7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8F8BDF-2E13-56A4-8211-4EE23CEBC578}"/>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073414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72D6B-7E7A-7054-52BE-C2102639886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6D942BB-AA0C-0286-78C5-6A80A1F98102}"/>
              </a:ext>
            </a:extLst>
          </p:cNvPr>
          <p:cNvSpPr>
            <a:spLocks noGrp="1"/>
          </p:cNvSpPr>
          <p:nvPr>
            <p:ph type="dt" sz="half" idx="10"/>
          </p:nvPr>
        </p:nvSpPr>
        <p:spPr/>
        <p:txBody>
          <a:bodyPr/>
          <a:lstStyle/>
          <a:p>
            <a:fld id="{12421F59-622F-3F48-9FF3-3E62CACDFEAD}" type="datetimeFigureOut">
              <a:rPr lang="en-US" smtClean="0"/>
              <a:t>11/1/2024</a:t>
            </a:fld>
            <a:endParaRPr lang="en-US"/>
          </a:p>
        </p:txBody>
      </p:sp>
      <p:sp>
        <p:nvSpPr>
          <p:cNvPr id="4" name="Footer Placeholder 3">
            <a:extLst>
              <a:ext uri="{FF2B5EF4-FFF2-40B4-BE49-F238E27FC236}">
                <a16:creationId xmlns:a16="http://schemas.microsoft.com/office/drawing/2014/main" id="{20C95FE5-B046-AFB9-DB3E-E0A955D0B82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4E24911-E8A5-45BA-E321-BFABEC647C5C}"/>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833354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5160F0-EF11-A500-46D7-061637C43EB0}"/>
              </a:ext>
            </a:extLst>
          </p:cNvPr>
          <p:cNvSpPr>
            <a:spLocks noGrp="1"/>
          </p:cNvSpPr>
          <p:nvPr>
            <p:ph type="dt" sz="half" idx="10"/>
          </p:nvPr>
        </p:nvSpPr>
        <p:spPr/>
        <p:txBody>
          <a:bodyPr/>
          <a:lstStyle/>
          <a:p>
            <a:fld id="{12421F59-622F-3F48-9FF3-3E62CACDFEAD}" type="datetimeFigureOut">
              <a:rPr lang="en-US" smtClean="0"/>
              <a:t>11/1/2024</a:t>
            </a:fld>
            <a:endParaRPr lang="en-US"/>
          </a:p>
        </p:txBody>
      </p:sp>
      <p:sp>
        <p:nvSpPr>
          <p:cNvPr id="3" name="Footer Placeholder 2">
            <a:extLst>
              <a:ext uri="{FF2B5EF4-FFF2-40B4-BE49-F238E27FC236}">
                <a16:creationId xmlns:a16="http://schemas.microsoft.com/office/drawing/2014/main" id="{9E7A3343-F085-835D-A598-DCAAC55B67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2EB2039-F894-D4E3-2B18-D6C36FA64EB1}"/>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691541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98603-036F-761F-5FA6-BC599BB983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7EA7777-F7F6-C670-C31A-756E68EC38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62C590-DD2C-71CD-EFA8-20D75F4B2E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DCA92E-249E-EDF4-4C72-DD5D3E464EA3}"/>
              </a:ext>
            </a:extLst>
          </p:cNvPr>
          <p:cNvSpPr>
            <a:spLocks noGrp="1"/>
          </p:cNvSpPr>
          <p:nvPr>
            <p:ph type="dt" sz="half" idx="10"/>
          </p:nvPr>
        </p:nvSpPr>
        <p:spPr/>
        <p:txBody>
          <a:bodyPr/>
          <a:lstStyle/>
          <a:p>
            <a:fld id="{12421F59-622F-3F48-9FF3-3E62CACDFEAD}" type="datetimeFigureOut">
              <a:rPr lang="en-US" smtClean="0"/>
              <a:t>11/1/2024</a:t>
            </a:fld>
            <a:endParaRPr lang="en-US"/>
          </a:p>
        </p:txBody>
      </p:sp>
      <p:sp>
        <p:nvSpPr>
          <p:cNvPr id="6" name="Footer Placeholder 5">
            <a:extLst>
              <a:ext uri="{FF2B5EF4-FFF2-40B4-BE49-F238E27FC236}">
                <a16:creationId xmlns:a16="http://schemas.microsoft.com/office/drawing/2014/main" id="{E5536977-8186-4CF8-5775-DF911ACCB1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798228-19DC-A75D-6C36-2564ECCB21FB}"/>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161389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94E64-2299-AFCC-C9C3-C86812F015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D0BBCF3-4874-3F20-ABFE-60EF002226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6E4A045-5686-0371-EA89-CEE9301D55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8CF9D3-CA5B-351B-E8C5-E9BE2190B810}"/>
              </a:ext>
            </a:extLst>
          </p:cNvPr>
          <p:cNvSpPr>
            <a:spLocks noGrp="1"/>
          </p:cNvSpPr>
          <p:nvPr>
            <p:ph type="dt" sz="half" idx="10"/>
          </p:nvPr>
        </p:nvSpPr>
        <p:spPr/>
        <p:txBody>
          <a:bodyPr/>
          <a:lstStyle/>
          <a:p>
            <a:fld id="{12421F59-622F-3F48-9FF3-3E62CACDFEAD}" type="datetimeFigureOut">
              <a:rPr lang="en-US" smtClean="0"/>
              <a:t>11/1/2024</a:t>
            </a:fld>
            <a:endParaRPr lang="en-US"/>
          </a:p>
        </p:txBody>
      </p:sp>
      <p:sp>
        <p:nvSpPr>
          <p:cNvPr id="6" name="Footer Placeholder 5">
            <a:extLst>
              <a:ext uri="{FF2B5EF4-FFF2-40B4-BE49-F238E27FC236}">
                <a16:creationId xmlns:a16="http://schemas.microsoft.com/office/drawing/2014/main" id="{1AF77F7C-D5B6-A013-8FFE-F5E8E6D7B6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7429A3-AD49-1A86-246A-164365969379}"/>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90007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309577-D045-2D8F-45D3-C3F12931D5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F893E958-8CFC-8426-A74B-05C998E96A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C59D43-1CC8-C97D-2AF3-A7A79496EE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21F59-622F-3F48-9FF3-3E62CACDFEAD}" type="datetimeFigureOut">
              <a:rPr lang="en-US" smtClean="0"/>
              <a:t>11/1/2024</a:t>
            </a:fld>
            <a:endParaRPr lang="en-US"/>
          </a:p>
        </p:txBody>
      </p:sp>
      <p:sp>
        <p:nvSpPr>
          <p:cNvPr id="5" name="Footer Placeholder 4">
            <a:extLst>
              <a:ext uri="{FF2B5EF4-FFF2-40B4-BE49-F238E27FC236}">
                <a16:creationId xmlns:a16="http://schemas.microsoft.com/office/drawing/2014/main" id="{800EC684-30E7-3A2F-F317-FE6CD01ACF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0BD85CB-DD8D-244E-0BB9-0949AAB7CB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F3CCC-84CD-2A4B-8034-D1C6A446A5D6}" type="slidenum">
              <a:rPr lang="en-US" smtClean="0"/>
              <a:t>‹#›</a:t>
            </a:fld>
            <a:endParaRPr lang="en-US"/>
          </a:p>
        </p:txBody>
      </p:sp>
    </p:spTree>
    <p:extLst>
      <p:ext uri="{BB962C8B-B14F-4D97-AF65-F5344CB8AC3E}">
        <p14:creationId xmlns:p14="http://schemas.microsoft.com/office/powerpoint/2010/main" val="1109173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rgbClr val="0079C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矩形 259"/>
          <p:cNvSpPr>
            <a:spLocks noChangeArrowheads="1"/>
          </p:cNvSpPr>
          <p:nvPr userDrawn="1"/>
        </p:nvSpPr>
        <p:spPr bwMode="auto">
          <a:xfrm>
            <a:off x="-36533" y="556955"/>
            <a:ext cx="1673296" cy="74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7" tIns="43348" rIns="86697" bIns="4334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4265" b="1" cap="all" spc="284" dirty="0">
                <a:solidFill>
                  <a:schemeClr val="bg1"/>
                </a:solidFill>
                <a:cs typeface="Arial" panose="020B0604020202020204" pitchFamily="34" charset="0"/>
              </a:rPr>
              <a:t>03</a:t>
            </a:r>
            <a:endParaRPr lang="zh-CN" altLang="en-US" sz="4265" b="1" cap="all" spc="284" dirty="0">
              <a:solidFill>
                <a:schemeClr val="bg1"/>
              </a:solidFill>
              <a:cs typeface="Arial" panose="020B0604020202020204" pitchFamily="34" charset="0"/>
            </a:endParaRPr>
          </a:p>
        </p:txBody>
      </p:sp>
    </p:spTree>
    <p:extLst>
      <p:ext uri="{BB962C8B-B14F-4D97-AF65-F5344CB8AC3E}">
        <p14:creationId xmlns:p14="http://schemas.microsoft.com/office/powerpoint/2010/main" val="373403063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png"/><Relationship Id="rId7"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7.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2.emf"/><Relationship Id="rId9"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1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emf"/></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7.xml"/><Relationship Id="rId5" Type="http://schemas.openxmlformats.org/officeDocument/2006/relationships/image" Target="../media/image27.png"/><Relationship Id="rId4" Type="http://schemas.openxmlformats.org/officeDocument/2006/relationships/image" Target="../media/image2.emf"/></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7.xml"/><Relationship Id="rId4" Type="http://schemas.openxmlformats.org/officeDocument/2006/relationships/image" Target="../media/image2.emf"/></Relationships>
</file>

<file path=ppt/slides/_rels/slide1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5.xml"/><Relationship Id="rId1" Type="http://schemas.openxmlformats.org/officeDocument/2006/relationships/slideLayout" Target="../slideLayouts/slideLayout26.xml"/><Relationship Id="rId5" Type="http://schemas.openxmlformats.org/officeDocument/2006/relationships/image" Target="../media/image2.emf"/><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image" Target="../media/image9.jpg"/><Relationship Id="rId5" Type="http://schemas.openxmlformats.org/officeDocument/2006/relationships/image" Target="../media/image2.emf"/><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10.jp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image" Target="../media/image11.gif"/><Relationship Id="rId5" Type="http://schemas.openxmlformats.org/officeDocument/2006/relationships/image" Target="../media/image2.emf"/><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7.xml"/><Relationship Id="rId6" Type="http://schemas.openxmlformats.org/officeDocument/2006/relationships/image" Target="../media/image15.emf"/><Relationship Id="rId5" Type="http://schemas.openxmlformats.org/officeDocument/2006/relationships/image" Target="../media/image14.png"/><Relationship Id="rId4" Type="http://schemas.openxmlformats.org/officeDocument/2006/relationships/image" Target="../media/image2.emf"/></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文本框 51"/>
          <p:cNvSpPr txBox="1"/>
          <p:nvPr/>
        </p:nvSpPr>
        <p:spPr>
          <a:xfrm>
            <a:off x="1157315" y="1828568"/>
            <a:ext cx="9877368" cy="1600432"/>
          </a:xfrm>
          <a:prstGeom prst="rect">
            <a:avLst/>
          </a:prstGeom>
          <a:noFill/>
        </p:spPr>
        <p:txBody>
          <a:bodyPr wrap="square" lIns="121915" tIns="60957" rIns="121915" bIns="60957" rtlCol="0">
            <a:spAutoFit/>
          </a:bodyPr>
          <a:lstStyle/>
          <a:p>
            <a:pPr algn="ctr">
              <a:defRPr/>
            </a:pPr>
            <a:r>
              <a:rPr lang="zh-CN" altLang="en-US" sz="4800" b="1" dirty="0">
                <a:solidFill>
                  <a:srgbClr val="203864"/>
                </a:solidFill>
                <a:latin typeface="Arial" panose="020B0604020202020204"/>
                <a:ea typeface="微软雅黑" panose="020B0503020204020204" pitchFamily="34" charset="-122"/>
                <a:sym typeface="Arial" panose="020B0604020202020204"/>
              </a:rPr>
              <a:t>计及电极结构异质性的锂离子电池高保真电化学模型</a:t>
            </a:r>
            <a:endParaRPr lang="en-US" altLang="zh-CN" sz="4800" b="1" dirty="0">
              <a:solidFill>
                <a:srgbClr val="203864"/>
              </a:solidFill>
              <a:latin typeface="Arial" panose="020B0604020202020204"/>
              <a:ea typeface="微软雅黑" panose="020B0503020204020204" pitchFamily="34" charset="-122"/>
              <a:sym typeface="Arial" panose="020B0604020202020204"/>
            </a:endParaRPr>
          </a:p>
        </p:txBody>
      </p:sp>
      <p:grpSp>
        <p:nvGrpSpPr>
          <p:cNvPr id="5" name="组合 4"/>
          <p:cNvGrpSpPr/>
          <p:nvPr/>
        </p:nvGrpSpPr>
        <p:grpSpPr>
          <a:xfrm>
            <a:off x="4914868" y="5538205"/>
            <a:ext cx="2342133" cy="696102"/>
            <a:chOff x="4359266" y="4242805"/>
            <a:chExt cx="2342133" cy="696102"/>
          </a:xfrm>
        </p:grpSpPr>
        <p:grpSp>
          <p:nvGrpSpPr>
            <p:cNvPr id="58" name="组合 55"/>
            <p:cNvGrpSpPr/>
            <p:nvPr/>
          </p:nvGrpSpPr>
          <p:grpSpPr bwMode="auto">
            <a:xfrm>
              <a:off x="4359266" y="4242805"/>
              <a:ext cx="2342133" cy="696102"/>
              <a:chOff x="3791205" y="5346441"/>
              <a:chExt cx="5833188" cy="1152192"/>
            </a:xfrm>
          </p:grpSpPr>
          <p:sp>
            <p:nvSpPr>
              <p:cNvPr id="59" name="圆角矩形 165"/>
              <p:cNvSpPr/>
              <p:nvPr/>
            </p:nvSpPr>
            <p:spPr>
              <a:xfrm>
                <a:off x="4007768" y="5518708"/>
                <a:ext cx="5400600" cy="807659"/>
              </a:xfrm>
              <a:prstGeom prst="roundRect">
                <a:avLst>
                  <a:gd name="adj" fmla="val 50000"/>
                </a:avLst>
              </a:prstGeom>
              <a:solidFill>
                <a:schemeClr val="accent1">
                  <a:lumMod val="50000"/>
                </a:schemeClr>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0" dirty="0">
                  <a:latin typeface="Arial" panose="020B0604020202020204"/>
                  <a:ea typeface="微软雅黑" panose="020B0503020204020204" pitchFamily="34" charset="-122"/>
                  <a:cs typeface="+mn-ea"/>
                  <a:sym typeface="Arial" panose="020B0604020202020204"/>
                </a:endParaRPr>
              </a:p>
            </p:txBody>
          </p:sp>
          <p:sp>
            <p:nvSpPr>
              <p:cNvPr id="60" name="任意多边形 166"/>
              <p:cNvSpPr/>
              <p:nvPr/>
            </p:nvSpPr>
            <p:spPr>
              <a:xfrm>
                <a:off x="3791205" y="5346441"/>
                <a:ext cx="5833186"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0" dirty="0">
                  <a:latin typeface="Arial" panose="020B0604020202020204"/>
                  <a:ea typeface="微软雅黑" panose="020B0503020204020204" pitchFamily="34" charset="-122"/>
                  <a:cs typeface="+mn-ea"/>
                  <a:sym typeface="Arial" panose="020B0604020202020204"/>
                </a:endParaRPr>
              </a:p>
            </p:txBody>
          </p:sp>
          <p:sp>
            <p:nvSpPr>
              <p:cNvPr id="61" name="圆角矩形 167"/>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0">
                  <a:latin typeface="Arial" panose="020B0604020202020204"/>
                  <a:ea typeface="微软雅黑" panose="020B0503020204020204" pitchFamily="34" charset="-122"/>
                  <a:cs typeface="+mn-ea"/>
                  <a:sym typeface="Arial" panose="020B0604020202020204"/>
                </a:endParaRPr>
              </a:p>
            </p:txBody>
          </p:sp>
        </p:grpSp>
        <p:sp>
          <p:nvSpPr>
            <p:cNvPr id="62" name="矩形 61"/>
            <p:cNvSpPr/>
            <p:nvPr/>
          </p:nvSpPr>
          <p:spPr>
            <a:xfrm>
              <a:off x="4751636" y="4407536"/>
              <a:ext cx="1577548" cy="430887"/>
            </a:xfrm>
            <a:prstGeom prst="rect">
              <a:avLst/>
            </a:prstGeom>
            <a:effectLst>
              <a:outerShdw blurRad="50800" dist="38100" dir="2700000" algn="tl" rotWithShape="0">
                <a:prstClr val="black">
                  <a:alpha val="40000"/>
                </a:prstClr>
              </a:outerShdw>
            </a:effectLst>
          </p:spPr>
          <p:txBody>
            <a:bodyPr wrap="none">
              <a:spAutoFit/>
            </a:bodyPr>
            <a:lstStyle/>
            <a:p>
              <a:pPr algn="ctr"/>
              <a:r>
                <a:rPr lang="en-US" altLang="zh-CN" sz="2200" dirty="0">
                  <a:solidFill>
                    <a:schemeClr val="bg1"/>
                  </a:solidFill>
                  <a:latin typeface="Arial" panose="020B0604020202020204"/>
                  <a:ea typeface="微软雅黑" panose="020B0503020204020204" pitchFamily="34" charset="-122"/>
                  <a:cs typeface="+mn-ea"/>
                  <a:sym typeface="Arial" panose="020B0604020202020204"/>
                </a:rPr>
                <a:t>2024.11.01</a:t>
              </a:r>
              <a:endParaRPr lang="zh-CN" altLang="en-US" sz="2200" dirty="0">
                <a:solidFill>
                  <a:schemeClr val="bg1"/>
                </a:solidFill>
                <a:latin typeface="Arial" panose="020B0604020202020204"/>
                <a:ea typeface="微软雅黑" panose="020B0503020204020204" pitchFamily="34" charset="-122"/>
                <a:cs typeface="+mn-ea"/>
                <a:sym typeface="Arial" panose="020B0604020202020204"/>
              </a:endParaRPr>
            </a:p>
          </p:txBody>
        </p:sp>
      </p:grpSp>
      <p:sp>
        <p:nvSpPr>
          <p:cNvPr id="13" name="灯片编号占位符 1"/>
          <p:cNvSpPr txBox="1"/>
          <p:nvPr/>
        </p:nvSpPr>
        <p:spPr>
          <a:xfrm>
            <a:off x="11691891" y="6472112"/>
            <a:ext cx="47028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C6F1613-AF62-4980-B505-CD1D333CD05B}" type="slidenum">
              <a:rPr lang="zh-CN" altLang="en-US" b="1">
                <a:solidFill>
                  <a:srgbClr val="FF0000"/>
                </a:solidFill>
              </a:rPr>
              <a:t>1</a:t>
            </a:fld>
            <a:endParaRPr lang="zh-CN" altLang="en-US" b="1" dirty="0">
              <a:solidFill>
                <a:srgbClr val="FF0000"/>
              </a:solidFill>
            </a:endParaRPr>
          </a:p>
        </p:txBody>
      </p:sp>
      <p:grpSp>
        <p:nvGrpSpPr>
          <p:cNvPr id="14" name="组合 13">
            <a:extLst>
              <a:ext uri="{FF2B5EF4-FFF2-40B4-BE49-F238E27FC236}">
                <a16:creationId xmlns:a16="http://schemas.microsoft.com/office/drawing/2014/main" id="{F5E99FB3-0B89-407A-8484-DEF05ADCD45F}"/>
              </a:ext>
            </a:extLst>
          </p:cNvPr>
          <p:cNvGrpSpPr/>
          <p:nvPr/>
        </p:nvGrpSpPr>
        <p:grpSpPr>
          <a:xfrm>
            <a:off x="5149658" y="352607"/>
            <a:ext cx="6672699" cy="648000"/>
            <a:chOff x="5659120" y="248641"/>
            <a:chExt cx="6672699" cy="648000"/>
          </a:xfrm>
        </p:grpSpPr>
        <p:pic>
          <p:nvPicPr>
            <p:cNvPr id="15" name="图片 14">
              <a:extLst>
                <a:ext uri="{FF2B5EF4-FFF2-40B4-BE49-F238E27FC236}">
                  <a16:creationId xmlns:a16="http://schemas.microsoft.com/office/drawing/2014/main" id="{FAAB114A-E85E-4BD2-AD0B-014546F1C3A0}"/>
                </a:ext>
              </a:extLst>
            </p:cNvPr>
            <p:cNvPicPr>
              <a:picLocks noChangeAspect="1"/>
            </p:cNvPicPr>
            <p:nvPr/>
          </p:nvPicPr>
          <p:blipFill>
            <a:blip r:embed="rId3"/>
            <a:stretch>
              <a:fillRect/>
            </a:stretch>
          </p:blipFill>
          <p:spPr>
            <a:xfrm>
              <a:off x="5659120" y="248641"/>
              <a:ext cx="3604500" cy="648000"/>
            </a:xfrm>
            <a:prstGeom prst="rect">
              <a:avLst/>
            </a:prstGeom>
          </p:spPr>
        </p:pic>
        <p:pic>
          <p:nvPicPr>
            <p:cNvPr id="16" name="图片 15">
              <a:extLst>
                <a:ext uri="{FF2B5EF4-FFF2-40B4-BE49-F238E27FC236}">
                  <a16:creationId xmlns:a16="http://schemas.microsoft.com/office/drawing/2014/main" id="{9DC34365-468C-4359-ACEE-B4887E49BD0B}"/>
                </a:ext>
              </a:extLst>
            </p:cNvPr>
            <p:cNvPicPr>
              <a:picLocks noChangeAspect="1"/>
            </p:cNvPicPr>
            <p:nvPr/>
          </p:nvPicPr>
          <p:blipFill rotWithShape="1">
            <a:blip r:embed="rId4">
              <a:extLst>
                <a:ext uri="{28A0092B-C50C-407E-A947-70E740481C1C}">
                  <a14:useLocalDpi xmlns:a14="http://schemas.microsoft.com/office/drawing/2010/main" val="0"/>
                </a:ext>
              </a:extLst>
            </a:blip>
            <a:srcRect b="82764"/>
            <a:stretch/>
          </p:blipFill>
          <p:spPr>
            <a:xfrm>
              <a:off x="9273539" y="248641"/>
              <a:ext cx="3058280" cy="648000"/>
            </a:xfrm>
            <a:prstGeom prst="rect">
              <a:avLst/>
            </a:prstGeom>
          </p:spPr>
        </p:pic>
      </p:grpSp>
      <p:sp>
        <p:nvSpPr>
          <p:cNvPr id="17" name="文本框 16">
            <a:extLst>
              <a:ext uri="{FF2B5EF4-FFF2-40B4-BE49-F238E27FC236}">
                <a16:creationId xmlns:a16="http://schemas.microsoft.com/office/drawing/2014/main" id="{106AB280-CEA3-4EDB-8261-5CFDDB9879C3}"/>
              </a:ext>
            </a:extLst>
          </p:cNvPr>
          <p:cNvSpPr txBox="1"/>
          <p:nvPr/>
        </p:nvSpPr>
        <p:spPr>
          <a:xfrm>
            <a:off x="4559706" y="4101182"/>
            <a:ext cx="3052455" cy="1200329"/>
          </a:xfrm>
          <a:prstGeom prst="rect">
            <a:avLst/>
          </a:prstGeom>
          <a:noFill/>
        </p:spPr>
        <p:txBody>
          <a:bodyPr wrap="square" rtlCol="0">
            <a:spAutoFit/>
          </a:bodyPr>
          <a:lstStyle/>
          <a:p>
            <a:pPr algn="ctr"/>
            <a:r>
              <a:rPr lang="zh-CN" altLang="en-US" sz="2400" b="1" dirty="0">
                <a:solidFill>
                  <a:schemeClr val="tx2"/>
                </a:solidFill>
                <a:latin typeface="微软雅黑" panose="020B0503020204020204" pitchFamily="34" charset="-122"/>
                <a:ea typeface="微软雅黑" panose="020B0503020204020204" pitchFamily="34" charset="-122"/>
              </a:rPr>
              <a:t>同 济 大 学</a:t>
            </a:r>
            <a:endParaRPr lang="en-US" altLang="zh-CN" sz="2400" b="1" dirty="0">
              <a:solidFill>
                <a:schemeClr val="tx2"/>
              </a:solidFill>
              <a:latin typeface="微软雅黑" panose="020B0503020204020204" pitchFamily="34" charset="-122"/>
              <a:ea typeface="微软雅黑" panose="020B0503020204020204" pitchFamily="34" charset="-122"/>
            </a:endParaRPr>
          </a:p>
          <a:p>
            <a:pPr algn="ctr"/>
            <a:endParaRPr lang="en-US" altLang="zh-CN" sz="2400" b="1" dirty="0">
              <a:solidFill>
                <a:schemeClr val="tx2"/>
              </a:solidFill>
              <a:latin typeface="微软雅黑" panose="020B0503020204020204" pitchFamily="34" charset="-122"/>
              <a:ea typeface="微软雅黑" panose="020B0503020204020204" pitchFamily="34" charset="-122"/>
            </a:endParaRPr>
          </a:p>
          <a:p>
            <a:pPr algn="ctr"/>
            <a:r>
              <a:rPr lang="zh-CN" altLang="en-US" sz="2400" b="1" dirty="0">
                <a:solidFill>
                  <a:schemeClr val="tx2"/>
                </a:solidFill>
                <a:latin typeface="微软雅黑" panose="020B0503020204020204" pitchFamily="34" charset="-122"/>
                <a:ea typeface="微软雅黑" panose="020B0503020204020204" pitchFamily="34" charset="-122"/>
              </a:rPr>
              <a:t>蔡 吉 祥</a:t>
            </a:r>
            <a:endParaRPr lang="en-US" altLang="zh-CN" sz="2400" b="1" dirty="0">
              <a:solidFill>
                <a:schemeClr val="tx2"/>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5"/>
          <p:cNvPicPr>
            <a:picLocks noChangeAspect="1"/>
          </p:cNvPicPr>
          <p:nvPr/>
        </p:nvPicPr>
        <p:blipFill rotWithShape="1">
          <a:blip r:embed="rId3">
            <a:duotone>
              <a:schemeClr val="accent1">
                <a:shade val="45000"/>
                <a:satMod val="135000"/>
              </a:schemeClr>
              <a:prstClr val="white"/>
            </a:duotone>
          </a:blip>
          <a:srcRect l="10250" t="11250" r="9625" b="11375"/>
          <a:stretch>
            <a:fillRect/>
          </a:stretch>
        </p:blipFill>
        <p:spPr>
          <a:xfrm>
            <a:off x="11132931" y="43982"/>
            <a:ext cx="939800" cy="907545"/>
          </a:xfrm>
          <a:prstGeom prst="rect">
            <a:avLst/>
          </a:prstGeom>
        </p:spPr>
      </p:pic>
      <p:pic>
        <p:nvPicPr>
          <p:cNvPr id="41" name="图片 40"/>
          <p:cNvPicPr>
            <a:picLocks noChangeAspect="1"/>
          </p:cNvPicPr>
          <p:nvPr/>
        </p:nvPicPr>
        <p:blipFill>
          <a:blip r:embed="rId4"/>
          <a:stretch>
            <a:fillRect/>
          </a:stretch>
        </p:blipFill>
        <p:spPr>
          <a:xfrm>
            <a:off x="535475" y="103045"/>
            <a:ext cx="3640312" cy="869637"/>
          </a:xfrm>
          <a:prstGeom prst="rect">
            <a:avLst/>
          </a:prstGeom>
        </p:spPr>
      </p:pic>
      <p:sp>
        <p:nvSpPr>
          <p:cNvPr id="42" name="矩形 259"/>
          <p:cNvSpPr>
            <a:spLocks noChangeArrowheads="1"/>
          </p:cNvSpPr>
          <p:nvPr/>
        </p:nvSpPr>
        <p:spPr bwMode="auto">
          <a:xfrm>
            <a:off x="-36533" y="207330"/>
            <a:ext cx="1673296" cy="74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7" tIns="43348" rIns="86697" bIns="4334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altLang="zh-CN" sz="4265" b="1" i="0" u="none" strike="noStrike" kern="1200" cap="all" spc="284"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1</a:t>
            </a:r>
            <a:endParaRPr kumimoji="0" lang="zh-CN" altLang="en-US" sz="4265" b="1" i="0" u="none" strike="noStrike" kern="1200" cap="all" spc="284"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endParaRPr>
          </a:p>
        </p:txBody>
      </p:sp>
      <p:sp>
        <p:nvSpPr>
          <p:cNvPr id="43" name="灯片编号占位符 1"/>
          <p:cNvSpPr txBox="1"/>
          <p:nvPr/>
        </p:nvSpPr>
        <p:spPr>
          <a:xfrm>
            <a:off x="11754434" y="6238150"/>
            <a:ext cx="44323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C6F1613-AF62-4980-B505-CD1D333CD05B}" type="slidenum">
              <a:rPr kumimoji="0" lang="zh-CN" altLang="en-US" sz="1800" b="1" i="0" u="none" strike="noStrike" kern="1200" cap="none" spc="0" normalizeH="0" baseline="0" noProof="0">
                <a:ln>
                  <a:noFill/>
                </a:ln>
                <a:solidFill>
                  <a:srgbClr val="FF0000"/>
                </a:solidFill>
                <a:effectLst/>
                <a:uLnTx/>
                <a:uFillTx/>
                <a:latin typeface="等线"/>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zh-CN" altLang="en-US" sz="1800" b="1" i="0" u="none" strike="noStrike" kern="1200" cap="none" spc="0" normalizeH="0" baseline="0" noProof="0" dirty="0">
              <a:ln>
                <a:noFill/>
              </a:ln>
              <a:solidFill>
                <a:srgbClr val="FF0000"/>
              </a:solidFill>
              <a:effectLst/>
              <a:uLnTx/>
              <a:uFillTx/>
              <a:latin typeface="等线"/>
              <a:ea typeface="等线" panose="02010600030101010101" pitchFamily="2" charset="-122"/>
              <a:cs typeface="+mn-cs"/>
            </a:endParaRPr>
          </a:p>
        </p:txBody>
      </p:sp>
      <p:sp>
        <p:nvSpPr>
          <p:cNvPr id="2" name="椭圆 1">
            <a:extLst>
              <a:ext uri="{FF2B5EF4-FFF2-40B4-BE49-F238E27FC236}">
                <a16:creationId xmlns:a16="http://schemas.microsoft.com/office/drawing/2014/main" id="{8FDF7E26-C560-4E3A-AA50-653FC110C801}"/>
              </a:ext>
            </a:extLst>
          </p:cNvPr>
          <p:cNvSpPr/>
          <p:nvPr/>
        </p:nvSpPr>
        <p:spPr>
          <a:xfrm>
            <a:off x="218661" y="103045"/>
            <a:ext cx="795130" cy="7441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4</a:t>
            </a:r>
            <a:endParaRPr kumimoji="0" lang="zh-CN" altLang="en-US"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0" name="TextBox 48">
            <a:extLst>
              <a:ext uri="{FF2B5EF4-FFF2-40B4-BE49-F238E27FC236}">
                <a16:creationId xmlns:a16="http://schemas.microsoft.com/office/drawing/2014/main" id="{5D96DE7A-C1B4-4655-804E-707EB0D3681F}"/>
              </a:ext>
            </a:extLst>
          </p:cNvPr>
          <p:cNvSpPr txBox="1"/>
          <p:nvPr/>
        </p:nvSpPr>
        <p:spPr>
          <a:xfrm>
            <a:off x="2395233" y="321630"/>
            <a:ext cx="8616897" cy="36893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rPr>
              <a:t>仿真结果</a:t>
            </a:r>
            <a:endParaRPr kumimoji="0" lang="en-US" altLang="zh-CN" sz="2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endParaRPr>
          </a:p>
        </p:txBody>
      </p:sp>
      <p:pic>
        <p:nvPicPr>
          <p:cNvPr id="4" name="图片 3">
            <a:extLst>
              <a:ext uri="{FF2B5EF4-FFF2-40B4-BE49-F238E27FC236}">
                <a16:creationId xmlns:a16="http://schemas.microsoft.com/office/drawing/2014/main" id="{D9470747-565E-4B44-A2A6-DC91C4883701}"/>
              </a:ext>
            </a:extLst>
          </p:cNvPr>
          <p:cNvPicPr>
            <a:picLocks noChangeAspect="1"/>
          </p:cNvPicPr>
          <p:nvPr/>
        </p:nvPicPr>
        <p:blipFill>
          <a:blip r:embed="rId5"/>
          <a:stretch>
            <a:fillRect/>
          </a:stretch>
        </p:blipFill>
        <p:spPr>
          <a:xfrm>
            <a:off x="1855039" y="1457980"/>
            <a:ext cx="2994542" cy="2415916"/>
          </a:xfrm>
          <a:prstGeom prst="rect">
            <a:avLst/>
          </a:prstGeom>
        </p:spPr>
      </p:pic>
      <p:pic>
        <p:nvPicPr>
          <p:cNvPr id="5" name="图片 4">
            <a:extLst>
              <a:ext uri="{FF2B5EF4-FFF2-40B4-BE49-F238E27FC236}">
                <a16:creationId xmlns:a16="http://schemas.microsoft.com/office/drawing/2014/main" id="{1C778840-DB1E-4F93-84AD-750406E6DA45}"/>
              </a:ext>
            </a:extLst>
          </p:cNvPr>
          <p:cNvPicPr>
            <a:picLocks noChangeAspect="1"/>
          </p:cNvPicPr>
          <p:nvPr/>
        </p:nvPicPr>
        <p:blipFill>
          <a:blip r:embed="rId6"/>
          <a:stretch>
            <a:fillRect/>
          </a:stretch>
        </p:blipFill>
        <p:spPr>
          <a:xfrm>
            <a:off x="4829539" y="1457979"/>
            <a:ext cx="2854360" cy="2415916"/>
          </a:xfrm>
          <a:prstGeom prst="rect">
            <a:avLst/>
          </a:prstGeom>
        </p:spPr>
      </p:pic>
      <p:pic>
        <p:nvPicPr>
          <p:cNvPr id="6" name="图片 5">
            <a:extLst>
              <a:ext uri="{FF2B5EF4-FFF2-40B4-BE49-F238E27FC236}">
                <a16:creationId xmlns:a16="http://schemas.microsoft.com/office/drawing/2014/main" id="{BB2DA661-5A55-42D6-A00B-B866809FEA7B}"/>
              </a:ext>
            </a:extLst>
          </p:cNvPr>
          <p:cNvPicPr>
            <a:picLocks noChangeAspect="1"/>
          </p:cNvPicPr>
          <p:nvPr/>
        </p:nvPicPr>
        <p:blipFill>
          <a:blip r:embed="rId7"/>
          <a:stretch>
            <a:fillRect/>
          </a:stretch>
        </p:blipFill>
        <p:spPr>
          <a:xfrm>
            <a:off x="7774619" y="1457979"/>
            <a:ext cx="2987872" cy="2415916"/>
          </a:xfrm>
          <a:prstGeom prst="rect">
            <a:avLst/>
          </a:prstGeom>
        </p:spPr>
      </p:pic>
      <p:pic>
        <p:nvPicPr>
          <p:cNvPr id="8" name="图片 7">
            <a:extLst>
              <a:ext uri="{FF2B5EF4-FFF2-40B4-BE49-F238E27FC236}">
                <a16:creationId xmlns:a16="http://schemas.microsoft.com/office/drawing/2014/main" id="{3FB2FF0F-F118-4901-84CB-2C77ACA75B41}"/>
              </a:ext>
            </a:extLst>
          </p:cNvPr>
          <p:cNvPicPr>
            <a:picLocks noChangeAspect="1"/>
          </p:cNvPicPr>
          <p:nvPr/>
        </p:nvPicPr>
        <p:blipFill>
          <a:blip r:embed="rId8"/>
          <a:stretch>
            <a:fillRect/>
          </a:stretch>
        </p:blipFill>
        <p:spPr>
          <a:xfrm>
            <a:off x="1866171" y="3804632"/>
            <a:ext cx="2854360" cy="2415916"/>
          </a:xfrm>
          <a:prstGeom prst="rect">
            <a:avLst/>
          </a:prstGeom>
        </p:spPr>
      </p:pic>
      <p:pic>
        <p:nvPicPr>
          <p:cNvPr id="9" name="图片 8">
            <a:extLst>
              <a:ext uri="{FF2B5EF4-FFF2-40B4-BE49-F238E27FC236}">
                <a16:creationId xmlns:a16="http://schemas.microsoft.com/office/drawing/2014/main" id="{7A981916-D4C2-48ED-ADF3-FE749E91100C}"/>
              </a:ext>
            </a:extLst>
          </p:cNvPr>
          <p:cNvPicPr>
            <a:picLocks noChangeAspect="1"/>
          </p:cNvPicPr>
          <p:nvPr/>
        </p:nvPicPr>
        <p:blipFill>
          <a:blip r:embed="rId9"/>
          <a:stretch>
            <a:fillRect/>
          </a:stretch>
        </p:blipFill>
        <p:spPr>
          <a:xfrm>
            <a:off x="4820395" y="3804632"/>
            <a:ext cx="2854360" cy="2415916"/>
          </a:xfrm>
          <a:prstGeom prst="rect">
            <a:avLst/>
          </a:prstGeom>
        </p:spPr>
      </p:pic>
      <p:pic>
        <p:nvPicPr>
          <p:cNvPr id="10" name="图片 9">
            <a:extLst>
              <a:ext uri="{FF2B5EF4-FFF2-40B4-BE49-F238E27FC236}">
                <a16:creationId xmlns:a16="http://schemas.microsoft.com/office/drawing/2014/main" id="{6BCD2674-889B-475F-8977-98ACDF6A786D}"/>
              </a:ext>
            </a:extLst>
          </p:cNvPr>
          <p:cNvPicPr>
            <a:picLocks noChangeAspect="1"/>
          </p:cNvPicPr>
          <p:nvPr/>
        </p:nvPicPr>
        <p:blipFill>
          <a:blip r:embed="rId10"/>
          <a:stretch>
            <a:fillRect/>
          </a:stretch>
        </p:blipFill>
        <p:spPr>
          <a:xfrm>
            <a:off x="7783763" y="3822234"/>
            <a:ext cx="2850840" cy="2415916"/>
          </a:xfrm>
          <a:prstGeom prst="rect">
            <a:avLst/>
          </a:prstGeom>
        </p:spPr>
      </p:pic>
      <p:sp>
        <p:nvSpPr>
          <p:cNvPr id="16" name="矩形 15">
            <a:extLst>
              <a:ext uri="{FF2B5EF4-FFF2-40B4-BE49-F238E27FC236}">
                <a16:creationId xmlns:a16="http://schemas.microsoft.com/office/drawing/2014/main" id="{10A2D9FB-16EF-4246-B783-5F9FEB85A160}"/>
              </a:ext>
            </a:extLst>
          </p:cNvPr>
          <p:cNvSpPr/>
          <p:nvPr/>
        </p:nvSpPr>
        <p:spPr>
          <a:xfrm>
            <a:off x="1365164" y="1421751"/>
            <a:ext cx="9397327" cy="4807941"/>
          </a:xfrm>
          <a:prstGeom prst="rect">
            <a:avLst/>
          </a:prstGeom>
          <a:noFill/>
          <a:ln w="25400" cap="flat" cmpd="sng" algn="ctr">
            <a:solidFill>
              <a:sysClr val="window" lastClr="FFFFFF">
                <a:lumMod val="65000"/>
              </a:sysClr>
            </a:solidFill>
            <a:prstDash val="solid"/>
            <a:miter/>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ndParaRPr>
          </a:p>
        </p:txBody>
      </p:sp>
      <p:sp>
        <p:nvSpPr>
          <p:cNvPr id="17" name="文本框 16">
            <a:extLst>
              <a:ext uri="{FF2B5EF4-FFF2-40B4-BE49-F238E27FC236}">
                <a16:creationId xmlns:a16="http://schemas.microsoft.com/office/drawing/2014/main" id="{EC28571E-CB82-4B94-9D42-004E015E6CEC}"/>
              </a:ext>
            </a:extLst>
          </p:cNvPr>
          <p:cNvSpPr txBox="1"/>
          <p:nvPr/>
        </p:nvSpPr>
        <p:spPr>
          <a:xfrm>
            <a:off x="1371495" y="1429031"/>
            <a:ext cx="419536" cy="4800661"/>
          </a:xfrm>
          <a:prstGeom prst="rect">
            <a:avLst/>
          </a:prstGeom>
          <a:solidFill>
            <a:srgbClr val="4F81BD">
              <a:lumMod val="20000"/>
              <a:lumOff val="80000"/>
            </a:srgbClr>
          </a:solidFill>
          <a:ln w="25400" cap="flat" cmpd="sng" algn="ctr">
            <a:noFill/>
            <a:prstDash val="solid"/>
            <a:miter/>
          </a:ln>
          <a:effectLst/>
        </p:spPr>
        <p:txBody>
          <a:bodyPr vert="eaVert" rtlCol="0" anchor="ctr"/>
          <a:lstStyle>
            <a:defPPr>
              <a:defRPr lang="zh-CN"/>
            </a:defPPr>
            <a:lvl1pPr algn="ctr">
              <a:defRPr sz="2000" b="1">
                <a:solidFill>
                  <a:schemeClr val="bg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800" kern="0" dirty="0">
                <a:solidFill>
                  <a:srgbClr val="1F497D">
                    <a:lumMod val="75000"/>
                  </a:srgbClr>
                </a:solidFill>
              </a:rPr>
              <a:t>仿真与实验端电压曲线对比</a:t>
            </a:r>
            <a:endParaRPr kumimoji="0" lang="zh-CN" altLang="en-US" sz="1800" b="1" i="0" u="none" strike="noStrike" kern="0" cap="none" spc="0" normalizeH="0" baseline="0" noProof="0" dirty="0">
              <a:ln>
                <a:noFill/>
              </a:ln>
              <a:solidFill>
                <a:srgbClr val="1F497D">
                  <a:lumMod val="75000"/>
                </a:srgbClr>
              </a:solidFill>
              <a:effectLst/>
              <a:uLnTx/>
              <a:uFillTx/>
              <a:latin typeface="微软雅黑" panose="020B0503020204020204" pitchFamily="34" charset="-122"/>
              <a:ea typeface="微软雅黑" panose="020B0503020204020204" pitchFamily="34" charset="-122"/>
            </a:endParaRPr>
          </a:p>
        </p:txBody>
      </p:sp>
      <p:sp>
        <p:nvSpPr>
          <p:cNvPr id="18" name="文本框 17">
            <a:extLst>
              <a:ext uri="{FF2B5EF4-FFF2-40B4-BE49-F238E27FC236}">
                <a16:creationId xmlns:a16="http://schemas.microsoft.com/office/drawing/2014/main" id="{EC1BBD29-0C0F-4C08-B1C2-B5898D977260}"/>
              </a:ext>
            </a:extLst>
          </p:cNvPr>
          <p:cNvSpPr txBox="1"/>
          <p:nvPr/>
        </p:nvSpPr>
        <p:spPr>
          <a:xfrm>
            <a:off x="535475" y="998438"/>
            <a:ext cx="11218959" cy="441916"/>
          </a:xfrm>
          <a:prstGeom prst="rect">
            <a:avLst/>
          </a:prstGeom>
          <a:noFill/>
        </p:spPr>
        <p:txBody>
          <a:bodyPr wrap="square" rtlCol="0">
            <a:spAutoFit/>
          </a:bodyPr>
          <a:lstStyle/>
          <a:p>
            <a:pPr marL="285750" indent="-285750">
              <a:lnSpc>
                <a:spcPts val="3000"/>
              </a:lnSpc>
              <a:buFont typeface="Wingdings" panose="05000000000000000000" pitchFamily="2" charset="2"/>
              <a:buChar char="p"/>
            </a:pPr>
            <a:r>
              <a:rPr lang="zh-CN" altLang="en-US" sz="2000" b="1" dirty="0">
                <a:solidFill>
                  <a:srgbClr val="1F497D">
                    <a:lumMod val="75000"/>
                  </a:srgbClr>
                </a:solidFill>
                <a:latin typeface="微软雅黑" panose="020B0503020204020204" pitchFamily="34" charset="-122"/>
                <a:ea typeface="微软雅黑" panose="020B0503020204020204" pitchFamily="34" charset="-122"/>
              </a:rPr>
              <a:t>对比</a:t>
            </a:r>
            <a:r>
              <a:rPr lang="en-US" altLang="zh-CN" sz="2000" b="1" dirty="0">
                <a:solidFill>
                  <a:srgbClr val="1F497D">
                    <a:lumMod val="75000"/>
                  </a:srgbClr>
                </a:solidFill>
                <a:latin typeface="微软雅黑" panose="020B0503020204020204" pitchFamily="34" charset="-122"/>
                <a:ea typeface="微软雅黑" panose="020B0503020204020204" pitchFamily="34" charset="-122"/>
              </a:rPr>
              <a:t>P2D</a:t>
            </a:r>
            <a:r>
              <a:rPr lang="zh-CN" altLang="en-US" sz="2000" b="1" dirty="0">
                <a:solidFill>
                  <a:srgbClr val="1F497D">
                    <a:lumMod val="75000"/>
                  </a:srgbClr>
                </a:solidFill>
                <a:latin typeface="微软雅黑" panose="020B0503020204020204" pitchFamily="34" charset="-122"/>
                <a:ea typeface="微软雅黑" panose="020B0503020204020204" pitchFamily="34" charset="-122"/>
              </a:rPr>
              <a:t>模型和不同层数的修正模型在</a:t>
            </a:r>
            <a:r>
              <a:rPr lang="en-US" altLang="zh-CN" sz="2000" b="1" dirty="0">
                <a:solidFill>
                  <a:srgbClr val="1F497D">
                    <a:lumMod val="75000"/>
                  </a:srgbClr>
                </a:solidFill>
                <a:latin typeface="微软雅黑" panose="020B0503020204020204" pitchFamily="34" charset="-122"/>
                <a:ea typeface="微软雅黑" panose="020B0503020204020204" pitchFamily="34" charset="-122"/>
              </a:rPr>
              <a:t>0.2C</a:t>
            </a:r>
            <a:r>
              <a:rPr lang="zh-CN" altLang="en-US" sz="2000" b="1" dirty="0">
                <a:solidFill>
                  <a:srgbClr val="1F497D">
                    <a:lumMod val="75000"/>
                  </a:srgbClr>
                </a:solidFill>
                <a:latin typeface="微软雅黑" panose="020B0503020204020204" pitchFamily="34" charset="-122"/>
                <a:ea typeface="微软雅黑" panose="020B0503020204020204" pitchFamily="34" charset="-122"/>
              </a:rPr>
              <a:t>和</a:t>
            </a:r>
            <a:r>
              <a:rPr lang="en-US" altLang="zh-CN" sz="2000" b="1" dirty="0">
                <a:solidFill>
                  <a:srgbClr val="1F497D">
                    <a:lumMod val="75000"/>
                  </a:srgbClr>
                </a:solidFill>
                <a:latin typeface="微软雅黑" panose="020B0503020204020204" pitchFamily="34" charset="-122"/>
                <a:ea typeface="微软雅黑" panose="020B0503020204020204" pitchFamily="34" charset="-122"/>
              </a:rPr>
              <a:t>1C</a:t>
            </a:r>
            <a:r>
              <a:rPr lang="zh-CN" altLang="en-US" sz="2000" b="1" dirty="0">
                <a:solidFill>
                  <a:srgbClr val="1F497D">
                    <a:lumMod val="75000"/>
                  </a:srgbClr>
                </a:solidFill>
                <a:latin typeface="微软雅黑" panose="020B0503020204020204" pitchFamily="34" charset="-122"/>
                <a:ea typeface="微软雅黑" panose="020B0503020204020204" pitchFamily="34" charset="-122"/>
              </a:rPr>
              <a:t>放电倍率下的端电压误差</a:t>
            </a:r>
          </a:p>
        </p:txBody>
      </p:sp>
      <p:sp>
        <p:nvSpPr>
          <p:cNvPr id="20" name="矩形 19">
            <a:extLst>
              <a:ext uri="{FF2B5EF4-FFF2-40B4-BE49-F238E27FC236}">
                <a16:creationId xmlns:a16="http://schemas.microsoft.com/office/drawing/2014/main" id="{6F74B1E8-C39D-4A56-BD40-C64A0E9CF2AC}"/>
              </a:ext>
            </a:extLst>
          </p:cNvPr>
          <p:cNvSpPr/>
          <p:nvPr/>
        </p:nvSpPr>
        <p:spPr>
          <a:xfrm>
            <a:off x="2008676" y="6302305"/>
            <a:ext cx="8174647" cy="473566"/>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FFFF00"/>
                </a:solidFill>
                <a:latin typeface="微软雅黑" panose="020B0503020204020204" pitchFamily="34" charset="-122"/>
                <a:ea typeface="微软雅黑" panose="020B0503020204020204" pitchFamily="34" charset="-122"/>
                <a:sym typeface="+mn-ea"/>
              </a:rPr>
              <a:t>小倍率</a:t>
            </a:r>
            <a:r>
              <a:rPr lang="zh-CN" altLang="en-US" sz="2000" b="1" dirty="0">
                <a:solidFill>
                  <a:schemeClr val="bg1"/>
                </a:solidFill>
                <a:latin typeface="微软雅黑" panose="020B0503020204020204" pitchFamily="34" charset="-122"/>
                <a:ea typeface="微软雅黑" panose="020B0503020204020204" pitchFamily="34" charset="-122"/>
                <a:sym typeface="+mn-ea"/>
              </a:rPr>
              <a:t>下无明显区别，</a:t>
            </a:r>
            <a:r>
              <a:rPr lang="zh-CN" altLang="en-US" sz="2000" b="1" dirty="0">
                <a:solidFill>
                  <a:srgbClr val="FFFF00"/>
                </a:solidFill>
                <a:latin typeface="微软雅黑" panose="020B0503020204020204" pitchFamily="34" charset="-122"/>
                <a:ea typeface="微软雅黑" panose="020B0503020204020204" pitchFamily="34" charset="-122"/>
                <a:sym typeface="+mn-ea"/>
              </a:rPr>
              <a:t>大倍率</a:t>
            </a:r>
            <a:r>
              <a:rPr lang="zh-CN" altLang="en-US" sz="2000" b="1" dirty="0">
                <a:solidFill>
                  <a:schemeClr val="bg1"/>
                </a:solidFill>
                <a:latin typeface="微软雅黑" panose="020B0503020204020204" pitchFamily="34" charset="-122"/>
                <a:ea typeface="微软雅黑" panose="020B0503020204020204" pitchFamily="34" charset="-122"/>
                <a:sym typeface="+mn-ea"/>
              </a:rPr>
              <a:t>下修正模型与实验结果更符合</a:t>
            </a:r>
          </a:p>
        </p:txBody>
      </p:sp>
    </p:spTree>
    <p:extLst>
      <p:ext uri="{BB962C8B-B14F-4D97-AF65-F5344CB8AC3E}">
        <p14:creationId xmlns:p14="http://schemas.microsoft.com/office/powerpoint/2010/main" val="4223875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5"/>
          <p:cNvPicPr>
            <a:picLocks noChangeAspect="1"/>
          </p:cNvPicPr>
          <p:nvPr/>
        </p:nvPicPr>
        <p:blipFill rotWithShape="1">
          <a:blip r:embed="rId3">
            <a:duotone>
              <a:schemeClr val="accent1">
                <a:shade val="45000"/>
                <a:satMod val="135000"/>
              </a:schemeClr>
              <a:prstClr val="white"/>
            </a:duotone>
          </a:blip>
          <a:srcRect l="10250" t="11250" r="9625" b="11375"/>
          <a:stretch>
            <a:fillRect/>
          </a:stretch>
        </p:blipFill>
        <p:spPr>
          <a:xfrm>
            <a:off x="11132931" y="43982"/>
            <a:ext cx="939800" cy="907545"/>
          </a:xfrm>
          <a:prstGeom prst="rect">
            <a:avLst/>
          </a:prstGeom>
        </p:spPr>
      </p:pic>
      <p:pic>
        <p:nvPicPr>
          <p:cNvPr id="41" name="图片 40"/>
          <p:cNvPicPr>
            <a:picLocks noChangeAspect="1"/>
          </p:cNvPicPr>
          <p:nvPr/>
        </p:nvPicPr>
        <p:blipFill>
          <a:blip r:embed="rId4"/>
          <a:stretch>
            <a:fillRect/>
          </a:stretch>
        </p:blipFill>
        <p:spPr>
          <a:xfrm>
            <a:off x="535475" y="103045"/>
            <a:ext cx="3640312" cy="869637"/>
          </a:xfrm>
          <a:prstGeom prst="rect">
            <a:avLst/>
          </a:prstGeom>
        </p:spPr>
      </p:pic>
      <p:sp>
        <p:nvSpPr>
          <p:cNvPr id="42" name="矩形 259"/>
          <p:cNvSpPr>
            <a:spLocks noChangeArrowheads="1"/>
          </p:cNvSpPr>
          <p:nvPr/>
        </p:nvSpPr>
        <p:spPr bwMode="auto">
          <a:xfrm>
            <a:off x="-36533" y="207330"/>
            <a:ext cx="1673296" cy="74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7" tIns="43348" rIns="86697" bIns="4334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altLang="zh-CN" sz="4265" b="1" i="0" u="none" strike="noStrike" kern="1200" cap="all" spc="284"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1</a:t>
            </a:r>
            <a:endParaRPr kumimoji="0" lang="zh-CN" altLang="en-US" sz="4265" b="1" i="0" u="none" strike="noStrike" kern="1200" cap="all" spc="284"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endParaRPr>
          </a:p>
        </p:txBody>
      </p:sp>
      <p:sp>
        <p:nvSpPr>
          <p:cNvPr id="43" name="灯片编号占位符 1"/>
          <p:cNvSpPr txBox="1"/>
          <p:nvPr/>
        </p:nvSpPr>
        <p:spPr>
          <a:xfrm>
            <a:off x="11754434" y="6238150"/>
            <a:ext cx="44323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C6F1613-AF62-4980-B505-CD1D333CD05B}" type="slidenum">
              <a:rPr kumimoji="0" lang="zh-CN" altLang="en-US" sz="1800" b="1" i="0" u="none" strike="noStrike" kern="1200" cap="none" spc="0" normalizeH="0" baseline="0" noProof="0">
                <a:ln>
                  <a:noFill/>
                </a:ln>
                <a:solidFill>
                  <a:srgbClr val="FF0000"/>
                </a:solidFill>
                <a:effectLst/>
                <a:uLnTx/>
                <a:uFillTx/>
                <a:latin typeface="等线"/>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zh-CN" altLang="en-US" sz="1800" b="1" i="0" u="none" strike="noStrike" kern="1200" cap="none" spc="0" normalizeH="0" baseline="0" noProof="0" dirty="0">
              <a:ln>
                <a:noFill/>
              </a:ln>
              <a:solidFill>
                <a:srgbClr val="FF0000"/>
              </a:solidFill>
              <a:effectLst/>
              <a:uLnTx/>
              <a:uFillTx/>
              <a:latin typeface="等线"/>
              <a:ea typeface="等线" panose="02010600030101010101" pitchFamily="2" charset="-122"/>
              <a:cs typeface="+mn-cs"/>
            </a:endParaRPr>
          </a:p>
        </p:txBody>
      </p:sp>
      <p:sp>
        <p:nvSpPr>
          <p:cNvPr id="2" name="椭圆 1">
            <a:extLst>
              <a:ext uri="{FF2B5EF4-FFF2-40B4-BE49-F238E27FC236}">
                <a16:creationId xmlns:a16="http://schemas.microsoft.com/office/drawing/2014/main" id="{8FDF7E26-C560-4E3A-AA50-653FC110C801}"/>
              </a:ext>
            </a:extLst>
          </p:cNvPr>
          <p:cNvSpPr/>
          <p:nvPr/>
        </p:nvSpPr>
        <p:spPr>
          <a:xfrm>
            <a:off x="218661" y="103045"/>
            <a:ext cx="795130" cy="7441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4</a:t>
            </a:r>
            <a:endParaRPr kumimoji="0" lang="zh-CN" altLang="en-US"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0" name="TextBox 48">
            <a:extLst>
              <a:ext uri="{FF2B5EF4-FFF2-40B4-BE49-F238E27FC236}">
                <a16:creationId xmlns:a16="http://schemas.microsoft.com/office/drawing/2014/main" id="{5D96DE7A-C1B4-4655-804E-707EB0D3681F}"/>
              </a:ext>
            </a:extLst>
          </p:cNvPr>
          <p:cNvSpPr txBox="1"/>
          <p:nvPr/>
        </p:nvSpPr>
        <p:spPr>
          <a:xfrm>
            <a:off x="2395233" y="321630"/>
            <a:ext cx="8616897" cy="36893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rPr>
              <a:t>仿真结果</a:t>
            </a:r>
            <a:endParaRPr kumimoji="0" lang="en-US" altLang="zh-CN" sz="2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endParaRPr>
          </a:p>
        </p:txBody>
      </p:sp>
      <p:sp>
        <p:nvSpPr>
          <p:cNvPr id="16" name="矩形 15">
            <a:extLst>
              <a:ext uri="{FF2B5EF4-FFF2-40B4-BE49-F238E27FC236}">
                <a16:creationId xmlns:a16="http://schemas.microsoft.com/office/drawing/2014/main" id="{10A2D9FB-16EF-4246-B783-5F9FEB85A160}"/>
              </a:ext>
            </a:extLst>
          </p:cNvPr>
          <p:cNvSpPr/>
          <p:nvPr/>
        </p:nvSpPr>
        <p:spPr>
          <a:xfrm>
            <a:off x="753120" y="2122654"/>
            <a:ext cx="10685758" cy="3182112"/>
          </a:xfrm>
          <a:prstGeom prst="rect">
            <a:avLst/>
          </a:prstGeom>
          <a:noFill/>
          <a:ln w="25400" cap="flat" cmpd="sng" algn="ctr">
            <a:solidFill>
              <a:sysClr val="window" lastClr="FFFFFF">
                <a:lumMod val="65000"/>
              </a:sysClr>
            </a:solidFill>
            <a:prstDash val="solid"/>
            <a:miter/>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ndParaRPr>
          </a:p>
        </p:txBody>
      </p:sp>
      <p:sp>
        <p:nvSpPr>
          <p:cNvPr id="17" name="文本框 16">
            <a:extLst>
              <a:ext uri="{FF2B5EF4-FFF2-40B4-BE49-F238E27FC236}">
                <a16:creationId xmlns:a16="http://schemas.microsoft.com/office/drawing/2014/main" id="{EC28571E-CB82-4B94-9D42-004E015E6CEC}"/>
              </a:ext>
            </a:extLst>
          </p:cNvPr>
          <p:cNvSpPr txBox="1"/>
          <p:nvPr/>
        </p:nvSpPr>
        <p:spPr>
          <a:xfrm>
            <a:off x="753120" y="2122654"/>
            <a:ext cx="419536" cy="3182112"/>
          </a:xfrm>
          <a:prstGeom prst="rect">
            <a:avLst/>
          </a:prstGeom>
          <a:solidFill>
            <a:srgbClr val="4F81BD">
              <a:lumMod val="20000"/>
              <a:lumOff val="80000"/>
            </a:srgbClr>
          </a:solidFill>
          <a:ln w="25400" cap="flat" cmpd="sng" algn="ctr">
            <a:noFill/>
            <a:prstDash val="solid"/>
            <a:miter/>
          </a:ln>
          <a:effectLst/>
        </p:spPr>
        <p:txBody>
          <a:bodyPr vert="eaVert" rtlCol="0" anchor="ctr"/>
          <a:lstStyle>
            <a:defPPr>
              <a:defRPr lang="zh-CN"/>
            </a:defPPr>
            <a:lvl1pPr algn="ctr">
              <a:defRPr sz="2000" b="1">
                <a:solidFill>
                  <a:schemeClr val="bg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800" kern="0" dirty="0">
                <a:solidFill>
                  <a:srgbClr val="1F497D">
                    <a:lumMod val="75000"/>
                  </a:srgbClr>
                </a:solidFill>
              </a:rPr>
              <a:t>量化仿真误差</a:t>
            </a:r>
            <a:endParaRPr kumimoji="0" lang="zh-CN" altLang="en-US" sz="1800" b="1" i="0" u="none" strike="noStrike" kern="0" cap="none" spc="0" normalizeH="0" baseline="0" noProof="0" dirty="0">
              <a:ln>
                <a:noFill/>
              </a:ln>
              <a:solidFill>
                <a:srgbClr val="1F497D">
                  <a:lumMod val="75000"/>
                </a:srgbClr>
              </a:solidFill>
              <a:effectLst/>
              <a:uLnTx/>
              <a:uFillTx/>
              <a:latin typeface="微软雅黑" panose="020B0503020204020204" pitchFamily="34" charset="-122"/>
              <a:ea typeface="微软雅黑" panose="020B0503020204020204" pitchFamily="34" charset="-122"/>
            </a:endParaRPr>
          </a:p>
        </p:txBody>
      </p:sp>
      <p:sp>
        <p:nvSpPr>
          <p:cNvPr id="18" name="文本框 17">
            <a:extLst>
              <a:ext uri="{FF2B5EF4-FFF2-40B4-BE49-F238E27FC236}">
                <a16:creationId xmlns:a16="http://schemas.microsoft.com/office/drawing/2014/main" id="{EC1BBD29-0C0F-4C08-B1C2-B5898D977260}"/>
              </a:ext>
            </a:extLst>
          </p:cNvPr>
          <p:cNvSpPr txBox="1"/>
          <p:nvPr/>
        </p:nvSpPr>
        <p:spPr>
          <a:xfrm>
            <a:off x="616226" y="1180004"/>
            <a:ext cx="11218959" cy="441916"/>
          </a:xfrm>
          <a:prstGeom prst="rect">
            <a:avLst/>
          </a:prstGeom>
          <a:noFill/>
        </p:spPr>
        <p:txBody>
          <a:bodyPr wrap="square" rtlCol="0">
            <a:spAutoFit/>
          </a:bodyPr>
          <a:lstStyle/>
          <a:p>
            <a:pPr marL="285750" indent="-285750">
              <a:lnSpc>
                <a:spcPts val="3000"/>
              </a:lnSpc>
              <a:buFont typeface="Wingdings" panose="05000000000000000000" pitchFamily="2" charset="2"/>
              <a:buChar char="p"/>
            </a:pPr>
            <a:r>
              <a:rPr lang="zh-CN" altLang="en-US" sz="2000" b="1" dirty="0">
                <a:solidFill>
                  <a:srgbClr val="1F497D">
                    <a:lumMod val="75000"/>
                  </a:srgbClr>
                </a:solidFill>
                <a:latin typeface="微软雅黑" panose="020B0503020204020204" pitchFamily="34" charset="-122"/>
                <a:ea typeface="微软雅黑" panose="020B0503020204020204" pitchFamily="34" charset="-122"/>
              </a:rPr>
              <a:t>使用均方根误差（</a:t>
            </a:r>
            <a:r>
              <a:rPr lang="en-US" altLang="zh-CN" sz="2000" b="1" dirty="0">
                <a:solidFill>
                  <a:srgbClr val="1F497D">
                    <a:lumMod val="75000"/>
                  </a:srgbClr>
                </a:solidFill>
                <a:latin typeface="微软雅黑" panose="020B0503020204020204" pitchFamily="34" charset="-122"/>
                <a:ea typeface="微软雅黑" panose="020B0503020204020204" pitchFamily="34" charset="-122"/>
              </a:rPr>
              <a:t>RMSE</a:t>
            </a:r>
            <a:r>
              <a:rPr lang="zh-CN" altLang="en-US" sz="2000" b="1" dirty="0">
                <a:solidFill>
                  <a:srgbClr val="1F497D">
                    <a:lumMod val="75000"/>
                  </a:srgbClr>
                </a:solidFill>
                <a:latin typeface="微软雅黑" panose="020B0503020204020204" pitchFamily="34" charset="-122"/>
                <a:ea typeface="微软雅黑" panose="020B0503020204020204" pitchFamily="34" charset="-122"/>
              </a:rPr>
              <a:t>）量化仿真结果与实验结果之间的误差</a:t>
            </a:r>
          </a:p>
        </p:txBody>
      </p:sp>
      <p:sp>
        <p:nvSpPr>
          <p:cNvPr id="20" name="矩形 19">
            <a:extLst>
              <a:ext uri="{FF2B5EF4-FFF2-40B4-BE49-F238E27FC236}">
                <a16:creationId xmlns:a16="http://schemas.microsoft.com/office/drawing/2014/main" id="{6F74B1E8-C39D-4A56-BD40-C64A0E9CF2AC}"/>
              </a:ext>
            </a:extLst>
          </p:cNvPr>
          <p:cNvSpPr/>
          <p:nvPr/>
        </p:nvSpPr>
        <p:spPr>
          <a:xfrm>
            <a:off x="2008676" y="6001367"/>
            <a:ext cx="8174647" cy="473566"/>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mn-ea"/>
              </a:rPr>
              <a:t>随着层数的增加，模型的精度呈现出</a:t>
            </a:r>
            <a:r>
              <a:rPr lang="zh-CN" altLang="en-US" sz="2000" b="1" dirty="0">
                <a:solidFill>
                  <a:srgbClr val="FFFF00"/>
                </a:solidFill>
                <a:latin typeface="微软雅黑" panose="020B0503020204020204" pitchFamily="34" charset="-122"/>
                <a:ea typeface="微软雅黑" panose="020B0503020204020204" pitchFamily="34" charset="-122"/>
                <a:sym typeface="+mn-ea"/>
              </a:rPr>
              <a:t>先增后减</a:t>
            </a:r>
            <a:r>
              <a:rPr lang="zh-CN" altLang="en-US" sz="2000" b="1" dirty="0">
                <a:solidFill>
                  <a:schemeClr val="bg1"/>
                </a:solidFill>
                <a:latin typeface="微软雅黑" panose="020B0503020204020204" pitchFamily="34" charset="-122"/>
                <a:ea typeface="微软雅黑" panose="020B0503020204020204" pitchFamily="34" charset="-122"/>
                <a:sym typeface="+mn-ea"/>
              </a:rPr>
              <a:t>的趋势</a:t>
            </a:r>
          </a:p>
        </p:txBody>
      </p:sp>
      <p:pic>
        <p:nvPicPr>
          <p:cNvPr id="3" name="图片 2">
            <a:extLst>
              <a:ext uri="{FF2B5EF4-FFF2-40B4-BE49-F238E27FC236}">
                <a16:creationId xmlns:a16="http://schemas.microsoft.com/office/drawing/2014/main" id="{49459EAD-01FF-4D94-95FF-0B73AFCA5789}"/>
              </a:ext>
            </a:extLst>
          </p:cNvPr>
          <p:cNvPicPr>
            <a:picLocks noChangeAspect="1"/>
          </p:cNvPicPr>
          <p:nvPr/>
        </p:nvPicPr>
        <p:blipFill>
          <a:blip r:embed="rId5"/>
          <a:stretch>
            <a:fillRect/>
          </a:stretch>
        </p:blipFill>
        <p:spPr>
          <a:xfrm>
            <a:off x="1172656" y="2327668"/>
            <a:ext cx="3620729" cy="2753793"/>
          </a:xfrm>
          <a:prstGeom prst="rect">
            <a:avLst/>
          </a:prstGeom>
        </p:spPr>
      </p:pic>
      <p:pic>
        <p:nvPicPr>
          <p:cNvPr id="7" name="图片 6">
            <a:extLst>
              <a:ext uri="{FF2B5EF4-FFF2-40B4-BE49-F238E27FC236}">
                <a16:creationId xmlns:a16="http://schemas.microsoft.com/office/drawing/2014/main" id="{CA2E34AE-CC94-4845-B4D1-78E166472E3C}"/>
              </a:ext>
            </a:extLst>
          </p:cNvPr>
          <p:cNvPicPr>
            <a:picLocks noChangeAspect="1"/>
          </p:cNvPicPr>
          <p:nvPr/>
        </p:nvPicPr>
        <p:blipFill>
          <a:blip r:embed="rId6"/>
          <a:stretch>
            <a:fillRect/>
          </a:stretch>
        </p:blipFill>
        <p:spPr>
          <a:xfrm>
            <a:off x="4568405" y="2327667"/>
            <a:ext cx="3620728" cy="2753793"/>
          </a:xfrm>
          <a:prstGeom prst="rect">
            <a:avLst/>
          </a:prstGeom>
        </p:spPr>
      </p:pic>
      <p:pic>
        <p:nvPicPr>
          <p:cNvPr id="11" name="图片 10">
            <a:extLst>
              <a:ext uri="{FF2B5EF4-FFF2-40B4-BE49-F238E27FC236}">
                <a16:creationId xmlns:a16="http://schemas.microsoft.com/office/drawing/2014/main" id="{560213AF-3961-4B2C-A940-CE46FD22BE75}"/>
              </a:ext>
            </a:extLst>
          </p:cNvPr>
          <p:cNvPicPr>
            <a:picLocks noChangeAspect="1"/>
          </p:cNvPicPr>
          <p:nvPr/>
        </p:nvPicPr>
        <p:blipFill>
          <a:blip r:embed="rId7"/>
          <a:stretch>
            <a:fillRect/>
          </a:stretch>
        </p:blipFill>
        <p:spPr>
          <a:xfrm>
            <a:off x="7972015" y="2327666"/>
            <a:ext cx="3612867" cy="2753793"/>
          </a:xfrm>
          <a:prstGeom prst="rect">
            <a:avLst/>
          </a:prstGeom>
        </p:spPr>
      </p:pic>
    </p:spTree>
    <p:extLst>
      <p:ext uri="{BB962C8B-B14F-4D97-AF65-F5344CB8AC3E}">
        <p14:creationId xmlns:p14="http://schemas.microsoft.com/office/powerpoint/2010/main" val="21402593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5"/>
          <p:cNvPicPr>
            <a:picLocks noChangeAspect="1"/>
          </p:cNvPicPr>
          <p:nvPr/>
        </p:nvPicPr>
        <p:blipFill rotWithShape="1">
          <a:blip r:embed="rId3">
            <a:duotone>
              <a:schemeClr val="accent1">
                <a:shade val="45000"/>
                <a:satMod val="135000"/>
              </a:schemeClr>
              <a:prstClr val="white"/>
            </a:duotone>
          </a:blip>
          <a:srcRect l="10250" t="11250" r="9625" b="11375"/>
          <a:stretch>
            <a:fillRect/>
          </a:stretch>
        </p:blipFill>
        <p:spPr>
          <a:xfrm>
            <a:off x="11132931" y="43982"/>
            <a:ext cx="939800" cy="907545"/>
          </a:xfrm>
          <a:prstGeom prst="rect">
            <a:avLst/>
          </a:prstGeom>
        </p:spPr>
      </p:pic>
      <p:pic>
        <p:nvPicPr>
          <p:cNvPr id="41" name="图片 40"/>
          <p:cNvPicPr>
            <a:picLocks noChangeAspect="1"/>
          </p:cNvPicPr>
          <p:nvPr/>
        </p:nvPicPr>
        <p:blipFill>
          <a:blip r:embed="rId4"/>
          <a:stretch>
            <a:fillRect/>
          </a:stretch>
        </p:blipFill>
        <p:spPr>
          <a:xfrm>
            <a:off x="535475" y="103045"/>
            <a:ext cx="3640312" cy="869637"/>
          </a:xfrm>
          <a:prstGeom prst="rect">
            <a:avLst/>
          </a:prstGeom>
        </p:spPr>
      </p:pic>
      <p:sp>
        <p:nvSpPr>
          <p:cNvPr id="42" name="矩形 259"/>
          <p:cNvSpPr>
            <a:spLocks noChangeArrowheads="1"/>
          </p:cNvSpPr>
          <p:nvPr/>
        </p:nvSpPr>
        <p:spPr bwMode="auto">
          <a:xfrm>
            <a:off x="-36533" y="207330"/>
            <a:ext cx="1673296" cy="74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7" tIns="43348" rIns="86697" bIns="4334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altLang="zh-CN" sz="4265" b="1" i="0" u="none" strike="noStrike" kern="1200" cap="all" spc="284"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1</a:t>
            </a:r>
            <a:endParaRPr kumimoji="0" lang="zh-CN" altLang="en-US" sz="4265" b="1" i="0" u="none" strike="noStrike" kern="1200" cap="all" spc="284"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endParaRPr>
          </a:p>
        </p:txBody>
      </p:sp>
      <p:sp>
        <p:nvSpPr>
          <p:cNvPr id="43" name="灯片编号占位符 1"/>
          <p:cNvSpPr txBox="1"/>
          <p:nvPr/>
        </p:nvSpPr>
        <p:spPr>
          <a:xfrm>
            <a:off x="11754434" y="6238150"/>
            <a:ext cx="44323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C6F1613-AF62-4980-B505-CD1D333CD05B}" type="slidenum">
              <a:rPr kumimoji="0" lang="zh-CN" altLang="en-US" sz="1800" b="1" i="0" u="none" strike="noStrike" kern="1200" cap="none" spc="0" normalizeH="0" baseline="0" noProof="0">
                <a:ln>
                  <a:noFill/>
                </a:ln>
                <a:solidFill>
                  <a:srgbClr val="FF0000"/>
                </a:solidFill>
                <a:effectLst/>
                <a:uLnTx/>
                <a:uFillTx/>
                <a:latin typeface="等线"/>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zh-CN" altLang="en-US" sz="1800" b="1" i="0" u="none" strike="noStrike" kern="1200" cap="none" spc="0" normalizeH="0" baseline="0" noProof="0" dirty="0">
              <a:ln>
                <a:noFill/>
              </a:ln>
              <a:solidFill>
                <a:srgbClr val="FF0000"/>
              </a:solidFill>
              <a:effectLst/>
              <a:uLnTx/>
              <a:uFillTx/>
              <a:latin typeface="等线"/>
              <a:ea typeface="等线" panose="02010600030101010101" pitchFamily="2" charset="-122"/>
              <a:cs typeface="+mn-cs"/>
            </a:endParaRPr>
          </a:p>
        </p:txBody>
      </p:sp>
      <p:sp>
        <p:nvSpPr>
          <p:cNvPr id="2" name="椭圆 1">
            <a:extLst>
              <a:ext uri="{FF2B5EF4-FFF2-40B4-BE49-F238E27FC236}">
                <a16:creationId xmlns:a16="http://schemas.microsoft.com/office/drawing/2014/main" id="{8FDF7E26-C560-4E3A-AA50-653FC110C801}"/>
              </a:ext>
            </a:extLst>
          </p:cNvPr>
          <p:cNvSpPr/>
          <p:nvPr/>
        </p:nvSpPr>
        <p:spPr>
          <a:xfrm>
            <a:off x="218661" y="103045"/>
            <a:ext cx="795130" cy="7441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4</a:t>
            </a:r>
            <a:endParaRPr kumimoji="0" lang="zh-CN" altLang="en-US"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0" name="TextBox 48">
            <a:extLst>
              <a:ext uri="{FF2B5EF4-FFF2-40B4-BE49-F238E27FC236}">
                <a16:creationId xmlns:a16="http://schemas.microsoft.com/office/drawing/2014/main" id="{5D96DE7A-C1B4-4655-804E-707EB0D3681F}"/>
              </a:ext>
            </a:extLst>
          </p:cNvPr>
          <p:cNvSpPr txBox="1"/>
          <p:nvPr/>
        </p:nvSpPr>
        <p:spPr>
          <a:xfrm>
            <a:off x="2395233" y="321630"/>
            <a:ext cx="8616897" cy="36893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rPr>
              <a:t>仿真结果</a:t>
            </a:r>
            <a:endParaRPr kumimoji="0" lang="en-US" altLang="zh-CN" sz="2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endParaRPr>
          </a:p>
        </p:txBody>
      </p:sp>
      <p:pic>
        <p:nvPicPr>
          <p:cNvPr id="8" name="图片 7">
            <a:extLst>
              <a:ext uri="{FF2B5EF4-FFF2-40B4-BE49-F238E27FC236}">
                <a16:creationId xmlns:a16="http://schemas.microsoft.com/office/drawing/2014/main" id="{06E90ECB-9B7C-4345-801D-83EA7DA5516C}"/>
              </a:ext>
            </a:extLst>
          </p:cNvPr>
          <p:cNvPicPr>
            <a:picLocks noChangeAspect="1"/>
          </p:cNvPicPr>
          <p:nvPr/>
        </p:nvPicPr>
        <p:blipFill>
          <a:blip r:embed="rId5"/>
          <a:stretch>
            <a:fillRect/>
          </a:stretch>
        </p:blipFill>
        <p:spPr>
          <a:xfrm>
            <a:off x="1854795" y="1440053"/>
            <a:ext cx="8787329" cy="4944443"/>
          </a:xfrm>
          <a:prstGeom prst="rect">
            <a:avLst/>
          </a:prstGeom>
        </p:spPr>
      </p:pic>
      <p:sp>
        <p:nvSpPr>
          <p:cNvPr id="9" name="矩形 8">
            <a:extLst>
              <a:ext uri="{FF2B5EF4-FFF2-40B4-BE49-F238E27FC236}">
                <a16:creationId xmlns:a16="http://schemas.microsoft.com/office/drawing/2014/main" id="{5160CEF9-3B2B-421A-A836-808E7B78A4C0}"/>
              </a:ext>
            </a:extLst>
          </p:cNvPr>
          <p:cNvSpPr/>
          <p:nvPr/>
        </p:nvSpPr>
        <p:spPr>
          <a:xfrm>
            <a:off x="1265184" y="1376018"/>
            <a:ext cx="9632940" cy="4945534"/>
          </a:xfrm>
          <a:prstGeom prst="rect">
            <a:avLst/>
          </a:prstGeom>
          <a:noFill/>
          <a:ln w="25400" cap="flat" cmpd="sng" algn="ctr">
            <a:solidFill>
              <a:sysClr val="window" lastClr="FFFFFF">
                <a:lumMod val="65000"/>
              </a:sysClr>
            </a:solidFill>
            <a:prstDash val="solid"/>
            <a:miter/>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ndParaRPr>
          </a:p>
        </p:txBody>
      </p:sp>
      <p:sp>
        <p:nvSpPr>
          <p:cNvPr id="10" name="文本框 9">
            <a:extLst>
              <a:ext uri="{FF2B5EF4-FFF2-40B4-BE49-F238E27FC236}">
                <a16:creationId xmlns:a16="http://schemas.microsoft.com/office/drawing/2014/main" id="{C079B9DB-7554-4A25-A558-FD391AEB0FE5}"/>
              </a:ext>
            </a:extLst>
          </p:cNvPr>
          <p:cNvSpPr txBox="1"/>
          <p:nvPr/>
        </p:nvSpPr>
        <p:spPr>
          <a:xfrm>
            <a:off x="1265184" y="1376018"/>
            <a:ext cx="419536" cy="4944443"/>
          </a:xfrm>
          <a:prstGeom prst="rect">
            <a:avLst/>
          </a:prstGeom>
          <a:solidFill>
            <a:srgbClr val="4F81BD">
              <a:lumMod val="20000"/>
              <a:lumOff val="80000"/>
            </a:srgbClr>
          </a:solidFill>
          <a:ln w="25400" cap="flat" cmpd="sng" algn="ctr">
            <a:noFill/>
            <a:prstDash val="solid"/>
            <a:miter/>
          </a:ln>
          <a:effectLst/>
        </p:spPr>
        <p:txBody>
          <a:bodyPr vert="eaVert" rtlCol="0" anchor="ctr"/>
          <a:lstStyle>
            <a:defPPr>
              <a:defRPr lang="zh-CN"/>
            </a:defPPr>
            <a:lvl1pPr algn="ctr">
              <a:defRPr sz="2000" b="1">
                <a:solidFill>
                  <a:schemeClr val="bg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800" kern="0" dirty="0">
                <a:solidFill>
                  <a:srgbClr val="1F497D">
                    <a:lumMod val="75000"/>
                  </a:srgbClr>
                </a:solidFill>
              </a:rPr>
              <a:t>量化仿真误差</a:t>
            </a:r>
            <a:endParaRPr kumimoji="0" lang="zh-CN" altLang="en-US" sz="1800" b="1" i="0" u="none" strike="noStrike" kern="0" cap="none" spc="0" normalizeH="0" baseline="0" noProof="0" dirty="0">
              <a:ln>
                <a:noFill/>
              </a:ln>
              <a:solidFill>
                <a:srgbClr val="1F497D">
                  <a:lumMod val="75000"/>
                </a:srgbClr>
              </a:solidFill>
              <a:effectLst/>
              <a:uLnTx/>
              <a:uFillTx/>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BDE6509C-29AA-4467-9FF4-B8C7A4798DDC}"/>
              </a:ext>
            </a:extLst>
          </p:cNvPr>
          <p:cNvSpPr txBox="1"/>
          <p:nvPr/>
        </p:nvSpPr>
        <p:spPr>
          <a:xfrm>
            <a:off x="800115" y="892783"/>
            <a:ext cx="11218959" cy="441916"/>
          </a:xfrm>
          <a:prstGeom prst="rect">
            <a:avLst/>
          </a:prstGeom>
          <a:noFill/>
        </p:spPr>
        <p:txBody>
          <a:bodyPr wrap="square" rtlCol="0">
            <a:spAutoFit/>
          </a:bodyPr>
          <a:lstStyle/>
          <a:p>
            <a:pPr marL="285750" indent="-285750">
              <a:lnSpc>
                <a:spcPts val="3000"/>
              </a:lnSpc>
              <a:buFont typeface="Wingdings" panose="05000000000000000000" pitchFamily="2" charset="2"/>
              <a:buChar char="p"/>
            </a:pPr>
            <a:r>
              <a:rPr lang="zh-CN" altLang="en-US" sz="2000" b="1" dirty="0">
                <a:solidFill>
                  <a:srgbClr val="1F497D">
                    <a:lumMod val="75000"/>
                  </a:srgbClr>
                </a:solidFill>
                <a:latin typeface="微软雅黑" panose="020B0503020204020204" pitchFamily="34" charset="-122"/>
                <a:ea typeface="微软雅黑" panose="020B0503020204020204" pitchFamily="34" charset="-122"/>
              </a:rPr>
              <a:t>确定最佳层数选择原则并从液相极化角度解析模型具有高保真的内在机理</a:t>
            </a:r>
          </a:p>
        </p:txBody>
      </p:sp>
      <p:sp>
        <p:nvSpPr>
          <p:cNvPr id="12" name="矩形 11">
            <a:extLst>
              <a:ext uri="{FF2B5EF4-FFF2-40B4-BE49-F238E27FC236}">
                <a16:creationId xmlns:a16="http://schemas.microsoft.com/office/drawing/2014/main" id="{B82E6134-9ED1-4845-A958-105F9E13B7E7}"/>
              </a:ext>
            </a:extLst>
          </p:cNvPr>
          <p:cNvSpPr/>
          <p:nvPr/>
        </p:nvSpPr>
        <p:spPr>
          <a:xfrm>
            <a:off x="2008676" y="6357169"/>
            <a:ext cx="8174647" cy="473566"/>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mn-ea"/>
              </a:rPr>
              <a:t>划分多层时，每层的厚度需要</a:t>
            </a:r>
            <a:r>
              <a:rPr lang="zh-CN" altLang="en-US" sz="2000" b="1" dirty="0">
                <a:solidFill>
                  <a:srgbClr val="FFFF00"/>
                </a:solidFill>
                <a:latin typeface="微软雅黑" panose="020B0503020204020204" pitchFamily="34" charset="-122"/>
                <a:ea typeface="微软雅黑" panose="020B0503020204020204" pitchFamily="34" charset="-122"/>
                <a:sym typeface="+mn-ea"/>
              </a:rPr>
              <a:t>大于</a:t>
            </a:r>
            <a:r>
              <a:rPr lang="zh-CN" altLang="en-US" sz="2000" b="1" dirty="0">
                <a:solidFill>
                  <a:schemeClr val="bg1"/>
                </a:solidFill>
                <a:latin typeface="微软雅黑" panose="020B0503020204020204" pitchFamily="34" charset="-122"/>
                <a:ea typeface="微软雅黑" panose="020B0503020204020204" pitchFamily="34" charset="-122"/>
                <a:sym typeface="+mn-ea"/>
              </a:rPr>
              <a:t>活性颗粒</a:t>
            </a:r>
            <a:r>
              <a:rPr lang="en-US" altLang="zh-CN" sz="2000" b="1" dirty="0">
                <a:solidFill>
                  <a:schemeClr val="bg1"/>
                </a:solidFill>
                <a:latin typeface="微软雅黑" panose="020B0503020204020204" pitchFamily="34" charset="-122"/>
                <a:ea typeface="微软雅黑" panose="020B0503020204020204" pitchFamily="34" charset="-122"/>
                <a:sym typeface="+mn-ea"/>
              </a:rPr>
              <a:t>D50</a:t>
            </a:r>
            <a:r>
              <a:rPr lang="zh-CN" altLang="en-US" sz="2000" b="1" dirty="0">
                <a:solidFill>
                  <a:schemeClr val="bg1"/>
                </a:solidFill>
                <a:latin typeface="微软雅黑" panose="020B0503020204020204" pitchFamily="34" charset="-122"/>
                <a:ea typeface="微软雅黑" panose="020B0503020204020204" pitchFamily="34" charset="-122"/>
                <a:sym typeface="+mn-ea"/>
              </a:rPr>
              <a:t>直径</a:t>
            </a:r>
          </a:p>
        </p:txBody>
      </p:sp>
    </p:spTree>
    <p:extLst>
      <p:ext uri="{BB962C8B-B14F-4D97-AF65-F5344CB8AC3E}">
        <p14:creationId xmlns:p14="http://schemas.microsoft.com/office/powerpoint/2010/main" val="25714785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671" y="378"/>
            <a:ext cx="3185874" cy="68572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          </a:t>
            </a:r>
            <a:endParaRPr kumimoji="0" lang="zh-CN" altLang="en-US"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5" name="矩形 34"/>
          <p:cNvSpPr/>
          <p:nvPr/>
        </p:nvSpPr>
        <p:spPr>
          <a:xfrm>
            <a:off x="629401" y="2441550"/>
            <a:ext cx="1928413" cy="1015534"/>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6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目 录</a:t>
            </a:r>
          </a:p>
        </p:txBody>
      </p:sp>
      <p:sp>
        <p:nvSpPr>
          <p:cNvPr id="36" name="矩形 35"/>
          <p:cNvSpPr/>
          <p:nvPr/>
        </p:nvSpPr>
        <p:spPr>
          <a:xfrm>
            <a:off x="657453" y="3493206"/>
            <a:ext cx="1872307" cy="408573"/>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655"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CONTENTS</a:t>
            </a:r>
          </a:p>
        </p:txBody>
      </p:sp>
      <p:pic>
        <p:nvPicPr>
          <p:cNvPr id="19" name="图片 5"/>
          <p:cNvPicPr>
            <a:picLocks noChangeAspect="1"/>
          </p:cNvPicPr>
          <p:nvPr/>
        </p:nvPicPr>
        <p:blipFill rotWithShape="1">
          <a:blip r:embed="rId3">
            <a:duotone>
              <a:schemeClr val="accent1">
                <a:shade val="45000"/>
                <a:satMod val="135000"/>
              </a:schemeClr>
              <a:prstClr val="white"/>
            </a:duotone>
          </a:blip>
          <a:srcRect l="10250" t="11250" r="9625" b="11375"/>
          <a:stretch>
            <a:fillRect/>
          </a:stretch>
        </p:blipFill>
        <p:spPr>
          <a:xfrm>
            <a:off x="11010901" y="254001"/>
            <a:ext cx="939800" cy="907545"/>
          </a:xfrm>
          <a:prstGeom prst="rect">
            <a:avLst/>
          </a:prstGeom>
        </p:spPr>
      </p:pic>
      <p:grpSp>
        <p:nvGrpSpPr>
          <p:cNvPr id="2" name="组合 1">
            <a:extLst>
              <a:ext uri="{FF2B5EF4-FFF2-40B4-BE49-F238E27FC236}">
                <a16:creationId xmlns:a16="http://schemas.microsoft.com/office/drawing/2014/main" id="{93DD6082-7B52-4F48-8441-A32E46963AFC}"/>
              </a:ext>
            </a:extLst>
          </p:cNvPr>
          <p:cNvGrpSpPr/>
          <p:nvPr/>
        </p:nvGrpSpPr>
        <p:grpSpPr>
          <a:xfrm>
            <a:off x="4846378" y="1161546"/>
            <a:ext cx="5621472" cy="725364"/>
            <a:chOff x="5256244" y="838944"/>
            <a:chExt cx="5621472" cy="725364"/>
          </a:xfrm>
        </p:grpSpPr>
        <p:sp>
          <p:nvSpPr>
            <p:cNvPr id="13" name="圆角矩形 16"/>
            <p:cNvSpPr/>
            <p:nvPr/>
          </p:nvSpPr>
          <p:spPr>
            <a:xfrm>
              <a:off x="5256244" y="892454"/>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C000"/>
                </a:solidFill>
                <a:effectLst/>
                <a:uLnTx/>
                <a:uFillTx/>
                <a:latin typeface="等线"/>
                <a:ea typeface="等线" panose="02010600030101010101" pitchFamily="2" charset="-122"/>
                <a:cs typeface="+mn-cs"/>
              </a:endParaRPr>
            </a:p>
          </p:txBody>
        </p:sp>
        <p:sp>
          <p:nvSpPr>
            <p:cNvPr id="17" name="椭圆 80"/>
            <p:cNvSpPr/>
            <p:nvPr/>
          </p:nvSpPr>
          <p:spPr bwMode="auto">
            <a:xfrm>
              <a:off x="5300921" y="87095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1</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1" name="矩形 39"/>
            <p:cNvSpPr>
              <a:spLocks noChangeArrowheads="1"/>
            </p:cNvSpPr>
            <p:nvPr/>
          </p:nvSpPr>
          <p:spPr bwMode="auto">
            <a:xfrm>
              <a:off x="5666910" y="838944"/>
              <a:ext cx="513537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11" name="矩形 39"/>
            <p:cNvSpPr>
              <a:spLocks noChangeArrowheads="1"/>
            </p:cNvSpPr>
            <p:nvPr/>
          </p:nvSpPr>
          <p:spPr bwMode="auto">
            <a:xfrm>
              <a:off x="6301155" y="871017"/>
              <a:ext cx="4252375"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3" name="矩形 39"/>
            <p:cNvSpPr>
              <a:spLocks noChangeArrowheads="1"/>
            </p:cNvSpPr>
            <p:nvPr/>
          </p:nvSpPr>
          <p:spPr bwMode="auto">
            <a:xfrm>
              <a:off x="6301155" y="838944"/>
              <a:ext cx="457656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lang="zh-CN" altLang="en-US" sz="2400" dirty="0">
                  <a:solidFill>
                    <a:prstClr val="white">
                      <a:lumMod val="50000"/>
                    </a:prstClr>
                  </a:solidFill>
                  <a:latin typeface="微软雅黑" panose="020B0503020204020204" pitchFamily="34" charset="-122"/>
                  <a:ea typeface="微软雅黑" panose="020B0503020204020204" pitchFamily="34" charset="-122"/>
                </a:rPr>
                <a:t>背景介绍</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32" name="灯片编号占位符 1"/>
          <p:cNvSpPr txBox="1"/>
          <p:nvPr/>
        </p:nvSpPr>
        <p:spPr>
          <a:xfrm>
            <a:off x="11691891" y="6472112"/>
            <a:ext cx="47028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C6F1613-AF62-4980-B505-CD1D333CD05B}" type="slidenum">
              <a:rPr kumimoji="0" lang="zh-CN" altLang="en-US" sz="1800" b="1" i="0" u="none" strike="noStrike" kern="1200" cap="none" spc="0" normalizeH="0" baseline="0" noProof="0">
                <a:ln>
                  <a:noFill/>
                </a:ln>
                <a:solidFill>
                  <a:srgbClr val="FF0000"/>
                </a:solidFill>
                <a:effectLst/>
                <a:uLnTx/>
                <a:uFillTx/>
                <a:latin typeface="等线"/>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13</a:t>
            </a:fld>
            <a:endParaRPr kumimoji="0" lang="zh-CN" altLang="en-US" sz="1800" b="1" i="0" u="none" strike="noStrike" kern="1200" cap="none" spc="0" normalizeH="0" baseline="0" noProof="0" dirty="0">
              <a:ln>
                <a:noFill/>
              </a:ln>
              <a:solidFill>
                <a:srgbClr val="FF0000"/>
              </a:solidFill>
              <a:effectLst/>
              <a:uLnTx/>
              <a:uFillTx/>
              <a:latin typeface="等线"/>
              <a:ea typeface="等线" panose="02010600030101010101" pitchFamily="2" charset="-122"/>
              <a:cs typeface="+mn-cs"/>
            </a:endParaRPr>
          </a:p>
        </p:txBody>
      </p:sp>
      <p:grpSp>
        <p:nvGrpSpPr>
          <p:cNvPr id="5" name="组合 4">
            <a:extLst>
              <a:ext uri="{FF2B5EF4-FFF2-40B4-BE49-F238E27FC236}">
                <a16:creationId xmlns:a16="http://schemas.microsoft.com/office/drawing/2014/main" id="{B41E6F9F-5265-4AEE-B27F-344D4A00E198}"/>
              </a:ext>
            </a:extLst>
          </p:cNvPr>
          <p:cNvGrpSpPr/>
          <p:nvPr/>
        </p:nvGrpSpPr>
        <p:grpSpPr>
          <a:xfrm>
            <a:off x="4846378" y="2092287"/>
            <a:ext cx="5621472" cy="726003"/>
            <a:chOff x="5256244" y="2610986"/>
            <a:chExt cx="5621472" cy="726003"/>
          </a:xfrm>
        </p:grpSpPr>
        <p:sp>
          <p:nvSpPr>
            <p:cNvPr id="16" name="圆角矩形 95">
              <a:extLst>
                <a:ext uri="{FF2B5EF4-FFF2-40B4-BE49-F238E27FC236}">
                  <a16:creationId xmlns:a16="http://schemas.microsoft.com/office/drawing/2014/main" id="{E2C7D60C-10E9-4F65-AAF3-4B524873240B}"/>
                </a:ext>
              </a:extLst>
            </p:cNvPr>
            <p:cNvSpPr/>
            <p:nvPr/>
          </p:nvSpPr>
          <p:spPr>
            <a:xfrm>
              <a:off x="5256244" y="2674764"/>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18" name="椭圆 80">
              <a:extLst>
                <a:ext uri="{FF2B5EF4-FFF2-40B4-BE49-F238E27FC236}">
                  <a16:creationId xmlns:a16="http://schemas.microsoft.com/office/drawing/2014/main" id="{188B6AEC-F407-431C-9079-F9D4A8BB5F0E}"/>
                </a:ext>
              </a:extLst>
            </p:cNvPr>
            <p:cNvSpPr/>
            <p:nvPr/>
          </p:nvSpPr>
          <p:spPr bwMode="auto">
            <a:xfrm>
              <a:off x="5325143" y="2643634"/>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2</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矩形 39">
              <a:extLst>
                <a:ext uri="{FF2B5EF4-FFF2-40B4-BE49-F238E27FC236}">
                  <a16:creationId xmlns:a16="http://schemas.microsoft.com/office/drawing/2014/main" id="{A5DB18A1-5231-4167-8431-CA445A2CCCDA}"/>
                </a:ext>
              </a:extLst>
            </p:cNvPr>
            <p:cNvSpPr>
              <a:spLocks noChangeArrowheads="1"/>
            </p:cNvSpPr>
            <p:nvPr/>
          </p:nvSpPr>
          <p:spPr bwMode="auto">
            <a:xfrm>
              <a:off x="6301155" y="2610986"/>
              <a:ext cx="457656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lang="zh-CN" altLang="en-US" sz="2400" dirty="0">
                  <a:solidFill>
                    <a:prstClr val="white">
                      <a:lumMod val="50000"/>
                    </a:prstClr>
                  </a:solidFill>
                  <a:latin typeface="微软雅黑" panose="020B0503020204020204" pitchFamily="34" charset="-122"/>
                  <a:ea typeface="微软雅黑" panose="020B0503020204020204" pitchFamily="34" charset="-122"/>
                </a:rPr>
                <a:t>研究目的</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33" name="组合 32">
            <a:extLst>
              <a:ext uri="{FF2B5EF4-FFF2-40B4-BE49-F238E27FC236}">
                <a16:creationId xmlns:a16="http://schemas.microsoft.com/office/drawing/2014/main" id="{03857127-56B5-4E71-B36D-DB90A746017A}"/>
              </a:ext>
            </a:extLst>
          </p:cNvPr>
          <p:cNvGrpSpPr/>
          <p:nvPr/>
        </p:nvGrpSpPr>
        <p:grpSpPr>
          <a:xfrm>
            <a:off x="4846378" y="3097074"/>
            <a:ext cx="5621472" cy="726003"/>
            <a:chOff x="5256244" y="3551225"/>
            <a:chExt cx="5621472" cy="726003"/>
          </a:xfrm>
        </p:grpSpPr>
        <p:sp>
          <p:nvSpPr>
            <p:cNvPr id="40" name="圆角矩形 95">
              <a:extLst>
                <a:ext uri="{FF2B5EF4-FFF2-40B4-BE49-F238E27FC236}">
                  <a16:creationId xmlns:a16="http://schemas.microsoft.com/office/drawing/2014/main" id="{F2AB2D80-8C0B-402B-A811-BA19561894AA}"/>
                </a:ext>
              </a:extLst>
            </p:cNvPr>
            <p:cNvSpPr/>
            <p:nvPr/>
          </p:nvSpPr>
          <p:spPr>
            <a:xfrm>
              <a:off x="5256244" y="3615003"/>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42" name="椭圆 80">
              <a:extLst>
                <a:ext uri="{FF2B5EF4-FFF2-40B4-BE49-F238E27FC236}">
                  <a16:creationId xmlns:a16="http://schemas.microsoft.com/office/drawing/2014/main" id="{2E49E846-7CFF-4BA5-ADB9-C196E09C5A8B}"/>
                </a:ext>
              </a:extLst>
            </p:cNvPr>
            <p:cNvSpPr/>
            <p:nvPr/>
          </p:nvSpPr>
          <p:spPr bwMode="auto">
            <a:xfrm>
              <a:off x="5325143" y="358387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3</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3" name="矩形 39">
              <a:extLst>
                <a:ext uri="{FF2B5EF4-FFF2-40B4-BE49-F238E27FC236}">
                  <a16:creationId xmlns:a16="http://schemas.microsoft.com/office/drawing/2014/main" id="{DD6ED6F6-F785-4D42-8538-05844B4172FA}"/>
                </a:ext>
              </a:extLst>
            </p:cNvPr>
            <p:cNvSpPr>
              <a:spLocks noChangeArrowheads="1"/>
            </p:cNvSpPr>
            <p:nvPr/>
          </p:nvSpPr>
          <p:spPr bwMode="auto">
            <a:xfrm>
              <a:off x="6301155" y="3551225"/>
              <a:ext cx="457656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lang="zh-CN" altLang="en-US" sz="2400" dirty="0">
                  <a:solidFill>
                    <a:prstClr val="white">
                      <a:lumMod val="50000"/>
                    </a:prstClr>
                  </a:solidFill>
                  <a:latin typeface="微软雅黑" panose="020B0503020204020204" pitchFamily="34" charset="-122"/>
                  <a:ea typeface="微软雅黑" panose="020B0503020204020204" pitchFamily="34" charset="-122"/>
                </a:rPr>
                <a:t>研究方法</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21" name="组合 20">
            <a:extLst>
              <a:ext uri="{FF2B5EF4-FFF2-40B4-BE49-F238E27FC236}">
                <a16:creationId xmlns:a16="http://schemas.microsoft.com/office/drawing/2014/main" id="{6C00BFDE-23E1-48A5-8D55-CB1756843BC1}"/>
              </a:ext>
            </a:extLst>
          </p:cNvPr>
          <p:cNvGrpSpPr/>
          <p:nvPr/>
        </p:nvGrpSpPr>
        <p:grpSpPr>
          <a:xfrm>
            <a:off x="4846378" y="4020693"/>
            <a:ext cx="6164523" cy="726003"/>
            <a:chOff x="5256244" y="3551225"/>
            <a:chExt cx="6164523" cy="726003"/>
          </a:xfrm>
        </p:grpSpPr>
        <p:sp>
          <p:nvSpPr>
            <p:cNvPr id="22" name="圆角矩形 95">
              <a:extLst>
                <a:ext uri="{FF2B5EF4-FFF2-40B4-BE49-F238E27FC236}">
                  <a16:creationId xmlns:a16="http://schemas.microsoft.com/office/drawing/2014/main" id="{33964DB7-412A-4551-930E-3F5181CFD2E2}"/>
                </a:ext>
              </a:extLst>
            </p:cNvPr>
            <p:cNvSpPr/>
            <p:nvPr/>
          </p:nvSpPr>
          <p:spPr>
            <a:xfrm>
              <a:off x="5256244" y="3615003"/>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24" name="椭圆 80">
              <a:extLst>
                <a:ext uri="{FF2B5EF4-FFF2-40B4-BE49-F238E27FC236}">
                  <a16:creationId xmlns:a16="http://schemas.microsoft.com/office/drawing/2014/main" id="{234B7DA6-48E5-4019-91CB-EF2672B93DDE}"/>
                </a:ext>
              </a:extLst>
            </p:cNvPr>
            <p:cNvSpPr/>
            <p:nvPr/>
          </p:nvSpPr>
          <p:spPr bwMode="auto">
            <a:xfrm>
              <a:off x="5325143" y="358387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4</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5" name="矩形 39">
              <a:extLst>
                <a:ext uri="{FF2B5EF4-FFF2-40B4-BE49-F238E27FC236}">
                  <a16:creationId xmlns:a16="http://schemas.microsoft.com/office/drawing/2014/main" id="{EE8C2864-DDAB-4616-A9AF-88ACBD159A0C}"/>
                </a:ext>
              </a:extLst>
            </p:cNvPr>
            <p:cNvSpPr>
              <a:spLocks noChangeArrowheads="1"/>
            </p:cNvSpPr>
            <p:nvPr/>
          </p:nvSpPr>
          <p:spPr bwMode="auto">
            <a:xfrm>
              <a:off x="6301155" y="3551225"/>
              <a:ext cx="5119612"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lang="zh-CN" altLang="en-US" sz="2400" dirty="0">
                  <a:solidFill>
                    <a:prstClr val="white">
                      <a:lumMod val="50000"/>
                    </a:prstClr>
                  </a:solidFill>
                  <a:latin typeface="微软雅黑" panose="020B0503020204020204" pitchFamily="34" charset="-122"/>
                  <a:ea typeface="微软雅黑" panose="020B0503020204020204" pitchFamily="34" charset="-122"/>
                </a:rPr>
                <a:t>仿真结果</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26" name="组合 25">
            <a:extLst>
              <a:ext uri="{FF2B5EF4-FFF2-40B4-BE49-F238E27FC236}">
                <a16:creationId xmlns:a16="http://schemas.microsoft.com/office/drawing/2014/main" id="{DF7C6376-6CB7-45C7-AC01-F8A170431AEF}"/>
              </a:ext>
            </a:extLst>
          </p:cNvPr>
          <p:cNvGrpSpPr/>
          <p:nvPr/>
        </p:nvGrpSpPr>
        <p:grpSpPr>
          <a:xfrm>
            <a:off x="4846378" y="4923486"/>
            <a:ext cx="6164523" cy="726003"/>
            <a:chOff x="5256244" y="3551225"/>
            <a:chExt cx="6164523" cy="726003"/>
          </a:xfrm>
        </p:grpSpPr>
        <p:sp>
          <p:nvSpPr>
            <p:cNvPr id="27" name="圆角矩形 95">
              <a:extLst>
                <a:ext uri="{FF2B5EF4-FFF2-40B4-BE49-F238E27FC236}">
                  <a16:creationId xmlns:a16="http://schemas.microsoft.com/office/drawing/2014/main" id="{C8137BA5-EA23-433F-9C2F-F3A0BC35B96F}"/>
                </a:ext>
              </a:extLst>
            </p:cNvPr>
            <p:cNvSpPr/>
            <p:nvPr/>
          </p:nvSpPr>
          <p:spPr>
            <a:xfrm>
              <a:off x="5256244" y="3615003"/>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28" name="椭圆 80">
              <a:extLst>
                <a:ext uri="{FF2B5EF4-FFF2-40B4-BE49-F238E27FC236}">
                  <a16:creationId xmlns:a16="http://schemas.microsoft.com/office/drawing/2014/main" id="{5B7BEDB3-C309-4931-88F7-A5E10D98590B}"/>
                </a:ext>
              </a:extLst>
            </p:cNvPr>
            <p:cNvSpPr/>
            <p:nvPr/>
          </p:nvSpPr>
          <p:spPr bwMode="auto">
            <a:xfrm>
              <a:off x="5325143" y="358387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5</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9" name="矩形 39">
              <a:extLst>
                <a:ext uri="{FF2B5EF4-FFF2-40B4-BE49-F238E27FC236}">
                  <a16:creationId xmlns:a16="http://schemas.microsoft.com/office/drawing/2014/main" id="{C7DE0DF0-5657-48B0-9BFE-4AAAAA6D4BD8}"/>
                </a:ext>
              </a:extLst>
            </p:cNvPr>
            <p:cNvSpPr>
              <a:spLocks noChangeArrowheads="1"/>
            </p:cNvSpPr>
            <p:nvPr/>
          </p:nvSpPr>
          <p:spPr bwMode="auto">
            <a:xfrm>
              <a:off x="6301155" y="3551225"/>
              <a:ext cx="5119612"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lang="zh-CN" altLang="en-US" sz="2400" dirty="0">
                  <a:solidFill>
                    <a:srgbClr val="FF0000"/>
                  </a:solidFill>
                  <a:latin typeface="微软雅黑" panose="020B0503020204020204" pitchFamily="34" charset="-122"/>
                  <a:ea typeface="微软雅黑" panose="020B0503020204020204" pitchFamily="34" charset="-122"/>
                </a:rPr>
                <a:t>结论</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spTree>
    <p:extLst>
      <p:ext uri="{BB962C8B-B14F-4D97-AF65-F5344CB8AC3E}">
        <p14:creationId xmlns:p14="http://schemas.microsoft.com/office/powerpoint/2010/main" val="2025842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5"/>
          <p:cNvPicPr>
            <a:picLocks noChangeAspect="1"/>
          </p:cNvPicPr>
          <p:nvPr/>
        </p:nvPicPr>
        <p:blipFill rotWithShape="1">
          <a:blip r:embed="rId3">
            <a:duotone>
              <a:schemeClr val="accent1">
                <a:shade val="45000"/>
                <a:satMod val="135000"/>
              </a:schemeClr>
              <a:prstClr val="white"/>
            </a:duotone>
          </a:blip>
          <a:srcRect l="10250" t="11250" r="9625" b="11375"/>
          <a:stretch>
            <a:fillRect/>
          </a:stretch>
        </p:blipFill>
        <p:spPr>
          <a:xfrm>
            <a:off x="11132931" y="43982"/>
            <a:ext cx="939800" cy="907545"/>
          </a:xfrm>
          <a:prstGeom prst="rect">
            <a:avLst/>
          </a:prstGeom>
        </p:spPr>
      </p:pic>
      <p:pic>
        <p:nvPicPr>
          <p:cNvPr id="41" name="图片 40"/>
          <p:cNvPicPr>
            <a:picLocks noChangeAspect="1"/>
          </p:cNvPicPr>
          <p:nvPr/>
        </p:nvPicPr>
        <p:blipFill>
          <a:blip r:embed="rId4"/>
          <a:stretch>
            <a:fillRect/>
          </a:stretch>
        </p:blipFill>
        <p:spPr>
          <a:xfrm>
            <a:off x="535475" y="103045"/>
            <a:ext cx="3640312" cy="869637"/>
          </a:xfrm>
          <a:prstGeom prst="rect">
            <a:avLst/>
          </a:prstGeom>
        </p:spPr>
      </p:pic>
      <p:sp>
        <p:nvSpPr>
          <p:cNvPr id="42" name="矩形 259"/>
          <p:cNvSpPr>
            <a:spLocks noChangeArrowheads="1"/>
          </p:cNvSpPr>
          <p:nvPr/>
        </p:nvSpPr>
        <p:spPr bwMode="auto">
          <a:xfrm>
            <a:off x="-36533" y="207330"/>
            <a:ext cx="1673296" cy="74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7" tIns="43348" rIns="86697" bIns="4334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altLang="zh-CN" sz="4265" b="1" i="0" u="none" strike="noStrike" kern="1200" cap="all" spc="284"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1</a:t>
            </a:r>
            <a:endParaRPr kumimoji="0" lang="zh-CN" altLang="en-US" sz="4265" b="1" i="0" u="none" strike="noStrike" kern="1200" cap="all" spc="284"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endParaRPr>
          </a:p>
        </p:txBody>
      </p:sp>
      <p:sp>
        <p:nvSpPr>
          <p:cNvPr id="43" name="灯片编号占位符 1"/>
          <p:cNvSpPr txBox="1"/>
          <p:nvPr/>
        </p:nvSpPr>
        <p:spPr>
          <a:xfrm>
            <a:off x="11754434" y="6238150"/>
            <a:ext cx="44323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C6F1613-AF62-4980-B505-CD1D333CD05B}" type="slidenum">
              <a:rPr kumimoji="0" lang="zh-CN" altLang="en-US" sz="1800" b="1" i="0" u="none" strike="noStrike" kern="1200" cap="none" spc="0" normalizeH="0" baseline="0" noProof="0">
                <a:ln>
                  <a:noFill/>
                </a:ln>
                <a:solidFill>
                  <a:srgbClr val="FF0000"/>
                </a:solidFill>
                <a:effectLst/>
                <a:uLnTx/>
                <a:uFillTx/>
                <a:latin typeface="等线"/>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14</a:t>
            </a:fld>
            <a:endParaRPr kumimoji="0" lang="zh-CN" altLang="en-US" sz="1800" b="1" i="0" u="none" strike="noStrike" kern="1200" cap="none" spc="0" normalizeH="0" baseline="0" noProof="0" dirty="0">
              <a:ln>
                <a:noFill/>
              </a:ln>
              <a:solidFill>
                <a:srgbClr val="FF0000"/>
              </a:solidFill>
              <a:effectLst/>
              <a:uLnTx/>
              <a:uFillTx/>
              <a:latin typeface="等线"/>
              <a:ea typeface="等线" panose="02010600030101010101" pitchFamily="2" charset="-122"/>
              <a:cs typeface="+mn-cs"/>
            </a:endParaRPr>
          </a:p>
        </p:txBody>
      </p:sp>
      <p:sp>
        <p:nvSpPr>
          <p:cNvPr id="2" name="椭圆 1">
            <a:extLst>
              <a:ext uri="{FF2B5EF4-FFF2-40B4-BE49-F238E27FC236}">
                <a16:creationId xmlns:a16="http://schemas.microsoft.com/office/drawing/2014/main" id="{8FDF7E26-C560-4E3A-AA50-653FC110C801}"/>
              </a:ext>
            </a:extLst>
          </p:cNvPr>
          <p:cNvSpPr/>
          <p:nvPr/>
        </p:nvSpPr>
        <p:spPr>
          <a:xfrm>
            <a:off x="218661" y="103045"/>
            <a:ext cx="795130" cy="7441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5</a:t>
            </a:r>
            <a:endParaRPr kumimoji="0" lang="zh-CN" altLang="en-US"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0" name="TextBox 48">
            <a:extLst>
              <a:ext uri="{FF2B5EF4-FFF2-40B4-BE49-F238E27FC236}">
                <a16:creationId xmlns:a16="http://schemas.microsoft.com/office/drawing/2014/main" id="{5D96DE7A-C1B4-4655-804E-707EB0D3681F}"/>
              </a:ext>
            </a:extLst>
          </p:cNvPr>
          <p:cNvSpPr txBox="1"/>
          <p:nvPr/>
        </p:nvSpPr>
        <p:spPr>
          <a:xfrm>
            <a:off x="2395233" y="321630"/>
            <a:ext cx="8616897" cy="36893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rPr>
              <a:t>结论</a:t>
            </a:r>
            <a:endParaRPr kumimoji="0" lang="en-US" altLang="zh-CN" sz="2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endParaRPr>
          </a:p>
        </p:txBody>
      </p:sp>
      <p:sp>
        <p:nvSpPr>
          <p:cNvPr id="8" name="矩形: 圆角 7">
            <a:extLst>
              <a:ext uri="{FF2B5EF4-FFF2-40B4-BE49-F238E27FC236}">
                <a16:creationId xmlns:a16="http://schemas.microsoft.com/office/drawing/2014/main" id="{CEC2B898-5FF5-4151-A679-9D7446BE50A2}"/>
              </a:ext>
            </a:extLst>
          </p:cNvPr>
          <p:cNvSpPr/>
          <p:nvPr/>
        </p:nvSpPr>
        <p:spPr>
          <a:xfrm>
            <a:off x="1059071" y="1035255"/>
            <a:ext cx="4862624" cy="2681217"/>
          </a:xfrm>
          <a:prstGeom prst="roundRect">
            <a:avLst>
              <a:gd name="adj" fmla="val 8904"/>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圆角 8">
            <a:extLst>
              <a:ext uri="{FF2B5EF4-FFF2-40B4-BE49-F238E27FC236}">
                <a16:creationId xmlns:a16="http://schemas.microsoft.com/office/drawing/2014/main" id="{B5EAA599-7FE6-4F7A-AE93-8B658029BF96}"/>
              </a:ext>
            </a:extLst>
          </p:cNvPr>
          <p:cNvSpPr/>
          <p:nvPr/>
        </p:nvSpPr>
        <p:spPr>
          <a:xfrm>
            <a:off x="6270306" y="1031785"/>
            <a:ext cx="4862624" cy="2681217"/>
          </a:xfrm>
          <a:prstGeom prst="roundRect">
            <a:avLst>
              <a:gd name="adj" fmla="val 8904"/>
            </a:avLst>
          </a:prstGeom>
          <a:solidFill>
            <a:schemeClr val="bg1">
              <a:lumMod val="9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矩形: 圆角 9">
            <a:extLst>
              <a:ext uri="{FF2B5EF4-FFF2-40B4-BE49-F238E27FC236}">
                <a16:creationId xmlns:a16="http://schemas.microsoft.com/office/drawing/2014/main" id="{4A89B45D-98D3-4927-A672-C7E4BDC7FF48}"/>
              </a:ext>
            </a:extLst>
          </p:cNvPr>
          <p:cNvSpPr/>
          <p:nvPr/>
        </p:nvSpPr>
        <p:spPr>
          <a:xfrm>
            <a:off x="1059071" y="4054221"/>
            <a:ext cx="4862624" cy="2681217"/>
          </a:xfrm>
          <a:prstGeom prst="roundRect">
            <a:avLst>
              <a:gd name="adj" fmla="val 8904"/>
            </a:avLst>
          </a:prstGeom>
          <a:solidFill>
            <a:schemeClr val="bg1">
              <a:lumMod val="9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圆角 10">
            <a:extLst>
              <a:ext uri="{FF2B5EF4-FFF2-40B4-BE49-F238E27FC236}">
                <a16:creationId xmlns:a16="http://schemas.microsoft.com/office/drawing/2014/main" id="{898D7115-1F18-4AB9-8719-B10F0AA0667E}"/>
              </a:ext>
            </a:extLst>
          </p:cNvPr>
          <p:cNvSpPr/>
          <p:nvPr/>
        </p:nvSpPr>
        <p:spPr>
          <a:xfrm>
            <a:off x="6270306" y="4054222"/>
            <a:ext cx="4862624" cy="2681217"/>
          </a:xfrm>
          <a:prstGeom prst="roundRect">
            <a:avLst>
              <a:gd name="adj" fmla="val 8904"/>
            </a:avLst>
          </a:prstGeom>
          <a:solidFill>
            <a:schemeClr val="bg1">
              <a:lumMod val="95000"/>
            </a:schemeClr>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圆: 空心 2">
            <a:extLst>
              <a:ext uri="{FF2B5EF4-FFF2-40B4-BE49-F238E27FC236}">
                <a16:creationId xmlns:a16="http://schemas.microsoft.com/office/drawing/2014/main" id="{BD6C9C36-0641-420C-B501-47708C201ACB}"/>
              </a:ext>
            </a:extLst>
          </p:cNvPr>
          <p:cNvSpPr/>
          <p:nvPr/>
        </p:nvSpPr>
        <p:spPr>
          <a:xfrm>
            <a:off x="4994148" y="2833922"/>
            <a:ext cx="2203704" cy="2176272"/>
          </a:xfrm>
          <a:prstGeom prst="donut">
            <a:avLst>
              <a:gd name="adj" fmla="val 13539"/>
            </a:avLst>
          </a:prstGeom>
          <a:solidFill>
            <a:schemeClr val="accent6">
              <a:lumMod val="20000"/>
              <a:lumOff val="8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矩形: 圆角 12">
            <a:extLst>
              <a:ext uri="{FF2B5EF4-FFF2-40B4-BE49-F238E27FC236}">
                <a16:creationId xmlns:a16="http://schemas.microsoft.com/office/drawing/2014/main" id="{37727FAE-AA03-4693-AA8D-DA8939690868}"/>
              </a:ext>
            </a:extLst>
          </p:cNvPr>
          <p:cNvSpPr/>
          <p:nvPr/>
        </p:nvSpPr>
        <p:spPr>
          <a:xfrm>
            <a:off x="2675772" y="1172455"/>
            <a:ext cx="1629221" cy="393192"/>
          </a:xfrm>
          <a:prstGeom prst="roundRect">
            <a:avLst/>
          </a:prstGeom>
          <a:gradFill flip="none" rotWithShape="1">
            <a:gsLst>
              <a:gs pos="0">
                <a:srgbClr val="D1E2FD">
                  <a:alpha val="70000"/>
                </a:srgbClr>
              </a:gs>
              <a:gs pos="100000">
                <a:srgbClr val="D1E2FD">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i="1" dirty="0">
                <a:solidFill>
                  <a:schemeClr val="tx1"/>
                </a:solidFill>
                <a:latin typeface="微软雅黑" panose="020B0503020204020204" pitchFamily="34" charset="-122"/>
                <a:ea typeface="微软雅黑" panose="020B0503020204020204" pitchFamily="34" charset="-122"/>
              </a:rPr>
              <a:t>结论一</a:t>
            </a:r>
          </a:p>
        </p:txBody>
      </p:sp>
      <p:sp>
        <p:nvSpPr>
          <p:cNvPr id="14" name="矩形: 圆角 13">
            <a:extLst>
              <a:ext uri="{FF2B5EF4-FFF2-40B4-BE49-F238E27FC236}">
                <a16:creationId xmlns:a16="http://schemas.microsoft.com/office/drawing/2014/main" id="{329123B4-2C1B-4300-9ABC-0A1A4A44E868}"/>
              </a:ext>
            </a:extLst>
          </p:cNvPr>
          <p:cNvSpPr/>
          <p:nvPr/>
        </p:nvSpPr>
        <p:spPr>
          <a:xfrm>
            <a:off x="7887007" y="1172455"/>
            <a:ext cx="1629221" cy="393192"/>
          </a:xfrm>
          <a:prstGeom prst="roundRect">
            <a:avLst/>
          </a:prstGeom>
          <a:gradFill flip="none" rotWithShape="1">
            <a:gsLst>
              <a:gs pos="0">
                <a:srgbClr val="D1E2FD">
                  <a:alpha val="70000"/>
                </a:srgbClr>
              </a:gs>
              <a:gs pos="100000">
                <a:srgbClr val="D1E2FD">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i="1" dirty="0">
                <a:solidFill>
                  <a:schemeClr val="tx1"/>
                </a:solidFill>
                <a:latin typeface="微软雅黑" panose="020B0503020204020204" pitchFamily="34" charset="-122"/>
                <a:ea typeface="微软雅黑" panose="020B0503020204020204" pitchFamily="34" charset="-122"/>
              </a:rPr>
              <a:t>结论二</a:t>
            </a:r>
          </a:p>
        </p:txBody>
      </p:sp>
      <p:sp>
        <p:nvSpPr>
          <p:cNvPr id="15" name="矩形: 圆角 14">
            <a:extLst>
              <a:ext uri="{FF2B5EF4-FFF2-40B4-BE49-F238E27FC236}">
                <a16:creationId xmlns:a16="http://schemas.microsoft.com/office/drawing/2014/main" id="{DFEC35D3-15DF-4260-89FA-3734F7848480}"/>
              </a:ext>
            </a:extLst>
          </p:cNvPr>
          <p:cNvSpPr/>
          <p:nvPr/>
        </p:nvSpPr>
        <p:spPr>
          <a:xfrm>
            <a:off x="2675771" y="4202096"/>
            <a:ext cx="1629221" cy="393192"/>
          </a:xfrm>
          <a:prstGeom prst="roundRect">
            <a:avLst/>
          </a:prstGeom>
          <a:gradFill flip="none" rotWithShape="1">
            <a:gsLst>
              <a:gs pos="0">
                <a:srgbClr val="D1E2FD">
                  <a:alpha val="70000"/>
                </a:srgbClr>
              </a:gs>
              <a:gs pos="100000">
                <a:srgbClr val="D1E2FD">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i="1" dirty="0">
                <a:solidFill>
                  <a:schemeClr val="tx1"/>
                </a:solidFill>
                <a:latin typeface="微软雅黑" panose="020B0503020204020204" pitchFamily="34" charset="-122"/>
                <a:ea typeface="微软雅黑" panose="020B0503020204020204" pitchFamily="34" charset="-122"/>
              </a:rPr>
              <a:t>结论三</a:t>
            </a:r>
          </a:p>
        </p:txBody>
      </p:sp>
      <p:sp>
        <p:nvSpPr>
          <p:cNvPr id="16" name="矩形: 圆角 15">
            <a:extLst>
              <a:ext uri="{FF2B5EF4-FFF2-40B4-BE49-F238E27FC236}">
                <a16:creationId xmlns:a16="http://schemas.microsoft.com/office/drawing/2014/main" id="{7398D9DE-0FB5-4954-BF6B-4D24E0151642}"/>
              </a:ext>
            </a:extLst>
          </p:cNvPr>
          <p:cNvSpPr/>
          <p:nvPr/>
        </p:nvSpPr>
        <p:spPr>
          <a:xfrm>
            <a:off x="7887006" y="4202096"/>
            <a:ext cx="1629221" cy="393192"/>
          </a:xfrm>
          <a:prstGeom prst="roundRect">
            <a:avLst/>
          </a:prstGeom>
          <a:gradFill flip="none" rotWithShape="1">
            <a:gsLst>
              <a:gs pos="0">
                <a:srgbClr val="D1E2FD">
                  <a:alpha val="70000"/>
                </a:srgbClr>
              </a:gs>
              <a:gs pos="100000">
                <a:srgbClr val="D1E2FD">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i="1" dirty="0">
                <a:solidFill>
                  <a:schemeClr val="tx1"/>
                </a:solidFill>
                <a:latin typeface="微软雅黑" panose="020B0503020204020204" pitchFamily="34" charset="-122"/>
                <a:ea typeface="微软雅黑" panose="020B0503020204020204" pitchFamily="34" charset="-122"/>
              </a:rPr>
              <a:t>结论四</a:t>
            </a:r>
          </a:p>
        </p:txBody>
      </p:sp>
      <p:sp>
        <p:nvSpPr>
          <p:cNvPr id="5" name="文本框 4">
            <a:extLst>
              <a:ext uri="{FF2B5EF4-FFF2-40B4-BE49-F238E27FC236}">
                <a16:creationId xmlns:a16="http://schemas.microsoft.com/office/drawing/2014/main" id="{52007C74-F0A8-4EFD-8563-7BDE62E56261}"/>
              </a:ext>
            </a:extLst>
          </p:cNvPr>
          <p:cNvSpPr txBox="1"/>
          <p:nvPr/>
        </p:nvSpPr>
        <p:spPr>
          <a:xfrm>
            <a:off x="1182924" y="1628220"/>
            <a:ext cx="4614913" cy="1990738"/>
          </a:xfrm>
          <a:prstGeom prst="rect">
            <a:avLst/>
          </a:prstGeom>
          <a:noFill/>
        </p:spPr>
        <p:txBody>
          <a:bodyPr wrap="square" rtlCol="0">
            <a:spAutoFit/>
          </a:bodyPr>
          <a:lstStyle/>
          <a:p>
            <a:pPr indent="457200">
              <a:lnSpc>
                <a:spcPts val="2500"/>
              </a:lnSpc>
            </a:pPr>
            <a:r>
              <a:rPr lang="zh-CN" altLang="en-US" dirty="0">
                <a:latin typeface="微软雅黑" panose="020B0503020204020204" pitchFamily="34" charset="-122"/>
                <a:ea typeface="微软雅黑" panose="020B0503020204020204" pitchFamily="34" charset="-122"/>
              </a:rPr>
              <a:t>传统</a:t>
            </a:r>
            <a:r>
              <a:rPr lang="en-US" altLang="zh-CN" dirty="0">
                <a:latin typeface="微软雅黑" panose="020B0503020204020204" pitchFamily="34" charset="-122"/>
                <a:ea typeface="微软雅黑" panose="020B0503020204020204" pitchFamily="34" charset="-122"/>
              </a:rPr>
              <a:t>P2D</a:t>
            </a:r>
            <a:r>
              <a:rPr lang="zh-CN" altLang="en-US" dirty="0">
                <a:latin typeface="微软雅黑" panose="020B0503020204020204" pitchFamily="34" charset="-122"/>
                <a:ea typeface="微软雅黑" panose="020B0503020204020204" pitchFamily="34" charset="-122"/>
              </a:rPr>
              <a:t>模型采用均质化假设对正负电极几何结构进行简化，在小倍率下由于锂离子浓度梯度较小，可以准确表达电池内外特性；然而在大倍率下复杂异质性的孔隙结构限制了锂离子的传输，此时模型低估了电池极化，模型不准确</a:t>
            </a:r>
          </a:p>
        </p:txBody>
      </p:sp>
      <p:sp>
        <p:nvSpPr>
          <p:cNvPr id="19" name="文本框 18">
            <a:extLst>
              <a:ext uri="{FF2B5EF4-FFF2-40B4-BE49-F238E27FC236}">
                <a16:creationId xmlns:a16="http://schemas.microsoft.com/office/drawing/2014/main" id="{D58F1469-8DEB-4E5B-BA3D-EDA633464509}"/>
              </a:ext>
            </a:extLst>
          </p:cNvPr>
          <p:cNvSpPr txBox="1"/>
          <p:nvPr/>
        </p:nvSpPr>
        <p:spPr>
          <a:xfrm>
            <a:off x="6394163" y="1628220"/>
            <a:ext cx="4614913" cy="1670137"/>
          </a:xfrm>
          <a:prstGeom prst="rect">
            <a:avLst/>
          </a:prstGeom>
          <a:noFill/>
        </p:spPr>
        <p:txBody>
          <a:bodyPr wrap="square" rtlCol="0">
            <a:spAutoFit/>
          </a:bodyPr>
          <a:lstStyle/>
          <a:p>
            <a:pPr indent="457200">
              <a:lnSpc>
                <a:spcPts val="2500"/>
              </a:lnSpc>
            </a:pPr>
            <a:r>
              <a:rPr lang="zh-CN" altLang="en-US" dirty="0">
                <a:latin typeface="微软雅黑" panose="020B0503020204020204" pitchFamily="34" charset="-122"/>
                <a:ea typeface="微软雅黑" panose="020B0503020204020204" pitchFamily="34" charset="-122"/>
              </a:rPr>
              <a:t>完全基于电极真实微结构建立电化学模型可以充分考虑到内部几何结构的异质性对宏观电化学性能的影响，然而微结构模型的精细化几何导致了其网格量可达到千万级别，高昂的计算成本使其无法获得广泛的应用</a:t>
            </a:r>
          </a:p>
        </p:txBody>
      </p:sp>
      <p:sp>
        <p:nvSpPr>
          <p:cNvPr id="20" name="文本框 19">
            <a:extLst>
              <a:ext uri="{FF2B5EF4-FFF2-40B4-BE49-F238E27FC236}">
                <a16:creationId xmlns:a16="http://schemas.microsoft.com/office/drawing/2014/main" id="{7C27CEE1-2B21-471D-8456-6B4BCFD3479A}"/>
              </a:ext>
            </a:extLst>
          </p:cNvPr>
          <p:cNvSpPr txBox="1"/>
          <p:nvPr/>
        </p:nvSpPr>
        <p:spPr>
          <a:xfrm>
            <a:off x="1182923" y="4659932"/>
            <a:ext cx="4614913" cy="1990738"/>
          </a:xfrm>
          <a:prstGeom prst="rect">
            <a:avLst/>
          </a:prstGeom>
          <a:noFill/>
        </p:spPr>
        <p:txBody>
          <a:bodyPr wrap="square" rtlCol="0">
            <a:spAutoFit/>
          </a:bodyPr>
          <a:lstStyle/>
          <a:p>
            <a:pPr indent="457200">
              <a:lnSpc>
                <a:spcPts val="2500"/>
              </a:lnSpc>
            </a:pPr>
            <a:r>
              <a:rPr lang="zh-CN" altLang="en-US" dirty="0">
                <a:latin typeface="微软雅黑" panose="020B0503020204020204" pitchFamily="34" charset="-122"/>
                <a:ea typeface="微软雅黑" panose="020B0503020204020204" pitchFamily="34" charset="-122"/>
              </a:rPr>
              <a:t>将电极真实微结构与多孔电极理论相结合，在厚度方向划分为多层并基于相对应的电极微结构输出电极几何参数赋予模型，可以大幅度提高模型在大倍率下的保真度。与</a:t>
            </a:r>
            <a:r>
              <a:rPr lang="en-US" altLang="zh-CN" dirty="0">
                <a:latin typeface="微软雅黑" panose="020B0503020204020204" pitchFamily="34" charset="-122"/>
                <a:ea typeface="微软雅黑" panose="020B0503020204020204" pitchFamily="34" charset="-122"/>
              </a:rPr>
              <a:t>P2D</a:t>
            </a:r>
            <a:r>
              <a:rPr lang="zh-CN" altLang="en-US" dirty="0">
                <a:latin typeface="微软雅黑" panose="020B0503020204020204" pitchFamily="34" charset="-122"/>
                <a:ea typeface="微软雅黑" panose="020B0503020204020204" pitchFamily="34" charset="-122"/>
              </a:rPr>
              <a:t>模型相比，修正模型在</a:t>
            </a:r>
            <a:r>
              <a:rPr lang="en-US" altLang="zh-CN" dirty="0">
                <a:latin typeface="微软雅黑" panose="020B0503020204020204" pitchFamily="34" charset="-122"/>
                <a:ea typeface="微软雅黑" panose="020B0503020204020204" pitchFamily="34" charset="-122"/>
              </a:rPr>
              <a:t>1C</a:t>
            </a:r>
            <a:r>
              <a:rPr lang="zh-CN" altLang="en-US" dirty="0">
                <a:latin typeface="微软雅黑" panose="020B0503020204020204" pitchFamily="34" charset="-122"/>
                <a:ea typeface="微软雅黑" panose="020B0503020204020204" pitchFamily="34" charset="-122"/>
              </a:rPr>
              <a:t>倍率下放电的精度可提升</a:t>
            </a:r>
            <a:r>
              <a:rPr lang="en-US" altLang="zh-CN" dirty="0">
                <a:latin typeface="微软雅黑" panose="020B0503020204020204" pitchFamily="34" charset="-122"/>
                <a:ea typeface="微软雅黑" panose="020B0503020204020204" pitchFamily="34" charset="-122"/>
              </a:rPr>
              <a:t>75%</a:t>
            </a:r>
            <a:r>
              <a:rPr lang="zh-CN" altLang="en-US" dirty="0">
                <a:latin typeface="微软雅黑" panose="020B0503020204020204" pitchFamily="34" charset="-122"/>
                <a:ea typeface="微软雅黑" panose="020B0503020204020204" pitchFamily="34" charset="-122"/>
              </a:rPr>
              <a:t>，且计算量不会明显提升</a:t>
            </a:r>
          </a:p>
        </p:txBody>
      </p:sp>
      <p:sp>
        <p:nvSpPr>
          <p:cNvPr id="21" name="文本框 20">
            <a:extLst>
              <a:ext uri="{FF2B5EF4-FFF2-40B4-BE49-F238E27FC236}">
                <a16:creationId xmlns:a16="http://schemas.microsoft.com/office/drawing/2014/main" id="{AE534CEA-3B19-4AA6-98B6-6837B136E4F8}"/>
              </a:ext>
            </a:extLst>
          </p:cNvPr>
          <p:cNvSpPr txBox="1"/>
          <p:nvPr/>
        </p:nvSpPr>
        <p:spPr>
          <a:xfrm>
            <a:off x="6394159" y="4659932"/>
            <a:ext cx="4614913" cy="1990738"/>
          </a:xfrm>
          <a:prstGeom prst="rect">
            <a:avLst/>
          </a:prstGeom>
          <a:noFill/>
        </p:spPr>
        <p:txBody>
          <a:bodyPr wrap="square" rtlCol="0">
            <a:spAutoFit/>
          </a:bodyPr>
          <a:lstStyle/>
          <a:p>
            <a:pPr indent="457200">
              <a:lnSpc>
                <a:spcPts val="2500"/>
              </a:lnSpc>
            </a:pPr>
            <a:r>
              <a:rPr lang="zh-CN" altLang="en-US" dirty="0">
                <a:latin typeface="微软雅黑" panose="020B0503020204020204" pitchFamily="34" charset="-122"/>
                <a:ea typeface="微软雅黑" panose="020B0503020204020204" pitchFamily="34" charset="-122"/>
              </a:rPr>
              <a:t>不同层数修正模型的液相极化表现出与端电压相同的趋势，说明是模型具有高保真度的内在机理；当层数划分到一定程度时，每层的厚度与活性颗粒</a:t>
            </a:r>
            <a:r>
              <a:rPr lang="en-US" altLang="zh-CN" dirty="0">
                <a:latin typeface="微软雅黑" panose="020B0503020204020204" pitchFamily="34" charset="-122"/>
                <a:ea typeface="微软雅黑" panose="020B0503020204020204" pitchFamily="34" charset="-122"/>
              </a:rPr>
              <a:t>D50</a:t>
            </a:r>
            <a:r>
              <a:rPr lang="zh-CN" altLang="en-US" dirty="0">
                <a:latin typeface="微软雅黑" panose="020B0503020204020204" pitchFamily="34" charset="-122"/>
                <a:ea typeface="微软雅黑" panose="020B0503020204020204" pitchFamily="34" charset="-122"/>
              </a:rPr>
              <a:t>直径相当，此时图像会失真，模型的精度不会进一步升高，以此标准可以确定最佳的划分层数</a:t>
            </a:r>
          </a:p>
        </p:txBody>
      </p:sp>
    </p:spTree>
    <p:extLst>
      <p:ext uri="{BB962C8B-B14F-4D97-AF65-F5344CB8AC3E}">
        <p14:creationId xmlns:p14="http://schemas.microsoft.com/office/powerpoint/2010/main" val="1819933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259"/>
          <p:cNvSpPr>
            <a:spLocks noChangeArrowheads="1"/>
          </p:cNvSpPr>
          <p:nvPr/>
        </p:nvSpPr>
        <p:spPr bwMode="auto">
          <a:xfrm>
            <a:off x="5660136" y="4366905"/>
            <a:ext cx="4462104" cy="1204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7" tIns="43348" rIns="86697" bIns="4334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None/>
            </a:pPr>
            <a:r>
              <a:rPr lang="zh-CN" altLang="en-US" sz="2400" dirty="0">
                <a:solidFill>
                  <a:schemeClr val="tx1">
                    <a:lumMod val="65000"/>
                    <a:lumOff val="35000"/>
                  </a:schemeClr>
                </a:solidFill>
                <a:cs typeface="Arial" panose="020B0604020202020204" pitchFamily="34" charset="0"/>
              </a:rPr>
              <a:t>手机：</a:t>
            </a:r>
            <a:r>
              <a:rPr lang="en-US" altLang="zh-CN" sz="2400" dirty="0">
                <a:solidFill>
                  <a:schemeClr val="tx1">
                    <a:lumMod val="65000"/>
                    <a:lumOff val="35000"/>
                  </a:schemeClr>
                </a:solidFill>
                <a:cs typeface="Arial" panose="020B0604020202020204" pitchFamily="34" charset="0"/>
              </a:rPr>
              <a:t>17802005597</a:t>
            </a:r>
          </a:p>
          <a:p>
            <a:pPr>
              <a:lnSpc>
                <a:spcPct val="150000"/>
              </a:lnSpc>
              <a:buNone/>
            </a:pPr>
            <a:r>
              <a:rPr lang="zh-CN" altLang="en-US" sz="2400" dirty="0">
                <a:solidFill>
                  <a:schemeClr val="tx1">
                    <a:lumMod val="65000"/>
                    <a:lumOff val="35000"/>
                  </a:schemeClr>
                </a:solidFill>
                <a:cs typeface="Arial" panose="020B0604020202020204" pitchFamily="34" charset="0"/>
              </a:rPr>
              <a:t>邮箱：</a:t>
            </a:r>
            <a:r>
              <a:rPr lang="en-US" altLang="zh-CN" sz="2400" dirty="0">
                <a:solidFill>
                  <a:schemeClr val="tx1">
                    <a:lumMod val="65000"/>
                    <a:lumOff val="35000"/>
                  </a:schemeClr>
                </a:solidFill>
                <a:cs typeface="Arial" panose="020B0604020202020204" pitchFamily="34" charset="0"/>
              </a:rPr>
              <a:t>cai2000@tongji.edu.cn</a:t>
            </a:r>
            <a:endParaRPr lang="zh-CN" altLang="en-US" sz="2400" dirty="0">
              <a:solidFill>
                <a:schemeClr val="tx1">
                  <a:lumMod val="65000"/>
                  <a:lumOff val="35000"/>
                </a:schemeClr>
              </a:solidFill>
              <a:cs typeface="Arial" panose="020B0604020202020204" pitchFamily="34" charset="0"/>
            </a:endParaRPr>
          </a:p>
        </p:txBody>
      </p:sp>
      <p:sp>
        <p:nvSpPr>
          <p:cNvPr id="7" name="灯片编号占位符 1"/>
          <p:cNvSpPr txBox="1"/>
          <p:nvPr/>
        </p:nvSpPr>
        <p:spPr>
          <a:xfrm>
            <a:off x="11691891" y="6472112"/>
            <a:ext cx="47028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C6F1613-AF62-4980-B505-CD1D333CD05B}" type="slidenum">
              <a:rPr lang="zh-CN" altLang="en-US" b="1">
                <a:solidFill>
                  <a:srgbClr val="FF0000"/>
                </a:solidFill>
              </a:rPr>
              <a:t>15</a:t>
            </a:fld>
            <a:endParaRPr lang="zh-CN" altLang="en-US" b="1" dirty="0">
              <a:solidFill>
                <a:srgbClr val="FF0000"/>
              </a:solidFill>
            </a:endParaRPr>
          </a:p>
        </p:txBody>
      </p:sp>
      <p:pic>
        <p:nvPicPr>
          <p:cNvPr id="3" name="图片 2">
            <a:extLst>
              <a:ext uri="{FF2B5EF4-FFF2-40B4-BE49-F238E27FC236}">
                <a16:creationId xmlns:a16="http://schemas.microsoft.com/office/drawing/2014/main" id="{4B97CBA8-CA75-4D4A-A383-4106E41DAFED}"/>
              </a:ext>
            </a:extLst>
          </p:cNvPr>
          <p:cNvPicPr>
            <a:picLocks noChangeAspect="1"/>
          </p:cNvPicPr>
          <p:nvPr/>
        </p:nvPicPr>
        <p:blipFill rotWithShape="1">
          <a:blip r:embed="rId3"/>
          <a:srcRect l="16797" t="28800" r="15767" b="22533"/>
          <a:stretch/>
        </p:blipFill>
        <p:spPr>
          <a:xfrm>
            <a:off x="3165009" y="4089380"/>
            <a:ext cx="2495127" cy="2454800"/>
          </a:xfrm>
          <a:prstGeom prst="rect">
            <a:avLst/>
          </a:prstGeom>
        </p:spPr>
      </p:pic>
      <p:pic>
        <p:nvPicPr>
          <p:cNvPr id="10" name="图片 5">
            <a:extLst>
              <a:ext uri="{FF2B5EF4-FFF2-40B4-BE49-F238E27FC236}">
                <a16:creationId xmlns:a16="http://schemas.microsoft.com/office/drawing/2014/main" id="{C1BBB253-C23D-48FC-933C-E734392FDB3B}"/>
              </a:ext>
            </a:extLst>
          </p:cNvPr>
          <p:cNvPicPr>
            <a:picLocks noChangeAspect="1"/>
          </p:cNvPicPr>
          <p:nvPr/>
        </p:nvPicPr>
        <p:blipFill rotWithShape="1">
          <a:blip r:embed="rId4">
            <a:duotone>
              <a:schemeClr val="accent1">
                <a:shade val="45000"/>
                <a:satMod val="135000"/>
              </a:schemeClr>
              <a:prstClr val="white"/>
            </a:duotone>
          </a:blip>
          <a:srcRect l="10250" t="11250" r="9625" b="11375"/>
          <a:stretch>
            <a:fillRect/>
          </a:stretch>
        </p:blipFill>
        <p:spPr>
          <a:xfrm>
            <a:off x="11132931" y="43982"/>
            <a:ext cx="939800" cy="907545"/>
          </a:xfrm>
          <a:prstGeom prst="rect">
            <a:avLst/>
          </a:prstGeom>
        </p:spPr>
      </p:pic>
      <p:sp>
        <p:nvSpPr>
          <p:cNvPr id="4" name="矩形 3">
            <a:extLst>
              <a:ext uri="{FF2B5EF4-FFF2-40B4-BE49-F238E27FC236}">
                <a16:creationId xmlns:a16="http://schemas.microsoft.com/office/drawing/2014/main" id="{6AE8CA4C-F4FA-4F0A-BA51-729935F8077A}"/>
              </a:ext>
            </a:extLst>
          </p:cNvPr>
          <p:cNvSpPr/>
          <p:nvPr/>
        </p:nvSpPr>
        <p:spPr>
          <a:xfrm>
            <a:off x="0" y="2084832"/>
            <a:ext cx="12192000" cy="1847088"/>
          </a:xfrm>
          <a:prstGeom prst="rect">
            <a:avLst/>
          </a:prstGeom>
          <a:gradFill flip="none" rotWithShape="1">
            <a:gsLst>
              <a:gs pos="0">
                <a:srgbClr val="5B9BD5"/>
              </a:gs>
              <a:gs pos="100000">
                <a:srgbClr val="5B9BD5">
                  <a:alpha val="4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latin typeface="微软雅黑" panose="020B0503020204020204" pitchFamily="34" charset="-122"/>
                <a:ea typeface="微软雅黑" panose="020B0503020204020204" pitchFamily="34" charset="-122"/>
              </a:rPr>
              <a:t>谢谢！敬请批评指正</a:t>
            </a:r>
          </a:p>
        </p:txBody>
      </p:sp>
      <p:pic>
        <p:nvPicPr>
          <p:cNvPr id="16" name="图片 15">
            <a:extLst>
              <a:ext uri="{FF2B5EF4-FFF2-40B4-BE49-F238E27FC236}">
                <a16:creationId xmlns:a16="http://schemas.microsoft.com/office/drawing/2014/main" id="{3E3E5229-A0BF-4CB2-B385-DAD8694B7A55}"/>
              </a:ext>
            </a:extLst>
          </p:cNvPr>
          <p:cNvPicPr>
            <a:picLocks noChangeAspect="1"/>
          </p:cNvPicPr>
          <p:nvPr/>
        </p:nvPicPr>
        <p:blipFill>
          <a:blip r:embed="rId5"/>
          <a:stretch>
            <a:fillRect/>
          </a:stretch>
        </p:blipFill>
        <p:spPr>
          <a:xfrm>
            <a:off x="119269" y="81890"/>
            <a:ext cx="3640312" cy="869637"/>
          </a:xfrm>
          <a:prstGeom prst="rect">
            <a:avLst/>
          </a:prstGeom>
        </p:spPr>
      </p:pic>
      <p:sp>
        <p:nvSpPr>
          <p:cNvPr id="17" name="矩形 259">
            <a:extLst>
              <a:ext uri="{FF2B5EF4-FFF2-40B4-BE49-F238E27FC236}">
                <a16:creationId xmlns:a16="http://schemas.microsoft.com/office/drawing/2014/main" id="{1B38911C-E31C-424C-A138-35F4CD4A83AF}"/>
              </a:ext>
            </a:extLst>
          </p:cNvPr>
          <p:cNvSpPr>
            <a:spLocks noChangeArrowheads="1"/>
          </p:cNvSpPr>
          <p:nvPr/>
        </p:nvSpPr>
        <p:spPr bwMode="auto">
          <a:xfrm>
            <a:off x="6993552" y="5753525"/>
            <a:ext cx="1795272" cy="576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7" tIns="43348" rIns="86697" bIns="4334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None/>
            </a:pPr>
            <a:r>
              <a:rPr lang="en-US" altLang="zh-CN" sz="2400" dirty="0">
                <a:solidFill>
                  <a:schemeClr val="tx1">
                    <a:lumMod val="65000"/>
                    <a:lumOff val="35000"/>
                  </a:schemeClr>
                </a:solidFill>
                <a:cs typeface="Arial" panose="020B0604020202020204" pitchFamily="34" charset="0"/>
              </a:rPr>
              <a:t>2024.11.01</a:t>
            </a:r>
            <a:endParaRPr lang="zh-CN" altLang="en-US" sz="2400" dirty="0">
              <a:solidFill>
                <a:schemeClr val="tx1">
                  <a:lumMod val="65000"/>
                  <a:lumOff val="35000"/>
                </a:schemeClr>
              </a:solidFill>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671" y="378"/>
            <a:ext cx="3185874" cy="68572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          </a:t>
            </a:r>
            <a:endParaRPr kumimoji="0" lang="zh-CN" altLang="en-US"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5" name="矩形 34"/>
          <p:cNvSpPr/>
          <p:nvPr/>
        </p:nvSpPr>
        <p:spPr>
          <a:xfrm>
            <a:off x="629401" y="2441550"/>
            <a:ext cx="1928413" cy="1015534"/>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6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目 录</a:t>
            </a:r>
          </a:p>
        </p:txBody>
      </p:sp>
      <p:sp>
        <p:nvSpPr>
          <p:cNvPr id="36" name="矩形 35"/>
          <p:cNvSpPr/>
          <p:nvPr/>
        </p:nvSpPr>
        <p:spPr>
          <a:xfrm>
            <a:off x="657453" y="3493206"/>
            <a:ext cx="1872307" cy="408573"/>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655"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CONTENTS</a:t>
            </a:r>
          </a:p>
        </p:txBody>
      </p:sp>
      <p:pic>
        <p:nvPicPr>
          <p:cNvPr id="19" name="图片 5"/>
          <p:cNvPicPr>
            <a:picLocks noChangeAspect="1"/>
          </p:cNvPicPr>
          <p:nvPr/>
        </p:nvPicPr>
        <p:blipFill rotWithShape="1">
          <a:blip r:embed="rId3">
            <a:duotone>
              <a:schemeClr val="accent1">
                <a:shade val="45000"/>
                <a:satMod val="135000"/>
              </a:schemeClr>
              <a:prstClr val="white"/>
            </a:duotone>
          </a:blip>
          <a:srcRect l="10250" t="11250" r="9625" b="11375"/>
          <a:stretch>
            <a:fillRect/>
          </a:stretch>
        </p:blipFill>
        <p:spPr>
          <a:xfrm>
            <a:off x="11010901" y="254001"/>
            <a:ext cx="939800" cy="907545"/>
          </a:xfrm>
          <a:prstGeom prst="rect">
            <a:avLst/>
          </a:prstGeom>
        </p:spPr>
      </p:pic>
      <p:grpSp>
        <p:nvGrpSpPr>
          <p:cNvPr id="2" name="组合 1">
            <a:extLst>
              <a:ext uri="{FF2B5EF4-FFF2-40B4-BE49-F238E27FC236}">
                <a16:creationId xmlns:a16="http://schemas.microsoft.com/office/drawing/2014/main" id="{93DD6082-7B52-4F48-8441-A32E46963AFC}"/>
              </a:ext>
            </a:extLst>
          </p:cNvPr>
          <p:cNvGrpSpPr/>
          <p:nvPr/>
        </p:nvGrpSpPr>
        <p:grpSpPr>
          <a:xfrm>
            <a:off x="4846378" y="1161546"/>
            <a:ext cx="5621472" cy="725364"/>
            <a:chOff x="5256244" y="838944"/>
            <a:chExt cx="5621472" cy="725364"/>
          </a:xfrm>
        </p:grpSpPr>
        <p:sp>
          <p:nvSpPr>
            <p:cNvPr id="13" name="圆角矩形 16"/>
            <p:cNvSpPr/>
            <p:nvPr/>
          </p:nvSpPr>
          <p:spPr>
            <a:xfrm>
              <a:off x="5256244" y="892454"/>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C000"/>
                </a:solidFill>
                <a:effectLst/>
                <a:uLnTx/>
                <a:uFillTx/>
                <a:latin typeface="等线"/>
                <a:ea typeface="等线" panose="02010600030101010101" pitchFamily="2" charset="-122"/>
                <a:cs typeface="+mn-cs"/>
              </a:endParaRPr>
            </a:p>
          </p:txBody>
        </p:sp>
        <p:sp>
          <p:nvSpPr>
            <p:cNvPr id="17" name="椭圆 80"/>
            <p:cNvSpPr/>
            <p:nvPr/>
          </p:nvSpPr>
          <p:spPr bwMode="auto">
            <a:xfrm>
              <a:off x="5300921" y="87095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1</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1" name="矩形 39"/>
            <p:cNvSpPr>
              <a:spLocks noChangeArrowheads="1"/>
            </p:cNvSpPr>
            <p:nvPr/>
          </p:nvSpPr>
          <p:spPr bwMode="auto">
            <a:xfrm>
              <a:off x="5666910" y="838944"/>
              <a:ext cx="513537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11" name="矩形 39"/>
            <p:cNvSpPr>
              <a:spLocks noChangeArrowheads="1"/>
            </p:cNvSpPr>
            <p:nvPr/>
          </p:nvSpPr>
          <p:spPr bwMode="auto">
            <a:xfrm>
              <a:off x="6301155" y="871017"/>
              <a:ext cx="4252375"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3" name="矩形 39"/>
            <p:cNvSpPr>
              <a:spLocks noChangeArrowheads="1"/>
            </p:cNvSpPr>
            <p:nvPr/>
          </p:nvSpPr>
          <p:spPr bwMode="auto">
            <a:xfrm>
              <a:off x="6301155" y="838944"/>
              <a:ext cx="457656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sz="24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背景介绍</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32" name="灯片编号占位符 1"/>
          <p:cNvSpPr txBox="1"/>
          <p:nvPr/>
        </p:nvSpPr>
        <p:spPr>
          <a:xfrm>
            <a:off x="11691891" y="6472112"/>
            <a:ext cx="47028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C6F1613-AF62-4980-B505-CD1D333CD05B}" type="slidenum">
              <a:rPr kumimoji="0" lang="zh-CN" altLang="en-US" sz="1800" b="1" i="0" u="none" strike="noStrike" kern="1200" cap="none" spc="0" normalizeH="0" baseline="0" noProof="0">
                <a:ln>
                  <a:noFill/>
                </a:ln>
                <a:solidFill>
                  <a:srgbClr val="FF0000"/>
                </a:solidFill>
                <a:effectLst/>
                <a:uLnTx/>
                <a:uFillTx/>
                <a:latin typeface="等线"/>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0" lang="zh-CN" altLang="en-US" sz="1800" b="1" i="0" u="none" strike="noStrike" kern="1200" cap="none" spc="0" normalizeH="0" baseline="0" noProof="0" dirty="0">
              <a:ln>
                <a:noFill/>
              </a:ln>
              <a:solidFill>
                <a:srgbClr val="FF0000"/>
              </a:solidFill>
              <a:effectLst/>
              <a:uLnTx/>
              <a:uFillTx/>
              <a:latin typeface="等线"/>
              <a:ea typeface="等线" panose="02010600030101010101" pitchFamily="2" charset="-122"/>
              <a:cs typeface="+mn-cs"/>
            </a:endParaRPr>
          </a:p>
        </p:txBody>
      </p:sp>
      <p:grpSp>
        <p:nvGrpSpPr>
          <p:cNvPr id="5" name="组合 4">
            <a:extLst>
              <a:ext uri="{FF2B5EF4-FFF2-40B4-BE49-F238E27FC236}">
                <a16:creationId xmlns:a16="http://schemas.microsoft.com/office/drawing/2014/main" id="{B41E6F9F-5265-4AEE-B27F-344D4A00E198}"/>
              </a:ext>
            </a:extLst>
          </p:cNvPr>
          <p:cNvGrpSpPr/>
          <p:nvPr/>
        </p:nvGrpSpPr>
        <p:grpSpPr>
          <a:xfrm>
            <a:off x="4846378" y="2092287"/>
            <a:ext cx="5621472" cy="726003"/>
            <a:chOff x="5256244" y="2610986"/>
            <a:chExt cx="5621472" cy="726003"/>
          </a:xfrm>
        </p:grpSpPr>
        <p:sp>
          <p:nvSpPr>
            <p:cNvPr id="16" name="圆角矩形 95">
              <a:extLst>
                <a:ext uri="{FF2B5EF4-FFF2-40B4-BE49-F238E27FC236}">
                  <a16:creationId xmlns:a16="http://schemas.microsoft.com/office/drawing/2014/main" id="{E2C7D60C-10E9-4F65-AAF3-4B524873240B}"/>
                </a:ext>
              </a:extLst>
            </p:cNvPr>
            <p:cNvSpPr/>
            <p:nvPr/>
          </p:nvSpPr>
          <p:spPr>
            <a:xfrm>
              <a:off x="5256244" y="2674764"/>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18" name="椭圆 80">
              <a:extLst>
                <a:ext uri="{FF2B5EF4-FFF2-40B4-BE49-F238E27FC236}">
                  <a16:creationId xmlns:a16="http://schemas.microsoft.com/office/drawing/2014/main" id="{188B6AEC-F407-431C-9079-F9D4A8BB5F0E}"/>
                </a:ext>
              </a:extLst>
            </p:cNvPr>
            <p:cNvSpPr/>
            <p:nvPr/>
          </p:nvSpPr>
          <p:spPr bwMode="auto">
            <a:xfrm>
              <a:off x="5325143" y="2643634"/>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2</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矩形 39">
              <a:extLst>
                <a:ext uri="{FF2B5EF4-FFF2-40B4-BE49-F238E27FC236}">
                  <a16:creationId xmlns:a16="http://schemas.microsoft.com/office/drawing/2014/main" id="{A5DB18A1-5231-4167-8431-CA445A2CCCDA}"/>
                </a:ext>
              </a:extLst>
            </p:cNvPr>
            <p:cNvSpPr>
              <a:spLocks noChangeArrowheads="1"/>
            </p:cNvSpPr>
            <p:nvPr/>
          </p:nvSpPr>
          <p:spPr bwMode="auto">
            <a:xfrm>
              <a:off x="6301155" y="2610986"/>
              <a:ext cx="457656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研究目的</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33" name="组合 32">
            <a:extLst>
              <a:ext uri="{FF2B5EF4-FFF2-40B4-BE49-F238E27FC236}">
                <a16:creationId xmlns:a16="http://schemas.microsoft.com/office/drawing/2014/main" id="{03857127-56B5-4E71-B36D-DB90A746017A}"/>
              </a:ext>
            </a:extLst>
          </p:cNvPr>
          <p:cNvGrpSpPr/>
          <p:nvPr/>
        </p:nvGrpSpPr>
        <p:grpSpPr>
          <a:xfrm>
            <a:off x="4846378" y="3097074"/>
            <a:ext cx="5621472" cy="726003"/>
            <a:chOff x="5256244" y="3551225"/>
            <a:chExt cx="5621472" cy="726003"/>
          </a:xfrm>
        </p:grpSpPr>
        <p:sp>
          <p:nvSpPr>
            <p:cNvPr id="40" name="圆角矩形 95">
              <a:extLst>
                <a:ext uri="{FF2B5EF4-FFF2-40B4-BE49-F238E27FC236}">
                  <a16:creationId xmlns:a16="http://schemas.microsoft.com/office/drawing/2014/main" id="{F2AB2D80-8C0B-402B-A811-BA19561894AA}"/>
                </a:ext>
              </a:extLst>
            </p:cNvPr>
            <p:cNvSpPr/>
            <p:nvPr/>
          </p:nvSpPr>
          <p:spPr>
            <a:xfrm>
              <a:off x="5256244" y="3615003"/>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42" name="椭圆 80">
              <a:extLst>
                <a:ext uri="{FF2B5EF4-FFF2-40B4-BE49-F238E27FC236}">
                  <a16:creationId xmlns:a16="http://schemas.microsoft.com/office/drawing/2014/main" id="{2E49E846-7CFF-4BA5-ADB9-C196E09C5A8B}"/>
                </a:ext>
              </a:extLst>
            </p:cNvPr>
            <p:cNvSpPr/>
            <p:nvPr/>
          </p:nvSpPr>
          <p:spPr bwMode="auto">
            <a:xfrm>
              <a:off x="5325143" y="358387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3</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3" name="矩形 39">
              <a:extLst>
                <a:ext uri="{FF2B5EF4-FFF2-40B4-BE49-F238E27FC236}">
                  <a16:creationId xmlns:a16="http://schemas.microsoft.com/office/drawing/2014/main" id="{DD6ED6F6-F785-4D42-8538-05844B4172FA}"/>
                </a:ext>
              </a:extLst>
            </p:cNvPr>
            <p:cNvSpPr>
              <a:spLocks noChangeArrowheads="1"/>
            </p:cNvSpPr>
            <p:nvPr/>
          </p:nvSpPr>
          <p:spPr bwMode="auto">
            <a:xfrm>
              <a:off x="6301155" y="3551225"/>
              <a:ext cx="457656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研究方法</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21" name="组合 20">
            <a:extLst>
              <a:ext uri="{FF2B5EF4-FFF2-40B4-BE49-F238E27FC236}">
                <a16:creationId xmlns:a16="http://schemas.microsoft.com/office/drawing/2014/main" id="{6C00BFDE-23E1-48A5-8D55-CB1756843BC1}"/>
              </a:ext>
            </a:extLst>
          </p:cNvPr>
          <p:cNvGrpSpPr/>
          <p:nvPr/>
        </p:nvGrpSpPr>
        <p:grpSpPr>
          <a:xfrm>
            <a:off x="4846378" y="4020693"/>
            <a:ext cx="6164523" cy="726003"/>
            <a:chOff x="5256244" y="3551225"/>
            <a:chExt cx="6164523" cy="726003"/>
          </a:xfrm>
        </p:grpSpPr>
        <p:sp>
          <p:nvSpPr>
            <p:cNvPr id="22" name="圆角矩形 95">
              <a:extLst>
                <a:ext uri="{FF2B5EF4-FFF2-40B4-BE49-F238E27FC236}">
                  <a16:creationId xmlns:a16="http://schemas.microsoft.com/office/drawing/2014/main" id="{33964DB7-412A-4551-930E-3F5181CFD2E2}"/>
                </a:ext>
              </a:extLst>
            </p:cNvPr>
            <p:cNvSpPr/>
            <p:nvPr/>
          </p:nvSpPr>
          <p:spPr>
            <a:xfrm>
              <a:off x="5256244" y="3615003"/>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24" name="椭圆 80">
              <a:extLst>
                <a:ext uri="{FF2B5EF4-FFF2-40B4-BE49-F238E27FC236}">
                  <a16:creationId xmlns:a16="http://schemas.microsoft.com/office/drawing/2014/main" id="{234B7DA6-48E5-4019-91CB-EF2672B93DDE}"/>
                </a:ext>
              </a:extLst>
            </p:cNvPr>
            <p:cNvSpPr/>
            <p:nvPr/>
          </p:nvSpPr>
          <p:spPr bwMode="auto">
            <a:xfrm>
              <a:off x="5325143" y="358387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4</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5" name="矩形 39">
              <a:extLst>
                <a:ext uri="{FF2B5EF4-FFF2-40B4-BE49-F238E27FC236}">
                  <a16:creationId xmlns:a16="http://schemas.microsoft.com/office/drawing/2014/main" id="{EE8C2864-DDAB-4616-A9AF-88ACBD159A0C}"/>
                </a:ext>
              </a:extLst>
            </p:cNvPr>
            <p:cNvSpPr>
              <a:spLocks noChangeArrowheads="1"/>
            </p:cNvSpPr>
            <p:nvPr/>
          </p:nvSpPr>
          <p:spPr bwMode="auto">
            <a:xfrm>
              <a:off x="6301155" y="3551225"/>
              <a:ext cx="5119612"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仿真结果</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26" name="组合 25">
            <a:extLst>
              <a:ext uri="{FF2B5EF4-FFF2-40B4-BE49-F238E27FC236}">
                <a16:creationId xmlns:a16="http://schemas.microsoft.com/office/drawing/2014/main" id="{DF7C6376-6CB7-45C7-AC01-F8A170431AEF}"/>
              </a:ext>
            </a:extLst>
          </p:cNvPr>
          <p:cNvGrpSpPr/>
          <p:nvPr/>
        </p:nvGrpSpPr>
        <p:grpSpPr>
          <a:xfrm>
            <a:off x="4846378" y="4923486"/>
            <a:ext cx="6164523" cy="726003"/>
            <a:chOff x="5256244" y="3551225"/>
            <a:chExt cx="6164523" cy="726003"/>
          </a:xfrm>
        </p:grpSpPr>
        <p:sp>
          <p:nvSpPr>
            <p:cNvPr id="27" name="圆角矩形 95">
              <a:extLst>
                <a:ext uri="{FF2B5EF4-FFF2-40B4-BE49-F238E27FC236}">
                  <a16:creationId xmlns:a16="http://schemas.microsoft.com/office/drawing/2014/main" id="{C8137BA5-EA23-433F-9C2F-F3A0BC35B96F}"/>
                </a:ext>
              </a:extLst>
            </p:cNvPr>
            <p:cNvSpPr/>
            <p:nvPr/>
          </p:nvSpPr>
          <p:spPr>
            <a:xfrm>
              <a:off x="5256244" y="3615003"/>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28" name="椭圆 80">
              <a:extLst>
                <a:ext uri="{FF2B5EF4-FFF2-40B4-BE49-F238E27FC236}">
                  <a16:creationId xmlns:a16="http://schemas.microsoft.com/office/drawing/2014/main" id="{5B7BEDB3-C309-4931-88F7-A5E10D98590B}"/>
                </a:ext>
              </a:extLst>
            </p:cNvPr>
            <p:cNvSpPr/>
            <p:nvPr/>
          </p:nvSpPr>
          <p:spPr bwMode="auto">
            <a:xfrm>
              <a:off x="5325143" y="358387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5</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9" name="矩形 39">
              <a:extLst>
                <a:ext uri="{FF2B5EF4-FFF2-40B4-BE49-F238E27FC236}">
                  <a16:creationId xmlns:a16="http://schemas.microsoft.com/office/drawing/2014/main" id="{C7DE0DF0-5657-48B0-9BFE-4AAAAA6D4BD8}"/>
                </a:ext>
              </a:extLst>
            </p:cNvPr>
            <p:cNvSpPr>
              <a:spLocks noChangeArrowheads="1"/>
            </p:cNvSpPr>
            <p:nvPr/>
          </p:nvSpPr>
          <p:spPr bwMode="auto">
            <a:xfrm>
              <a:off x="6301155" y="3551225"/>
              <a:ext cx="5119612"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lang="zh-CN" altLang="en-US" sz="2400" dirty="0">
                  <a:solidFill>
                    <a:prstClr val="white">
                      <a:lumMod val="50000"/>
                    </a:prstClr>
                  </a:solidFill>
                  <a:latin typeface="微软雅黑" panose="020B0503020204020204" pitchFamily="34" charset="-122"/>
                  <a:ea typeface="微软雅黑" panose="020B0503020204020204" pitchFamily="34" charset="-122"/>
                  <a:cs typeface="宋体" panose="02010600030101010101" pitchFamily="2" charset="-122"/>
                </a:rPr>
                <a:t>结论</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spTree>
    <p:extLst>
      <p:ext uri="{BB962C8B-B14F-4D97-AF65-F5344CB8AC3E}">
        <p14:creationId xmlns:p14="http://schemas.microsoft.com/office/powerpoint/2010/main" val="3454936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5"/>
          <p:cNvPicPr>
            <a:picLocks noChangeAspect="1"/>
          </p:cNvPicPr>
          <p:nvPr/>
        </p:nvPicPr>
        <p:blipFill rotWithShape="1">
          <a:blip r:embed="rId3">
            <a:duotone>
              <a:schemeClr val="accent1">
                <a:shade val="45000"/>
                <a:satMod val="135000"/>
              </a:schemeClr>
              <a:prstClr val="white"/>
            </a:duotone>
          </a:blip>
          <a:srcRect l="10250" t="11250" r="9625" b="11375"/>
          <a:stretch>
            <a:fillRect/>
          </a:stretch>
        </p:blipFill>
        <p:spPr>
          <a:xfrm>
            <a:off x="11132931" y="43982"/>
            <a:ext cx="939800" cy="907545"/>
          </a:xfrm>
          <a:prstGeom prst="rect">
            <a:avLst/>
          </a:prstGeom>
        </p:spPr>
      </p:pic>
      <p:pic>
        <p:nvPicPr>
          <p:cNvPr id="41" name="图片 40"/>
          <p:cNvPicPr>
            <a:picLocks noChangeAspect="1"/>
          </p:cNvPicPr>
          <p:nvPr/>
        </p:nvPicPr>
        <p:blipFill>
          <a:blip r:embed="rId4"/>
          <a:stretch>
            <a:fillRect/>
          </a:stretch>
        </p:blipFill>
        <p:spPr>
          <a:xfrm>
            <a:off x="535475" y="103045"/>
            <a:ext cx="3640312" cy="869637"/>
          </a:xfrm>
          <a:prstGeom prst="rect">
            <a:avLst/>
          </a:prstGeom>
        </p:spPr>
      </p:pic>
      <p:sp>
        <p:nvSpPr>
          <p:cNvPr id="42" name="矩形 259"/>
          <p:cNvSpPr>
            <a:spLocks noChangeArrowheads="1"/>
          </p:cNvSpPr>
          <p:nvPr/>
        </p:nvSpPr>
        <p:spPr bwMode="auto">
          <a:xfrm>
            <a:off x="-36533" y="207330"/>
            <a:ext cx="1673296" cy="74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7" tIns="43348" rIns="86697" bIns="4334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altLang="zh-CN" sz="4265" b="1" i="0" u="none" strike="noStrike" kern="1200" cap="all" spc="284"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1</a:t>
            </a:r>
            <a:endParaRPr kumimoji="0" lang="zh-CN" altLang="en-US" sz="4265" b="1" i="0" u="none" strike="noStrike" kern="1200" cap="all" spc="284"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endParaRPr>
          </a:p>
        </p:txBody>
      </p:sp>
      <p:sp>
        <p:nvSpPr>
          <p:cNvPr id="43" name="灯片编号占位符 1"/>
          <p:cNvSpPr txBox="1"/>
          <p:nvPr/>
        </p:nvSpPr>
        <p:spPr>
          <a:xfrm>
            <a:off x="11754434" y="6238150"/>
            <a:ext cx="44323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C6F1613-AF62-4980-B505-CD1D333CD05B}" type="slidenum">
              <a:rPr kumimoji="0" lang="zh-CN" altLang="en-US" sz="1800" b="1" i="0" u="none" strike="noStrike" kern="1200" cap="none" spc="0" normalizeH="0" baseline="0" noProof="0">
                <a:ln>
                  <a:noFill/>
                </a:ln>
                <a:solidFill>
                  <a:srgbClr val="FF0000"/>
                </a:solidFill>
                <a:effectLst/>
                <a:uLnTx/>
                <a:uFillTx/>
                <a:latin typeface="等线"/>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0" lang="zh-CN" altLang="en-US" sz="1800" b="1" i="0" u="none" strike="noStrike" kern="1200" cap="none" spc="0" normalizeH="0" baseline="0" noProof="0" dirty="0">
              <a:ln>
                <a:noFill/>
              </a:ln>
              <a:solidFill>
                <a:srgbClr val="FF0000"/>
              </a:solidFill>
              <a:effectLst/>
              <a:uLnTx/>
              <a:uFillTx/>
              <a:latin typeface="等线"/>
              <a:ea typeface="等线" panose="02010600030101010101" pitchFamily="2" charset="-122"/>
              <a:cs typeface="+mn-cs"/>
            </a:endParaRPr>
          </a:p>
        </p:txBody>
      </p:sp>
      <p:sp>
        <p:nvSpPr>
          <p:cNvPr id="2" name="椭圆 1">
            <a:extLst>
              <a:ext uri="{FF2B5EF4-FFF2-40B4-BE49-F238E27FC236}">
                <a16:creationId xmlns:a16="http://schemas.microsoft.com/office/drawing/2014/main" id="{8FDF7E26-C560-4E3A-AA50-653FC110C801}"/>
              </a:ext>
            </a:extLst>
          </p:cNvPr>
          <p:cNvSpPr/>
          <p:nvPr/>
        </p:nvSpPr>
        <p:spPr>
          <a:xfrm>
            <a:off x="218661" y="103045"/>
            <a:ext cx="795130" cy="7441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endParaRPr kumimoji="0" lang="zh-CN" altLang="en-US"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0" name="TextBox 48">
            <a:extLst>
              <a:ext uri="{FF2B5EF4-FFF2-40B4-BE49-F238E27FC236}">
                <a16:creationId xmlns:a16="http://schemas.microsoft.com/office/drawing/2014/main" id="{5D96DE7A-C1B4-4655-804E-707EB0D3681F}"/>
              </a:ext>
            </a:extLst>
          </p:cNvPr>
          <p:cNvSpPr txBox="1"/>
          <p:nvPr/>
        </p:nvSpPr>
        <p:spPr>
          <a:xfrm>
            <a:off x="2395233" y="321630"/>
            <a:ext cx="8616897" cy="36893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400" b="1" dirty="0">
                <a:solidFill>
                  <a:prstClr val="white">
                    <a:lumMod val="50000"/>
                  </a:prstClr>
                </a:solidFill>
                <a:latin typeface="微软雅黑" panose="020B0503020204020204" pitchFamily="34" charset="-122"/>
                <a:ea typeface="微软雅黑" panose="020B0503020204020204" pitchFamily="34" charset="-122"/>
                <a:cs typeface="+mn-ea"/>
              </a:rPr>
              <a:t>背景介绍</a:t>
            </a:r>
            <a:endParaRPr kumimoji="0" lang="en-US" altLang="zh-CN" sz="2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endParaRPr>
          </a:p>
        </p:txBody>
      </p:sp>
      <p:grpSp>
        <p:nvGrpSpPr>
          <p:cNvPr id="80" name="组合 79">
            <a:extLst>
              <a:ext uri="{FF2B5EF4-FFF2-40B4-BE49-F238E27FC236}">
                <a16:creationId xmlns:a16="http://schemas.microsoft.com/office/drawing/2014/main" id="{CB0DD111-F777-44CE-A1F5-BD5CF23C2545}"/>
              </a:ext>
            </a:extLst>
          </p:cNvPr>
          <p:cNvGrpSpPr/>
          <p:nvPr/>
        </p:nvGrpSpPr>
        <p:grpSpPr>
          <a:xfrm>
            <a:off x="1489559" y="6156841"/>
            <a:ext cx="9212883" cy="625658"/>
            <a:chOff x="-68884" y="5949110"/>
            <a:chExt cx="9212883" cy="625658"/>
          </a:xfrm>
        </p:grpSpPr>
        <p:sp>
          <p:nvSpPr>
            <p:cNvPr id="81" name="矩形 80">
              <a:extLst>
                <a:ext uri="{FF2B5EF4-FFF2-40B4-BE49-F238E27FC236}">
                  <a16:creationId xmlns:a16="http://schemas.microsoft.com/office/drawing/2014/main" id="{B610D75A-E59C-4C02-A94E-394083D16F3E}"/>
                </a:ext>
              </a:extLst>
            </p:cNvPr>
            <p:cNvSpPr/>
            <p:nvPr/>
          </p:nvSpPr>
          <p:spPr>
            <a:xfrm>
              <a:off x="-1" y="5949110"/>
              <a:ext cx="9144000" cy="625658"/>
            </a:xfrm>
            <a:prstGeom prst="rect">
              <a:avLst/>
            </a:prstGeom>
            <a:solidFill>
              <a:srgbClr val="1F497D"/>
            </a:solidFill>
            <a:ln w="25400" cap="flat" cmpd="sng" algn="ctr">
              <a:noFill/>
              <a:prstDash val="solid"/>
              <a:miter/>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ndParaRPr>
            </a:p>
          </p:txBody>
        </p:sp>
        <p:sp>
          <p:nvSpPr>
            <p:cNvPr id="82" name="文本框 2">
              <a:extLst>
                <a:ext uri="{FF2B5EF4-FFF2-40B4-BE49-F238E27FC236}">
                  <a16:creationId xmlns:a16="http://schemas.microsoft.com/office/drawing/2014/main" id="{AB542B69-E82D-40DF-AB12-A63D7B8622AD}"/>
                </a:ext>
              </a:extLst>
            </p:cNvPr>
            <p:cNvSpPr txBox="1"/>
            <p:nvPr/>
          </p:nvSpPr>
          <p:spPr>
            <a:xfrm>
              <a:off x="-68884" y="6031106"/>
              <a:ext cx="914400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mn-ea"/>
                </a:rPr>
                <a:t>“</a:t>
              </a:r>
              <a:r>
                <a:rPr kumimoji="0" lang="zh-CN" altLang="en-US" sz="24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sym typeface="+mn-ea"/>
                </a:rPr>
                <a:t>加强动力电池短板技术突破</a:t>
              </a: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mn-ea"/>
                </a:rPr>
                <a:t>”是新能源汽车核心技术攻关工程</a:t>
              </a:r>
            </a:p>
          </p:txBody>
        </p:sp>
      </p:grpSp>
      <p:sp>
        <p:nvSpPr>
          <p:cNvPr id="83" name="AutoShape 2">
            <a:extLst>
              <a:ext uri="{FF2B5EF4-FFF2-40B4-BE49-F238E27FC236}">
                <a16:creationId xmlns:a16="http://schemas.microsoft.com/office/drawing/2014/main" id="{8427DD71-EFBC-4B9A-99E0-A0E8E322DFA3}"/>
              </a:ext>
            </a:extLst>
          </p:cNvPr>
          <p:cNvSpPr>
            <a:spLocks noChangeAspect="1" noChangeArrowheads="1"/>
          </p:cNvSpPr>
          <p:nvPr/>
        </p:nvSpPr>
        <p:spPr bwMode="auto">
          <a:xfrm>
            <a:off x="5205073" y="1656212"/>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a:endParaRPr>
          </a:p>
        </p:txBody>
      </p:sp>
      <p:sp>
        <p:nvSpPr>
          <p:cNvPr id="84" name="矩形 83">
            <a:extLst>
              <a:ext uri="{FF2B5EF4-FFF2-40B4-BE49-F238E27FC236}">
                <a16:creationId xmlns:a16="http://schemas.microsoft.com/office/drawing/2014/main" id="{9ECC6BEC-F05D-43BC-B4CC-6D192B5DCD16}"/>
              </a:ext>
            </a:extLst>
          </p:cNvPr>
          <p:cNvSpPr/>
          <p:nvPr/>
        </p:nvSpPr>
        <p:spPr>
          <a:xfrm>
            <a:off x="331025" y="945928"/>
            <a:ext cx="11529951" cy="2304034"/>
          </a:xfrm>
          <a:prstGeom prst="rect">
            <a:avLst/>
          </a:prstGeom>
          <a:noFill/>
          <a:ln w="28575" cap="flat" cmpd="sng" algn="ctr">
            <a:solidFill>
              <a:srgbClr val="002060"/>
            </a:solidFill>
            <a:prstDash val="solid"/>
            <a:miter/>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ndParaRPr>
          </a:p>
        </p:txBody>
      </p:sp>
      <p:sp>
        <p:nvSpPr>
          <p:cNvPr id="85" name="矩形 84">
            <a:extLst>
              <a:ext uri="{FF2B5EF4-FFF2-40B4-BE49-F238E27FC236}">
                <a16:creationId xmlns:a16="http://schemas.microsoft.com/office/drawing/2014/main" id="{9A814131-C255-41A5-9179-79FAA1A15DA1}"/>
              </a:ext>
            </a:extLst>
          </p:cNvPr>
          <p:cNvSpPr/>
          <p:nvPr/>
        </p:nvSpPr>
        <p:spPr>
          <a:xfrm>
            <a:off x="2318518" y="697690"/>
            <a:ext cx="7554965" cy="414480"/>
          </a:xfrm>
          <a:prstGeom prst="rect">
            <a:avLst/>
          </a:prstGeom>
          <a:solidFill>
            <a:sysClr val="window" lastClr="FFFFFF"/>
          </a:solidFill>
          <a:ln w="25400" cap="flat" cmpd="sng" algn="ctr">
            <a:solidFill>
              <a:sysClr val="window" lastClr="FFFFFF"/>
            </a:solidFill>
            <a:prstDash val="solid"/>
            <a:miter/>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新能源汽车</a:t>
            </a:r>
            <a:r>
              <a:rPr kumimoji="0" lang="zh-CN" altLang="en-US" sz="2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是我国能源安全、双碳政策的重大战略需求 </a:t>
            </a:r>
          </a:p>
        </p:txBody>
      </p:sp>
      <p:pic>
        <p:nvPicPr>
          <p:cNvPr id="86" name="图片 85">
            <a:extLst>
              <a:ext uri="{FF2B5EF4-FFF2-40B4-BE49-F238E27FC236}">
                <a16:creationId xmlns:a16="http://schemas.microsoft.com/office/drawing/2014/main" id="{2C197D30-AE7B-4AAB-A02B-C780F9C47C86}"/>
              </a:ext>
            </a:extLst>
          </p:cNvPr>
          <p:cNvPicPr>
            <a:picLocks noChangeAspect="1"/>
          </p:cNvPicPr>
          <p:nvPr/>
        </p:nvPicPr>
        <p:blipFill>
          <a:blip r:embed="rId5"/>
          <a:stretch>
            <a:fillRect/>
          </a:stretch>
        </p:blipFill>
        <p:spPr>
          <a:xfrm>
            <a:off x="3714869" y="1037849"/>
            <a:ext cx="8073656" cy="2115038"/>
          </a:xfrm>
          <a:prstGeom prst="rect">
            <a:avLst/>
          </a:prstGeom>
        </p:spPr>
      </p:pic>
      <p:sp>
        <p:nvSpPr>
          <p:cNvPr id="87" name="文本框 86">
            <a:extLst>
              <a:ext uri="{FF2B5EF4-FFF2-40B4-BE49-F238E27FC236}">
                <a16:creationId xmlns:a16="http://schemas.microsoft.com/office/drawing/2014/main" id="{734AD1E6-4F11-48D8-9652-7211A34128A0}"/>
              </a:ext>
            </a:extLst>
          </p:cNvPr>
          <p:cNvSpPr txBox="1"/>
          <p:nvPr/>
        </p:nvSpPr>
        <p:spPr>
          <a:xfrm>
            <a:off x="8578246" y="5753263"/>
            <a:ext cx="3443633" cy="387225"/>
          </a:xfrm>
          <a:prstGeom prst="rect">
            <a:avLst/>
          </a:prstGeom>
          <a:noFill/>
          <a:ln w="25400" cap="flat" cmpd="sng" algn="ctr">
            <a:noFill/>
            <a:prstDash val="solid"/>
            <a:miter/>
          </a:ln>
          <a:effectLst/>
        </p:spPr>
        <p:txBody>
          <a:bodyPr rtlCol="0" anchor="ctr"/>
          <a:lstStyle>
            <a:defPPr>
              <a:defRPr lang="zh-CN"/>
            </a:defPPr>
            <a:lvl1pPr algn="ctr">
              <a:defRPr b="1">
                <a:solidFill>
                  <a:schemeClr val="tx1"/>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[1]</a:t>
            </a:r>
            <a:r>
              <a:rPr kumimoji="0" lang="zh-CN" altLang="zh-CN" sz="11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a:t>
            </a:r>
            <a:r>
              <a:rPr kumimoji="0" lang="zh-CN" altLang="en-US" sz="11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新能源汽车产业发展</a:t>
            </a:r>
            <a:r>
              <a:rPr kumimoji="0" lang="zh-CN" altLang="zh-CN" sz="11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规划（</a:t>
            </a:r>
            <a:r>
              <a:rPr kumimoji="0" lang="en-US" altLang="zh-CN" sz="11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2021-2035</a:t>
            </a:r>
            <a:r>
              <a:rPr kumimoji="0" lang="zh-CN" altLang="zh-CN" sz="11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a:t>
            </a:r>
            <a:endParaRPr kumimoji="0" lang="zh-CN" altLang="en-US" sz="11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2" name="箭头: 右 91">
            <a:extLst>
              <a:ext uri="{FF2B5EF4-FFF2-40B4-BE49-F238E27FC236}">
                <a16:creationId xmlns:a16="http://schemas.microsoft.com/office/drawing/2014/main" id="{C1C04265-ABAF-421E-A3ED-36B77086318F}"/>
              </a:ext>
            </a:extLst>
          </p:cNvPr>
          <p:cNvSpPr/>
          <p:nvPr/>
        </p:nvSpPr>
        <p:spPr>
          <a:xfrm rot="5400000">
            <a:off x="5910039" y="4318232"/>
            <a:ext cx="371923" cy="3239885"/>
          </a:xfrm>
          <a:prstGeom prst="rightArrow">
            <a:avLst>
              <a:gd name="adj1" fmla="val 50000"/>
              <a:gd name="adj2" fmla="val 201887"/>
            </a:avLst>
          </a:prstGeom>
          <a:gradFill>
            <a:gsLst>
              <a:gs pos="61000">
                <a:srgbClr val="1F497D"/>
              </a:gs>
              <a:gs pos="0">
                <a:sysClr val="window" lastClr="FFFFFF">
                  <a:lumMod val="95000"/>
                </a:sysClr>
              </a:gs>
            </a:gsLst>
            <a:lin ang="0" scaled="0"/>
          </a:gradFill>
          <a:ln w="25400" cap="flat" cmpd="sng" algn="ctr">
            <a:noFill/>
            <a:prstDash val="solid"/>
            <a:miter/>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a:endParaRPr>
          </a:p>
        </p:txBody>
      </p:sp>
      <p:sp>
        <p:nvSpPr>
          <p:cNvPr id="93" name="文本框 92">
            <a:extLst>
              <a:ext uri="{FF2B5EF4-FFF2-40B4-BE49-F238E27FC236}">
                <a16:creationId xmlns:a16="http://schemas.microsoft.com/office/drawing/2014/main" id="{8E49D39F-D6E7-4A96-A6DD-B743D535753A}"/>
              </a:ext>
            </a:extLst>
          </p:cNvPr>
          <p:cNvSpPr txBox="1"/>
          <p:nvPr/>
        </p:nvSpPr>
        <p:spPr>
          <a:xfrm>
            <a:off x="7715944" y="3009801"/>
            <a:ext cx="4138600" cy="261610"/>
          </a:xfrm>
          <a:prstGeom prst="rect">
            <a:avLst/>
          </a:prstGeom>
          <a:noFill/>
        </p:spPr>
        <p:txBody>
          <a:bodyPr wrap="square">
            <a:spAutoFit/>
          </a:bodyPr>
          <a:lstStyle/>
          <a:p>
            <a:r>
              <a:rPr lang="en-US" altLang="zh-CN" sz="1100" dirty="0">
                <a:solidFill>
                  <a:srgbClr val="000000"/>
                </a:solidFill>
                <a:latin typeface="微软雅黑" panose="020B0503020204020204" pitchFamily="34" charset="-122"/>
                <a:ea typeface="微软雅黑" panose="020B0503020204020204" pitchFamily="34" charset="-122"/>
              </a:rPr>
              <a:t>---</a:t>
            </a:r>
            <a:r>
              <a:rPr lang="zh-CN" altLang="en-US" sz="1100" dirty="0">
                <a:solidFill>
                  <a:srgbClr val="000000"/>
                </a:solidFill>
                <a:latin typeface="微软雅黑" panose="020B0503020204020204" pitchFamily="34" charset="-122"/>
                <a:ea typeface="微软雅黑" panose="020B0503020204020204" pitchFamily="34" charset="-122"/>
              </a:rPr>
              <a:t>全球可持续交通高峰论坛（</a:t>
            </a:r>
            <a:r>
              <a:rPr lang="en-US" altLang="zh-CN" sz="1100" dirty="0">
                <a:solidFill>
                  <a:srgbClr val="000000"/>
                </a:solidFill>
                <a:latin typeface="微软雅黑" panose="020B0503020204020204" pitchFamily="34" charset="-122"/>
                <a:ea typeface="微软雅黑" panose="020B0503020204020204" pitchFamily="34" charset="-122"/>
              </a:rPr>
              <a:t>2023</a:t>
            </a:r>
            <a:r>
              <a:rPr lang="zh-CN" altLang="en-US" sz="1100" dirty="0">
                <a:solidFill>
                  <a:srgbClr val="000000"/>
                </a:solidFill>
                <a:latin typeface="微软雅黑" panose="020B0503020204020204" pitchFamily="34" charset="-122"/>
                <a:ea typeface="微软雅黑" panose="020B0503020204020204" pitchFamily="34" charset="-122"/>
              </a:rPr>
              <a:t>）交通与能源融合发展边会</a:t>
            </a:r>
            <a:endParaRPr lang="zh-CN" altLang="en-US" sz="1100" dirty="0">
              <a:solidFill>
                <a:prstClr val="black"/>
              </a:solidFill>
              <a:latin typeface="微软雅黑" panose="020B0503020204020204" pitchFamily="34" charset="-122"/>
              <a:ea typeface="微软雅黑" panose="020B0503020204020204" pitchFamily="34" charset="-122"/>
            </a:endParaRPr>
          </a:p>
        </p:txBody>
      </p:sp>
      <p:pic>
        <p:nvPicPr>
          <p:cNvPr id="94" name="Picture 4" descr="新能源汽车多久换一次电池？换一次要多少钱？">
            <a:extLst>
              <a:ext uri="{FF2B5EF4-FFF2-40B4-BE49-F238E27FC236}">
                <a16:creationId xmlns:a16="http://schemas.microsoft.com/office/drawing/2014/main" id="{08A3D773-3177-4957-B814-A1AAFF2CDB6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7457" y="1155112"/>
            <a:ext cx="3377412" cy="194567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pSp>
        <p:nvGrpSpPr>
          <p:cNvPr id="95" name="组合 94">
            <a:extLst>
              <a:ext uri="{FF2B5EF4-FFF2-40B4-BE49-F238E27FC236}">
                <a16:creationId xmlns:a16="http://schemas.microsoft.com/office/drawing/2014/main" id="{A452D955-58A7-4607-950B-6EF3CB5BEE6C}"/>
              </a:ext>
            </a:extLst>
          </p:cNvPr>
          <p:cNvGrpSpPr/>
          <p:nvPr/>
        </p:nvGrpSpPr>
        <p:grpSpPr>
          <a:xfrm>
            <a:off x="331024" y="3390544"/>
            <a:ext cx="11529951" cy="2308660"/>
            <a:chOff x="331024" y="3390544"/>
            <a:chExt cx="11529951" cy="2308660"/>
          </a:xfrm>
        </p:grpSpPr>
        <p:grpSp>
          <p:nvGrpSpPr>
            <p:cNvPr id="96" name="组合 95">
              <a:extLst>
                <a:ext uri="{FF2B5EF4-FFF2-40B4-BE49-F238E27FC236}">
                  <a16:creationId xmlns:a16="http://schemas.microsoft.com/office/drawing/2014/main" id="{7162EF7B-88CB-454F-898A-13A8F7AD9280}"/>
                </a:ext>
              </a:extLst>
            </p:cNvPr>
            <p:cNvGrpSpPr/>
            <p:nvPr/>
          </p:nvGrpSpPr>
          <p:grpSpPr>
            <a:xfrm>
              <a:off x="331024" y="3390544"/>
              <a:ext cx="11529951" cy="2308660"/>
              <a:chOff x="361697" y="3275826"/>
              <a:chExt cx="8377853" cy="2308660"/>
            </a:xfrm>
          </p:grpSpPr>
          <p:sp>
            <p:nvSpPr>
              <p:cNvPr id="105" name="矩形 104">
                <a:extLst>
                  <a:ext uri="{FF2B5EF4-FFF2-40B4-BE49-F238E27FC236}">
                    <a16:creationId xmlns:a16="http://schemas.microsoft.com/office/drawing/2014/main" id="{172FF4B0-2B01-403B-AF4E-06836A8DCE41}"/>
                  </a:ext>
                </a:extLst>
              </p:cNvPr>
              <p:cNvSpPr/>
              <p:nvPr/>
            </p:nvSpPr>
            <p:spPr>
              <a:xfrm>
                <a:off x="361697" y="3579741"/>
                <a:ext cx="8377853" cy="2004745"/>
              </a:xfrm>
              <a:prstGeom prst="rect">
                <a:avLst/>
              </a:prstGeom>
              <a:noFill/>
              <a:ln w="28575" cap="flat" cmpd="sng" algn="ctr">
                <a:solidFill>
                  <a:srgbClr val="002060"/>
                </a:solidFill>
                <a:prstDash val="solid"/>
                <a:miter/>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ndParaRPr>
              </a:p>
            </p:txBody>
          </p:sp>
          <p:sp>
            <p:nvSpPr>
              <p:cNvPr id="107" name="文本框 106">
                <a:extLst>
                  <a:ext uri="{FF2B5EF4-FFF2-40B4-BE49-F238E27FC236}">
                    <a16:creationId xmlns:a16="http://schemas.microsoft.com/office/drawing/2014/main" id="{8E0BC0FD-2650-4353-8AD6-075D11B962E2}"/>
                  </a:ext>
                </a:extLst>
              </p:cNvPr>
              <p:cNvSpPr txBox="1"/>
              <p:nvPr/>
            </p:nvSpPr>
            <p:spPr>
              <a:xfrm>
                <a:off x="2137762" y="3275826"/>
                <a:ext cx="4844598" cy="525834"/>
              </a:xfrm>
              <a:prstGeom prst="rect">
                <a:avLst/>
              </a:prstGeom>
              <a:solidFill>
                <a:sysClr val="window" lastClr="FFFFFF"/>
              </a:solidFill>
              <a:ln w="25400" cap="flat" cmpd="sng" algn="ctr">
                <a:solidFill>
                  <a:sysClr val="window" lastClr="FFFFFF"/>
                </a:solidFill>
                <a:prstDash val="solid"/>
                <a:miter/>
              </a:ln>
              <a:effectLst/>
            </p:spPr>
            <p:txBody>
              <a:bodyPr rtlCol="0" anchor="ctr"/>
              <a:lstStyle>
                <a:defPPr>
                  <a:defRPr lang="zh-CN"/>
                </a:defPPr>
                <a:lvl1pPr algn="ctr">
                  <a:defRPr sz="2600" b="1">
                    <a:solidFill>
                      <a:schemeClr val="tx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动力电池系统</a:t>
                </a:r>
                <a:r>
                  <a:rPr kumimoji="0" lang="zh-CN" altLang="en-US" sz="2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是新能源汽车的核心部件</a:t>
                </a:r>
                <a:r>
                  <a:rPr kumimoji="0" lang="en-US" altLang="zh-CN" sz="1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[1]</a:t>
                </a:r>
                <a:endParaRPr kumimoji="0" lang="zh-CN" altLang="en-US" sz="1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0" name="文本框 109">
                <a:extLst>
                  <a:ext uri="{FF2B5EF4-FFF2-40B4-BE49-F238E27FC236}">
                    <a16:creationId xmlns:a16="http://schemas.microsoft.com/office/drawing/2014/main" id="{406D214D-8579-4F7E-8B6C-E22B11F6C942}"/>
                  </a:ext>
                </a:extLst>
              </p:cNvPr>
              <p:cNvSpPr txBox="1"/>
              <p:nvPr/>
            </p:nvSpPr>
            <p:spPr>
              <a:xfrm>
                <a:off x="439257" y="3781738"/>
                <a:ext cx="1260000" cy="369332"/>
              </a:xfrm>
              <a:prstGeom prst="rect">
                <a:avLst/>
              </a:prstGeom>
              <a:solidFill>
                <a:srgbClr val="1F497D">
                  <a:lumMod val="60000"/>
                  <a:lumOff val="4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阿里巴巴普惠体 2.0 95 ExtraBold" panose="00020600040101010101" pitchFamily="18" charset="-122"/>
                  </a:rPr>
                  <a:t>续航里程</a:t>
                </a:r>
              </a:p>
            </p:txBody>
          </p:sp>
          <p:sp>
            <p:nvSpPr>
              <p:cNvPr id="112" name="文本框 111">
                <a:extLst>
                  <a:ext uri="{FF2B5EF4-FFF2-40B4-BE49-F238E27FC236}">
                    <a16:creationId xmlns:a16="http://schemas.microsoft.com/office/drawing/2014/main" id="{2629D56A-777E-4530-B039-D0185D8421CC}"/>
                  </a:ext>
                </a:extLst>
              </p:cNvPr>
              <p:cNvSpPr txBox="1"/>
              <p:nvPr/>
            </p:nvSpPr>
            <p:spPr>
              <a:xfrm>
                <a:off x="5654381" y="3781738"/>
                <a:ext cx="1260000" cy="369332"/>
              </a:xfrm>
              <a:prstGeom prst="rect">
                <a:avLst/>
              </a:prstGeom>
              <a:solidFill>
                <a:srgbClr val="1F497D">
                  <a:lumMod val="60000"/>
                  <a:lumOff val="40000"/>
                </a:srgbClr>
              </a:solidFill>
            </p:spPr>
            <p:txBody>
              <a:bodyPr wrap="square" rtlCol="0">
                <a:spAutoFit/>
              </a:bodyPr>
              <a:lstStyle>
                <a:defPPr>
                  <a:defRPr lang="zh-CN"/>
                </a:defPPr>
                <a:lvl1pPr algn="ctr">
                  <a:defRPr b="1">
                    <a:solidFill>
                      <a:schemeClr val="bg1"/>
                    </a:solidFill>
                    <a:latin typeface="微软雅黑" panose="020B0503020204020204" pitchFamily="34" charset="-122"/>
                    <a:ea typeface="微软雅黑" panose="020B0503020204020204" pitchFamily="34" charset="-122"/>
                    <a:cs typeface="阿里巴巴普惠体 2.0 95 ExtraBold" panose="00020600040101010101" pitchFamily="18"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保值率</a:t>
                </a:r>
              </a:p>
            </p:txBody>
          </p:sp>
          <p:sp>
            <p:nvSpPr>
              <p:cNvPr id="113" name="文本框 112">
                <a:extLst>
                  <a:ext uri="{FF2B5EF4-FFF2-40B4-BE49-F238E27FC236}">
                    <a16:creationId xmlns:a16="http://schemas.microsoft.com/office/drawing/2014/main" id="{1B8A9862-1180-4482-8EB2-3106050983A1}"/>
                  </a:ext>
                </a:extLst>
              </p:cNvPr>
              <p:cNvSpPr txBox="1"/>
              <p:nvPr/>
            </p:nvSpPr>
            <p:spPr>
              <a:xfrm>
                <a:off x="3892786" y="3781738"/>
                <a:ext cx="1260000" cy="369332"/>
              </a:xfrm>
              <a:prstGeom prst="rect">
                <a:avLst/>
              </a:prstGeom>
              <a:solidFill>
                <a:srgbClr val="1F497D">
                  <a:lumMod val="60000"/>
                  <a:lumOff val="40000"/>
                </a:srgbClr>
              </a:solidFill>
            </p:spPr>
            <p:txBody>
              <a:bodyPr wrap="square" rtlCol="0">
                <a:spAutoFit/>
              </a:bodyPr>
              <a:lstStyle>
                <a:defPPr>
                  <a:defRPr lang="zh-CN"/>
                </a:defPPr>
                <a:lvl1pPr algn="ctr">
                  <a:defRPr b="1">
                    <a:solidFill>
                      <a:schemeClr val="bg1"/>
                    </a:solidFill>
                    <a:latin typeface="微软雅黑" panose="020B0503020204020204" pitchFamily="34" charset="-122"/>
                    <a:ea typeface="微软雅黑" panose="020B0503020204020204" pitchFamily="34" charset="-122"/>
                    <a:cs typeface="阿里巴巴普惠体 2.0 95 ExtraBold" panose="00020600040101010101" pitchFamily="18"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充电速度</a:t>
                </a:r>
              </a:p>
            </p:txBody>
          </p:sp>
          <p:sp>
            <p:nvSpPr>
              <p:cNvPr id="124" name="文本框 123">
                <a:extLst>
                  <a:ext uri="{FF2B5EF4-FFF2-40B4-BE49-F238E27FC236}">
                    <a16:creationId xmlns:a16="http://schemas.microsoft.com/office/drawing/2014/main" id="{89B954A8-48E2-4CCD-AD8A-CB738337818C}"/>
                  </a:ext>
                </a:extLst>
              </p:cNvPr>
              <p:cNvSpPr txBox="1"/>
              <p:nvPr/>
            </p:nvSpPr>
            <p:spPr>
              <a:xfrm>
                <a:off x="7401991" y="3781738"/>
                <a:ext cx="1260000" cy="369332"/>
              </a:xfrm>
              <a:prstGeom prst="rect">
                <a:avLst/>
              </a:prstGeom>
              <a:solidFill>
                <a:srgbClr val="1F497D">
                  <a:lumMod val="60000"/>
                  <a:lumOff val="40000"/>
                </a:srgbClr>
              </a:solidFill>
            </p:spPr>
            <p:txBody>
              <a:bodyPr wrap="square" rtlCol="0">
                <a:spAutoFit/>
              </a:bodyPr>
              <a:lstStyle>
                <a:defPPr>
                  <a:defRPr lang="zh-CN"/>
                </a:defPPr>
                <a:lvl1pPr algn="ctr">
                  <a:defRPr b="1">
                    <a:solidFill>
                      <a:schemeClr val="bg1"/>
                    </a:solidFill>
                    <a:latin typeface="微软雅黑" panose="020B0503020204020204" pitchFamily="34" charset="-122"/>
                    <a:ea typeface="微软雅黑" panose="020B0503020204020204" pitchFamily="34" charset="-122"/>
                    <a:cs typeface="阿里巴巴普惠体 2.0 95 ExtraBold" panose="00020600040101010101" pitchFamily="18"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成本</a:t>
                </a:r>
              </a:p>
            </p:txBody>
          </p:sp>
          <p:sp>
            <p:nvSpPr>
              <p:cNvPr id="125" name="文本框 124">
                <a:extLst>
                  <a:ext uri="{FF2B5EF4-FFF2-40B4-BE49-F238E27FC236}">
                    <a16:creationId xmlns:a16="http://schemas.microsoft.com/office/drawing/2014/main" id="{D0F56E1C-F076-487F-AD75-404F8DEE3460}"/>
                  </a:ext>
                </a:extLst>
              </p:cNvPr>
              <p:cNvSpPr txBox="1"/>
              <p:nvPr/>
            </p:nvSpPr>
            <p:spPr>
              <a:xfrm>
                <a:off x="439257" y="4194324"/>
                <a:ext cx="1260000" cy="1346907"/>
              </a:xfrm>
              <a:prstGeom prst="rect">
                <a:avLst/>
              </a:prstGeom>
              <a:solidFill>
                <a:srgbClr val="1F497D">
                  <a:lumMod val="20000"/>
                  <a:lumOff val="80000"/>
                </a:srgbClr>
              </a:solid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部件效率</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工况条件</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电池能量</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电池寿命</a:t>
                </a:r>
              </a:p>
            </p:txBody>
          </p:sp>
          <p:sp>
            <p:nvSpPr>
              <p:cNvPr id="126" name="文本框 125">
                <a:extLst>
                  <a:ext uri="{FF2B5EF4-FFF2-40B4-BE49-F238E27FC236}">
                    <a16:creationId xmlns:a16="http://schemas.microsoft.com/office/drawing/2014/main" id="{6150D234-FF8C-43E4-9D62-E9EABBF879FA}"/>
                  </a:ext>
                </a:extLst>
              </p:cNvPr>
              <p:cNvSpPr txBox="1"/>
              <p:nvPr/>
            </p:nvSpPr>
            <p:spPr>
              <a:xfrm>
                <a:off x="3892786" y="4194323"/>
                <a:ext cx="1260000" cy="1346907"/>
              </a:xfrm>
              <a:prstGeom prst="rect">
                <a:avLst/>
              </a:prstGeom>
              <a:solidFill>
                <a:srgbClr val="1F497D">
                  <a:lumMod val="20000"/>
                  <a:lumOff val="80000"/>
                </a:srgbClr>
              </a:solidFill>
            </p:spPr>
            <p:txBody>
              <a:bodyPr wrap="square" rtlCol="0">
                <a:spAutoFit/>
              </a:bodyPr>
              <a:lstStyle>
                <a:defPPr>
                  <a:defRPr lang="zh-CN"/>
                </a:defPPr>
                <a:lvl1pPr>
                  <a:defRPr sz="1400" b="1">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充电桩</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车载充电机</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能量变换部件</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电池充电能力</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7" name="文本框 126">
                <a:extLst>
                  <a:ext uri="{FF2B5EF4-FFF2-40B4-BE49-F238E27FC236}">
                    <a16:creationId xmlns:a16="http://schemas.microsoft.com/office/drawing/2014/main" id="{3E5860F5-C329-4120-B9EC-C296FA3E00AC}"/>
                  </a:ext>
                </a:extLst>
              </p:cNvPr>
              <p:cNvSpPr txBox="1"/>
              <p:nvPr/>
            </p:nvSpPr>
            <p:spPr>
              <a:xfrm>
                <a:off x="5654381" y="4194322"/>
                <a:ext cx="1260000" cy="1346907"/>
              </a:xfrm>
              <a:prstGeom prst="rect">
                <a:avLst/>
              </a:prstGeom>
              <a:solidFill>
                <a:srgbClr val="1F497D">
                  <a:lumMod val="20000"/>
                  <a:lumOff val="80000"/>
                </a:srgbClr>
              </a:solidFill>
            </p:spPr>
            <p:txBody>
              <a:bodyPr wrap="square" rtlCol="0">
                <a:spAutoFit/>
              </a:bodyPr>
              <a:lstStyle>
                <a:defPPr>
                  <a:defRPr lang="zh-CN"/>
                </a:defPPr>
                <a:lvl1pPr>
                  <a:defRPr sz="1400" b="1">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里程数</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车况及维修</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部件折旧率</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电池状态</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8" name="文本框 127">
                <a:extLst>
                  <a:ext uri="{FF2B5EF4-FFF2-40B4-BE49-F238E27FC236}">
                    <a16:creationId xmlns:a16="http://schemas.microsoft.com/office/drawing/2014/main" id="{F369B31E-9556-4677-AC59-F374FF957FFD}"/>
                  </a:ext>
                </a:extLst>
              </p:cNvPr>
              <p:cNvSpPr txBox="1"/>
              <p:nvPr/>
            </p:nvSpPr>
            <p:spPr>
              <a:xfrm>
                <a:off x="7401991" y="4194322"/>
                <a:ext cx="1260000" cy="1346907"/>
              </a:xfrm>
              <a:prstGeom prst="rect">
                <a:avLst/>
              </a:prstGeom>
              <a:solidFill>
                <a:srgbClr val="1F497D">
                  <a:lumMod val="20000"/>
                  <a:lumOff val="80000"/>
                </a:srgbClr>
              </a:solidFill>
            </p:spPr>
            <p:txBody>
              <a:bodyPr wrap="square" rtlCol="0">
                <a:spAutoFit/>
              </a:bodyPr>
              <a:lstStyle>
                <a:defPPr>
                  <a:defRPr lang="zh-CN"/>
                </a:defPPr>
                <a:lvl1pPr>
                  <a:defRPr sz="1400" b="1">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动力电池</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电机</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电控</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其他</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97" name="文本框 96">
              <a:extLst>
                <a:ext uri="{FF2B5EF4-FFF2-40B4-BE49-F238E27FC236}">
                  <a16:creationId xmlns:a16="http://schemas.microsoft.com/office/drawing/2014/main" id="{33D160E8-08BD-4707-B097-3CAD41CCBDE0}"/>
                </a:ext>
              </a:extLst>
            </p:cNvPr>
            <p:cNvSpPr txBox="1"/>
            <p:nvPr/>
          </p:nvSpPr>
          <p:spPr>
            <a:xfrm>
              <a:off x="2814210" y="3896456"/>
              <a:ext cx="1734065" cy="369332"/>
            </a:xfrm>
            <a:prstGeom prst="rect">
              <a:avLst/>
            </a:prstGeom>
            <a:solidFill>
              <a:srgbClr val="1F497D">
                <a:lumMod val="60000"/>
                <a:lumOff val="40000"/>
              </a:srgbClr>
            </a:solidFill>
          </p:spPr>
          <p:txBody>
            <a:bodyPr wrap="square" rtlCol="0">
              <a:spAutoFit/>
            </a:bodyPr>
            <a:lstStyle>
              <a:defPPr>
                <a:defRPr lang="zh-CN"/>
              </a:defPPr>
              <a:lvl1pPr algn="ctr">
                <a:defRPr b="1">
                  <a:solidFill>
                    <a:schemeClr val="bg1"/>
                  </a:solidFill>
                  <a:latin typeface="微软雅黑" panose="020B0503020204020204" pitchFamily="34" charset="-122"/>
                  <a:ea typeface="微软雅黑" panose="020B0503020204020204" pitchFamily="34" charset="-122"/>
                  <a:cs typeface="阿里巴巴普惠体 2.0 95 ExtraBold" panose="00020600040101010101" pitchFamily="18"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安全性</a:t>
              </a:r>
            </a:p>
          </p:txBody>
        </p:sp>
        <p:sp>
          <p:nvSpPr>
            <p:cNvPr id="103" name="文本框 102">
              <a:extLst>
                <a:ext uri="{FF2B5EF4-FFF2-40B4-BE49-F238E27FC236}">
                  <a16:creationId xmlns:a16="http://schemas.microsoft.com/office/drawing/2014/main" id="{27094235-62AA-4B8E-AEE8-92A8CDD79107}"/>
                </a:ext>
              </a:extLst>
            </p:cNvPr>
            <p:cNvSpPr txBox="1"/>
            <p:nvPr/>
          </p:nvSpPr>
          <p:spPr>
            <a:xfrm>
              <a:off x="2814210" y="4309040"/>
              <a:ext cx="1734065" cy="1346907"/>
            </a:xfrm>
            <a:prstGeom prst="rect">
              <a:avLst/>
            </a:prstGeom>
            <a:solidFill>
              <a:srgbClr val="1F497D">
                <a:lumMod val="20000"/>
                <a:lumOff val="80000"/>
              </a:srgbClr>
            </a:solidFill>
          </p:spPr>
          <p:txBody>
            <a:bodyPr wrap="square" rtlCol="0">
              <a:spAutoFit/>
            </a:bodyPr>
            <a:lstStyle>
              <a:defPPr>
                <a:defRPr lang="zh-CN"/>
              </a:defPPr>
              <a:lvl1pPr>
                <a:defRPr sz="1400" b="1">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碰撞测试</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高压电安全</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电池系统测试</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电池单体测试</a:t>
              </a:r>
              <a:endParaRPr kumimoji="0" lang="en-US" altLang="zh-CN"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64389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23C164D6-6C84-45F6-834A-6FB84DD0FF95}"/>
              </a:ext>
            </a:extLst>
          </p:cNvPr>
          <p:cNvPicPr>
            <a:picLocks noChangeAspect="1"/>
          </p:cNvPicPr>
          <p:nvPr/>
        </p:nvPicPr>
        <p:blipFill>
          <a:blip r:embed="rId3"/>
          <a:stretch>
            <a:fillRect/>
          </a:stretch>
        </p:blipFill>
        <p:spPr>
          <a:xfrm>
            <a:off x="6472774" y="2508166"/>
            <a:ext cx="5071201" cy="2994026"/>
          </a:xfrm>
          <a:prstGeom prst="rect">
            <a:avLst/>
          </a:prstGeom>
        </p:spPr>
      </p:pic>
      <p:sp>
        <p:nvSpPr>
          <p:cNvPr id="52" name="箭头: 右 51">
            <a:extLst>
              <a:ext uri="{FF2B5EF4-FFF2-40B4-BE49-F238E27FC236}">
                <a16:creationId xmlns:a16="http://schemas.microsoft.com/office/drawing/2014/main" id="{C76391C4-D760-4746-B456-278E3098AC45}"/>
              </a:ext>
            </a:extLst>
          </p:cNvPr>
          <p:cNvSpPr/>
          <p:nvPr/>
        </p:nvSpPr>
        <p:spPr>
          <a:xfrm rot="5400000">
            <a:off x="5958992" y="4230179"/>
            <a:ext cx="371923" cy="3239885"/>
          </a:xfrm>
          <a:prstGeom prst="rightArrow">
            <a:avLst>
              <a:gd name="adj1" fmla="val 50000"/>
              <a:gd name="adj2" fmla="val 201887"/>
            </a:avLst>
          </a:prstGeom>
          <a:gradFill>
            <a:gsLst>
              <a:gs pos="61000">
                <a:srgbClr val="1F497D"/>
              </a:gs>
              <a:gs pos="0">
                <a:sysClr val="window" lastClr="FFFFFF">
                  <a:lumMod val="95000"/>
                </a:sysClr>
              </a:gs>
            </a:gsLst>
            <a:lin ang="0" scaled="0"/>
          </a:gradFill>
          <a:ln w="25400" cap="flat" cmpd="sng" algn="ctr">
            <a:noFill/>
            <a:prstDash val="solid"/>
            <a:miter/>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a:endParaRPr>
          </a:p>
        </p:txBody>
      </p:sp>
      <p:pic>
        <p:nvPicPr>
          <p:cNvPr id="39" name="图片 5"/>
          <p:cNvPicPr>
            <a:picLocks noChangeAspect="1"/>
          </p:cNvPicPr>
          <p:nvPr/>
        </p:nvPicPr>
        <p:blipFill rotWithShape="1">
          <a:blip r:embed="rId4">
            <a:duotone>
              <a:schemeClr val="accent1">
                <a:shade val="45000"/>
                <a:satMod val="135000"/>
              </a:schemeClr>
              <a:prstClr val="white"/>
            </a:duotone>
          </a:blip>
          <a:srcRect l="10250" t="11250" r="9625" b="11375"/>
          <a:stretch>
            <a:fillRect/>
          </a:stretch>
        </p:blipFill>
        <p:spPr>
          <a:xfrm>
            <a:off x="11132931" y="43982"/>
            <a:ext cx="939800" cy="907545"/>
          </a:xfrm>
          <a:prstGeom prst="rect">
            <a:avLst/>
          </a:prstGeom>
        </p:spPr>
      </p:pic>
      <p:pic>
        <p:nvPicPr>
          <p:cNvPr id="41" name="图片 40"/>
          <p:cNvPicPr>
            <a:picLocks noChangeAspect="1"/>
          </p:cNvPicPr>
          <p:nvPr/>
        </p:nvPicPr>
        <p:blipFill>
          <a:blip r:embed="rId5"/>
          <a:stretch>
            <a:fillRect/>
          </a:stretch>
        </p:blipFill>
        <p:spPr>
          <a:xfrm>
            <a:off x="535475" y="103045"/>
            <a:ext cx="3640312" cy="869637"/>
          </a:xfrm>
          <a:prstGeom prst="rect">
            <a:avLst/>
          </a:prstGeom>
        </p:spPr>
      </p:pic>
      <p:sp>
        <p:nvSpPr>
          <p:cNvPr id="42" name="矩形 259"/>
          <p:cNvSpPr>
            <a:spLocks noChangeArrowheads="1"/>
          </p:cNvSpPr>
          <p:nvPr/>
        </p:nvSpPr>
        <p:spPr bwMode="auto">
          <a:xfrm>
            <a:off x="-36533" y="207330"/>
            <a:ext cx="1673296" cy="74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7" tIns="43348" rIns="86697" bIns="4334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altLang="zh-CN" sz="4265" b="1" i="0" u="none" strike="noStrike" kern="1200" cap="all" spc="284"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1</a:t>
            </a:r>
            <a:endParaRPr kumimoji="0" lang="zh-CN" altLang="en-US" sz="4265" b="1" i="0" u="none" strike="noStrike" kern="1200" cap="all" spc="284"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endParaRPr>
          </a:p>
        </p:txBody>
      </p:sp>
      <p:sp>
        <p:nvSpPr>
          <p:cNvPr id="43" name="灯片编号占位符 1"/>
          <p:cNvSpPr txBox="1"/>
          <p:nvPr/>
        </p:nvSpPr>
        <p:spPr>
          <a:xfrm>
            <a:off x="11754434" y="6238150"/>
            <a:ext cx="44323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C6F1613-AF62-4980-B505-CD1D333CD05B}" type="slidenum">
              <a:rPr kumimoji="0" lang="zh-CN" altLang="en-US" sz="1800" b="1" i="0" u="none" strike="noStrike" kern="1200" cap="none" spc="0" normalizeH="0" baseline="0" noProof="0">
                <a:ln>
                  <a:noFill/>
                </a:ln>
                <a:solidFill>
                  <a:srgbClr val="FF0000"/>
                </a:solidFill>
                <a:effectLst/>
                <a:uLnTx/>
                <a:uFillTx/>
                <a:latin typeface="等线"/>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zh-CN" altLang="en-US" sz="1800" b="1" i="0" u="none" strike="noStrike" kern="1200" cap="none" spc="0" normalizeH="0" baseline="0" noProof="0" dirty="0">
              <a:ln>
                <a:noFill/>
              </a:ln>
              <a:solidFill>
                <a:srgbClr val="FF0000"/>
              </a:solidFill>
              <a:effectLst/>
              <a:uLnTx/>
              <a:uFillTx/>
              <a:latin typeface="等线"/>
              <a:ea typeface="等线" panose="02010600030101010101" pitchFamily="2" charset="-122"/>
              <a:cs typeface="+mn-cs"/>
            </a:endParaRPr>
          </a:p>
        </p:txBody>
      </p:sp>
      <p:sp>
        <p:nvSpPr>
          <p:cNvPr id="2" name="椭圆 1">
            <a:extLst>
              <a:ext uri="{FF2B5EF4-FFF2-40B4-BE49-F238E27FC236}">
                <a16:creationId xmlns:a16="http://schemas.microsoft.com/office/drawing/2014/main" id="{8FDF7E26-C560-4E3A-AA50-653FC110C801}"/>
              </a:ext>
            </a:extLst>
          </p:cNvPr>
          <p:cNvSpPr/>
          <p:nvPr/>
        </p:nvSpPr>
        <p:spPr>
          <a:xfrm>
            <a:off x="218661" y="103045"/>
            <a:ext cx="795130" cy="7441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endParaRPr kumimoji="0" lang="zh-CN" altLang="en-US"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0" name="TextBox 48">
            <a:extLst>
              <a:ext uri="{FF2B5EF4-FFF2-40B4-BE49-F238E27FC236}">
                <a16:creationId xmlns:a16="http://schemas.microsoft.com/office/drawing/2014/main" id="{5D96DE7A-C1B4-4655-804E-707EB0D3681F}"/>
              </a:ext>
            </a:extLst>
          </p:cNvPr>
          <p:cNvSpPr txBox="1"/>
          <p:nvPr/>
        </p:nvSpPr>
        <p:spPr>
          <a:xfrm>
            <a:off x="2395233" y="321630"/>
            <a:ext cx="8616897" cy="36893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400" b="1" dirty="0">
                <a:solidFill>
                  <a:prstClr val="white">
                    <a:lumMod val="50000"/>
                  </a:prstClr>
                </a:solidFill>
                <a:latin typeface="微软雅黑" panose="020B0503020204020204" pitchFamily="34" charset="-122"/>
                <a:ea typeface="微软雅黑" panose="020B0503020204020204" pitchFamily="34" charset="-122"/>
                <a:cs typeface="+mn-ea"/>
              </a:rPr>
              <a:t>背景介绍</a:t>
            </a:r>
            <a:endParaRPr kumimoji="0" lang="en-US" altLang="zh-CN" sz="2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endParaRPr>
          </a:p>
        </p:txBody>
      </p:sp>
      <p:sp>
        <p:nvSpPr>
          <p:cNvPr id="33" name="矩形 32">
            <a:extLst>
              <a:ext uri="{FF2B5EF4-FFF2-40B4-BE49-F238E27FC236}">
                <a16:creationId xmlns:a16="http://schemas.microsoft.com/office/drawing/2014/main" id="{6B78F756-D970-433D-8FFC-2D035206C306}"/>
              </a:ext>
            </a:extLst>
          </p:cNvPr>
          <p:cNvSpPr/>
          <p:nvPr/>
        </p:nvSpPr>
        <p:spPr>
          <a:xfrm>
            <a:off x="648025" y="1497593"/>
            <a:ext cx="5085263" cy="4189976"/>
          </a:xfrm>
          <a:prstGeom prst="rect">
            <a:avLst/>
          </a:prstGeom>
          <a:noFill/>
          <a:ln w="3810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a:extLst>
              <a:ext uri="{FF2B5EF4-FFF2-40B4-BE49-F238E27FC236}">
                <a16:creationId xmlns:a16="http://schemas.microsoft.com/office/drawing/2014/main" id="{B5147DA4-41EA-467A-9ED7-4677DF6C51C1}"/>
              </a:ext>
            </a:extLst>
          </p:cNvPr>
          <p:cNvSpPr txBox="1"/>
          <p:nvPr/>
        </p:nvSpPr>
        <p:spPr>
          <a:xfrm>
            <a:off x="648025" y="1497591"/>
            <a:ext cx="5085263" cy="46964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000" dirty="0"/>
              <a:t>基于模型进行电池设计</a:t>
            </a:r>
          </a:p>
        </p:txBody>
      </p:sp>
      <p:sp>
        <p:nvSpPr>
          <p:cNvPr id="37" name="矩形 36">
            <a:extLst>
              <a:ext uri="{FF2B5EF4-FFF2-40B4-BE49-F238E27FC236}">
                <a16:creationId xmlns:a16="http://schemas.microsoft.com/office/drawing/2014/main" id="{E6EDC4D2-3DBF-4858-AFAC-7210A5C1F91D}"/>
              </a:ext>
            </a:extLst>
          </p:cNvPr>
          <p:cNvSpPr/>
          <p:nvPr/>
        </p:nvSpPr>
        <p:spPr>
          <a:xfrm>
            <a:off x="6458712" y="1497593"/>
            <a:ext cx="5085263" cy="4189976"/>
          </a:xfrm>
          <a:prstGeom prst="rect">
            <a:avLst/>
          </a:prstGeom>
          <a:noFill/>
          <a:ln w="3810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a:extLst>
              <a:ext uri="{FF2B5EF4-FFF2-40B4-BE49-F238E27FC236}">
                <a16:creationId xmlns:a16="http://schemas.microsoft.com/office/drawing/2014/main" id="{64B28E18-2EC1-49DE-8521-9BB184A7367D}"/>
              </a:ext>
            </a:extLst>
          </p:cNvPr>
          <p:cNvSpPr txBox="1"/>
          <p:nvPr/>
        </p:nvSpPr>
        <p:spPr>
          <a:xfrm>
            <a:off x="6458712" y="1497591"/>
            <a:ext cx="5085263" cy="46964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000" dirty="0"/>
              <a:t>基于模型进行电池管理</a:t>
            </a:r>
          </a:p>
        </p:txBody>
      </p:sp>
      <p:sp>
        <p:nvSpPr>
          <p:cNvPr id="3" name="加号 2">
            <a:extLst>
              <a:ext uri="{FF2B5EF4-FFF2-40B4-BE49-F238E27FC236}">
                <a16:creationId xmlns:a16="http://schemas.microsoft.com/office/drawing/2014/main" id="{F0B9915E-EF20-4650-8760-E3395EEAB209}"/>
              </a:ext>
            </a:extLst>
          </p:cNvPr>
          <p:cNvSpPr/>
          <p:nvPr/>
        </p:nvSpPr>
        <p:spPr>
          <a:xfrm>
            <a:off x="5750668" y="3232657"/>
            <a:ext cx="690664" cy="719847"/>
          </a:xfrm>
          <a:prstGeom prst="mathPlus">
            <a:avLst/>
          </a:prstGeom>
          <a:noFill/>
          <a:ln w="25400" cap="flat" cmpd="sng" algn="ctr">
            <a:solidFill>
              <a:srgbClr val="C0504D"/>
            </a:solidFill>
            <a:prstDash val="solid"/>
            <a:miter/>
            <a:tailEnd type="stealth"/>
          </a:ln>
          <a:effectLst>
            <a:outerShdw blurRad="40000" dist="20000" dir="5400000" rotWithShape="0">
              <a:srgbClr val="000000">
                <a:alpha val="38000"/>
              </a:srgbClr>
            </a:outerShdw>
          </a:effectLst>
        </p:spPr>
        <p:txBody>
          <a:bodyPr rtlCol="0" anchor="ctr"/>
          <a:lstStyle/>
          <a:p>
            <a:pPr algn="ctr"/>
            <a:endParaRPr lang="zh-CN" altLang="en-US" kern="0">
              <a:solidFill>
                <a:prstClr val="black"/>
              </a:solidFill>
              <a:latin typeface="Arial"/>
            </a:endParaRPr>
          </a:p>
        </p:txBody>
      </p:sp>
      <p:sp>
        <p:nvSpPr>
          <p:cNvPr id="45" name="矩形 44">
            <a:extLst>
              <a:ext uri="{FF2B5EF4-FFF2-40B4-BE49-F238E27FC236}">
                <a16:creationId xmlns:a16="http://schemas.microsoft.com/office/drawing/2014/main" id="{FB6758C9-BB6E-4971-ACC9-AF1A9A9D0A5B}"/>
              </a:ext>
            </a:extLst>
          </p:cNvPr>
          <p:cNvSpPr/>
          <p:nvPr/>
        </p:nvSpPr>
        <p:spPr>
          <a:xfrm>
            <a:off x="2057629" y="6038614"/>
            <a:ext cx="8174647" cy="473566"/>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mn-ea"/>
              </a:rPr>
              <a:t>模型的</a:t>
            </a:r>
            <a:r>
              <a:rPr lang="zh-CN" altLang="en-US" sz="2000" b="1" dirty="0">
                <a:solidFill>
                  <a:srgbClr val="FFFF00"/>
                </a:solidFill>
                <a:latin typeface="微软雅黑" panose="020B0503020204020204" pitchFamily="34" charset="-122"/>
                <a:ea typeface="微软雅黑" panose="020B0503020204020204" pitchFamily="34" charset="-122"/>
                <a:sym typeface="+mn-ea"/>
              </a:rPr>
              <a:t>高保真度</a:t>
            </a:r>
            <a:r>
              <a:rPr lang="zh-CN" altLang="en-US" sz="2000" b="1" dirty="0">
                <a:solidFill>
                  <a:schemeClr val="bg1"/>
                </a:solidFill>
                <a:latin typeface="微软雅黑" panose="020B0503020204020204" pitchFamily="34" charset="-122"/>
                <a:ea typeface="微软雅黑" panose="020B0503020204020204" pitchFamily="34" charset="-122"/>
                <a:sym typeface="+mn-ea"/>
              </a:rPr>
              <a:t>和</a:t>
            </a:r>
            <a:r>
              <a:rPr lang="zh-CN" altLang="en-US" sz="2000" b="1" dirty="0">
                <a:solidFill>
                  <a:srgbClr val="FFFF00"/>
                </a:solidFill>
                <a:latin typeface="微软雅黑" panose="020B0503020204020204" pitchFamily="34" charset="-122"/>
                <a:ea typeface="微软雅黑" panose="020B0503020204020204" pitchFamily="34" charset="-122"/>
                <a:sym typeface="+mn-ea"/>
              </a:rPr>
              <a:t>低计算成本</a:t>
            </a:r>
            <a:r>
              <a:rPr lang="zh-CN" altLang="en-US" sz="2000" b="1" dirty="0">
                <a:solidFill>
                  <a:schemeClr val="bg1"/>
                </a:solidFill>
                <a:latin typeface="微软雅黑" panose="020B0503020204020204" pitchFamily="34" charset="-122"/>
                <a:ea typeface="微软雅黑" panose="020B0503020204020204" pitchFamily="34" charset="-122"/>
                <a:sym typeface="+mn-ea"/>
              </a:rPr>
              <a:t>是其应用的重要基础</a:t>
            </a:r>
          </a:p>
        </p:txBody>
      </p:sp>
      <p:pic>
        <p:nvPicPr>
          <p:cNvPr id="8" name="图片 7">
            <a:extLst>
              <a:ext uri="{FF2B5EF4-FFF2-40B4-BE49-F238E27FC236}">
                <a16:creationId xmlns:a16="http://schemas.microsoft.com/office/drawing/2014/main" id="{2A38880B-AF25-4394-9126-67F615DBBFBD}"/>
              </a:ext>
            </a:extLst>
          </p:cNvPr>
          <p:cNvPicPr>
            <a:picLocks noChangeAspect="1"/>
          </p:cNvPicPr>
          <p:nvPr/>
        </p:nvPicPr>
        <p:blipFill>
          <a:blip r:embed="rId6"/>
          <a:stretch>
            <a:fillRect/>
          </a:stretch>
        </p:blipFill>
        <p:spPr>
          <a:xfrm>
            <a:off x="720900" y="2423921"/>
            <a:ext cx="4939507" cy="3057166"/>
          </a:xfrm>
          <a:prstGeom prst="rect">
            <a:avLst/>
          </a:prstGeom>
        </p:spPr>
      </p:pic>
      <p:sp>
        <p:nvSpPr>
          <p:cNvPr id="51" name="文本框 50">
            <a:extLst>
              <a:ext uri="{FF2B5EF4-FFF2-40B4-BE49-F238E27FC236}">
                <a16:creationId xmlns:a16="http://schemas.microsoft.com/office/drawing/2014/main" id="{CA56ACBD-8700-4960-B890-D96365126C1C}"/>
              </a:ext>
            </a:extLst>
          </p:cNvPr>
          <p:cNvSpPr txBox="1"/>
          <p:nvPr/>
        </p:nvSpPr>
        <p:spPr>
          <a:xfrm>
            <a:off x="535475" y="998438"/>
            <a:ext cx="11218959" cy="441916"/>
          </a:xfrm>
          <a:prstGeom prst="rect">
            <a:avLst/>
          </a:prstGeom>
          <a:noFill/>
        </p:spPr>
        <p:txBody>
          <a:bodyPr wrap="square" rtlCol="0">
            <a:spAutoFit/>
          </a:bodyPr>
          <a:lstStyle/>
          <a:p>
            <a:pPr marL="285750" indent="-285750">
              <a:lnSpc>
                <a:spcPts val="3000"/>
              </a:lnSpc>
              <a:buFont typeface="Wingdings" panose="05000000000000000000" pitchFamily="2" charset="2"/>
              <a:buChar char="p"/>
            </a:pPr>
            <a:r>
              <a:rPr lang="zh-CN" altLang="en-US" sz="2000" b="1" dirty="0">
                <a:solidFill>
                  <a:srgbClr val="1F497D">
                    <a:lumMod val="75000"/>
                  </a:srgbClr>
                </a:solidFill>
                <a:latin typeface="微软雅黑" panose="020B0503020204020204" pitchFamily="34" charset="-122"/>
                <a:ea typeface="微软雅黑" panose="020B0503020204020204" pitchFamily="34" charset="-122"/>
              </a:rPr>
              <a:t>基于模型对电池进行设计和管理可提升电动汽车的快充能力及使用寿命，并显著降低开发成本</a:t>
            </a:r>
          </a:p>
        </p:txBody>
      </p:sp>
      <p:sp>
        <p:nvSpPr>
          <p:cNvPr id="53" name="文本框 52">
            <a:extLst>
              <a:ext uri="{FF2B5EF4-FFF2-40B4-BE49-F238E27FC236}">
                <a16:creationId xmlns:a16="http://schemas.microsoft.com/office/drawing/2014/main" id="{DAA65212-67D0-4C1A-B577-950F914EC2AD}"/>
              </a:ext>
            </a:extLst>
          </p:cNvPr>
          <p:cNvSpPr txBox="1"/>
          <p:nvPr/>
        </p:nvSpPr>
        <p:spPr>
          <a:xfrm>
            <a:off x="1456845" y="2014182"/>
            <a:ext cx="3467616" cy="338554"/>
          </a:xfrm>
          <a:prstGeom prst="rect">
            <a:avLst/>
          </a:prstGeom>
          <a:noFill/>
        </p:spPr>
        <p:txBody>
          <a:bodyPr wrap="none" rtlCol="0">
            <a:spAutoFit/>
          </a:bodyPr>
          <a:lstStyle/>
          <a:p>
            <a:r>
              <a:rPr lang="zh-CN" altLang="en-US" sz="1600" b="1" dirty="0">
                <a:solidFill>
                  <a:srgbClr val="1F497D"/>
                </a:solidFill>
                <a:latin typeface="微软雅黑" panose="020B0503020204020204" pitchFamily="34" charset="-122"/>
                <a:ea typeface="微软雅黑" panose="020B0503020204020204" pitchFamily="34" charset="-122"/>
              </a:rPr>
              <a:t>优化极耳位置及长宽比提升快充能力</a:t>
            </a:r>
          </a:p>
        </p:txBody>
      </p:sp>
      <p:sp>
        <p:nvSpPr>
          <p:cNvPr id="54" name="文本框 53">
            <a:extLst>
              <a:ext uri="{FF2B5EF4-FFF2-40B4-BE49-F238E27FC236}">
                <a16:creationId xmlns:a16="http://schemas.microsoft.com/office/drawing/2014/main" id="{16BF700C-8DCE-4EF9-86A6-4A757C127C6D}"/>
              </a:ext>
            </a:extLst>
          </p:cNvPr>
          <p:cNvSpPr txBox="1"/>
          <p:nvPr/>
        </p:nvSpPr>
        <p:spPr>
          <a:xfrm>
            <a:off x="7164943" y="2017827"/>
            <a:ext cx="3672800" cy="338554"/>
          </a:xfrm>
          <a:prstGeom prst="rect">
            <a:avLst/>
          </a:prstGeom>
          <a:noFill/>
        </p:spPr>
        <p:txBody>
          <a:bodyPr wrap="none" rtlCol="0">
            <a:spAutoFit/>
          </a:bodyPr>
          <a:lstStyle/>
          <a:p>
            <a:r>
              <a:rPr lang="zh-CN" altLang="en-US" sz="1600" b="1" dirty="0">
                <a:solidFill>
                  <a:srgbClr val="1F497D"/>
                </a:solidFill>
                <a:latin typeface="微软雅黑" panose="020B0503020204020204" pitchFamily="34" charset="-122"/>
                <a:ea typeface="微软雅黑" panose="020B0503020204020204" pitchFamily="34" charset="-122"/>
              </a:rPr>
              <a:t>基于扩展单粒子模型在线预测电池功率</a:t>
            </a:r>
          </a:p>
        </p:txBody>
      </p:sp>
      <p:sp>
        <p:nvSpPr>
          <p:cNvPr id="56" name="矩形 55">
            <a:extLst>
              <a:ext uri="{FF2B5EF4-FFF2-40B4-BE49-F238E27FC236}">
                <a16:creationId xmlns:a16="http://schemas.microsoft.com/office/drawing/2014/main" id="{63F8664F-EEC9-4F50-9CA6-3BA25A5ADB5A}"/>
              </a:ext>
            </a:extLst>
          </p:cNvPr>
          <p:cNvSpPr/>
          <p:nvPr/>
        </p:nvSpPr>
        <p:spPr>
          <a:xfrm>
            <a:off x="215900" y="6557252"/>
            <a:ext cx="11398102" cy="246221"/>
          </a:xfrm>
          <a:prstGeom prst="rect">
            <a:avLst/>
          </a:prstGeom>
        </p:spPr>
        <p:txBody>
          <a:bodyPr wrap="square">
            <a:spAutoFit/>
          </a:bodyPr>
          <a:lstStyle/>
          <a:p>
            <a:r>
              <a:rPr lang="en-US" altLang="zh-CN" sz="1000" i="1" dirty="0">
                <a:latin typeface="微软雅黑" panose="020B0503020204020204" pitchFamily="34" charset="-122"/>
                <a:ea typeface="微软雅黑" panose="020B0503020204020204" pitchFamily="34" charset="-122"/>
              </a:rPr>
              <a:t>Applied Energy 2025 377: IEEE Transactions on Transportation Electrification,2024,1-.</a:t>
            </a:r>
          </a:p>
        </p:txBody>
      </p:sp>
    </p:spTree>
    <p:extLst>
      <p:ext uri="{BB962C8B-B14F-4D97-AF65-F5344CB8AC3E}">
        <p14:creationId xmlns:p14="http://schemas.microsoft.com/office/powerpoint/2010/main" val="3163111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671" y="378"/>
            <a:ext cx="3185874" cy="68572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          </a:t>
            </a:r>
            <a:endParaRPr kumimoji="0" lang="zh-CN" altLang="en-US"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5" name="矩形 34"/>
          <p:cNvSpPr/>
          <p:nvPr/>
        </p:nvSpPr>
        <p:spPr>
          <a:xfrm>
            <a:off x="629401" y="2441550"/>
            <a:ext cx="1928413" cy="1015534"/>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6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目 录</a:t>
            </a:r>
          </a:p>
        </p:txBody>
      </p:sp>
      <p:sp>
        <p:nvSpPr>
          <p:cNvPr id="36" name="矩形 35"/>
          <p:cNvSpPr/>
          <p:nvPr/>
        </p:nvSpPr>
        <p:spPr>
          <a:xfrm>
            <a:off x="657453" y="3493206"/>
            <a:ext cx="1872307" cy="408573"/>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655"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CONTENTS</a:t>
            </a:r>
          </a:p>
        </p:txBody>
      </p:sp>
      <p:pic>
        <p:nvPicPr>
          <p:cNvPr id="19" name="图片 5"/>
          <p:cNvPicPr>
            <a:picLocks noChangeAspect="1"/>
          </p:cNvPicPr>
          <p:nvPr/>
        </p:nvPicPr>
        <p:blipFill rotWithShape="1">
          <a:blip r:embed="rId3">
            <a:duotone>
              <a:schemeClr val="accent1">
                <a:shade val="45000"/>
                <a:satMod val="135000"/>
              </a:schemeClr>
              <a:prstClr val="white"/>
            </a:duotone>
          </a:blip>
          <a:srcRect l="10250" t="11250" r="9625" b="11375"/>
          <a:stretch>
            <a:fillRect/>
          </a:stretch>
        </p:blipFill>
        <p:spPr>
          <a:xfrm>
            <a:off x="11010901" y="254001"/>
            <a:ext cx="939800" cy="907545"/>
          </a:xfrm>
          <a:prstGeom prst="rect">
            <a:avLst/>
          </a:prstGeom>
        </p:spPr>
      </p:pic>
      <p:grpSp>
        <p:nvGrpSpPr>
          <p:cNvPr id="2" name="组合 1">
            <a:extLst>
              <a:ext uri="{FF2B5EF4-FFF2-40B4-BE49-F238E27FC236}">
                <a16:creationId xmlns:a16="http://schemas.microsoft.com/office/drawing/2014/main" id="{93DD6082-7B52-4F48-8441-A32E46963AFC}"/>
              </a:ext>
            </a:extLst>
          </p:cNvPr>
          <p:cNvGrpSpPr/>
          <p:nvPr/>
        </p:nvGrpSpPr>
        <p:grpSpPr>
          <a:xfrm>
            <a:off x="4846378" y="1161546"/>
            <a:ext cx="5621472" cy="725364"/>
            <a:chOff x="5256244" y="838944"/>
            <a:chExt cx="5621472" cy="725364"/>
          </a:xfrm>
        </p:grpSpPr>
        <p:sp>
          <p:nvSpPr>
            <p:cNvPr id="13" name="圆角矩形 16"/>
            <p:cNvSpPr/>
            <p:nvPr/>
          </p:nvSpPr>
          <p:spPr>
            <a:xfrm>
              <a:off x="5256244" y="892454"/>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C000"/>
                </a:solidFill>
                <a:effectLst/>
                <a:uLnTx/>
                <a:uFillTx/>
                <a:latin typeface="等线"/>
                <a:ea typeface="等线" panose="02010600030101010101" pitchFamily="2" charset="-122"/>
                <a:cs typeface="+mn-cs"/>
              </a:endParaRPr>
            </a:p>
          </p:txBody>
        </p:sp>
        <p:sp>
          <p:nvSpPr>
            <p:cNvPr id="17" name="椭圆 80"/>
            <p:cNvSpPr/>
            <p:nvPr/>
          </p:nvSpPr>
          <p:spPr bwMode="auto">
            <a:xfrm>
              <a:off x="5300921" y="87095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1</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1" name="矩形 39"/>
            <p:cNvSpPr>
              <a:spLocks noChangeArrowheads="1"/>
            </p:cNvSpPr>
            <p:nvPr/>
          </p:nvSpPr>
          <p:spPr bwMode="auto">
            <a:xfrm>
              <a:off x="5666910" y="838944"/>
              <a:ext cx="513537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11" name="矩形 39"/>
            <p:cNvSpPr>
              <a:spLocks noChangeArrowheads="1"/>
            </p:cNvSpPr>
            <p:nvPr/>
          </p:nvSpPr>
          <p:spPr bwMode="auto">
            <a:xfrm>
              <a:off x="6301155" y="871017"/>
              <a:ext cx="4252375"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3" name="矩形 39"/>
            <p:cNvSpPr>
              <a:spLocks noChangeArrowheads="1"/>
            </p:cNvSpPr>
            <p:nvPr/>
          </p:nvSpPr>
          <p:spPr bwMode="auto">
            <a:xfrm>
              <a:off x="6301155" y="838944"/>
              <a:ext cx="457656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lang="zh-CN" altLang="en-US" sz="2400" dirty="0">
                  <a:solidFill>
                    <a:prstClr val="white">
                      <a:lumMod val="50000"/>
                    </a:prstClr>
                  </a:solidFill>
                  <a:latin typeface="微软雅黑" panose="020B0503020204020204" pitchFamily="34" charset="-122"/>
                  <a:ea typeface="微软雅黑" panose="020B0503020204020204" pitchFamily="34" charset="-122"/>
                </a:rPr>
                <a:t>背景介绍</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32" name="灯片编号占位符 1"/>
          <p:cNvSpPr txBox="1"/>
          <p:nvPr/>
        </p:nvSpPr>
        <p:spPr>
          <a:xfrm>
            <a:off x="11691891" y="6472112"/>
            <a:ext cx="47028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C6F1613-AF62-4980-B505-CD1D333CD05B}" type="slidenum">
              <a:rPr kumimoji="0" lang="zh-CN" altLang="en-US" sz="1800" b="1" i="0" u="none" strike="noStrike" kern="1200" cap="none" spc="0" normalizeH="0" baseline="0" noProof="0">
                <a:ln>
                  <a:noFill/>
                </a:ln>
                <a:solidFill>
                  <a:srgbClr val="FF0000"/>
                </a:solidFill>
                <a:effectLst/>
                <a:uLnTx/>
                <a:uFillTx/>
                <a:latin typeface="等线"/>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zh-CN" altLang="en-US" sz="1800" b="1" i="0" u="none" strike="noStrike" kern="1200" cap="none" spc="0" normalizeH="0" baseline="0" noProof="0" dirty="0">
              <a:ln>
                <a:noFill/>
              </a:ln>
              <a:solidFill>
                <a:srgbClr val="FF0000"/>
              </a:solidFill>
              <a:effectLst/>
              <a:uLnTx/>
              <a:uFillTx/>
              <a:latin typeface="等线"/>
              <a:ea typeface="等线" panose="02010600030101010101" pitchFamily="2" charset="-122"/>
              <a:cs typeface="+mn-cs"/>
            </a:endParaRPr>
          </a:p>
        </p:txBody>
      </p:sp>
      <p:grpSp>
        <p:nvGrpSpPr>
          <p:cNvPr id="5" name="组合 4">
            <a:extLst>
              <a:ext uri="{FF2B5EF4-FFF2-40B4-BE49-F238E27FC236}">
                <a16:creationId xmlns:a16="http://schemas.microsoft.com/office/drawing/2014/main" id="{B41E6F9F-5265-4AEE-B27F-344D4A00E198}"/>
              </a:ext>
            </a:extLst>
          </p:cNvPr>
          <p:cNvGrpSpPr/>
          <p:nvPr/>
        </p:nvGrpSpPr>
        <p:grpSpPr>
          <a:xfrm>
            <a:off x="4846378" y="2092287"/>
            <a:ext cx="5621472" cy="726003"/>
            <a:chOff x="5256244" y="2610986"/>
            <a:chExt cx="5621472" cy="726003"/>
          </a:xfrm>
        </p:grpSpPr>
        <p:sp>
          <p:nvSpPr>
            <p:cNvPr id="16" name="圆角矩形 95">
              <a:extLst>
                <a:ext uri="{FF2B5EF4-FFF2-40B4-BE49-F238E27FC236}">
                  <a16:creationId xmlns:a16="http://schemas.microsoft.com/office/drawing/2014/main" id="{E2C7D60C-10E9-4F65-AAF3-4B524873240B}"/>
                </a:ext>
              </a:extLst>
            </p:cNvPr>
            <p:cNvSpPr/>
            <p:nvPr/>
          </p:nvSpPr>
          <p:spPr>
            <a:xfrm>
              <a:off x="5256244" y="2674764"/>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18" name="椭圆 80">
              <a:extLst>
                <a:ext uri="{FF2B5EF4-FFF2-40B4-BE49-F238E27FC236}">
                  <a16:creationId xmlns:a16="http://schemas.microsoft.com/office/drawing/2014/main" id="{188B6AEC-F407-431C-9079-F9D4A8BB5F0E}"/>
                </a:ext>
              </a:extLst>
            </p:cNvPr>
            <p:cNvSpPr/>
            <p:nvPr/>
          </p:nvSpPr>
          <p:spPr bwMode="auto">
            <a:xfrm>
              <a:off x="5325143" y="2643634"/>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2</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矩形 39">
              <a:extLst>
                <a:ext uri="{FF2B5EF4-FFF2-40B4-BE49-F238E27FC236}">
                  <a16:creationId xmlns:a16="http://schemas.microsoft.com/office/drawing/2014/main" id="{A5DB18A1-5231-4167-8431-CA445A2CCCDA}"/>
                </a:ext>
              </a:extLst>
            </p:cNvPr>
            <p:cNvSpPr>
              <a:spLocks noChangeArrowheads="1"/>
            </p:cNvSpPr>
            <p:nvPr/>
          </p:nvSpPr>
          <p:spPr bwMode="auto">
            <a:xfrm>
              <a:off x="6301155" y="2610986"/>
              <a:ext cx="457656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sz="24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宋体" panose="02010600030101010101" pitchFamily="2" charset="-122"/>
                </a:rPr>
                <a:t>研究目的</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33" name="组合 32">
            <a:extLst>
              <a:ext uri="{FF2B5EF4-FFF2-40B4-BE49-F238E27FC236}">
                <a16:creationId xmlns:a16="http://schemas.microsoft.com/office/drawing/2014/main" id="{03857127-56B5-4E71-B36D-DB90A746017A}"/>
              </a:ext>
            </a:extLst>
          </p:cNvPr>
          <p:cNvGrpSpPr/>
          <p:nvPr/>
        </p:nvGrpSpPr>
        <p:grpSpPr>
          <a:xfrm>
            <a:off x="4846378" y="3097074"/>
            <a:ext cx="5621472" cy="726003"/>
            <a:chOff x="5256244" y="3551225"/>
            <a:chExt cx="5621472" cy="726003"/>
          </a:xfrm>
        </p:grpSpPr>
        <p:sp>
          <p:nvSpPr>
            <p:cNvPr id="40" name="圆角矩形 95">
              <a:extLst>
                <a:ext uri="{FF2B5EF4-FFF2-40B4-BE49-F238E27FC236}">
                  <a16:creationId xmlns:a16="http://schemas.microsoft.com/office/drawing/2014/main" id="{F2AB2D80-8C0B-402B-A811-BA19561894AA}"/>
                </a:ext>
              </a:extLst>
            </p:cNvPr>
            <p:cNvSpPr/>
            <p:nvPr/>
          </p:nvSpPr>
          <p:spPr>
            <a:xfrm>
              <a:off x="5256244" y="3615003"/>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42" name="椭圆 80">
              <a:extLst>
                <a:ext uri="{FF2B5EF4-FFF2-40B4-BE49-F238E27FC236}">
                  <a16:creationId xmlns:a16="http://schemas.microsoft.com/office/drawing/2014/main" id="{2E49E846-7CFF-4BA5-ADB9-C196E09C5A8B}"/>
                </a:ext>
              </a:extLst>
            </p:cNvPr>
            <p:cNvSpPr/>
            <p:nvPr/>
          </p:nvSpPr>
          <p:spPr bwMode="auto">
            <a:xfrm>
              <a:off x="5325143" y="358387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3</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3" name="矩形 39">
              <a:extLst>
                <a:ext uri="{FF2B5EF4-FFF2-40B4-BE49-F238E27FC236}">
                  <a16:creationId xmlns:a16="http://schemas.microsoft.com/office/drawing/2014/main" id="{DD6ED6F6-F785-4D42-8538-05844B4172FA}"/>
                </a:ext>
              </a:extLst>
            </p:cNvPr>
            <p:cNvSpPr>
              <a:spLocks noChangeArrowheads="1"/>
            </p:cNvSpPr>
            <p:nvPr/>
          </p:nvSpPr>
          <p:spPr bwMode="auto">
            <a:xfrm>
              <a:off x="6301155" y="3551225"/>
              <a:ext cx="457656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研究方法</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21" name="组合 20">
            <a:extLst>
              <a:ext uri="{FF2B5EF4-FFF2-40B4-BE49-F238E27FC236}">
                <a16:creationId xmlns:a16="http://schemas.microsoft.com/office/drawing/2014/main" id="{6C00BFDE-23E1-48A5-8D55-CB1756843BC1}"/>
              </a:ext>
            </a:extLst>
          </p:cNvPr>
          <p:cNvGrpSpPr/>
          <p:nvPr/>
        </p:nvGrpSpPr>
        <p:grpSpPr>
          <a:xfrm>
            <a:off x="4846378" y="4020693"/>
            <a:ext cx="6164523" cy="726003"/>
            <a:chOff x="5256244" y="3551225"/>
            <a:chExt cx="6164523" cy="726003"/>
          </a:xfrm>
        </p:grpSpPr>
        <p:sp>
          <p:nvSpPr>
            <p:cNvPr id="22" name="圆角矩形 95">
              <a:extLst>
                <a:ext uri="{FF2B5EF4-FFF2-40B4-BE49-F238E27FC236}">
                  <a16:creationId xmlns:a16="http://schemas.microsoft.com/office/drawing/2014/main" id="{33964DB7-412A-4551-930E-3F5181CFD2E2}"/>
                </a:ext>
              </a:extLst>
            </p:cNvPr>
            <p:cNvSpPr/>
            <p:nvPr/>
          </p:nvSpPr>
          <p:spPr>
            <a:xfrm>
              <a:off x="5256244" y="3615003"/>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24" name="椭圆 80">
              <a:extLst>
                <a:ext uri="{FF2B5EF4-FFF2-40B4-BE49-F238E27FC236}">
                  <a16:creationId xmlns:a16="http://schemas.microsoft.com/office/drawing/2014/main" id="{234B7DA6-48E5-4019-91CB-EF2672B93DDE}"/>
                </a:ext>
              </a:extLst>
            </p:cNvPr>
            <p:cNvSpPr/>
            <p:nvPr/>
          </p:nvSpPr>
          <p:spPr bwMode="auto">
            <a:xfrm>
              <a:off x="5325143" y="358387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4</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5" name="矩形 39">
              <a:extLst>
                <a:ext uri="{FF2B5EF4-FFF2-40B4-BE49-F238E27FC236}">
                  <a16:creationId xmlns:a16="http://schemas.microsoft.com/office/drawing/2014/main" id="{EE8C2864-DDAB-4616-A9AF-88ACBD159A0C}"/>
                </a:ext>
              </a:extLst>
            </p:cNvPr>
            <p:cNvSpPr>
              <a:spLocks noChangeArrowheads="1"/>
            </p:cNvSpPr>
            <p:nvPr/>
          </p:nvSpPr>
          <p:spPr bwMode="auto">
            <a:xfrm>
              <a:off x="6301155" y="3551225"/>
              <a:ext cx="5119612"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仿真结果</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26" name="组合 25">
            <a:extLst>
              <a:ext uri="{FF2B5EF4-FFF2-40B4-BE49-F238E27FC236}">
                <a16:creationId xmlns:a16="http://schemas.microsoft.com/office/drawing/2014/main" id="{DF7C6376-6CB7-45C7-AC01-F8A170431AEF}"/>
              </a:ext>
            </a:extLst>
          </p:cNvPr>
          <p:cNvGrpSpPr/>
          <p:nvPr/>
        </p:nvGrpSpPr>
        <p:grpSpPr>
          <a:xfrm>
            <a:off x="4846378" y="4923486"/>
            <a:ext cx="6164523" cy="726003"/>
            <a:chOff x="5256244" y="3551225"/>
            <a:chExt cx="6164523" cy="726003"/>
          </a:xfrm>
        </p:grpSpPr>
        <p:sp>
          <p:nvSpPr>
            <p:cNvPr id="27" name="圆角矩形 95">
              <a:extLst>
                <a:ext uri="{FF2B5EF4-FFF2-40B4-BE49-F238E27FC236}">
                  <a16:creationId xmlns:a16="http://schemas.microsoft.com/office/drawing/2014/main" id="{C8137BA5-EA23-433F-9C2F-F3A0BC35B96F}"/>
                </a:ext>
              </a:extLst>
            </p:cNvPr>
            <p:cNvSpPr/>
            <p:nvPr/>
          </p:nvSpPr>
          <p:spPr>
            <a:xfrm>
              <a:off x="5256244" y="3615003"/>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28" name="椭圆 80">
              <a:extLst>
                <a:ext uri="{FF2B5EF4-FFF2-40B4-BE49-F238E27FC236}">
                  <a16:creationId xmlns:a16="http://schemas.microsoft.com/office/drawing/2014/main" id="{5B7BEDB3-C309-4931-88F7-A5E10D98590B}"/>
                </a:ext>
              </a:extLst>
            </p:cNvPr>
            <p:cNvSpPr/>
            <p:nvPr/>
          </p:nvSpPr>
          <p:spPr bwMode="auto">
            <a:xfrm>
              <a:off x="5325143" y="358387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5</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9" name="矩形 39">
              <a:extLst>
                <a:ext uri="{FF2B5EF4-FFF2-40B4-BE49-F238E27FC236}">
                  <a16:creationId xmlns:a16="http://schemas.microsoft.com/office/drawing/2014/main" id="{C7DE0DF0-5657-48B0-9BFE-4AAAAA6D4BD8}"/>
                </a:ext>
              </a:extLst>
            </p:cNvPr>
            <p:cNvSpPr>
              <a:spLocks noChangeArrowheads="1"/>
            </p:cNvSpPr>
            <p:nvPr/>
          </p:nvSpPr>
          <p:spPr bwMode="auto">
            <a:xfrm>
              <a:off x="6301155" y="3551225"/>
              <a:ext cx="5119612"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lang="zh-CN" altLang="en-US" sz="2400" dirty="0">
                  <a:solidFill>
                    <a:prstClr val="white">
                      <a:lumMod val="50000"/>
                    </a:prstClr>
                  </a:solidFill>
                  <a:latin typeface="微软雅黑" panose="020B0503020204020204" pitchFamily="34" charset="-122"/>
                  <a:ea typeface="微软雅黑" panose="020B0503020204020204" pitchFamily="34" charset="-122"/>
                  <a:cs typeface="宋体" panose="02010600030101010101" pitchFamily="2" charset="-122"/>
                </a:rPr>
                <a:t>结论</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spTree>
    <p:extLst>
      <p:ext uri="{BB962C8B-B14F-4D97-AF65-F5344CB8AC3E}">
        <p14:creationId xmlns:p14="http://schemas.microsoft.com/office/powerpoint/2010/main" val="3601117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a:extLst>
              <a:ext uri="{FF2B5EF4-FFF2-40B4-BE49-F238E27FC236}">
                <a16:creationId xmlns:a16="http://schemas.microsoft.com/office/drawing/2014/main" id="{0876BD69-EC02-4E1F-9A37-673BB0C65772}"/>
              </a:ext>
            </a:extLst>
          </p:cNvPr>
          <p:cNvSpPr/>
          <p:nvPr/>
        </p:nvSpPr>
        <p:spPr>
          <a:xfrm>
            <a:off x="9600367" y="1979397"/>
            <a:ext cx="1943608" cy="382753"/>
          </a:xfrm>
          <a:prstGeom prst="rect">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a:extLst>
              <a:ext uri="{FF2B5EF4-FFF2-40B4-BE49-F238E27FC236}">
                <a16:creationId xmlns:a16="http://schemas.microsoft.com/office/drawing/2014/main" id="{44434057-E1AB-4386-B2DF-344B49DB08A2}"/>
              </a:ext>
            </a:extLst>
          </p:cNvPr>
          <p:cNvSpPr txBox="1"/>
          <p:nvPr/>
        </p:nvSpPr>
        <p:spPr>
          <a:xfrm>
            <a:off x="10012096" y="1992818"/>
            <a:ext cx="1569660" cy="369332"/>
          </a:xfrm>
          <a:prstGeom prst="rect">
            <a:avLst/>
          </a:prstGeom>
          <a:noFill/>
        </p:spPr>
        <p:txBody>
          <a:bodyPr wrap="none" rtlCol="0">
            <a:spAutoFit/>
          </a:bodyPr>
          <a:lstStyle/>
          <a:p>
            <a:r>
              <a:rPr lang="zh-CN" altLang="en-US" b="1" dirty="0">
                <a:solidFill>
                  <a:srgbClr val="7030A0"/>
                </a:solidFill>
                <a:latin typeface="微软雅黑" panose="020B0503020204020204" pitchFamily="34" charset="-122"/>
                <a:ea typeface="微软雅黑" panose="020B0503020204020204" pitchFamily="34" charset="-122"/>
              </a:rPr>
              <a:t>计算需求过高</a:t>
            </a:r>
          </a:p>
        </p:txBody>
      </p:sp>
      <p:sp>
        <p:nvSpPr>
          <p:cNvPr id="11" name="矩形 10">
            <a:extLst>
              <a:ext uri="{FF2B5EF4-FFF2-40B4-BE49-F238E27FC236}">
                <a16:creationId xmlns:a16="http://schemas.microsoft.com/office/drawing/2014/main" id="{130640EC-09E8-45AA-B6F9-3C9F1DAB4CD7}"/>
              </a:ext>
            </a:extLst>
          </p:cNvPr>
          <p:cNvSpPr/>
          <p:nvPr/>
        </p:nvSpPr>
        <p:spPr>
          <a:xfrm>
            <a:off x="3789680" y="1967232"/>
            <a:ext cx="1943608" cy="382753"/>
          </a:xfrm>
          <a:prstGeom prst="rect">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id="{9720721C-3297-4F4D-B474-BD94D0D46206}"/>
              </a:ext>
            </a:extLst>
          </p:cNvPr>
          <p:cNvPicPr>
            <a:picLocks noChangeAspect="1"/>
          </p:cNvPicPr>
          <p:nvPr/>
        </p:nvPicPr>
        <p:blipFill>
          <a:blip r:embed="rId3"/>
          <a:stretch>
            <a:fillRect/>
          </a:stretch>
        </p:blipFill>
        <p:spPr>
          <a:xfrm>
            <a:off x="722231" y="2535916"/>
            <a:ext cx="4936849" cy="3053091"/>
          </a:xfrm>
          <a:prstGeom prst="rect">
            <a:avLst/>
          </a:prstGeom>
        </p:spPr>
      </p:pic>
      <p:sp>
        <p:nvSpPr>
          <p:cNvPr id="52" name="箭头: 右 51">
            <a:extLst>
              <a:ext uri="{FF2B5EF4-FFF2-40B4-BE49-F238E27FC236}">
                <a16:creationId xmlns:a16="http://schemas.microsoft.com/office/drawing/2014/main" id="{C76391C4-D760-4746-B456-278E3098AC45}"/>
              </a:ext>
            </a:extLst>
          </p:cNvPr>
          <p:cNvSpPr/>
          <p:nvPr/>
        </p:nvSpPr>
        <p:spPr>
          <a:xfrm rot="5400000">
            <a:off x="5958992" y="4230179"/>
            <a:ext cx="371923" cy="3239885"/>
          </a:xfrm>
          <a:prstGeom prst="rightArrow">
            <a:avLst>
              <a:gd name="adj1" fmla="val 50000"/>
              <a:gd name="adj2" fmla="val 201887"/>
            </a:avLst>
          </a:prstGeom>
          <a:gradFill>
            <a:gsLst>
              <a:gs pos="61000">
                <a:srgbClr val="1F497D"/>
              </a:gs>
              <a:gs pos="0">
                <a:sysClr val="window" lastClr="FFFFFF">
                  <a:lumMod val="95000"/>
                </a:sysClr>
              </a:gs>
            </a:gsLst>
            <a:lin ang="0" scaled="0"/>
          </a:gradFill>
          <a:ln w="25400" cap="flat" cmpd="sng" algn="ctr">
            <a:noFill/>
            <a:prstDash val="solid"/>
            <a:miter/>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a:endParaRPr>
          </a:p>
        </p:txBody>
      </p:sp>
      <p:pic>
        <p:nvPicPr>
          <p:cNvPr id="39" name="图片 5"/>
          <p:cNvPicPr>
            <a:picLocks noChangeAspect="1"/>
          </p:cNvPicPr>
          <p:nvPr/>
        </p:nvPicPr>
        <p:blipFill rotWithShape="1">
          <a:blip r:embed="rId4">
            <a:duotone>
              <a:schemeClr val="accent1">
                <a:shade val="45000"/>
                <a:satMod val="135000"/>
              </a:schemeClr>
              <a:prstClr val="white"/>
            </a:duotone>
          </a:blip>
          <a:srcRect l="10250" t="11250" r="9625" b="11375"/>
          <a:stretch>
            <a:fillRect/>
          </a:stretch>
        </p:blipFill>
        <p:spPr>
          <a:xfrm>
            <a:off x="11132931" y="43982"/>
            <a:ext cx="939800" cy="907545"/>
          </a:xfrm>
          <a:prstGeom prst="rect">
            <a:avLst/>
          </a:prstGeom>
        </p:spPr>
      </p:pic>
      <p:pic>
        <p:nvPicPr>
          <p:cNvPr id="41" name="图片 40"/>
          <p:cNvPicPr>
            <a:picLocks noChangeAspect="1"/>
          </p:cNvPicPr>
          <p:nvPr/>
        </p:nvPicPr>
        <p:blipFill>
          <a:blip r:embed="rId5"/>
          <a:stretch>
            <a:fillRect/>
          </a:stretch>
        </p:blipFill>
        <p:spPr>
          <a:xfrm>
            <a:off x="535475" y="103045"/>
            <a:ext cx="3640312" cy="869637"/>
          </a:xfrm>
          <a:prstGeom prst="rect">
            <a:avLst/>
          </a:prstGeom>
        </p:spPr>
      </p:pic>
      <p:sp>
        <p:nvSpPr>
          <p:cNvPr id="42" name="矩形 259"/>
          <p:cNvSpPr>
            <a:spLocks noChangeArrowheads="1"/>
          </p:cNvSpPr>
          <p:nvPr/>
        </p:nvSpPr>
        <p:spPr bwMode="auto">
          <a:xfrm>
            <a:off x="-36533" y="207330"/>
            <a:ext cx="1673296" cy="74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7" tIns="43348" rIns="86697" bIns="4334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altLang="zh-CN" sz="4265" b="1" i="0" u="none" strike="noStrike" kern="1200" cap="all" spc="284"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1</a:t>
            </a:r>
            <a:endParaRPr kumimoji="0" lang="zh-CN" altLang="en-US" sz="4265" b="1" i="0" u="none" strike="noStrike" kern="1200" cap="all" spc="284"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endParaRPr>
          </a:p>
        </p:txBody>
      </p:sp>
      <p:sp>
        <p:nvSpPr>
          <p:cNvPr id="43" name="灯片编号占位符 1"/>
          <p:cNvSpPr txBox="1"/>
          <p:nvPr/>
        </p:nvSpPr>
        <p:spPr>
          <a:xfrm>
            <a:off x="11754434" y="6238150"/>
            <a:ext cx="44323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C6F1613-AF62-4980-B505-CD1D333CD05B}" type="slidenum">
              <a:rPr kumimoji="0" lang="zh-CN" altLang="en-US" sz="1800" b="1" i="0" u="none" strike="noStrike" kern="1200" cap="none" spc="0" normalizeH="0" baseline="0" noProof="0">
                <a:ln>
                  <a:noFill/>
                </a:ln>
                <a:solidFill>
                  <a:srgbClr val="FF0000"/>
                </a:solidFill>
                <a:effectLst/>
                <a:uLnTx/>
                <a:uFillTx/>
                <a:latin typeface="等线"/>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6</a:t>
            </a:fld>
            <a:endParaRPr kumimoji="0" lang="zh-CN" altLang="en-US" sz="1800" b="1" i="0" u="none" strike="noStrike" kern="1200" cap="none" spc="0" normalizeH="0" baseline="0" noProof="0" dirty="0">
              <a:ln>
                <a:noFill/>
              </a:ln>
              <a:solidFill>
                <a:srgbClr val="FF0000"/>
              </a:solidFill>
              <a:effectLst/>
              <a:uLnTx/>
              <a:uFillTx/>
              <a:latin typeface="等线"/>
              <a:ea typeface="等线" panose="02010600030101010101" pitchFamily="2" charset="-122"/>
              <a:cs typeface="+mn-cs"/>
            </a:endParaRPr>
          </a:p>
        </p:txBody>
      </p:sp>
      <p:sp>
        <p:nvSpPr>
          <p:cNvPr id="2" name="椭圆 1">
            <a:extLst>
              <a:ext uri="{FF2B5EF4-FFF2-40B4-BE49-F238E27FC236}">
                <a16:creationId xmlns:a16="http://schemas.microsoft.com/office/drawing/2014/main" id="{8FDF7E26-C560-4E3A-AA50-653FC110C801}"/>
              </a:ext>
            </a:extLst>
          </p:cNvPr>
          <p:cNvSpPr/>
          <p:nvPr/>
        </p:nvSpPr>
        <p:spPr>
          <a:xfrm>
            <a:off x="218661" y="103045"/>
            <a:ext cx="795130" cy="7441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a:t>
            </a:r>
            <a:endParaRPr kumimoji="0" lang="zh-CN" altLang="en-US"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0" name="TextBox 48">
            <a:extLst>
              <a:ext uri="{FF2B5EF4-FFF2-40B4-BE49-F238E27FC236}">
                <a16:creationId xmlns:a16="http://schemas.microsoft.com/office/drawing/2014/main" id="{5D96DE7A-C1B4-4655-804E-707EB0D3681F}"/>
              </a:ext>
            </a:extLst>
          </p:cNvPr>
          <p:cNvSpPr txBox="1"/>
          <p:nvPr/>
        </p:nvSpPr>
        <p:spPr>
          <a:xfrm>
            <a:off x="2395233" y="321630"/>
            <a:ext cx="8616897" cy="36893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400" b="1" dirty="0">
                <a:solidFill>
                  <a:prstClr val="white">
                    <a:lumMod val="50000"/>
                  </a:prstClr>
                </a:solidFill>
                <a:latin typeface="微软雅黑" panose="020B0503020204020204" pitchFamily="34" charset="-122"/>
                <a:ea typeface="微软雅黑" panose="020B0503020204020204" pitchFamily="34" charset="-122"/>
                <a:cs typeface="+mn-ea"/>
              </a:rPr>
              <a:t>研究目的</a:t>
            </a:r>
            <a:endParaRPr kumimoji="0" lang="en-US" altLang="zh-CN" sz="2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endParaRPr>
          </a:p>
        </p:txBody>
      </p:sp>
      <p:sp>
        <p:nvSpPr>
          <p:cNvPr id="33" name="矩形 32">
            <a:extLst>
              <a:ext uri="{FF2B5EF4-FFF2-40B4-BE49-F238E27FC236}">
                <a16:creationId xmlns:a16="http://schemas.microsoft.com/office/drawing/2014/main" id="{6B78F756-D970-433D-8FFC-2D035206C306}"/>
              </a:ext>
            </a:extLst>
          </p:cNvPr>
          <p:cNvSpPr/>
          <p:nvPr/>
        </p:nvSpPr>
        <p:spPr>
          <a:xfrm>
            <a:off x="648025" y="1497593"/>
            <a:ext cx="5085263" cy="4189976"/>
          </a:xfrm>
          <a:prstGeom prst="rect">
            <a:avLst/>
          </a:prstGeom>
          <a:noFill/>
          <a:ln w="3810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a:extLst>
              <a:ext uri="{FF2B5EF4-FFF2-40B4-BE49-F238E27FC236}">
                <a16:creationId xmlns:a16="http://schemas.microsoft.com/office/drawing/2014/main" id="{B5147DA4-41EA-467A-9ED7-4677DF6C51C1}"/>
              </a:ext>
            </a:extLst>
          </p:cNvPr>
          <p:cNvSpPr txBox="1"/>
          <p:nvPr/>
        </p:nvSpPr>
        <p:spPr>
          <a:xfrm>
            <a:off x="648025" y="1497591"/>
            <a:ext cx="5085263" cy="46964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000" dirty="0"/>
              <a:t>基于多孔电极理论建立电化学模型</a:t>
            </a:r>
          </a:p>
        </p:txBody>
      </p:sp>
      <p:sp>
        <p:nvSpPr>
          <p:cNvPr id="37" name="矩形 36">
            <a:extLst>
              <a:ext uri="{FF2B5EF4-FFF2-40B4-BE49-F238E27FC236}">
                <a16:creationId xmlns:a16="http://schemas.microsoft.com/office/drawing/2014/main" id="{E6EDC4D2-3DBF-4858-AFAC-7210A5C1F91D}"/>
              </a:ext>
            </a:extLst>
          </p:cNvPr>
          <p:cNvSpPr/>
          <p:nvPr/>
        </p:nvSpPr>
        <p:spPr>
          <a:xfrm>
            <a:off x="6458712" y="1497593"/>
            <a:ext cx="5085263" cy="4189976"/>
          </a:xfrm>
          <a:prstGeom prst="rect">
            <a:avLst/>
          </a:prstGeom>
          <a:noFill/>
          <a:ln w="3810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a:extLst>
              <a:ext uri="{FF2B5EF4-FFF2-40B4-BE49-F238E27FC236}">
                <a16:creationId xmlns:a16="http://schemas.microsoft.com/office/drawing/2014/main" id="{64B28E18-2EC1-49DE-8521-9BB184A7367D}"/>
              </a:ext>
            </a:extLst>
          </p:cNvPr>
          <p:cNvSpPr txBox="1"/>
          <p:nvPr/>
        </p:nvSpPr>
        <p:spPr>
          <a:xfrm>
            <a:off x="6458712" y="1497591"/>
            <a:ext cx="5085263" cy="46964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000" dirty="0"/>
              <a:t>基于电极真实微结构建立电化学模型</a:t>
            </a:r>
          </a:p>
        </p:txBody>
      </p:sp>
      <p:sp>
        <p:nvSpPr>
          <p:cNvPr id="45" name="矩形 44">
            <a:extLst>
              <a:ext uri="{FF2B5EF4-FFF2-40B4-BE49-F238E27FC236}">
                <a16:creationId xmlns:a16="http://schemas.microsoft.com/office/drawing/2014/main" id="{FB6758C9-BB6E-4971-ACC9-AF1A9A9D0A5B}"/>
              </a:ext>
            </a:extLst>
          </p:cNvPr>
          <p:cNvSpPr/>
          <p:nvPr/>
        </p:nvSpPr>
        <p:spPr>
          <a:xfrm>
            <a:off x="2057629" y="6038614"/>
            <a:ext cx="8174647" cy="473566"/>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mn-ea"/>
              </a:rPr>
              <a:t>需要结合两种模型的优点，在</a:t>
            </a:r>
            <a:r>
              <a:rPr lang="zh-CN" altLang="en-US" sz="2000" b="1" dirty="0">
                <a:solidFill>
                  <a:srgbClr val="FFFF00"/>
                </a:solidFill>
                <a:latin typeface="微软雅黑" panose="020B0503020204020204" pitchFamily="34" charset="-122"/>
                <a:ea typeface="微软雅黑" panose="020B0503020204020204" pitchFamily="34" charset="-122"/>
                <a:sym typeface="+mn-ea"/>
              </a:rPr>
              <a:t>精度</a:t>
            </a:r>
            <a:r>
              <a:rPr lang="zh-CN" altLang="en-US" sz="2000" b="1" dirty="0">
                <a:solidFill>
                  <a:schemeClr val="bg1"/>
                </a:solidFill>
                <a:latin typeface="微软雅黑" panose="020B0503020204020204" pitchFamily="34" charset="-122"/>
                <a:ea typeface="微软雅黑" panose="020B0503020204020204" pitchFamily="34" charset="-122"/>
                <a:sym typeface="+mn-ea"/>
              </a:rPr>
              <a:t>和</a:t>
            </a:r>
            <a:r>
              <a:rPr lang="zh-CN" altLang="en-US" sz="2000" b="1" dirty="0">
                <a:solidFill>
                  <a:srgbClr val="FFFF00"/>
                </a:solidFill>
                <a:latin typeface="微软雅黑" panose="020B0503020204020204" pitchFamily="34" charset="-122"/>
                <a:ea typeface="微软雅黑" panose="020B0503020204020204" pitchFamily="34" charset="-122"/>
                <a:sym typeface="+mn-ea"/>
              </a:rPr>
              <a:t>效率</a:t>
            </a:r>
            <a:r>
              <a:rPr lang="zh-CN" altLang="en-US" sz="2000" b="1" dirty="0">
                <a:solidFill>
                  <a:schemeClr val="bg1"/>
                </a:solidFill>
                <a:latin typeface="微软雅黑" panose="020B0503020204020204" pitchFamily="34" charset="-122"/>
                <a:ea typeface="微软雅黑" panose="020B0503020204020204" pitchFamily="34" charset="-122"/>
                <a:sym typeface="+mn-ea"/>
              </a:rPr>
              <a:t>之间达到平衡</a:t>
            </a:r>
          </a:p>
        </p:txBody>
      </p:sp>
      <p:sp>
        <p:nvSpPr>
          <p:cNvPr id="51" name="文本框 50">
            <a:extLst>
              <a:ext uri="{FF2B5EF4-FFF2-40B4-BE49-F238E27FC236}">
                <a16:creationId xmlns:a16="http://schemas.microsoft.com/office/drawing/2014/main" id="{CA56ACBD-8700-4960-B890-D96365126C1C}"/>
              </a:ext>
            </a:extLst>
          </p:cNvPr>
          <p:cNvSpPr txBox="1"/>
          <p:nvPr/>
        </p:nvSpPr>
        <p:spPr>
          <a:xfrm>
            <a:off x="535475" y="998438"/>
            <a:ext cx="11218959" cy="441916"/>
          </a:xfrm>
          <a:prstGeom prst="rect">
            <a:avLst/>
          </a:prstGeom>
          <a:noFill/>
        </p:spPr>
        <p:txBody>
          <a:bodyPr wrap="square" rtlCol="0">
            <a:spAutoFit/>
          </a:bodyPr>
          <a:lstStyle/>
          <a:p>
            <a:pPr marL="285750" indent="-285750">
              <a:lnSpc>
                <a:spcPts val="3000"/>
              </a:lnSpc>
              <a:buFont typeface="Wingdings" panose="05000000000000000000" pitchFamily="2" charset="2"/>
              <a:buChar char="p"/>
            </a:pPr>
            <a:r>
              <a:rPr lang="zh-CN" altLang="en-US" sz="2000" b="1" dirty="0">
                <a:solidFill>
                  <a:srgbClr val="1F497D">
                    <a:lumMod val="75000"/>
                  </a:srgbClr>
                </a:solidFill>
                <a:latin typeface="微软雅黑" panose="020B0503020204020204" pitchFamily="34" charset="-122"/>
                <a:ea typeface="微软雅黑" panose="020B0503020204020204" pitchFamily="34" charset="-122"/>
              </a:rPr>
              <a:t>传统伪二维（</a:t>
            </a:r>
            <a:r>
              <a:rPr lang="en-US" altLang="zh-CN" sz="2000" b="1" dirty="0">
                <a:solidFill>
                  <a:srgbClr val="1F497D">
                    <a:lumMod val="75000"/>
                  </a:srgbClr>
                </a:solidFill>
                <a:latin typeface="微软雅黑" panose="020B0503020204020204" pitchFamily="34" charset="-122"/>
                <a:ea typeface="微软雅黑" panose="020B0503020204020204" pitchFamily="34" charset="-122"/>
              </a:rPr>
              <a:t>P2D</a:t>
            </a:r>
            <a:r>
              <a:rPr lang="zh-CN" altLang="en-US" sz="2000" b="1" dirty="0">
                <a:solidFill>
                  <a:srgbClr val="1F497D">
                    <a:lumMod val="75000"/>
                  </a:srgbClr>
                </a:solidFill>
                <a:latin typeface="微软雅黑" panose="020B0503020204020204" pitchFamily="34" charset="-122"/>
                <a:ea typeface="微软雅黑" panose="020B0503020204020204" pitchFamily="34" charset="-122"/>
              </a:rPr>
              <a:t>）模型在大倍率下精度不足；微结构模型计算量过大，难以广泛应用</a:t>
            </a:r>
          </a:p>
        </p:txBody>
      </p:sp>
      <p:sp>
        <p:nvSpPr>
          <p:cNvPr id="56" name="矩形 55">
            <a:extLst>
              <a:ext uri="{FF2B5EF4-FFF2-40B4-BE49-F238E27FC236}">
                <a16:creationId xmlns:a16="http://schemas.microsoft.com/office/drawing/2014/main" id="{63F8664F-EEC9-4F50-9CA6-3BA25A5ADB5A}"/>
              </a:ext>
            </a:extLst>
          </p:cNvPr>
          <p:cNvSpPr/>
          <p:nvPr/>
        </p:nvSpPr>
        <p:spPr>
          <a:xfrm>
            <a:off x="215900" y="6557252"/>
            <a:ext cx="11398102" cy="553998"/>
          </a:xfrm>
          <a:prstGeom prst="rect">
            <a:avLst/>
          </a:prstGeom>
        </p:spPr>
        <p:txBody>
          <a:bodyPr wrap="square">
            <a:spAutoFit/>
          </a:bodyPr>
          <a:lstStyle/>
          <a:p>
            <a:r>
              <a:rPr lang="en-US" altLang="zh-CN" sz="1000" i="1" dirty="0">
                <a:latin typeface="微软雅黑" panose="020B0503020204020204" pitchFamily="34" charset="-122"/>
                <a:ea typeface="微软雅黑" panose="020B0503020204020204" pitchFamily="34" charset="-122"/>
              </a:rPr>
              <a:t>J </a:t>
            </a:r>
            <a:r>
              <a:rPr lang="en-US" altLang="zh-CN" sz="1000" i="1" dirty="0" err="1">
                <a:latin typeface="微软雅黑" panose="020B0503020204020204" pitchFamily="34" charset="-122"/>
                <a:ea typeface="微软雅黑" panose="020B0503020204020204" pitchFamily="34" charset="-122"/>
              </a:rPr>
              <a:t>Electrochem</a:t>
            </a:r>
            <a:r>
              <a:rPr lang="en-US" altLang="zh-CN" sz="1000" i="1" dirty="0">
                <a:latin typeface="微软雅黑" panose="020B0503020204020204" pitchFamily="34" charset="-122"/>
                <a:ea typeface="微软雅黑" panose="020B0503020204020204" pitchFamily="34" charset="-122"/>
              </a:rPr>
              <a:t> Soc 1993 140:1526; Nat </a:t>
            </a:r>
            <a:r>
              <a:rPr lang="en-US" altLang="zh-CN" sz="1000" i="1" dirty="0" err="1">
                <a:latin typeface="微软雅黑" panose="020B0503020204020204" pitchFamily="34" charset="-122"/>
                <a:ea typeface="微软雅黑" panose="020B0503020204020204" pitchFamily="34" charset="-122"/>
              </a:rPr>
              <a:t>Commun</a:t>
            </a:r>
            <a:r>
              <a:rPr lang="en-US" altLang="zh-CN" sz="1000" i="1" dirty="0">
                <a:latin typeface="微软雅黑" panose="020B0503020204020204" pitchFamily="34" charset="-122"/>
                <a:ea typeface="微软雅黑" panose="020B0503020204020204" pitchFamily="34" charset="-122"/>
              </a:rPr>
              <a:t> 2020 11:2079.</a:t>
            </a:r>
          </a:p>
          <a:p>
            <a:endParaRPr lang="en-US" altLang="zh-CN" sz="1000" i="1" dirty="0">
              <a:latin typeface="微软雅黑" panose="020B0503020204020204" pitchFamily="34" charset="-122"/>
              <a:ea typeface="微软雅黑" panose="020B0503020204020204" pitchFamily="34" charset="-122"/>
            </a:endParaRPr>
          </a:p>
          <a:p>
            <a:endParaRPr lang="en-US" altLang="zh-CN" sz="1000" i="1" dirty="0">
              <a:latin typeface="微软雅黑" panose="020B0503020204020204" pitchFamily="34" charset="-122"/>
              <a:ea typeface="微软雅黑" panose="020B0503020204020204" pitchFamily="34" charset="-122"/>
            </a:endParaRPr>
          </a:p>
        </p:txBody>
      </p:sp>
      <p:pic>
        <p:nvPicPr>
          <p:cNvPr id="23" name="图片 22">
            <a:extLst>
              <a:ext uri="{FF2B5EF4-FFF2-40B4-BE49-F238E27FC236}">
                <a16:creationId xmlns:a16="http://schemas.microsoft.com/office/drawing/2014/main" id="{D0EE9900-CFD1-48DE-982A-3D1A04A82ED7}"/>
              </a:ext>
            </a:extLst>
          </p:cNvPr>
          <p:cNvPicPr>
            <a:picLocks noChangeAspect="1"/>
          </p:cNvPicPr>
          <p:nvPr/>
        </p:nvPicPr>
        <p:blipFill rotWithShape="1">
          <a:blip r:embed="rId6">
            <a:extLst>
              <a:ext uri="{28A0092B-C50C-407E-A947-70E740481C1C}">
                <a14:useLocalDpi xmlns:a14="http://schemas.microsoft.com/office/drawing/2010/main" val="0"/>
              </a:ext>
            </a:extLst>
          </a:blip>
          <a:srcRect l="29976" t="22567" r="30409" b="22814"/>
          <a:stretch/>
        </p:blipFill>
        <p:spPr>
          <a:xfrm>
            <a:off x="6824179" y="2074892"/>
            <a:ext cx="3721163" cy="3847821"/>
          </a:xfrm>
          <a:prstGeom prst="rect">
            <a:avLst/>
          </a:prstGeom>
        </p:spPr>
      </p:pic>
      <p:pic>
        <p:nvPicPr>
          <p:cNvPr id="24" name="图片 23">
            <a:extLst>
              <a:ext uri="{FF2B5EF4-FFF2-40B4-BE49-F238E27FC236}">
                <a16:creationId xmlns:a16="http://schemas.microsoft.com/office/drawing/2014/main" id="{1A23A6CE-0C66-4738-BC10-6FE37BFE409C}"/>
              </a:ext>
            </a:extLst>
          </p:cNvPr>
          <p:cNvPicPr>
            <a:picLocks noChangeAspect="1"/>
          </p:cNvPicPr>
          <p:nvPr/>
        </p:nvPicPr>
        <p:blipFill rotWithShape="1">
          <a:blip r:embed="rId6">
            <a:extLst>
              <a:ext uri="{28A0092B-C50C-407E-A947-70E740481C1C}">
                <a14:useLocalDpi xmlns:a14="http://schemas.microsoft.com/office/drawing/2010/main" val="0"/>
              </a:ext>
            </a:extLst>
          </a:blip>
          <a:srcRect l="76862" t="11032" r="282"/>
          <a:stretch/>
        </p:blipFill>
        <p:spPr>
          <a:xfrm>
            <a:off x="10505119" y="2469764"/>
            <a:ext cx="990134" cy="2890643"/>
          </a:xfrm>
          <a:prstGeom prst="rect">
            <a:avLst/>
          </a:prstGeom>
        </p:spPr>
      </p:pic>
      <p:pic>
        <p:nvPicPr>
          <p:cNvPr id="25" name="图片 24">
            <a:extLst>
              <a:ext uri="{FF2B5EF4-FFF2-40B4-BE49-F238E27FC236}">
                <a16:creationId xmlns:a16="http://schemas.microsoft.com/office/drawing/2014/main" id="{387C94AC-B934-456E-AECD-34766CD08083}"/>
              </a:ext>
            </a:extLst>
          </p:cNvPr>
          <p:cNvPicPr>
            <a:picLocks noChangeAspect="1"/>
          </p:cNvPicPr>
          <p:nvPr/>
        </p:nvPicPr>
        <p:blipFill rotWithShape="1">
          <a:blip r:embed="rId6">
            <a:extLst>
              <a:ext uri="{28A0092B-C50C-407E-A947-70E740481C1C}">
                <a14:useLocalDpi xmlns:a14="http://schemas.microsoft.com/office/drawing/2010/main" val="0"/>
              </a:ext>
            </a:extLst>
          </a:blip>
          <a:srcRect r="26101" b="85028"/>
          <a:stretch/>
        </p:blipFill>
        <p:spPr>
          <a:xfrm>
            <a:off x="6537960" y="1979397"/>
            <a:ext cx="2895140" cy="439908"/>
          </a:xfrm>
          <a:prstGeom prst="rect">
            <a:avLst/>
          </a:prstGeom>
        </p:spPr>
      </p:pic>
      <p:sp>
        <p:nvSpPr>
          <p:cNvPr id="27" name="箭头: 右 26">
            <a:extLst>
              <a:ext uri="{FF2B5EF4-FFF2-40B4-BE49-F238E27FC236}">
                <a16:creationId xmlns:a16="http://schemas.microsoft.com/office/drawing/2014/main" id="{47097DFB-B525-4F31-BB39-DE5F22BF19C2}"/>
              </a:ext>
            </a:extLst>
          </p:cNvPr>
          <p:cNvSpPr/>
          <p:nvPr/>
        </p:nvSpPr>
        <p:spPr>
          <a:xfrm>
            <a:off x="5846632" y="3108697"/>
            <a:ext cx="500092" cy="397284"/>
          </a:xfrm>
          <a:prstGeom prst="rightArrow">
            <a:avLst>
              <a:gd name="adj1" fmla="val 50000"/>
              <a:gd name="adj2" fmla="val 50000"/>
            </a:avLst>
          </a:prstGeom>
          <a:noFill/>
          <a:ln w="25400" cap="flat" cmpd="sng" algn="ctr">
            <a:solidFill>
              <a:srgbClr val="C0504D"/>
            </a:solidFill>
            <a:prstDash val="solid"/>
            <a:miter/>
            <a:tailEnd type="stealth"/>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a:endParaRPr>
          </a:p>
        </p:txBody>
      </p:sp>
      <p:pic>
        <p:nvPicPr>
          <p:cNvPr id="7" name="图形 6" descr="悲伤的脸轮廓 纯色填充">
            <a:extLst>
              <a:ext uri="{FF2B5EF4-FFF2-40B4-BE49-F238E27FC236}">
                <a16:creationId xmlns:a16="http://schemas.microsoft.com/office/drawing/2014/main" id="{94B49042-3602-4E62-A0A5-1AA3CEB9286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840480" y="1928764"/>
            <a:ext cx="467907" cy="467907"/>
          </a:xfrm>
          <a:prstGeom prst="rect">
            <a:avLst/>
          </a:prstGeom>
        </p:spPr>
      </p:pic>
      <p:sp>
        <p:nvSpPr>
          <p:cNvPr id="10" name="文本框 9">
            <a:extLst>
              <a:ext uri="{FF2B5EF4-FFF2-40B4-BE49-F238E27FC236}">
                <a16:creationId xmlns:a16="http://schemas.microsoft.com/office/drawing/2014/main" id="{72ADFACA-958D-419D-B9A5-97A7E6AF2FE0}"/>
              </a:ext>
            </a:extLst>
          </p:cNvPr>
          <p:cNvSpPr txBox="1"/>
          <p:nvPr/>
        </p:nvSpPr>
        <p:spPr>
          <a:xfrm>
            <a:off x="4201409" y="1980653"/>
            <a:ext cx="1569660" cy="369332"/>
          </a:xfrm>
          <a:prstGeom prst="rect">
            <a:avLst/>
          </a:prstGeom>
          <a:noFill/>
        </p:spPr>
        <p:txBody>
          <a:bodyPr wrap="none" rtlCol="0">
            <a:spAutoFit/>
          </a:bodyPr>
          <a:lstStyle/>
          <a:p>
            <a:r>
              <a:rPr lang="zh-CN" altLang="en-US" b="1" dirty="0">
                <a:solidFill>
                  <a:srgbClr val="7030A0"/>
                </a:solidFill>
                <a:latin typeface="微软雅黑" panose="020B0503020204020204" pitchFamily="34" charset="-122"/>
                <a:ea typeface="微软雅黑" panose="020B0503020204020204" pitchFamily="34" charset="-122"/>
              </a:rPr>
              <a:t>适用倍率有限</a:t>
            </a:r>
          </a:p>
        </p:txBody>
      </p:sp>
      <p:pic>
        <p:nvPicPr>
          <p:cNvPr id="35" name="图形 34" descr="悲伤的脸轮廓 纯色填充">
            <a:extLst>
              <a:ext uri="{FF2B5EF4-FFF2-40B4-BE49-F238E27FC236}">
                <a16:creationId xmlns:a16="http://schemas.microsoft.com/office/drawing/2014/main" id="{1BE902EF-34F3-416A-900C-5E47FD01807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651167" y="1940929"/>
            <a:ext cx="467907" cy="467907"/>
          </a:xfrm>
          <a:prstGeom prst="rect">
            <a:avLst/>
          </a:prstGeom>
        </p:spPr>
      </p:pic>
      <p:sp>
        <p:nvSpPr>
          <p:cNvPr id="29" name="箭头: 右 28">
            <a:extLst>
              <a:ext uri="{FF2B5EF4-FFF2-40B4-BE49-F238E27FC236}">
                <a16:creationId xmlns:a16="http://schemas.microsoft.com/office/drawing/2014/main" id="{37895000-5A45-49C3-85CA-1F579F4CDBFC}"/>
              </a:ext>
            </a:extLst>
          </p:cNvPr>
          <p:cNvSpPr/>
          <p:nvPr/>
        </p:nvSpPr>
        <p:spPr>
          <a:xfrm rot="10800000">
            <a:off x="5845276" y="3581134"/>
            <a:ext cx="500092" cy="397284"/>
          </a:xfrm>
          <a:prstGeom prst="rightArrow">
            <a:avLst>
              <a:gd name="adj1" fmla="val 50000"/>
              <a:gd name="adj2" fmla="val 50000"/>
            </a:avLst>
          </a:prstGeom>
          <a:noFill/>
          <a:ln w="25400" cap="flat" cmpd="sng" algn="ctr">
            <a:solidFill>
              <a:srgbClr val="C0504D"/>
            </a:solidFill>
            <a:prstDash val="solid"/>
            <a:miter/>
            <a:tailEnd type="stealth"/>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a:endParaRPr>
          </a:p>
        </p:txBody>
      </p:sp>
      <p:sp>
        <p:nvSpPr>
          <p:cNvPr id="3" name="文本框 2">
            <a:extLst>
              <a:ext uri="{FF2B5EF4-FFF2-40B4-BE49-F238E27FC236}">
                <a16:creationId xmlns:a16="http://schemas.microsoft.com/office/drawing/2014/main" id="{D81479E1-B49E-43DD-B9A8-8CB197F6C3C9}"/>
              </a:ext>
            </a:extLst>
          </p:cNvPr>
          <p:cNvSpPr txBox="1"/>
          <p:nvPr/>
        </p:nvSpPr>
        <p:spPr>
          <a:xfrm>
            <a:off x="5695211" y="2798579"/>
            <a:ext cx="800219" cy="338554"/>
          </a:xfrm>
          <a:prstGeom prst="rect">
            <a:avLst/>
          </a:prstGeom>
          <a:noFill/>
        </p:spPr>
        <p:txBody>
          <a:bodyPr wrap="none" rtlCol="0">
            <a:spAutoFit/>
          </a:bodyPr>
          <a:lstStyle/>
          <a:p>
            <a:r>
              <a:rPr lang="zh-CN" altLang="en-US" sz="1600" dirty="0">
                <a:solidFill>
                  <a:srgbClr val="C0504D"/>
                </a:solidFill>
                <a:latin typeface="微软雅黑" panose="020B0503020204020204" pitchFamily="34" charset="-122"/>
                <a:ea typeface="微软雅黑" panose="020B0503020204020204" pitchFamily="34" charset="-122"/>
              </a:rPr>
              <a:t>高精度</a:t>
            </a:r>
          </a:p>
        </p:txBody>
      </p:sp>
      <p:sp>
        <p:nvSpPr>
          <p:cNvPr id="31" name="文本框 30">
            <a:extLst>
              <a:ext uri="{FF2B5EF4-FFF2-40B4-BE49-F238E27FC236}">
                <a16:creationId xmlns:a16="http://schemas.microsoft.com/office/drawing/2014/main" id="{D1557176-758C-4A59-805B-E34DDCE2648B}"/>
              </a:ext>
            </a:extLst>
          </p:cNvPr>
          <p:cNvSpPr txBox="1"/>
          <p:nvPr/>
        </p:nvSpPr>
        <p:spPr>
          <a:xfrm>
            <a:off x="5695211" y="4000641"/>
            <a:ext cx="800219" cy="338554"/>
          </a:xfrm>
          <a:prstGeom prst="rect">
            <a:avLst/>
          </a:prstGeom>
          <a:noFill/>
        </p:spPr>
        <p:txBody>
          <a:bodyPr wrap="none" rtlCol="0">
            <a:spAutoFit/>
          </a:bodyPr>
          <a:lstStyle/>
          <a:p>
            <a:r>
              <a:rPr lang="zh-CN" altLang="en-US" sz="1600" dirty="0">
                <a:solidFill>
                  <a:srgbClr val="C0504D"/>
                </a:solidFill>
                <a:latin typeface="微软雅黑" panose="020B0503020204020204" pitchFamily="34" charset="-122"/>
                <a:ea typeface="微软雅黑" panose="020B0503020204020204" pitchFamily="34" charset="-122"/>
              </a:rPr>
              <a:t>高效率</a:t>
            </a:r>
          </a:p>
        </p:txBody>
      </p:sp>
    </p:spTree>
    <p:extLst>
      <p:ext uri="{BB962C8B-B14F-4D97-AF65-F5344CB8AC3E}">
        <p14:creationId xmlns:p14="http://schemas.microsoft.com/office/powerpoint/2010/main" val="1921353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671" y="378"/>
            <a:ext cx="3185874" cy="68572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          </a:t>
            </a:r>
            <a:endParaRPr kumimoji="0" lang="zh-CN" altLang="en-US"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5" name="矩形 34"/>
          <p:cNvSpPr/>
          <p:nvPr/>
        </p:nvSpPr>
        <p:spPr>
          <a:xfrm>
            <a:off x="629401" y="2441550"/>
            <a:ext cx="1928413" cy="1015534"/>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6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目 录</a:t>
            </a:r>
          </a:p>
        </p:txBody>
      </p:sp>
      <p:sp>
        <p:nvSpPr>
          <p:cNvPr id="36" name="矩形 35"/>
          <p:cNvSpPr/>
          <p:nvPr/>
        </p:nvSpPr>
        <p:spPr>
          <a:xfrm>
            <a:off x="657453" y="3493206"/>
            <a:ext cx="1872307" cy="408573"/>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655"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CONTENTS</a:t>
            </a:r>
          </a:p>
        </p:txBody>
      </p:sp>
      <p:pic>
        <p:nvPicPr>
          <p:cNvPr id="19" name="图片 5"/>
          <p:cNvPicPr>
            <a:picLocks noChangeAspect="1"/>
          </p:cNvPicPr>
          <p:nvPr/>
        </p:nvPicPr>
        <p:blipFill rotWithShape="1">
          <a:blip r:embed="rId3">
            <a:duotone>
              <a:schemeClr val="accent1">
                <a:shade val="45000"/>
                <a:satMod val="135000"/>
              </a:schemeClr>
              <a:prstClr val="white"/>
            </a:duotone>
          </a:blip>
          <a:srcRect l="10250" t="11250" r="9625" b="11375"/>
          <a:stretch>
            <a:fillRect/>
          </a:stretch>
        </p:blipFill>
        <p:spPr>
          <a:xfrm>
            <a:off x="11010901" y="254001"/>
            <a:ext cx="939800" cy="907545"/>
          </a:xfrm>
          <a:prstGeom prst="rect">
            <a:avLst/>
          </a:prstGeom>
        </p:spPr>
      </p:pic>
      <p:grpSp>
        <p:nvGrpSpPr>
          <p:cNvPr id="2" name="组合 1">
            <a:extLst>
              <a:ext uri="{FF2B5EF4-FFF2-40B4-BE49-F238E27FC236}">
                <a16:creationId xmlns:a16="http://schemas.microsoft.com/office/drawing/2014/main" id="{93DD6082-7B52-4F48-8441-A32E46963AFC}"/>
              </a:ext>
            </a:extLst>
          </p:cNvPr>
          <p:cNvGrpSpPr/>
          <p:nvPr/>
        </p:nvGrpSpPr>
        <p:grpSpPr>
          <a:xfrm>
            <a:off x="4846378" y="1161546"/>
            <a:ext cx="5621472" cy="725364"/>
            <a:chOff x="5256244" y="838944"/>
            <a:chExt cx="5621472" cy="725364"/>
          </a:xfrm>
        </p:grpSpPr>
        <p:sp>
          <p:nvSpPr>
            <p:cNvPr id="13" name="圆角矩形 16"/>
            <p:cNvSpPr/>
            <p:nvPr/>
          </p:nvSpPr>
          <p:spPr>
            <a:xfrm>
              <a:off x="5256244" y="892454"/>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C000"/>
                </a:solidFill>
                <a:effectLst/>
                <a:uLnTx/>
                <a:uFillTx/>
                <a:latin typeface="等线"/>
                <a:ea typeface="等线" panose="02010600030101010101" pitchFamily="2" charset="-122"/>
                <a:cs typeface="+mn-cs"/>
              </a:endParaRPr>
            </a:p>
          </p:txBody>
        </p:sp>
        <p:sp>
          <p:nvSpPr>
            <p:cNvPr id="17" name="椭圆 80"/>
            <p:cNvSpPr/>
            <p:nvPr/>
          </p:nvSpPr>
          <p:spPr bwMode="auto">
            <a:xfrm>
              <a:off x="5300921" y="87095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1</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1" name="矩形 39"/>
            <p:cNvSpPr>
              <a:spLocks noChangeArrowheads="1"/>
            </p:cNvSpPr>
            <p:nvPr/>
          </p:nvSpPr>
          <p:spPr bwMode="auto">
            <a:xfrm>
              <a:off x="5666910" y="838944"/>
              <a:ext cx="513537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11" name="矩形 39"/>
            <p:cNvSpPr>
              <a:spLocks noChangeArrowheads="1"/>
            </p:cNvSpPr>
            <p:nvPr/>
          </p:nvSpPr>
          <p:spPr bwMode="auto">
            <a:xfrm>
              <a:off x="6301155" y="871017"/>
              <a:ext cx="4252375"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3" name="矩形 39"/>
            <p:cNvSpPr>
              <a:spLocks noChangeArrowheads="1"/>
            </p:cNvSpPr>
            <p:nvPr/>
          </p:nvSpPr>
          <p:spPr bwMode="auto">
            <a:xfrm>
              <a:off x="6301155" y="838944"/>
              <a:ext cx="457656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lang="zh-CN" altLang="en-US" sz="2400" dirty="0">
                  <a:solidFill>
                    <a:prstClr val="white">
                      <a:lumMod val="50000"/>
                    </a:prstClr>
                  </a:solidFill>
                  <a:latin typeface="微软雅黑" panose="020B0503020204020204" pitchFamily="34" charset="-122"/>
                  <a:ea typeface="微软雅黑" panose="020B0503020204020204" pitchFamily="34" charset="-122"/>
                </a:rPr>
                <a:t>背景介绍</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32" name="灯片编号占位符 1"/>
          <p:cNvSpPr txBox="1"/>
          <p:nvPr/>
        </p:nvSpPr>
        <p:spPr>
          <a:xfrm>
            <a:off x="11691891" y="6472112"/>
            <a:ext cx="47028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C6F1613-AF62-4980-B505-CD1D333CD05B}" type="slidenum">
              <a:rPr kumimoji="0" lang="zh-CN" altLang="en-US" sz="1800" b="1" i="0" u="none" strike="noStrike" kern="1200" cap="none" spc="0" normalizeH="0" baseline="0" noProof="0">
                <a:ln>
                  <a:noFill/>
                </a:ln>
                <a:solidFill>
                  <a:srgbClr val="FF0000"/>
                </a:solidFill>
                <a:effectLst/>
                <a:uLnTx/>
                <a:uFillTx/>
                <a:latin typeface="等线"/>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zh-CN" altLang="en-US" sz="1800" b="1" i="0" u="none" strike="noStrike" kern="1200" cap="none" spc="0" normalizeH="0" baseline="0" noProof="0" dirty="0">
              <a:ln>
                <a:noFill/>
              </a:ln>
              <a:solidFill>
                <a:srgbClr val="FF0000"/>
              </a:solidFill>
              <a:effectLst/>
              <a:uLnTx/>
              <a:uFillTx/>
              <a:latin typeface="等线"/>
              <a:ea typeface="等线" panose="02010600030101010101" pitchFamily="2" charset="-122"/>
              <a:cs typeface="+mn-cs"/>
            </a:endParaRPr>
          </a:p>
        </p:txBody>
      </p:sp>
      <p:grpSp>
        <p:nvGrpSpPr>
          <p:cNvPr id="5" name="组合 4">
            <a:extLst>
              <a:ext uri="{FF2B5EF4-FFF2-40B4-BE49-F238E27FC236}">
                <a16:creationId xmlns:a16="http://schemas.microsoft.com/office/drawing/2014/main" id="{B41E6F9F-5265-4AEE-B27F-344D4A00E198}"/>
              </a:ext>
            </a:extLst>
          </p:cNvPr>
          <p:cNvGrpSpPr/>
          <p:nvPr/>
        </p:nvGrpSpPr>
        <p:grpSpPr>
          <a:xfrm>
            <a:off x="4846378" y="2092287"/>
            <a:ext cx="5621472" cy="726003"/>
            <a:chOff x="5256244" y="2610986"/>
            <a:chExt cx="5621472" cy="726003"/>
          </a:xfrm>
        </p:grpSpPr>
        <p:sp>
          <p:nvSpPr>
            <p:cNvPr id="16" name="圆角矩形 95">
              <a:extLst>
                <a:ext uri="{FF2B5EF4-FFF2-40B4-BE49-F238E27FC236}">
                  <a16:creationId xmlns:a16="http://schemas.microsoft.com/office/drawing/2014/main" id="{E2C7D60C-10E9-4F65-AAF3-4B524873240B}"/>
                </a:ext>
              </a:extLst>
            </p:cNvPr>
            <p:cNvSpPr/>
            <p:nvPr/>
          </p:nvSpPr>
          <p:spPr>
            <a:xfrm>
              <a:off x="5256244" y="2674764"/>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18" name="椭圆 80">
              <a:extLst>
                <a:ext uri="{FF2B5EF4-FFF2-40B4-BE49-F238E27FC236}">
                  <a16:creationId xmlns:a16="http://schemas.microsoft.com/office/drawing/2014/main" id="{188B6AEC-F407-431C-9079-F9D4A8BB5F0E}"/>
                </a:ext>
              </a:extLst>
            </p:cNvPr>
            <p:cNvSpPr/>
            <p:nvPr/>
          </p:nvSpPr>
          <p:spPr bwMode="auto">
            <a:xfrm>
              <a:off x="5325143" y="2643634"/>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2</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矩形 39">
              <a:extLst>
                <a:ext uri="{FF2B5EF4-FFF2-40B4-BE49-F238E27FC236}">
                  <a16:creationId xmlns:a16="http://schemas.microsoft.com/office/drawing/2014/main" id="{A5DB18A1-5231-4167-8431-CA445A2CCCDA}"/>
                </a:ext>
              </a:extLst>
            </p:cNvPr>
            <p:cNvSpPr>
              <a:spLocks noChangeArrowheads="1"/>
            </p:cNvSpPr>
            <p:nvPr/>
          </p:nvSpPr>
          <p:spPr bwMode="auto">
            <a:xfrm>
              <a:off x="6301155" y="2610986"/>
              <a:ext cx="457656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lang="zh-CN" altLang="en-US" sz="2400" dirty="0">
                  <a:solidFill>
                    <a:prstClr val="white">
                      <a:lumMod val="50000"/>
                    </a:prstClr>
                  </a:solidFill>
                  <a:latin typeface="微软雅黑" panose="020B0503020204020204" pitchFamily="34" charset="-122"/>
                  <a:ea typeface="微软雅黑" panose="020B0503020204020204" pitchFamily="34" charset="-122"/>
                </a:rPr>
                <a:t>研究目的</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33" name="组合 32">
            <a:extLst>
              <a:ext uri="{FF2B5EF4-FFF2-40B4-BE49-F238E27FC236}">
                <a16:creationId xmlns:a16="http://schemas.microsoft.com/office/drawing/2014/main" id="{03857127-56B5-4E71-B36D-DB90A746017A}"/>
              </a:ext>
            </a:extLst>
          </p:cNvPr>
          <p:cNvGrpSpPr/>
          <p:nvPr/>
        </p:nvGrpSpPr>
        <p:grpSpPr>
          <a:xfrm>
            <a:off x="4846378" y="3097074"/>
            <a:ext cx="5621472" cy="726003"/>
            <a:chOff x="5256244" y="3551225"/>
            <a:chExt cx="5621472" cy="726003"/>
          </a:xfrm>
        </p:grpSpPr>
        <p:sp>
          <p:nvSpPr>
            <p:cNvPr id="40" name="圆角矩形 95">
              <a:extLst>
                <a:ext uri="{FF2B5EF4-FFF2-40B4-BE49-F238E27FC236}">
                  <a16:creationId xmlns:a16="http://schemas.microsoft.com/office/drawing/2014/main" id="{F2AB2D80-8C0B-402B-A811-BA19561894AA}"/>
                </a:ext>
              </a:extLst>
            </p:cNvPr>
            <p:cNvSpPr/>
            <p:nvPr/>
          </p:nvSpPr>
          <p:spPr>
            <a:xfrm>
              <a:off x="5256244" y="3615003"/>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42" name="椭圆 80">
              <a:extLst>
                <a:ext uri="{FF2B5EF4-FFF2-40B4-BE49-F238E27FC236}">
                  <a16:creationId xmlns:a16="http://schemas.microsoft.com/office/drawing/2014/main" id="{2E49E846-7CFF-4BA5-ADB9-C196E09C5A8B}"/>
                </a:ext>
              </a:extLst>
            </p:cNvPr>
            <p:cNvSpPr/>
            <p:nvPr/>
          </p:nvSpPr>
          <p:spPr bwMode="auto">
            <a:xfrm>
              <a:off x="5325143" y="358387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3</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3" name="矩形 39">
              <a:extLst>
                <a:ext uri="{FF2B5EF4-FFF2-40B4-BE49-F238E27FC236}">
                  <a16:creationId xmlns:a16="http://schemas.microsoft.com/office/drawing/2014/main" id="{DD6ED6F6-F785-4D42-8538-05844B4172FA}"/>
                </a:ext>
              </a:extLst>
            </p:cNvPr>
            <p:cNvSpPr>
              <a:spLocks noChangeArrowheads="1"/>
            </p:cNvSpPr>
            <p:nvPr/>
          </p:nvSpPr>
          <p:spPr bwMode="auto">
            <a:xfrm>
              <a:off x="6301155" y="3551225"/>
              <a:ext cx="457656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sz="24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宋体" panose="02010600030101010101" pitchFamily="2" charset="-122"/>
                </a:rPr>
                <a:t>研究方法</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21" name="组合 20">
            <a:extLst>
              <a:ext uri="{FF2B5EF4-FFF2-40B4-BE49-F238E27FC236}">
                <a16:creationId xmlns:a16="http://schemas.microsoft.com/office/drawing/2014/main" id="{6C00BFDE-23E1-48A5-8D55-CB1756843BC1}"/>
              </a:ext>
            </a:extLst>
          </p:cNvPr>
          <p:cNvGrpSpPr/>
          <p:nvPr/>
        </p:nvGrpSpPr>
        <p:grpSpPr>
          <a:xfrm>
            <a:off x="4846378" y="4020693"/>
            <a:ext cx="6164523" cy="726003"/>
            <a:chOff x="5256244" y="3551225"/>
            <a:chExt cx="6164523" cy="726003"/>
          </a:xfrm>
        </p:grpSpPr>
        <p:sp>
          <p:nvSpPr>
            <p:cNvPr id="22" name="圆角矩形 95">
              <a:extLst>
                <a:ext uri="{FF2B5EF4-FFF2-40B4-BE49-F238E27FC236}">
                  <a16:creationId xmlns:a16="http://schemas.microsoft.com/office/drawing/2014/main" id="{33964DB7-412A-4551-930E-3F5181CFD2E2}"/>
                </a:ext>
              </a:extLst>
            </p:cNvPr>
            <p:cNvSpPr/>
            <p:nvPr/>
          </p:nvSpPr>
          <p:spPr>
            <a:xfrm>
              <a:off x="5256244" y="3615003"/>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24" name="椭圆 80">
              <a:extLst>
                <a:ext uri="{FF2B5EF4-FFF2-40B4-BE49-F238E27FC236}">
                  <a16:creationId xmlns:a16="http://schemas.microsoft.com/office/drawing/2014/main" id="{234B7DA6-48E5-4019-91CB-EF2672B93DDE}"/>
                </a:ext>
              </a:extLst>
            </p:cNvPr>
            <p:cNvSpPr/>
            <p:nvPr/>
          </p:nvSpPr>
          <p:spPr bwMode="auto">
            <a:xfrm>
              <a:off x="5325143" y="358387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4</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5" name="矩形 39">
              <a:extLst>
                <a:ext uri="{FF2B5EF4-FFF2-40B4-BE49-F238E27FC236}">
                  <a16:creationId xmlns:a16="http://schemas.microsoft.com/office/drawing/2014/main" id="{EE8C2864-DDAB-4616-A9AF-88ACBD159A0C}"/>
                </a:ext>
              </a:extLst>
            </p:cNvPr>
            <p:cNvSpPr>
              <a:spLocks noChangeArrowheads="1"/>
            </p:cNvSpPr>
            <p:nvPr/>
          </p:nvSpPr>
          <p:spPr bwMode="auto">
            <a:xfrm>
              <a:off x="6301155" y="3551225"/>
              <a:ext cx="5119612"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仿真结果</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26" name="组合 25">
            <a:extLst>
              <a:ext uri="{FF2B5EF4-FFF2-40B4-BE49-F238E27FC236}">
                <a16:creationId xmlns:a16="http://schemas.microsoft.com/office/drawing/2014/main" id="{DF7C6376-6CB7-45C7-AC01-F8A170431AEF}"/>
              </a:ext>
            </a:extLst>
          </p:cNvPr>
          <p:cNvGrpSpPr/>
          <p:nvPr/>
        </p:nvGrpSpPr>
        <p:grpSpPr>
          <a:xfrm>
            <a:off x="4846378" y="4923486"/>
            <a:ext cx="6164523" cy="726003"/>
            <a:chOff x="5256244" y="3551225"/>
            <a:chExt cx="6164523" cy="726003"/>
          </a:xfrm>
        </p:grpSpPr>
        <p:sp>
          <p:nvSpPr>
            <p:cNvPr id="27" name="圆角矩形 95">
              <a:extLst>
                <a:ext uri="{FF2B5EF4-FFF2-40B4-BE49-F238E27FC236}">
                  <a16:creationId xmlns:a16="http://schemas.microsoft.com/office/drawing/2014/main" id="{C8137BA5-EA23-433F-9C2F-F3A0BC35B96F}"/>
                </a:ext>
              </a:extLst>
            </p:cNvPr>
            <p:cNvSpPr/>
            <p:nvPr/>
          </p:nvSpPr>
          <p:spPr>
            <a:xfrm>
              <a:off x="5256244" y="3615003"/>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28" name="椭圆 80">
              <a:extLst>
                <a:ext uri="{FF2B5EF4-FFF2-40B4-BE49-F238E27FC236}">
                  <a16:creationId xmlns:a16="http://schemas.microsoft.com/office/drawing/2014/main" id="{5B7BEDB3-C309-4931-88F7-A5E10D98590B}"/>
                </a:ext>
              </a:extLst>
            </p:cNvPr>
            <p:cNvSpPr/>
            <p:nvPr/>
          </p:nvSpPr>
          <p:spPr bwMode="auto">
            <a:xfrm>
              <a:off x="5325143" y="358387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5</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9" name="矩形 39">
              <a:extLst>
                <a:ext uri="{FF2B5EF4-FFF2-40B4-BE49-F238E27FC236}">
                  <a16:creationId xmlns:a16="http://schemas.microsoft.com/office/drawing/2014/main" id="{C7DE0DF0-5657-48B0-9BFE-4AAAAA6D4BD8}"/>
                </a:ext>
              </a:extLst>
            </p:cNvPr>
            <p:cNvSpPr>
              <a:spLocks noChangeArrowheads="1"/>
            </p:cNvSpPr>
            <p:nvPr/>
          </p:nvSpPr>
          <p:spPr bwMode="auto">
            <a:xfrm>
              <a:off x="6301155" y="3551225"/>
              <a:ext cx="5119612"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lang="zh-CN" altLang="en-US" sz="2400" dirty="0">
                  <a:solidFill>
                    <a:prstClr val="white">
                      <a:lumMod val="50000"/>
                    </a:prstClr>
                  </a:solidFill>
                  <a:latin typeface="微软雅黑" panose="020B0503020204020204" pitchFamily="34" charset="-122"/>
                  <a:ea typeface="微软雅黑" panose="020B0503020204020204" pitchFamily="34" charset="-122"/>
                  <a:cs typeface="宋体" panose="02010600030101010101" pitchFamily="2" charset="-122"/>
                </a:rPr>
                <a:t>结论</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spTree>
    <p:extLst>
      <p:ext uri="{BB962C8B-B14F-4D97-AF65-F5344CB8AC3E}">
        <p14:creationId xmlns:p14="http://schemas.microsoft.com/office/powerpoint/2010/main" val="5557062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5"/>
          <p:cNvPicPr>
            <a:picLocks noChangeAspect="1"/>
          </p:cNvPicPr>
          <p:nvPr/>
        </p:nvPicPr>
        <p:blipFill rotWithShape="1">
          <a:blip r:embed="rId3">
            <a:duotone>
              <a:schemeClr val="accent1">
                <a:shade val="45000"/>
                <a:satMod val="135000"/>
              </a:schemeClr>
              <a:prstClr val="white"/>
            </a:duotone>
          </a:blip>
          <a:srcRect l="10250" t="11250" r="9625" b="11375"/>
          <a:stretch>
            <a:fillRect/>
          </a:stretch>
        </p:blipFill>
        <p:spPr>
          <a:xfrm>
            <a:off x="11132931" y="43982"/>
            <a:ext cx="939800" cy="907545"/>
          </a:xfrm>
          <a:prstGeom prst="rect">
            <a:avLst/>
          </a:prstGeom>
        </p:spPr>
      </p:pic>
      <p:pic>
        <p:nvPicPr>
          <p:cNvPr id="41" name="图片 40"/>
          <p:cNvPicPr>
            <a:picLocks noChangeAspect="1"/>
          </p:cNvPicPr>
          <p:nvPr/>
        </p:nvPicPr>
        <p:blipFill>
          <a:blip r:embed="rId4"/>
          <a:stretch>
            <a:fillRect/>
          </a:stretch>
        </p:blipFill>
        <p:spPr>
          <a:xfrm>
            <a:off x="535475" y="103045"/>
            <a:ext cx="3640312" cy="869637"/>
          </a:xfrm>
          <a:prstGeom prst="rect">
            <a:avLst/>
          </a:prstGeom>
        </p:spPr>
      </p:pic>
      <p:sp>
        <p:nvSpPr>
          <p:cNvPr id="42" name="矩形 259"/>
          <p:cNvSpPr>
            <a:spLocks noChangeArrowheads="1"/>
          </p:cNvSpPr>
          <p:nvPr/>
        </p:nvSpPr>
        <p:spPr bwMode="auto">
          <a:xfrm>
            <a:off x="-36533" y="207330"/>
            <a:ext cx="1673296" cy="74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7" tIns="43348" rIns="86697" bIns="4334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altLang="zh-CN" sz="4265" b="1" i="0" u="none" strike="noStrike" kern="1200" cap="all" spc="284"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1</a:t>
            </a:r>
            <a:endParaRPr kumimoji="0" lang="zh-CN" altLang="en-US" sz="4265" b="1" i="0" u="none" strike="noStrike" kern="1200" cap="all" spc="284"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endParaRPr>
          </a:p>
        </p:txBody>
      </p:sp>
      <p:sp>
        <p:nvSpPr>
          <p:cNvPr id="43" name="灯片编号占位符 1"/>
          <p:cNvSpPr txBox="1"/>
          <p:nvPr/>
        </p:nvSpPr>
        <p:spPr>
          <a:xfrm>
            <a:off x="11754434" y="6238150"/>
            <a:ext cx="44323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C6F1613-AF62-4980-B505-CD1D333CD05B}" type="slidenum">
              <a:rPr kumimoji="0" lang="zh-CN" altLang="en-US" sz="1800" b="1" i="0" u="none" strike="noStrike" kern="1200" cap="none" spc="0" normalizeH="0" baseline="0" noProof="0">
                <a:ln>
                  <a:noFill/>
                </a:ln>
                <a:solidFill>
                  <a:srgbClr val="FF0000"/>
                </a:solidFill>
                <a:effectLst/>
                <a:uLnTx/>
                <a:uFillTx/>
                <a:latin typeface="等线"/>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zh-CN" altLang="en-US" sz="1800" b="1" i="0" u="none" strike="noStrike" kern="1200" cap="none" spc="0" normalizeH="0" baseline="0" noProof="0" dirty="0">
              <a:ln>
                <a:noFill/>
              </a:ln>
              <a:solidFill>
                <a:srgbClr val="FF0000"/>
              </a:solidFill>
              <a:effectLst/>
              <a:uLnTx/>
              <a:uFillTx/>
              <a:latin typeface="等线"/>
              <a:ea typeface="等线" panose="02010600030101010101" pitchFamily="2" charset="-122"/>
              <a:cs typeface="+mn-cs"/>
            </a:endParaRPr>
          </a:p>
        </p:txBody>
      </p:sp>
      <p:sp>
        <p:nvSpPr>
          <p:cNvPr id="2" name="椭圆 1">
            <a:extLst>
              <a:ext uri="{FF2B5EF4-FFF2-40B4-BE49-F238E27FC236}">
                <a16:creationId xmlns:a16="http://schemas.microsoft.com/office/drawing/2014/main" id="{8FDF7E26-C560-4E3A-AA50-653FC110C801}"/>
              </a:ext>
            </a:extLst>
          </p:cNvPr>
          <p:cNvSpPr/>
          <p:nvPr/>
        </p:nvSpPr>
        <p:spPr>
          <a:xfrm>
            <a:off x="218661" y="103045"/>
            <a:ext cx="795130" cy="7441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endParaRPr kumimoji="0" lang="zh-CN" altLang="en-US"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0" name="TextBox 48">
            <a:extLst>
              <a:ext uri="{FF2B5EF4-FFF2-40B4-BE49-F238E27FC236}">
                <a16:creationId xmlns:a16="http://schemas.microsoft.com/office/drawing/2014/main" id="{5D96DE7A-C1B4-4655-804E-707EB0D3681F}"/>
              </a:ext>
            </a:extLst>
          </p:cNvPr>
          <p:cNvSpPr txBox="1"/>
          <p:nvPr/>
        </p:nvSpPr>
        <p:spPr>
          <a:xfrm>
            <a:off x="2395233" y="321630"/>
            <a:ext cx="8616897" cy="36893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rPr>
              <a:t>研究方法</a:t>
            </a:r>
            <a:endParaRPr kumimoji="0" lang="en-US" altLang="zh-CN" sz="24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endParaRPr>
          </a:p>
        </p:txBody>
      </p:sp>
      <p:sp>
        <p:nvSpPr>
          <p:cNvPr id="8" name="矩形: 圆角 7">
            <a:extLst>
              <a:ext uri="{FF2B5EF4-FFF2-40B4-BE49-F238E27FC236}">
                <a16:creationId xmlns:a16="http://schemas.microsoft.com/office/drawing/2014/main" id="{D25BF656-A6BA-4C7B-86C8-BF99250EFBBF}"/>
              </a:ext>
            </a:extLst>
          </p:cNvPr>
          <p:cNvSpPr/>
          <p:nvPr/>
        </p:nvSpPr>
        <p:spPr>
          <a:xfrm>
            <a:off x="2378776" y="1079366"/>
            <a:ext cx="3406141" cy="2665941"/>
          </a:xfrm>
          <a:prstGeom prst="roundRect">
            <a:avLst>
              <a:gd name="adj" fmla="val 8904"/>
            </a:avLst>
          </a:prstGeom>
          <a:solidFill>
            <a:schemeClr val="bg1">
              <a:lumMod val="95000"/>
            </a:schemeClr>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圆角 2">
            <a:extLst>
              <a:ext uri="{FF2B5EF4-FFF2-40B4-BE49-F238E27FC236}">
                <a16:creationId xmlns:a16="http://schemas.microsoft.com/office/drawing/2014/main" id="{FA9567A7-9ED3-4DBD-B371-3D81553F85D7}"/>
              </a:ext>
            </a:extLst>
          </p:cNvPr>
          <p:cNvSpPr/>
          <p:nvPr/>
        </p:nvSpPr>
        <p:spPr>
          <a:xfrm>
            <a:off x="3267236" y="1108732"/>
            <a:ext cx="1629221" cy="393192"/>
          </a:xfrm>
          <a:prstGeom prst="roundRect">
            <a:avLst/>
          </a:prstGeom>
          <a:gradFill flip="none" rotWithShape="1">
            <a:gsLst>
              <a:gs pos="0">
                <a:srgbClr val="D1E2FD">
                  <a:alpha val="70000"/>
                </a:srgbClr>
              </a:gs>
              <a:gs pos="100000">
                <a:srgbClr val="D1E2FD">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i="1" dirty="0">
                <a:solidFill>
                  <a:schemeClr val="tx1"/>
                </a:solidFill>
                <a:latin typeface="微软雅黑" panose="020B0503020204020204" pitchFamily="34" charset="-122"/>
                <a:ea typeface="微软雅黑" panose="020B0503020204020204" pitchFamily="34" charset="-122"/>
              </a:rPr>
              <a:t>电极三维重构</a:t>
            </a:r>
          </a:p>
        </p:txBody>
      </p:sp>
      <p:sp>
        <p:nvSpPr>
          <p:cNvPr id="11" name="矩形: 圆角 10">
            <a:extLst>
              <a:ext uri="{FF2B5EF4-FFF2-40B4-BE49-F238E27FC236}">
                <a16:creationId xmlns:a16="http://schemas.microsoft.com/office/drawing/2014/main" id="{9DFC2CE5-FC81-4D63-B5F9-91DBFA8DBE34}"/>
              </a:ext>
            </a:extLst>
          </p:cNvPr>
          <p:cNvSpPr/>
          <p:nvPr/>
        </p:nvSpPr>
        <p:spPr>
          <a:xfrm>
            <a:off x="6284593" y="1079366"/>
            <a:ext cx="3510983" cy="2665942"/>
          </a:xfrm>
          <a:prstGeom prst="roundRect">
            <a:avLst>
              <a:gd name="adj" fmla="val 8904"/>
            </a:avLst>
          </a:prstGeom>
          <a:solidFill>
            <a:schemeClr val="bg1">
              <a:lumMod val="95000"/>
            </a:schemeClr>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圆角 13">
            <a:extLst>
              <a:ext uri="{FF2B5EF4-FFF2-40B4-BE49-F238E27FC236}">
                <a16:creationId xmlns:a16="http://schemas.microsoft.com/office/drawing/2014/main" id="{4C8C3292-6316-402B-9650-4E63B3853B5B}"/>
              </a:ext>
            </a:extLst>
          </p:cNvPr>
          <p:cNvSpPr/>
          <p:nvPr/>
        </p:nvSpPr>
        <p:spPr>
          <a:xfrm>
            <a:off x="6835647" y="1108732"/>
            <a:ext cx="2574578" cy="393192"/>
          </a:xfrm>
          <a:prstGeom prst="roundRect">
            <a:avLst/>
          </a:prstGeom>
          <a:gradFill flip="none" rotWithShape="1">
            <a:gsLst>
              <a:gs pos="0">
                <a:srgbClr val="D1E2FD">
                  <a:alpha val="70000"/>
                </a:srgbClr>
              </a:gs>
              <a:gs pos="100000">
                <a:srgbClr val="D1E2FD">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i="1" dirty="0">
                <a:solidFill>
                  <a:schemeClr val="tx1"/>
                </a:solidFill>
                <a:latin typeface="微软雅黑" panose="020B0503020204020204" pitchFamily="34" charset="-122"/>
                <a:ea typeface="微软雅黑" panose="020B0503020204020204" pitchFamily="34" charset="-122"/>
              </a:rPr>
              <a:t>准确计算有效传输参数</a:t>
            </a:r>
          </a:p>
        </p:txBody>
      </p:sp>
      <p:sp>
        <p:nvSpPr>
          <p:cNvPr id="18" name="矩形: 圆角 17">
            <a:extLst>
              <a:ext uri="{FF2B5EF4-FFF2-40B4-BE49-F238E27FC236}">
                <a16:creationId xmlns:a16="http://schemas.microsoft.com/office/drawing/2014/main" id="{8C6367A4-FA2C-4A30-915A-D9BC2FAE6D17}"/>
              </a:ext>
            </a:extLst>
          </p:cNvPr>
          <p:cNvSpPr/>
          <p:nvPr/>
        </p:nvSpPr>
        <p:spPr>
          <a:xfrm>
            <a:off x="2378776" y="4113435"/>
            <a:ext cx="7416800" cy="2665942"/>
          </a:xfrm>
          <a:prstGeom prst="roundRect">
            <a:avLst>
              <a:gd name="adj" fmla="val 8904"/>
            </a:avLst>
          </a:prstGeom>
          <a:solidFill>
            <a:schemeClr val="bg1">
              <a:lumMod val="95000"/>
            </a:schemeClr>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矩形: 圆角 18">
            <a:extLst>
              <a:ext uri="{FF2B5EF4-FFF2-40B4-BE49-F238E27FC236}">
                <a16:creationId xmlns:a16="http://schemas.microsoft.com/office/drawing/2014/main" id="{DAF5F6B7-290F-4C40-B3F9-A81DDD7CEAE7}"/>
              </a:ext>
            </a:extLst>
          </p:cNvPr>
          <p:cNvSpPr/>
          <p:nvPr/>
        </p:nvSpPr>
        <p:spPr>
          <a:xfrm>
            <a:off x="4680150" y="4134228"/>
            <a:ext cx="2814053" cy="393192"/>
          </a:xfrm>
          <a:prstGeom prst="roundRect">
            <a:avLst/>
          </a:prstGeom>
          <a:gradFill flip="none" rotWithShape="1">
            <a:gsLst>
              <a:gs pos="0">
                <a:srgbClr val="D1E2FD">
                  <a:alpha val="70000"/>
                </a:srgbClr>
              </a:gs>
              <a:gs pos="100000">
                <a:srgbClr val="D1E2FD">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i="1" dirty="0">
                <a:solidFill>
                  <a:schemeClr val="tx1"/>
                </a:solidFill>
                <a:latin typeface="微软雅黑" panose="020B0503020204020204" pitchFamily="34" charset="-122"/>
                <a:ea typeface="微软雅黑" panose="020B0503020204020204" pitchFamily="34" charset="-122"/>
              </a:rPr>
              <a:t>微结构输出电极几何参数</a:t>
            </a:r>
          </a:p>
        </p:txBody>
      </p:sp>
      <p:pic>
        <p:nvPicPr>
          <p:cNvPr id="5" name="图片 4">
            <a:extLst>
              <a:ext uri="{FF2B5EF4-FFF2-40B4-BE49-F238E27FC236}">
                <a16:creationId xmlns:a16="http://schemas.microsoft.com/office/drawing/2014/main" id="{20BE9552-84EE-464E-9401-DC4711D33FA7}"/>
              </a:ext>
            </a:extLst>
          </p:cNvPr>
          <p:cNvPicPr>
            <a:picLocks noChangeAspect="1"/>
          </p:cNvPicPr>
          <p:nvPr/>
        </p:nvPicPr>
        <p:blipFill>
          <a:blip r:embed="rId5"/>
          <a:stretch>
            <a:fillRect/>
          </a:stretch>
        </p:blipFill>
        <p:spPr>
          <a:xfrm>
            <a:off x="2491066" y="1561769"/>
            <a:ext cx="1503362" cy="2145191"/>
          </a:xfrm>
          <a:prstGeom prst="rect">
            <a:avLst/>
          </a:prstGeom>
        </p:spPr>
      </p:pic>
      <p:pic>
        <p:nvPicPr>
          <p:cNvPr id="23" name="图片 22">
            <a:extLst>
              <a:ext uri="{FF2B5EF4-FFF2-40B4-BE49-F238E27FC236}">
                <a16:creationId xmlns:a16="http://schemas.microsoft.com/office/drawing/2014/main" id="{3BCF626A-FA43-4BBB-ABD8-940B419F12C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61756" y="1637925"/>
            <a:ext cx="1599960" cy="2192903"/>
          </a:xfrm>
          <a:prstGeom prst="rect">
            <a:avLst/>
          </a:prstGeom>
        </p:spPr>
      </p:pic>
      <p:sp>
        <p:nvSpPr>
          <p:cNvPr id="29" name="箭头: 右 28">
            <a:extLst>
              <a:ext uri="{FF2B5EF4-FFF2-40B4-BE49-F238E27FC236}">
                <a16:creationId xmlns:a16="http://schemas.microsoft.com/office/drawing/2014/main" id="{194B068F-FA2C-46EB-BE5D-B5D1ECDCC24A}"/>
              </a:ext>
            </a:extLst>
          </p:cNvPr>
          <p:cNvSpPr/>
          <p:nvPr/>
        </p:nvSpPr>
        <p:spPr>
          <a:xfrm>
            <a:off x="5927081" y="2133919"/>
            <a:ext cx="250328" cy="444721"/>
          </a:xfrm>
          <a:prstGeom prst="rightArrow">
            <a:avLst/>
          </a:prstGeom>
          <a:noFill/>
          <a:ln w="25400" cap="flat" cmpd="sng" algn="ctr">
            <a:solidFill>
              <a:srgbClr val="C0504D"/>
            </a:solidFill>
            <a:prstDash val="solid"/>
            <a:miter/>
            <a:tailEnd type="stealth"/>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a:endParaRPr>
          </a:p>
        </p:txBody>
      </p:sp>
      <p:pic>
        <p:nvPicPr>
          <p:cNvPr id="6" name="图片 5">
            <a:extLst>
              <a:ext uri="{FF2B5EF4-FFF2-40B4-BE49-F238E27FC236}">
                <a16:creationId xmlns:a16="http://schemas.microsoft.com/office/drawing/2014/main" id="{4899EF3F-EEE7-4057-A8FD-72AA93C39E06}"/>
              </a:ext>
            </a:extLst>
          </p:cNvPr>
          <p:cNvPicPr>
            <a:picLocks noChangeAspect="1"/>
          </p:cNvPicPr>
          <p:nvPr/>
        </p:nvPicPr>
        <p:blipFill rotWithShape="1">
          <a:blip r:embed="rId7">
            <a:clrChange>
              <a:clrFrom>
                <a:srgbClr val="FFFFFF"/>
              </a:clrFrom>
              <a:clrTo>
                <a:srgbClr val="FFFFFF">
                  <a:alpha val="0"/>
                </a:srgbClr>
              </a:clrTo>
            </a:clrChange>
          </a:blip>
          <a:srcRect r="36733"/>
          <a:stretch/>
        </p:blipFill>
        <p:spPr>
          <a:xfrm>
            <a:off x="6494017" y="1607099"/>
            <a:ext cx="3257839" cy="2070233"/>
          </a:xfrm>
          <a:prstGeom prst="rect">
            <a:avLst/>
          </a:prstGeom>
        </p:spPr>
      </p:pic>
      <p:pic>
        <p:nvPicPr>
          <p:cNvPr id="7" name="图片 6">
            <a:extLst>
              <a:ext uri="{FF2B5EF4-FFF2-40B4-BE49-F238E27FC236}">
                <a16:creationId xmlns:a16="http://schemas.microsoft.com/office/drawing/2014/main" id="{FD66D99F-1D16-44B6-A888-A7F992547015}"/>
              </a:ext>
            </a:extLst>
          </p:cNvPr>
          <p:cNvPicPr>
            <a:picLocks noChangeAspect="1"/>
          </p:cNvPicPr>
          <p:nvPr/>
        </p:nvPicPr>
        <p:blipFill>
          <a:blip r:embed="rId8"/>
          <a:stretch>
            <a:fillRect/>
          </a:stretch>
        </p:blipFill>
        <p:spPr>
          <a:xfrm>
            <a:off x="2652091" y="4162455"/>
            <a:ext cx="6913843" cy="2595497"/>
          </a:xfrm>
          <a:prstGeom prst="rect">
            <a:avLst/>
          </a:prstGeom>
        </p:spPr>
      </p:pic>
      <p:sp>
        <p:nvSpPr>
          <p:cNvPr id="34" name="箭头: 右 33">
            <a:extLst>
              <a:ext uri="{FF2B5EF4-FFF2-40B4-BE49-F238E27FC236}">
                <a16:creationId xmlns:a16="http://schemas.microsoft.com/office/drawing/2014/main" id="{73D61600-0479-4699-B01C-A5A5E0693AE2}"/>
              </a:ext>
            </a:extLst>
          </p:cNvPr>
          <p:cNvSpPr/>
          <p:nvPr/>
        </p:nvSpPr>
        <p:spPr>
          <a:xfrm rot="5400000">
            <a:off x="8018320" y="3707011"/>
            <a:ext cx="250328" cy="444721"/>
          </a:xfrm>
          <a:prstGeom prst="rightArrow">
            <a:avLst/>
          </a:prstGeom>
          <a:noFill/>
          <a:ln w="25400" cap="flat" cmpd="sng" algn="ctr">
            <a:solidFill>
              <a:srgbClr val="C0504D"/>
            </a:solidFill>
            <a:prstDash val="solid"/>
            <a:miter/>
            <a:tailEnd type="stealth"/>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a:endParaRPr>
          </a:p>
        </p:txBody>
      </p:sp>
    </p:spTree>
    <p:extLst>
      <p:ext uri="{BB962C8B-B14F-4D97-AF65-F5344CB8AC3E}">
        <p14:creationId xmlns:p14="http://schemas.microsoft.com/office/powerpoint/2010/main" val="644690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671" y="378"/>
            <a:ext cx="3185874" cy="68572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          </a:t>
            </a:r>
            <a:endParaRPr kumimoji="0" lang="zh-CN" altLang="en-US"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5" name="矩形 34"/>
          <p:cNvSpPr/>
          <p:nvPr/>
        </p:nvSpPr>
        <p:spPr>
          <a:xfrm>
            <a:off x="629401" y="2441550"/>
            <a:ext cx="1928413" cy="1015534"/>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6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目 录</a:t>
            </a:r>
          </a:p>
        </p:txBody>
      </p:sp>
      <p:sp>
        <p:nvSpPr>
          <p:cNvPr id="36" name="矩形 35"/>
          <p:cNvSpPr/>
          <p:nvPr/>
        </p:nvSpPr>
        <p:spPr>
          <a:xfrm>
            <a:off x="657453" y="3493206"/>
            <a:ext cx="1872307" cy="408573"/>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655"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CONTENTS</a:t>
            </a:r>
          </a:p>
        </p:txBody>
      </p:sp>
      <p:pic>
        <p:nvPicPr>
          <p:cNvPr id="19" name="图片 5"/>
          <p:cNvPicPr>
            <a:picLocks noChangeAspect="1"/>
          </p:cNvPicPr>
          <p:nvPr/>
        </p:nvPicPr>
        <p:blipFill rotWithShape="1">
          <a:blip r:embed="rId3">
            <a:duotone>
              <a:schemeClr val="accent1">
                <a:shade val="45000"/>
                <a:satMod val="135000"/>
              </a:schemeClr>
              <a:prstClr val="white"/>
            </a:duotone>
          </a:blip>
          <a:srcRect l="10250" t="11250" r="9625" b="11375"/>
          <a:stretch>
            <a:fillRect/>
          </a:stretch>
        </p:blipFill>
        <p:spPr>
          <a:xfrm>
            <a:off x="11010901" y="254001"/>
            <a:ext cx="939800" cy="907545"/>
          </a:xfrm>
          <a:prstGeom prst="rect">
            <a:avLst/>
          </a:prstGeom>
        </p:spPr>
      </p:pic>
      <p:grpSp>
        <p:nvGrpSpPr>
          <p:cNvPr id="2" name="组合 1">
            <a:extLst>
              <a:ext uri="{FF2B5EF4-FFF2-40B4-BE49-F238E27FC236}">
                <a16:creationId xmlns:a16="http://schemas.microsoft.com/office/drawing/2014/main" id="{93DD6082-7B52-4F48-8441-A32E46963AFC}"/>
              </a:ext>
            </a:extLst>
          </p:cNvPr>
          <p:cNvGrpSpPr/>
          <p:nvPr/>
        </p:nvGrpSpPr>
        <p:grpSpPr>
          <a:xfrm>
            <a:off x="4846378" y="1161546"/>
            <a:ext cx="5621472" cy="725364"/>
            <a:chOff x="5256244" y="838944"/>
            <a:chExt cx="5621472" cy="725364"/>
          </a:xfrm>
        </p:grpSpPr>
        <p:sp>
          <p:nvSpPr>
            <p:cNvPr id="13" name="圆角矩形 16"/>
            <p:cNvSpPr/>
            <p:nvPr/>
          </p:nvSpPr>
          <p:spPr>
            <a:xfrm>
              <a:off x="5256244" y="892454"/>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C000"/>
                </a:solidFill>
                <a:effectLst/>
                <a:uLnTx/>
                <a:uFillTx/>
                <a:latin typeface="等线"/>
                <a:ea typeface="等线" panose="02010600030101010101" pitchFamily="2" charset="-122"/>
                <a:cs typeface="+mn-cs"/>
              </a:endParaRPr>
            </a:p>
          </p:txBody>
        </p:sp>
        <p:sp>
          <p:nvSpPr>
            <p:cNvPr id="17" name="椭圆 80"/>
            <p:cNvSpPr/>
            <p:nvPr/>
          </p:nvSpPr>
          <p:spPr bwMode="auto">
            <a:xfrm>
              <a:off x="5300921" y="87095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1</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1" name="矩形 39"/>
            <p:cNvSpPr>
              <a:spLocks noChangeArrowheads="1"/>
            </p:cNvSpPr>
            <p:nvPr/>
          </p:nvSpPr>
          <p:spPr bwMode="auto">
            <a:xfrm>
              <a:off x="5666910" y="838944"/>
              <a:ext cx="513537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11" name="矩形 39"/>
            <p:cNvSpPr>
              <a:spLocks noChangeArrowheads="1"/>
            </p:cNvSpPr>
            <p:nvPr/>
          </p:nvSpPr>
          <p:spPr bwMode="auto">
            <a:xfrm>
              <a:off x="6301155" y="871017"/>
              <a:ext cx="4252375"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3" name="矩形 39"/>
            <p:cNvSpPr>
              <a:spLocks noChangeArrowheads="1"/>
            </p:cNvSpPr>
            <p:nvPr/>
          </p:nvSpPr>
          <p:spPr bwMode="auto">
            <a:xfrm>
              <a:off x="6301155" y="838944"/>
              <a:ext cx="457656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lang="zh-CN" altLang="en-US" sz="2400" dirty="0">
                  <a:solidFill>
                    <a:prstClr val="white">
                      <a:lumMod val="50000"/>
                    </a:prstClr>
                  </a:solidFill>
                  <a:latin typeface="微软雅黑" panose="020B0503020204020204" pitchFamily="34" charset="-122"/>
                  <a:ea typeface="微软雅黑" panose="020B0503020204020204" pitchFamily="34" charset="-122"/>
                </a:rPr>
                <a:t>背景介绍</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32" name="灯片编号占位符 1"/>
          <p:cNvSpPr txBox="1"/>
          <p:nvPr/>
        </p:nvSpPr>
        <p:spPr>
          <a:xfrm>
            <a:off x="11691891" y="6472112"/>
            <a:ext cx="47028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C6F1613-AF62-4980-B505-CD1D333CD05B}" type="slidenum">
              <a:rPr kumimoji="0" lang="zh-CN" altLang="en-US" sz="1800" b="1" i="0" u="none" strike="noStrike" kern="1200" cap="none" spc="0" normalizeH="0" baseline="0" noProof="0">
                <a:ln>
                  <a:noFill/>
                </a:ln>
                <a:solidFill>
                  <a:srgbClr val="FF0000"/>
                </a:solidFill>
                <a:effectLst/>
                <a:uLnTx/>
                <a:uFillTx/>
                <a:latin typeface="等线"/>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0" lang="zh-CN" altLang="en-US" sz="1800" b="1" i="0" u="none" strike="noStrike" kern="1200" cap="none" spc="0" normalizeH="0" baseline="0" noProof="0" dirty="0">
              <a:ln>
                <a:noFill/>
              </a:ln>
              <a:solidFill>
                <a:srgbClr val="FF0000"/>
              </a:solidFill>
              <a:effectLst/>
              <a:uLnTx/>
              <a:uFillTx/>
              <a:latin typeface="等线"/>
              <a:ea typeface="等线" panose="02010600030101010101" pitchFamily="2" charset="-122"/>
              <a:cs typeface="+mn-cs"/>
            </a:endParaRPr>
          </a:p>
        </p:txBody>
      </p:sp>
      <p:grpSp>
        <p:nvGrpSpPr>
          <p:cNvPr id="5" name="组合 4">
            <a:extLst>
              <a:ext uri="{FF2B5EF4-FFF2-40B4-BE49-F238E27FC236}">
                <a16:creationId xmlns:a16="http://schemas.microsoft.com/office/drawing/2014/main" id="{B41E6F9F-5265-4AEE-B27F-344D4A00E198}"/>
              </a:ext>
            </a:extLst>
          </p:cNvPr>
          <p:cNvGrpSpPr/>
          <p:nvPr/>
        </p:nvGrpSpPr>
        <p:grpSpPr>
          <a:xfrm>
            <a:off x="4846378" y="2092287"/>
            <a:ext cx="5621472" cy="726003"/>
            <a:chOff x="5256244" y="2610986"/>
            <a:chExt cx="5621472" cy="726003"/>
          </a:xfrm>
        </p:grpSpPr>
        <p:sp>
          <p:nvSpPr>
            <p:cNvPr id="16" name="圆角矩形 95">
              <a:extLst>
                <a:ext uri="{FF2B5EF4-FFF2-40B4-BE49-F238E27FC236}">
                  <a16:creationId xmlns:a16="http://schemas.microsoft.com/office/drawing/2014/main" id="{E2C7D60C-10E9-4F65-AAF3-4B524873240B}"/>
                </a:ext>
              </a:extLst>
            </p:cNvPr>
            <p:cNvSpPr/>
            <p:nvPr/>
          </p:nvSpPr>
          <p:spPr>
            <a:xfrm>
              <a:off x="5256244" y="2674764"/>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18" name="椭圆 80">
              <a:extLst>
                <a:ext uri="{FF2B5EF4-FFF2-40B4-BE49-F238E27FC236}">
                  <a16:creationId xmlns:a16="http://schemas.microsoft.com/office/drawing/2014/main" id="{188B6AEC-F407-431C-9079-F9D4A8BB5F0E}"/>
                </a:ext>
              </a:extLst>
            </p:cNvPr>
            <p:cNvSpPr/>
            <p:nvPr/>
          </p:nvSpPr>
          <p:spPr bwMode="auto">
            <a:xfrm>
              <a:off x="5325143" y="2643634"/>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2</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矩形 39">
              <a:extLst>
                <a:ext uri="{FF2B5EF4-FFF2-40B4-BE49-F238E27FC236}">
                  <a16:creationId xmlns:a16="http://schemas.microsoft.com/office/drawing/2014/main" id="{A5DB18A1-5231-4167-8431-CA445A2CCCDA}"/>
                </a:ext>
              </a:extLst>
            </p:cNvPr>
            <p:cNvSpPr>
              <a:spLocks noChangeArrowheads="1"/>
            </p:cNvSpPr>
            <p:nvPr/>
          </p:nvSpPr>
          <p:spPr bwMode="auto">
            <a:xfrm>
              <a:off x="6301155" y="2610986"/>
              <a:ext cx="457656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lang="zh-CN" altLang="en-US" sz="2400" dirty="0">
                  <a:solidFill>
                    <a:prstClr val="white">
                      <a:lumMod val="50000"/>
                    </a:prstClr>
                  </a:solidFill>
                  <a:latin typeface="微软雅黑" panose="020B0503020204020204" pitchFamily="34" charset="-122"/>
                  <a:ea typeface="微软雅黑" panose="020B0503020204020204" pitchFamily="34" charset="-122"/>
                </a:rPr>
                <a:t>研究目的</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33" name="组合 32">
            <a:extLst>
              <a:ext uri="{FF2B5EF4-FFF2-40B4-BE49-F238E27FC236}">
                <a16:creationId xmlns:a16="http://schemas.microsoft.com/office/drawing/2014/main" id="{03857127-56B5-4E71-B36D-DB90A746017A}"/>
              </a:ext>
            </a:extLst>
          </p:cNvPr>
          <p:cNvGrpSpPr/>
          <p:nvPr/>
        </p:nvGrpSpPr>
        <p:grpSpPr>
          <a:xfrm>
            <a:off x="4846378" y="3097074"/>
            <a:ext cx="5621472" cy="726003"/>
            <a:chOff x="5256244" y="3551225"/>
            <a:chExt cx="5621472" cy="726003"/>
          </a:xfrm>
        </p:grpSpPr>
        <p:sp>
          <p:nvSpPr>
            <p:cNvPr id="40" name="圆角矩形 95">
              <a:extLst>
                <a:ext uri="{FF2B5EF4-FFF2-40B4-BE49-F238E27FC236}">
                  <a16:creationId xmlns:a16="http://schemas.microsoft.com/office/drawing/2014/main" id="{F2AB2D80-8C0B-402B-A811-BA19561894AA}"/>
                </a:ext>
              </a:extLst>
            </p:cNvPr>
            <p:cNvSpPr/>
            <p:nvPr/>
          </p:nvSpPr>
          <p:spPr>
            <a:xfrm>
              <a:off x="5256244" y="3615003"/>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42" name="椭圆 80">
              <a:extLst>
                <a:ext uri="{FF2B5EF4-FFF2-40B4-BE49-F238E27FC236}">
                  <a16:creationId xmlns:a16="http://schemas.microsoft.com/office/drawing/2014/main" id="{2E49E846-7CFF-4BA5-ADB9-C196E09C5A8B}"/>
                </a:ext>
              </a:extLst>
            </p:cNvPr>
            <p:cNvSpPr/>
            <p:nvPr/>
          </p:nvSpPr>
          <p:spPr bwMode="auto">
            <a:xfrm>
              <a:off x="5325143" y="358387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3</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3" name="矩形 39">
              <a:extLst>
                <a:ext uri="{FF2B5EF4-FFF2-40B4-BE49-F238E27FC236}">
                  <a16:creationId xmlns:a16="http://schemas.microsoft.com/office/drawing/2014/main" id="{DD6ED6F6-F785-4D42-8538-05844B4172FA}"/>
                </a:ext>
              </a:extLst>
            </p:cNvPr>
            <p:cNvSpPr>
              <a:spLocks noChangeArrowheads="1"/>
            </p:cNvSpPr>
            <p:nvPr/>
          </p:nvSpPr>
          <p:spPr bwMode="auto">
            <a:xfrm>
              <a:off x="6301155" y="3551225"/>
              <a:ext cx="4576561"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lang="zh-CN" altLang="en-US" sz="2400" dirty="0">
                  <a:solidFill>
                    <a:prstClr val="white">
                      <a:lumMod val="50000"/>
                    </a:prstClr>
                  </a:solidFill>
                  <a:latin typeface="微软雅黑" panose="020B0503020204020204" pitchFamily="34" charset="-122"/>
                  <a:ea typeface="微软雅黑" panose="020B0503020204020204" pitchFamily="34" charset="-122"/>
                </a:rPr>
                <a:t>研究方法</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21" name="组合 20">
            <a:extLst>
              <a:ext uri="{FF2B5EF4-FFF2-40B4-BE49-F238E27FC236}">
                <a16:creationId xmlns:a16="http://schemas.microsoft.com/office/drawing/2014/main" id="{6C00BFDE-23E1-48A5-8D55-CB1756843BC1}"/>
              </a:ext>
            </a:extLst>
          </p:cNvPr>
          <p:cNvGrpSpPr/>
          <p:nvPr/>
        </p:nvGrpSpPr>
        <p:grpSpPr>
          <a:xfrm>
            <a:off x="4846378" y="4020693"/>
            <a:ext cx="6164523" cy="726003"/>
            <a:chOff x="5256244" y="3551225"/>
            <a:chExt cx="6164523" cy="726003"/>
          </a:xfrm>
        </p:grpSpPr>
        <p:sp>
          <p:nvSpPr>
            <p:cNvPr id="22" name="圆角矩形 95">
              <a:extLst>
                <a:ext uri="{FF2B5EF4-FFF2-40B4-BE49-F238E27FC236}">
                  <a16:creationId xmlns:a16="http://schemas.microsoft.com/office/drawing/2014/main" id="{33964DB7-412A-4551-930E-3F5181CFD2E2}"/>
                </a:ext>
              </a:extLst>
            </p:cNvPr>
            <p:cNvSpPr/>
            <p:nvPr/>
          </p:nvSpPr>
          <p:spPr>
            <a:xfrm>
              <a:off x="5256244" y="3615003"/>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24" name="椭圆 80">
              <a:extLst>
                <a:ext uri="{FF2B5EF4-FFF2-40B4-BE49-F238E27FC236}">
                  <a16:creationId xmlns:a16="http://schemas.microsoft.com/office/drawing/2014/main" id="{234B7DA6-48E5-4019-91CB-EF2672B93DDE}"/>
                </a:ext>
              </a:extLst>
            </p:cNvPr>
            <p:cNvSpPr/>
            <p:nvPr/>
          </p:nvSpPr>
          <p:spPr bwMode="auto">
            <a:xfrm>
              <a:off x="5325143" y="358387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4</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5" name="矩形 39">
              <a:extLst>
                <a:ext uri="{FF2B5EF4-FFF2-40B4-BE49-F238E27FC236}">
                  <a16:creationId xmlns:a16="http://schemas.microsoft.com/office/drawing/2014/main" id="{EE8C2864-DDAB-4616-A9AF-88ACBD159A0C}"/>
                </a:ext>
              </a:extLst>
            </p:cNvPr>
            <p:cNvSpPr>
              <a:spLocks noChangeArrowheads="1"/>
            </p:cNvSpPr>
            <p:nvPr/>
          </p:nvSpPr>
          <p:spPr bwMode="auto">
            <a:xfrm>
              <a:off x="6301155" y="3551225"/>
              <a:ext cx="5119612"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lang="zh-CN" altLang="en-US" sz="2400" dirty="0">
                  <a:solidFill>
                    <a:srgbClr val="FF0000"/>
                  </a:solidFill>
                  <a:latin typeface="微软雅黑" panose="020B0503020204020204" pitchFamily="34" charset="-122"/>
                  <a:ea typeface="微软雅黑" panose="020B0503020204020204" pitchFamily="34" charset="-122"/>
                </a:rPr>
                <a:t>仿真结果</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26" name="组合 25">
            <a:extLst>
              <a:ext uri="{FF2B5EF4-FFF2-40B4-BE49-F238E27FC236}">
                <a16:creationId xmlns:a16="http://schemas.microsoft.com/office/drawing/2014/main" id="{DF7C6376-6CB7-45C7-AC01-F8A170431AEF}"/>
              </a:ext>
            </a:extLst>
          </p:cNvPr>
          <p:cNvGrpSpPr/>
          <p:nvPr/>
        </p:nvGrpSpPr>
        <p:grpSpPr>
          <a:xfrm>
            <a:off x="4846378" y="4923486"/>
            <a:ext cx="6164523" cy="726003"/>
            <a:chOff x="5256244" y="3551225"/>
            <a:chExt cx="6164523" cy="726003"/>
          </a:xfrm>
        </p:grpSpPr>
        <p:sp>
          <p:nvSpPr>
            <p:cNvPr id="27" name="圆角矩形 95">
              <a:extLst>
                <a:ext uri="{FF2B5EF4-FFF2-40B4-BE49-F238E27FC236}">
                  <a16:creationId xmlns:a16="http://schemas.microsoft.com/office/drawing/2014/main" id="{C8137BA5-EA23-433F-9C2F-F3A0BC35B96F}"/>
                </a:ext>
              </a:extLst>
            </p:cNvPr>
            <p:cNvSpPr/>
            <p:nvPr/>
          </p:nvSpPr>
          <p:spPr>
            <a:xfrm>
              <a:off x="5256244" y="3615003"/>
              <a:ext cx="1035935" cy="601883"/>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65"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28" name="椭圆 80">
              <a:extLst>
                <a:ext uri="{FF2B5EF4-FFF2-40B4-BE49-F238E27FC236}">
                  <a16:creationId xmlns:a16="http://schemas.microsoft.com/office/drawing/2014/main" id="{5B7BEDB3-C309-4931-88F7-A5E10D98590B}"/>
                </a:ext>
              </a:extLst>
            </p:cNvPr>
            <p:cNvSpPr/>
            <p:nvPr/>
          </p:nvSpPr>
          <p:spPr bwMode="auto">
            <a:xfrm>
              <a:off x="5325143" y="3583873"/>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1" rIns="68580" bIns="3429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5</a:t>
              </a:r>
              <a:endPar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9" name="矩形 39">
              <a:extLst>
                <a:ext uri="{FF2B5EF4-FFF2-40B4-BE49-F238E27FC236}">
                  <a16:creationId xmlns:a16="http://schemas.microsoft.com/office/drawing/2014/main" id="{C7DE0DF0-5657-48B0-9BFE-4AAAAA6D4BD8}"/>
                </a:ext>
              </a:extLst>
            </p:cNvPr>
            <p:cNvSpPr>
              <a:spLocks noChangeArrowheads="1"/>
            </p:cNvSpPr>
            <p:nvPr/>
          </p:nvSpPr>
          <p:spPr bwMode="auto">
            <a:xfrm>
              <a:off x="6301155" y="3551225"/>
              <a:ext cx="5119612"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r>
                <a:rPr lang="zh-CN" altLang="en-US" sz="2400" dirty="0">
                  <a:solidFill>
                    <a:prstClr val="white">
                      <a:lumMod val="50000"/>
                    </a:prstClr>
                  </a:solidFill>
                  <a:latin typeface="微软雅黑" panose="020B0503020204020204" pitchFamily="34" charset="-122"/>
                  <a:ea typeface="微软雅黑" panose="020B0503020204020204" pitchFamily="34" charset="-122"/>
                  <a:cs typeface="宋体" panose="02010600030101010101" pitchFamily="2" charset="-122"/>
                </a:rPr>
                <a:t>结论</a:t>
              </a:r>
              <a:r>
                <a:rPr kumimoji="0" lang="en-US" altLang="zh-CN"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24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spTree>
    <p:extLst>
      <p:ext uri="{BB962C8B-B14F-4D97-AF65-F5344CB8AC3E}">
        <p14:creationId xmlns:p14="http://schemas.microsoft.com/office/powerpoint/2010/main" val="17355391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5321</TotalTime>
  <Words>969</Words>
  <Application>Microsoft Office PowerPoint</Application>
  <PresentationFormat>宽屏</PresentationFormat>
  <Paragraphs>201</Paragraphs>
  <Slides>15</Slides>
  <Notes>15</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15</vt:i4>
      </vt:variant>
    </vt:vector>
  </HeadingPairs>
  <TitlesOfParts>
    <vt:vector size="27" baseType="lpstr">
      <vt:lpstr>等线</vt:lpstr>
      <vt:lpstr>等线 Light</vt:lpstr>
      <vt:lpstr>微软雅黑</vt:lpstr>
      <vt:lpstr>黑体</vt:lpstr>
      <vt:lpstr>宋体</vt:lpstr>
      <vt:lpstr>阿里巴巴普惠体 2.0 95 ExtraBold</vt:lpstr>
      <vt:lpstr>Arial</vt:lpstr>
      <vt:lpstr>Calibri</vt:lpstr>
      <vt:lpstr>Times New Roman</vt:lpstr>
      <vt:lpstr>Wingdings</vt:lpstr>
      <vt:lpstr>Office Theme</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Existing guidelines for submissions</dc:title>
  <dc:creator>Microsoft Office User</dc:creator>
  <cp:lastModifiedBy>demo</cp:lastModifiedBy>
  <cp:revision>116</cp:revision>
  <dcterms:created xsi:type="dcterms:W3CDTF">2024-02-12T14:03:51Z</dcterms:created>
  <dcterms:modified xsi:type="dcterms:W3CDTF">2024-11-01T02:31:58Z</dcterms:modified>
</cp:coreProperties>
</file>