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 id="{09EF3F39-416E-4746-905C-8534B72613B9}">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71" autoAdjust="0"/>
    <p:restoredTop sz="95676" autoAdjust="0"/>
  </p:normalViewPr>
  <p:slideViewPr>
    <p:cSldViewPr snapToGrid="0">
      <p:cViewPr>
        <p:scale>
          <a:sx n="40" d="100"/>
          <a:sy n="40" d="100"/>
        </p:scale>
        <p:origin x="606" y="-609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id="{70B1DC21-8E59-4994-B46C-2FFA539E4B1C}"/>
              </a:ext>
            </a:extLst>
          </p:cNvPr>
          <p:cNvPicPr>
            <a:picLocks noChangeAspect="1"/>
          </p:cNvPicPr>
          <p:nvPr/>
        </p:nvPicPr>
        <p:blipFill rotWithShape="1">
          <a:blip r:embed="rId2">
            <a:extLst>
              <a:ext uri="{28A0092B-C50C-407E-A947-70E740481C1C}">
                <a14:useLocalDpi xmlns:a14="http://schemas.microsoft.com/office/drawing/2010/main" val="0"/>
              </a:ext>
            </a:extLst>
          </a:blip>
          <a:srcRect t="10859"/>
          <a:stretch/>
        </p:blipFill>
        <p:spPr>
          <a:xfrm>
            <a:off x="16079965" y="29147605"/>
            <a:ext cx="16726531" cy="8387027"/>
          </a:xfrm>
          <a:prstGeom prst="rect">
            <a:avLst/>
          </a:prstGeom>
        </p:spPr>
      </p:pic>
      <p:sp>
        <p:nvSpPr>
          <p:cNvPr id="3" name="Content Placeholder 2"/>
          <p:cNvSpPr>
            <a:spLocks noGrp="1"/>
          </p:cNvSpPr>
          <p:nvPr>
            <p:ph sz="quarter" idx="10"/>
          </p:nvPr>
        </p:nvSpPr>
        <p:spPr>
          <a:xfrm>
            <a:off x="14197295" y="9425090"/>
            <a:ext cx="17520817" cy="1984280"/>
          </a:xfrm>
        </p:spPr>
        <p:txBody>
          <a:bodyPr/>
          <a:lstStyle/>
          <a:p>
            <a:pPr>
              <a:lnSpc>
                <a:spcPts val="500"/>
              </a:lnSpc>
            </a:pPr>
            <a:r>
              <a:rPr lang="en-US" altLang="zh-CN" sz="3200" dirty="0">
                <a:latin typeface="+mn-lt"/>
                <a:ea typeface="微软雅黑 Light" panose="020B0502040204020203" pitchFamily="34" charset="-122"/>
              </a:rPr>
              <a:t>Xinyu</a:t>
            </a:r>
            <a:r>
              <a:rPr lang="zh-CN" altLang="en-US" sz="3200" dirty="0">
                <a:latin typeface="+mn-lt"/>
                <a:ea typeface="微软雅黑 Light" panose="020B0502040204020203" pitchFamily="34" charset="-122"/>
              </a:rPr>
              <a:t> </a:t>
            </a:r>
            <a:r>
              <a:rPr lang="en-US" altLang="zh-CN" sz="3200" dirty="0">
                <a:latin typeface="+mn-lt"/>
                <a:ea typeface="微软雅黑 Light" panose="020B0502040204020203" pitchFamily="34" charset="-122"/>
              </a:rPr>
              <a:t>Wang</a:t>
            </a:r>
            <a:r>
              <a:rPr lang="en-US" altLang="zh-CN" sz="3200" baseline="30000" dirty="0">
                <a:latin typeface="+mn-lt"/>
                <a:ea typeface="微软雅黑 Light" panose="020B0502040204020203" pitchFamily="34" charset="-122"/>
              </a:rPr>
              <a:t>1,2,3</a:t>
            </a:r>
            <a:r>
              <a:rPr lang="zh-CN" altLang="en-US" sz="3200" dirty="0">
                <a:latin typeface="+mn-lt"/>
                <a:ea typeface="微软雅黑 Light" panose="020B0502040204020203" pitchFamily="34" charset="-122"/>
              </a:rPr>
              <a:t>，</a:t>
            </a:r>
            <a:r>
              <a:rPr lang="en-US" altLang="zh-CN" sz="3200" dirty="0">
                <a:latin typeface="+mn-lt"/>
                <a:ea typeface="微软雅黑 Light" panose="020B0502040204020203" pitchFamily="34" charset="-122"/>
              </a:rPr>
              <a:t>Quwen</a:t>
            </a:r>
            <a:r>
              <a:rPr lang="zh-CN" altLang="en-US" sz="3200" dirty="0">
                <a:latin typeface="+mn-lt"/>
                <a:ea typeface="微软雅黑 Light" panose="020B0502040204020203" pitchFamily="34" charset="-122"/>
              </a:rPr>
              <a:t> </a:t>
            </a:r>
            <a:r>
              <a:rPr lang="en-US" altLang="zh-CN" sz="3200" dirty="0">
                <a:latin typeface="+mn-lt"/>
                <a:ea typeface="微软雅黑 Light" panose="020B0502040204020203" pitchFamily="34" charset="-122"/>
              </a:rPr>
              <a:t>Yang</a:t>
            </a:r>
            <a:r>
              <a:rPr lang="en-US" altLang="zh-CN" sz="3200" baseline="30000" dirty="0">
                <a:latin typeface="+mn-lt"/>
                <a:ea typeface="微软雅黑 Light" panose="020B0502040204020203" pitchFamily="34" charset="-122"/>
              </a:rPr>
              <a:t>1,2,3</a:t>
            </a:r>
          </a:p>
          <a:p>
            <a:pPr marL="742950" indent="-742950">
              <a:lnSpc>
                <a:spcPts val="500"/>
              </a:lnSpc>
              <a:buAutoNum type="arabicPeriod"/>
            </a:pPr>
            <a:r>
              <a:rPr lang="en-US" altLang="zh-CN" sz="3200" dirty="0">
                <a:latin typeface="+mn-lt"/>
                <a:ea typeface="微软雅黑 Light" panose="020B0502040204020203" pitchFamily="34" charset="-122"/>
              </a:rPr>
              <a:t>School of Physical Science and Technology, Lanzhou University, Lanzhou, China.</a:t>
            </a:r>
          </a:p>
          <a:p>
            <a:pPr marL="742950" indent="-742950">
              <a:lnSpc>
                <a:spcPts val="500"/>
              </a:lnSpc>
              <a:buAutoNum type="arabicPeriod"/>
            </a:pPr>
            <a:r>
              <a:rPr lang="en-US" altLang="zh-CN" sz="3200" dirty="0">
                <a:latin typeface="+mn-lt"/>
                <a:ea typeface="微软雅黑 Light" panose="020B0502040204020203" pitchFamily="34" charset="-122"/>
              </a:rPr>
              <a:t>Lanzhou Center for Theoretical Physics, Lanzhou, China.</a:t>
            </a:r>
          </a:p>
          <a:p>
            <a:pPr marL="742950" indent="-742950">
              <a:lnSpc>
                <a:spcPts val="500"/>
              </a:lnSpc>
              <a:buAutoNum type="arabicPeriod"/>
            </a:pPr>
            <a:r>
              <a:rPr lang="en-US" altLang="zh-CN" sz="3200" dirty="0">
                <a:latin typeface="+mn-lt"/>
                <a:ea typeface="微软雅黑 Light" panose="020B0502040204020203" pitchFamily="34" charset="-122"/>
              </a:rPr>
              <a:t>Key Laboratory of Quantum Theory and Applications of MoE, Lanzhou, China. </a:t>
            </a:r>
            <a:br>
              <a:rPr lang="en-US" altLang="zh-CN" sz="3200" dirty="0">
                <a:latin typeface="+mn-lt"/>
              </a:rPr>
            </a:br>
            <a:endParaRPr lang="en-US" sz="3200" dirty="0">
              <a:latin typeface="+mn-lt"/>
            </a:endParaRPr>
          </a:p>
        </p:txBody>
      </p:sp>
      <p:sp>
        <p:nvSpPr>
          <p:cNvPr id="6" name="Text Placeholder 5"/>
          <p:cNvSpPr>
            <a:spLocks noGrp="1"/>
          </p:cNvSpPr>
          <p:nvPr>
            <p:ph type="body" sz="quarter" idx="23"/>
          </p:nvPr>
        </p:nvSpPr>
        <p:spPr>
          <a:xfrm>
            <a:off x="15655928" y="21180930"/>
            <a:ext cx="16062185" cy="6856707"/>
          </a:xfrm>
        </p:spPr>
        <p:txBody>
          <a:bodyPr/>
          <a:lstStyle/>
          <a:p>
            <a:pPr algn="just"/>
            <a:r>
              <a:rPr lang="en-US" altLang="zh-CN" sz="3600" dirty="0">
                <a:ea typeface="微软雅黑 Light" panose="020B0502040204020203" pitchFamily="34" charset="-122"/>
              </a:rPr>
              <a:t>A silicon-based 3D Dirac photonic crystal microcavity model was constructed in COMSOL Multiphysics. The computational effort of the model in TM-like mode was reduced by using the perfect magnetic conductor (PMC) boundary condition. Subsequently, the eigenfrequencies of the model were calculated using the 'electromagnetic wave-frequency domain' module, thereby obtaining the electromagnetic field distribution of the model. On this basis, a silicon waveguide inlet was designed to guide light into the microcavity, thereby exciting the eigenstates and obtaining the corresponding electromagnetic field distribution. In order to effectively confine the electromagnetic waves in the microcavity, the lattice symmetry is broken in order to create a bandgap in the vicinity of the Dirac point. The material is then used to completely wrap the cavity (depicted in brown on the exterior of Fig. 1), thereby ensuring that the majority of the energy is ultimately confined within the microcavity.</a:t>
            </a:r>
          </a:p>
        </p:txBody>
      </p:sp>
      <p:sp>
        <p:nvSpPr>
          <p:cNvPr id="7" name="Text Placeholder 6"/>
          <p:cNvSpPr>
            <a:spLocks noGrp="1"/>
          </p:cNvSpPr>
          <p:nvPr>
            <p:ph type="body" sz="quarter" idx="24"/>
          </p:nvPr>
        </p:nvSpPr>
        <p:spPr>
          <a:xfrm>
            <a:off x="1338873" y="39623894"/>
            <a:ext cx="15220541" cy="2315228"/>
          </a:xfrm>
        </p:spPr>
        <p:txBody>
          <a:bodyPr/>
          <a:lstStyle/>
          <a:p>
            <a:pPr algn="just"/>
            <a:r>
              <a:rPr lang="en-US" dirty="0">
                <a:latin typeface="+mn-lt"/>
              </a:rPr>
              <a:t>1. </a:t>
            </a:r>
            <a:r>
              <a:rPr lang="en-US" dirty="0" err="1">
                <a:latin typeface="+mn-lt"/>
              </a:rPr>
              <a:t>Shalaev</a:t>
            </a:r>
            <a:r>
              <a:rPr lang="en-US" dirty="0">
                <a:latin typeface="+mn-lt"/>
              </a:rPr>
              <a:t>, M.I., </a:t>
            </a:r>
            <a:r>
              <a:rPr lang="en-US" dirty="0" err="1">
                <a:latin typeface="+mn-lt"/>
              </a:rPr>
              <a:t>Walasik</a:t>
            </a:r>
            <a:r>
              <a:rPr lang="en-US" dirty="0">
                <a:latin typeface="+mn-lt"/>
              </a:rPr>
              <a:t>, W., </a:t>
            </a:r>
            <a:r>
              <a:rPr lang="en-US" dirty="0" err="1">
                <a:latin typeface="+mn-lt"/>
              </a:rPr>
              <a:t>Tsukernik</a:t>
            </a:r>
            <a:r>
              <a:rPr lang="en-US" dirty="0">
                <a:latin typeface="+mn-lt"/>
              </a:rPr>
              <a:t>, A. et al. Robust topologically protected transport in photonic crystals at telecommunication wavelengths. Nature Nanotech 14, 31–34 (2019). </a:t>
            </a:r>
          </a:p>
        </p:txBody>
      </p:sp>
      <p:sp>
        <p:nvSpPr>
          <p:cNvPr id="8" name="Content Placeholder 7"/>
          <p:cNvSpPr>
            <a:spLocks noGrp="1"/>
          </p:cNvSpPr>
          <p:nvPr>
            <p:ph sz="quarter" idx="26"/>
          </p:nvPr>
        </p:nvSpPr>
        <p:spPr>
          <a:xfrm>
            <a:off x="14197295" y="5865518"/>
            <a:ext cx="17520817" cy="1707973"/>
          </a:xfrm>
        </p:spPr>
        <p:txBody>
          <a:bodyPr/>
          <a:lstStyle/>
          <a:p>
            <a:r>
              <a:rPr lang="en-US" altLang="zh-CN" sz="8000" dirty="0">
                <a:latin typeface="+mn-lt"/>
                <a:ea typeface="微软雅黑 Light" panose="020B0502040204020203" pitchFamily="34" charset="-122"/>
                <a:cs typeface="+mn-lt"/>
              </a:rPr>
              <a:t>On-chip photonic simulation of relativistic wave chaos</a:t>
            </a:r>
            <a:r>
              <a:rPr lang="en-US" altLang="zh-CN" dirty="0">
                <a:latin typeface="+mn-lt"/>
                <a:ea typeface="微软雅黑 Light" panose="020B0502040204020203" pitchFamily="34" charset="-122"/>
                <a:cs typeface="+mn-lt"/>
              </a:rPr>
              <a:t>.</a:t>
            </a:r>
            <a:endParaRPr lang="zh-CN" altLang="en-US" dirty="0">
              <a:latin typeface="+mn-lt"/>
              <a:ea typeface="微软雅黑 Light" panose="020B0502040204020203" pitchFamily="34" charset="-122"/>
              <a:cs typeface="+mn-lt"/>
            </a:endParaRPr>
          </a:p>
        </p:txBody>
      </p:sp>
      <p:sp>
        <p:nvSpPr>
          <p:cNvPr id="5" name="Text Placeholder 4"/>
          <p:cNvSpPr>
            <a:spLocks noGrp="1"/>
          </p:cNvSpPr>
          <p:nvPr>
            <p:ph type="body" sz="quarter" idx="18"/>
          </p:nvPr>
        </p:nvSpPr>
        <p:spPr>
          <a:xfrm>
            <a:off x="1870687" y="14285594"/>
            <a:ext cx="29177026" cy="5512714"/>
          </a:xfrm>
        </p:spPr>
        <p:txBody>
          <a:bodyPr/>
          <a:lstStyle/>
          <a:p>
            <a:pPr algn="just"/>
            <a:r>
              <a:rPr lang="en-US" altLang="zh-CN" sz="3600" dirty="0">
                <a:ea typeface="微软雅黑 Light" panose="020B0502040204020203" pitchFamily="34" charset="-122"/>
              </a:rPr>
              <a:t>Photonic crystals are artificial optical structures with varying optical parameters, e.g. dielectric constants, arranged periodically in space. One characteristics feature is that they possess band-structures akin to those of electronic materials. By choosing appropriate spatial configurations and modulating the structure parameters, one can achieve a linear dispersion relation at the high symmetry point in the first Brillouin zone. Such a band-structure can host quasi-particles effectively obeying the Dirac equation in the long-wave approximation. Thus, photonic crystals can provide a desktop experimental platform for simulating relativistic Dirac particles. We use COMSOL Multiphysics simulations to implement a triangular aperture plate type photonic crystal 1, by which a novel photonic crystal microcavity with Dirac quasi-particle excitations as shown in Fig. 1 is designed to simulate relativistic wave chaos. In particular, based on the scale invariance of the photonic crystals, we adjust the aperture size to manipulate the frequency of the Dirac point to achieve a step potential in the microcavity, and realize a chaotic Dirac billiard model with Klein tunneling effect. We calculate the eigen-modes and obtain the scar state condensed near the classical periodic orbitals.</a:t>
            </a:r>
          </a:p>
        </p:txBody>
      </p:sp>
      <p:sp>
        <p:nvSpPr>
          <p:cNvPr id="9" name="Text Placeholder 8"/>
          <p:cNvSpPr>
            <a:spLocks noGrp="1"/>
          </p:cNvSpPr>
          <p:nvPr>
            <p:ph type="body" sz="quarter" idx="27"/>
          </p:nvPr>
        </p:nvSpPr>
        <p:spPr>
          <a:xfrm>
            <a:off x="1870687" y="13006679"/>
            <a:ext cx="29615963" cy="1302499"/>
          </a:xfrm>
        </p:spPr>
        <p:txBody>
          <a:bodyPr/>
          <a:lstStyle/>
          <a:p>
            <a:r>
              <a:rPr lang="en-US" altLang="zh-CN" sz="6600" dirty="0"/>
              <a:t>Abstract</a:t>
            </a:r>
          </a:p>
        </p:txBody>
      </p:sp>
      <p:sp>
        <p:nvSpPr>
          <p:cNvPr id="10" name="Text Placeholder 9"/>
          <p:cNvSpPr>
            <a:spLocks noGrp="1"/>
          </p:cNvSpPr>
          <p:nvPr>
            <p:ph type="body" sz="quarter" idx="28"/>
          </p:nvPr>
        </p:nvSpPr>
        <p:spPr>
          <a:xfrm>
            <a:off x="15655928" y="19901942"/>
            <a:ext cx="16062185" cy="1303795"/>
          </a:xfrm>
        </p:spPr>
        <p:txBody>
          <a:bodyPr/>
          <a:lstStyle/>
          <a:p>
            <a:r>
              <a:rPr lang="en-US" altLang="zh-CN" sz="6600" dirty="0"/>
              <a:t>Methodology</a:t>
            </a:r>
          </a:p>
        </p:txBody>
      </p:sp>
      <p:pic>
        <p:nvPicPr>
          <p:cNvPr id="19" name="图片占位符 18"/>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4371" b="4371"/>
          <a:stretch>
            <a:fillRect/>
          </a:stretch>
        </p:blipFill>
        <p:spPr>
          <a:xfrm>
            <a:off x="226088" y="20456417"/>
            <a:ext cx="15718075" cy="7172071"/>
          </a:xfrm>
        </p:spPr>
      </p:pic>
      <p:sp>
        <p:nvSpPr>
          <p:cNvPr id="12" name="Text Placeholder 11"/>
          <p:cNvSpPr>
            <a:spLocks noGrp="1"/>
          </p:cNvSpPr>
          <p:nvPr>
            <p:ph type="body" sz="quarter" idx="30"/>
          </p:nvPr>
        </p:nvSpPr>
        <p:spPr>
          <a:xfrm>
            <a:off x="1756074" y="27627432"/>
            <a:ext cx="12369869" cy="1468347"/>
          </a:xfrm>
        </p:spPr>
        <p:txBody>
          <a:bodyPr/>
          <a:lstStyle/>
          <a:p>
            <a:pPr algn="just"/>
            <a:r>
              <a:rPr lang="en-US" altLang="zh-CN" sz="3300" dirty="0"/>
              <a:t>FIGURE 1. Dirac photonic crystal microcavity with equivalent step potential under non-</a:t>
            </a:r>
            <a:r>
              <a:rPr lang="en-US" altLang="zh-CN" sz="3300" dirty="0">
                <a:ea typeface="微软雅黑 Light" panose="020B0502040204020203" pitchFamily="34" charset="-122"/>
              </a:rPr>
              <a:t>integrable </a:t>
            </a:r>
            <a:r>
              <a:rPr lang="en-US" altLang="zh-CN" sz="3300" dirty="0"/>
              <a:t>constraint (2D design drawing).</a:t>
            </a:r>
            <a:endParaRPr lang="en-US" sz="3300" dirty="0"/>
          </a:p>
        </p:txBody>
      </p:sp>
      <p:pic>
        <p:nvPicPr>
          <p:cNvPr id="27" name="图片占位符 26"/>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t="18726" b="18726"/>
          <a:stretch>
            <a:fillRect/>
          </a:stretch>
        </p:blipFill>
        <p:spPr>
          <a:xfrm>
            <a:off x="17116125" y="38954439"/>
            <a:ext cx="14654213" cy="3355975"/>
          </a:xfrm>
        </p:spPr>
      </p:pic>
      <p:sp>
        <p:nvSpPr>
          <p:cNvPr id="14" name="Text Placeholder 13"/>
          <p:cNvSpPr>
            <a:spLocks noGrp="1"/>
          </p:cNvSpPr>
          <p:nvPr>
            <p:ph type="body" sz="quarter" idx="32"/>
          </p:nvPr>
        </p:nvSpPr>
        <p:spPr>
          <a:xfrm>
            <a:off x="1190582" y="30422813"/>
            <a:ext cx="13712888" cy="7101577"/>
          </a:xfrm>
        </p:spPr>
        <p:txBody>
          <a:bodyPr/>
          <a:lstStyle/>
          <a:p>
            <a:pPr algn="just"/>
            <a:r>
              <a:rPr lang="en-US" altLang="zh-CN" sz="3800" dirty="0">
                <a:ea typeface="微软雅黑 Light" panose="020B0502040204020203" pitchFamily="34" charset="-122"/>
              </a:rPr>
              <a:t>By solving the Dirac photonic crystal microcavity model, we compute the electromagnetic field distributions of the eigenstates whose frequencies are in the Klein tunneling region. This analysis reveals the existence of a series of quantum scar states in these eigenstates that satisfy certain quantization conditions and are thus periodically distributed. Concurrently, the effective excitation of some of the quantum scar states is successfully achieved in the analogue simulation.</a:t>
            </a:r>
            <a:endParaRPr lang="en-US" sz="3800" dirty="0">
              <a:ea typeface="微软雅黑 Light" panose="020B0502040204020203" pitchFamily="34" charset="-122"/>
            </a:endParaRPr>
          </a:p>
        </p:txBody>
      </p:sp>
      <p:sp>
        <p:nvSpPr>
          <p:cNvPr id="15" name="Text Placeholder 14"/>
          <p:cNvSpPr>
            <a:spLocks noGrp="1"/>
          </p:cNvSpPr>
          <p:nvPr>
            <p:ph type="body" sz="quarter" idx="33"/>
          </p:nvPr>
        </p:nvSpPr>
        <p:spPr>
          <a:xfrm>
            <a:off x="1196912" y="28968141"/>
            <a:ext cx="15362501" cy="1303795"/>
          </a:xfrm>
        </p:spPr>
        <p:txBody>
          <a:bodyPr/>
          <a:lstStyle/>
          <a:p>
            <a:r>
              <a:rPr lang="en-US" altLang="zh-CN" sz="6600" dirty="0"/>
              <a:t>Results</a:t>
            </a:r>
          </a:p>
        </p:txBody>
      </p:sp>
      <p:sp>
        <p:nvSpPr>
          <p:cNvPr id="17" name="Text Placeholder 16"/>
          <p:cNvSpPr>
            <a:spLocks noGrp="1"/>
          </p:cNvSpPr>
          <p:nvPr>
            <p:ph type="body" sz="quarter" idx="35"/>
          </p:nvPr>
        </p:nvSpPr>
        <p:spPr>
          <a:xfrm>
            <a:off x="18323643" y="36557335"/>
            <a:ext cx="14224907" cy="1468347"/>
          </a:xfrm>
        </p:spPr>
        <p:txBody>
          <a:bodyPr/>
          <a:lstStyle/>
          <a:p>
            <a:pPr algn="just"/>
            <a:r>
              <a:rPr lang="en-US" altLang="zh-CN" sz="3300" dirty="0"/>
              <a:t>FIGURE 2. Excitation of scarred states satisfying quantization conditions</a:t>
            </a:r>
            <a:endParaRPr lang="en-US" sz="3300" dirty="0"/>
          </a:p>
        </p:txBody>
      </p:sp>
      <p:sp>
        <p:nvSpPr>
          <p:cNvPr id="18" name="TextBox 1">
            <a:extLst>
              <a:ext uri="{FF2B5EF4-FFF2-40B4-BE49-F238E27FC236}">
                <a16:creationId xmlns:a16="http://schemas.microsoft.com/office/drawing/2014/main" id="{CF3CB3F5-3F8E-4034-AF2F-7F6CE33D922F}"/>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0" b="1" dirty="0">
                <a:solidFill>
                  <a:schemeClr val="bg1">
                    <a:lumMod val="65000"/>
                  </a:schemeClr>
                </a:solidFill>
                <a:cs typeface="Calibri" panose="020F0502020204030204" pitchFamily="34" charset="0"/>
              </a:rPr>
              <a:t>REFERENCES</a:t>
            </a:r>
            <a:endParaRPr lang="en-US" sz="4100" b="1" dirty="0">
              <a:solidFill>
                <a:schemeClr val="bg1">
                  <a:lumMod val="65000"/>
                </a:schemeClr>
              </a:solidFill>
              <a:cs typeface="Calibri" panose="020F0502020204030204" pitchFamily="34" charset="0"/>
            </a:endParaRPr>
          </a:p>
        </p:txBody>
      </p:sp>
      <p:sp>
        <p:nvSpPr>
          <p:cNvPr id="21" name="标题 20">
            <a:extLst>
              <a:ext uri="{FF2B5EF4-FFF2-40B4-BE49-F238E27FC236}">
                <a16:creationId xmlns:a16="http://schemas.microsoft.com/office/drawing/2014/main" id="{585AC420-FE55-494A-A8D0-A1CA90167DA0}"/>
              </a:ext>
            </a:extLst>
          </p:cNvPr>
          <p:cNvSpPr>
            <a:spLocks noGrp="1"/>
          </p:cNvSpPr>
          <p:nvPr>
            <p:ph type="title"/>
          </p:nvPr>
        </p:nvSpPr>
        <p:spPr/>
        <p:txBody>
          <a:bodyPr>
            <a:noAutofit/>
          </a:bodyPr>
          <a:lstStyle/>
          <a:p>
            <a:r>
              <a:rPr lang="en-US" altLang="zh-CN" sz="13000" dirty="0">
                <a:latin typeface="+mn-lt"/>
                <a:ea typeface="+mn-ea"/>
                <a:cs typeface="+mn-cs"/>
              </a:rPr>
              <a:t>Dirac Photonic Crystal Microcavity</a:t>
            </a:r>
            <a:endParaRPr lang="zh-CN" altLang="en-US" sz="13000" dirty="0">
              <a:latin typeface="+mn-lt"/>
            </a:endParaRPr>
          </a:p>
        </p:txBody>
      </p:sp>
      <p:pic>
        <p:nvPicPr>
          <p:cNvPr id="54" name="图片占位符 53">
            <a:extLst>
              <a:ext uri="{FF2B5EF4-FFF2-40B4-BE49-F238E27FC236}">
                <a16:creationId xmlns:a16="http://schemas.microsoft.com/office/drawing/2014/main" id="{918F5130-DE11-4ED9-96BE-3889ED1D2229}"/>
              </a:ext>
            </a:extLst>
          </p:cNvPr>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l="22458" r="22458"/>
          <a:stretch>
            <a:fillRect/>
          </a:stretch>
        </p:blipFill>
        <p:spPr>
          <a:xfrm>
            <a:off x="26675" y="574070"/>
            <a:ext cx="13414251" cy="12175479"/>
          </a:xfrm>
        </p:spPr>
      </p:pic>
      <p:pic>
        <p:nvPicPr>
          <p:cNvPr id="36" name="图片占位符 35">
            <a:extLst>
              <a:ext uri="{FF2B5EF4-FFF2-40B4-BE49-F238E27FC236}">
                <a16:creationId xmlns:a16="http://schemas.microsoft.com/office/drawing/2014/main" id="{A52BCE9C-C1F7-47AE-AE94-5AD99BD14FE1}"/>
              </a:ext>
            </a:extLst>
          </p:cNvPr>
          <p:cNvPicPr>
            <a:picLocks noGrp="1" noChangeAspect="1"/>
          </p:cNvPicPr>
          <p:nvPr>
            <p:ph type="pic" sz="quarter" idx="34"/>
          </p:nvPr>
        </p:nvPicPr>
        <p:blipFill>
          <a:blip r:embed="rId6" cstate="print">
            <a:extLst>
              <a:ext uri="{28A0092B-C50C-407E-A947-70E740481C1C}">
                <a14:useLocalDpi xmlns:a14="http://schemas.microsoft.com/office/drawing/2010/main" val="0"/>
              </a:ext>
            </a:extLst>
          </a:blip>
          <a:srcRect t="3736" b="3736"/>
          <a:stretch>
            <a:fillRect/>
          </a:stretch>
        </p:blipFill>
        <p:spPr>
          <a:xfrm>
            <a:off x="-729840" y="1209988"/>
            <a:ext cx="15332067" cy="7092943"/>
          </a:xfrm>
        </p:spPr>
      </p:pic>
      <p:grpSp>
        <p:nvGrpSpPr>
          <p:cNvPr id="35" name="组合 34">
            <a:extLst>
              <a:ext uri="{FF2B5EF4-FFF2-40B4-BE49-F238E27FC236}">
                <a16:creationId xmlns:a16="http://schemas.microsoft.com/office/drawing/2014/main" id="{C89D3CB8-2F5B-4E36-A311-05809D612A18}"/>
              </a:ext>
            </a:extLst>
          </p:cNvPr>
          <p:cNvGrpSpPr/>
          <p:nvPr/>
        </p:nvGrpSpPr>
        <p:grpSpPr>
          <a:xfrm>
            <a:off x="4037881" y="22395849"/>
            <a:ext cx="9028483" cy="3326227"/>
            <a:chOff x="4037881" y="21717900"/>
            <a:chExt cx="9028483" cy="3326227"/>
          </a:xfrm>
        </p:grpSpPr>
        <p:cxnSp>
          <p:nvCxnSpPr>
            <p:cNvPr id="23" name="直接连接符 22">
              <a:extLst>
                <a:ext uri="{FF2B5EF4-FFF2-40B4-BE49-F238E27FC236}">
                  <a16:creationId xmlns:a16="http://schemas.microsoft.com/office/drawing/2014/main" id="{140BC903-47F0-43E4-8086-2BC98721049C}"/>
                </a:ext>
              </a:extLst>
            </p:cNvPr>
            <p:cNvCxnSpPr/>
            <p:nvPr/>
          </p:nvCxnSpPr>
          <p:spPr>
            <a:xfrm>
              <a:off x="4037881" y="24404210"/>
              <a:ext cx="4081112" cy="0"/>
            </a:xfrm>
            <a:prstGeom prst="line">
              <a:avLst/>
            </a:prstGeom>
            <a:ln w="762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id="{76600674-855D-4583-8BF1-283C323FAD9F}"/>
                </a:ext>
              </a:extLst>
            </p:cNvPr>
            <p:cNvCxnSpPr/>
            <p:nvPr/>
          </p:nvCxnSpPr>
          <p:spPr>
            <a:xfrm>
              <a:off x="8047026" y="22460866"/>
              <a:ext cx="4081112" cy="0"/>
            </a:xfrm>
            <a:prstGeom prst="line">
              <a:avLst/>
            </a:prstGeom>
            <a:ln w="762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1594CB07-BA7C-4FF2-836B-58B7F97ECDAE}"/>
                </a:ext>
              </a:extLst>
            </p:cNvPr>
            <p:cNvCxnSpPr>
              <a:cxnSpLocks/>
            </p:cNvCxnSpPr>
            <p:nvPr/>
          </p:nvCxnSpPr>
          <p:spPr>
            <a:xfrm>
              <a:off x="8085126" y="22460866"/>
              <a:ext cx="0" cy="1943344"/>
            </a:xfrm>
            <a:prstGeom prst="line">
              <a:avLst/>
            </a:prstGeom>
            <a:ln w="76200">
              <a:solidFill>
                <a:schemeClr val="tx1">
                  <a:lumMod val="95000"/>
                  <a:lumOff val="5000"/>
                </a:schemeClr>
              </a:solidFill>
              <a:roun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文本框 24">
                  <a:extLst>
                    <a:ext uri="{FF2B5EF4-FFF2-40B4-BE49-F238E27FC236}">
                      <a16:creationId xmlns:a16="http://schemas.microsoft.com/office/drawing/2014/main" id="{DCD7F725-EE49-449F-AF5D-BF4E26D5F50B}"/>
                    </a:ext>
                  </a:extLst>
                </p:cNvPr>
                <p:cNvSpPr txBox="1"/>
                <p:nvPr/>
              </p:nvSpPr>
              <p:spPr>
                <a:xfrm>
                  <a:off x="4269683" y="24456722"/>
                  <a:ext cx="3918572" cy="5874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altLang="zh-CN" sz="3000" b="1" i="1" smtClean="0">
                                <a:latin typeface="Cambria Math" panose="02040503050406030204" pitchFamily="18" charset="0"/>
                              </a:rPr>
                            </m:ctrlPr>
                          </m:sSubSupPr>
                          <m:e>
                            <m:r>
                              <a:rPr lang="en-US" altLang="zh-CN" sz="3000" b="1" i="1" smtClean="0">
                                <a:latin typeface="Cambria Math" panose="02040503050406030204" pitchFamily="18" charset="0"/>
                              </a:rPr>
                              <m:t>𝒇</m:t>
                            </m:r>
                          </m:e>
                          <m:sub>
                            <m:r>
                              <a:rPr lang="en-US" altLang="zh-CN" sz="3000" b="1" i="1" smtClean="0">
                                <a:latin typeface="Cambria Math" panose="02040503050406030204" pitchFamily="18" charset="0"/>
                              </a:rPr>
                              <m:t>𝑫𝒊𝒓𝒂𝒄</m:t>
                            </m:r>
                          </m:sub>
                          <m:sup>
                            <m:r>
                              <a:rPr lang="en-US" altLang="zh-CN" sz="3000" b="1" i="1" smtClean="0">
                                <a:latin typeface="Cambria Math" panose="02040503050406030204" pitchFamily="18" charset="0"/>
                              </a:rPr>
                              <m:t>𝟏</m:t>
                            </m:r>
                          </m:sup>
                        </m:sSubSup>
                        <m:r>
                          <a:rPr lang="en-US" altLang="zh-CN" sz="3000" b="1" i="1" smtClean="0">
                            <a:latin typeface="Cambria Math" panose="02040503050406030204" pitchFamily="18" charset="0"/>
                          </a:rPr>
                          <m:t>=</m:t>
                        </m:r>
                        <m:r>
                          <a:rPr lang="en-US" altLang="zh-CN" sz="3000" b="1" i="1" smtClean="0">
                            <a:latin typeface="Cambria Math" panose="02040503050406030204" pitchFamily="18" charset="0"/>
                          </a:rPr>
                          <m:t>𝟏𝟖𝟒</m:t>
                        </m:r>
                        <m:r>
                          <a:rPr lang="en-US" altLang="zh-CN" sz="3000" b="1" i="1" smtClean="0">
                            <a:latin typeface="Cambria Math" panose="02040503050406030204" pitchFamily="18" charset="0"/>
                          </a:rPr>
                          <m:t>.</m:t>
                        </m:r>
                        <m:r>
                          <a:rPr lang="en-US" altLang="zh-CN" sz="3000" b="1" i="1" smtClean="0">
                            <a:latin typeface="Cambria Math" panose="02040503050406030204" pitchFamily="18" charset="0"/>
                          </a:rPr>
                          <m:t>𝟎𝟔</m:t>
                        </m:r>
                        <m:r>
                          <a:rPr lang="en-US" altLang="zh-CN" sz="3000" b="1" i="1" smtClean="0">
                            <a:latin typeface="Cambria Math" panose="02040503050406030204" pitchFamily="18" charset="0"/>
                          </a:rPr>
                          <m:t> </m:t>
                        </m:r>
                        <m:r>
                          <a:rPr lang="en-US" altLang="zh-CN" sz="3000" b="1" i="1" smtClean="0">
                            <a:latin typeface="Cambria Math" panose="02040503050406030204" pitchFamily="18" charset="0"/>
                          </a:rPr>
                          <m:t>𝑻𝑯𝒛</m:t>
                        </m:r>
                      </m:oMath>
                    </m:oMathPara>
                  </a14:m>
                  <a:endParaRPr lang="zh-CN" altLang="en-US" sz="3000" b="1" dirty="0">
                    <a:cs typeface="Times New Roman" panose="02020603050405020304" pitchFamily="18" charset="0"/>
                  </a:endParaRPr>
                </a:p>
              </p:txBody>
            </p:sp>
          </mc:Choice>
          <mc:Fallback xmlns="">
            <p:sp>
              <p:nvSpPr>
                <p:cNvPr id="25" name="文本框 24">
                  <a:extLst>
                    <a:ext uri="{FF2B5EF4-FFF2-40B4-BE49-F238E27FC236}">
                      <a16:creationId xmlns:a16="http://schemas.microsoft.com/office/drawing/2014/main" id="{DCD7F725-EE49-449F-AF5D-BF4E26D5F50B}"/>
                    </a:ext>
                  </a:extLst>
                </p:cNvPr>
                <p:cNvSpPr txBox="1">
                  <a:spLocks noRot="1" noChangeAspect="1" noMove="1" noResize="1" noEditPoints="1" noAdjustHandles="1" noChangeArrowheads="1" noChangeShapeType="1" noTextEdit="1"/>
                </p:cNvSpPr>
                <p:nvPr/>
              </p:nvSpPr>
              <p:spPr>
                <a:xfrm>
                  <a:off x="4269683" y="24456722"/>
                  <a:ext cx="3918572" cy="587405"/>
                </a:xfrm>
                <a:prstGeom prst="rect">
                  <a:avLst/>
                </a:prstGeom>
                <a:blipFill>
                  <a:blip r:embed="rId7"/>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1" name="文本框 30">
                  <a:extLst>
                    <a:ext uri="{FF2B5EF4-FFF2-40B4-BE49-F238E27FC236}">
                      <a16:creationId xmlns:a16="http://schemas.microsoft.com/office/drawing/2014/main" id="{AD94008B-D070-49A6-BA9D-7A1883EDFBFD}"/>
                    </a:ext>
                  </a:extLst>
                </p:cNvPr>
                <p:cNvSpPr txBox="1"/>
                <p:nvPr/>
              </p:nvSpPr>
              <p:spPr>
                <a:xfrm>
                  <a:off x="8385044" y="21717900"/>
                  <a:ext cx="3918573" cy="5874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altLang="zh-CN" sz="3000" b="1" i="1" smtClean="0">
                                <a:latin typeface="Cambria Math" panose="02040503050406030204" pitchFamily="18" charset="0"/>
                              </a:rPr>
                            </m:ctrlPr>
                          </m:sSubSupPr>
                          <m:e>
                            <m:r>
                              <a:rPr lang="en-US" altLang="zh-CN" sz="3000" b="1" i="1" smtClean="0">
                                <a:latin typeface="Cambria Math" panose="02040503050406030204" pitchFamily="18" charset="0"/>
                              </a:rPr>
                              <m:t>𝒇</m:t>
                            </m:r>
                          </m:e>
                          <m:sub>
                            <m:r>
                              <a:rPr lang="en-US" altLang="zh-CN" sz="3000" b="1" i="1" smtClean="0">
                                <a:latin typeface="Cambria Math" panose="02040503050406030204" pitchFamily="18" charset="0"/>
                              </a:rPr>
                              <m:t>𝑫𝒊𝒓𝒂𝒄</m:t>
                            </m:r>
                          </m:sub>
                          <m:sup>
                            <m:r>
                              <a:rPr lang="en-US" altLang="zh-CN" sz="3000" b="1" i="1" smtClean="0">
                                <a:latin typeface="Cambria Math" panose="02040503050406030204" pitchFamily="18" charset="0"/>
                              </a:rPr>
                              <m:t>𝟐</m:t>
                            </m:r>
                          </m:sup>
                        </m:sSubSup>
                        <m:r>
                          <a:rPr lang="en-US" altLang="zh-CN" sz="3000" b="1" i="1" smtClean="0">
                            <a:latin typeface="Cambria Math" panose="02040503050406030204" pitchFamily="18" charset="0"/>
                          </a:rPr>
                          <m:t>=</m:t>
                        </m:r>
                        <m:r>
                          <a:rPr lang="en-US" altLang="zh-CN" sz="3000" b="1" i="1" smtClean="0">
                            <a:latin typeface="Cambria Math" panose="02040503050406030204" pitchFamily="18" charset="0"/>
                          </a:rPr>
                          <m:t>𝟏𝟗𝟖</m:t>
                        </m:r>
                        <m:r>
                          <a:rPr lang="en-US" altLang="zh-CN" sz="3000" b="1" i="1" smtClean="0">
                            <a:latin typeface="Cambria Math" panose="02040503050406030204" pitchFamily="18" charset="0"/>
                          </a:rPr>
                          <m:t>.</m:t>
                        </m:r>
                        <m:r>
                          <a:rPr lang="en-US" altLang="zh-CN" sz="3000" b="1" i="1" smtClean="0">
                            <a:latin typeface="Cambria Math" panose="02040503050406030204" pitchFamily="18" charset="0"/>
                          </a:rPr>
                          <m:t>𝟑𝟗</m:t>
                        </m:r>
                        <m:r>
                          <a:rPr lang="en-US" altLang="zh-CN" sz="3000" b="1" i="1" smtClean="0">
                            <a:latin typeface="Cambria Math" panose="02040503050406030204" pitchFamily="18" charset="0"/>
                          </a:rPr>
                          <m:t> </m:t>
                        </m:r>
                        <m:r>
                          <a:rPr lang="en-US" altLang="zh-CN" sz="3000" b="1" i="1" smtClean="0">
                            <a:latin typeface="Cambria Math" panose="02040503050406030204" pitchFamily="18" charset="0"/>
                          </a:rPr>
                          <m:t>𝑻𝑯𝒛</m:t>
                        </m:r>
                      </m:oMath>
                    </m:oMathPara>
                  </a14:m>
                  <a:endParaRPr lang="zh-CN" altLang="en-US" sz="3000" b="1" dirty="0">
                    <a:cs typeface="Times New Roman" panose="02020603050405020304" pitchFamily="18" charset="0"/>
                  </a:endParaRPr>
                </a:p>
              </p:txBody>
            </p:sp>
          </mc:Choice>
          <mc:Fallback xmlns="">
            <p:sp>
              <p:nvSpPr>
                <p:cNvPr id="31" name="文本框 30">
                  <a:extLst>
                    <a:ext uri="{FF2B5EF4-FFF2-40B4-BE49-F238E27FC236}">
                      <a16:creationId xmlns:a16="http://schemas.microsoft.com/office/drawing/2014/main" id="{AD94008B-D070-49A6-BA9D-7A1883EDFBFD}"/>
                    </a:ext>
                  </a:extLst>
                </p:cNvPr>
                <p:cNvSpPr txBox="1">
                  <a:spLocks noRot="1" noChangeAspect="1" noMove="1" noResize="1" noEditPoints="1" noAdjustHandles="1" noChangeArrowheads="1" noChangeShapeType="1" noTextEdit="1"/>
                </p:cNvSpPr>
                <p:nvPr/>
              </p:nvSpPr>
              <p:spPr>
                <a:xfrm>
                  <a:off x="8385044" y="21717900"/>
                  <a:ext cx="3918573" cy="587405"/>
                </a:xfrm>
                <a:prstGeom prst="rect">
                  <a:avLst/>
                </a:prstGeom>
                <a:blipFill>
                  <a:blip r:embed="rId8"/>
                  <a:stretch>
                    <a:fillRect/>
                  </a:stretch>
                </a:blipFill>
              </p:spPr>
              <p:txBody>
                <a:bodyPr/>
                <a:lstStyle/>
                <a:p>
                  <a:r>
                    <a:rPr lang="zh-CN" altLang="en-US">
                      <a:noFill/>
                    </a:rPr>
                    <a:t> </a:t>
                  </a:r>
                </a:p>
              </p:txBody>
            </p:sp>
          </mc:Fallback>
        </mc:AlternateContent>
        <p:cxnSp>
          <p:nvCxnSpPr>
            <p:cNvPr id="32" name="直接连接符 31">
              <a:extLst>
                <a:ext uri="{FF2B5EF4-FFF2-40B4-BE49-F238E27FC236}">
                  <a16:creationId xmlns:a16="http://schemas.microsoft.com/office/drawing/2014/main" id="{C8970FD5-70A2-4640-A70A-6F7FACC7BABD}"/>
                </a:ext>
              </a:extLst>
            </p:cNvPr>
            <p:cNvCxnSpPr/>
            <p:nvPr/>
          </p:nvCxnSpPr>
          <p:spPr>
            <a:xfrm>
              <a:off x="8085126" y="24399020"/>
              <a:ext cx="4081112" cy="0"/>
            </a:xfrm>
            <a:prstGeom prst="line">
              <a:avLst/>
            </a:prstGeom>
            <a:ln w="571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直接箭头连接符 29">
              <a:extLst>
                <a:ext uri="{FF2B5EF4-FFF2-40B4-BE49-F238E27FC236}">
                  <a16:creationId xmlns:a16="http://schemas.microsoft.com/office/drawing/2014/main" id="{55CB5A83-EDFF-4905-9A66-4112764C8B83}"/>
                </a:ext>
              </a:extLst>
            </p:cNvPr>
            <p:cNvCxnSpPr>
              <a:cxnSpLocks/>
            </p:cNvCxnSpPr>
            <p:nvPr/>
          </p:nvCxnSpPr>
          <p:spPr>
            <a:xfrm>
              <a:off x="12166238" y="22543538"/>
              <a:ext cx="0" cy="1778000"/>
            </a:xfrm>
            <a:prstGeom prst="straightConnector1">
              <a:avLst/>
            </a:prstGeom>
            <a:ln w="57150">
              <a:solidFill>
                <a:schemeClr val="tx1">
                  <a:lumMod val="95000"/>
                  <a:lumOff val="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文本框 33">
                  <a:extLst>
                    <a:ext uri="{FF2B5EF4-FFF2-40B4-BE49-F238E27FC236}">
                      <a16:creationId xmlns:a16="http://schemas.microsoft.com/office/drawing/2014/main" id="{D1649D9E-9074-4752-861F-651FE2099EE8}"/>
                    </a:ext>
                  </a:extLst>
                </p:cNvPr>
                <p:cNvSpPr txBox="1"/>
                <p:nvPr/>
              </p:nvSpPr>
              <p:spPr>
                <a:xfrm>
                  <a:off x="12259733" y="22970873"/>
                  <a:ext cx="806631" cy="9233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5400" b="1" i="1" smtClean="0">
                            <a:solidFill>
                              <a:schemeClr val="tx1">
                                <a:lumMod val="95000"/>
                                <a:lumOff val="5000"/>
                              </a:schemeClr>
                            </a:solidFill>
                            <a:latin typeface="Cambria Math" panose="02040503050406030204" pitchFamily="18" charset="0"/>
                          </a:rPr>
                          <m:t>𝑽</m:t>
                        </m:r>
                      </m:oMath>
                    </m:oMathPara>
                  </a14:m>
                  <a:endParaRPr lang="zh-CN" altLang="en-US" sz="5400" b="1" dirty="0">
                    <a:solidFill>
                      <a:schemeClr val="tx1">
                        <a:lumMod val="95000"/>
                        <a:lumOff val="5000"/>
                      </a:schemeClr>
                    </a:solidFill>
                    <a:cs typeface="Times New Roman" panose="02020603050405020304" pitchFamily="18" charset="0"/>
                  </a:endParaRPr>
                </a:p>
              </p:txBody>
            </p:sp>
          </mc:Choice>
          <mc:Fallback xmlns="">
            <p:sp>
              <p:nvSpPr>
                <p:cNvPr id="34" name="文本框 33">
                  <a:extLst>
                    <a:ext uri="{FF2B5EF4-FFF2-40B4-BE49-F238E27FC236}">
                      <a16:creationId xmlns:a16="http://schemas.microsoft.com/office/drawing/2014/main" id="{D1649D9E-9074-4752-861F-651FE2099EE8}"/>
                    </a:ext>
                  </a:extLst>
                </p:cNvPr>
                <p:cNvSpPr txBox="1">
                  <a:spLocks noRot="1" noChangeAspect="1" noMove="1" noResize="1" noEditPoints="1" noAdjustHandles="1" noChangeArrowheads="1" noChangeShapeType="1" noTextEdit="1"/>
                </p:cNvSpPr>
                <p:nvPr/>
              </p:nvSpPr>
              <p:spPr>
                <a:xfrm>
                  <a:off x="12259733" y="22970873"/>
                  <a:ext cx="806631" cy="923330"/>
                </a:xfrm>
                <a:prstGeom prst="rect">
                  <a:avLst/>
                </a:prstGeom>
                <a:blipFill>
                  <a:blip r:embed="rId9"/>
                  <a:stretch>
                    <a:fillRect/>
                  </a:stretch>
                </a:blipFill>
              </p:spPr>
              <p:txBody>
                <a:bodyPr/>
                <a:lstStyle/>
                <a:p>
                  <a:r>
                    <a:rPr lang="zh-CN" altLang="en-US">
                      <a:noFill/>
                    </a:rPr>
                    <a:t> </a:t>
                  </a:r>
                </a:p>
              </p:txBody>
            </p:sp>
          </mc:Fallback>
        </mc:AlternateContent>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TJlOTQ4NDdkZGIzZjI0NWMxN2U2OTc3OGE3Nzk2ZGM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147</TotalTime>
  <Words>577</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等线</vt:lpstr>
      <vt:lpstr>等线 Light</vt:lpstr>
      <vt:lpstr>微软雅黑 Light</vt:lpstr>
      <vt:lpstr>Arial</vt:lpstr>
      <vt:lpstr>Calibri</vt:lpstr>
      <vt:lpstr>Calibri Light</vt:lpstr>
      <vt:lpstr>Cambria Math</vt:lpstr>
      <vt:lpstr>Times New Roman</vt:lpstr>
      <vt:lpstr>Office Theme</vt:lpstr>
      <vt:lpstr>Dirac Photonic Crystal Microcavity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157</cp:revision>
  <cp:lastPrinted>2023-01-06T15:48:00Z</cp:lastPrinted>
  <dcterms:created xsi:type="dcterms:W3CDTF">2023-01-03T14:57:00Z</dcterms:created>
  <dcterms:modified xsi:type="dcterms:W3CDTF">2024-10-23T08:17:33Z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6D3C0A09EDEA4D2DAAF1C53C6F9F2B2C_12</vt:lpwstr>
  </property>
  <property fmtid="{D5CDD505-2E9C-101B-9397-08002B2CF9AE}" pid="3" name="KSOProductBuildVer">
    <vt:lpwstr>2052-12.1.0.18276</vt:lpwstr>
  </property>
</Properties>
</file>