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5" d="100"/>
          <a:sy n="35" d="100"/>
        </p:scale>
        <p:origin x="624" y="-465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4370877" y="1534000"/>
            <a:ext cx="16131022" cy="3907429"/>
          </a:xfrm>
        </p:spPr>
        <p:txBody>
          <a:bodyPr>
            <a:normAutofit/>
          </a:bodyPr>
          <a:lstStyle/>
          <a:p>
            <a:r>
              <a:rPr lang="en-US" altLang="zh-CN" sz="12242" dirty="0">
                <a:latin typeface="+mn-lt"/>
                <a:ea typeface="+mn-ea"/>
              </a:rPr>
              <a:t>COMSOL </a:t>
            </a:r>
            <a:r>
              <a:rPr lang="zh-CN" altLang="en-US" sz="12242" dirty="0">
                <a:latin typeface="+mn-lt"/>
                <a:ea typeface="+mn-ea"/>
              </a:rPr>
              <a:t>在锂离子电池性能表征方面的应用</a:t>
            </a:r>
            <a:endParaRPr lang="en-US" sz="12242" dirty="0">
              <a:latin typeface="+mn-lt"/>
              <a:ea typeface="+mn-ea"/>
            </a:endParaRPr>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4370877" y="9844480"/>
            <a:ext cx="17520817" cy="1984280"/>
          </a:xfrm>
        </p:spPr>
        <p:txBody>
          <a:bodyPr/>
          <a:lstStyle/>
          <a:p>
            <a:r>
              <a:rPr lang="zh-CN" altLang="en-US" dirty="0">
                <a:latin typeface="+mn-lt"/>
              </a:rPr>
              <a:t>杨柳，方小辉，赵贝贝，王欣，蒋治亿</a:t>
            </a:r>
            <a:br>
              <a:rPr lang="en-US" dirty="0">
                <a:latin typeface="+mn-lt"/>
              </a:rPr>
            </a:br>
            <a:r>
              <a:rPr lang="zh-CN" altLang="en-US" dirty="0">
                <a:latin typeface="+mn-lt"/>
              </a:rPr>
              <a:t>江苏天合储能有限公司，江苏 常州</a:t>
            </a:r>
            <a:endParaRPr lang="en-US" dirty="0">
              <a:latin typeface="+mn-lt"/>
            </a:endParaRPr>
          </a:p>
          <a:p>
            <a:endParaRPr lang="en-US" dirty="0">
              <a:latin typeface="+mn-lt"/>
            </a:endParaRPr>
          </a:p>
        </p:txBody>
      </p:sp>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5700023" y="21687824"/>
            <a:ext cx="14752596" cy="6856707"/>
          </a:xfrm>
        </p:spPr>
        <p:txBody>
          <a:bodyPr/>
          <a:lstStyle/>
          <a:p>
            <a:r>
              <a:rPr lang="zh-CN" altLang="en-US" dirty="0"/>
              <a:t>为实现锂电池电芯设计的定向优化及评估析锂风险，如图</a:t>
            </a:r>
            <a:r>
              <a:rPr lang="en-US" altLang="zh-CN" dirty="0"/>
              <a:t>2</a:t>
            </a:r>
            <a:r>
              <a:rPr lang="zh-CN" altLang="en-US" dirty="0"/>
              <a:t>所示，本研究使用了 </a:t>
            </a:r>
            <a:r>
              <a:rPr lang="en-US" altLang="zh-CN" dirty="0"/>
              <a:t>COMSOL </a:t>
            </a:r>
            <a:r>
              <a:rPr lang="zh-CN" altLang="en-US" dirty="0"/>
              <a:t>的“电池模块”中的“锂离子电池”物理接口。基于 </a:t>
            </a:r>
            <a:r>
              <a:rPr lang="en-US" altLang="zh-CN" dirty="0"/>
              <a:t>Doyle </a:t>
            </a:r>
            <a:r>
              <a:rPr lang="zh-CN" altLang="en-US" dirty="0"/>
              <a:t>等人</a:t>
            </a:r>
            <a:r>
              <a:rPr lang="en-US" altLang="zh-CN" baseline="30000" dirty="0"/>
              <a:t>1</a:t>
            </a:r>
            <a:r>
              <a:rPr lang="zh-CN" altLang="en-US" dirty="0"/>
              <a:t>的伪二维（</a:t>
            </a:r>
            <a:r>
              <a:rPr lang="en-US" altLang="zh-CN" dirty="0"/>
              <a:t>P2D</a:t>
            </a:r>
            <a:r>
              <a:rPr lang="zh-CN" altLang="en-US" dirty="0"/>
              <a:t>）模型、多孔电极理论及浓溶液理论，构建了固相与液相的电荷守恒、物质守恒以及电荷转移守恒方程，并对其进行了求解。仿真采用了带初始化的瞬态求解器。考虑到计算成本及应用场景的需求，磷酸铁锂（</a:t>
            </a:r>
            <a:r>
              <a:rPr lang="en-US" altLang="zh-CN" dirty="0"/>
              <a:t>LFP</a:t>
            </a:r>
            <a:r>
              <a:rPr lang="zh-CN" altLang="en-US" dirty="0"/>
              <a:t>）电池的电芯设计、极片缺陷以及涂覆不同动力学负极材料的案例，分别通过一维、二维和三维模型进行模拟。</a:t>
            </a:r>
            <a:endParaRPr lang="en-US" dirty="0"/>
          </a:p>
        </p:txBody>
      </p:sp>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p:txBody>
          <a:bodyPr/>
          <a:lstStyle/>
          <a:p>
            <a:pPr marL="466435" indent="-466435">
              <a:spcBef>
                <a:spcPts val="1200"/>
              </a:spcBef>
              <a:buFont typeface="+mj-lt"/>
              <a:buAutoNum type="arabicPeriod"/>
            </a:pPr>
            <a:r>
              <a:rPr lang="nl-NL" sz="2800" dirty="0">
                <a:latin typeface="+mn-lt"/>
              </a:rPr>
              <a:t>Dolye M, et. al., </a:t>
            </a:r>
            <a:r>
              <a:rPr lang="nl-NL" sz="2800" i="1" dirty="0">
                <a:latin typeface="+mn-lt"/>
              </a:rPr>
              <a:t>J Electrochem Soc</a:t>
            </a:r>
            <a:r>
              <a:rPr lang="nl-NL" sz="2800" dirty="0">
                <a:latin typeface="+mn-lt"/>
              </a:rPr>
              <a:t>, 1996, 143(6): 1890-1903</a:t>
            </a:r>
            <a:r>
              <a:rPr lang="en-US" sz="2800" dirty="0">
                <a:latin typeface="+mn-lt"/>
              </a:rPr>
              <a:t>.</a:t>
            </a:r>
            <a:endParaRPr lang="nl-NL" sz="2800" dirty="0">
              <a:latin typeface="+mn-lt"/>
            </a:endParaRPr>
          </a:p>
          <a:p>
            <a:pPr marL="466435" indent="-466435">
              <a:spcBef>
                <a:spcPts val="1200"/>
              </a:spcBef>
              <a:buFont typeface="+mj-lt"/>
              <a:buAutoNum type="arabicPeriod"/>
            </a:pPr>
            <a:r>
              <a:rPr lang="en-US" sz="2800" dirty="0">
                <a:latin typeface="+mn-lt"/>
              </a:rPr>
              <a:t>Wang Q K, et. al., </a:t>
            </a:r>
            <a:r>
              <a:rPr lang="en-US" sz="2800" i="1" dirty="0" err="1">
                <a:latin typeface="+mn-lt"/>
              </a:rPr>
              <a:t>Chem</a:t>
            </a:r>
            <a:r>
              <a:rPr lang="en-US" sz="2800" i="1" dirty="0">
                <a:latin typeface="+mn-lt"/>
              </a:rPr>
              <a:t> </a:t>
            </a:r>
            <a:r>
              <a:rPr lang="en-US" sz="2800" i="1" dirty="0" err="1">
                <a:latin typeface="+mn-lt"/>
              </a:rPr>
              <a:t>Eng</a:t>
            </a:r>
            <a:r>
              <a:rPr lang="en-US" sz="2800" i="1" dirty="0">
                <a:latin typeface="+mn-lt"/>
              </a:rPr>
              <a:t> J</a:t>
            </a:r>
            <a:r>
              <a:rPr lang="en-US" sz="2800" dirty="0">
                <a:latin typeface="+mn-lt"/>
              </a:rPr>
              <a:t>, 2021, 424(15): 130308.</a:t>
            </a:r>
          </a:p>
          <a:p>
            <a:pPr marL="466435" indent="-466435">
              <a:spcBef>
                <a:spcPts val="1200"/>
              </a:spcBef>
              <a:buFont typeface="+mj-lt"/>
              <a:buAutoNum type="arabicPeriod"/>
            </a:pPr>
            <a:r>
              <a:rPr lang="en-US" sz="2800" dirty="0" err="1">
                <a:latin typeface="+mn-lt"/>
              </a:rPr>
              <a:t>Schoo</a:t>
            </a:r>
            <a:r>
              <a:rPr lang="en-US" sz="2800" dirty="0">
                <a:latin typeface="+mn-lt"/>
              </a:rPr>
              <a:t> A, et. al., </a:t>
            </a:r>
            <a:r>
              <a:rPr lang="en-US" sz="2800" i="1" dirty="0">
                <a:latin typeface="+mn-lt"/>
              </a:rPr>
              <a:t>Batteries</a:t>
            </a:r>
            <a:r>
              <a:rPr lang="en-US" sz="2800" dirty="0">
                <a:latin typeface="+mn-lt"/>
              </a:rPr>
              <a:t>, 2023, 9(2): 111.</a:t>
            </a:r>
          </a:p>
        </p:txBody>
      </p:sp>
      <p:sp>
        <p:nvSpPr>
          <p:cNvPr id="8" name="Content Placeholder 7">
            <a:extLst>
              <a:ext uri="{FF2B5EF4-FFF2-40B4-BE49-F238E27FC236}">
                <a16:creationId xmlns:a16="http://schemas.microsoft.com/office/drawing/2014/main" id="{BE5CEEA8-9232-459D-AD4B-8928FA506582}"/>
              </a:ext>
            </a:extLst>
          </p:cNvPr>
          <p:cNvSpPr>
            <a:spLocks noGrp="1"/>
          </p:cNvSpPr>
          <p:nvPr>
            <p:ph sz="quarter" idx="26"/>
          </p:nvPr>
        </p:nvSpPr>
        <p:spPr>
          <a:xfrm>
            <a:off x="14370877" y="5683427"/>
            <a:ext cx="16558929" cy="4180360"/>
          </a:xfrm>
        </p:spPr>
        <p:txBody>
          <a:bodyPr/>
          <a:lstStyle/>
          <a:p>
            <a:r>
              <a:rPr lang="zh-CN" altLang="en-US" sz="5101" dirty="0">
                <a:latin typeface="+mn-lt"/>
              </a:rPr>
              <a:t>针对锂电池极片缺陷影响、不同活性材料电化学性能表征及电极结构参数优化等情景进行了仿真探究。结果表明，</a:t>
            </a:r>
            <a:r>
              <a:rPr lang="en-US" altLang="zh-CN" sz="5101" dirty="0">
                <a:latin typeface="+mn-lt"/>
              </a:rPr>
              <a:t>COMSOL </a:t>
            </a:r>
            <a:r>
              <a:rPr lang="zh-CN" altLang="en-US" sz="5101" dirty="0">
                <a:latin typeface="+mn-lt"/>
              </a:rPr>
              <a:t>在锂离子电池电化学性能表征、析锂安全风险评估以及极片结构优化等方面有重要的应用潜能，可加速电池产品研发迭代。</a:t>
            </a:r>
            <a:endParaRPr lang="en-US" sz="5101" dirty="0">
              <a:latin typeface="+mn-lt"/>
            </a:endParaRP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p:txBody>
          <a:bodyPr/>
          <a:lstStyle/>
          <a:p>
            <a:r>
              <a:rPr lang="zh-CN" altLang="en-US" sz="3600" dirty="0"/>
              <a:t>锂离子电池因其高能量密度、高功率密度和高能量效率，在储能和电动汽车领域得到广泛应用。然而，锂电池的性能和安全性受到电</a:t>
            </a:r>
            <a:r>
              <a:rPr lang="en-US" altLang="zh-CN" sz="3600" dirty="0"/>
              <a:t>-</a:t>
            </a:r>
            <a:r>
              <a:rPr lang="zh-CN" altLang="en-US" sz="3600" dirty="0"/>
              <a:t>化</a:t>
            </a:r>
            <a:r>
              <a:rPr lang="en-US" altLang="zh-CN" sz="3600" dirty="0"/>
              <a:t>-</a:t>
            </a:r>
            <a:r>
              <a:rPr lang="zh-CN" altLang="en-US" sz="3600" dirty="0"/>
              <a:t>力</a:t>
            </a:r>
            <a:r>
              <a:rPr lang="en-US" altLang="zh-CN" sz="3600" dirty="0"/>
              <a:t>-</a:t>
            </a:r>
            <a:r>
              <a:rPr lang="zh-CN" altLang="en-US" sz="3600" dirty="0"/>
              <a:t>热等多场耦合效应的影响，这使得电池的优化设计具有一定的挑战性。当前的研究主要聚焦于优化电芯结构设计参数，例如集流体的尺寸、极耳的位置和尺寸等，通常在固定的放电时间内，目标是最大化比能量或比功率。然而，关于多孔电极的孔隙率和厚度的优化研究相对较少，这一方面对提升电池性能有潜在的改进空间。</a:t>
            </a:r>
            <a:endParaRPr lang="en-US" altLang="zh-CN" sz="3600" dirty="0"/>
          </a:p>
          <a:p>
            <a:r>
              <a:rPr lang="zh-CN" altLang="en-US" sz="3600" dirty="0"/>
              <a:t>在实际生产中，锂电池容易出现如褶皱和掉料等制造缺陷，这些缺陷不仅会降低电池性能，还可能触发析锂，从而带来安全隐患。因此，研究这些缺陷对电池性能的影响机制，对于制定有效的缺陷控制策略至关重要。特别是在商用卷绕电芯中，内圈的正极片会包裹负极片（即“正包负”），这会导致正极余量的</a:t>
            </a:r>
            <a:r>
              <a:rPr lang="en-US" altLang="zh-CN" sz="3600" dirty="0"/>
              <a:t>Li+</a:t>
            </a:r>
            <a:r>
              <a:rPr lang="zh-CN" altLang="en-US" sz="3600" dirty="0"/>
              <a:t>引发负极过充，并可能触发析锂，进一步恶化电化学性能。通过 </a:t>
            </a:r>
            <a:r>
              <a:rPr lang="en-US" altLang="zh-CN" sz="3600" dirty="0"/>
              <a:t>COMSOL Multiphysics® </a:t>
            </a:r>
            <a:r>
              <a:rPr lang="zh-CN" altLang="en-US" sz="3600" dirty="0"/>
              <a:t>的仿真分析，可以在理论上探讨在集流体两侧涂覆不同动力学的负极材料是否能够有效改善电芯的性能。</a:t>
            </a:r>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p:txBody>
          <a:bodyPr/>
          <a:lstStyle/>
          <a:p>
            <a:r>
              <a:rPr lang="zh-CN" altLang="en-US" dirty="0"/>
              <a:t>研究背景</a:t>
            </a:r>
            <a:endParaRPr lang="en-US" dirty="0"/>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p:txBody>
          <a:bodyPr/>
          <a:lstStyle/>
          <a:p>
            <a:r>
              <a:rPr lang="zh-CN" altLang="en-US" dirty="0"/>
              <a:t>方法</a:t>
            </a:r>
            <a:endParaRPr lang="en-US" dirty="0"/>
          </a:p>
        </p:txBody>
      </p:sp>
      <p:pic>
        <p:nvPicPr>
          <p:cNvPr id="1026" name="Picture 2">
            <a:extLst>
              <a:ext uri="{FF2B5EF4-FFF2-40B4-BE49-F238E27FC236}">
                <a16:creationId xmlns:a16="http://schemas.microsoft.com/office/drawing/2014/main" id="{5BC21493-AB08-4EF9-A749-F4D9D1C9CF1F}"/>
              </a:ext>
            </a:extLst>
          </p:cNvPr>
          <p:cNvPicPr>
            <a:picLocks noGrp="1" noChangeAspect="1" noChangeArrowheads="1"/>
          </p:cNvPicPr>
          <p:nvPr>
            <p:ph type="pic" sz="quarter" idx="29"/>
          </p:nvPr>
        </p:nvPicPr>
        <p:blipFill>
          <a:blip r:embed="rId2">
            <a:extLst>
              <a:ext uri="{28A0092B-C50C-407E-A947-70E740481C1C}">
                <a14:useLocalDpi xmlns:a14="http://schemas.microsoft.com/office/drawing/2010/main" val="0"/>
              </a:ext>
            </a:extLst>
          </a:blip>
          <a:stretch>
            <a:fillRect/>
          </a:stretch>
        </p:blipFill>
        <p:spPr bwMode="auto">
          <a:xfrm>
            <a:off x="1196912" y="21279601"/>
            <a:ext cx="13710909" cy="5438565"/>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196912" y="27433826"/>
            <a:ext cx="13020195" cy="1468347"/>
          </a:xfrm>
        </p:spPr>
        <p:txBody>
          <a:bodyPr/>
          <a:lstStyle/>
          <a:p>
            <a:r>
              <a:rPr lang="zh-CN" altLang="en-US" sz="3673" dirty="0"/>
              <a:t>图</a:t>
            </a:r>
            <a:r>
              <a:rPr lang="en-US" sz="3673" dirty="0"/>
              <a:t> 1. </a:t>
            </a:r>
            <a:r>
              <a:rPr lang="zh-CN" altLang="en-US" sz="3673" dirty="0"/>
              <a:t>文献中利用 </a:t>
            </a:r>
            <a:r>
              <a:rPr lang="en-US" altLang="zh-CN" sz="3673" dirty="0"/>
              <a:t>COMSOL </a:t>
            </a:r>
            <a:r>
              <a:rPr lang="zh-CN" altLang="en-US" sz="3673" dirty="0"/>
              <a:t>进行电芯结构设计及析锂风险评估的案例。</a:t>
            </a:r>
            <a:endParaRPr lang="en-US" sz="3673" dirty="0"/>
          </a:p>
        </p:txBody>
      </p:sp>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90116" y="30943096"/>
            <a:ext cx="15127337" cy="7101577"/>
          </a:xfrm>
        </p:spPr>
        <p:txBody>
          <a:bodyPr/>
          <a:lstStyle/>
          <a:p>
            <a:r>
              <a:rPr lang="zh-CN" altLang="en-US" dirty="0"/>
              <a:t>为了优化 </a:t>
            </a:r>
            <a:r>
              <a:rPr lang="en-US" altLang="zh-CN" dirty="0"/>
              <a:t>LFP </a:t>
            </a:r>
            <a:r>
              <a:rPr lang="zh-CN" altLang="en-US" dirty="0"/>
              <a:t>多孔电极的孔隙率和厚度设计，实现比能量和比功率的最大化，本研究基于 </a:t>
            </a:r>
            <a:r>
              <a:rPr lang="en-US" altLang="zh-CN" dirty="0"/>
              <a:t>COMSOL </a:t>
            </a:r>
            <a:r>
              <a:rPr lang="zh-CN" altLang="en-US" dirty="0"/>
              <a:t>锂电池接口模拟了</a:t>
            </a:r>
            <a:r>
              <a:rPr lang="en-US" altLang="zh-CN" dirty="0"/>
              <a:t>290</a:t>
            </a:r>
            <a:r>
              <a:rPr lang="zh-CN" altLang="en-US" dirty="0"/>
              <a:t>多组设计实验，并使用 </a:t>
            </a:r>
            <a:r>
              <a:rPr lang="en-US" altLang="zh-CN" dirty="0"/>
              <a:t>Python </a:t>
            </a:r>
            <a:r>
              <a:rPr lang="zh-CN" altLang="en-US" dirty="0"/>
              <a:t>开发了机器学习代理模型</a:t>
            </a:r>
            <a:r>
              <a:rPr lang="en-US" altLang="zh-CN" dirty="0"/>
              <a:t>——NSGA II </a:t>
            </a:r>
            <a:r>
              <a:rPr lang="zh-CN" altLang="en-US" dirty="0"/>
              <a:t>的双目标优化框架，能够在</a:t>
            </a:r>
            <a:r>
              <a:rPr lang="en-US" altLang="zh-CN" dirty="0"/>
              <a:t>1</a:t>
            </a:r>
            <a:r>
              <a:rPr lang="zh-CN" altLang="en-US" dirty="0"/>
              <a:t>分钟内生成</a:t>
            </a:r>
            <a:r>
              <a:rPr lang="en-US" altLang="zh-CN" dirty="0"/>
              <a:t>500</a:t>
            </a:r>
            <a:r>
              <a:rPr lang="zh-CN" altLang="en-US" dirty="0"/>
              <a:t>组 </a:t>
            </a:r>
            <a:r>
              <a:rPr lang="en-US" altLang="zh-CN" dirty="0"/>
              <a:t>Pareto </a:t>
            </a:r>
            <a:r>
              <a:rPr lang="zh-CN" altLang="en-US" dirty="0"/>
              <a:t>解，节省了</a:t>
            </a:r>
            <a:r>
              <a:rPr lang="en-US" altLang="zh-CN" dirty="0"/>
              <a:t>97%</a:t>
            </a:r>
            <a:r>
              <a:rPr lang="zh-CN" altLang="en-US" dirty="0"/>
              <a:t>以上的时间成本。为探究不同极片缺陷的影响机制，研究在 </a:t>
            </a:r>
            <a:r>
              <a:rPr lang="en-US" altLang="zh-CN" dirty="0"/>
              <a:t>COMSOL </a:t>
            </a:r>
            <a:r>
              <a:rPr lang="zh-CN" altLang="en-US" dirty="0"/>
              <a:t>中设置了由不同缺陷触发的边界条件和计算域属性。仿真结果表明，相比于贴胶和气泡缺陷，刮料缺陷在负极电势上表现出更高的析锂风险。此外，利用 </a:t>
            </a:r>
            <a:r>
              <a:rPr lang="en-US" altLang="zh-CN" dirty="0"/>
              <a:t>COMSOL </a:t>
            </a:r>
            <a:r>
              <a:rPr lang="zh-CN" altLang="en-US" dirty="0"/>
              <a:t>验证了在集流体两侧涂覆不同动力学负极材料对电池性能的影响。结果显示，通过在电极远离“正包负”侧涂覆动力学更好的材料，可以有效改变电极的电势及电流分布，从而降低 </a:t>
            </a:r>
            <a:r>
              <a:rPr lang="en-US" altLang="zh-CN" dirty="0"/>
              <a:t>R </a:t>
            </a:r>
            <a:r>
              <a:rPr lang="zh-CN" altLang="en-US" dirty="0"/>
              <a:t>角处的析锂风险。</a:t>
            </a:r>
          </a:p>
        </p:txBody>
      </p:sp>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90116" y="29529122"/>
            <a:ext cx="15362501" cy="1303795"/>
          </a:xfrm>
        </p:spPr>
        <p:txBody>
          <a:bodyPr/>
          <a:lstStyle/>
          <a:p>
            <a:r>
              <a:rPr lang="zh-CN" altLang="en-US" dirty="0"/>
              <a:t>结果</a:t>
            </a:r>
            <a:endParaRPr lang="en-US" dirty="0"/>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17436447" y="36991636"/>
            <a:ext cx="13444053" cy="1256074"/>
          </a:xfrm>
        </p:spPr>
        <p:txBody>
          <a:bodyPr/>
          <a:lstStyle/>
          <a:p>
            <a:r>
              <a:rPr lang="zh-CN" altLang="en-US" sz="3673" dirty="0"/>
              <a:t>图</a:t>
            </a:r>
            <a:r>
              <a:rPr lang="en-US" sz="3673" dirty="0"/>
              <a:t> 2. </a:t>
            </a:r>
            <a:r>
              <a:rPr lang="zh-CN" altLang="en-US" sz="3673" dirty="0"/>
              <a:t>本工作采用的 </a:t>
            </a:r>
            <a:r>
              <a:rPr lang="en-US" altLang="zh-CN" sz="3673" dirty="0"/>
              <a:t>P2D </a:t>
            </a:r>
            <a:r>
              <a:rPr lang="zh-CN" altLang="en-US" sz="3673" dirty="0"/>
              <a:t>模型原理图及仿真结果展示。</a:t>
            </a:r>
            <a:endParaRPr lang="en-US" sz="3673" dirty="0"/>
          </a:p>
        </p:txBody>
      </p:sp>
      <p:sp>
        <p:nvSpPr>
          <p:cNvPr id="22" name="TextBox 1">
            <a:extLst>
              <a:ext uri="{FF2B5EF4-FFF2-40B4-BE49-F238E27FC236}">
                <a16:creationId xmlns:a16="http://schemas.microsoft.com/office/drawing/2014/main" id="{704602B8-D7F2-489C-A13D-50038D01EC7D}"/>
              </a:ext>
            </a:extLst>
          </p:cNvPr>
          <p:cNvSpPr txBox="1"/>
          <p:nvPr/>
        </p:nvSpPr>
        <p:spPr>
          <a:xfrm>
            <a:off x="1196912" y="38648293"/>
            <a:ext cx="15919818" cy="849592"/>
          </a:xfrm>
          <a:prstGeom prst="rect">
            <a:avLst/>
          </a:prstGeom>
          <a:solidFill>
            <a:schemeClr val="bg1"/>
          </a:solidFill>
        </p:spPr>
        <p:txBody>
          <a:bodyPr wrap="square" rtlCol="0">
            <a:spAutoFit/>
          </a:bodyPr>
          <a:lstStyle/>
          <a:p>
            <a:r>
              <a:rPr lang="zh-CN" altLang="en-US" sz="4921" b="1" dirty="0">
                <a:solidFill>
                  <a:schemeClr val="bg1">
                    <a:lumMod val="65000"/>
                  </a:schemeClr>
                </a:solidFill>
                <a:cs typeface="Calibri" panose="020F0502020204030204" pitchFamily="34" charset="0"/>
              </a:rPr>
              <a:t>参考文献</a:t>
            </a:r>
            <a:endParaRPr lang="en-US" sz="4101" b="1" dirty="0">
              <a:solidFill>
                <a:schemeClr val="bg1">
                  <a:lumMod val="65000"/>
                </a:schemeClr>
              </a:solidFill>
              <a:cs typeface="Calibri" panose="020F0502020204030204" pitchFamily="34" charset="0"/>
            </a:endParaRPr>
          </a:p>
        </p:txBody>
      </p:sp>
      <p:pic>
        <p:nvPicPr>
          <p:cNvPr id="23" name="图片 22" descr="天合储能(1)-01"/>
          <p:cNvPicPr>
            <a:picLocks noChangeAspect="1"/>
          </p:cNvPicPr>
          <p:nvPr/>
        </p:nvPicPr>
        <p:blipFill>
          <a:blip r:embed="rId3"/>
          <a:stretch>
            <a:fillRect/>
          </a:stretch>
        </p:blipFill>
        <p:spPr>
          <a:xfrm>
            <a:off x="19419109" y="38896931"/>
            <a:ext cx="11082790" cy="2812592"/>
          </a:xfrm>
          <a:prstGeom prst="rect">
            <a:avLst/>
          </a:prstGeom>
        </p:spPr>
      </p:pic>
      <p:pic>
        <p:nvPicPr>
          <p:cNvPr id="19" name="图片占位符 18"/>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23132" r="23132"/>
          <a:stretch>
            <a:fillRect/>
          </a:stretch>
        </p:blipFill>
        <p:spPr/>
      </p:pic>
      <p:pic>
        <p:nvPicPr>
          <p:cNvPr id="20" name="图片 19"/>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7381522" y="29123179"/>
            <a:ext cx="13548284" cy="7656184"/>
          </a:xfrm>
          <a:prstGeom prst="rect">
            <a:avLst/>
          </a:prstGeom>
        </p:spPr>
      </p:pic>
    </p:spTree>
    <p:extLst>
      <p:ext uri="{BB962C8B-B14F-4D97-AF65-F5344CB8AC3E}">
        <p14:creationId xmlns:p14="http://schemas.microsoft.com/office/powerpoint/2010/main" val="2094786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624</TotalTime>
  <Words>746</Words>
  <Application>Microsoft Office PowerPoint</Application>
  <PresentationFormat>自定义</PresentationFormat>
  <Paragraphs>16</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COMSOL 在锂离子电池性能表征方面的应用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162</cp:revision>
  <cp:lastPrinted>2023-01-06T15:48:30Z</cp:lastPrinted>
  <dcterms:created xsi:type="dcterms:W3CDTF">2023-01-03T14:57:49Z</dcterms:created>
  <dcterms:modified xsi:type="dcterms:W3CDTF">2024-10-21T02:33:21Z</dcterms:modified>
</cp:coreProperties>
</file>