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3.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ags/tag25.xml" ContentType="application/vnd.openxmlformats-officedocument.presentationml.tags+xml"/>
  <Override PartName="/ppt/tags/tag26.xml" ContentType="application/vnd.openxmlformats-officedocument.presentationml.tags+xml"/>
  <Override PartName="/ppt/notesSlides/notesSlide6.xml" ContentType="application/vnd.openxmlformats-officedocument.presentationml.notesSlide+xml"/>
  <Override PartName="/ppt/tags/tag27.xml" ContentType="application/vnd.openxmlformats-officedocument.presentationml.tags+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7.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340" r:id="rId3"/>
    <p:sldId id="282" r:id="rId4"/>
    <p:sldId id="308" r:id="rId5"/>
    <p:sldId id="334" r:id="rId6"/>
    <p:sldId id="332" r:id="rId7"/>
    <p:sldId id="275" r:id="rId8"/>
    <p:sldId id="326" r:id="rId9"/>
    <p:sldId id="336" r:id="rId10"/>
    <p:sldId id="327" r:id="rId11"/>
    <p:sldId id="276" r:id="rId12"/>
    <p:sldId id="306" r:id="rId13"/>
    <p:sldId id="341" r:id="rId14"/>
    <p:sldId id="342" r:id="rId15"/>
  </p:sldIdLst>
  <p:sldSz cx="12192000" cy="6858000"/>
  <p:notesSz cx="10234613" cy="71040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标题页" id="{3B75F973-006B-044F-AFED-1605F01ED369}">
          <p14:sldIdLst>
            <p14:sldId id="256"/>
          </p14:sldIdLst>
        </p14:section>
        <p14:section name="背景介绍" id="{93FBAA92-BE94-1A4E-A83E-0B5BB1550756}">
          <p14:sldIdLst>
            <p14:sldId id="340"/>
            <p14:sldId id="282"/>
          </p14:sldIdLst>
        </p14:section>
        <p14:section name="研究目的" id="{8A8DBBAA-16CF-4C40-9012-5C0969D79D24}">
          <p14:sldIdLst>
            <p14:sldId id="308"/>
          </p14:sldIdLst>
        </p14:section>
        <p14:section name="研究方法" id="{BF44FDA1-1C49-488A-9E6E-E13FD19DF69B}">
          <p14:sldIdLst>
            <p14:sldId id="334"/>
            <p14:sldId id="332"/>
          </p14:sldIdLst>
        </p14:section>
        <p14:section name="仿真结果" id="{A94D52AA-9261-B741-B6C9-5AB8AE38FA85}">
          <p14:sldIdLst>
            <p14:sldId id="275"/>
            <p14:sldId id="326"/>
          </p14:sldIdLst>
        </p14:section>
        <p14:section name="结论" id="{857989CE-FEDC-A247-BEEC-5B346E675955}">
          <p14:sldIdLst>
            <p14:sldId id="336"/>
            <p14:sldId id="327"/>
            <p14:sldId id="276"/>
            <p14:sldId id="306"/>
            <p14:sldId id="341"/>
            <p14:sldId id="342"/>
          </p14:sldIdLst>
        </p14:section>
        <p14:section name="draft" id="{A4EFB604-E456-4F40-B98D-DC1A9319C20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a:srgbClr val="33B885"/>
    <a:srgbClr val="E0F782"/>
    <a:srgbClr val="0079C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57" autoAdjust="0"/>
    <p:restoredTop sz="96405"/>
  </p:normalViewPr>
  <p:slideViewPr>
    <p:cSldViewPr snapToGrid="0">
      <p:cViewPr varScale="1">
        <p:scale>
          <a:sx n="58" d="100"/>
          <a:sy n="58" d="100"/>
        </p:scale>
        <p:origin x="64" y="600"/>
      </p:cViewPr>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C:\Users\h13467gz\Dropbox%20(The%20University%20of%20Manchester)\2301.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nask.man.ac.uk\home$\Desktop\scattering.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nask.man.ac.uk\home$\Desktop\T.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nask.man.ac.uk\home$\Desktop\T.xlsx" TargetMode="External"/><Relationship Id="rId2" Type="http://schemas.microsoft.com/office/2011/relationships/chartColorStyle" Target="colors12.xml"/><Relationship Id="rId1" Type="http://schemas.microsoft.com/office/2011/relationships/chartStyle" Target="style12.xml"/></Relationships>
</file>

<file path=ppt/charts/_rels/chart2.xml.rels><?xml version="1.0" encoding="UTF-8" standalone="yes"?>
<Relationships xmlns="http://schemas.openxmlformats.org/package/2006/relationships"><Relationship Id="rId3" Type="http://schemas.openxmlformats.org/officeDocument/2006/relationships/oleObject" Target="file:///C:\Users\h13467gz\Dropbox%20(The%20University%20of%20Manchester)\230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Guanyu%20Zou\The%20University%20of%20Manchester%20Dropbox\Guanyu%20zou\trying\1108\Sizeeffect.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nask.man.ac.uk\home$\Desktop\absorption.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400" b="1" i="0" u="none" strike="noStrike" kern="1200" baseline="0">
                <a:solidFill>
                  <a:schemeClr val="dk1">
                    <a:lumMod val="75000"/>
                    <a:lumOff val="25000"/>
                  </a:schemeClr>
                </a:solidFill>
                <a:latin typeface="+mn-lt"/>
                <a:ea typeface="+mn-ea"/>
                <a:cs typeface="+mn-cs"/>
              </a:defRPr>
            </a:pPr>
            <a:r>
              <a:rPr lang="en-GB" altLang="zh-CN"/>
              <a:t>P1</a:t>
            </a:r>
          </a:p>
        </c:rich>
      </c:tx>
      <c:layout>
        <c:manualLayout>
          <c:xMode val="edge"/>
          <c:yMode val="edge"/>
          <c:x val="0.47278838810951462"/>
          <c:y val="0.13099053302390687"/>
        </c:manualLayout>
      </c:layout>
      <c:overlay val="0"/>
      <c:spPr>
        <a:noFill/>
        <a:ln>
          <a:noFill/>
        </a:ln>
        <a:effectLst/>
      </c:spPr>
      <c:txPr>
        <a:bodyPr rot="0" spcFirstLastPara="0" vertOverflow="ellipsis" vert="horz" wrap="square" anchor="ctr" anchorCtr="1"/>
        <a:lstStyle/>
        <a:p>
          <a:pPr defTabSz="914400">
            <a:defRPr lang="zh-CN" sz="14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manualLayout>
          <c:layoutTarget val="inner"/>
          <c:xMode val="edge"/>
          <c:yMode val="edge"/>
          <c:x val="0.20309747950197399"/>
          <c:y val="0.109243697478992"/>
          <c:w val="0.75529911934406302"/>
          <c:h val="0.65928839620954804"/>
        </c:manualLayout>
      </c:layout>
      <c:lineChart>
        <c:grouping val="standard"/>
        <c:varyColors val="0"/>
        <c:ser>
          <c:idx val="0"/>
          <c:order val="0"/>
          <c:tx>
            <c:strRef>
              <c:f>[2301.xlsx]Sheet1!$A$31</c:f>
              <c:strCache>
                <c:ptCount val="1"/>
                <c:pt idx="0">
                  <c:v>F-T-005</c:v>
                </c:pt>
              </c:strCache>
            </c:strRef>
          </c:tx>
          <c:spPr>
            <a:ln w="28575" cap="rnd">
              <a:solidFill>
                <a:schemeClr val="accent1"/>
              </a:solidFill>
              <a:round/>
            </a:ln>
            <a:effectLst/>
          </c:spPr>
          <c:marker>
            <c:symbol val="none"/>
          </c:marker>
          <c:cat>
            <c:numRef>
              <c:f>[2301.xlsx]Sheet1!$B$22:$G$22</c:f>
              <c:numCache>
                <c:formatCode>General</c:formatCode>
                <c:ptCount val="6"/>
                <c:pt idx="0">
                  <c:v>500</c:v>
                </c:pt>
                <c:pt idx="1">
                  <c:v>900</c:v>
                </c:pt>
                <c:pt idx="2">
                  <c:v>1300</c:v>
                </c:pt>
                <c:pt idx="3">
                  <c:v>1700</c:v>
                </c:pt>
                <c:pt idx="4">
                  <c:v>2100</c:v>
                </c:pt>
                <c:pt idx="5">
                  <c:v>2500</c:v>
                </c:pt>
              </c:numCache>
            </c:numRef>
          </c:cat>
          <c:val>
            <c:numRef>
              <c:f>[2301.xlsx]Sheet1!$B$31:$G$31</c:f>
              <c:numCache>
                <c:formatCode>0.000000%</c:formatCode>
                <c:ptCount val="6"/>
                <c:pt idx="0">
                  <c:v>1.4669643042715901E-5</c:v>
                </c:pt>
                <c:pt idx="1">
                  <c:v>4.0874576756168902E-5</c:v>
                </c:pt>
                <c:pt idx="2">
                  <c:v>8.0765931761193405E-5</c:v>
                </c:pt>
                <c:pt idx="3">
                  <c:v>1.6098980038498201E-4</c:v>
                </c:pt>
                <c:pt idx="4">
                  <c:v>2.3051919068947999E-4</c:v>
                </c:pt>
                <c:pt idx="5">
                  <c:v>2.6787085268504E-4</c:v>
                </c:pt>
              </c:numCache>
            </c:numRef>
          </c:val>
          <c:smooth val="0"/>
          <c:extLst>
            <c:ext xmlns:c16="http://schemas.microsoft.com/office/drawing/2014/chart" uri="{C3380CC4-5D6E-409C-BE32-E72D297353CC}">
              <c16:uniqueId val="{00000000-3287-4966-B56E-CC29D858D878}"/>
            </c:ext>
          </c:extLst>
        </c:ser>
        <c:ser>
          <c:idx val="1"/>
          <c:order val="1"/>
          <c:tx>
            <c:strRef>
              <c:f>[2301.xlsx]Sheet1!$A$32</c:f>
              <c:strCache>
                <c:ptCount val="1"/>
                <c:pt idx="0">
                  <c:v>F-T-01</c:v>
                </c:pt>
              </c:strCache>
            </c:strRef>
          </c:tx>
          <c:spPr>
            <a:ln w="28575" cap="rnd">
              <a:solidFill>
                <a:schemeClr val="accent2"/>
              </a:solidFill>
              <a:round/>
            </a:ln>
            <a:effectLst/>
          </c:spPr>
          <c:marker>
            <c:symbol val="none"/>
          </c:marker>
          <c:cat>
            <c:numRef>
              <c:f>[2301.xlsx]Sheet1!$B$22:$G$22</c:f>
              <c:numCache>
                <c:formatCode>General</c:formatCode>
                <c:ptCount val="6"/>
                <c:pt idx="0">
                  <c:v>500</c:v>
                </c:pt>
                <c:pt idx="1">
                  <c:v>900</c:v>
                </c:pt>
                <c:pt idx="2">
                  <c:v>1300</c:v>
                </c:pt>
                <c:pt idx="3">
                  <c:v>1700</c:v>
                </c:pt>
                <c:pt idx="4">
                  <c:v>2100</c:v>
                </c:pt>
                <c:pt idx="5">
                  <c:v>2500</c:v>
                </c:pt>
              </c:numCache>
            </c:numRef>
          </c:cat>
          <c:val>
            <c:numRef>
              <c:f>[2301.xlsx]Sheet1!$B$32:$G$32</c:f>
              <c:numCache>
                <c:formatCode>0.000000%</c:formatCode>
                <c:ptCount val="6"/>
                <c:pt idx="0">
                  <c:v>2.8930219108300801E-5</c:v>
                </c:pt>
                <c:pt idx="1">
                  <c:v>8.9184885414211098E-5</c:v>
                </c:pt>
                <c:pt idx="2">
                  <c:v>2.09915572073949E-4</c:v>
                </c:pt>
                <c:pt idx="3">
                  <c:v>3.0323093505041398E-4</c:v>
                </c:pt>
                <c:pt idx="4">
                  <c:v>3.1231130104067699E-4</c:v>
                </c:pt>
                <c:pt idx="5">
                  <c:v>2.3641500071512099E-4</c:v>
                </c:pt>
              </c:numCache>
            </c:numRef>
          </c:val>
          <c:smooth val="0"/>
          <c:extLst>
            <c:ext xmlns:c16="http://schemas.microsoft.com/office/drawing/2014/chart" uri="{C3380CC4-5D6E-409C-BE32-E72D297353CC}">
              <c16:uniqueId val="{00000001-3287-4966-B56E-CC29D858D878}"/>
            </c:ext>
          </c:extLst>
        </c:ser>
        <c:ser>
          <c:idx val="2"/>
          <c:order val="2"/>
          <c:tx>
            <c:strRef>
              <c:f>[2301.xlsx]Sheet1!$A$34</c:f>
              <c:strCache>
                <c:ptCount val="1"/>
                <c:pt idx="0">
                  <c:v>P-T-100</c:v>
                </c:pt>
              </c:strCache>
            </c:strRef>
          </c:tx>
          <c:spPr>
            <a:ln w="28575" cap="rnd">
              <a:solidFill>
                <a:schemeClr val="accent3"/>
              </a:solidFill>
              <a:round/>
            </a:ln>
            <a:effectLst/>
          </c:spPr>
          <c:marker>
            <c:symbol val="none"/>
          </c:marker>
          <c:cat>
            <c:numRef>
              <c:f>[2301.xlsx]Sheet1!$B$22:$G$22</c:f>
              <c:numCache>
                <c:formatCode>General</c:formatCode>
                <c:ptCount val="6"/>
                <c:pt idx="0">
                  <c:v>500</c:v>
                </c:pt>
                <c:pt idx="1">
                  <c:v>900</c:v>
                </c:pt>
                <c:pt idx="2">
                  <c:v>1300</c:v>
                </c:pt>
                <c:pt idx="3">
                  <c:v>1700</c:v>
                </c:pt>
                <c:pt idx="4">
                  <c:v>2100</c:v>
                </c:pt>
                <c:pt idx="5">
                  <c:v>2500</c:v>
                </c:pt>
              </c:numCache>
            </c:numRef>
          </c:cat>
          <c:val>
            <c:numRef>
              <c:f>[2301.xlsx]Sheet1!$B$34:$G$34</c:f>
              <c:numCache>
                <c:formatCode>0.000000%</c:formatCode>
                <c:ptCount val="6"/>
                <c:pt idx="0">
                  <c:v>3.3684210498713103E-5</c:v>
                </c:pt>
                <c:pt idx="1">
                  <c:v>5.9883040885537303E-6</c:v>
                </c:pt>
                <c:pt idx="2">
                  <c:v>8.2914979689507703E-6</c:v>
                </c:pt>
                <c:pt idx="3">
                  <c:v>9.5108359116855097E-6</c:v>
                </c:pt>
                <c:pt idx="4">
                  <c:v>1.02656641588726E-5</c:v>
                </c:pt>
                <c:pt idx="5">
                  <c:v>1.07789473664812E-5</c:v>
                </c:pt>
              </c:numCache>
            </c:numRef>
          </c:val>
          <c:smooth val="0"/>
          <c:extLst>
            <c:ext xmlns:c16="http://schemas.microsoft.com/office/drawing/2014/chart" uri="{C3380CC4-5D6E-409C-BE32-E72D297353CC}">
              <c16:uniqueId val="{00000002-3287-4966-B56E-CC29D858D878}"/>
            </c:ext>
          </c:extLst>
        </c:ser>
        <c:ser>
          <c:idx val="3"/>
          <c:order val="3"/>
          <c:tx>
            <c:strRef>
              <c:f>[2301.xlsx]Sheet1!$A$35</c:f>
              <c:strCache>
                <c:ptCount val="1"/>
                <c:pt idx="0">
                  <c:v>P-T-001</c:v>
                </c:pt>
              </c:strCache>
            </c:strRef>
          </c:tx>
          <c:spPr>
            <a:ln w="28575" cap="rnd">
              <a:solidFill>
                <a:schemeClr val="accent4"/>
              </a:solidFill>
              <a:round/>
            </a:ln>
            <a:effectLst/>
          </c:spPr>
          <c:marker>
            <c:symbol val="none"/>
          </c:marker>
          <c:cat>
            <c:numRef>
              <c:f>[2301.xlsx]Sheet1!$B$22:$G$22</c:f>
              <c:numCache>
                <c:formatCode>General</c:formatCode>
                <c:ptCount val="6"/>
                <c:pt idx="0">
                  <c:v>500</c:v>
                </c:pt>
                <c:pt idx="1">
                  <c:v>900</c:v>
                </c:pt>
                <c:pt idx="2">
                  <c:v>1300</c:v>
                </c:pt>
                <c:pt idx="3">
                  <c:v>1700</c:v>
                </c:pt>
                <c:pt idx="4">
                  <c:v>2100</c:v>
                </c:pt>
                <c:pt idx="5">
                  <c:v>2500</c:v>
                </c:pt>
              </c:numCache>
            </c:numRef>
          </c:cat>
          <c:val>
            <c:numRef>
              <c:f>[2301.xlsx]Sheet1!$B$35:$G$35</c:f>
              <c:numCache>
                <c:formatCode>0.000000%</c:formatCode>
                <c:ptCount val="6"/>
                <c:pt idx="0">
                  <c:v>3.3684210498713103E-5</c:v>
                </c:pt>
                <c:pt idx="1">
                  <c:v>5.9883040884207597E-6</c:v>
                </c:pt>
                <c:pt idx="2">
                  <c:v>8.2914979689507703E-6</c:v>
                </c:pt>
                <c:pt idx="3">
                  <c:v>9.5108359118263204E-6</c:v>
                </c:pt>
                <c:pt idx="4">
                  <c:v>1.02656641588726E-5</c:v>
                </c:pt>
                <c:pt idx="5">
                  <c:v>1.07789473666727E-5</c:v>
                </c:pt>
              </c:numCache>
            </c:numRef>
          </c:val>
          <c:smooth val="0"/>
          <c:extLst>
            <c:ext xmlns:c16="http://schemas.microsoft.com/office/drawing/2014/chart" uri="{C3380CC4-5D6E-409C-BE32-E72D297353CC}">
              <c16:uniqueId val="{00000003-3287-4966-B56E-CC29D858D878}"/>
            </c:ext>
          </c:extLst>
        </c:ser>
        <c:ser>
          <c:idx val="4"/>
          <c:order val="4"/>
          <c:tx>
            <c:strRef>
              <c:f>[2301.xlsx]Sheet1!$A$36</c:f>
              <c:strCache>
                <c:ptCount val="1"/>
                <c:pt idx="0">
                  <c:v>P-T-005</c:v>
                </c:pt>
              </c:strCache>
            </c:strRef>
          </c:tx>
          <c:spPr>
            <a:ln w="28575" cap="rnd">
              <a:solidFill>
                <a:schemeClr val="accent5"/>
              </a:solidFill>
              <a:round/>
            </a:ln>
            <a:effectLst/>
          </c:spPr>
          <c:marker>
            <c:symbol val="none"/>
          </c:marker>
          <c:cat>
            <c:numRef>
              <c:f>[2301.xlsx]Sheet1!$B$22:$G$22</c:f>
              <c:numCache>
                <c:formatCode>General</c:formatCode>
                <c:ptCount val="6"/>
                <c:pt idx="0">
                  <c:v>500</c:v>
                </c:pt>
                <c:pt idx="1">
                  <c:v>900</c:v>
                </c:pt>
                <c:pt idx="2">
                  <c:v>1300</c:v>
                </c:pt>
                <c:pt idx="3">
                  <c:v>1700</c:v>
                </c:pt>
                <c:pt idx="4">
                  <c:v>2100</c:v>
                </c:pt>
                <c:pt idx="5">
                  <c:v>2500</c:v>
                </c:pt>
              </c:numCache>
            </c:numRef>
          </c:cat>
          <c:val>
            <c:numRef>
              <c:f>[2301.xlsx]Sheet1!$B$36:$G$36</c:f>
              <c:numCache>
                <c:formatCode>0.000000%</c:formatCode>
                <c:ptCount val="6"/>
                <c:pt idx="0">
                  <c:v>1.4669643042715901E-5</c:v>
                </c:pt>
                <c:pt idx="1">
                  <c:v>4.0874576756168902E-5</c:v>
                </c:pt>
                <c:pt idx="2">
                  <c:v>8.0765931761193405E-5</c:v>
                </c:pt>
                <c:pt idx="3">
                  <c:v>1.6098980038498201E-4</c:v>
                </c:pt>
                <c:pt idx="4">
                  <c:v>2.3051919068947999E-4</c:v>
                </c:pt>
                <c:pt idx="5">
                  <c:v>2.6787085268504E-4</c:v>
                </c:pt>
              </c:numCache>
            </c:numRef>
          </c:val>
          <c:smooth val="0"/>
          <c:extLst>
            <c:ext xmlns:c16="http://schemas.microsoft.com/office/drawing/2014/chart" uri="{C3380CC4-5D6E-409C-BE32-E72D297353CC}">
              <c16:uniqueId val="{00000004-3287-4966-B56E-CC29D858D878}"/>
            </c:ext>
          </c:extLst>
        </c:ser>
        <c:ser>
          <c:idx val="5"/>
          <c:order val="5"/>
          <c:tx>
            <c:strRef>
              <c:f>[2301.xlsx]Sheet1!$A$37</c:f>
              <c:strCache>
                <c:ptCount val="1"/>
                <c:pt idx="0">
                  <c:v>P-T-01</c:v>
                </c:pt>
              </c:strCache>
            </c:strRef>
          </c:tx>
          <c:spPr>
            <a:ln w="28575" cap="rnd">
              <a:solidFill>
                <a:schemeClr val="accent6"/>
              </a:solidFill>
              <a:round/>
            </a:ln>
            <a:effectLst/>
          </c:spPr>
          <c:marker>
            <c:symbol val="none"/>
          </c:marker>
          <c:cat>
            <c:numRef>
              <c:f>[2301.xlsx]Sheet1!$B$22:$G$22</c:f>
              <c:numCache>
                <c:formatCode>General</c:formatCode>
                <c:ptCount val="6"/>
                <c:pt idx="0">
                  <c:v>500</c:v>
                </c:pt>
                <c:pt idx="1">
                  <c:v>900</c:v>
                </c:pt>
                <c:pt idx="2">
                  <c:v>1300</c:v>
                </c:pt>
                <c:pt idx="3">
                  <c:v>1700</c:v>
                </c:pt>
                <c:pt idx="4">
                  <c:v>2100</c:v>
                </c:pt>
                <c:pt idx="5">
                  <c:v>2500</c:v>
                </c:pt>
              </c:numCache>
            </c:numRef>
          </c:cat>
          <c:val>
            <c:numRef>
              <c:f>[2301.xlsx]Sheet1!$B$37:$G$37</c:f>
              <c:numCache>
                <c:formatCode>0.000000%</c:formatCode>
                <c:ptCount val="6"/>
                <c:pt idx="0">
                  <c:v>3.3684210498713103E-5</c:v>
                </c:pt>
                <c:pt idx="1">
                  <c:v>5.9883040886866899E-6</c:v>
                </c:pt>
                <c:pt idx="2">
                  <c:v>8.2914979689507703E-6</c:v>
                </c:pt>
                <c:pt idx="3">
                  <c:v>9.5108359118263204E-6</c:v>
                </c:pt>
                <c:pt idx="4">
                  <c:v>1.02656641588726E-5</c:v>
                </c:pt>
                <c:pt idx="5">
                  <c:v>2.1557894718793398E-6</c:v>
                </c:pt>
              </c:numCache>
            </c:numRef>
          </c:val>
          <c:smooth val="0"/>
          <c:extLst>
            <c:ext xmlns:c16="http://schemas.microsoft.com/office/drawing/2014/chart" uri="{C3380CC4-5D6E-409C-BE32-E72D297353CC}">
              <c16:uniqueId val="{00000005-3287-4966-B56E-CC29D858D878}"/>
            </c:ext>
          </c:extLst>
        </c:ser>
        <c:ser>
          <c:idx val="6"/>
          <c:order val="6"/>
          <c:tx>
            <c:strRef>
              <c:f>[2301.xlsx]Sheet1!$A$38</c:f>
              <c:strCache>
                <c:ptCount val="1"/>
                <c:pt idx="0">
                  <c:v>P-T-1</c:v>
                </c:pt>
              </c:strCache>
            </c:strRef>
          </c:tx>
          <c:spPr>
            <a:ln w="28575" cap="rnd">
              <a:solidFill>
                <a:schemeClr val="accent1">
                  <a:lumMod val="60000"/>
                </a:schemeClr>
              </a:solidFill>
              <a:round/>
            </a:ln>
            <a:effectLst/>
          </c:spPr>
          <c:marker>
            <c:symbol val="none"/>
          </c:marker>
          <c:cat>
            <c:numRef>
              <c:f>[2301.xlsx]Sheet1!$B$22:$G$22</c:f>
              <c:numCache>
                <c:formatCode>General</c:formatCode>
                <c:ptCount val="6"/>
                <c:pt idx="0">
                  <c:v>500</c:v>
                </c:pt>
                <c:pt idx="1">
                  <c:v>900</c:v>
                </c:pt>
                <c:pt idx="2">
                  <c:v>1300</c:v>
                </c:pt>
                <c:pt idx="3">
                  <c:v>1700</c:v>
                </c:pt>
                <c:pt idx="4">
                  <c:v>2100</c:v>
                </c:pt>
                <c:pt idx="5">
                  <c:v>2500</c:v>
                </c:pt>
              </c:numCache>
            </c:numRef>
          </c:cat>
          <c:val>
            <c:numRef>
              <c:f>[2301.xlsx]Sheet1!$B$38:$G$38</c:f>
              <c:numCache>
                <c:formatCode>0.000000%</c:formatCode>
                <c:ptCount val="6"/>
                <c:pt idx="0">
                  <c:v>5.4591642657023199E-5</c:v>
                </c:pt>
                <c:pt idx="1">
                  <c:v>2.64755082852447E-4</c:v>
                </c:pt>
                <c:pt idx="2">
                  <c:v>8.1588324632033196E-4</c:v>
                </c:pt>
                <c:pt idx="3">
                  <c:v>1.7578863535243901E-3</c:v>
                </c:pt>
                <c:pt idx="4">
                  <c:v>3.1403396093133001E-3</c:v>
                </c:pt>
                <c:pt idx="5">
                  <c:v>4.9383019269541497E-3</c:v>
                </c:pt>
              </c:numCache>
            </c:numRef>
          </c:val>
          <c:smooth val="0"/>
          <c:extLst>
            <c:ext xmlns:c16="http://schemas.microsoft.com/office/drawing/2014/chart" uri="{C3380CC4-5D6E-409C-BE32-E72D297353CC}">
              <c16:uniqueId val="{00000006-3287-4966-B56E-CC29D858D878}"/>
            </c:ext>
          </c:extLst>
        </c:ser>
        <c:dLbls>
          <c:showLegendKey val="0"/>
          <c:showVal val="0"/>
          <c:showCatName val="0"/>
          <c:showSerName val="0"/>
          <c:showPercent val="0"/>
          <c:showBubbleSize val="0"/>
        </c:dLbls>
        <c:smooth val="0"/>
        <c:axId val="976320958"/>
        <c:axId val="726844419"/>
      </c:lineChart>
      <c:catAx>
        <c:axId val="976320958"/>
        <c:scaling>
          <c:orientation val="minMax"/>
        </c:scaling>
        <c:delete val="0"/>
        <c:axPos val="t"/>
        <c:title>
          <c:tx>
            <c:rich>
              <a:bodyPr rot="0" spcFirstLastPara="0" vertOverflow="ellipsis" vert="horz" wrap="square" anchor="ctr" anchorCtr="1"/>
              <a:lstStyle/>
              <a:p>
                <a:pPr defTabSz="914400">
                  <a:defRPr lang="zh-CN" sz="1000" b="0" i="0" u="none" strike="noStrike" kern="1200" baseline="0">
                    <a:solidFill>
                      <a:schemeClr val="tx1">
                        <a:lumMod val="65000"/>
                        <a:lumOff val="35000"/>
                      </a:schemeClr>
                    </a:solidFill>
                    <a:latin typeface="+mn-lt"/>
                    <a:ea typeface="+mn-ea"/>
                    <a:cs typeface="+mn-cs"/>
                  </a:defRPr>
                </a:pPr>
                <a:r>
                  <a:rPr lang="en-GB" altLang="zh-CN"/>
                  <a:t>Temprature/K</a:t>
                </a:r>
              </a:p>
            </c:rich>
          </c:tx>
          <c:layout>
            <c:manualLayout>
              <c:xMode val="edge"/>
              <c:yMode val="edge"/>
              <c:x val="0.39766146481502435"/>
              <c:y val="0.80646701292960543"/>
            </c:manualLayout>
          </c:layout>
          <c:overlay val="0"/>
          <c:spPr>
            <a:noFill/>
            <a:ln>
              <a:noFill/>
            </a:ln>
            <a:effectLst/>
          </c:spPr>
          <c:txPr>
            <a:bodyPr rot="0" spcFirstLastPara="0" vertOverflow="ellipsis" vert="horz" wrap="square" anchor="ctr" anchorCtr="1"/>
            <a:lstStyle/>
            <a:p>
              <a:pPr defTabSz="914400">
                <a:defRPr lang="zh-CN"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en-US"/>
          </a:p>
        </c:txPr>
        <c:crossAx val="726844419"/>
        <c:crosses val="max"/>
        <c:auto val="1"/>
        <c:lblAlgn val="ctr"/>
        <c:lblOffset val="100"/>
        <c:noMultiLvlLbl val="0"/>
      </c:catAx>
      <c:valAx>
        <c:axId val="726844419"/>
        <c:scaling>
          <c:orientation val="minMax"/>
        </c:scaling>
        <c:delete val="0"/>
        <c:axPos val="l"/>
        <c:title>
          <c:tx>
            <c:rich>
              <a:bodyPr rot="-5400000" spcFirstLastPara="0" vertOverflow="ellipsis" vert="horz" wrap="square" anchor="ctr" anchorCtr="1"/>
              <a:lstStyle/>
              <a:p>
                <a:pPr defTabSz="914400">
                  <a:defRPr lang="zh-CN" sz="1000" b="0" i="0" u="none" strike="noStrike" kern="1200" baseline="0">
                    <a:solidFill>
                      <a:schemeClr val="tx1">
                        <a:lumMod val="65000"/>
                        <a:lumOff val="35000"/>
                      </a:schemeClr>
                    </a:solidFill>
                    <a:latin typeface="+mn-lt"/>
                    <a:ea typeface="+mn-ea"/>
                    <a:cs typeface="+mn-cs"/>
                  </a:defRPr>
                </a:pPr>
                <a:r>
                  <a:rPr lang="en-GB" altLang="zh-CN"/>
                  <a:t>△T </a:t>
                </a:r>
              </a:p>
            </c:rich>
          </c:tx>
          <c:overlay val="0"/>
          <c:spPr>
            <a:noFill/>
            <a:ln>
              <a:noFill/>
            </a:ln>
            <a:effectLst/>
          </c:spPr>
          <c:txPr>
            <a:bodyPr rot="-5400000" spcFirstLastPara="0" vertOverflow="ellipsis" vert="horz" wrap="square" anchor="ctr" anchorCtr="1"/>
            <a:lstStyle/>
            <a:p>
              <a:pPr defTabSz="914400">
                <a:defRPr lang="zh-CN" sz="1000" b="0" i="0" u="none" strike="noStrike" kern="1200" baseline="0">
                  <a:solidFill>
                    <a:schemeClr val="tx1">
                      <a:lumMod val="65000"/>
                      <a:lumOff val="35000"/>
                    </a:schemeClr>
                  </a:solidFill>
                  <a:latin typeface="+mn-lt"/>
                  <a:ea typeface="+mn-ea"/>
                  <a:cs typeface="+mn-cs"/>
                </a:defRPr>
              </a:pPr>
              <a:endParaRPr lang="en-US"/>
            </a:p>
          </c:txPr>
        </c:title>
        <c:numFmt formatCode="0.0%" sourceLinked="0"/>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en-US"/>
          </a:p>
        </c:txPr>
        <c:crossAx val="976320958"/>
        <c:crosses val="autoZero"/>
        <c:crossBetween val="between"/>
      </c:valAx>
      <c:spPr>
        <a:noFill/>
        <a:ln>
          <a:noFill/>
        </a:ln>
        <a:effectLst/>
      </c:spPr>
    </c:plotArea>
    <c:legend>
      <c:legendPos val="b"/>
      <c:layout>
        <c:manualLayout>
          <c:xMode val="edge"/>
          <c:yMode val="edge"/>
          <c:x val="4.4538194704013503E-2"/>
          <c:y val="0.88436979682078198"/>
          <c:w val="0.83983160211676899"/>
          <c:h val="0.109015619807334"/>
        </c:manualLayout>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lang="zh-CN"/>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7696458610397193E-2"/>
          <c:y val="5.3773567700761388E-2"/>
          <c:w val="0.89299362387535486"/>
          <c:h val="0.75682698994442488"/>
        </c:manualLayout>
      </c:layout>
      <c:scatterChart>
        <c:scatterStyle val="lineMarker"/>
        <c:varyColors val="0"/>
        <c:ser>
          <c:idx val="3"/>
          <c:order val="0"/>
          <c:tx>
            <c:strRef>
              <c:f>[scattering.xlsx]rosseland!$B$35</c:f>
              <c:strCache>
                <c:ptCount val="1"/>
                <c:pt idx="0">
                  <c:v>0.2</c:v>
                </c:pt>
              </c:strCache>
            </c:strRef>
          </c:tx>
          <c:spPr>
            <a:ln w="25400" cap="rnd">
              <a:noFill/>
              <a:round/>
            </a:ln>
            <a:effectLst/>
          </c:spPr>
          <c:marker>
            <c:symbol val="x"/>
            <c:size val="6"/>
            <c:spPr>
              <a:noFill/>
              <a:ln w="9525">
                <a:solidFill>
                  <a:schemeClr val="accent4"/>
                </a:solidFill>
                <a:round/>
              </a:ln>
              <a:effectLst/>
            </c:spPr>
          </c:marker>
          <c:trendline>
            <c:spPr>
              <a:ln w="9525" cap="rnd">
                <a:solidFill>
                  <a:schemeClr val="accent4"/>
                </a:solidFill>
              </a:ln>
              <a:effectLst/>
            </c:spPr>
            <c:trendlineType val="poly"/>
            <c:order val="3"/>
            <c:dispRSqr val="0"/>
            <c:dispEq val="0"/>
          </c:trendline>
          <c:xVal>
            <c:numRef>
              <c:f>[scattering.xlsx]rosseland!$A$2:$A$34</c:f>
              <c:numCache>
                <c:formatCode>0.00E+00</c:formatCode>
                <c:ptCount val="33"/>
                <c:pt idx="0" formatCode="General">
                  <c:v>0</c:v>
                </c:pt>
                <c:pt idx="1">
                  <c:v>1.7819919972800901E-4</c:v>
                </c:pt>
                <c:pt idx="2" formatCode="General">
                  <c:v>3.3515981170445098E-3</c:v>
                </c:pt>
                <c:pt idx="3" formatCode="General">
                  <c:v>3.51645622430063E-3</c:v>
                </c:pt>
                <c:pt idx="4" formatCode="General">
                  <c:v>6.2500000000000003E-3</c:v>
                </c:pt>
                <c:pt idx="5" formatCode="General">
                  <c:v>6.4281991997279997E-3</c:v>
                </c:pt>
                <c:pt idx="6" formatCode="General">
                  <c:v>9.6015981170445193E-3</c:v>
                </c:pt>
                <c:pt idx="7" formatCode="General">
                  <c:v>9.7664562243006299E-3</c:v>
                </c:pt>
                <c:pt idx="8" formatCode="General">
                  <c:v>1.2500000000000001E-2</c:v>
                </c:pt>
                <c:pt idx="9" formatCode="General">
                  <c:v>1.2678199199727999E-2</c:v>
                </c:pt>
                <c:pt idx="10" formatCode="General">
                  <c:v>1.5851598117044501E-2</c:v>
                </c:pt>
                <c:pt idx="11" formatCode="General">
                  <c:v>1.6016456224300601E-2</c:v>
                </c:pt>
                <c:pt idx="12" formatCode="General">
                  <c:v>1.8749999999999999E-2</c:v>
                </c:pt>
                <c:pt idx="13" formatCode="General">
                  <c:v>1.8928199199728001E-2</c:v>
                </c:pt>
                <c:pt idx="14" formatCode="General">
                  <c:v>2.2101598117044499E-2</c:v>
                </c:pt>
                <c:pt idx="15" formatCode="General">
                  <c:v>2.2266456224300599E-2</c:v>
                </c:pt>
                <c:pt idx="16" formatCode="General">
                  <c:v>2.5000000000000001E-2</c:v>
                </c:pt>
                <c:pt idx="17" formatCode="General">
                  <c:v>2.5178199199728E-2</c:v>
                </c:pt>
                <c:pt idx="18" formatCode="General">
                  <c:v>2.8351598117044501E-2</c:v>
                </c:pt>
                <c:pt idx="19" formatCode="General">
                  <c:v>2.8516456224300601E-2</c:v>
                </c:pt>
                <c:pt idx="20" formatCode="General">
                  <c:v>3.1249999999999899E-2</c:v>
                </c:pt>
                <c:pt idx="21" formatCode="General">
                  <c:v>3.1428199199727898E-2</c:v>
                </c:pt>
                <c:pt idx="22" formatCode="General">
                  <c:v>3.4601598117044503E-2</c:v>
                </c:pt>
                <c:pt idx="23" formatCode="General">
                  <c:v>3.47664562243006E-2</c:v>
                </c:pt>
                <c:pt idx="24" formatCode="General">
                  <c:v>3.7499999999999999E-2</c:v>
                </c:pt>
                <c:pt idx="25" formatCode="General">
                  <c:v>3.7678199199728001E-2</c:v>
                </c:pt>
                <c:pt idx="26" formatCode="General">
                  <c:v>4.0851598117044502E-2</c:v>
                </c:pt>
                <c:pt idx="27" formatCode="General">
                  <c:v>4.1016456224300599E-2</c:v>
                </c:pt>
                <c:pt idx="28" formatCode="General">
                  <c:v>4.3749999999999997E-2</c:v>
                </c:pt>
                <c:pt idx="29" formatCode="General">
                  <c:v>4.3928199199727902E-2</c:v>
                </c:pt>
                <c:pt idx="30" formatCode="General">
                  <c:v>4.7101598117044501E-2</c:v>
                </c:pt>
                <c:pt idx="31" formatCode="General">
                  <c:v>4.7266456224300597E-2</c:v>
                </c:pt>
                <c:pt idx="32" formatCode="General">
                  <c:v>0.05</c:v>
                </c:pt>
              </c:numCache>
            </c:numRef>
          </c:xVal>
          <c:yVal>
            <c:numRef>
              <c:f>[scattering.xlsx]rosseland!$B$2:$B$34</c:f>
              <c:numCache>
                <c:formatCode>General</c:formatCode>
                <c:ptCount val="33"/>
                <c:pt idx="0">
                  <c:v>499.99999999999898</c:v>
                </c:pt>
                <c:pt idx="1">
                  <c:v>499.844194245506</c:v>
                </c:pt>
                <c:pt idx="2">
                  <c:v>497.06958126533698</c:v>
                </c:pt>
                <c:pt idx="3">
                  <c:v>496.92544009172599</c:v>
                </c:pt>
                <c:pt idx="4">
                  <c:v>494.53540775115601</c:v>
                </c:pt>
                <c:pt idx="5">
                  <c:v>494.37427443454601</c:v>
                </c:pt>
                <c:pt idx="6">
                  <c:v>491.50478740399501</c:v>
                </c:pt>
                <c:pt idx="7">
                  <c:v>491.355717522465</c:v>
                </c:pt>
                <c:pt idx="8">
                  <c:v>488.88396133416802</c:v>
                </c:pt>
                <c:pt idx="9">
                  <c:v>488.71705564870899</c:v>
                </c:pt>
                <c:pt idx="10">
                  <c:v>485.74477338067697</c:v>
                </c:pt>
                <c:pt idx="11">
                  <c:v>485.59036328547398</c:v>
                </c:pt>
                <c:pt idx="12">
                  <c:v>483.03005999392599</c:v>
                </c:pt>
                <c:pt idx="13">
                  <c:v>482.856876178866</c:v>
                </c:pt>
                <c:pt idx="14">
                  <c:v>479.77279200762501</c:v>
                </c:pt>
                <c:pt idx="15">
                  <c:v>479.61257380236998</c:v>
                </c:pt>
                <c:pt idx="16">
                  <c:v>476.95596512830002</c:v>
                </c:pt>
                <c:pt idx="17">
                  <c:v>476.775923907741</c:v>
                </c:pt>
                <c:pt idx="18">
                  <c:v>473.569721998489</c:v>
                </c:pt>
                <c:pt idx="19">
                  <c:v>473.40315977545498</c:v>
                </c:pt>
                <c:pt idx="20">
                  <c:v>470.64135973044802</c:v>
                </c:pt>
                <c:pt idx="21">
                  <c:v>470.45379256323201</c:v>
                </c:pt>
                <c:pt idx="22">
                  <c:v>467.11356743160002</c:v>
                </c:pt>
                <c:pt idx="23">
                  <c:v>466.94004270074902</c:v>
                </c:pt>
                <c:pt idx="24">
                  <c:v>464.06279598330002</c:v>
                </c:pt>
                <c:pt idx="25">
                  <c:v>463.86692525934598</c:v>
                </c:pt>
                <c:pt idx="26">
                  <c:v>460.37882910470802</c:v>
                </c:pt>
                <c:pt idx="27">
                  <c:v>460.19762247265101</c:v>
                </c:pt>
                <c:pt idx="28">
                  <c:v>457.19300068352698</c:v>
                </c:pt>
                <c:pt idx="29">
                  <c:v>456.98791476905501</c:v>
                </c:pt>
                <c:pt idx="30">
                  <c:v>453.335713076037</c:v>
                </c:pt>
                <c:pt idx="31">
                  <c:v>453.14598115952901</c:v>
                </c:pt>
                <c:pt idx="32">
                  <c:v>450</c:v>
                </c:pt>
              </c:numCache>
            </c:numRef>
          </c:yVal>
          <c:smooth val="0"/>
          <c:extLst>
            <c:ext xmlns:c16="http://schemas.microsoft.com/office/drawing/2014/chart" uri="{C3380CC4-5D6E-409C-BE32-E72D297353CC}">
              <c16:uniqueId val="{00000001-2382-476C-BCDD-8B32C1A3899F}"/>
            </c:ext>
          </c:extLst>
        </c:ser>
        <c:ser>
          <c:idx val="0"/>
          <c:order val="1"/>
          <c:tx>
            <c:strRef>
              <c:f>[scattering.xlsx]rosseland!$C$35</c:f>
              <c:strCache>
                <c:ptCount val="1"/>
                <c:pt idx="0">
                  <c:v>2</c:v>
                </c:pt>
              </c:strCache>
            </c:strRef>
          </c:tx>
          <c:spPr>
            <a:ln w="25400" cap="rnd">
              <a:noFill/>
              <a:round/>
            </a:ln>
            <a:effectLst/>
          </c:spPr>
          <c:marker>
            <c:symbol val="diamond"/>
            <c:size val="6"/>
            <c:spPr>
              <a:solidFill>
                <a:schemeClr val="accent1"/>
              </a:solidFill>
              <a:ln w="9525">
                <a:solidFill>
                  <a:schemeClr val="accent1"/>
                </a:solidFill>
                <a:round/>
              </a:ln>
              <a:effectLst/>
            </c:spPr>
          </c:marker>
          <c:trendline>
            <c:spPr>
              <a:ln w="9525" cap="rnd">
                <a:solidFill>
                  <a:schemeClr val="accent1"/>
                </a:solidFill>
              </a:ln>
              <a:effectLst/>
            </c:spPr>
            <c:trendlineType val="poly"/>
            <c:order val="3"/>
            <c:dispRSqr val="0"/>
            <c:dispEq val="0"/>
          </c:trendline>
          <c:xVal>
            <c:numRef>
              <c:f>[scattering.xlsx]rosseland!$A$2:$A$34</c:f>
              <c:numCache>
                <c:formatCode>0.00E+00</c:formatCode>
                <c:ptCount val="33"/>
                <c:pt idx="0" formatCode="General">
                  <c:v>0</c:v>
                </c:pt>
                <c:pt idx="1">
                  <c:v>1.7819919972800901E-4</c:v>
                </c:pt>
                <c:pt idx="2" formatCode="General">
                  <c:v>3.3515981170445098E-3</c:v>
                </c:pt>
                <c:pt idx="3" formatCode="General">
                  <c:v>3.51645622430063E-3</c:v>
                </c:pt>
                <c:pt idx="4" formatCode="General">
                  <c:v>6.2500000000000003E-3</c:v>
                </c:pt>
                <c:pt idx="5" formatCode="General">
                  <c:v>6.4281991997279997E-3</c:v>
                </c:pt>
                <c:pt idx="6" formatCode="General">
                  <c:v>9.6015981170445193E-3</c:v>
                </c:pt>
                <c:pt idx="7" formatCode="General">
                  <c:v>9.7664562243006299E-3</c:v>
                </c:pt>
                <c:pt idx="8" formatCode="General">
                  <c:v>1.2500000000000001E-2</c:v>
                </c:pt>
                <c:pt idx="9" formatCode="General">
                  <c:v>1.2678199199727999E-2</c:v>
                </c:pt>
                <c:pt idx="10" formatCode="General">
                  <c:v>1.5851598117044501E-2</c:v>
                </c:pt>
                <c:pt idx="11" formatCode="General">
                  <c:v>1.6016456224300601E-2</c:v>
                </c:pt>
                <c:pt idx="12" formatCode="General">
                  <c:v>1.8749999999999999E-2</c:v>
                </c:pt>
                <c:pt idx="13" formatCode="General">
                  <c:v>1.8928199199728001E-2</c:v>
                </c:pt>
                <c:pt idx="14" formatCode="General">
                  <c:v>2.2101598117044499E-2</c:v>
                </c:pt>
                <c:pt idx="15" formatCode="General">
                  <c:v>2.2266456224300599E-2</c:v>
                </c:pt>
                <c:pt idx="16" formatCode="General">
                  <c:v>2.5000000000000001E-2</c:v>
                </c:pt>
                <c:pt idx="17" formatCode="General">
                  <c:v>2.5178199199728E-2</c:v>
                </c:pt>
                <c:pt idx="18" formatCode="General">
                  <c:v>2.8351598117044501E-2</c:v>
                </c:pt>
                <c:pt idx="19" formatCode="General">
                  <c:v>2.8516456224300601E-2</c:v>
                </c:pt>
                <c:pt idx="20" formatCode="General">
                  <c:v>3.1249999999999899E-2</c:v>
                </c:pt>
                <c:pt idx="21" formatCode="General">
                  <c:v>3.1428199199727898E-2</c:v>
                </c:pt>
                <c:pt idx="22" formatCode="General">
                  <c:v>3.4601598117044503E-2</c:v>
                </c:pt>
                <c:pt idx="23" formatCode="General">
                  <c:v>3.47664562243006E-2</c:v>
                </c:pt>
                <c:pt idx="24" formatCode="General">
                  <c:v>3.7499999999999999E-2</c:v>
                </c:pt>
                <c:pt idx="25" formatCode="General">
                  <c:v>3.7678199199728001E-2</c:v>
                </c:pt>
                <c:pt idx="26" formatCode="General">
                  <c:v>4.0851598117044502E-2</c:v>
                </c:pt>
                <c:pt idx="27" formatCode="General">
                  <c:v>4.1016456224300599E-2</c:v>
                </c:pt>
                <c:pt idx="28" formatCode="General">
                  <c:v>4.3749999999999997E-2</c:v>
                </c:pt>
                <c:pt idx="29" formatCode="General">
                  <c:v>4.3928199199727902E-2</c:v>
                </c:pt>
                <c:pt idx="30" formatCode="General">
                  <c:v>4.7101598117044501E-2</c:v>
                </c:pt>
                <c:pt idx="31" formatCode="General">
                  <c:v>4.7266456224300597E-2</c:v>
                </c:pt>
                <c:pt idx="32" formatCode="General">
                  <c:v>0.05</c:v>
                </c:pt>
              </c:numCache>
            </c:numRef>
          </c:xVal>
          <c:yVal>
            <c:numRef>
              <c:f>[scattering.xlsx]rosseland!$C$2:$C$34</c:f>
              <c:numCache>
                <c:formatCode>General</c:formatCode>
                <c:ptCount val="33"/>
                <c:pt idx="0">
                  <c:v>499.99999999999898</c:v>
                </c:pt>
                <c:pt idx="1">
                  <c:v>499.84404868940601</c:v>
                </c:pt>
                <c:pt idx="2">
                  <c:v>497.06684362369401</c:v>
                </c:pt>
                <c:pt idx="3">
                  <c:v>496.92256779121197</c:v>
                </c:pt>
                <c:pt idx="4">
                  <c:v>494.530302646167</c:v>
                </c:pt>
                <c:pt idx="5">
                  <c:v>494.369049501593</c:v>
                </c:pt>
                <c:pt idx="6">
                  <c:v>491.49742855612499</c:v>
                </c:pt>
                <c:pt idx="7">
                  <c:v>491.34824781769203</c:v>
                </c:pt>
                <c:pt idx="8">
                  <c:v>488.87465348991299</c:v>
                </c:pt>
                <c:pt idx="9">
                  <c:v>488.70765943061201</c:v>
                </c:pt>
                <c:pt idx="10">
                  <c:v>485.733803387519</c:v>
                </c:pt>
                <c:pt idx="11">
                  <c:v>485.57931153468502</c:v>
                </c:pt>
                <c:pt idx="12">
                  <c:v>483.01765260423502</c:v>
                </c:pt>
                <c:pt idx="13">
                  <c:v>482.84441895855502</c:v>
                </c:pt>
                <c:pt idx="14">
                  <c:v>479.75944739593098</c:v>
                </c:pt>
                <c:pt idx="15">
                  <c:v>479.59918309068399</c:v>
                </c:pt>
                <c:pt idx="16">
                  <c:v>476.94181002384198</c:v>
                </c:pt>
                <c:pt idx="17">
                  <c:v>476.76176638548998</c:v>
                </c:pt>
                <c:pt idx="18">
                  <c:v>473.555521419814</c:v>
                </c:pt>
                <c:pt idx="19">
                  <c:v>473.38895695999901</c:v>
                </c:pt>
                <c:pt idx="20">
                  <c:v>470.62711982648699</c:v>
                </c:pt>
                <c:pt idx="21">
                  <c:v>470.43960887014202</c:v>
                </c:pt>
                <c:pt idx="22">
                  <c:v>467.10038475041398</c:v>
                </c:pt>
                <c:pt idx="23">
                  <c:v>466.92691202214201</c:v>
                </c:pt>
                <c:pt idx="24">
                  <c:v>464.05052756939</c:v>
                </c:pt>
                <c:pt idx="25">
                  <c:v>463.85478601613198</c:v>
                </c:pt>
                <c:pt idx="26">
                  <c:v>460.36899015323201</c:v>
                </c:pt>
                <c:pt idx="27">
                  <c:v>460.187903021355</c:v>
                </c:pt>
                <c:pt idx="28">
                  <c:v>457.18526268754999</c:v>
                </c:pt>
                <c:pt idx="29">
                  <c:v>456.98039739782899</c:v>
                </c:pt>
                <c:pt idx="30">
                  <c:v>453.33212462450001</c:v>
                </c:pt>
                <c:pt idx="31">
                  <c:v>453.14259681541</c:v>
                </c:pt>
                <c:pt idx="32">
                  <c:v>450</c:v>
                </c:pt>
              </c:numCache>
            </c:numRef>
          </c:yVal>
          <c:smooth val="0"/>
          <c:extLst>
            <c:ext xmlns:c16="http://schemas.microsoft.com/office/drawing/2014/chart" uri="{C3380CC4-5D6E-409C-BE32-E72D297353CC}">
              <c16:uniqueId val="{00000003-2382-476C-BCDD-8B32C1A3899F}"/>
            </c:ext>
          </c:extLst>
        </c:ser>
        <c:ser>
          <c:idx val="1"/>
          <c:order val="2"/>
          <c:tx>
            <c:strRef>
              <c:f>[scattering.xlsx]rosseland!$D$35</c:f>
              <c:strCache>
                <c:ptCount val="1"/>
                <c:pt idx="0">
                  <c:v>20</c:v>
                </c:pt>
              </c:strCache>
            </c:strRef>
          </c:tx>
          <c:spPr>
            <a:ln w="25400" cap="rnd">
              <a:noFill/>
              <a:round/>
            </a:ln>
            <a:effectLst/>
          </c:spPr>
          <c:marker>
            <c:symbol val="square"/>
            <c:size val="6"/>
            <c:spPr>
              <a:solidFill>
                <a:schemeClr val="accent2"/>
              </a:solidFill>
              <a:ln w="9525">
                <a:solidFill>
                  <a:schemeClr val="accent2"/>
                </a:solidFill>
                <a:round/>
              </a:ln>
              <a:effectLst/>
            </c:spPr>
          </c:marker>
          <c:trendline>
            <c:spPr>
              <a:ln w="9525" cap="rnd">
                <a:solidFill>
                  <a:schemeClr val="accent2"/>
                </a:solidFill>
              </a:ln>
              <a:effectLst/>
            </c:spPr>
            <c:trendlineType val="poly"/>
            <c:order val="3"/>
            <c:dispRSqr val="0"/>
            <c:dispEq val="0"/>
          </c:trendline>
          <c:xVal>
            <c:numRef>
              <c:f>[scattering.xlsx]rosseland!$A$2:$A$34</c:f>
              <c:numCache>
                <c:formatCode>0.00E+00</c:formatCode>
                <c:ptCount val="33"/>
                <c:pt idx="0" formatCode="General">
                  <c:v>0</c:v>
                </c:pt>
                <c:pt idx="1">
                  <c:v>1.7819919972800901E-4</c:v>
                </c:pt>
                <c:pt idx="2" formatCode="General">
                  <c:v>3.3515981170445098E-3</c:v>
                </c:pt>
                <c:pt idx="3" formatCode="General">
                  <c:v>3.51645622430063E-3</c:v>
                </c:pt>
                <c:pt idx="4" formatCode="General">
                  <c:v>6.2500000000000003E-3</c:v>
                </c:pt>
                <c:pt idx="5" formatCode="General">
                  <c:v>6.4281991997279997E-3</c:v>
                </c:pt>
                <c:pt idx="6" formatCode="General">
                  <c:v>9.6015981170445193E-3</c:v>
                </c:pt>
                <c:pt idx="7" formatCode="General">
                  <c:v>9.7664562243006299E-3</c:v>
                </c:pt>
                <c:pt idx="8" formatCode="General">
                  <c:v>1.2500000000000001E-2</c:v>
                </c:pt>
                <c:pt idx="9" formatCode="General">
                  <c:v>1.2678199199727999E-2</c:v>
                </c:pt>
                <c:pt idx="10" formatCode="General">
                  <c:v>1.5851598117044501E-2</c:v>
                </c:pt>
                <c:pt idx="11" formatCode="General">
                  <c:v>1.6016456224300601E-2</c:v>
                </c:pt>
                <c:pt idx="12" formatCode="General">
                  <c:v>1.8749999999999999E-2</c:v>
                </c:pt>
                <c:pt idx="13" formatCode="General">
                  <c:v>1.8928199199728001E-2</c:v>
                </c:pt>
                <c:pt idx="14" formatCode="General">
                  <c:v>2.2101598117044499E-2</c:v>
                </c:pt>
                <c:pt idx="15" formatCode="General">
                  <c:v>2.2266456224300599E-2</c:v>
                </c:pt>
                <c:pt idx="16" formatCode="General">
                  <c:v>2.5000000000000001E-2</c:v>
                </c:pt>
                <c:pt idx="17" formatCode="General">
                  <c:v>2.5178199199728E-2</c:v>
                </c:pt>
                <c:pt idx="18" formatCode="General">
                  <c:v>2.8351598117044501E-2</c:v>
                </c:pt>
                <c:pt idx="19" formatCode="General">
                  <c:v>2.8516456224300601E-2</c:v>
                </c:pt>
                <c:pt idx="20" formatCode="General">
                  <c:v>3.1249999999999899E-2</c:v>
                </c:pt>
                <c:pt idx="21" formatCode="General">
                  <c:v>3.1428199199727898E-2</c:v>
                </c:pt>
                <c:pt idx="22" formatCode="General">
                  <c:v>3.4601598117044503E-2</c:v>
                </c:pt>
                <c:pt idx="23" formatCode="General">
                  <c:v>3.47664562243006E-2</c:v>
                </c:pt>
                <c:pt idx="24" formatCode="General">
                  <c:v>3.7499999999999999E-2</c:v>
                </c:pt>
                <c:pt idx="25" formatCode="General">
                  <c:v>3.7678199199728001E-2</c:v>
                </c:pt>
                <c:pt idx="26" formatCode="General">
                  <c:v>4.0851598117044502E-2</c:v>
                </c:pt>
                <c:pt idx="27" formatCode="General">
                  <c:v>4.1016456224300599E-2</c:v>
                </c:pt>
                <c:pt idx="28" formatCode="General">
                  <c:v>4.3749999999999997E-2</c:v>
                </c:pt>
                <c:pt idx="29" formatCode="General">
                  <c:v>4.3928199199727902E-2</c:v>
                </c:pt>
                <c:pt idx="30" formatCode="General">
                  <c:v>4.7101598117044501E-2</c:v>
                </c:pt>
                <c:pt idx="31" formatCode="General">
                  <c:v>4.7266456224300597E-2</c:v>
                </c:pt>
                <c:pt idx="32" formatCode="General">
                  <c:v>0.05</c:v>
                </c:pt>
              </c:numCache>
            </c:numRef>
          </c:xVal>
          <c:yVal>
            <c:numRef>
              <c:f>[scattering.xlsx]rosseland!$D$2:$D$34</c:f>
              <c:numCache>
                <c:formatCode>General</c:formatCode>
                <c:ptCount val="33"/>
                <c:pt idx="0">
                  <c:v>499.99999999999898</c:v>
                </c:pt>
                <c:pt idx="1">
                  <c:v>499.84269064356403</c:v>
                </c:pt>
                <c:pt idx="2">
                  <c:v>497.04130128740002</c:v>
                </c:pt>
                <c:pt idx="3">
                  <c:v>496.89576908077299</c:v>
                </c:pt>
                <c:pt idx="4">
                  <c:v>494.48267175598698</c:v>
                </c:pt>
                <c:pt idx="5">
                  <c:v>494.32030608513998</c:v>
                </c:pt>
                <c:pt idx="6">
                  <c:v>491.42887309967603</c:v>
                </c:pt>
                <c:pt idx="7">
                  <c:v>491.27866312555699</c:v>
                </c:pt>
                <c:pt idx="8">
                  <c:v>488.78800284419799</c:v>
                </c:pt>
                <c:pt idx="9">
                  <c:v>488.620194092529</c:v>
                </c:pt>
                <c:pt idx="10">
                  <c:v>485.631829881702</c:v>
                </c:pt>
                <c:pt idx="11">
                  <c:v>485.47658432940199</c:v>
                </c:pt>
                <c:pt idx="12">
                  <c:v>482.90242816408301</c:v>
                </c:pt>
                <c:pt idx="13">
                  <c:v>482.72874185847297</c:v>
                </c:pt>
                <c:pt idx="14">
                  <c:v>479.635709257786</c:v>
                </c:pt>
                <c:pt idx="15">
                  <c:v>479.47502618152799</c:v>
                </c:pt>
                <c:pt idx="16">
                  <c:v>476.81070939251498</c:v>
                </c:pt>
                <c:pt idx="17">
                  <c:v>476.63065465419299</c:v>
                </c:pt>
                <c:pt idx="18">
                  <c:v>473.42421201854199</c:v>
                </c:pt>
                <c:pt idx="19">
                  <c:v>473.25763728977</c:v>
                </c:pt>
                <c:pt idx="20">
                  <c:v>470.49562988471502</c:v>
                </c:pt>
                <c:pt idx="21">
                  <c:v>470.30864883723001</c:v>
                </c:pt>
                <c:pt idx="22">
                  <c:v>466.97886141644602</c:v>
                </c:pt>
                <c:pt idx="23">
                  <c:v>466.80587892478297</c:v>
                </c:pt>
                <c:pt idx="24">
                  <c:v>463.93762317892703</c:v>
                </c:pt>
                <c:pt idx="25">
                  <c:v>463.74307804726197</c:v>
                </c:pt>
                <c:pt idx="26">
                  <c:v>460.27858824518501</c:v>
                </c:pt>
                <c:pt idx="27">
                  <c:v>460.098607963392</c:v>
                </c:pt>
                <c:pt idx="28">
                  <c:v>457.11432052232601</c:v>
                </c:pt>
                <c:pt idx="29">
                  <c:v>456.91147792653601</c:v>
                </c:pt>
                <c:pt idx="30">
                  <c:v>453.29922559965701</c:v>
                </c:pt>
                <c:pt idx="31">
                  <c:v>453.11156905314101</c:v>
                </c:pt>
                <c:pt idx="32">
                  <c:v>450</c:v>
                </c:pt>
              </c:numCache>
            </c:numRef>
          </c:yVal>
          <c:smooth val="0"/>
          <c:extLst>
            <c:ext xmlns:c16="http://schemas.microsoft.com/office/drawing/2014/chart" uri="{C3380CC4-5D6E-409C-BE32-E72D297353CC}">
              <c16:uniqueId val="{00000005-2382-476C-BCDD-8B32C1A3899F}"/>
            </c:ext>
          </c:extLst>
        </c:ser>
        <c:ser>
          <c:idx val="2"/>
          <c:order val="3"/>
          <c:tx>
            <c:strRef>
              <c:f>[scattering.xlsx]rosseland!$E$35</c:f>
              <c:strCache>
                <c:ptCount val="1"/>
                <c:pt idx="0">
                  <c:v>40</c:v>
                </c:pt>
              </c:strCache>
            </c:strRef>
          </c:tx>
          <c:spPr>
            <a:ln w="25400" cap="rnd">
              <a:noFill/>
              <a:round/>
            </a:ln>
            <a:effectLst/>
          </c:spPr>
          <c:marker>
            <c:symbol val="triangle"/>
            <c:size val="6"/>
            <c:spPr>
              <a:solidFill>
                <a:schemeClr val="accent3"/>
              </a:solidFill>
              <a:ln w="9525">
                <a:solidFill>
                  <a:schemeClr val="accent3"/>
                </a:solidFill>
                <a:round/>
              </a:ln>
              <a:effectLst/>
            </c:spPr>
          </c:marker>
          <c:trendline>
            <c:spPr>
              <a:ln w="9525" cap="rnd">
                <a:solidFill>
                  <a:schemeClr val="accent3"/>
                </a:solidFill>
              </a:ln>
              <a:effectLst/>
            </c:spPr>
            <c:trendlineType val="poly"/>
            <c:order val="3"/>
            <c:dispRSqr val="0"/>
            <c:dispEq val="0"/>
          </c:trendline>
          <c:xVal>
            <c:numRef>
              <c:f>[scattering.xlsx]rosseland!$A$2:$A$34</c:f>
              <c:numCache>
                <c:formatCode>0.00E+00</c:formatCode>
                <c:ptCount val="33"/>
                <c:pt idx="0" formatCode="General">
                  <c:v>0</c:v>
                </c:pt>
                <c:pt idx="1">
                  <c:v>1.7819919972800901E-4</c:v>
                </c:pt>
                <c:pt idx="2" formatCode="General">
                  <c:v>3.3515981170445098E-3</c:v>
                </c:pt>
                <c:pt idx="3" formatCode="General">
                  <c:v>3.51645622430063E-3</c:v>
                </c:pt>
                <c:pt idx="4" formatCode="General">
                  <c:v>6.2500000000000003E-3</c:v>
                </c:pt>
                <c:pt idx="5" formatCode="General">
                  <c:v>6.4281991997279997E-3</c:v>
                </c:pt>
                <c:pt idx="6" formatCode="General">
                  <c:v>9.6015981170445193E-3</c:v>
                </c:pt>
                <c:pt idx="7" formatCode="General">
                  <c:v>9.7664562243006299E-3</c:v>
                </c:pt>
                <c:pt idx="8" formatCode="General">
                  <c:v>1.2500000000000001E-2</c:v>
                </c:pt>
                <c:pt idx="9" formatCode="General">
                  <c:v>1.2678199199727999E-2</c:v>
                </c:pt>
                <c:pt idx="10" formatCode="General">
                  <c:v>1.5851598117044501E-2</c:v>
                </c:pt>
                <c:pt idx="11" formatCode="General">
                  <c:v>1.6016456224300601E-2</c:v>
                </c:pt>
                <c:pt idx="12" formatCode="General">
                  <c:v>1.8749999999999999E-2</c:v>
                </c:pt>
                <c:pt idx="13" formatCode="General">
                  <c:v>1.8928199199728001E-2</c:v>
                </c:pt>
                <c:pt idx="14" formatCode="General">
                  <c:v>2.2101598117044499E-2</c:v>
                </c:pt>
                <c:pt idx="15" formatCode="General">
                  <c:v>2.2266456224300599E-2</c:v>
                </c:pt>
                <c:pt idx="16" formatCode="General">
                  <c:v>2.5000000000000001E-2</c:v>
                </c:pt>
                <c:pt idx="17" formatCode="General">
                  <c:v>2.5178199199728E-2</c:v>
                </c:pt>
                <c:pt idx="18" formatCode="General">
                  <c:v>2.8351598117044501E-2</c:v>
                </c:pt>
                <c:pt idx="19" formatCode="General">
                  <c:v>2.8516456224300601E-2</c:v>
                </c:pt>
                <c:pt idx="20" formatCode="General">
                  <c:v>3.1249999999999899E-2</c:v>
                </c:pt>
                <c:pt idx="21" formatCode="General">
                  <c:v>3.1428199199727898E-2</c:v>
                </c:pt>
                <c:pt idx="22" formatCode="General">
                  <c:v>3.4601598117044503E-2</c:v>
                </c:pt>
                <c:pt idx="23" formatCode="General">
                  <c:v>3.47664562243006E-2</c:v>
                </c:pt>
                <c:pt idx="24" formatCode="General">
                  <c:v>3.7499999999999999E-2</c:v>
                </c:pt>
                <c:pt idx="25" formatCode="General">
                  <c:v>3.7678199199728001E-2</c:v>
                </c:pt>
                <c:pt idx="26" formatCode="General">
                  <c:v>4.0851598117044502E-2</c:v>
                </c:pt>
                <c:pt idx="27" formatCode="General">
                  <c:v>4.1016456224300599E-2</c:v>
                </c:pt>
                <c:pt idx="28" formatCode="General">
                  <c:v>4.3749999999999997E-2</c:v>
                </c:pt>
                <c:pt idx="29" formatCode="General">
                  <c:v>4.3928199199727902E-2</c:v>
                </c:pt>
                <c:pt idx="30" formatCode="General">
                  <c:v>4.7101598117044501E-2</c:v>
                </c:pt>
                <c:pt idx="31" formatCode="General">
                  <c:v>4.7266456224300597E-2</c:v>
                </c:pt>
                <c:pt idx="32" formatCode="General">
                  <c:v>0.05</c:v>
                </c:pt>
              </c:numCache>
            </c:numRef>
          </c:xVal>
          <c:yVal>
            <c:numRef>
              <c:f>[scattering.xlsx]rosseland!$E$2:$E$34</c:f>
              <c:numCache>
                <c:formatCode>General</c:formatCode>
                <c:ptCount val="33"/>
                <c:pt idx="0">
                  <c:v>499.99999999999898</c:v>
                </c:pt>
                <c:pt idx="1">
                  <c:v>499.84136346900402</c:v>
                </c:pt>
                <c:pt idx="2">
                  <c:v>497.01633958294502</c:v>
                </c:pt>
                <c:pt idx="3">
                  <c:v>496.86957956224097</c:v>
                </c:pt>
                <c:pt idx="4">
                  <c:v>494.436123617639</c:v>
                </c:pt>
                <c:pt idx="5">
                  <c:v>494.27268030781897</c:v>
                </c:pt>
                <c:pt idx="6">
                  <c:v>491.36205656081103</c:v>
                </c:pt>
                <c:pt idx="7">
                  <c:v>491.21084962642698</c:v>
                </c:pt>
                <c:pt idx="8">
                  <c:v>488.70365855642899</c:v>
                </c:pt>
                <c:pt idx="9">
                  <c:v>488.53507073076702</c:v>
                </c:pt>
                <c:pt idx="10">
                  <c:v>485.532832649748</c:v>
                </c:pt>
                <c:pt idx="11">
                  <c:v>485.376866349745</c:v>
                </c:pt>
                <c:pt idx="12">
                  <c:v>482.79075932905101</c:v>
                </c:pt>
                <c:pt idx="13">
                  <c:v>482.61665172494401</c:v>
                </c:pt>
                <c:pt idx="14">
                  <c:v>479.51611657544498</c:v>
                </c:pt>
                <c:pt idx="15">
                  <c:v>479.35504374169602</c:v>
                </c:pt>
                <c:pt idx="16">
                  <c:v>476.68426430927002</c:v>
                </c:pt>
                <c:pt idx="17">
                  <c:v>476.504218091219</c:v>
                </c:pt>
                <c:pt idx="18">
                  <c:v>473.297927185856</c:v>
                </c:pt>
                <c:pt idx="19">
                  <c:v>473.13136033947399</c:v>
                </c:pt>
                <c:pt idx="20">
                  <c:v>470.36948363383499</c:v>
                </c:pt>
                <c:pt idx="21">
                  <c:v>470.18302922866599</c:v>
                </c:pt>
                <c:pt idx="22">
                  <c:v>466.86262033571899</c:v>
                </c:pt>
                <c:pt idx="23">
                  <c:v>466.69012505867698</c:v>
                </c:pt>
                <c:pt idx="24">
                  <c:v>463.82994791152902</c:v>
                </c:pt>
                <c:pt idx="25">
                  <c:v>463.63655653616502</c:v>
                </c:pt>
                <c:pt idx="26">
                  <c:v>460.192613004799</c:v>
                </c:pt>
                <c:pt idx="27">
                  <c:v>460.01370010198701</c:v>
                </c:pt>
                <c:pt idx="28">
                  <c:v>457.04711107573701</c:v>
                </c:pt>
                <c:pt idx="29">
                  <c:v>456.84618474708202</c:v>
                </c:pt>
                <c:pt idx="30">
                  <c:v>453.26805760181003</c:v>
                </c:pt>
                <c:pt idx="31">
                  <c:v>453.08217385883898</c:v>
                </c:pt>
                <c:pt idx="32">
                  <c:v>450</c:v>
                </c:pt>
              </c:numCache>
            </c:numRef>
          </c:yVal>
          <c:smooth val="0"/>
          <c:extLst>
            <c:ext xmlns:c16="http://schemas.microsoft.com/office/drawing/2014/chart" uri="{C3380CC4-5D6E-409C-BE32-E72D297353CC}">
              <c16:uniqueId val="{00000007-2382-476C-BCDD-8B32C1A3899F}"/>
            </c:ext>
          </c:extLst>
        </c:ser>
        <c:dLbls>
          <c:showLegendKey val="0"/>
          <c:showVal val="0"/>
          <c:showCatName val="0"/>
          <c:showSerName val="0"/>
          <c:showPercent val="0"/>
          <c:showBubbleSize val="0"/>
        </c:dLbls>
        <c:axId val="385354196"/>
        <c:axId val="800740396"/>
      </c:scatterChart>
      <c:valAx>
        <c:axId val="385354196"/>
        <c:scaling>
          <c:orientation val="minMax"/>
          <c:max val="0.05"/>
          <c:min val="0"/>
        </c:scaling>
        <c:delete val="0"/>
        <c:axPos val="b"/>
        <c:title>
          <c:tx>
            <c:rich>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GB" dirty="0"/>
                  <a:t>Height/mm</a:t>
                </a:r>
              </a:p>
            </c:rich>
          </c:tx>
          <c:layout>
            <c:manualLayout>
              <c:xMode val="edge"/>
              <c:yMode val="edge"/>
              <c:x val="0"/>
              <c:y val="0.90582554438881147"/>
            </c:manualLayout>
          </c:layout>
          <c:overlay val="0"/>
          <c:spPr>
            <a:noFill/>
            <a:ln>
              <a:noFill/>
            </a:ln>
            <a:effectLst/>
          </c:spPr>
          <c:txPr>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00740396"/>
        <c:crosses val="autoZero"/>
        <c:crossBetween val="midCat"/>
      </c:valAx>
      <c:valAx>
        <c:axId val="800740396"/>
        <c:scaling>
          <c:orientation val="minMax"/>
          <c:max val="500"/>
          <c:min val="450"/>
        </c:scaling>
        <c:delete val="1"/>
        <c:axPos val="l"/>
        <c:numFmt formatCode="General" sourceLinked="0"/>
        <c:majorTickMark val="none"/>
        <c:minorTickMark val="none"/>
        <c:tickLblPos val="nextTo"/>
        <c:crossAx val="385354196"/>
        <c:crosses val="autoZero"/>
        <c:crossBetween val="midCat"/>
        <c:majorUnit val="25"/>
        <c:minorUnit val="5"/>
      </c:valAx>
      <c:spPr>
        <a:noFill/>
        <a:ln w="25400">
          <a:noFill/>
        </a:ln>
        <a:effectLst/>
      </c:spPr>
    </c:plotArea>
    <c:legend>
      <c:legendPos val="t"/>
      <c:legendEntry>
        <c:idx val="0"/>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Entry>
      <c:legendEntry>
        <c:idx val="1"/>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Entry>
      <c:legendEntry>
        <c:idx val="2"/>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Entry>
      <c:legendEntry>
        <c:idx val="3"/>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Entry>
      <c:legendEntry>
        <c:idx val="4"/>
        <c:delete val="1"/>
      </c:legendEntry>
      <c:legendEntry>
        <c:idx val="5"/>
        <c:delete val="1"/>
      </c:legendEntry>
      <c:legendEntry>
        <c:idx val="6"/>
        <c:delete val="1"/>
      </c:legendEntry>
      <c:legendEntry>
        <c:idx val="7"/>
        <c:delete val="1"/>
      </c:legendEntry>
      <c:layout>
        <c:manualLayout>
          <c:xMode val="edge"/>
          <c:yMode val="edge"/>
          <c:x val="0.78862142881319564"/>
          <c:y val="5.2440532126879935E-2"/>
          <c:w val="0.15310487333355019"/>
          <c:h val="0.3647411058414417"/>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span"/>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980347222222223"/>
          <c:y val="8.4062152777777774E-2"/>
          <c:w val="0.72803055555555551"/>
          <c:h val="0.76099861111111111"/>
        </c:manualLayout>
      </c:layout>
      <c:scatterChart>
        <c:scatterStyle val="lineMarker"/>
        <c:varyColors val="0"/>
        <c:ser>
          <c:idx val="3"/>
          <c:order val="0"/>
          <c:tx>
            <c:strRef>
              <c:f>[T.xlsx]rosseland!$B$35</c:f>
              <c:strCache>
                <c:ptCount val="1"/>
                <c:pt idx="0">
                  <c:v>500</c:v>
                </c:pt>
              </c:strCache>
            </c:strRef>
          </c:tx>
          <c:spPr>
            <a:ln w="19050" cap="rnd">
              <a:noFill/>
              <a:round/>
            </a:ln>
            <a:effectLst/>
          </c:spPr>
          <c:marker>
            <c:symbol val="circle"/>
            <c:size val="5"/>
            <c:spPr>
              <a:solidFill>
                <a:schemeClr val="accent4"/>
              </a:solidFill>
              <a:ln w="9525">
                <a:solidFill>
                  <a:schemeClr val="accent4"/>
                </a:solidFill>
              </a:ln>
              <a:effectLst/>
            </c:spPr>
          </c:marker>
          <c:trendline>
            <c:spPr>
              <a:ln w="19050" cap="rnd">
                <a:solidFill>
                  <a:schemeClr val="accent4"/>
                </a:solidFill>
                <a:prstDash val="sysDot"/>
              </a:ln>
              <a:effectLst/>
            </c:spPr>
            <c:trendlineType val="poly"/>
            <c:order val="3"/>
            <c:dispRSqr val="0"/>
            <c:dispEq val="0"/>
          </c:trendline>
          <c:xVal>
            <c:numRef>
              <c:f>[T.xlsx]rosseland!$A$2:$A$34</c:f>
              <c:numCache>
                <c:formatCode>0.00E+00</c:formatCode>
                <c:ptCount val="33"/>
                <c:pt idx="0" formatCode="General">
                  <c:v>0</c:v>
                </c:pt>
                <c:pt idx="1">
                  <c:v>1.7819919972800901E-4</c:v>
                </c:pt>
                <c:pt idx="2" formatCode="General">
                  <c:v>3.3515981170445098E-3</c:v>
                </c:pt>
                <c:pt idx="3" formatCode="General">
                  <c:v>3.51645622430063E-3</c:v>
                </c:pt>
                <c:pt idx="4" formatCode="General">
                  <c:v>6.2500000000000003E-3</c:v>
                </c:pt>
                <c:pt idx="5" formatCode="General">
                  <c:v>6.4281991997279997E-3</c:v>
                </c:pt>
                <c:pt idx="6" formatCode="General">
                  <c:v>9.6015981170445193E-3</c:v>
                </c:pt>
                <c:pt idx="7" formatCode="General">
                  <c:v>9.7664562243006299E-3</c:v>
                </c:pt>
                <c:pt idx="8" formatCode="General">
                  <c:v>1.2500000000000001E-2</c:v>
                </c:pt>
                <c:pt idx="9" formatCode="General">
                  <c:v>1.2678199199727999E-2</c:v>
                </c:pt>
                <c:pt idx="10" formatCode="General">
                  <c:v>1.5851598117044501E-2</c:v>
                </c:pt>
                <c:pt idx="11" formatCode="General">
                  <c:v>1.6016456224300601E-2</c:v>
                </c:pt>
                <c:pt idx="12" formatCode="General">
                  <c:v>1.8749999999999999E-2</c:v>
                </c:pt>
                <c:pt idx="13" formatCode="General">
                  <c:v>1.8928199199728001E-2</c:v>
                </c:pt>
                <c:pt idx="14" formatCode="General">
                  <c:v>2.2101598117044499E-2</c:v>
                </c:pt>
                <c:pt idx="15" formatCode="General">
                  <c:v>2.2266456224300599E-2</c:v>
                </c:pt>
                <c:pt idx="16" formatCode="General">
                  <c:v>2.5000000000000001E-2</c:v>
                </c:pt>
                <c:pt idx="17" formatCode="General">
                  <c:v>2.5178199199728E-2</c:v>
                </c:pt>
                <c:pt idx="18" formatCode="General">
                  <c:v>2.8351598117044501E-2</c:v>
                </c:pt>
                <c:pt idx="19" formatCode="General">
                  <c:v>2.8516456224300601E-2</c:v>
                </c:pt>
                <c:pt idx="20" formatCode="General">
                  <c:v>3.1249999999999899E-2</c:v>
                </c:pt>
                <c:pt idx="21" formatCode="General">
                  <c:v>3.1428199199727898E-2</c:v>
                </c:pt>
                <c:pt idx="22" formatCode="General">
                  <c:v>3.4601598117044503E-2</c:v>
                </c:pt>
                <c:pt idx="23" formatCode="General">
                  <c:v>3.47664562243006E-2</c:v>
                </c:pt>
                <c:pt idx="24" formatCode="General">
                  <c:v>3.7499999999999999E-2</c:v>
                </c:pt>
                <c:pt idx="25" formatCode="General">
                  <c:v>3.7678199199728001E-2</c:v>
                </c:pt>
                <c:pt idx="26" formatCode="General">
                  <c:v>4.0851598117044502E-2</c:v>
                </c:pt>
                <c:pt idx="27" formatCode="General">
                  <c:v>4.1016456224300599E-2</c:v>
                </c:pt>
                <c:pt idx="28" formatCode="General">
                  <c:v>4.3749999999999997E-2</c:v>
                </c:pt>
                <c:pt idx="29" formatCode="General">
                  <c:v>4.3928199199727902E-2</c:v>
                </c:pt>
                <c:pt idx="30" formatCode="General">
                  <c:v>4.7101598117044501E-2</c:v>
                </c:pt>
                <c:pt idx="31" formatCode="General">
                  <c:v>4.7266456224300597E-2</c:v>
                </c:pt>
                <c:pt idx="32" formatCode="General">
                  <c:v>0.05</c:v>
                </c:pt>
              </c:numCache>
            </c:numRef>
          </c:xVal>
          <c:yVal>
            <c:numRef>
              <c:f>[T.xlsx]rosseland!$B$2:$B$34</c:f>
              <c:numCache>
                <c:formatCode>General</c:formatCode>
                <c:ptCount val="33"/>
                <c:pt idx="0">
                  <c:v>499.99999999999898</c:v>
                </c:pt>
                <c:pt idx="1">
                  <c:v>499.844194245506</c:v>
                </c:pt>
                <c:pt idx="2">
                  <c:v>497.06958126533698</c:v>
                </c:pt>
                <c:pt idx="3">
                  <c:v>496.92544009172599</c:v>
                </c:pt>
                <c:pt idx="4">
                  <c:v>494.53540775115601</c:v>
                </c:pt>
                <c:pt idx="5">
                  <c:v>494.37427443454601</c:v>
                </c:pt>
                <c:pt idx="6">
                  <c:v>491.50478740399501</c:v>
                </c:pt>
                <c:pt idx="7">
                  <c:v>491.355717522465</c:v>
                </c:pt>
                <c:pt idx="8">
                  <c:v>488.88396133416802</c:v>
                </c:pt>
                <c:pt idx="9">
                  <c:v>488.71705564870899</c:v>
                </c:pt>
                <c:pt idx="10">
                  <c:v>485.74477338067697</c:v>
                </c:pt>
                <c:pt idx="11">
                  <c:v>485.59036328547398</c:v>
                </c:pt>
                <c:pt idx="12">
                  <c:v>483.03005999392599</c:v>
                </c:pt>
                <c:pt idx="13">
                  <c:v>482.856876178866</c:v>
                </c:pt>
                <c:pt idx="14">
                  <c:v>479.77279200762501</c:v>
                </c:pt>
                <c:pt idx="15">
                  <c:v>479.61257380236998</c:v>
                </c:pt>
                <c:pt idx="16">
                  <c:v>476.95596512830002</c:v>
                </c:pt>
                <c:pt idx="17">
                  <c:v>476.77592390773998</c:v>
                </c:pt>
                <c:pt idx="18">
                  <c:v>473.569721998489</c:v>
                </c:pt>
                <c:pt idx="19">
                  <c:v>473.40315977545498</c:v>
                </c:pt>
                <c:pt idx="20">
                  <c:v>470.64135973044802</c:v>
                </c:pt>
                <c:pt idx="21">
                  <c:v>470.45379256323201</c:v>
                </c:pt>
                <c:pt idx="22">
                  <c:v>467.11356743160002</c:v>
                </c:pt>
                <c:pt idx="23">
                  <c:v>466.94004270074902</c:v>
                </c:pt>
                <c:pt idx="24">
                  <c:v>464.06279598330002</c:v>
                </c:pt>
                <c:pt idx="25">
                  <c:v>463.86692525934598</c:v>
                </c:pt>
                <c:pt idx="26">
                  <c:v>460.37882910470802</c:v>
                </c:pt>
                <c:pt idx="27">
                  <c:v>460.19762247265101</c:v>
                </c:pt>
                <c:pt idx="28">
                  <c:v>457.19300068352698</c:v>
                </c:pt>
                <c:pt idx="29">
                  <c:v>456.98791476905501</c:v>
                </c:pt>
                <c:pt idx="30">
                  <c:v>453.335713076037</c:v>
                </c:pt>
                <c:pt idx="31">
                  <c:v>453.14598115952901</c:v>
                </c:pt>
                <c:pt idx="32">
                  <c:v>450</c:v>
                </c:pt>
              </c:numCache>
            </c:numRef>
          </c:yVal>
          <c:smooth val="0"/>
          <c:extLst>
            <c:ext xmlns:c16="http://schemas.microsoft.com/office/drawing/2014/chart" uri="{C3380CC4-5D6E-409C-BE32-E72D297353CC}">
              <c16:uniqueId val="{00000001-1220-40D3-94FC-D2D07D56B232}"/>
            </c:ext>
          </c:extLst>
        </c:ser>
        <c:ser>
          <c:idx val="0"/>
          <c:order val="1"/>
          <c:tx>
            <c:strRef>
              <c:f>[T.xlsx]rosseland!$C$35</c:f>
              <c:strCache>
                <c:ptCount val="1"/>
                <c:pt idx="0">
                  <c:v>900</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poly"/>
            <c:order val="3"/>
            <c:dispRSqr val="0"/>
            <c:dispEq val="0"/>
          </c:trendline>
          <c:xVal>
            <c:numRef>
              <c:f>[T.xlsx]rosseland!$A$2:$A$34</c:f>
              <c:numCache>
                <c:formatCode>0.00E+00</c:formatCode>
                <c:ptCount val="33"/>
                <c:pt idx="0" formatCode="General">
                  <c:v>0</c:v>
                </c:pt>
                <c:pt idx="1">
                  <c:v>1.7819919972800901E-4</c:v>
                </c:pt>
                <c:pt idx="2" formatCode="General">
                  <c:v>3.3515981170445098E-3</c:v>
                </c:pt>
                <c:pt idx="3" formatCode="General">
                  <c:v>3.51645622430063E-3</c:v>
                </c:pt>
                <c:pt idx="4" formatCode="General">
                  <c:v>6.2500000000000003E-3</c:v>
                </c:pt>
                <c:pt idx="5" formatCode="General">
                  <c:v>6.4281991997279997E-3</c:v>
                </c:pt>
                <c:pt idx="6" formatCode="General">
                  <c:v>9.6015981170445193E-3</c:v>
                </c:pt>
                <c:pt idx="7" formatCode="General">
                  <c:v>9.7664562243006299E-3</c:v>
                </c:pt>
                <c:pt idx="8" formatCode="General">
                  <c:v>1.2500000000000001E-2</c:v>
                </c:pt>
                <c:pt idx="9" formatCode="General">
                  <c:v>1.2678199199727999E-2</c:v>
                </c:pt>
                <c:pt idx="10" formatCode="General">
                  <c:v>1.5851598117044501E-2</c:v>
                </c:pt>
                <c:pt idx="11" formatCode="General">
                  <c:v>1.6016456224300601E-2</c:v>
                </c:pt>
                <c:pt idx="12" formatCode="General">
                  <c:v>1.8749999999999999E-2</c:v>
                </c:pt>
                <c:pt idx="13" formatCode="General">
                  <c:v>1.8928199199728001E-2</c:v>
                </c:pt>
                <c:pt idx="14" formatCode="General">
                  <c:v>2.2101598117044499E-2</c:v>
                </c:pt>
                <c:pt idx="15" formatCode="General">
                  <c:v>2.2266456224300599E-2</c:v>
                </c:pt>
                <c:pt idx="16" formatCode="General">
                  <c:v>2.5000000000000001E-2</c:v>
                </c:pt>
                <c:pt idx="17" formatCode="General">
                  <c:v>2.5178199199728E-2</c:v>
                </c:pt>
                <c:pt idx="18" formatCode="General">
                  <c:v>2.8351598117044501E-2</c:v>
                </c:pt>
                <c:pt idx="19" formatCode="General">
                  <c:v>2.8516456224300601E-2</c:v>
                </c:pt>
                <c:pt idx="20" formatCode="General">
                  <c:v>3.1249999999999899E-2</c:v>
                </c:pt>
                <c:pt idx="21" formatCode="General">
                  <c:v>3.1428199199727898E-2</c:v>
                </c:pt>
                <c:pt idx="22" formatCode="General">
                  <c:v>3.4601598117044503E-2</c:v>
                </c:pt>
                <c:pt idx="23" formatCode="General">
                  <c:v>3.47664562243006E-2</c:v>
                </c:pt>
                <c:pt idx="24" formatCode="General">
                  <c:v>3.7499999999999999E-2</c:v>
                </c:pt>
                <c:pt idx="25" formatCode="General">
                  <c:v>3.7678199199728001E-2</c:v>
                </c:pt>
                <c:pt idx="26" formatCode="General">
                  <c:v>4.0851598117044502E-2</c:v>
                </c:pt>
                <c:pt idx="27" formatCode="General">
                  <c:v>4.1016456224300599E-2</c:v>
                </c:pt>
                <c:pt idx="28" formatCode="General">
                  <c:v>4.3749999999999997E-2</c:v>
                </c:pt>
                <c:pt idx="29" formatCode="General">
                  <c:v>4.3928199199727902E-2</c:v>
                </c:pt>
                <c:pt idx="30" formatCode="General">
                  <c:v>4.7101598117044501E-2</c:v>
                </c:pt>
                <c:pt idx="31" formatCode="General">
                  <c:v>4.7266456224300597E-2</c:v>
                </c:pt>
                <c:pt idx="32" formatCode="General">
                  <c:v>0.05</c:v>
                </c:pt>
              </c:numCache>
            </c:numRef>
          </c:xVal>
          <c:yVal>
            <c:numRef>
              <c:f>[T.xlsx]rosseland!$C$2:$C$34</c:f>
              <c:numCache>
                <c:formatCode>General</c:formatCode>
                <c:ptCount val="33"/>
                <c:pt idx="0">
                  <c:v>900</c:v>
                </c:pt>
                <c:pt idx="1">
                  <c:v>899.71964709378801</c:v>
                </c:pt>
                <c:pt idx="2">
                  <c:v>894.72707916757201</c:v>
                </c:pt>
                <c:pt idx="3">
                  <c:v>894.46771521109804</c:v>
                </c:pt>
                <c:pt idx="4">
                  <c:v>890.167151892383</c:v>
                </c:pt>
                <c:pt idx="5">
                  <c:v>889.87719261878499</c:v>
                </c:pt>
                <c:pt idx="6">
                  <c:v>884.71355301599601</c:v>
                </c:pt>
                <c:pt idx="7">
                  <c:v>884.44530188411898</c:v>
                </c:pt>
                <c:pt idx="8">
                  <c:v>879.99737861196604</c:v>
                </c:pt>
                <c:pt idx="9">
                  <c:v>879.69700830517604</c:v>
                </c:pt>
                <c:pt idx="10">
                  <c:v>874.34796741265404</c:v>
                </c:pt>
                <c:pt idx="11">
                  <c:v>874.070084681818</c:v>
                </c:pt>
                <c:pt idx="12">
                  <c:v>869.46245802702595</c:v>
                </c:pt>
                <c:pt idx="13">
                  <c:v>869.15076108864196</c:v>
                </c:pt>
                <c:pt idx="14">
                  <c:v>863.60001378837501</c:v>
                </c:pt>
                <c:pt idx="15">
                  <c:v>863.31165240752705</c:v>
                </c:pt>
                <c:pt idx="16">
                  <c:v>858.53027725474396</c:v>
                </c:pt>
                <c:pt idx="17">
                  <c:v>858.20620464829199</c:v>
                </c:pt>
                <c:pt idx="18">
                  <c:v>852.43506953647704</c:v>
                </c:pt>
                <c:pt idx="19">
                  <c:v>852.13525900649302</c:v>
                </c:pt>
                <c:pt idx="20">
                  <c:v>847.16404332429897</c:v>
                </c:pt>
                <c:pt idx="21">
                  <c:v>846.82638416554096</c:v>
                </c:pt>
                <c:pt idx="22">
                  <c:v>840.81329762833002</c:v>
                </c:pt>
                <c:pt idx="23">
                  <c:v>840.50091771924201</c:v>
                </c:pt>
                <c:pt idx="24">
                  <c:v>835.32128676051104</c:v>
                </c:pt>
                <c:pt idx="25">
                  <c:v>834.96863223077401</c:v>
                </c:pt>
                <c:pt idx="26">
                  <c:v>828.68850580729804</c:v>
                </c:pt>
                <c:pt idx="27">
                  <c:v>828.36225317330002</c:v>
                </c:pt>
                <c:pt idx="28">
                  <c:v>822.95259591217803</c:v>
                </c:pt>
                <c:pt idx="29">
                  <c:v>822.583293156026</c:v>
                </c:pt>
                <c:pt idx="30">
                  <c:v>816.00669254096294</c:v>
                </c:pt>
                <c:pt idx="31">
                  <c:v>815.66503806958099</c:v>
                </c:pt>
                <c:pt idx="32">
                  <c:v>810</c:v>
                </c:pt>
              </c:numCache>
            </c:numRef>
          </c:yVal>
          <c:smooth val="0"/>
          <c:extLst>
            <c:ext xmlns:c16="http://schemas.microsoft.com/office/drawing/2014/chart" uri="{C3380CC4-5D6E-409C-BE32-E72D297353CC}">
              <c16:uniqueId val="{00000003-1220-40D3-94FC-D2D07D56B232}"/>
            </c:ext>
          </c:extLst>
        </c:ser>
        <c:ser>
          <c:idx val="1"/>
          <c:order val="2"/>
          <c:tx>
            <c:strRef>
              <c:f>[T.xlsx]rosseland!$D$35</c:f>
              <c:strCache>
                <c:ptCount val="1"/>
                <c:pt idx="0">
                  <c:v>1300</c:v>
                </c:pt>
              </c:strCache>
            </c:strRef>
          </c:tx>
          <c:spPr>
            <a:ln w="19050" cap="rnd">
              <a:noFill/>
              <a:round/>
            </a:ln>
            <a:effectLst/>
          </c:spPr>
          <c:marker>
            <c:symbol val="circle"/>
            <c:size val="5"/>
            <c:spPr>
              <a:solidFill>
                <a:schemeClr val="accent2"/>
              </a:solidFill>
              <a:ln w="9525">
                <a:solidFill>
                  <a:schemeClr val="accent2"/>
                </a:solidFill>
              </a:ln>
              <a:effectLst/>
            </c:spPr>
          </c:marker>
          <c:trendline>
            <c:spPr>
              <a:ln w="19050" cap="rnd">
                <a:solidFill>
                  <a:schemeClr val="accent2"/>
                </a:solidFill>
                <a:prstDash val="sysDot"/>
              </a:ln>
              <a:effectLst/>
            </c:spPr>
            <c:trendlineType val="poly"/>
            <c:order val="3"/>
            <c:dispRSqr val="0"/>
            <c:dispEq val="0"/>
          </c:trendline>
          <c:xVal>
            <c:numRef>
              <c:f>[T.xlsx]rosseland!$A$2:$A$34</c:f>
              <c:numCache>
                <c:formatCode>0.00E+00</c:formatCode>
                <c:ptCount val="33"/>
                <c:pt idx="0" formatCode="General">
                  <c:v>0</c:v>
                </c:pt>
                <c:pt idx="1">
                  <c:v>1.7819919972800901E-4</c:v>
                </c:pt>
                <c:pt idx="2" formatCode="General">
                  <c:v>3.3515981170445098E-3</c:v>
                </c:pt>
                <c:pt idx="3" formatCode="General">
                  <c:v>3.51645622430063E-3</c:v>
                </c:pt>
                <c:pt idx="4" formatCode="General">
                  <c:v>6.2500000000000003E-3</c:v>
                </c:pt>
                <c:pt idx="5" formatCode="General">
                  <c:v>6.4281991997279997E-3</c:v>
                </c:pt>
                <c:pt idx="6" formatCode="General">
                  <c:v>9.6015981170445193E-3</c:v>
                </c:pt>
                <c:pt idx="7" formatCode="General">
                  <c:v>9.7664562243006299E-3</c:v>
                </c:pt>
                <c:pt idx="8" formatCode="General">
                  <c:v>1.2500000000000001E-2</c:v>
                </c:pt>
                <c:pt idx="9" formatCode="General">
                  <c:v>1.2678199199727999E-2</c:v>
                </c:pt>
                <c:pt idx="10" formatCode="General">
                  <c:v>1.5851598117044501E-2</c:v>
                </c:pt>
                <c:pt idx="11" formatCode="General">
                  <c:v>1.6016456224300601E-2</c:v>
                </c:pt>
                <c:pt idx="12" formatCode="General">
                  <c:v>1.8749999999999999E-2</c:v>
                </c:pt>
                <c:pt idx="13" formatCode="General">
                  <c:v>1.8928199199728001E-2</c:v>
                </c:pt>
                <c:pt idx="14" formatCode="General">
                  <c:v>2.2101598117044499E-2</c:v>
                </c:pt>
                <c:pt idx="15" formatCode="General">
                  <c:v>2.2266456224300599E-2</c:v>
                </c:pt>
                <c:pt idx="16" formatCode="General">
                  <c:v>2.5000000000000001E-2</c:v>
                </c:pt>
                <c:pt idx="17" formatCode="General">
                  <c:v>2.5178199199728E-2</c:v>
                </c:pt>
                <c:pt idx="18" formatCode="General">
                  <c:v>2.8351598117044501E-2</c:v>
                </c:pt>
                <c:pt idx="19" formatCode="General">
                  <c:v>2.8516456224300601E-2</c:v>
                </c:pt>
                <c:pt idx="20" formatCode="General">
                  <c:v>3.1249999999999899E-2</c:v>
                </c:pt>
                <c:pt idx="21" formatCode="General">
                  <c:v>3.1428199199727898E-2</c:v>
                </c:pt>
                <c:pt idx="22" formatCode="General">
                  <c:v>3.4601598117044503E-2</c:v>
                </c:pt>
                <c:pt idx="23" formatCode="General">
                  <c:v>3.47664562243006E-2</c:v>
                </c:pt>
                <c:pt idx="24" formatCode="General">
                  <c:v>3.7499999999999999E-2</c:v>
                </c:pt>
                <c:pt idx="25" formatCode="General">
                  <c:v>3.7678199199728001E-2</c:v>
                </c:pt>
                <c:pt idx="26" formatCode="General">
                  <c:v>4.0851598117044502E-2</c:v>
                </c:pt>
                <c:pt idx="27" formatCode="General">
                  <c:v>4.1016456224300599E-2</c:v>
                </c:pt>
                <c:pt idx="28" formatCode="General">
                  <c:v>4.3749999999999997E-2</c:v>
                </c:pt>
                <c:pt idx="29" formatCode="General">
                  <c:v>4.3928199199727902E-2</c:v>
                </c:pt>
                <c:pt idx="30" formatCode="General">
                  <c:v>4.7101598117044501E-2</c:v>
                </c:pt>
                <c:pt idx="31" formatCode="General">
                  <c:v>4.7266456224300597E-2</c:v>
                </c:pt>
                <c:pt idx="32" formatCode="General">
                  <c:v>0.05</c:v>
                </c:pt>
              </c:numCache>
            </c:numRef>
          </c:xVal>
          <c:yVal>
            <c:numRef>
              <c:f>[T.xlsx]rosseland!$D$2:$D$34</c:f>
              <c:numCache>
                <c:formatCode>General</c:formatCode>
                <c:ptCount val="33"/>
                <c:pt idx="0">
                  <c:v>1300</c:v>
                </c:pt>
                <c:pt idx="1">
                  <c:v>1299.5950653894499</c:v>
                </c:pt>
                <c:pt idx="2">
                  <c:v>1292.3839271988099</c:v>
                </c:pt>
                <c:pt idx="3">
                  <c:v>1292.00930849367</c:v>
                </c:pt>
                <c:pt idx="4">
                  <c:v>1285.7976841658401</c:v>
                </c:pt>
                <c:pt idx="5">
                  <c:v>1285.3788705962199</c:v>
                </c:pt>
                <c:pt idx="6">
                  <c:v>1277.9205737554</c:v>
                </c:pt>
                <c:pt idx="7">
                  <c:v>1277.53311515578</c:v>
                </c:pt>
                <c:pt idx="8">
                  <c:v>1271.1085900841499</c:v>
                </c:pt>
                <c:pt idx="9">
                  <c:v>1270.67473436002</c:v>
                </c:pt>
                <c:pt idx="10">
                  <c:v>1262.9485645043701</c:v>
                </c:pt>
                <c:pt idx="11">
                  <c:v>1262.5471898988001</c:v>
                </c:pt>
                <c:pt idx="12">
                  <c:v>1255.8919208736299</c:v>
                </c:pt>
                <c:pt idx="13">
                  <c:v>1255.4416991123901</c:v>
                </c:pt>
                <c:pt idx="14">
                  <c:v>1247.4240803359</c:v>
                </c:pt>
                <c:pt idx="15">
                  <c:v>1247.00756495582</c:v>
                </c:pt>
                <c:pt idx="16">
                  <c:v>1240.1012438554999</c:v>
                </c:pt>
                <c:pt idx="17">
                  <c:v>1239.63313924101</c:v>
                </c:pt>
                <c:pt idx="18">
                  <c:v>1231.2970598473901</c:v>
                </c:pt>
                <c:pt idx="19">
                  <c:v>1230.8640004348799</c:v>
                </c:pt>
                <c:pt idx="20">
                  <c:v>1223.6833595719199</c:v>
                </c:pt>
                <c:pt idx="21">
                  <c:v>1223.19562153928</c:v>
                </c:pt>
                <c:pt idx="22">
                  <c:v>1214.5099071977199</c:v>
                </c:pt>
                <c:pt idx="23">
                  <c:v>1214.05868424598</c:v>
                </c:pt>
                <c:pt idx="24">
                  <c:v>1206.57687026845</c:v>
                </c:pt>
                <c:pt idx="25">
                  <c:v>1206.0674623858099</c:v>
                </c:pt>
                <c:pt idx="26">
                  <c:v>1196.99584800309</c:v>
                </c:pt>
                <c:pt idx="27">
                  <c:v>1196.5245775401399</c:v>
                </c:pt>
                <c:pt idx="28">
                  <c:v>1188.71035194873</c:v>
                </c:pt>
                <c:pt idx="29">
                  <c:v>1188.1768847897099</c:v>
                </c:pt>
                <c:pt idx="30">
                  <c:v>1178.67681909103</c:v>
                </c:pt>
                <c:pt idx="31">
                  <c:v>1178.1832905776901</c:v>
                </c:pt>
                <c:pt idx="32">
                  <c:v>1170</c:v>
                </c:pt>
              </c:numCache>
            </c:numRef>
          </c:yVal>
          <c:smooth val="0"/>
          <c:extLst>
            <c:ext xmlns:c16="http://schemas.microsoft.com/office/drawing/2014/chart" uri="{C3380CC4-5D6E-409C-BE32-E72D297353CC}">
              <c16:uniqueId val="{00000005-1220-40D3-94FC-D2D07D56B232}"/>
            </c:ext>
          </c:extLst>
        </c:ser>
        <c:ser>
          <c:idx val="2"/>
          <c:order val="3"/>
          <c:tx>
            <c:strRef>
              <c:f>[T.xlsx]rosseland!$E$35</c:f>
              <c:strCache>
                <c:ptCount val="1"/>
                <c:pt idx="0">
                  <c:v>1700</c:v>
                </c:pt>
              </c:strCache>
            </c:strRef>
          </c:tx>
          <c:spPr>
            <a:ln w="19050" cap="rnd">
              <a:noFill/>
              <a:round/>
            </a:ln>
            <a:effectLst/>
          </c:spPr>
          <c:marker>
            <c:symbol val="circle"/>
            <c:size val="5"/>
            <c:spPr>
              <a:solidFill>
                <a:schemeClr val="accent3"/>
              </a:solidFill>
              <a:ln w="9525">
                <a:solidFill>
                  <a:schemeClr val="accent3"/>
                </a:solidFill>
              </a:ln>
              <a:effectLst/>
            </c:spPr>
          </c:marker>
          <c:trendline>
            <c:spPr>
              <a:ln w="19050" cap="rnd">
                <a:solidFill>
                  <a:schemeClr val="accent3"/>
                </a:solidFill>
                <a:prstDash val="sysDot"/>
              </a:ln>
              <a:effectLst/>
            </c:spPr>
            <c:trendlineType val="poly"/>
            <c:order val="3"/>
            <c:dispRSqr val="0"/>
            <c:dispEq val="0"/>
          </c:trendline>
          <c:xVal>
            <c:numRef>
              <c:f>[T.xlsx]rosseland!$A$2:$A$34</c:f>
              <c:numCache>
                <c:formatCode>0.00E+00</c:formatCode>
                <c:ptCount val="33"/>
                <c:pt idx="0" formatCode="General">
                  <c:v>0</c:v>
                </c:pt>
                <c:pt idx="1">
                  <c:v>1.7819919972800901E-4</c:v>
                </c:pt>
                <c:pt idx="2" formatCode="General">
                  <c:v>3.3515981170445098E-3</c:v>
                </c:pt>
                <c:pt idx="3" formatCode="General">
                  <c:v>3.51645622430063E-3</c:v>
                </c:pt>
                <c:pt idx="4" formatCode="General">
                  <c:v>6.2500000000000003E-3</c:v>
                </c:pt>
                <c:pt idx="5" formatCode="General">
                  <c:v>6.4281991997279997E-3</c:v>
                </c:pt>
                <c:pt idx="6" formatCode="General">
                  <c:v>9.6015981170445193E-3</c:v>
                </c:pt>
                <c:pt idx="7" formatCode="General">
                  <c:v>9.7664562243006299E-3</c:v>
                </c:pt>
                <c:pt idx="8" formatCode="General">
                  <c:v>1.2500000000000001E-2</c:v>
                </c:pt>
                <c:pt idx="9" formatCode="General">
                  <c:v>1.2678199199727999E-2</c:v>
                </c:pt>
                <c:pt idx="10" formatCode="General">
                  <c:v>1.5851598117044501E-2</c:v>
                </c:pt>
                <c:pt idx="11" formatCode="General">
                  <c:v>1.6016456224300601E-2</c:v>
                </c:pt>
                <c:pt idx="12" formatCode="General">
                  <c:v>1.8749999999999999E-2</c:v>
                </c:pt>
                <c:pt idx="13" formatCode="General">
                  <c:v>1.8928199199728001E-2</c:v>
                </c:pt>
                <c:pt idx="14" formatCode="General">
                  <c:v>2.2101598117044499E-2</c:v>
                </c:pt>
                <c:pt idx="15" formatCode="General">
                  <c:v>2.2266456224300599E-2</c:v>
                </c:pt>
                <c:pt idx="16" formatCode="General">
                  <c:v>2.5000000000000001E-2</c:v>
                </c:pt>
                <c:pt idx="17" formatCode="General">
                  <c:v>2.5178199199728E-2</c:v>
                </c:pt>
                <c:pt idx="18" formatCode="General">
                  <c:v>2.8351598117044501E-2</c:v>
                </c:pt>
                <c:pt idx="19" formatCode="General">
                  <c:v>2.8516456224300601E-2</c:v>
                </c:pt>
                <c:pt idx="20" formatCode="General">
                  <c:v>3.1249999999999899E-2</c:v>
                </c:pt>
                <c:pt idx="21" formatCode="General">
                  <c:v>3.1428199199727898E-2</c:v>
                </c:pt>
                <c:pt idx="22" formatCode="General">
                  <c:v>3.4601598117044503E-2</c:v>
                </c:pt>
                <c:pt idx="23" formatCode="General">
                  <c:v>3.47664562243006E-2</c:v>
                </c:pt>
                <c:pt idx="24" formatCode="General">
                  <c:v>3.7499999999999999E-2</c:v>
                </c:pt>
                <c:pt idx="25" formatCode="General">
                  <c:v>3.7678199199728001E-2</c:v>
                </c:pt>
                <c:pt idx="26" formatCode="General">
                  <c:v>4.0851598117044502E-2</c:v>
                </c:pt>
                <c:pt idx="27" formatCode="General">
                  <c:v>4.1016456224300599E-2</c:v>
                </c:pt>
                <c:pt idx="28" formatCode="General">
                  <c:v>4.3749999999999997E-2</c:v>
                </c:pt>
                <c:pt idx="29" formatCode="General">
                  <c:v>4.3928199199727902E-2</c:v>
                </c:pt>
                <c:pt idx="30" formatCode="General">
                  <c:v>4.7101598117044501E-2</c:v>
                </c:pt>
                <c:pt idx="31" formatCode="General">
                  <c:v>4.7266456224300597E-2</c:v>
                </c:pt>
                <c:pt idx="32" formatCode="General">
                  <c:v>0.05</c:v>
                </c:pt>
              </c:numCache>
            </c:numRef>
          </c:xVal>
          <c:yVal>
            <c:numRef>
              <c:f>[T.xlsx]rosseland!$E$2:$E$34</c:f>
              <c:numCache>
                <c:formatCode>General</c:formatCode>
                <c:ptCount val="33"/>
                <c:pt idx="0">
                  <c:v>1700</c:v>
                </c:pt>
                <c:pt idx="1">
                  <c:v>1699.4704771880799</c:v>
                </c:pt>
                <c:pt idx="2">
                  <c:v>1690.0406530329501</c:v>
                </c:pt>
                <c:pt idx="3">
                  <c:v>1689.5507735685401</c:v>
                </c:pt>
                <c:pt idx="4">
                  <c:v>1681.42798856835</c:v>
                </c:pt>
                <c:pt idx="5">
                  <c:v>1680.88031535136</c:v>
                </c:pt>
                <c:pt idx="6">
                  <c:v>1671.1272659746</c:v>
                </c:pt>
                <c:pt idx="7">
                  <c:v>1670.6205949565101</c:v>
                </c:pt>
                <c:pt idx="8">
                  <c:v>1662.21938599648</c:v>
                </c:pt>
                <c:pt idx="9">
                  <c:v>1661.65204091962</c:v>
                </c:pt>
                <c:pt idx="10">
                  <c:v>1651.54867201909</c:v>
                </c:pt>
                <c:pt idx="11">
                  <c:v>1651.0238018980399</c:v>
                </c:pt>
                <c:pt idx="12">
                  <c:v>1642.3208301345601</c:v>
                </c:pt>
                <c:pt idx="13">
                  <c:v>1641.7320813480801</c:v>
                </c:pt>
                <c:pt idx="14">
                  <c:v>1631.2475518751901</c:v>
                </c:pt>
                <c:pt idx="15">
                  <c:v>1630.7028804583899</c:v>
                </c:pt>
                <c:pt idx="16">
                  <c:v>1621.67157962653</c:v>
                </c:pt>
                <c:pt idx="17">
                  <c:v>1621.05944290911</c:v>
                </c:pt>
                <c:pt idx="18">
                  <c:v>1610.1584175437499</c:v>
                </c:pt>
                <c:pt idx="19">
                  <c:v>1609.59210916094</c:v>
                </c:pt>
                <c:pt idx="20">
                  <c:v>1600.2020416615101</c:v>
                </c:pt>
                <c:pt idx="21">
                  <c:v>1599.5642272458599</c:v>
                </c:pt>
                <c:pt idx="22">
                  <c:v>1588.2059294580199</c:v>
                </c:pt>
                <c:pt idx="23">
                  <c:v>1587.6158657680301</c:v>
                </c:pt>
                <c:pt idx="24">
                  <c:v>1577.8319069814199</c:v>
                </c:pt>
                <c:pt idx="25">
                  <c:v>1577.1657514778799</c:v>
                </c:pt>
                <c:pt idx="26">
                  <c:v>1565.3027512121801</c:v>
                </c:pt>
                <c:pt idx="27">
                  <c:v>1564.6864682231401</c:v>
                </c:pt>
                <c:pt idx="28">
                  <c:v>1554.46776222924</c:v>
                </c:pt>
                <c:pt idx="29">
                  <c:v>1553.7701405255</c:v>
                </c:pt>
                <c:pt idx="30">
                  <c:v>1541.3467852987101</c:v>
                </c:pt>
                <c:pt idx="31">
                  <c:v>1540.70139186352</c:v>
                </c:pt>
                <c:pt idx="32">
                  <c:v>1530</c:v>
                </c:pt>
              </c:numCache>
            </c:numRef>
          </c:yVal>
          <c:smooth val="0"/>
          <c:extLst>
            <c:ext xmlns:c16="http://schemas.microsoft.com/office/drawing/2014/chart" uri="{C3380CC4-5D6E-409C-BE32-E72D297353CC}">
              <c16:uniqueId val="{00000007-1220-40D3-94FC-D2D07D56B232}"/>
            </c:ext>
          </c:extLst>
        </c:ser>
        <c:ser>
          <c:idx val="4"/>
          <c:order val="4"/>
          <c:tx>
            <c:strRef>
              <c:f>[T.xlsx]rosseland!$F$35</c:f>
              <c:strCache>
                <c:ptCount val="1"/>
                <c:pt idx="0">
                  <c:v>2100</c:v>
                </c:pt>
              </c:strCache>
            </c:strRef>
          </c:tx>
          <c:spPr>
            <a:ln w="25400" cap="rnd">
              <a:noFill/>
              <a:round/>
            </a:ln>
            <a:effectLst/>
          </c:spPr>
          <c:marker>
            <c:symbol val="circle"/>
            <c:size val="5"/>
            <c:spPr>
              <a:solidFill>
                <a:schemeClr val="accent5"/>
              </a:solidFill>
              <a:ln w="9525">
                <a:solidFill>
                  <a:schemeClr val="accent5"/>
                </a:solidFill>
              </a:ln>
              <a:effectLst/>
            </c:spPr>
          </c:marker>
          <c:trendline>
            <c:spPr>
              <a:ln w="19050" cap="rnd">
                <a:solidFill>
                  <a:schemeClr val="accent5"/>
                </a:solidFill>
                <a:prstDash val="sysDot"/>
              </a:ln>
              <a:effectLst/>
            </c:spPr>
            <c:trendlineType val="poly"/>
            <c:order val="3"/>
            <c:dispRSqr val="0"/>
            <c:dispEq val="0"/>
          </c:trendline>
          <c:xVal>
            <c:numRef>
              <c:f>[T.xlsx]rosseland!$A$2:$A$34</c:f>
              <c:numCache>
                <c:formatCode>0.00E+00</c:formatCode>
                <c:ptCount val="33"/>
                <c:pt idx="0" formatCode="General">
                  <c:v>0</c:v>
                </c:pt>
                <c:pt idx="1">
                  <c:v>1.7819919972800901E-4</c:v>
                </c:pt>
                <c:pt idx="2" formatCode="General">
                  <c:v>3.3515981170445098E-3</c:v>
                </c:pt>
                <c:pt idx="3" formatCode="General">
                  <c:v>3.51645622430063E-3</c:v>
                </c:pt>
                <c:pt idx="4" formatCode="General">
                  <c:v>6.2500000000000003E-3</c:v>
                </c:pt>
                <c:pt idx="5" formatCode="General">
                  <c:v>6.4281991997279997E-3</c:v>
                </c:pt>
                <c:pt idx="6" formatCode="General">
                  <c:v>9.6015981170445193E-3</c:v>
                </c:pt>
                <c:pt idx="7" formatCode="General">
                  <c:v>9.7664562243006299E-3</c:v>
                </c:pt>
                <c:pt idx="8" formatCode="General">
                  <c:v>1.2500000000000001E-2</c:v>
                </c:pt>
                <c:pt idx="9" formatCode="General">
                  <c:v>1.2678199199727999E-2</c:v>
                </c:pt>
                <c:pt idx="10" formatCode="General">
                  <c:v>1.5851598117044501E-2</c:v>
                </c:pt>
                <c:pt idx="11" formatCode="General">
                  <c:v>1.6016456224300601E-2</c:v>
                </c:pt>
                <c:pt idx="12" formatCode="General">
                  <c:v>1.8749999999999999E-2</c:v>
                </c:pt>
                <c:pt idx="13" formatCode="General">
                  <c:v>1.8928199199728001E-2</c:v>
                </c:pt>
                <c:pt idx="14" formatCode="General">
                  <c:v>2.2101598117044499E-2</c:v>
                </c:pt>
                <c:pt idx="15" formatCode="General">
                  <c:v>2.2266456224300599E-2</c:v>
                </c:pt>
                <c:pt idx="16" formatCode="General">
                  <c:v>2.5000000000000001E-2</c:v>
                </c:pt>
                <c:pt idx="17" formatCode="General">
                  <c:v>2.5178199199728E-2</c:v>
                </c:pt>
                <c:pt idx="18" formatCode="General">
                  <c:v>2.8351598117044501E-2</c:v>
                </c:pt>
                <c:pt idx="19" formatCode="General">
                  <c:v>2.8516456224300601E-2</c:v>
                </c:pt>
                <c:pt idx="20" formatCode="General">
                  <c:v>3.1249999999999899E-2</c:v>
                </c:pt>
                <c:pt idx="21" formatCode="General">
                  <c:v>3.1428199199727898E-2</c:v>
                </c:pt>
                <c:pt idx="22" formatCode="General">
                  <c:v>3.4601598117044503E-2</c:v>
                </c:pt>
                <c:pt idx="23" formatCode="General">
                  <c:v>3.47664562243006E-2</c:v>
                </c:pt>
                <c:pt idx="24" formatCode="General">
                  <c:v>3.7499999999999999E-2</c:v>
                </c:pt>
                <c:pt idx="25" formatCode="General">
                  <c:v>3.7678199199728001E-2</c:v>
                </c:pt>
                <c:pt idx="26" formatCode="General">
                  <c:v>4.0851598117044502E-2</c:v>
                </c:pt>
                <c:pt idx="27" formatCode="General">
                  <c:v>4.1016456224300599E-2</c:v>
                </c:pt>
                <c:pt idx="28" formatCode="General">
                  <c:v>4.3749999999999997E-2</c:v>
                </c:pt>
                <c:pt idx="29" formatCode="General">
                  <c:v>4.3928199199727902E-2</c:v>
                </c:pt>
                <c:pt idx="30" formatCode="General">
                  <c:v>4.7101598117044501E-2</c:v>
                </c:pt>
                <c:pt idx="31" formatCode="General">
                  <c:v>4.7266456224300597E-2</c:v>
                </c:pt>
                <c:pt idx="32" formatCode="General">
                  <c:v>0.05</c:v>
                </c:pt>
              </c:numCache>
            </c:numRef>
          </c:xVal>
          <c:yVal>
            <c:numRef>
              <c:f>[T.xlsx]rosseland!$F$2:$F$34</c:f>
              <c:numCache>
                <c:formatCode>General</c:formatCode>
                <c:ptCount val="33"/>
                <c:pt idx="0">
                  <c:v>2100</c:v>
                </c:pt>
                <c:pt idx="1">
                  <c:v>2099.34588690488</c:v>
                </c:pt>
                <c:pt idx="2">
                  <c:v>2087.6973397115498</c:v>
                </c:pt>
                <c:pt idx="3">
                  <c:v>2087.0921975618899</c:v>
                </c:pt>
                <c:pt idx="4">
                  <c:v>2077.0582199543101</c:v>
                </c:pt>
                <c:pt idx="5">
                  <c:v>2076.38168533005</c:v>
                </c:pt>
                <c:pt idx="6">
                  <c:v>2064.3338520770499</c:v>
                </c:pt>
                <c:pt idx="7">
                  <c:v>2063.7079670123699</c:v>
                </c:pt>
                <c:pt idx="8">
                  <c:v>2053.3300471675898</c:v>
                </c:pt>
                <c:pt idx="9">
                  <c:v>2052.62921140769</c:v>
                </c:pt>
                <c:pt idx="10">
                  <c:v>2040.1486197715601</c:v>
                </c:pt>
                <c:pt idx="11">
                  <c:v>2039.5002529042999</c:v>
                </c:pt>
                <c:pt idx="12">
                  <c:v>2028.7495579955</c:v>
                </c:pt>
                <c:pt idx="13">
                  <c:v>2028.02228143554</c:v>
                </c:pt>
                <c:pt idx="14">
                  <c:v>2015.0708279415001</c:v>
                </c:pt>
                <c:pt idx="15">
                  <c:v>2014.3979997957499</c:v>
                </c:pt>
                <c:pt idx="16">
                  <c:v>2003.2417077545199</c:v>
                </c:pt>
                <c:pt idx="17">
                  <c:v>2002.4855389240299</c:v>
                </c:pt>
                <c:pt idx="18">
                  <c:v>1989.0195674065301</c:v>
                </c:pt>
                <c:pt idx="19">
                  <c:v>1988.3200100440399</c:v>
                </c:pt>
                <c:pt idx="20">
                  <c:v>1976.7205157527401</c:v>
                </c:pt>
                <c:pt idx="21">
                  <c:v>1975.9326258238</c:v>
                </c:pt>
                <c:pt idx="22">
                  <c:v>1961.9017600775501</c:v>
                </c:pt>
                <c:pt idx="23">
                  <c:v>1961.1728564539101</c:v>
                </c:pt>
                <c:pt idx="24">
                  <c:v>1949.08676619938</c:v>
                </c:pt>
                <c:pt idx="25">
                  <c:v>1948.2638649748701</c:v>
                </c:pt>
                <c:pt idx="26">
                  <c:v>1933.6095126607199</c:v>
                </c:pt>
                <c:pt idx="27">
                  <c:v>1932.84821890329</c:v>
                </c:pt>
                <c:pt idx="28">
                  <c:v>1920.2250616517099</c:v>
                </c:pt>
                <c:pt idx="29">
                  <c:v>1919.36328856402</c:v>
                </c:pt>
                <c:pt idx="30">
                  <c:v>1904.0167000966001</c:v>
                </c:pt>
                <c:pt idx="31">
                  <c:v>1903.2194446637</c:v>
                </c:pt>
                <c:pt idx="32">
                  <c:v>1890</c:v>
                </c:pt>
              </c:numCache>
            </c:numRef>
          </c:yVal>
          <c:smooth val="0"/>
          <c:extLst>
            <c:ext xmlns:c16="http://schemas.microsoft.com/office/drawing/2014/chart" uri="{C3380CC4-5D6E-409C-BE32-E72D297353CC}">
              <c16:uniqueId val="{00000009-1220-40D3-94FC-D2D07D56B232}"/>
            </c:ext>
          </c:extLst>
        </c:ser>
        <c:ser>
          <c:idx val="5"/>
          <c:order val="5"/>
          <c:tx>
            <c:strRef>
              <c:f>[T.xlsx]rosseland!$G$35</c:f>
              <c:strCache>
                <c:ptCount val="1"/>
                <c:pt idx="0">
                  <c:v>2500</c:v>
                </c:pt>
              </c:strCache>
            </c:strRef>
          </c:tx>
          <c:spPr>
            <a:ln w="25400" cap="rnd">
              <a:noFill/>
              <a:round/>
            </a:ln>
            <a:effectLst/>
          </c:spPr>
          <c:marker>
            <c:symbol val="circle"/>
            <c:size val="5"/>
            <c:spPr>
              <a:solidFill>
                <a:schemeClr val="accent6"/>
              </a:solidFill>
              <a:ln w="9525">
                <a:solidFill>
                  <a:schemeClr val="accent6"/>
                </a:solidFill>
              </a:ln>
              <a:effectLst/>
            </c:spPr>
          </c:marker>
          <c:trendline>
            <c:spPr>
              <a:ln w="19050" cap="rnd">
                <a:solidFill>
                  <a:schemeClr val="accent6"/>
                </a:solidFill>
                <a:prstDash val="sysDot"/>
              </a:ln>
              <a:effectLst/>
            </c:spPr>
            <c:trendlineType val="poly"/>
            <c:order val="3"/>
            <c:dispRSqr val="0"/>
            <c:dispEq val="0"/>
          </c:trendline>
          <c:xVal>
            <c:numRef>
              <c:f>[T.xlsx]rosseland!$A$2:$A$34</c:f>
              <c:numCache>
                <c:formatCode>0.00E+00</c:formatCode>
                <c:ptCount val="33"/>
                <c:pt idx="0" formatCode="General">
                  <c:v>0</c:v>
                </c:pt>
                <c:pt idx="1">
                  <c:v>1.7819919972800901E-4</c:v>
                </c:pt>
                <c:pt idx="2" formatCode="General">
                  <c:v>3.3515981170445098E-3</c:v>
                </c:pt>
                <c:pt idx="3" formatCode="General">
                  <c:v>3.51645622430063E-3</c:v>
                </c:pt>
                <c:pt idx="4" formatCode="General">
                  <c:v>6.2500000000000003E-3</c:v>
                </c:pt>
                <c:pt idx="5" formatCode="General">
                  <c:v>6.4281991997279997E-3</c:v>
                </c:pt>
                <c:pt idx="6" formatCode="General">
                  <c:v>9.6015981170445193E-3</c:v>
                </c:pt>
                <c:pt idx="7" formatCode="General">
                  <c:v>9.7664562243006299E-3</c:v>
                </c:pt>
                <c:pt idx="8" formatCode="General">
                  <c:v>1.2500000000000001E-2</c:v>
                </c:pt>
                <c:pt idx="9" formatCode="General">
                  <c:v>1.2678199199727999E-2</c:v>
                </c:pt>
                <c:pt idx="10" formatCode="General">
                  <c:v>1.5851598117044501E-2</c:v>
                </c:pt>
                <c:pt idx="11" formatCode="General">
                  <c:v>1.6016456224300601E-2</c:v>
                </c:pt>
                <c:pt idx="12" formatCode="General">
                  <c:v>1.8749999999999999E-2</c:v>
                </c:pt>
                <c:pt idx="13" formatCode="General">
                  <c:v>1.8928199199728001E-2</c:v>
                </c:pt>
                <c:pt idx="14" formatCode="General">
                  <c:v>2.2101598117044499E-2</c:v>
                </c:pt>
                <c:pt idx="15" formatCode="General">
                  <c:v>2.2266456224300599E-2</c:v>
                </c:pt>
                <c:pt idx="16" formatCode="General">
                  <c:v>2.5000000000000001E-2</c:v>
                </c:pt>
                <c:pt idx="17" formatCode="General">
                  <c:v>2.5178199199728E-2</c:v>
                </c:pt>
                <c:pt idx="18" formatCode="General">
                  <c:v>2.8351598117044501E-2</c:v>
                </c:pt>
                <c:pt idx="19" formatCode="General">
                  <c:v>2.8516456224300601E-2</c:v>
                </c:pt>
                <c:pt idx="20" formatCode="General">
                  <c:v>3.1249999999999899E-2</c:v>
                </c:pt>
                <c:pt idx="21" formatCode="General">
                  <c:v>3.1428199199727898E-2</c:v>
                </c:pt>
                <c:pt idx="22" formatCode="General">
                  <c:v>3.4601598117044503E-2</c:v>
                </c:pt>
                <c:pt idx="23" formatCode="General">
                  <c:v>3.47664562243006E-2</c:v>
                </c:pt>
                <c:pt idx="24" formatCode="General">
                  <c:v>3.7499999999999999E-2</c:v>
                </c:pt>
                <c:pt idx="25" formatCode="General">
                  <c:v>3.7678199199728001E-2</c:v>
                </c:pt>
                <c:pt idx="26" formatCode="General">
                  <c:v>4.0851598117044502E-2</c:v>
                </c:pt>
                <c:pt idx="27" formatCode="General">
                  <c:v>4.1016456224300599E-2</c:v>
                </c:pt>
                <c:pt idx="28" formatCode="General">
                  <c:v>4.3749999999999997E-2</c:v>
                </c:pt>
                <c:pt idx="29" formatCode="General">
                  <c:v>4.3928199199727902E-2</c:v>
                </c:pt>
                <c:pt idx="30" formatCode="General">
                  <c:v>4.7101598117044501E-2</c:v>
                </c:pt>
                <c:pt idx="31" formatCode="General">
                  <c:v>4.7266456224300597E-2</c:v>
                </c:pt>
                <c:pt idx="32" formatCode="General">
                  <c:v>0.05</c:v>
                </c:pt>
              </c:numCache>
            </c:numRef>
          </c:xVal>
          <c:yVal>
            <c:numRef>
              <c:f>[T.xlsx]rosseland!$G$2:$G$34</c:f>
              <c:numCache>
                <c:formatCode>General</c:formatCode>
                <c:ptCount val="33"/>
                <c:pt idx="0">
                  <c:v>2500</c:v>
                </c:pt>
                <c:pt idx="1">
                  <c:v>2499.2212957491402</c:v>
                </c:pt>
                <c:pt idx="2">
                  <c:v>2485.3540099793599</c:v>
                </c:pt>
                <c:pt idx="3">
                  <c:v>2484.6336043372198</c:v>
                </c:pt>
                <c:pt idx="4">
                  <c:v>2472.6884207377202</c:v>
                </c:pt>
                <c:pt idx="5">
                  <c:v>2471.8830239373401</c:v>
                </c:pt>
                <c:pt idx="6">
                  <c:v>2457.5403931160899</c:v>
                </c:pt>
                <c:pt idx="7">
                  <c:v>2456.79529329351</c:v>
                </c:pt>
                <c:pt idx="8">
                  <c:v>2444.44065076981</c:v>
                </c:pt>
                <c:pt idx="9">
                  <c:v>2443.6063237164099</c:v>
                </c:pt>
                <c:pt idx="10">
                  <c:v>2428.7484984737798</c:v>
                </c:pt>
                <c:pt idx="11">
                  <c:v>2427.97663429557</c:v>
                </c:pt>
                <c:pt idx="12">
                  <c:v>2415.17820687732</c:v>
                </c:pt>
                <c:pt idx="13">
                  <c:v>2414.3124021910699</c:v>
                </c:pt>
                <c:pt idx="14">
                  <c:v>2398.8940183927398</c:v>
                </c:pt>
                <c:pt idx="15">
                  <c:v>2398.0930331916502</c:v>
                </c:pt>
                <c:pt idx="16">
                  <c:v>2384.8117445287999</c:v>
                </c:pt>
                <c:pt idx="17">
                  <c:v>2383.9115435879899</c:v>
                </c:pt>
                <c:pt idx="18">
                  <c:v>2367.8806259672201</c:v>
                </c:pt>
                <c:pt idx="19">
                  <c:v>2367.0478196275899</c:v>
                </c:pt>
                <c:pt idx="20">
                  <c:v>2353.23889858653</c:v>
                </c:pt>
                <c:pt idx="21">
                  <c:v>2352.3009335623501</c:v>
                </c:pt>
                <c:pt idx="22">
                  <c:v>2335.5975073024201</c:v>
                </c:pt>
                <c:pt idx="23">
                  <c:v>2334.7297641318801</c:v>
                </c:pt>
                <c:pt idx="24">
                  <c:v>2320.3415488222599</c:v>
                </c:pt>
                <c:pt idx="25">
                  <c:v>2319.3619027290601</c:v>
                </c:pt>
                <c:pt idx="26">
                  <c:v>2301.91621354381</c:v>
                </c:pt>
                <c:pt idx="27">
                  <c:v>2301.0099098064602</c:v>
                </c:pt>
                <c:pt idx="28">
                  <c:v>2285.98231437088</c:v>
                </c:pt>
                <c:pt idx="29">
                  <c:v>2284.9563912308399</c:v>
                </c:pt>
                <c:pt idx="30">
                  <c:v>2266.6865932361002</c:v>
                </c:pt>
                <c:pt idx="31">
                  <c:v>2265.7374770373999</c:v>
                </c:pt>
                <c:pt idx="32">
                  <c:v>2250</c:v>
                </c:pt>
              </c:numCache>
            </c:numRef>
          </c:yVal>
          <c:smooth val="0"/>
          <c:extLst>
            <c:ext xmlns:c16="http://schemas.microsoft.com/office/drawing/2014/chart" uri="{C3380CC4-5D6E-409C-BE32-E72D297353CC}">
              <c16:uniqueId val="{0000000B-1220-40D3-94FC-D2D07D56B232}"/>
            </c:ext>
          </c:extLst>
        </c:ser>
        <c:dLbls>
          <c:showLegendKey val="0"/>
          <c:showVal val="0"/>
          <c:showCatName val="0"/>
          <c:showSerName val="0"/>
          <c:showPercent val="0"/>
          <c:showBubbleSize val="0"/>
        </c:dLbls>
        <c:axId val="385354196"/>
        <c:axId val="800740396"/>
      </c:scatterChart>
      <c:valAx>
        <c:axId val="385354196"/>
        <c:scaling>
          <c:orientation val="minMax"/>
          <c:max val="0.05"/>
          <c:min val="0"/>
        </c:scaling>
        <c:delete val="0"/>
        <c:axPos val="b"/>
        <c:title>
          <c:tx>
            <c:rich>
              <a:bodyPr rot="0" spcFirstLastPara="1" vertOverflow="ellipsis" vert="horz" wrap="square" anchor="ctr" anchorCtr="1"/>
              <a:lstStyle/>
              <a:p>
                <a:pPr>
                  <a:defRPr lang="zh-CN" sz="1000" b="1" i="0" u="none" strike="noStrike" kern="1200" baseline="0">
                    <a:solidFill>
                      <a:schemeClr val="tx1">
                        <a:lumMod val="65000"/>
                        <a:lumOff val="35000"/>
                      </a:schemeClr>
                    </a:solidFill>
                    <a:latin typeface="DengXian" panose="02010600030101010101" charset="-122"/>
                    <a:ea typeface="DengXian" panose="02010600030101010101" charset="-122"/>
                    <a:cs typeface="DengXian" panose="02010600030101010101" charset="-122"/>
                    <a:sym typeface="DengXian" panose="02010600030101010101" charset="-122"/>
                  </a:defRPr>
                </a:pPr>
                <a:r>
                  <a:rPr lang="en-GB" altLang="zh-CN" b="1">
                    <a:latin typeface="DengXian" panose="02010600030101010101" charset="-122"/>
                    <a:ea typeface="DengXian" panose="02010600030101010101" charset="-122"/>
                    <a:cs typeface="DengXian" panose="02010600030101010101" charset="-122"/>
                    <a:sym typeface="DengXian" panose="02010600030101010101" charset="-122"/>
                  </a:rPr>
                  <a:t>Height/mm</a:t>
                </a:r>
              </a:p>
            </c:rich>
          </c:tx>
          <c:layout>
            <c:manualLayout>
              <c:xMode val="edge"/>
              <c:yMode val="edge"/>
              <c:x val="0.73774444444444442"/>
              <c:y val="0.90497048611111108"/>
            </c:manualLayout>
          </c:layout>
          <c:overlay val="0"/>
          <c:spPr>
            <a:noFill/>
            <a:ln>
              <a:noFill/>
            </a:ln>
            <a:effectLst/>
          </c:spPr>
          <c:txPr>
            <a:bodyPr rot="0" spcFirstLastPara="1" vertOverflow="ellipsis" vert="horz" wrap="square" anchor="ctr" anchorCtr="1"/>
            <a:lstStyle/>
            <a:p>
              <a:pPr>
                <a:defRPr lang="zh-CN" sz="1000" b="1" i="0" u="none" strike="noStrike" kern="1200" baseline="0">
                  <a:solidFill>
                    <a:schemeClr val="tx1">
                      <a:lumMod val="65000"/>
                      <a:lumOff val="35000"/>
                    </a:schemeClr>
                  </a:solidFill>
                  <a:latin typeface="DengXian" panose="02010600030101010101" charset="-122"/>
                  <a:ea typeface="DengXian" panose="02010600030101010101" charset="-122"/>
                  <a:cs typeface="DengXian" panose="02010600030101010101" charset="-122"/>
                  <a:sym typeface="DengXian" panose="02010600030101010101" charset="-122"/>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DengXian" panose="02010600030101010101" charset="-122"/>
                <a:ea typeface="DengXian" panose="02010600030101010101" charset="-122"/>
                <a:cs typeface="DengXian" panose="02010600030101010101" charset="-122"/>
                <a:sym typeface="DengXian" panose="02010600030101010101" charset="-122"/>
              </a:defRPr>
            </a:pPr>
            <a:endParaRPr lang="en-US"/>
          </a:p>
        </c:txPr>
        <c:crossAx val="800740396"/>
        <c:crosses val="autoZero"/>
        <c:crossBetween val="midCat"/>
      </c:valAx>
      <c:valAx>
        <c:axId val="800740396"/>
        <c:scaling>
          <c:orientation val="minMax"/>
        </c:scaling>
        <c:delete val="0"/>
        <c:axPos val="l"/>
        <c:title>
          <c:tx>
            <c:rich>
              <a:bodyPr rot="-5400000" spcFirstLastPara="1" vertOverflow="ellipsis" vert="horz" wrap="square" anchor="ctr" anchorCtr="1"/>
              <a:lstStyle/>
              <a:p>
                <a:pPr>
                  <a:defRPr lang="zh-CN" sz="1000" b="1" i="0" u="none" strike="noStrike" kern="1200" baseline="0">
                    <a:solidFill>
                      <a:schemeClr val="tx1">
                        <a:lumMod val="65000"/>
                        <a:lumOff val="35000"/>
                      </a:schemeClr>
                    </a:solidFill>
                    <a:latin typeface="DengXian" panose="02010600030101010101" charset="-122"/>
                    <a:ea typeface="DengXian" panose="02010600030101010101" charset="-122"/>
                    <a:cs typeface="DengXian" panose="02010600030101010101" charset="-122"/>
                    <a:sym typeface="DengXian" panose="02010600030101010101" charset="-122"/>
                  </a:defRPr>
                </a:pPr>
                <a:r>
                  <a:rPr lang="en-GB" altLang="zh-CN" b="1">
                    <a:latin typeface="DengXian" panose="02010600030101010101" charset="-122"/>
                    <a:ea typeface="DengXian" panose="02010600030101010101" charset="-122"/>
                    <a:cs typeface="DengXian" panose="02010600030101010101" charset="-122"/>
                    <a:sym typeface="DengXian" panose="02010600030101010101" charset="-122"/>
                  </a:rPr>
                  <a:t>Tempeture/K</a:t>
                </a:r>
              </a:p>
            </c:rich>
          </c:tx>
          <c:layout>
            <c:manualLayout>
              <c:xMode val="edge"/>
              <c:yMode val="edge"/>
              <c:x val="1.6032638888888888E-2"/>
              <c:y val="0.32423368055555557"/>
            </c:manualLayout>
          </c:layout>
          <c:overlay val="0"/>
          <c:spPr>
            <a:noFill/>
            <a:ln>
              <a:noFill/>
            </a:ln>
            <a:effectLst/>
          </c:spPr>
          <c:txPr>
            <a:bodyPr rot="-5400000" spcFirstLastPara="1" vertOverflow="ellipsis" vert="horz" wrap="square" anchor="ctr" anchorCtr="1"/>
            <a:lstStyle/>
            <a:p>
              <a:pPr>
                <a:defRPr lang="zh-CN" sz="1000" b="1" i="0" u="none" strike="noStrike" kern="1200" baseline="0">
                  <a:solidFill>
                    <a:schemeClr val="tx1">
                      <a:lumMod val="65000"/>
                      <a:lumOff val="35000"/>
                    </a:schemeClr>
                  </a:solidFill>
                  <a:latin typeface="DengXian" panose="02010600030101010101" charset="-122"/>
                  <a:ea typeface="DengXian" panose="02010600030101010101" charset="-122"/>
                  <a:cs typeface="DengXian" panose="02010600030101010101" charset="-122"/>
                  <a:sym typeface="DengXian" panose="02010600030101010101" charset="-122"/>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DengXian" panose="02010600030101010101" charset="-122"/>
                <a:ea typeface="DengXian" panose="02010600030101010101" charset="-122"/>
                <a:cs typeface="DengXian" panose="02010600030101010101" charset="-122"/>
                <a:sym typeface="DengXian" panose="02010600030101010101" charset="-122"/>
              </a:defRPr>
            </a:pPr>
            <a:endParaRPr lang="en-US"/>
          </a:p>
        </c:txPr>
        <c:crossAx val="385354196"/>
        <c:crosses val="autoZero"/>
        <c:crossBetween val="midCat"/>
        <c:majorUnit val="1500"/>
      </c:valAx>
      <c:spPr>
        <a:noFill/>
        <a:ln w="9525" cap="flat" cmpd="sng" algn="ctr">
          <a:solidFill>
            <a:schemeClr val="tx1">
              <a:lumMod val="15000"/>
              <a:lumOff val="85000"/>
            </a:schemeClr>
          </a:solidFill>
          <a:round/>
        </a:ln>
        <a:effectLst/>
      </c:spPr>
    </c:plotArea>
    <c:plotVisOnly val="1"/>
    <c:dispBlanksAs val="span"/>
    <c:showDLblsOverMax val="0"/>
  </c:chart>
  <c:spPr>
    <a:noFill/>
    <a:ln w="9525" cap="flat" cmpd="sng" algn="ctr">
      <a:noFill/>
      <a:round/>
    </a:ln>
    <a:effectLst/>
  </c:spPr>
  <c:txPr>
    <a:bodyPr/>
    <a:lstStyle/>
    <a:p>
      <a:pPr>
        <a:defRPr lang="zh-CN">
          <a:latin typeface="DengXian" panose="02010600030101010101" charset="-122"/>
          <a:ea typeface="DengXian" panose="02010600030101010101" charset="-122"/>
          <a:cs typeface="DengXian" panose="02010600030101010101" charset="-122"/>
          <a:sym typeface="DengXian" panose="02010600030101010101" charset="-122"/>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7621460603096204E-2"/>
          <c:y val="8.8514067495364016E-2"/>
          <c:w val="0.85078849665458989"/>
          <c:h val="0.75247309209766078"/>
        </c:manualLayout>
      </c:layout>
      <c:scatterChart>
        <c:scatterStyle val="lineMarker"/>
        <c:varyColors val="0"/>
        <c:ser>
          <c:idx val="3"/>
          <c:order val="0"/>
          <c:tx>
            <c:strRef>
              <c:f>[T.xlsx]rosseland!$B$35</c:f>
              <c:strCache>
                <c:ptCount val="1"/>
                <c:pt idx="0">
                  <c:v>500</c:v>
                </c:pt>
              </c:strCache>
            </c:strRef>
          </c:tx>
          <c:spPr>
            <a:ln w="19050" cap="rnd">
              <a:noFill/>
              <a:round/>
            </a:ln>
            <a:effectLst/>
          </c:spPr>
          <c:marker>
            <c:symbol val="circle"/>
            <c:size val="5"/>
            <c:spPr>
              <a:solidFill>
                <a:schemeClr val="accent4"/>
              </a:solidFill>
              <a:ln w="9525">
                <a:solidFill>
                  <a:schemeClr val="accent4"/>
                </a:solidFill>
              </a:ln>
              <a:effectLst/>
            </c:spPr>
          </c:marker>
          <c:trendline>
            <c:spPr>
              <a:ln w="19050" cap="rnd">
                <a:solidFill>
                  <a:schemeClr val="accent4"/>
                </a:solidFill>
                <a:prstDash val="sysDot"/>
              </a:ln>
              <a:effectLst/>
            </c:spPr>
            <c:trendlineType val="poly"/>
            <c:order val="3"/>
            <c:dispRSqr val="0"/>
            <c:dispEq val="0"/>
          </c:trendline>
          <c:xVal>
            <c:numRef>
              <c:f>[T.xlsx]rosseland!$A$2:$A$34</c:f>
              <c:numCache>
                <c:formatCode>0.00E+00</c:formatCode>
                <c:ptCount val="33"/>
                <c:pt idx="0" formatCode="General">
                  <c:v>0</c:v>
                </c:pt>
                <c:pt idx="1">
                  <c:v>1.7819919972800901E-4</c:v>
                </c:pt>
                <c:pt idx="2" formatCode="General">
                  <c:v>3.3515981170445098E-3</c:v>
                </c:pt>
                <c:pt idx="3" formatCode="General">
                  <c:v>3.51645622430063E-3</c:v>
                </c:pt>
                <c:pt idx="4" formatCode="General">
                  <c:v>6.2500000000000003E-3</c:v>
                </c:pt>
                <c:pt idx="5" formatCode="General">
                  <c:v>6.4281991997279997E-3</c:v>
                </c:pt>
                <c:pt idx="6" formatCode="General">
                  <c:v>9.6015981170445193E-3</c:v>
                </c:pt>
                <c:pt idx="7" formatCode="General">
                  <c:v>9.7664562243006299E-3</c:v>
                </c:pt>
                <c:pt idx="8" formatCode="General">
                  <c:v>1.2500000000000001E-2</c:v>
                </c:pt>
                <c:pt idx="9" formatCode="General">
                  <c:v>1.2678199199727999E-2</c:v>
                </c:pt>
                <c:pt idx="10" formatCode="General">
                  <c:v>1.5851598117044501E-2</c:v>
                </c:pt>
                <c:pt idx="11" formatCode="General">
                  <c:v>1.6016456224300601E-2</c:v>
                </c:pt>
                <c:pt idx="12" formatCode="General">
                  <c:v>1.8749999999999999E-2</c:v>
                </c:pt>
                <c:pt idx="13" formatCode="General">
                  <c:v>1.8928199199728001E-2</c:v>
                </c:pt>
                <c:pt idx="14" formatCode="General">
                  <c:v>2.2101598117044499E-2</c:v>
                </c:pt>
                <c:pt idx="15" formatCode="General">
                  <c:v>2.2266456224300599E-2</c:v>
                </c:pt>
                <c:pt idx="16" formatCode="General">
                  <c:v>2.5000000000000001E-2</c:v>
                </c:pt>
                <c:pt idx="17" formatCode="General">
                  <c:v>2.5178199199728E-2</c:v>
                </c:pt>
                <c:pt idx="18" formatCode="General">
                  <c:v>2.8351598117044501E-2</c:v>
                </c:pt>
                <c:pt idx="19" formatCode="General">
                  <c:v>2.8516456224300601E-2</c:v>
                </c:pt>
                <c:pt idx="20" formatCode="General">
                  <c:v>3.1249999999999899E-2</c:v>
                </c:pt>
                <c:pt idx="21" formatCode="General">
                  <c:v>3.1428199199727898E-2</c:v>
                </c:pt>
                <c:pt idx="22" formatCode="General">
                  <c:v>3.4601598117044503E-2</c:v>
                </c:pt>
                <c:pt idx="23" formatCode="General">
                  <c:v>3.47664562243006E-2</c:v>
                </c:pt>
                <c:pt idx="24" formatCode="General">
                  <c:v>3.7499999999999999E-2</c:v>
                </c:pt>
                <c:pt idx="25" formatCode="General">
                  <c:v>3.7678199199728001E-2</c:v>
                </c:pt>
                <c:pt idx="26" formatCode="General">
                  <c:v>4.0851598117044502E-2</c:v>
                </c:pt>
                <c:pt idx="27" formatCode="General">
                  <c:v>4.1016456224300599E-2</c:v>
                </c:pt>
                <c:pt idx="28" formatCode="General">
                  <c:v>4.3749999999999997E-2</c:v>
                </c:pt>
                <c:pt idx="29" formatCode="General">
                  <c:v>4.3928199199727902E-2</c:v>
                </c:pt>
                <c:pt idx="30" formatCode="General">
                  <c:v>4.7101598117044501E-2</c:v>
                </c:pt>
                <c:pt idx="31" formatCode="General">
                  <c:v>4.7266456224300597E-2</c:v>
                </c:pt>
                <c:pt idx="32" formatCode="General">
                  <c:v>0.05</c:v>
                </c:pt>
              </c:numCache>
            </c:numRef>
          </c:xVal>
          <c:yVal>
            <c:numRef>
              <c:f>[T.xlsx]rosseland!$B$2:$B$34</c:f>
              <c:numCache>
                <c:formatCode>General</c:formatCode>
                <c:ptCount val="33"/>
                <c:pt idx="0">
                  <c:v>499.99999999999898</c:v>
                </c:pt>
                <c:pt idx="1">
                  <c:v>499.844194245506</c:v>
                </c:pt>
                <c:pt idx="2">
                  <c:v>497.06958126533698</c:v>
                </c:pt>
                <c:pt idx="3">
                  <c:v>496.92544009172599</c:v>
                </c:pt>
                <c:pt idx="4">
                  <c:v>494.53540775115601</c:v>
                </c:pt>
                <c:pt idx="5">
                  <c:v>494.37427443454601</c:v>
                </c:pt>
                <c:pt idx="6">
                  <c:v>491.50478740399501</c:v>
                </c:pt>
                <c:pt idx="7">
                  <c:v>491.355717522465</c:v>
                </c:pt>
                <c:pt idx="8">
                  <c:v>488.88396133416802</c:v>
                </c:pt>
                <c:pt idx="9">
                  <c:v>488.71705564870899</c:v>
                </c:pt>
                <c:pt idx="10">
                  <c:v>485.74477338067697</c:v>
                </c:pt>
                <c:pt idx="11">
                  <c:v>485.59036328547398</c:v>
                </c:pt>
                <c:pt idx="12">
                  <c:v>483.03005999392599</c:v>
                </c:pt>
                <c:pt idx="13">
                  <c:v>482.856876178866</c:v>
                </c:pt>
                <c:pt idx="14">
                  <c:v>479.77279200762501</c:v>
                </c:pt>
                <c:pt idx="15">
                  <c:v>479.61257380236998</c:v>
                </c:pt>
                <c:pt idx="16">
                  <c:v>476.95596512830002</c:v>
                </c:pt>
                <c:pt idx="17">
                  <c:v>476.77592390773998</c:v>
                </c:pt>
                <c:pt idx="18">
                  <c:v>473.569721998489</c:v>
                </c:pt>
                <c:pt idx="19">
                  <c:v>473.40315977545498</c:v>
                </c:pt>
                <c:pt idx="20">
                  <c:v>470.64135973044802</c:v>
                </c:pt>
                <c:pt idx="21">
                  <c:v>470.45379256323201</c:v>
                </c:pt>
                <c:pt idx="22">
                  <c:v>467.11356743160002</c:v>
                </c:pt>
                <c:pt idx="23">
                  <c:v>466.94004270074902</c:v>
                </c:pt>
                <c:pt idx="24">
                  <c:v>464.06279598330002</c:v>
                </c:pt>
                <c:pt idx="25">
                  <c:v>463.86692525934598</c:v>
                </c:pt>
                <c:pt idx="26">
                  <c:v>460.37882910470802</c:v>
                </c:pt>
                <c:pt idx="27">
                  <c:v>460.19762247265101</c:v>
                </c:pt>
                <c:pt idx="28">
                  <c:v>457.19300068352698</c:v>
                </c:pt>
                <c:pt idx="29">
                  <c:v>456.98791476905501</c:v>
                </c:pt>
                <c:pt idx="30">
                  <c:v>453.335713076037</c:v>
                </c:pt>
                <c:pt idx="31">
                  <c:v>453.14598115952901</c:v>
                </c:pt>
                <c:pt idx="32">
                  <c:v>450</c:v>
                </c:pt>
              </c:numCache>
            </c:numRef>
          </c:yVal>
          <c:smooth val="0"/>
          <c:extLst>
            <c:ext xmlns:c16="http://schemas.microsoft.com/office/drawing/2014/chart" uri="{C3380CC4-5D6E-409C-BE32-E72D297353CC}">
              <c16:uniqueId val="{00000001-A71F-4144-A44B-E468F99ED196}"/>
            </c:ext>
          </c:extLst>
        </c:ser>
        <c:ser>
          <c:idx val="0"/>
          <c:order val="1"/>
          <c:tx>
            <c:strRef>
              <c:f>[T.xlsx]rosseland!$C$35</c:f>
              <c:strCache>
                <c:ptCount val="1"/>
                <c:pt idx="0">
                  <c:v>900</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poly"/>
            <c:order val="3"/>
            <c:dispRSqr val="0"/>
            <c:dispEq val="0"/>
          </c:trendline>
          <c:xVal>
            <c:numRef>
              <c:f>[T.xlsx]rosseland!$A$2:$A$34</c:f>
              <c:numCache>
                <c:formatCode>0.00E+00</c:formatCode>
                <c:ptCount val="33"/>
                <c:pt idx="0" formatCode="General">
                  <c:v>0</c:v>
                </c:pt>
                <c:pt idx="1">
                  <c:v>1.7819919972800901E-4</c:v>
                </c:pt>
                <c:pt idx="2" formatCode="General">
                  <c:v>3.3515981170445098E-3</c:v>
                </c:pt>
                <c:pt idx="3" formatCode="General">
                  <c:v>3.51645622430063E-3</c:v>
                </c:pt>
                <c:pt idx="4" formatCode="General">
                  <c:v>6.2500000000000003E-3</c:v>
                </c:pt>
                <c:pt idx="5" formatCode="General">
                  <c:v>6.4281991997279997E-3</c:v>
                </c:pt>
                <c:pt idx="6" formatCode="General">
                  <c:v>9.6015981170445193E-3</c:v>
                </c:pt>
                <c:pt idx="7" formatCode="General">
                  <c:v>9.7664562243006299E-3</c:v>
                </c:pt>
                <c:pt idx="8" formatCode="General">
                  <c:v>1.2500000000000001E-2</c:v>
                </c:pt>
                <c:pt idx="9" formatCode="General">
                  <c:v>1.2678199199727999E-2</c:v>
                </c:pt>
                <c:pt idx="10" formatCode="General">
                  <c:v>1.5851598117044501E-2</c:v>
                </c:pt>
                <c:pt idx="11" formatCode="General">
                  <c:v>1.6016456224300601E-2</c:v>
                </c:pt>
                <c:pt idx="12" formatCode="General">
                  <c:v>1.8749999999999999E-2</c:v>
                </c:pt>
                <c:pt idx="13" formatCode="General">
                  <c:v>1.8928199199728001E-2</c:v>
                </c:pt>
                <c:pt idx="14" formatCode="General">
                  <c:v>2.2101598117044499E-2</c:v>
                </c:pt>
                <c:pt idx="15" formatCode="General">
                  <c:v>2.2266456224300599E-2</c:v>
                </c:pt>
                <c:pt idx="16" formatCode="General">
                  <c:v>2.5000000000000001E-2</c:v>
                </c:pt>
                <c:pt idx="17" formatCode="General">
                  <c:v>2.5178199199728E-2</c:v>
                </c:pt>
                <c:pt idx="18" formatCode="General">
                  <c:v>2.8351598117044501E-2</c:v>
                </c:pt>
                <c:pt idx="19" formatCode="General">
                  <c:v>2.8516456224300601E-2</c:v>
                </c:pt>
                <c:pt idx="20" formatCode="General">
                  <c:v>3.1249999999999899E-2</c:v>
                </c:pt>
                <c:pt idx="21" formatCode="General">
                  <c:v>3.1428199199727898E-2</c:v>
                </c:pt>
                <c:pt idx="22" formatCode="General">
                  <c:v>3.4601598117044503E-2</c:v>
                </c:pt>
                <c:pt idx="23" formatCode="General">
                  <c:v>3.47664562243006E-2</c:v>
                </c:pt>
                <c:pt idx="24" formatCode="General">
                  <c:v>3.7499999999999999E-2</c:v>
                </c:pt>
                <c:pt idx="25" formatCode="General">
                  <c:v>3.7678199199728001E-2</c:v>
                </c:pt>
                <c:pt idx="26" formatCode="General">
                  <c:v>4.0851598117044502E-2</c:v>
                </c:pt>
                <c:pt idx="27" formatCode="General">
                  <c:v>4.1016456224300599E-2</c:v>
                </c:pt>
                <c:pt idx="28" formatCode="General">
                  <c:v>4.3749999999999997E-2</c:v>
                </c:pt>
                <c:pt idx="29" formatCode="General">
                  <c:v>4.3928199199727902E-2</c:v>
                </c:pt>
                <c:pt idx="30" formatCode="General">
                  <c:v>4.7101598117044501E-2</c:v>
                </c:pt>
                <c:pt idx="31" formatCode="General">
                  <c:v>4.7266456224300597E-2</c:v>
                </c:pt>
                <c:pt idx="32" formatCode="General">
                  <c:v>0.05</c:v>
                </c:pt>
              </c:numCache>
            </c:numRef>
          </c:xVal>
          <c:yVal>
            <c:numRef>
              <c:f>[T.xlsx]rosseland!$C$2:$C$34</c:f>
              <c:numCache>
                <c:formatCode>General</c:formatCode>
                <c:ptCount val="33"/>
                <c:pt idx="0">
                  <c:v>900</c:v>
                </c:pt>
                <c:pt idx="1">
                  <c:v>899.71964709378801</c:v>
                </c:pt>
                <c:pt idx="2">
                  <c:v>894.72707916757201</c:v>
                </c:pt>
                <c:pt idx="3">
                  <c:v>894.46771521109804</c:v>
                </c:pt>
                <c:pt idx="4">
                  <c:v>890.167151892383</c:v>
                </c:pt>
                <c:pt idx="5">
                  <c:v>889.87719261878499</c:v>
                </c:pt>
                <c:pt idx="6">
                  <c:v>884.71355301599601</c:v>
                </c:pt>
                <c:pt idx="7">
                  <c:v>884.44530188411898</c:v>
                </c:pt>
                <c:pt idx="8">
                  <c:v>879.99737861196604</c:v>
                </c:pt>
                <c:pt idx="9">
                  <c:v>879.69700830517604</c:v>
                </c:pt>
                <c:pt idx="10">
                  <c:v>874.34796741265404</c:v>
                </c:pt>
                <c:pt idx="11">
                  <c:v>874.070084681818</c:v>
                </c:pt>
                <c:pt idx="12">
                  <c:v>869.46245802702595</c:v>
                </c:pt>
                <c:pt idx="13">
                  <c:v>869.15076108864196</c:v>
                </c:pt>
                <c:pt idx="14">
                  <c:v>863.60001378837501</c:v>
                </c:pt>
                <c:pt idx="15">
                  <c:v>863.31165240752705</c:v>
                </c:pt>
                <c:pt idx="16">
                  <c:v>858.53027725474396</c:v>
                </c:pt>
                <c:pt idx="17">
                  <c:v>858.20620464829199</c:v>
                </c:pt>
                <c:pt idx="18">
                  <c:v>852.43506953647704</c:v>
                </c:pt>
                <c:pt idx="19">
                  <c:v>852.13525900649302</c:v>
                </c:pt>
                <c:pt idx="20">
                  <c:v>847.16404332429897</c:v>
                </c:pt>
                <c:pt idx="21">
                  <c:v>846.82638416554096</c:v>
                </c:pt>
                <c:pt idx="22">
                  <c:v>840.81329762833002</c:v>
                </c:pt>
                <c:pt idx="23">
                  <c:v>840.50091771924201</c:v>
                </c:pt>
                <c:pt idx="24">
                  <c:v>835.32128676051104</c:v>
                </c:pt>
                <c:pt idx="25">
                  <c:v>834.96863223077401</c:v>
                </c:pt>
                <c:pt idx="26">
                  <c:v>828.68850580729804</c:v>
                </c:pt>
                <c:pt idx="27">
                  <c:v>828.36225317330002</c:v>
                </c:pt>
                <c:pt idx="28">
                  <c:v>822.95259591217803</c:v>
                </c:pt>
                <c:pt idx="29">
                  <c:v>822.583293156026</c:v>
                </c:pt>
                <c:pt idx="30">
                  <c:v>816.00669254096294</c:v>
                </c:pt>
                <c:pt idx="31">
                  <c:v>815.66503806958099</c:v>
                </c:pt>
                <c:pt idx="32">
                  <c:v>810</c:v>
                </c:pt>
              </c:numCache>
            </c:numRef>
          </c:yVal>
          <c:smooth val="0"/>
          <c:extLst>
            <c:ext xmlns:c16="http://schemas.microsoft.com/office/drawing/2014/chart" uri="{C3380CC4-5D6E-409C-BE32-E72D297353CC}">
              <c16:uniqueId val="{00000003-A71F-4144-A44B-E468F99ED196}"/>
            </c:ext>
          </c:extLst>
        </c:ser>
        <c:ser>
          <c:idx val="1"/>
          <c:order val="2"/>
          <c:tx>
            <c:strRef>
              <c:f>[T.xlsx]rosseland!$D$35</c:f>
              <c:strCache>
                <c:ptCount val="1"/>
                <c:pt idx="0">
                  <c:v>1300</c:v>
                </c:pt>
              </c:strCache>
            </c:strRef>
          </c:tx>
          <c:spPr>
            <a:ln w="19050" cap="rnd">
              <a:noFill/>
              <a:round/>
            </a:ln>
            <a:effectLst/>
          </c:spPr>
          <c:marker>
            <c:symbol val="circle"/>
            <c:size val="5"/>
            <c:spPr>
              <a:solidFill>
                <a:schemeClr val="accent2"/>
              </a:solidFill>
              <a:ln w="9525">
                <a:solidFill>
                  <a:schemeClr val="accent2"/>
                </a:solidFill>
              </a:ln>
              <a:effectLst/>
            </c:spPr>
          </c:marker>
          <c:trendline>
            <c:spPr>
              <a:ln w="19050" cap="rnd">
                <a:solidFill>
                  <a:schemeClr val="accent2"/>
                </a:solidFill>
                <a:prstDash val="sysDot"/>
              </a:ln>
              <a:effectLst/>
            </c:spPr>
            <c:trendlineType val="poly"/>
            <c:order val="3"/>
            <c:dispRSqr val="0"/>
            <c:dispEq val="0"/>
          </c:trendline>
          <c:xVal>
            <c:numRef>
              <c:f>[T.xlsx]rosseland!$A$2:$A$34</c:f>
              <c:numCache>
                <c:formatCode>0.00E+00</c:formatCode>
                <c:ptCount val="33"/>
                <c:pt idx="0" formatCode="General">
                  <c:v>0</c:v>
                </c:pt>
                <c:pt idx="1">
                  <c:v>1.7819919972800901E-4</c:v>
                </c:pt>
                <c:pt idx="2" formatCode="General">
                  <c:v>3.3515981170445098E-3</c:v>
                </c:pt>
                <c:pt idx="3" formatCode="General">
                  <c:v>3.51645622430063E-3</c:v>
                </c:pt>
                <c:pt idx="4" formatCode="General">
                  <c:v>6.2500000000000003E-3</c:v>
                </c:pt>
                <c:pt idx="5" formatCode="General">
                  <c:v>6.4281991997279997E-3</c:v>
                </c:pt>
                <c:pt idx="6" formatCode="General">
                  <c:v>9.6015981170445193E-3</c:v>
                </c:pt>
                <c:pt idx="7" formatCode="General">
                  <c:v>9.7664562243006299E-3</c:v>
                </c:pt>
                <c:pt idx="8" formatCode="General">
                  <c:v>1.2500000000000001E-2</c:v>
                </c:pt>
                <c:pt idx="9" formatCode="General">
                  <c:v>1.2678199199727999E-2</c:v>
                </c:pt>
                <c:pt idx="10" formatCode="General">
                  <c:v>1.5851598117044501E-2</c:v>
                </c:pt>
                <c:pt idx="11" formatCode="General">
                  <c:v>1.6016456224300601E-2</c:v>
                </c:pt>
                <c:pt idx="12" formatCode="General">
                  <c:v>1.8749999999999999E-2</c:v>
                </c:pt>
                <c:pt idx="13" formatCode="General">
                  <c:v>1.8928199199728001E-2</c:v>
                </c:pt>
                <c:pt idx="14" formatCode="General">
                  <c:v>2.2101598117044499E-2</c:v>
                </c:pt>
                <c:pt idx="15" formatCode="General">
                  <c:v>2.2266456224300599E-2</c:v>
                </c:pt>
                <c:pt idx="16" formatCode="General">
                  <c:v>2.5000000000000001E-2</c:v>
                </c:pt>
                <c:pt idx="17" formatCode="General">
                  <c:v>2.5178199199728E-2</c:v>
                </c:pt>
                <c:pt idx="18" formatCode="General">
                  <c:v>2.8351598117044501E-2</c:v>
                </c:pt>
                <c:pt idx="19" formatCode="General">
                  <c:v>2.8516456224300601E-2</c:v>
                </c:pt>
                <c:pt idx="20" formatCode="General">
                  <c:v>3.1249999999999899E-2</c:v>
                </c:pt>
                <c:pt idx="21" formatCode="General">
                  <c:v>3.1428199199727898E-2</c:v>
                </c:pt>
                <c:pt idx="22" formatCode="General">
                  <c:v>3.4601598117044503E-2</c:v>
                </c:pt>
                <c:pt idx="23" formatCode="General">
                  <c:v>3.47664562243006E-2</c:v>
                </c:pt>
                <c:pt idx="24" formatCode="General">
                  <c:v>3.7499999999999999E-2</c:v>
                </c:pt>
                <c:pt idx="25" formatCode="General">
                  <c:v>3.7678199199728001E-2</c:v>
                </c:pt>
                <c:pt idx="26" formatCode="General">
                  <c:v>4.0851598117044502E-2</c:v>
                </c:pt>
                <c:pt idx="27" formatCode="General">
                  <c:v>4.1016456224300599E-2</c:v>
                </c:pt>
                <c:pt idx="28" formatCode="General">
                  <c:v>4.3749999999999997E-2</c:v>
                </c:pt>
                <c:pt idx="29" formatCode="General">
                  <c:v>4.3928199199727902E-2</c:v>
                </c:pt>
                <c:pt idx="30" formatCode="General">
                  <c:v>4.7101598117044501E-2</c:v>
                </c:pt>
                <c:pt idx="31" formatCode="General">
                  <c:v>4.7266456224300597E-2</c:v>
                </c:pt>
                <c:pt idx="32" formatCode="General">
                  <c:v>0.05</c:v>
                </c:pt>
              </c:numCache>
            </c:numRef>
          </c:xVal>
          <c:yVal>
            <c:numRef>
              <c:f>[T.xlsx]rosseland!$D$2:$D$34</c:f>
              <c:numCache>
                <c:formatCode>General</c:formatCode>
                <c:ptCount val="33"/>
                <c:pt idx="0">
                  <c:v>1300</c:v>
                </c:pt>
                <c:pt idx="1">
                  <c:v>1299.5950653894499</c:v>
                </c:pt>
                <c:pt idx="2">
                  <c:v>1292.3839271988099</c:v>
                </c:pt>
                <c:pt idx="3">
                  <c:v>1292.00930849367</c:v>
                </c:pt>
                <c:pt idx="4">
                  <c:v>1285.7976841658401</c:v>
                </c:pt>
                <c:pt idx="5">
                  <c:v>1285.3788705962199</c:v>
                </c:pt>
                <c:pt idx="6">
                  <c:v>1277.9205737554</c:v>
                </c:pt>
                <c:pt idx="7">
                  <c:v>1277.53311515578</c:v>
                </c:pt>
                <c:pt idx="8">
                  <c:v>1271.1085900841499</c:v>
                </c:pt>
                <c:pt idx="9">
                  <c:v>1270.67473436002</c:v>
                </c:pt>
                <c:pt idx="10">
                  <c:v>1262.9485645043701</c:v>
                </c:pt>
                <c:pt idx="11">
                  <c:v>1262.5471898988001</c:v>
                </c:pt>
                <c:pt idx="12">
                  <c:v>1255.8919208736299</c:v>
                </c:pt>
                <c:pt idx="13">
                  <c:v>1255.4416991123901</c:v>
                </c:pt>
                <c:pt idx="14">
                  <c:v>1247.4240803359</c:v>
                </c:pt>
                <c:pt idx="15">
                  <c:v>1247.00756495582</c:v>
                </c:pt>
                <c:pt idx="16">
                  <c:v>1240.1012438554999</c:v>
                </c:pt>
                <c:pt idx="17">
                  <c:v>1239.63313924101</c:v>
                </c:pt>
                <c:pt idx="18">
                  <c:v>1231.2970598473901</c:v>
                </c:pt>
                <c:pt idx="19">
                  <c:v>1230.8640004348799</c:v>
                </c:pt>
                <c:pt idx="20">
                  <c:v>1223.6833595719199</c:v>
                </c:pt>
                <c:pt idx="21">
                  <c:v>1223.19562153928</c:v>
                </c:pt>
                <c:pt idx="22">
                  <c:v>1214.5099071977199</c:v>
                </c:pt>
                <c:pt idx="23">
                  <c:v>1214.05868424598</c:v>
                </c:pt>
                <c:pt idx="24">
                  <c:v>1206.57687026845</c:v>
                </c:pt>
                <c:pt idx="25">
                  <c:v>1206.0674623858099</c:v>
                </c:pt>
                <c:pt idx="26">
                  <c:v>1196.99584800309</c:v>
                </c:pt>
                <c:pt idx="27">
                  <c:v>1196.5245775401399</c:v>
                </c:pt>
                <c:pt idx="28">
                  <c:v>1188.71035194873</c:v>
                </c:pt>
                <c:pt idx="29">
                  <c:v>1188.1768847897099</c:v>
                </c:pt>
                <c:pt idx="30">
                  <c:v>1178.67681909103</c:v>
                </c:pt>
                <c:pt idx="31">
                  <c:v>1178.1832905776901</c:v>
                </c:pt>
                <c:pt idx="32">
                  <c:v>1170</c:v>
                </c:pt>
              </c:numCache>
            </c:numRef>
          </c:yVal>
          <c:smooth val="0"/>
          <c:extLst>
            <c:ext xmlns:c16="http://schemas.microsoft.com/office/drawing/2014/chart" uri="{C3380CC4-5D6E-409C-BE32-E72D297353CC}">
              <c16:uniqueId val="{00000005-A71F-4144-A44B-E468F99ED196}"/>
            </c:ext>
          </c:extLst>
        </c:ser>
        <c:ser>
          <c:idx val="2"/>
          <c:order val="3"/>
          <c:tx>
            <c:strRef>
              <c:f>[T.xlsx]rosseland!$E$35</c:f>
              <c:strCache>
                <c:ptCount val="1"/>
                <c:pt idx="0">
                  <c:v>1700</c:v>
                </c:pt>
              </c:strCache>
            </c:strRef>
          </c:tx>
          <c:spPr>
            <a:ln w="19050" cap="rnd">
              <a:noFill/>
              <a:round/>
            </a:ln>
            <a:effectLst/>
          </c:spPr>
          <c:marker>
            <c:symbol val="circle"/>
            <c:size val="5"/>
            <c:spPr>
              <a:solidFill>
                <a:schemeClr val="accent3"/>
              </a:solidFill>
              <a:ln w="9525">
                <a:solidFill>
                  <a:schemeClr val="accent3"/>
                </a:solidFill>
              </a:ln>
              <a:effectLst/>
            </c:spPr>
          </c:marker>
          <c:trendline>
            <c:spPr>
              <a:ln w="19050" cap="rnd">
                <a:solidFill>
                  <a:schemeClr val="accent3"/>
                </a:solidFill>
                <a:prstDash val="sysDot"/>
              </a:ln>
              <a:effectLst/>
            </c:spPr>
            <c:trendlineType val="poly"/>
            <c:order val="3"/>
            <c:dispRSqr val="0"/>
            <c:dispEq val="0"/>
          </c:trendline>
          <c:xVal>
            <c:numRef>
              <c:f>[T.xlsx]rosseland!$A$2:$A$34</c:f>
              <c:numCache>
                <c:formatCode>0.00E+00</c:formatCode>
                <c:ptCount val="33"/>
                <c:pt idx="0" formatCode="General">
                  <c:v>0</c:v>
                </c:pt>
                <c:pt idx="1">
                  <c:v>1.7819919972800901E-4</c:v>
                </c:pt>
                <c:pt idx="2" formatCode="General">
                  <c:v>3.3515981170445098E-3</c:v>
                </c:pt>
                <c:pt idx="3" formatCode="General">
                  <c:v>3.51645622430063E-3</c:v>
                </c:pt>
                <c:pt idx="4" formatCode="General">
                  <c:v>6.2500000000000003E-3</c:v>
                </c:pt>
                <c:pt idx="5" formatCode="General">
                  <c:v>6.4281991997279997E-3</c:v>
                </c:pt>
                <c:pt idx="6" formatCode="General">
                  <c:v>9.6015981170445193E-3</c:v>
                </c:pt>
                <c:pt idx="7" formatCode="General">
                  <c:v>9.7664562243006299E-3</c:v>
                </c:pt>
                <c:pt idx="8" formatCode="General">
                  <c:v>1.2500000000000001E-2</c:v>
                </c:pt>
                <c:pt idx="9" formatCode="General">
                  <c:v>1.2678199199727999E-2</c:v>
                </c:pt>
                <c:pt idx="10" formatCode="General">
                  <c:v>1.5851598117044501E-2</c:v>
                </c:pt>
                <c:pt idx="11" formatCode="General">
                  <c:v>1.6016456224300601E-2</c:v>
                </c:pt>
                <c:pt idx="12" formatCode="General">
                  <c:v>1.8749999999999999E-2</c:v>
                </c:pt>
                <c:pt idx="13" formatCode="General">
                  <c:v>1.8928199199728001E-2</c:v>
                </c:pt>
                <c:pt idx="14" formatCode="General">
                  <c:v>2.2101598117044499E-2</c:v>
                </c:pt>
                <c:pt idx="15" formatCode="General">
                  <c:v>2.2266456224300599E-2</c:v>
                </c:pt>
                <c:pt idx="16" formatCode="General">
                  <c:v>2.5000000000000001E-2</c:v>
                </c:pt>
                <c:pt idx="17" formatCode="General">
                  <c:v>2.5178199199728E-2</c:v>
                </c:pt>
                <c:pt idx="18" formatCode="General">
                  <c:v>2.8351598117044501E-2</c:v>
                </c:pt>
                <c:pt idx="19" formatCode="General">
                  <c:v>2.8516456224300601E-2</c:v>
                </c:pt>
                <c:pt idx="20" formatCode="General">
                  <c:v>3.1249999999999899E-2</c:v>
                </c:pt>
                <c:pt idx="21" formatCode="General">
                  <c:v>3.1428199199727898E-2</c:v>
                </c:pt>
                <c:pt idx="22" formatCode="General">
                  <c:v>3.4601598117044503E-2</c:v>
                </c:pt>
                <c:pt idx="23" formatCode="General">
                  <c:v>3.47664562243006E-2</c:v>
                </c:pt>
                <c:pt idx="24" formatCode="General">
                  <c:v>3.7499999999999999E-2</c:v>
                </c:pt>
                <c:pt idx="25" formatCode="General">
                  <c:v>3.7678199199728001E-2</c:v>
                </c:pt>
                <c:pt idx="26" formatCode="General">
                  <c:v>4.0851598117044502E-2</c:v>
                </c:pt>
                <c:pt idx="27" formatCode="General">
                  <c:v>4.1016456224300599E-2</c:v>
                </c:pt>
                <c:pt idx="28" formatCode="General">
                  <c:v>4.3749999999999997E-2</c:v>
                </c:pt>
                <c:pt idx="29" formatCode="General">
                  <c:v>4.3928199199727902E-2</c:v>
                </c:pt>
                <c:pt idx="30" formatCode="General">
                  <c:v>4.7101598117044501E-2</c:v>
                </c:pt>
                <c:pt idx="31" formatCode="General">
                  <c:v>4.7266456224300597E-2</c:v>
                </c:pt>
                <c:pt idx="32" formatCode="General">
                  <c:v>0.05</c:v>
                </c:pt>
              </c:numCache>
            </c:numRef>
          </c:xVal>
          <c:yVal>
            <c:numRef>
              <c:f>[T.xlsx]rosseland!$E$2:$E$34</c:f>
              <c:numCache>
                <c:formatCode>General</c:formatCode>
                <c:ptCount val="33"/>
                <c:pt idx="0">
                  <c:v>1700</c:v>
                </c:pt>
                <c:pt idx="1">
                  <c:v>1699.4704771880799</c:v>
                </c:pt>
                <c:pt idx="2">
                  <c:v>1690.0406530329501</c:v>
                </c:pt>
                <c:pt idx="3">
                  <c:v>1689.5507735685401</c:v>
                </c:pt>
                <c:pt idx="4">
                  <c:v>1681.42798856835</c:v>
                </c:pt>
                <c:pt idx="5">
                  <c:v>1680.88031535136</c:v>
                </c:pt>
                <c:pt idx="6">
                  <c:v>1671.1272659746</c:v>
                </c:pt>
                <c:pt idx="7">
                  <c:v>1670.6205949565101</c:v>
                </c:pt>
                <c:pt idx="8">
                  <c:v>1662.21938599648</c:v>
                </c:pt>
                <c:pt idx="9">
                  <c:v>1661.65204091962</c:v>
                </c:pt>
                <c:pt idx="10">
                  <c:v>1651.54867201909</c:v>
                </c:pt>
                <c:pt idx="11">
                  <c:v>1651.0238018980399</c:v>
                </c:pt>
                <c:pt idx="12">
                  <c:v>1642.3208301345601</c:v>
                </c:pt>
                <c:pt idx="13">
                  <c:v>1641.7320813480801</c:v>
                </c:pt>
                <c:pt idx="14">
                  <c:v>1631.2475518751901</c:v>
                </c:pt>
                <c:pt idx="15">
                  <c:v>1630.7028804583899</c:v>
                </c:pt>
                <c:pt idx="16">
                  <c:v>1621.67157962653</c:v>
                </c:pt>
                <c:pt idx="17">
                  <c:v>1621.05944290911</c:v>
                </c:pt>
                <c:pt idx="18">
                  <c:v>1610.1584175437499</c:v>
                </c:pt>
                <c:pt idx="19">
                  <c:v>1609.59210916094</c:v>
                </c:pt>
                <c:pt idx="20">
                  <c:v>1600.2020416615101</c:v>
                </c:pt>
                <c:pt idx="21">
                  <c:v>1599.5642272458599</c:v>
                </c:pt>
                <c:pt idx="22">
                  <c:v>1588.2059294580199</c:v>
                </c:pt>
                <c:pt idx="23">
                  <c:v>1587.6158657680301</c:v>
                </c:pt>
                <c:pt idx="24">
                  <c:v>1577.8319069814199</c:v>
                </c:pt>
                <c:pt idx="25">
                  <c:v>1577.1657514778799</c:v>
                </c:pt>
                <c:pt idx="26">
                  <c:v>1565.3027512121801</c:v>
                </c:pt>
                <c:pt idx="27">
                  <c:v>1564.6864682231401</c:v>
                </c:pt>
                <c:pt idx="28">
                  <c:v>1554.46776222924</c:v>
                </c:pt>
                <c:pt idx="29">
                  <c:v>1553.7701405255</c:v>
                </c:pt>
                <c:pt idx="30">
                  <c:v>1541.3467852987101</c:v>
                </c:pt>
                <c:pt idx="31">
                  <c:v>1540.70139186352</c:v>
                </c:pt>
                <c:pt idx="32">
                  <c:v>1530</c:v>
                </c:pt>
              </c:numCache>
            </c:numRef>
          </c:yVal>
          <c:smooth val="0"/>
          <c:extLst>
            <c:ext xmlns:c16="http://schemas.microsoft.com/office/drawing/2014/chart" uri="{C3380CC4-5D6E-409C-BE32-E72D297353CC}">
              <c16:uniqueId val="{00000007-A71F-4144-A44B-E468F99ED196}"/>
            </c:ext>
          </c:extLst>
        </c:ser>
        <c:ser>
          <c:idx val="4"/>
          <c:order val="4"/>
          <c:tx>
            <c:strRef>
              <c:f>[T.xlsx]rosseland!$F$35</c:f>
              <c:strCache>
                <c:ptCount val="1"/>
                <c:pt idx="0">
                  <c:v>2100</c:v>
                </c:pt>
              </c:strCache>
            </c:strRef>
          </c:tx>
          <c:spPr>
            <a:ln w="25400" cap="rnd">
              <a:noFill/>
              <a:round/>
            </a:ln>
            <a:effectLst/>
          </c:spPr>
          <c:marker>
            <c:symbol val="circle"/>
            <c:size val="5"/>
            <c:spPr>
              <a:solidFill>
                <a:schemeClr val="accent5"/>
              </a:solidFill>
              <a:ln w="9525">
                <a:solidFill>
                  <a:schemeClr val="accent5"/>
                </a:solidFill>
              </a:ln>
              <a:effectLst/>
            </c:spPr>
          </c:marker>
          <c:trendline>
            <c:spPr>
              <a:ln w="19050" cap="rnd">
                <a:solidFill>
                  <a:schemeClr val="accent5"/>
                </a:solidFill>
                <a:prstDash val="sysDot"/>
              </a:ln>
              <a:effectLst/>
            </c:spPr>
            <c:trendlineType val="poly"/>
            <c:order val="3"/>
            <c:dispRSqr val="0"/>
            <c:dispEq val="0"/>
          </c:trendline>
          <c:xVal>
            <c:numRef>
              <c:f>[T.xlsx]rosseland!$A$2:$A$34</c:f>
              <c:numCache>
                <c:formatCode>0.00E+00</c:formatCode>
                <c:ptCount val="33"/>
                <c:pt idx="0" formatCode="General">
                  <c:v>0</c:v>
                </c:pt>
                <c:pt idx="1">
                  <c:v>1.7819919972800901E-4</c:v>
                </c:pt>
                <c:pt idx="2" formatCode="General">
                  <c:v>3.3515981170445098E-3</c:v>
                </c:pt>
                <c:pt idx="3" formatCode="General">
                  <c:v>3.51645622430063E-3</c:v>
                </c:pt>
                <c:pt idx="4" formatCode="General">
                  <c:v>6.2500000000000003E-3</c:v>
                </c:pt>
                <c:pt idx="5" formatCode="General">
                  <c:v>6.4281991997279997E-3</c:v>
                </c:pt>
                <c:pt idx="6" formatCode="General">
                  <c:v>9.6015981170445193E-3</c:v>
                </c:pt>
                <c:pt idx="7" formatCode="General">
                  <c:v>9.7664562243006299E-3</c:v>
                </c:pt>
                <c:pt idx="8" formatCode="General">
                  <c:v>1.2500000000000001E-2</c:v>
                </c:pt>
                <c:pt idx="9" formatCode="General">
                  <c:v>1.2678199199727999E-2</c:v>
                </c:pt>
                <c:pt idx="10" formatCode="General">
                  <c:v>1.5851598117044501E-2</c:v>
                </c:pt>
                <c:pt idx="11" formatCode="General">
                  <c:v>1.6016456224300601E-2</c:v>
                </c:pt>
                <c:pt idx="12" formatCode="General">
                  <c:v>1.8749999999999999E-2</c:v>
                </c:pt>
                <c:pt idx="13" formatCode="General">
                  <c:v>1.8928199199728001E-2</c:v>
                </c:pt>
                <c:pt idx="14" formatCode="General">
                  <c:v>2.2101598117044499E-2</c:v>
                </c:pt>
                <c:pt idx="15" formatCode="General">
                  <c:v>2.2266456224300599E-2</c:v>
                </c:pt>
                <c:pt idx="16" formatCode="General">
                  <c:v>2.5000000000000001E-2</c:v>
                </c:pt>
                <c:pt idx="17" formatCode="General">
                  <c:v>2.5178199199728E-2</c:v>
                </c:pt>
                <c:pt idx="18" formatCode="General">
                  <c:v>2.8351598117044501E-2</c:v>
                </c:pt>
                <c:pt idx="19" formatCode="General">
                  <c:v>2.8516456224300601E-2</c:v>
                </c:pt>
                <c:pt idx="20" formatCode="General">
                  <c:v>3.1249999999999899E-2</c:v>
                </c:pt>
                <c:pt idx="21" formatCode="General">
                  <c:v>3.1428199199727898E-2</c:v>
                </c:pt>
                <c:pt idx="22" formatCode="General">
                  <c:v>3.4601598117044503E-2</c:v>
                </c:pt>
                <c:pt idx="23" formatCode="General">
                  <c:v>3.47664562243006E-2</c:v>
                </c:pt>
                <c:pt idx="24" formatCode="General">
                  <c:v>3.7499999999999999E-2</c:v>
                </c:pt>
                <c:pt idx="25" formatCode="General">
                  <c:v>3.7678199199728001E-2</c:v>
                </c:pt>
                <c:pt idx="26" formatCode="General">
                  <c:v>4.0851598117044502E-2</c:v>
                </c:pt>
                <c:pt idx="27" formatCode="General">
                  <c:v>4.1016456224300599E-2</c:v>
                </c:pt>
                <c:pt idx="28" formatCode="General">
                  <c:v>4.3749999999999997E-2</c:v>
                </c:pt>
                <c:pt idx="29" formatCode="General">
                  <c:v>4.3928199199727902E-2</c:v>
                </c:pt>
                <c:pt idx="30" formatCode="General">
                  <c:v>4.7101598117044501E-2</c:v>
                </c:pt>
                <c:pt idx="31" formatCode="General">
                  <c:v>4.7266456224300597E-2</c:v>
                </c:pt>
                <c:pt idx="32" formatCode="General">
                  <c:v>0.05</c:v>
                </c:pt>
              </c:numCache>
            </c:numRef>
          </c:xVal>
          <c:yVal>
            <c:numRef>
              <c:f>[T.xlsx]rosseland!$F$2:$F$34</c:f>
              <c:numCache>
                <c:formatCode>General</c:formatCode>
                <c:ptCount val="33"/>
                <c:pt idx="0">
                  <c:v>2100</c:v>
                </c:pt>
                <c:pt idx="1">
                  <c:v>2099.34588690488</c:v>
                </c:pt>
                <c:pt idx="2">
                  <c:v>2087.6973397115498</c:v>
                </c:pt>
                <c:pt idx="3">
                  <c:v>2087.0921975618899</c:v>
                </c:pt>
                <c:pt idx="4">
                  <c:v>2077.0582199543101</c:v>
                </c:pt>
                <c:pt idx="5">
                  <c:v>2076.38168533005</c:v>
                </c:pt>
                <c:pt idx="6">
                  <c:v>2064.3338520770499</c:v>
                </c:pt>
                <c:pt idx="7">
                  <c:v>2063.7079670123699</c:v>
                </c:pt>
                <c:pt idx="8">
                  <c:v>2053.3300471675898</c:v>
                </c:pt>
                <c:pt idx="9">
                  <c:v>2052.62921140769</c:v>
                </c:pt>
                <c:pt idx="10">
                  <c:v>2040.1486197715601</c:v>
                </c:pt>
                <c:pt idx="11">
                  <c:v>2039.5002529042999</c:v>
                </c:pt>
                <c:pt idx="12">
                  <c:v>2028.7495579955</c:v>
                </c:pt>
                <c:pt idx="13">
                  <c:v>2028.02228143554</c:v>
                </c:pt>
                <c:pt idx="14">
                  <c:v>2015.0708279415001</c:v>
                </c:pt>
                <c:pt idx="15">
                  <c:v>2014.3979997957499</c:v>
                </c:pt>
                <c:pt idx="16">
                  <c:v>2003.2417077545199</c:v>
                </c:pt>
                <c:pt idx="17">
                  <c:v>2002.4855389240299</c:v>
                </c:pt>
                <c:pt idx="18">
                  <c:v>1989.0195674065301</c:v>
                </c:pt>
                <c:pt idx="19">
                  <c:v>1988.3200100440399</c:v>
                </c:pt>
                <c:pt idx="20">
                  <c:v>1976.7205157527401</c:v>
                </c:pt>
                <c:pt idx="21">
                  <c:v>1975.9326258238</c:v>
                </c:pt>
                <c:pt idx="22">
                  <c:v>1961.9017600775501</c:v>
                </c:pt>
                <c:pt idx="23">
                  <c:v>1961.1728564539101</c:v>
                </c:pt>
                <c:pt idx="24">
                  <c:v>1949.08676619938</c:v>
                </c:pt>
                <c:pt idx="25">
                  <c:v>1948.2638649748701</c:v>
                </c:pt>
                <c:pt idx="26">
                  <c:v>1933.6095126607199</c:v>
                </c:pt>
                <c:pt idx="27">
                  <c:v>1932.84821890329</c:v>
                </c:pt>
                <c:pt idx="28">
                  <c:v>1920.2250616517099</c:v>
                </c:pt>
                <c:pt idx="29">
                  <c:v>1919.36328856402</c:v>
                </c:pt>
                <c:pt idx="30">
                  <c:v>1904.0167000966001</c:v>
                </c:pt>
                <c:pt idx="31">
                  <c:v>1903.2194446637</c:v>
                </c:pt>
                <c:pt idx="32">
                  <c:v>1890</c:v>
                </c:pt>
              </c:numCache>
            </c:numRef>
          </c:yVal>
          <c:smooth val="0"/>
          <c:extLst>
            <c:ext xmlns:c16="http://schemas.microsoft.com/office/drawing/2014/chart" uri="{C3380CC4-5D6E-409C-BE32-E72D297353CC}">
              <c16:uniqueId val="{00000009-A71F-4144-A44B-E468F99ED196}"/>
            </c:ext>
          </c:extLst>
        </c:ser>
        <c:ser>
          <c:idx val="5"/>
          <c:order val="5"/>
          <c:tx>
            <c:strRef>
              <c:f>[T.xlsx]rosseland!$G$35</c:f>
              <c:strCache>
                <c:ptCount val="1"/>
                <c:pt idx="0">
                  <c:v>2500</c:v>
                </c:pt>
              </c:strCache>
            </c:strRef>
          </c:tx>
          <c:spPr>
            <a:ln w="25400" cap="rnd">
              <a:noFill/>
              <a:round/>
            </a:ln>
            <a:effectLst/>
          </c:spPr>
          <c:marker>
            <c:symbol val="circle"/>
            <c:size val="5"/>
            <c:spPr>
              <a:solidFill>
                <a:schemeClr val="accent6"/>
              </a:solidFill>
              <a:ln w="9525">
                <a:solidFill>
                  <a:schemeClr val="accent6"/>
                </a:solidFill>
              </a:ln>
              <a:effectLst/>
            </c:spPr>
          </c:marker>
          <c:trendline>
            <c:spPr>
              <a:ln w="19050" cap="rnd">
                <a:solidFill>
                  <a:schemeClr val="accent6"/>
                </a:solidFill>
                <a:prstDash val="sysDot"/>
              </a:ln>
              <a:effectLst/>
            </c:spPr>
            <c:trendlineType val="poly"/>
            <c:order val="3"/>
            <c:dispRSqr val="0"/>
            <c:dispEq val="0"/>
          </c:trendline>
          <c:xVal>
            <c:numRef>
              <c:f>[T.xlsx]rosseland!$A$2:$A$34</c:f>
              <c:numCache>
                <c:formatCode>0.00E+00</c:formatCode>
                <c:ptCount val="33"/>
                <c:pt idx="0" formatCode="General">
                  <c:v>0</c:v>
                </c:pt>
                <c:pt idx="1">
                  <c:v>1.7819919972800901E-4</c:v>
                </c:pt>
                <c:pt idx="2" formatCode="General">
                  <c:v>3.3515981170445098E-3</c:v>
                </c:pt>
                <c:pt idx="3" formatCode="General">
                  <c:v>3.51645622430063E-3</c:v>
                </c:pt>
                <c:pt idx="4" formatCode="General">
                  <c:v>6.2500000000000003E-3</c:v>
                </c:pt>
                <c:pt idx="5" formatCode="General">
                  <c:v>6.4281991997279997E-3</c:v>
                </c:pt>
                <c:pt idx="6" formatCode="General">
                  <c:v>9.6015981170445193E-3</c:v>
                </c:pt>
                <c:pt idx="7" formatCode="General">
                  <c:v>9.7664562243006299E-3</c:v>
                </c:pt>
                <c:pt idx="8" formatCode="General">
                  <c:v>1.2500000000000001E-2</c:v>
                </c:pt>
                <c:pt idx="9" formatCode="General">
                  <c:v>1.2678199199727999E-2</c:v>
                </c:pt>
                <c:pt idx="10" formatCode="General">
                  <c:v>1.5851598117044501E-2</c:v>
                </c:pt>
                <c:pt idx="11" formatCode="General">
                  <c:v>1.6016456224300601E-2</c:v>
                </c:pt>
                <c:pt idx="12" formatCode="General">
                  <c:v>1.8749999999999999E-2</c:v>
                </c:pt>
                <c:pt idx="13" formatCode="General">
                  <c:v>1.8928199199728001E-2</c:v>
                </c:pt>
                <c:pt idx="14" formatCode="General">
                  <c:v>2.2101598117044499E-2</c:v>
                </c:pt>
                <c:pt idx="15" formatCode="General">
                  <c:v>2.2266456224300599E-2</c:v>
                </c:pt>
                <c:pt idx="16" formatCode="General">
                  <c:v>2.5000000000000001E-2</c:v>
                </c:pt>
                <c:pt idx="17" formatCode="General">
                  <c:v>2.5178199199728E-2</c:v>
                </c:pt>
                <c:pt idx="18" formatCode="General">
                  <c:v>2.8351598117044501E-2</c:v>
                </c:pt>
                <c:pt idx="19" formatCode="General">
                  <c:v>2.8516456224300601E-2</c:v>
                </c:pt>
                <c:pt idx="20" formatCode="General">
                  <c:v>3.1249999999999899E-2</c:v>
                </c:pt>
                <c:pt idx="21" formatCode="General">
                  <c:v>3.1428199199727898E-2</c:v>
                </c:pt>
                <c:pt idx="22" formatCode="General">
                  <c:v>3.4601598117044503E-2</c:v>
                </c:pt>
                <c:pt idx="23" formatCode="General">
                  <c:v>3.47664562243006E-2</c:v>
                </c:pt>
                <c:pt idx="24" formatCode="General">
                  <c:v>3.7499999999999999E-2</c:v>
                </c:pt>
                <c:pt idx="25" formatCode="General">
                  <c:v>3.7678199199728001E-2</c:v>
                </c:pt>
                <c:pt idx="26" formatCode="General">
                  <c:v>4.0851598117044502E-2</c:v>
                </c:pt>
                <c:pt idx="27" formatCode="General">
                  <c:v>4.1016456224300599E-2</c:v>
                </c:pt>
                <c:pt idx="28" formatCode="General">
                  <c:v>4.3749999999999997E-2</c:v>
                </c:pt>
                <c:pt idx="29" formatCode="General">
                  <c:v>4.3928199199727902E-2</c:v>
                </c:pt>
                <c:pt idx="30" formatCode="General">
                  <c:v>4.7101598117044501E-2</c:v>
                </c:pt>
                <c:pt idx="31" formatCode="General">
                  <c:v>4.7266456224300597E-2</c:v>
                </c:pt>
                <c:pt idx="32" formatCode="General">
                  <c:v>0.05</c:v>
                </c:pt>
              </c:numCache>
            </c:numRef>
          </c:xVal>
          <c:yVal>
            <c:numRef>
              <c:f>[T.xlsx]rosseland!$G$2:$G$34</c:f>
              <c:numCache>
                <c:formatCode>General</c:formatCode>
                <c:ptCount val="33"/>
                <c:pt idx="0">
                  <c:v>2500</c:v>
                </c:pt>
                <c:pt idx="1">
                  <c:v>2499.2212957491402</c:v>
                </c:pt>
                <c:pt idx="2">
                  <c:v>2485.3540099793599</c:v>
                </c:pt>
                <c:pt idx="3">
                  <c:v>2484.6336043372198</c:v>
                </c:pt>
                <c:pt idx="4">
                  <c:v>2472.6884207377202</c:v>
                </c:pt>
                <c:pt idx="5">
                  <c:v>2471.8830239373401</c:v>
                </c:pt>
                <c:pt idx="6">
                  <c:v>2457.5403931160899</c:v>
                </c:pt>
                <c:pt idx="7">
                  <c:v>2456.79529329351</c:v>
                </c:pt>
                <c:pt idx="8">
                  <c:v>2444.44065076981</c:v>
                </c:pt>
                <c:pt idx="9">
                  <c:v>2443.6063237164099</c:v>
                </c:pt>
                <c:pt idx="10">
                  <c:v>2428.7484984737798</c:v>
                </c:pt>
                <c:pt idx="11">
                  <c:v>2427.97663429557</c:v>
                </c:pt>
                <c:pt idx="12">
                  <c:v>2415.17820687732</c:v>
                </c:pt>
                <c:pt idx="13">
                  <c:v>2414.3124021910699</c:v>
                </c:pt>
                <c:pt idx="14">
                  <c:v>2398.8940183927398</c:v>
                </c:pt>
                <c:pt idx="15">
                  <c:v>2398.0930331916502</c:v>
                </c:pt>
                <c:pt idx="16">
                  <c:v>2384.8117445287999</c:v>
                </c:pt>
                <c:pt idx="17">
                  <c:v>2383.9115435879899</c:v>
                </c:pt>
                <c:pt idx="18">
                  <c:v>2367.8806259672201</c:v>
                </c:pt>
                <c:pt idx="19">
                  <c:v>2367.0478196275899</c:v>
                </c:pt>
                <c:pt idx="20">
                  <c:v>2353.23889858653</c:v>
                </c:pt>
                <c:pt idx="21">
                  <c:v>2352.3009335623501</c:v>
                </c:pt>
                <c:pt idx="22">
                  <c:v>2335.5975073024201</c:v>
                </c:pt>
                <c:pt idx="23">
                  <c:v>2334.7297641318801</c:v>
                </c:pt>
                <c:pt idx="24">
                  <c:v>2320.3415488222599</c:v>
                </c:pt>
                <c:pt idx="25">
                  <c:v>2319.3619027290601</c:v>
                </c:pt>
                <c:pt idx="26">
                  <c:v>2301.91621354381</c:v>
                </c:pt>
                <c:pt idx="27">
                  <c:v>2301.0099098064602</c:v>
                </c:pt>
                <c:pt idx="28">
                  <c:v>2285.98231437088</c:v>
                </c:pt>
                <c:pt idx="29">
                  <c:v>2284.9563912308399</c:v>
                </c:pt>
                <c:pt idx="30">
                  <c:v>2266.6865932361002</c:v>
                </c:pt>
                <c:pt idx="31">
                  <c:v>2265.7374770373999</c:v>
                </c:pt>
                <c:pt idx="32">
                  <c:v>2250</c:v>
                </c:pt>
              </c:numCache>
            </c:numRef>
          </c:yVal>
          <c:smooth val="0"/>
          <c:extLst>
            <c:ext xmlns:c16="http://schemas.microsoft.com/office/drawing/2014/chart" uri="{C3380CC4-5D6E-409C-BE32-E72D297353CC}">
              <c16:uniqueId val="{0000000B-A71F-4144-A44B-E468F99ED196}"/>
            </c:ext>
          </c:extLst>
        </c:ser>
        <c:dLbls>
          <c:showLegendKey val="0"/>
          <c:showVal val="0"/>
          <c:showCatName val="0"/>
          <c:showSerName val="0"/>
          <c:showPercent val="0"/>
          <c:showBubbleSize val="0"/>
        </c:dLbls>
        <c:axId val="385354196"/>
        <c:axId val="800740396"/>
      </c:scatterChart>
      <c:valAx>
        <c:axId val="385354196"/>
        <c:scaling>
          <c:orientation val="minMax"/>
          <c:max val="0.05"/>
          <c:min val="0"/>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DengXian" panose="02010600030101010101" charset="-122"/>
                <a:ea typeface="DengXian" panose="02010600030101010101" charset="-122"/>
                <a:cs typeface="DengXian" panose="02010600030101010101" charset="-122"/>
                <a:sym typeface="DengXian" panose="02010600030101010101" charset="-122"/>
              </a:defRPr>
            </a:pPr>
            <a:endParaRPr lang="en-US"/>
          </a:p>
        </c:txPr>
        <c:crossAx val="800740396"/>
        <c:crosses val="autoZero"/>
        <c:crossBetween val="midCat"/>
      </c:valAx>
      <c:valAx>
        <c:axId val="800740396"/>
        <c:scaling>
          <c:orientation val="minMax"/>
        </c:scaling>
        <c:delete val="1"/>
        <c:axPos val="l"/>
        <c:numFmt formatCode="General" sourceLinked="1"/>
        <c:majorTickMark val="none"/>
        <c:minorTickMark val="none"/>
        <c:tickLblPos val="nextTo"/>
        <c:crossAx val="385354196"/>
        <c:crosses val="autoZero"/>
        <c:crossBetween val="midCat"/>
        <c:majorUnit val="1500"/>
      </c:valAx>
      <c:spPr>
        <a:noFill/>
        <a:ln w="9525" cap="flat" cmpd="sng" algn="ctr">
          <a:solidFill>
            <a:schemeClr val="tx1">
              <a:lumMod val="15000"/>
              <a:lumOff val="85000"/>
            </a:schemeClr>
          </a:solidFill>
          <a:round/>
        </a:ln>
        <a:effectLst/>
      </c:spPr>
    </c:plotArea>
    <c:legend>
      <c:legendPos val="b"/>
      <c:legendEntry>
        <c:idx val="0"/>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DengXian" panose="02010600030101010101" charset="-122"/>
                <a:ea typeface="DengXian" panose="02010600030101010101" charset="-122"/>
                <a:cs typeface="DengXian" panose="02010600030101010101" charset="-122"/>
                <a:sym typeface="DengXian" panose="02010600030101010101" charset="-122"/>
              </a:defRPr>
            </a:pPr>
            <a:endParaRPr lang="en-US"/>
          </a:p>
        </c:txPr>
      </c:legendEntry>
      <c:legendEntry>
        <c:idx val="1"/>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DengXian" panose="02010600030101010101" charset="-122"/>
                <a:ea typeface="DengXian" panose="02010600030101010101" charset="-122"/>
                <a:cs typeface="DengXian" panose="02010600030101010101" charset="-122"/>
                <a:sym typeface="DengXian" panose="02010600030101010101" charset="-122"/>
              </a:defRPr>
            </a:pPr>
            <a:endParaRPr lang="en-US"/>
          </a:p>
        </c:txPr>
      </c:legendEntry>
      <c:legendEntry>
        <c:idx val="2"/>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DengXian" panose="02010600030101010101" charset="-122"/>
                <a:ea typeface="DengXian" panose="02010600030101010101" charset="-122"/>
                <a:cs typeface="DengXian" panose="02010600030101010101" charset="-122"/>
                <a:sym typeface="DengXian" panose="02010600030101010101" charset="-122"/>
              </a:defRPr>
            </a:pPr>
            <a:endParaRPr lang="en-US"/>
          </a:p>
        </c:txPr>
      </c:legendEntry>
      <c:legendEntry>
        <c:idx val="3"/>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DengXian" panose="02010600030101010101" charset="-122"/>
                <a:ea typeface="DengXian" panose="02010600030101010101" charset="-122"/>
                <a:cs typeface="DengXian" panose="02010600030101010101" charset="-122"/>
                <a:sym typeface="DengXian" panose="02010600030101010101" charset="-122"/>
              </a:defRPr>
            </a:pPr>
            <a:endParaRPr lang="en-US"/>
          </a:p>
        </c:txPr>
      </c:legendEntry>
      <c:legendEntry>
        <c:idx val="4"/>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DengXian" panose="02010600030101010101" charset="-122"/>
                <a:ea typeface="DengXian" panose="02010600030101010101" charset="-122"/>
                <a:cs typeface="DengXian" panose="02010600030101010101" charset="-122"/>
                <a:sym typeface="DengXian" panose="02010600030101010101" charset="-122"/>
              </a:defRPr>
            </a:pPr>
            <a:endParaRPr lang="en-US"/>
          </a:p>
        </c:txPr>
      </c:legendEntry>
      <c:legendEntry>
        <c:idx val="5"/>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DengXian" panose="02010600030101010101" charset="-122"/>
                <a:ea typeface="DengXian" panose="02010600030101010101" charset="-122"/>
                <a:cs typeface="DengXian" panose="02010600030101010101" charset="-122"/>
                <a:sym typeface="DengXian" panose="02010600030101010101" charset="-122"/>
              </a:defRPr>
            </a:pPr>
            <a:endParaRPr lang="en-US"/>
          </a:p>
        </c:txPr>
      </c:legendEntry>
      <c:legendEntry>
        <c:idx val="6"/>
        <c:delete val="1"/>
      </c:legendEntry>
      <c:legendEntry>
        <c:idx val="7"/>
        <c:delete val="1"/>
      </c:legendEntry>
      <c:legendEntry>
        <c:idx val="8"/>
        <c:delete val="1"/>
      </c:legendEntry>
      <c:legendEntry>
        <c:idx val="9"/>
        <c:delete val="1"/>
      </c:legendEntry>
      <c:legendEntry>
        <c:idx val="10"/>
        <c:delete val="1"/>
      </c:legendEntry>
      <c:legendEntry>
        <c:idx val="11"/>
        <c:delete val="1"/>
      </c:legendEntry>
      <c:layout>
        <c:manualLayout>
          <c:xMode val="edge"/>
          <c:yMode val="edge"/>
          <c:x val="2.800244451786001E-2"/>
          <c:y val="2.1742300433057653E-3"/>
          <c:w val="0.89788086419989499"/>
          <c:h val="6.789839508968E-2"/>
        </c:manualLayout>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DengXian" panose="02010600030101010101" charset="-122"/>
              <a:ea typeface="DengXian" panose="02010600030101010101" charset="-122"/>
              <a:cs typeface="DengXian" panose="02010600030101010101" charset="-122"/>
              <a:sym typeface="DengXian" panose="02010600030101010101" charset="-122"/>
            </a:defRPr>
          </a:pPr>
          <a:endParaRPr lang="en-US"/>
        </a:p>
      </c:txPr>
    </c:legend>
    <c:plotVisOnly val="1"/>
    <c:dispBlanksAs val="span"/>
    <c:showDLblsOverMax val="0"/>
  </c:chart>
  <c:spPr>
    <a:noFill/>
    <a:ln w="9525" cap="flat" cmpd="sng" algn="ctr">
      <a:noFill/>
      <a:round/>
    </a:ln>
    <a:effectLst/>
  </c:spPr>
  <c:txPr>
    <a:bodyPr/>
    <a:lstStyle/>
    <a:p>
      <a:pPr>
        <a:defRPr lang="zh-CN">
          <a:latin typeface="DengXian" panose="02010600030101010101" charset="-122"/>
          <a:ea typeface="DengXian" panose="02010600030101010101" charset="-122"/>
          <a:cs typeface="DengXian" panose="02010600030101010101" charset="-122"/>
          <a:sym typeface="DengXian" panose="02010600030101010101" charset="-122"/>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400" b="1" i="0" u="none" strike="noStrike" kern="1200" baseline="0">
                <a:solidFill>
                  <a:schemeClr val="dk1">
                    <a:lumMod val="75000"/>
                    <a:lumOff val="25000"/>
                  </a:schemeClr>
                </a:solidFill>
                <a:latin typeface="+mn-lt"/>
                <a:ea typeface="+mn-ea"/>
                <a:cs typeface="+mn-cs"/>
              </a:defRPr>
            </a:pPr>
            <a:r>
              <a:rPr lang="en-GB" altLang="zh-CN"/>
              <a:t>Rosseland</a:t>
            </a:r>
          </a:p>
        </c:rich>
      </c:tx>
      <c:layout>
        <c:manualLayout>
          <c:xMode val="edge"/>
          <c:yMode val="edge"/>
          <c:x val="0.39533375212695288"/>
          <c:y val="0.10292113309021254"/>
        </c:manualLayout>
      </c:layout>
      <c:overlay val="0"/>
      <c:spPr>
        <a:noFill/>
        <a:ln>
          <a:noFill/>
        </a:ln>
        <a:effectLst/>
      </c:spPr>
      <c:txPr>
        <a:bodyPr rot="0" spcFirstLastPara="0" vertOverflow="ellipsis" vert="horz" wrap="square" anchor="ctr" anchorCtr="1"/>
        <a:lstStyle/>
        <a:p>
          <a:pPr defTabSz="914400">
            <a:defRPr lang="zh-CN" sz="14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manualLayout>
          <c:layoutTarget val="inner"/>
          <c:xMode val="edge"/>
          <c:yMode val="edge"/>
          <c:x val="0.16051213623575172"/>
          <c:y val="3.9070247172799943E-2"/>
          <c:w val="0.77059009265131584"/>
          <c:h val="0.72946181898552331"/>
        </c:manualLayout>
      </c:layout>
      <c:lineChart>
        <c:grouping val="standard"/>
        <c:varyColors val="0"/>
        <c:ser>
          <c:idx val="0"/>
          <c:order val="0"/>
          <c:tx>
            <c:strRef>
              <c:f>[2301.xlsx]Sheet1!$A$31</c:f>
              <c:strCache>
                <c:ptCount val="1"/>
                <c:pt idx="0">
                  <c:v>F-T-005</c:v>
                </c:pt>
              </c:strCache>
            </c:strRef>
          </c:tx>
          <c:spPr>
            <a:ln w="28575" cap="rnd">
              <a:solidFill>
                <a:schemeClr val="accent1"/>
              </a:solidFill>
              <a:round/>
            </a:ln>
            <a:effectLst/>
          </c:spPr>
          <c:marker>
            <c:symbol val="none"/>
          </c:marker>
          <c:cat>
            <c:numRef>
              <c:f>[2301.xlsx]Sheet1!$B$22:$G$22</c:f>
              <c:numCache>
                <c:formatCode>General</c:formatCode>
                <c:ptCount val="6"/>
                <c:pt idx="0">
                  <c:v>500</c:v>
                </c:pt>
                <c:pt idx="1">
                  <c:v>900</c:v>
                </c:pt>
                <c:pt idx="2">
                  <c:v>1300</c:v>
                </c:pt>
                <c:pt idx="3">
                  <c:v>1700</c:v>
                </c:pt>
                <c:pt idx="4">
                  <c:v>2100</c:v>
                </c:pt>
                <c:pt idx="5">
                  <c:v>2500</c:v>
                </c:pt>
              </c:numCache>
            </c:numRef>
          </c:cat>
          <c:val>
            <c:numRef>
              <c:f>[2301.xlsx]Sheet1!$B$54:$G$54</c:f>
              <c:numCache>
                <c:formatCode>0.000000%</c:formatCode>
                <c:ptCount val="6"/>
                <c:pt idx="0">
                  <c:v>4.0132008346437697E-3</c:v>
                </c:pt>
                <c:pt idx="1">
                  <c:v>3.9512770379363203E-3</c:v>
                </c:pt>
                <c:pt idx="2">
                  <c:v>3.7850441051307201E-3</c:v>
                </c:pt>
                <c:pt idx="3">
                  <c:v>3.67521034141412E-3</c:v>
                </c:pt>
                <c:pt idx="4">
                  <c:v>4.0025444661438703E-3</c:v>
                </c:pt>
                <c:pt idx="5">
                  <c:v>4.4284307653910298E-3</c:v>
                </c:pt>
              </c:numCache>
            </c:numRef>
          </c:val>
          <c:smooth val="0"/>
          <c:extLst>
            <c:ext xmlns:c16="http://schemas.microsoft.com/office/drawing/2014/chart" uri="{C3380CC4-5D6E-409C-BE32-E72D297353CC}">
              <c16:uniqueId val="{00000000-0E45-429B-B9DE-442F22E799C2}"/>
            </c:ext>
          </c:extLst>
        </c:ser>
        <c:ser>
          <c:idx val="1"/>
          <c:order val="1"/>
          <c:tx>
            <c:strRef>
              <c:f>[2301.xlsx]Sheet1!$A$32</c:f>
              <c:strCache>
                <c:ptCount val="1"/>
                <c:pt idx="0">
                  <c:v>F-T-01</c:v>
                </c:pt>
              </c:strCache>
            </c:strRef>
          </c:tx>
          <c:spPr>
            <a:ln w="28575" cap="rnd">
              <a:solidFill>
                <a:schemeClr val="accent2"/>
              </a:solidFill>
              <a:round/>
            </a:ln>
            <a:effectLst/>
          </c:spPr>
          <c:marker>
            <c:symbol val="none"/>
          </c:marker>
          <c:cat>
            <c:numRef>
              <c:f>[2301.xlsx]Sheet1!$B$22:$G$22</c:f>
              <c:numCache>
                <c:formatCode>General</c:formatCode>
                <c:ptCount val="6"/>
                <c:pt idx="0">
                  <c:v>500</c:v>
                </c:pt>
                <c:pt idx="1">
                  <c:v>900</c:v>
                </c:pt>
                <c:pt idx="2">
                  <c:v>1300</c:v>
                </c:pt>
                <c:pt idx="3">
                  <c:v>1700</c:v>
                </c:pt>
                <c:pt idx="4">
                  <c:v>2100</c:v>
                </c:pt>
                <c:pt idx="5">
                  <c:v>2500</c:v>
                </c:pt>
              </c:numCache>
            </c:numRef>
          </c:cat>
          <c:val>
            <c:numRef>
              <c:f>[2301.xlsx]Sheet1!$B$55:$G$55</c:f>
              <c:numCache>
                <c:formatCode>0.000000%</c:formatCode>
                <c:ptCount val="6"/>
                <c:pt idx="0">
                  <c:v>3.9668419852442096E-3</c:v>
                </c:pt>
                <c:pt idx="1">
                  <c:v>3.7484534087387001E-3</c:v>
                </c:pt>
                <c:pt idx="2">
                  <c:v>3.7282834329556399E-3</c:v>
                </c:pt>
                <c:pt idx="3">
                  <c:v>4.2058688823910801E-3</c:v>
                </c:pt>
                <c:pt idx="4">
                  <c:v>4.7816543493102498E-3</c:v>
                </c:pt>
                <c:pt idx="5">
                  <c:v>5.3394914106699399E-3</c:v>
                </c:pt>
              </c:numCache>
            </c:numRef>
          </c:val>
          <c:smooth val="0"/>
          <c:extLst>
            <c:ext xmlns:c16="http://schemas.microsoft.com/office/drawing/2014/chart" uri="{C3380CC4-5D6E-409C-BE32-E72D297353CC}">
              <c16:uniqueId val="{00000001-0E45-429B-B9DE-442F22E799C2}"/>
            </c:ext>
          </c:extLst>
        </c:ser>
        <c:ser>
          <c:idx val="2"/>
          <c:order val="2"/>
          <c:tx>
            <c:strRef>
              <c:f>[2301.xlsx]Sheet1!$A$34</c:f>
              <c:strCache>
                <c:ptCount val="1"/>
                <c:pt idx="0">
                  <c:v>P-T-100</c:v>
                </c:pt>
              </c:strCache>
            </c:strRef>
          </c:tx>
          <c:spPr>
            <a:ln w="28575" cap="rnd">
              <a:solidFill>
                <a:schemeClr val="accent3"/>
              </a:solidFill>
              <a:round/>
            </a:ln>
            <a:effectLst/>
          </c:spPr>
          <c:marker>
            <c:symbol val="none"/>
          </c:marker>
          <c:cat>
            <c:numRef>
              <c:f>[2301.xlsx]Sheet1!$B$22:$G$22</c:f>
              <c:numCache>
                <c:formatCode>General</c:formatCode>
                <c:ptCount val="6"/>
                <c:pt idx="0">
                  <c:v>500</c:v>
                </c:pt>
                <c:pt idx="1">
                  <c:v>900</c:v>
                </c:pt>
                <c:pt idx="2">
                  <c:v>1300</c:v>
                </c:pt>
                <c:pt idx="3">
                  <c:v>1700</c:v>
                </c:pt>
                <c:pt idx="4">
                  <c:v>2100</c:v>
                </c:pt>
                <c:pt idx="5">
                  <c:v>2500</c:v>
                </c:pt>
              </c:numCache>
            </c:numRef>
          </c:cat>
          <c:val>
            <c:numRef>
              <c:f>[2301.xlsx]Sheet1!$B$57:$G$57</c:f>
              <c:numCache>
                <c:formatCode>0.000000%</c:formatCode>
                <c:ptCount val="6"/>
                <c:pt idx="0">
                  <c:v>4.1178213227216799E-3</c:v>
                </c:pt>
                <c:pt idx="1">
                  <c:v>4.1289792453096498E-3</c:v>
                </c:pt>
                <c:pt idx="2">
                  <c:v>4.1305618262941499E-3</c:v>
                </c:pt>
                <c:pt idx="3">
                  <c:v>4.1310090566135703E-3</c:v>
                </c:pt>
                <c:pt idx="4">
                  <c:v>4.13118183171691E-3</c:v>
                </c:pt>
                <c:pt idx="5">
                  <c:v>4.1312608540191699E-3</c:v>
                </c:pt>
              </c:numCache>
            </c:numRef>
          </c:val>
          <c:smooth val="0"/>
          <c:extLst>
            <c:ext xmlns:c16="http://schemas.microsoft.com/office/drawing/2014/chart" uri="{C3380CC4-5D6E-409C-BE32-E72D297353CC}">
              <c16:uniqueId val="{00000002-0E45-429B-B9DE-442F22E799C2}"/>
            </c:ext>
          </c:extLst>
        </c:ser>
        <c:ser>
          <c:idx val="3"/>
          <c:order val="3"/>
          <c:tx>
            <c:strRef>
              <c:f>[2301.xlsx]Sheet1!$A$35</c:f>
              <c:strCache>
                <c:ptCount val="1"/>
                <c:pt idx="0">
                  <c:v>P-T-001</c:v>
                </c:pt>
              </c:strCache>
            </c:strRef>
          </c:tx>
          <c:spPr>
            <a:ln w="28575" cap="rnd">
              <a:solidFill>
                <a:schemeClr val="accent4"/>
              </a:solidFill>
              <a:round/>
            </a:ln>
            <a:effectLst/>
          </c:spPr>
          <c:marker>
            <c:symbol val="none"/>
          </c:marker>
          <c:cat>
            <c:numRef>
              <c:f>[2301.xlsx]Sheet1!$B$22:$G$22</c:f>
              <c:numCache>
                <c:formatCode>General</c:formatCode>
                <c:ptCount val="6"/>
                <c:pt idx="0">
                  <c:v>500</c:v>
                </c:pt>
                <c:pt idx="1">
                  <c:v>900</c:v>
                </c:pt>
                <c:pt idx="2">
                  <c:v>1300</c:v>
                </c:pt>
                <c:pt idx="3">
                  <c:v>1700</c:v>
                </c:pt>
                <c:pt idx="4">
                  <c:v>2100</c:v>
                </c:pt>
                <c:pt idx="5">
                  <c:v>2500</c:v>
                </c:pt>
              </c:numCache>
            </c:numRef>
          </c:cat>
          <c:val>
            <c:numRef>
              <c:f>[2301.xlsx]Sheet1!$B$58:$G$58</c:f>
              <c:numCache>
                <c:formatCode>0.000000%</c:formatCode>
                <c:ptCount val="6"/>
                <c:pt idx="0">
                  <c:v>4.1178213029472201E-3</c:v>
                </c:pt>
                <c:pt idx="1">
                  <c:v>4.1289791458833996E-3</c:v>
                </c:pt>
                <c:pt idx="2">
                  <c:v>4.1305615315298701E-3</c:v>
                </c:pt>
                <c:pt idx="3">
                  <c:v>4.1310083743250001E-3</c:v>
                </c:pt>
                <c:pt idx="4">
                  <c:v>4.1311805479425697E-3</c:v>
                </c:pt>
                <c:pt idx="5">
                  <c:v>4.1312586904704799E-3</c:v>
                </c:pt>
              </c:numCache>
            </c:numRef>
          </c:val>
          <c:smooth val="0"/>
          <c:extLst>
            <c:ext xmlns:c16="http://schemas.microsoft.com/office/drawing/2014/chart" uri="{C3380CC4-5D6E-409C-BE32-E72D297353CC}">
              <c16:uniqueId val="{00000003-0E45-429B-B9DE-442F22E799C2}"/>
            </c:ext>
          </c:extLst>
        </c:ser>
        <c:ser>
          <c:idx val="4"/>
          <c:order val="4"/>
          <c:tx>
            <c:strRef>
              <c:f>[2301.xlsx]Sheet1!$A$36</c:f>
              <c:strCache>
                <c:ptCount val="1"/>
                <c:pt idx="0">
                  <c:v>P-T-005</c:v>
                </c:pt>
              </c:strCache>
            </c:strRef>
          </c:tx>
          <c:spPr>
            <a:ln w="28575" cap="rnd">
              <a:solidFill>
                <a:schemeClr val="accent5"/>
              </a:solidFill>
              <a:round/>
            </a:ln>
            <a:effectLst/>
          </c:spPr>
          <c:marker>
            <c:symbol val="none"/>
          </c:marker>
          <c:cat>
            <c:numRef>
              <c:f>[2301.xlsx]Sheet1!$B$22:$G$22</c:f>
              <c:numCache>
                <c:formatCode>General</c:formatCode>
                <c:ptCount val="6"/>
                <c:pt idx="0">
                  <c:v>500</c:v>
                </c:pt>
                <c:pt idx="1">
                  <c:v>900</c:v>
                </c:pt>
                <c:pt idx="2">
                  <c:v>1300</c:v>
                </c:pt>
                <c:pt idx="3">
                  <c:v>1700</c:v>
                </c:pt>
                <c:pt idx="4">
                  <c:v>2100</c:v>
                </c:pt>
                <c:pt idx="5">
                  <c:v>2500</c:v>
                </c:pt>
              </c:numCache>
            </c:numRef>
          </c:cat>
          <c:val>
            <c:numRef>
              <c:f>[2301.xlsx]Sheet1!$B$59:$G$59</c:f>
              <c:numCache>
                <c:formatCode>0.000000%</c:formatCode>
                <c:ptCount val="6"/>
                <c:pt idx="0">
                  <c:v>4.0132008346437697E-3</c:v>
                </c:pt>
                <c:pt idx="1">
                  <c:v>3.9512770379363203E-3</c:v>
                </c:pt>
                <c:pt idx="2">
                  <c:v>3.7850441051307201E-3</c:v>
                </c:pt>
                <c:pt idx="3">
                  <c:v>3.67521034141412E-3</c:v>
                </c:pt>
                <c:pt idx="4">
                  <c:v>4.0025444661438703E-3</c:v>
                </c:pt>
                <c:pt idx="5">
                  <c:v>4.4284307653910298E-3</c:v>
                </c:pt>
              </c:numCache>
            </c:numRef>
          </c:val>
          <c:smooth val="0"/>
          <c:extLst>
            <c:ext xmlns:c16="http://schemas.microsoft.com/office/drawing/2014/chart" uri="{C3380CC4-5D6E-409C-BE32-E72D297353CC}">
              <c16:uniqueId val="{00000004-0E45-429B-B9DE-442F22E799C2}"/>
            </c:ext>
          </c:extLst>
        </c:ser>
        <c:ser>
          <c:idx val="5"/>
          <c:order val="5"/>
          <c:tx>
            <c:strRef>
              <c:f>[2301.xlsx]Sheet1!$A$37</c:f>
              <c:strCache>
                <c:ptCount val="1"/>
                <c:pt idx="0">
                  <c:v>P-T-01</c:v>
                </c:pt>
              </c:strCache>
            </c:strRef>
          </c:tx>
          <c:spPr>
            <a:ln w="28575" cap="rnd">
              <a:solidFill>
                <a:schemeClr val="accent6"/>
              </a:solidFill>
              <a:round/>
            </a:ln>
            <a:effectLst/>
          </c:spPr>
          <c:marker>
            <c:symbol val="none"/>
          </c:marker>
          <c:cat>
            <c:numRef>
              <c:f>[2301.xlsx]Sheet1!$B$22:$G$22</c:f>
              <c:numCache>
                <c:formatCode>General</c:formatCode>
                <c:ptCount val="6"/>
                <c:pt idx="0">
                  <c:v>500</c:v>
                </c:pt>
                <c:pt idx="1">
                  <c:v>900</c:v>
                </c:pt>
                <c:pt idx="2">
                  <c:v>1300</c:v>
                </c:pt>
                <c:pt idx="3">
                  <c:v>1700</c:v>
                </c:pt>
                <c:pt idx="4">
                  <c:v>2100</c:v>
                </c:pt>
                <c:pt idx="5">
                  <c:v>2500</c:v>
                </c:pt>
              </c:numCache>
            </c:numRef>
          </c:cat>
          <c:val>
            <c:numRef>
              <c:f>[2301.xlsx]Sheet1!$B$60:$G$60</c:f>
              <c:numCache>
                <c:formatCode>0.000000%</c:formatCode>
                <c:ptCount val="6"/>
                <c:pt idx="0">
                  <c:v>4.1178193449870303E-3</c:v>
                </c:pt>
                <c:pt idx="1">
                  <c:v>4.12896930142247E-3</c:v>
                </c:pt>
                <c:pt idx="2">
                  <c:v>4.1305323464369799E-3</c:v>
                </c:pt>
                <c:pt idx="3">
                  <c:v>4.1309408206932898E-3</c:v>
                </c:pt>
                <c:pt idx="4">
                  <c:v>4.13105344354321E-3</c:v>
                </c:pt>
                <c:pt idx="5">
                  <c:v>4.1310444861530999E-3</c:v>
                </c:pt>
              </c:numCache>
            </c:numRef>
          </c:val>
          <c:smooth val="0"/>
          <c:extLst>
            <c:ext xmlns:c16="http://schemas.microsoft.com/office/drawing/2014/chart" uri="{C3380CC4-5D6E-409C-BE32-E72D297353CC}">
              <c16:uniqueId val="{00000005-0E45-429B-B9DE-442F22E799C2}"/>
            </c:ext>
          </c:extLst>
        </c:ser>
        <c:ser>
          <c:idx val="6"/>
          <c:order val="6"/>
          <c:tx>
            <c:strRef>
              <c:f>[2301.xlsx]Sheet1!$A$38</c:f>
              <c:strCache>
                <c:ptCount val="1"/>
                <c:pt idx="0">
                  <c:v>P-T-1</c:v>
                </c:pt>
              </c:strCache>
            </c:strRef>
          </c:tx>
          <c:spPr>
            <a:ln w="28575" cap="rnd">
              <a:solidFill>
                <a:schemeClr val="accent1">
                  <a:lumMod val="60000"/>
                </a:schemeClr>
              </a:solidFill>
              <a:round/>
            </a:ln>
            <a:effectLst/>
          </c:spPr>
          <c:marker>
            <c:symbol val="none"/>
          </c:marker>
          <c:cat>
            <c:numRef>
              <c:f>[2301.xlsx]Sheet1!$B$22:$G$22</c:f>
              <c:numCache>
                <c:formatCode>General</c:formatCode>
                <c:ptCount val="6"/>
                <c:pt idx="0">
                  <c:v>500</c:v>
                </c:pt>
                <c:pt idx="1">
                  <c:v>900</c:v>
                </c:pt>
                <c:pt idx="2">
                  <c:v>1300</c:v>
                </c:pt>
                <c:pt idx="3">
                  <c:v>1700</c:v>
                </c:pt>
                <c:pt idx="4">
                  <c:v>2100</c:v>
                </c:pt>
                <c:pt idx="5">
                  <c:v>2500</c:v>
                </c:pt>
              </c:numCache>
            </c:numRef>
          </c:cat>
          <c:val>
            <c:numRef>
              <c:f>[2301.xlsx]Sheet1!$B$61:$G$61</c:f>
              <c:numCache>
                <c:formatCode>0.000000%</c:formatCode>
                <c:ptCount val="6"/>
                <c:pt idx="0">
                  <c:v>4.1176236394222703E-3</c:v>
                </c:pt>
                <c:pt idx="1">
                  <c:v>4.1279857527219098E-3</c:v>
                </c:pt>
                <c:pt idx="2">
                  <c:v>4.1276179192395301E-3</c:v>
                </c:pt>
                <c:pt idx="3">
                  <c:v>4.1242002506983204E-3</c:v>
                </c:pt>
                <c:pt idx="4">
                  <c:v>4.1183880611150398E-3</c:v>
                </c:pt>
                <c:pt idx="5">
                  <c:v>4.10974235407048E-3</c:v>
                </c:pt>
              </c:numCache>
            </c:numRef>
          </c:val>
          <c:smooth val="0"/>
          <c:extLst>
            <c:ext xmlns:c16="http://schemas.microsoft.com/office/drawing/2014/chart" uri="{C3380CC4-5D6E-409C-BE32-E72D297353CC}">
              <c16:uniqueId val="{00000006-0E45-429B-B9DE-442F22E799C2}"/>
            </c:ext>
          </c:extLst>
        </c:ser>
        <c:dLbls>
          <c:showLegendKey val="0"/>
          <c:showVal val="0"/>
          <c:showCatName val="0"/>
          <c:showSerName val="0"/>
          <c:showPercent val="0"/>
          <c:showBubbleSize val="0"/>
        </c:dLbls>
        <c:smooth val="0"/>
        <c:axId val="976320958"/>
        <c:axId val="726844419"/>
      </c:lineChart>
      <c:catAx>
        <c:axId val="976320958"/>
        <c:scaling>
          <c:orientation val="minMax"/>
        </c:scaling>
        <c:delete val="0"/>
        <c:axPos val="b"/>
        <c:title>
          <c:tx>
            <c:rich>
              <a:bodyPr rot="0" spcFirstLastPara="0" vertOverflow="ellipsis" vert="horz" wrap="square" anchor="ctr" anchorCtr="1"/>
              <a:lstStyle/>
              <a:p>
                <a:pPr defTabSz="914400">
                  <a:defRPr lang="zh-CN" sz="1000" b="0" i="0" u="none" strike="noStrike" kern="1200" baseline="0">
                    <a:solidFill>
                      <a:schemeClr val="tx1">
                        <a:lumMod val="65000"/>
                        <a:lumOff val="35000"/>
                      </a:schemeClr>
                    </a:solidFill>
                    <a:latin typeface="+mn-lt"/>
                    <a:ea typeface="+mn-ea"/>
                    <a:cs typeface="+mn-cs"/>
                  </a:defRPr>
                </a:pPr>
                <a:r>
                  <a:rPr lang="en-GB" altLang="zh-CN"/>
                  <a:t>Temprature/K</a:t>
                </a:r>
              </a:p>
            </c:rich>
          </c:tx>
          <c:layout>
            <c:manualLayout>
              <c:xMode val="edge"/>
              <c:yMode val="edge"/>
              <c:x val="0.40514492331645502"/>
              <c:y val="0.83453628196919005"/>
            </c:manualLayout>
          </c:layout>
          <c:overlay val="0"/>
          <c:spPr>
            <a:noFill/>
            <a:ln>
              <a:noFill/>
            </a:ln>
            <a:effectLst/>
          </c:spPr>
          <c:txPr>
            <a:bodyPr rot="0" spcFirstLastPara="0" vertOverflow="ellipsis" vert="horz" wrap="square" anchor="ctr" anchorCtr="1"/>
            <a:lstStyle/>
            <a:p>
              <a:pPr defTabSz="914400">
                <a:defRPr lang="zh-CN"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en-US"/>
          </a:p>
        </c:txPr>
        <c:crossAx val="726844419"/>
        <c:crosses val="autoZero"/>
        <c:auto val="1"/>
        <c:lblAlgn val="ctr"/>
        <c:lblOffset val="100"/>
        <c:noMultiLvlLbl val="0"/>
      </c:catAx>
      <c:valAx>
        <c:axId val="726844419"/>
        <c:scaling>
          <c:orientation val="minMax"/>
          <c:min val="3.3999999999999998E-3"/>
        </c:scaling>
        <c:delete val="0"/>
        <c:axPos val="l"/>
        <c:title>
          <c:tx>
            <c:rich>
              <a:bodyPr rot="-5400000" spcFirstLastPara="0" vertOverflow="ellipsis" vert="horz" wrap="square" anchor="ctr" anchorCtr="1"/>
              <a:lstStyle/>
              <a:p>
                <a:pPr defTabSz="914400">
                  <a:defRPr lang="zh-CN" sz="1000" b="0" i="0" u="none" strike="noStrike" kern="1200" baseline="0">
                    <a:solidFill>
                      <a:schemeClr val="tx1">
                        <a:lumMod val="65000"/>
                        <a:lumOff val="35000"/>
                      </a:schemeClr>
                    </a:solidFill>
                    <a:latin typeface="+mn-lt"/>
                    <a:ea typeface="+mn-ea"/>
                    <a:cs typeface="+mn-cs"/>
                  </a:defRPr>
                </a:pPr>
                <a:r>
                  <a:rPr lang="en-GB" altLang="zh-CN"/>
                  <a:t>△T </a:t>
                </a:r>
              </a:p>
            </c:rich>
          </c:tx>
          <c:overlay val="0"/>
          <c:spPr>
            <a:noFill/>
            <a:ln>
              <a:noFill/>
            </a:ln>
            <a:effectLst/>
          </c:spPr>
          <c:txPr>
            <a:bodyPr rot="-5400000" spcFirstLastPara="0" vertOverflow="ellipsis" vert="horz" wrap="square" anchor="ctr" anchorCtr="1"/>
            <a:lstStyle/>
            <a:p>
              <a:pPr defTabSz="914400">
                <a:defRPr lang="zh-CN" sz="1000" b="0" i="0" u="none" strike="noStrike" kern="1200" baseline="0">
                  <a:solidFill>
                    <a:schemeClr val="tx1">
                      <a:lumMod val="65000"/>
                      <a:lumOff val="35000"/>
                    </a:schemeClr>
                  </a:solidFill>
                  <a:latin typeface="+mn-lt"/>
                  <a:ea typeface="+mn-ea"/>
                  <a:cs typeface="+mn-cs"/>
                </a:defRPr>
              </a:pPr>
              <a:endParaRPr lang="en-US"/>
            </a:p>
          </c:txPr>
        </c:title>
        <c:numFmt formatCode="0.00%" sourceLinked="0"/>
        <c:majorTickMark val="none"/>
        <c:minorTickMark val="none"/>
        <c:tickLblPos val="nextTo"/>
        <c:spPr>
          <a:noFill/>
          <a:ln>
            <a:solidFill>
              <a:schemeClr val="tx1">
                <a:lumMod val="15000"/>
                <a:lumOff val="85000"/>
                <a:alpha val="96000"/>
              </a:schemeClr>
            </a:solidFill>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en-US"/>
          </a:p>
        </c:txPr>
        <c:crossAx val="976320958"/>
        <c:crosses val="autoZero"/>
        <c:crossBetween val="between"/>
      </c:valAx>
      <c:spPr>
        <a:noFill/>
        <a:ln>
          <a:noFill/>
        </a:ln>
        <a:effectLst/>
      </c:spPr>
    </c:plotArea>
    <c:legend>
      <c:legendPos val="b"/>
      <c:layout>
        <c:manualLayout>
          <c:xMode val="edge"/>
          <c:yMode val="edge"/>
          <c:x val="0.139632166666327"/>
          <c:y val="0.88429520066598299"/>
          <c:w val="0.74465428437646297"/>
          <c:h val="0.11034095166729101"/>
        </c:manualLayout>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lang="zh-CN"/>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percentStacked"/>
        <c:varyColors val="0"/>
        <c:ser>
          <c:idx val="0"/>
          <c:order val="0"/>
          <c:tx>
            <c:strRef>
              <c:f>Sheet1!#REF!</c:f>
              <c:strCache>
                <c:ptCount val="1"/>
                <c:pt idx="0">
                  <c:v>#REF!</c:v>
                </c:pt>
              </c:strCache>
            </c:strRef>
          </c:tx>
          <c:spPr>
            <a:solidFill>
              <a:schemeClr val="accent1"/>
            </a:solidFill>
            <a:ln>
              <a:noFill/>
            </a:ln>
            <a:effectLst/>
          </c:spPr>
          <c:cat>
            <c:numRef>
              <c:f>Sheet1!$A$2:$A$6</c:f>
              <c:numCache>
                <c:formatCode>0</c:formatCode>
                <c:ptCount val="5"/>
                <c:pt idx="0">
                  <c:v>500</c:v>
                </c:pt>
                <c:pt idx="1">
                  <c:v>900</c:v>
                </c:pt>
                <c:pt idx="2">
                  <c:v>1300</c:v>
                </c:pt>
                <c:pt idx="3">
                  <c:v>1700</c:v>
                </c:pt>
                <c:pt idx="4">
                  <c:v>2500</c:v>
                </c:pt>
              </c:numCache>
            </c:numRef>
          </c:cat>
          <c:val>
            <c:numRef>
              <c:f>Sheet1!$B$2:$B$6</c:f>
              <c:numCache>
                <c:formatCode>General</c:formatCode>
                <c:ptCount val="5"/>
                <c:pt idx="0">
                  <c:v>0</c:v>
                </c:pt>
                <c:pt idx="1">
                  <c:v>0</c:v>
                </c:pt>
                <c:pt idx="2">
                  <c:v>0</c:v>
                </c:pt>
                <c:pt idx="3">
                  <c:v>0</c:v>
                </c:pt>
                <c:pt idx="4">
                  <c:v>0</c:v>
                </c:pt>
              </c:numCache>
            </c:numRef>
          </c:val>
          <c:extLst>
            <c:ext xmlns:c16="http://schemas.microsoft.com/office/drawing/2014/chart" uri="{C3380CC4-5D6E-409C-BE32-E72D297353CC}">
              <c16:uniqueId val="{00000000-D440-4F0F-844E-866ACC5FAF78}"/>
            </c:ext>
          </c:extLst>
        </c:ser>
        <c:ser>
          <c:idx val="1"/>
          <c:order val="1"/>
          <c:tx>
            <c:strRef>
              <c:f>Sheet1!$C$1</c:f>
              <c:strCache>
                <c:ptCount val="1"/>
                <c:pt idx="0">
                  <c:v>Radiation</c:v>
                </c:pt>
              </c:strCache>
            </c:strRef>
          </c:tx>
          <c:spPr>
            <a:solidFill>
              <a:schemeClr val="accent2"/>
            </a:solidFill>
            <a:ln>
              <a:noFill/>
            </a:ln>
            <a:effectLst/>
          </c:spPr>
          <c:cat>
            <c:numRef>
              <c:f>Sheet1!$A$2:$A$6</c:f>
              <c:numCache>
                <c:formatCode>0</c:formatCode>
                <c:ptCount val="5"/>
                <c:pt idx="0">
                  <c:v>500</c:v>
                </c:pt>
                <c:pt idx="1">
                  <c:v>900</c:v>
                </c:pt>
                <c:pt idx="2">
                  <c:v>1300</c:v>
                </c:pt>
                <c:pt idx="3">
                  <c:v>1700</c:v>
                </c:pt>
                <c:pt idx="4">
                  <c:v>2500</c:v>
                </c:pt>
              </c:numCache>
            </c:numRef>
          </c:cat>
          <c:val>
            <c:numRef>
              <c:f>Sheet1!$C$2:$C$6</c:f>
              <c:numCache>
                <c:formatCode>General</c:formatCode>
                <c:ptCount val="5"/>
                <c:pt idx="0">
                  <c:v>80</c:v>
                </c:pt>
                <c:pt idx="1">
                  <c:v>80</c:v>
                </c:pt>
                <c:pt idx="2">
                  <c:v>83</c:v>
                </c:pt>
                <c:pt idx="3">
                  <c:v>80</c:v>
                </c:pt>
                <c:pt idx="4">
                  <c:v>700</c:v>
                </c:pt>
              </c:numCache>
            </c:numRef>
          </c:val>
          <c:extLst>
            <c:ext xmlns:c16="http://schemas.microsoft.com/office/drawing/2014/chart" uri="{C3380CC4-5D6E-409C-BE32-E72D297353CC}">
              <c16:uniqueId val="{00000001-D440-4F0F-844E-866ACC5FAF78}"/>
            </c:ext>
          </c:extLst>
        </c:ser>
        <c:ser>
          <c:idx val="2"/>
          <c:order val="2"/>
          <c:tx>
            <c:strRef>
              <c:f>Sheet1!$D$1</c:f>
              <c:strCache>
                <c:ptCount val="1"/>
                <c:pt idx="0">
                  <c:v>Convection</c:v>
                </c:pt>
              </c:strCache>
            </c:strRef>
          </c:tx>
          <c:spPr>
            <a:solidFill>
              <a:schemeClr val="accent3"/>
            </a:solidFill>
            <a:ln w="25400">
              <a:noFill/>
            </a:ln>
            <a:effectLst/>
          </c:spPr>
          <c:cat>
            <c:numRef>
              <c:f>Sheet1!$A$2:$A$6</c:f>
              <c:numCache>
                <c:formatCode>0</c:formatCode>
                <c:ptCount val="5"/>
                <c:pt idx="0">
                  <c:v>500</c:v>
                </c:pt>
                <c:pt idx="1">
                  <c:v>900</c:v>
                </c:pt>
                <c:pt idx="2">
                  <c:v>1300</c:v>
                </c:pt>
                <c:pt idx="3">
                  <c:v>1700</c:v>
                </c:pt>
                <c:pt idx="4">
                  <c:v>2500</c:v>
                </c:pt>
              </c:numCache>
            </c:numRef>
          </c:cat>
          <c:val>
            <c:numRef>
              <c:f>Sheet1!$D$2:$D$6</c:f>
              <c:numCache>
                <c:formatCode>General</c:formatCode>
                <c:ptCount val="5"/>
                <c:pt idx="0">
                  <c:v>0</c:v>
                </c:pt>
                <c:pt idx="1">
                  <c:v>0</c:v>
                </c:pt>
                <c:pt idx="2">
                  <c:v>0</c:v>
                </c:pt>
                <c:pt idx="3">
                  <c:v>0</c:v>
                </c:pt>
                <c:pt idx="4">
                  <c:v>0</c:v>
                </c:pt>
              </c:numCache>
            </c:numRef>
          </c:val>
          <c:extLst>
            <c:ext xmlns:c16="http://schemas.microsoft.com/office/drawing/2014/chart" uri="{C3380CC4-5D6E-409C-BE32-E72D297353CC}">
              <c16:uniqueId val="{00000002-D440-4F0F-844E-866ACC5FAF78}"/>
            </c:ext>
          </c:extLst>
        </c:ser>
        <c:dLbls>
          <c:showLegendKey val="0"/>
          <c:showVal val="0"/>
          <c:showCatName val="0"/>
          <c:showSerName val="0"/>
          <c:showPercent val="0"/>
          <c:showBubbleSize val="0"/>
        </c:dLbls>
        <c:axId val="596353696"/>
        <c:axId val="596354056"/>
      </c:areaChart>
      <c:catAx>
        <c:axId val="596353696"/>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altLang="zh-CN" dirty="0"/>
                  <a:t>T(K)</a:t>
                </a:r>
                <a:endParaRPr lang="zh-CN" dirty="0"/>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6354056"/>
        <c:crosses val="autoZero"/>
        <c:auto val="1"/>
        <c:lblAlgn val="ctr"/>
        <c:lblOffset val="100"/>
        <c:noMultiLvlLbl val="0"/>
      </c:catAx>
      <c:valAx>
        <c:axId val="5963540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altLang="zh-CN" dirty="0"/>
                  <a:t>Portion</a:t>
                </a:r>
                <a:endParaRPr lang="zh-CN" dirty="0"/>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in"/>
        <c:minorTickMark val="none"/>
        <c:tickLblPos val="nextTo"/>
        <c:spPr>
          <a:noFill/>
          <a:ln>
            <a:solidFill>
              <a:schemeClr val="accent1"/>
            </a:solid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6353696"/>
        <c:crosses val="autoZero"/>
        <c:crossBetween val="midCat"/>
        <c:majorUnit val="0.2"/>
        <c:minorUnit val="5.000000000000001E-2"/>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percentStacked"/>
        <c:varyColors val="0"/>
        <c:ser>
          <c:idx val="0"/>
          <c:order val="0"/>
          <c:tx>
            <c:strRef>
              <c:f>Sheet1!#REF!</c:f>
              <c:strCache>
                <c:ptCount val="1"/>
                <c:pt idx="0">
                  <c:v>#REF!</c:v>
                </c:pt>
              </c:strCache>
            </c:strRef>
          </c:tx>
          <c:spPr>
            <a:solidFill>
              <a:schemeClr val="accent1"/>
            </a:solidFill>
            <a:ln>
              <a:noFill/>
            </a:ln>
            <a:effectLst/>
          </c:spPr>
          <c:cat>
            <c:numRef>
              <c:f>Sheet1!$A$2:$A$6</c:f>
              <c:numCache>
                <c:formatCode>0</c:formatCode>
                <c:ptCount val="5"/>
                <c:pt idx="0">
                  <c:v>500</c:v>
                </c:pt>
                <c:pt idx="1">
                  <c:v>900</c:v>
                </c:pt>
                <c:pt idx="2">
                  <c:v>1300</c:v>
                </c:pt>
                <c:pt idx="3">
                  <c:v>1700</c:v>
                </c:pt>
                <c:pt idx="4">
                  <c:v>2500</c:v>
                </c:pt>
              </c:numCache>
            </c:numRef>
          </c:cat>
          <c:val>
            <c:numRef>
              <c:f>Sheet1!$B$2:$B$6</c:f>
              <c:numCache>
                <c:formatCode>General</c:formatCode>
                <c:ptCount val="5"/>
                <c:pt idx="0">
                  <c:v>30</c:v>
                </c:pt>
                <c:pt idx="1">
                  <c:v>28</c:v>
                </c:pt>
                <c:pt idx="2">
                  <c:v>25</c:v>
                </c:pt>
                <c:pt idx="3">
                  <c:v>20</c:v>
                </c:pt>
                <c:pt idx="4">
                  <c:v>110</c:v>
                </c:pt>
              </c:numCache>
            </c:numRef>
          </c:val>
          <c:extLst>
            <c:ext xmlns:c16="http://schemas.microsoft.com/office/drawing/2014/chart" uri="{C3380CC4-5D6E-409C-BE32-E72D297353CC}">
              <c16:uniqueId val="{00000000-8340-44FD-B169-9F30DEB596B1}"/>
            </c:ext>
          </c:extLst>
        </c:ser>
        <c:ser>
          <c:idx val="1"/>
          <c:order val="1"/>
          <c:tx>
            <c:strRef>
              <c:f>Sheet1!$C$1</c:f>
              <c:strCache>
                <c:ptCount val="1"/>
                <c:pt idx="0">
                  <c:v>Radiation</c:v>
                </c:pt>
              </c:strCache>
            </c:strRef>
          </c:tx>
          <c:spPr>
            <a:solidFill>
              <a:schemeClr val="accent2"/>
            </a:solidFill>
            <a:ln>
              <a:noFill/>
            </a:ln>
            <a:effectLst/>
          </c:spPr>
          <c:cat>
            <c:numRef>
              <c:f>Sheet1!$A$2:$A$6</c:f>
              <c:numCache>
                <c:formatCode>0</c:formatCode>
                <c:ptCount val="5"/>
                <c:pt idx="0">
                  <c:v>500</c:v>
                </c:pt>
                <c:pt idx="1">
                  <c:v>900</c:v>
                </c:pt>
                <c:pt idx="2">
                  <c:v>1300</c:v>
                </c:pt>
                <c:pt idx="3">
                  <c:v>1700</c:v>
                </c:pt>
                <c:pt idx="4">
                  <c:v>2500</c:v>
                </c:pt>
              </c:numCache>
            </c:numRef>
          </c:cat>
          <c:val>
            <c:numRef>
              <c:f>Sheet1!$C$2:$C$6</c:f>
              <c:numCache>
                <c:formatCode>General</c:formatCode>
                <c:ptCount val="5"/>
                <c:pt idx="0">
                  <c:v>80</c:v>
                </c:pt>
                <c:pt idx="1">
                  <c:v>80</c:v>
                </c:pt>
                <c:pt idx="2">
                  <c:v>83</c:v>
                </c:pt>
                <c:pt idx="3">
                  <c:v>80</c:v>
                </c:pt>
                <c:pt idx="4">
                  <c:v>700</c:v>
                </c:pt>
              </c:numCache>
            </c:numRef>
          </c:val>
          <c:extLst>
            <c:ext xmlns:c16="http://schemas.microsoft.com/office/drawing/2014/chart" uri="{C3380CC4-5D6E-409C-BE32-E72D297353CC}">
              <c16:uniqueId val="{00000001-8340-44FD-B169-9F30DEB596B1}"/>
            </c:ext>
          </c:extLst>
        </c:ser>
        <c:ser>
          <c:idx val="2"/>
          <c:order val="2"/>
          <c:tx>
            <c:strRef>
              <c:f>Sheet1!$D$1</c:f>
              <c:strCache>
                <c:ptCount val="1"/>
                <c:pt idx="0">
                  <c:v>Convection</c:v>
                </c:pt>
              </c:strCache>
            </c:strRef>
          </c:tx>
          <c:spPr>
            <a:solidFill>
              <a:schemeClr val="accent3"/>
            </a:solidFill>
            <a:ln w="25400">
              <a:noFill/>
            </a:ln>
            <a:effectLst/>
          </c:spPr>
          <c:cat>
            <c:numRef>
              <c:f>Sheet1!$A$2:$A$6</c:f>
              <c:numCache>
                <c:formatCode>0</c:formatCode>
                <c:ptCount val="5"/>
                <c:pt idx="0">
                  <c:v>500</c:v>
                </c:pt>
                <c:pt idx="1">
                  <c:v>900</c:v>
                </c:pt>
                <c:pt idx="2">
                  <c:v>1300</c:v>
                </c:pt>
                <c:pt idx="3">
                  <c:v>1700</c:v>
                </c:pt>
                <c:pt idx="4">
                  <c:v>2500</c:v>
                </c:pt>
              </c:numCache>
            </c:numRef>
          </c:cat>
          <c:val>
            <c:numRef>
              <c:f>Sheet1!$D$2:$D$6</c:f>
              <c:numCache>
                <c:formatCode>General</c:formatCode>
                <c:ptCount val="5"/>
                <c:pt idx="0">
                  <c:v>2</c:v>
                </c:pt>
                <c:pt idx="1">
                  <c:v>1</c:v>
                </c:pt>
                <c:pt idx="2">
                  <c:v>1</c:v>
                </c:pt>
                <c:pt idx="3">
                  <c:v>1</c:v>
                </c:pt>
                <c:pt idx="4">
                  <c:v>0.11</c:v>
                </c:pt>
              </c:numCache>
            </c:numRef>
          </c:val>
          <c:extLst>
            <c:ext xmlns:c16="http://schemas.microsoft.com/office/drawing/2014/chart" uri="{C3380CC4-5D6E-409C-BE32-E72D297353CC}">
              <c16:uniqueId val="{00000002-8340-44FD-B169-9F30DEB596B1}"/>
            </c:ext>
          </c:extLst>
        </c:ser>
        <c:dLbls>
          <c:showLegendKey val="0"/>
          <c:showVal val="0"/>
          <c:showCatName val="0"/>
          <c:showSerName val="0"/>
          <c:showPercent val="0"/>
          <c:showBubbleSize val="0"/>
        </c:dLbls>
        <c:axId val="596353696"/>
        <c:axId val="596354056"/>
      </c:areaChart>
      <c:catAx>
        <c:axId val="596353696"/>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altLang="zh-CN" dirty="0"/>
                  <a:t>T(K)</a:t>
                </a:r>
                <a:endParaRPr lang="zh-CN" dirty="0"/>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6354056"/>
        <c:crosses val="autoZero"/>
        <c:auto val="1"/>
        <c:lblAlgn val="ctr"/>
        <c:lblOffset val="100"/>
        <c:noMultiLvlLbl val="0"/>
      </c:catAx>
      <c:valAx>
        <c:axId val="596354056"/>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in"/>
        <c:minorTickMark val="none"/>
        <c:tickLblPos val="nextTo"/>
        <c:crossAx val="596353696"/>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percentStacked"/>
        <c:varyColors val="0"/>
        <c:ser>
          <c:idx val="0"/>
          <c:order val="0"/>
          <c:tx>
            <c:strRef>
              <c:f>Sheet1!#REF!</c:f>
              <c:strCache>
                <c:ptCount val="1"/>
                <c:pt idx="0">
                  <c:v>#REF!</c:v>
                </c:pt>
              </c:strCache>
            </c:strRef>
          </c:tx>
          <c:spPr>
            <a:solidFill>
              <a:schemeClr val="accent1"/>
            </a:solidFill>
            <a:ln>
              <a:noFill/>
            </a:ln>
            <a:effectLst/>
          </c:spPr>
          <c:cat>
            <c:numRef>
              <c:f>Sheet1!$A$2:$A$6</c:f>
              <c:numCache>
                <c:formatCode>0</c:formatCode>
                <c:ptCount val="5"/>
                <c:pt idx="0">
                  <c:v>500</c:v>
                </c:pt>
                <c:pt idx="1">
                  <c:v>900</c:v>
                </c:pt>
                <c:pt idx="2">
                  <c:v>1300</c:v>
                </c:pt>
                <c:pt idx="3">
                  <c:v>1700</c:v>
                </c:pt>
                <c:pt idx="4">
                  <c:v>2500</c:v>
                </c:pt>
              </c:numCache>
            </c:numRef>
          </c:cat>
          <c:val>
            <c:numRef>
              <c:f>Sheet1!$B$2:$B$6</c:f>
              <c:numCache>
                <c:formatCode>General</c:formatCode>
                <c:ptCount val="5"/>
                <c:pt idx="0">
                  <c:v>200</c:v>
                </c:pt>
                <c:pt idx="1">
                  <c:v>250</c:v>
                </c:pt>
                <c:pt idx="2">
                  <c:v>280</c:v>
                </c:pt>
                <c:pt idx="3">
                  <c:v>300</c:v>
                </c:pt>
                <c:pt idx="4">
                  <c:v>3100</c:v>
                </c:pt>
              </c:numCache>
            </c:numRef>
          </c:val>
          <c:extLst>
            <c:ext xmlns:c16="http://schemas.microsoft.com/office/drawing/2014/chart" uri="{C3380CC4-5D6E-409C-BE32-E72D297353CC}">
              <c16:uniqueId val="{00000000-CFB7-4D13-9F17-520055CF2431}"/>
            </c:ext>
          </c:extLst>
        </c:ser>
        <c:ser>
          <c:idx val="1"/>
          <c:order val="1"/>
          <c:tx>
            <c:strRef>
              <c:f>Sheet1!$C$1</c:f>
              <c:strCache>
                <c:ptCount val="1"/>
                <c:pt idx="0">
                  <c:v>Radiation</c:v>
                </c:pt>
              </c:strCache>
            </c:strRef>
          </c:tx>
          <c:spPr>
            <a:solidFill>
              <a:schemeClr val="accent2"/>
            </a:solidFill>
            <a:ln>
              <a:noFill/>
            </a:ln>
            <a:effectLst/>
          </c:spPr>
          <c:cat>
            <c:numRef>
              <c:f>Sheet1!$A$2:$A$6</c:f>
              <c:numCache>
                <c:formatCode>0</c:formatCode>
                <c:ptCount val="5"/>
                <c:pt idx="0">
                  <c:v>500</c:v>
                </c:pt>
                <c:pt idx="1">
                  <c:v>900</c:v>
                </c:pt>
                <c:pt idx="2">
                  <c:v>1300</c:v>
                </c:pt>
                <c:pt idx="3">
                  <c:v>1700</c:v>
                </c:pt>
                <c:pt idx="4">
                  <c:v>2500</c:v>
                </c:pt>
              </c:numCache>
            </c:numRef>
          </c:cat>
          <c:val>
            <c:numRef>
              <c:f>Sheet1!$C$2:$C$6</c:f>
              <c:numCache>
                <c:formatCode>General</c:formatCode>
                <c:ptCount val="5"/>
                <c:pt idx="0">
                  <c:v>60</c:v>
                </c:pt>
                <c:pt idx="1">
                  <c:v>90</c:v>
                </c:pt>
                <c:pt idx="2">
                  <c:v>123</c:v>
                </c:pt>
                <c:pt idx="3">
                  <c:v>180</c:v>
                </c:pt>
                <c:pt idx="4">
                  <c:v>2700</c:v>
                </c:pt>
              </c:numCache>
            </c:numRef>
          </c:val>
          <c:extLst>
            <c:ext xmlns:c16="http://schemas.microsoft.com/office/drawing/2014/chart" uri="{C3380CC4-5D6E-409C-BE32-E72D297353CC}">
              <c16:uniqueId val="{00000001-CFB7-4D13-9F17-520055CF2431}"/>
            </c:ext>
          </c:extLst>
        </c:ser>
        <c:ser>
          <c:idx val="2"/>
          <c:order val="2"/>
          <c:tx>
            <c:strRef>
              <c:f>Sheet1!$D$1</c:f>
              <c:strCache>
                <c:ptCount val="1"/>
                <c:pt idx="0">
                  <c:v>Convection</c:v>
                </c:pt>
              </c:strCache>
            </c:strRef>
          </c:tx>
          <c:spPr>
            <a:solidFill>
              <a:schemeClr val="accent3"/>
            </a:solidFill>
            <a:ln w="25400">
              <a:noFill/>
            </a:ln>
            <a:effectLst/>
          </c:spPr>
          <c:cat>
            <c:numRef>
              <c:f>Sheet1!$A$2:$A$6</c:f>
              <c:numCache>
                <c:formatCode>0</c:formatCode>
                <c:ptCount val="5"/>
                <c:pt idx="0">
                  <c:v>500</c:v>
                </c:pt>
                <c:pt idx="1">
                  <c:v>900</c:v>
                </c:pt>
                <c:pt idx="2">
                  <c:v>1300</c:v>
                </c:pt>
                <c:pt idx="3">
                  <c:v>1700</c:v>
                </c:pt>
                <c:pt idx="4">
                  <c:v>2500</c:v>
                </c:pt>
              </c:numCache>
            </c:numRef>
          </c:cat>
          <c:val>
            <c:numRef>
              <c:f>Sheet1!$D$2:$D$6</c:f>
              <c:numCache>
                <c:formatCode>General</c:formatCode>
                <c:ptCount val="5"/>
                <c:pt idx="0">
                  <c:v>0</c:v>
                </c:pt>
                <c:pt idx="1">
                  <c:v>0</c:v>
                </c:pt>
                <c:pt idx="2">
                  <c:v>0</c:v>
                </c:pt>
                <c:pt idx="3">
                  <c:v>0</c:v>
                </c:pt>
                <c:pt idx="4">
                  <c:v>0</c:v>
                </c:pt>
              </c:numCache>
            </c:numRef>
          </c:val>
          <c:extLst>
            <c:ext xmlns:c16="http://schemas.microsoft.com/office/drawing/2014/chart" uri="{C3380CC4-5D6E-409C-BE32-E72D297353CC}">
              <c16:uniqueId val="{00000002-CFB7-4D13-9F17-520055CF2431}"/>
            </c:ext>
          </c:extLst>
        </c:ser>
        <c:dLbls>
          <c:showLegendKey val="0"/>
          <c:showVal val="0"/>
          <c:showCatName val="0"/>
          <c:showSerName val="0"/>
          <c:showPercent val="0"/>
          <c:showBubbleSize val="0"/>
        </c:dLbls>
        <c:axId val="596353696"/>
        <c:axId val="596354056"/>
      </c:areaChart>
      <c:catAx>
        <c:axId val="596353696"/>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altLang="zh-CN" dirty="0"/>
                  <a:t>T(K)</a:t>
                </a:r>
                <a:endParaRPr lang="zh-CN" dirty="0"/>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6354056"/>
        <c:crosses val="autoZero"/>
        <c:auto val="1"/>
        <c:lblAlgn val="ctr"/>
        <c:lblOffset val="100"/>
        <c:noMultiLvlLbl val="0"/>
      </c:catAx>
      <c:valAx>
        <c:axId val="596354056"/>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in"/>
        <c:minorTickMark val="none"/>
        <c:tickLblPos val="nextTo"/>
        <c:crossAx val="596353696"/>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percentStacked"/>
        <c:varyColors val="0"/>
        <c:ser>
          <c:idx val="0"/>
          <c:order val="0"/>
          <c:tx>
            <c:strRef>
              <c:f>Sheet1!#REF!</c:f>
              <c:strCache>
                <c:ptCount val="1"/>
                <c:pt idx="0">
                  <c:v>#REF!</c:v>
                </c:pt>
              </c:strCache>
            </c:strRef>
          </c:tx>
          <c:spPr>
            <a:solidFill>
              <a:schemeClr val="accent1"/>
            </a:solidFill>
            <a:ln>
              <a:noFill/>
            </a:ln>
            <a:effectLst/>
          </c:spPr>
          <c:cat>
            <c:numRef>
              <c:f>Sheet1!$A$2:$A$9</c:f>
              <c:numCache>
                <c:formatCode>General</c:formatCode>
                <c:ptCount val="8"/>
                <c:pt idx="0">
                  <c:v>500</c:v>
                </c:pt>
                <c:pt idx="1">
                  <c:v>800</c:v>
                </c:pt>
                <c:pt idx="2">
                  <c:v>1100</c:v>
                </c:pt>
                <c:pt idx="3">
                  <c:v>1400</c:v>
                </c:pt>
                <c:pt idx="4">
                  <c:v>1700</c:v>
                </c:pt>
                <c:pt idx="5">
                  <c:v>2000</c:v>
                </c:pt>
                <c:pt idx="6">
                  <c:v>2300</c:v>
                </c:pt>
                <c:pt idx="7">
                  <c:v>2600</c:v>
                </c:pt>
              </c:numCache>
            </c:numRef>
          </c:cat>
          <c:val>
            <c:numRef>
              <c:f>Sheet1!$B$2:$B$9</c:f>
              <c:numCache>
                <c:formatCode>General</c:formatCode>
                <c:ptCount val="8"/>
                <c:pt idx="0">
                  <c:v>4.7147007477165996E-8</c:v>
                </c:pt>
                <c:pt idx="1">
                  <c:v>5.3854305318547004E-8</c:v>
                </c:pt>
                <c:pt idx="2">
                  <c:v>5.4492431733140597E-8</c:v>
                </c:pt>
                <c:pt idx="3">
                  <c:v>5.4344766450470729E-8</c:v>
                </c:pt>
                <c:pt idx="4">
                  <c:v>5.3978478132631366E-8</c:v>
                </c:pt>
                <c:pt idx="5">
                  <c:v>5.3470796321201654E-8</c:v>
                </c:pt>
                <c:pt idx="6">
                  <c:v>5.2824471484365195E-8</c:v>
                </c:pt>
                <c:pt idx="7">
                  <c:v>5.2011052597252922E-8</c:v>
                </c:pt>
              </c:numCache>
            </c:numRef>
          </c:val>
          <c:extLst>
            <c:ext xmlns:c16="http://schemas.microsoft.com/office/drawing/2014/chart" uri="{C3380CC4-5D6E-409C-BE32-E72D297353CC}">
              <c16:uniqueId val="{00000000-5407-48A5-B0D3-E7AF7E767867}"/>
            </c:ext>
          </c:extLst>
        </c:ser>
        <c:ser>
          <c:idx val="1"/>
          <c:order val="1"/>
          <c:tx>
            <c:strRef>
              <c:f>Sheet1!$C$1</c:f>
              <c:strCache>
                <c:ptCount val="1"/>
                <c:pt idx="0">
                  <c:v>Radiation</c:v>
                </c:pt>
              </c:strCache>
            </c:strRef>
          </c:tx>
          <c:spPr>
            <a:solidFill>
              <a:schemeClr val="accent2"/>
            </a:solidFill>
            <a:ln>
              <a:noFill/>
            </a:ln>
            <a:effectLst/>
          </c:spPr>
          <c:cat>
            <c:numRef>
              <c:f>Sheet1!$A$2:$A$9</c:f>
              <c:numCache>
                <c:formatCode>General</c:formatCode>
                <c:ptCount val="8"/>
                <c:pt idx="0">
                  <c:v>500</c:v>
                </c:pt>
                <c:pt idx="1">
                  <c:v>800</c:v>
                </c:pt>
                <c:pt idx="2">
                  <c:v>1100</c:v>
                </c:pt>
                <c:pt idx="3">
                  <c:v>1400</c:v>
                </c:pt>
                <c:pt idx="4">
                  <c:v>1700</c:v>
                </c:pt>
                <c:pt idx="5">
                  <c:v>2000</c:v>
                </c:pt>
                <c:pt idx="6">
                  <c:v>2300</c:v>
                </c:pt>
                <c:pt idx="7">
                  <c:v>2600</c:v>
                </c:pt>
              </c:numCache>
            </c:numRef>
          </c:cat>
          <c:val>
            <c:numRef>
              <c:f>Sheet1!$C$2:$C$9</c:f>
              <c:numCache>
                <c:formatCode>General</c:formatCode>
                <c:ptCount val="8"/>
                <c:pt idx="0">
                  <c:v>0.99999995285299259</c:v>
                </c:pt>
                <c:pt idx="1">
                  <c:v>0.99999994614569476</c:v>
                </c:pt>
                <c:pt idx="2">
                  <c:v>0.99999994550756832</c:v>
                </c:pt>
                <c:pt idx="3">
                  <c:v>0.99999994565523354</c:v>
                </c:pt>
                <c:pt idx="4">
                  <c:v>0.99999994602152187</c:v>
                </c:pt>
                <c:pt idx="5">
                  <c:v>0.99999994652920376</c:v>
                </c:pt>
                <c:pt idx="6">
                  <c:v>0.99999994717552865</c:v>
                </c:pt>
                <c:pt idx="7">
                  <c:v>0.99999994798894742</c:v>
                </c:pt>
              </c:numCache>
            </c:numRef>
          </c:val>
          <c:extLst>
            <c:ext xmlns:c16="http://schemas.microsoft.com/office/drawing/2014/chart" uri="{C3380CC4-5D6E-409C-BE32-E72D297353CC}">
              <c16:uniqueId val="{00000001-5407-48A5-B0D3-E7AF7E767867}"/>
            </c:ext>
          </c:extLst>
        </c:ser>
        <c:ser>
          <c:idx val="2"/>
          <c:order val="2"/>
          <c:tx>
            <c:strRef>
              <c:f>Sheet1!$D$1</c:f>
              <c:strCache>
                <c:ptCount val="1"/>
                <c:pt idx="0">
                  <c:v>Convection</c:v>
                </c:pt>
              </c:strCache>
            </c:strRef>
          </c:tx>
          <c:spPr>
            <a:solidFill>
              <a:schemeClr val="accent3"/>
            </a:solidFill>
            <a:ln w="25400">
              <a:noFill/>
            </a:ln>
            <a:effectLst/>
          </c:spPr>
          <c:cat>
            <c:numRef>
              <c:f>Sheet1!$A$2:$A$9</c:f>
              <c:numCache>
                <c:formatCode>General</c:formatCode>
                <c:ptCount val="8"/>
                <c:pt idx="0">
                  <c:v>500</c:v>
                </c:pt>
                <c:pt idx="1">
                  <c:v>800</c:v>
                </c:pt>
                <c:pt idx="2">
                  <c:v>1100</c:v>
                </c:pt>
                <c:pt idx="3">
                  <c:v>1400</c:v>
                </c:pt>
                <c:pt idx="4">
                  <c:v>1700</c:v>
                </c:pt>
                <c:pt idx="5">
                  <c:v>2000</c:v>
                </c:pt>
                <c:pt idx="6">
                  <c:v>2300</c:v>
                </c:pt>
                <c:pt idx="7">
                  <c:v>2600</c:v>
                </c:pt>
              </c:numCache>
            </c:numRef>
          </c:cat>
          <c:val>
            <c:numRef>
              <c:f>Sheet1!$D$2:$D$9</c:f>
              <c:numCache>
                <c:formatCode>General</c:formatCode>
                <c:ptCount val="8"/>
              </c:numCache>
            </c:numRef>
          </c:val>
          <c:extLst>
            <c:ext xmlns:c16="http://schemas.microsoft.com/office/drawing/2014/chart" uri="{C3380CC4-5D6E-409C-BE32-E72D297353CC}">
              <c16:uniqueId val="{00000002-5407-48A5-B0D3-E7AF7E767867}"/>
            </c:ext>
          </c:extLst>
        </c:ser>
        <c:dLbls>
          <c:showLegendKey val="0"/>
          <c:showVal val="0"/>
          <c:showCatName val="0"/>
          <c:showSerName val="0"/>
          <c:showPercent val="0"/>
          <c:showBubbleSize val="0"/>
        </c:dLbls>
        <c:axId val="596353696"/>
        <c:axId val="596354056"/>
      </c:areaChart>
      <c:catAx>
        <c:axId val="596353696"/>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altLang="zh-CN" dirty="0"/>
                  <a:t>T(K)</a:t>
                </a:r>
                <a:endParaRPr lang="zh-CN" dirty="0"/>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6354056"/>
        <c:crosses val="autoZero"/>
        <c:auto val="1"/>
        <c:lblAlgn val="ctr"/>
        <c:lblOffset val="100"/>
        <c:noMultiLvlLbl val="0"/>
      </c:catAx>
      <c:valAx>
        <c:axId val="5963540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altLang="zh-CN" dirty="0"/>
                  <a:t>Portion</a:t>
                </a:r>
                <a:endParaRPr lang="zh-CN" dirty="0"/>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in"/>
        <c:minorTickMark val="none"/>
        <c:tickLblPos val="nextTo"/>
        <c:spPr>
          <a:noFill/>
          <a:ln>
            <a:solidFill>
              <a:schemeClr val="accent1"/>
            </a:solid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6353696"/>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percentStacked"/>
        <c:varyColors val="0"/>
        <c:ser>
          <c:idx val="0"/>
          <c:order val="0"/>
          <c:tx>
            <c:strRef>
              <c:f>Sheet1!#REF!</c:f>
              <c:strCache>
                <c:ptCount val="1"/>
                <c:pt idx="0">
                  <c:v>#REF!</c:v>
                </c:pt>
              </c:strCache>
            </c:strRef>
          </c:tx>
          <c:spPr>
            <a:solidFill>
              <a:schemeClr val="accent6">
                <a:lumMod val="75000"/>
              </a:schemeClr>
            </a:solidFill>
            <a:ln>
              <a:noFill/>
            </a:ln>
            <a:effectLst/>
          </c:spPr>
          <c:cat>
            <c:numRef>
              <c:f>Sheet1!$A$2:$A$9</c:f>
              <c:numCache>
                <c:formatCode>General</c:formatCode>
                <c:ptCount val="8"/>
                <c:pt idx="0">
                  <c:v>500</c:v>
                </c:pt>
                <c:pt idx="1">
                  <c:v>800</c:v>
                </c:pt>
                <c:pt idx="2">
                  <c:v>1100</c:v>
                </c:pt>
                <c:pt idx="3">
                  <c:v>1400</c:v>
                </c:pt>
                <c:pt idx="4">
                  <c:v>1700</c:v>
                </c:pt>
                <c:pt idx="5" formatCode="0">
                  <c:v>2000</c:v>
                </c:pt>
                <c:pt idx="6" formatCode="0">
                  <c:v>2300</c:v>
                </c:pt>
                <c:pt idx="7" formatCode="0">
                  <c:v>2600</c:v>
                </c:pt>
              </c:numCache>
            </c:numRef>
          </c:cat>
          <c:val>
            <c:numRef>
              <c:f>Sheet1!$B$2:$B$9</c:f>
              <c:numCache>
                <c:formatCode>General</c:formatCode>
                <c:ptCount val="8"/>
                <c:pt idx="0">
                  <c:v>1.9833940219065697E-2</c:v>
                </c:pt>
                <c:pt idx="1">
                  <c:v>1.4027619372788888E-2</c:v>
                </c:pt>
                <c:pt idx="2">
                  <c:v>1.0108994466362051E-2</c:v>
                </c:pt>
                <c:pt idx="3">
                  <c:v>7.9147316210153845E-3</c:v>
                </c:pt>
                <c:pt idx="4">
                  <c:v>6.6274758701827434E-3</c:v>
                </c:pt>
                <c:pt idx="5">
                  <c:v>5.7662466966418293E-3</c:v>
                </c:pt>
                <c:pt idx="6">
                  <c:v>5.15467960513209E-3</c:v>
                </c:pt>
                <c:pt idx="7">
                  <c:v>4.7031790097584302E-3</c:v>
                </c:pt>
              </c:numCache>
            </c:numRef>
          </c:val>
          <c:extLst>
            <c:ext xmlns:c16="http://schemas.microsoft.com/office/drawing/2014/chart" uri="{C3380CC4-5D6E-409C-BE32-E72D297353CC}">
              <c16:uniqueId val="{00000000-CCE9-43A4-8294-FF9F95CC5168}"/>
            </c:ext>
          </c:extLst>
        </c:ser>
        <c:ser>
          <c:idx val="1"/>
          <c:order val="1"/>
          <c:tx>
            <c:strRef>
              <c:f>Sheet1!$C$1</c:f>
              <c:strCache>
                <c:ptCount val="1"/>
                <c:pt idx="0">
                  <c:v>Radiation</c:v>
                </c:pt>
              </c:strCache>
            </c:strRef>
          </c:tx>
          <c:spPr>
            <a:solidFill>
              <a:schemeClr val="accent2"/>
            </a:solidFill>
            <a:ln>
              <a:noFill/>
            </a:ln>
            <a:effectLst/>
          </c:spPr>
          <c:cat>
            <c:numRef>
              <c:f>Sheet1!$A$2:$A$9</c:f>
              <c:numCache>
                <c:formatCode>General</c:formatCode>
                <c:ptCount val="8"/>
                <c:pt idx="0">
                  <c:v>500</c:v>
                </c:pt>
                <c:pt idx="1">
                  <c:v>800</c:v>
                </c:pt>
                <c:pt idx="2">
                  <c:v>1100</c:v>
                </c:pt>
                <c:pt idx="3">
                  <c:v>1400</c:v>
                </c:pt>
                <c:pt idx="4">
                  <c:v>1700</c:v>
                </c:pt>
                <c:pt idx="5" formatCode="0">
                  <c:v>2000</c:v>
                </c:pt>
                <c:pt idx="6" formatCode="0">
                  <c:v>2300</c:v>
                </c:pt>
                <c:pt idx="7" formatCode="0">
                  <c:v>2600</c:v>
                </c:pt>
              </c:numCache>
            </c:numRef>
          </c:cat>
          <c:val>
            <c:numRef>
              <c:f>Sheet1!$C$2:$C$9</c:f>
              <c:numCache>
                <c:formatCode>General</c:formatCode>
                <c:ptCount val="8"/>
                <c:pt idx="0">
                  <c:v>0.58958190903462626</c:v>
                </c:pt>
                <c:pt idx="1">
                  <c:v>0.7403909717631505</c:v>
                </c:pt>
                <c:pt idx="2">
                  <c:v>0.83886263766135849</c:v>
                </c:pt>
                <c:pt idx="3">
                  <c:v>0.89321707263134609</c:v>
                </c:pt>
                <c:pt idx="4">
                  <c:v>0.92449515081619538</c:v>
                </c:pt>
                <c:pt idx="5">
                  <c:v>0.94496962764070058</c:v>
                </c:pt>
                <c:pt idx="6">
                  <c:v>0.95892727446708048</c:v>
                </c:pt>
                <c:pt idx="7">
                  <c:v>0.96855704416688437</c:v>
                </c:pt>
              </c:numCache>
            </c:numRef>
          </c:val>
          <c:extLst>
            <c:ext xmlns:c16="http://schemas.microsoft.com/office/drawing/2014/chart" uri="{C3380CC4-5D6E-409C-BE32-E72D297353CC}">
              <c16:uniqueId val="{00000001-CCE9-43A4-8294-FF9F95CC5168}"/>
            </c:ext>
          </c:extLst>
        </c:ser>
        <c:ser>
          <c:idx val="2"/>
          <c:order val="2"/>
          <c:tx>
            <c:strRef>
              <c:f>Sheet1!$D$1</c:f>
              <c:strCache>
                <c:ptCount val="1"/>
                <c:pt idx="0">
                  <c:v>Convection</c:v>
                </c:pt>
              </c:strCache>
            </c:strRef>
          </c:tx>
          <c:spPr>
            <a:solidFill>
              <a:srgbClr val="4472C4"/>
            </a:solidFill>
            <a:ln w="25400">
              <a:noFill/>
            </a:ln>
            <a:effectLst/>
          </c:spPr>
          <c:cat>
            <c:numRef>
              <c:f>Sheet1!$A$2:$A$9</c:f>
              <c:numCache>
                <c:formatCode>General</c:formatCode>
                <c:ptCount val="8"/>
                <c:pt idx="0">
                  <c:v>500</c:v>
                </c:pt>
                <c:pt idx="1">
                  <c:v>800</c:v>
                </c:pt>
                <c:pt idx="2">
                  <c:v>1100</c:v>
                </c:pt>
                <c:pt idx="3">
                  <c:v>1400</c:v>
                </c:pt>
                <c:pt idx="4">
                  <c:v>1700</c:v>
                </c:pt>
                <c:pt idx="5" formatCode="0">
                  <c:v>2000</c:v>
                </c:pt>
                <c:pt idx="6" formatCode="0">
                  <c:v>2300</c:v>
                </c:pt>
                <c:pt idx="7" formatCode="0">
                  <c:v>2600</c:v>
                </c:pt>
              </c:numCache>
            </c:numRef>
          </c:cat>
          <c:val>
            <c:numRef>
              <c:f>Sheet1!$D$2:$D$9</c:f>
              <c:numCache>
                <c:formatCode>General</c:formatCode>
                <c:ptCount val="8"/>
                <c:pt idx="0">
                  <c:v>0.39167603158348757</c:v>
                </c:pt>
                <c:pt idx="1">
                  <c:v>0.24647493407527407</c:v>
                </c:pt>
                <c:pt idx="2">
                  <c:v>0.15177201695311893</c:v>
                </c:pt>
                <c:pt idx="3">
                  <c:v>9.9516633494455498E-2</c:v>
                </c:pt>
                <c:pt idx="4">
                  <c:v>6.9462719722594171E-2</c:v>
                </c:pt>
                <c:pt idx="5">
                  <c:v>4.9803254900091624E-2</c:v>
                </c:pt>
                <c:pt idx="6">
                  <c:v>3.6415317210449279E-2</c:v>
                </c:pt>
                <c:pt idx="7">
                  <c:v>2.7200331362580678E-2</c:v>
                </c:pt>
              </c:numCache>
            </c:numRef>
          </c:val>
          <c:extLst>
            <c:ext xmlns:c16="http://schemas.microsoft.com/office/drawing/2014/chart" uri="{C3380CC4-5D6E-409C-BE32-E72D297353CC}">
              <c16:uniqueId val="{00000002-CCE9-43A4-8294-FF9F95CC5168}"/>
            </c:ext>
          </c:extLst>
        </c:ser>
        <c:dLbls>
          <c:showLegendKey val="0"/>
          <c:showVal val="0"/>
          <c:showCatName val="0"/>
          <c:showSerName val="0"/>
          <c:showPercent val="0"/>
          <c:showBubbleSize val="0"/>
        </c:dLbls>
        <c:axId val="596353696"/>
        <c:axId val="596354056"/>
      </c:areaChart>
      <c:catAx>
        <c:axId val="596353696"/>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altLang="zh-CN" dirty="0"/>
                  <a:t>T(K)</a:t>
                </a:r>
                <a:endParaRPr lang="zh-CN" dirty="0"/>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6354056"/>
        <c:crosses val="autoZero"/>
        <c:auto val="1"/>
        <c:lblAlgn val="ctr"/>
        <c:lblOffset val="100"/>
        <c:noMultiLvlLbl val="0"/>
      </c:catAx>
      <c:valAx>
        <c:axId val="596354056"/>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in"/>
        <c:minorTickMark val="none"/>
        <c:tickLblPos val="nextTo"/>
        <c:crossAx val="596353696"/>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133063735349153"/>
          <c:y val="6.5739484374687851E-2"/>
          <c:w val="0.79645152478820835"/>
          <c:h val="0.78838205310173137"/>
        </c:manualLayout>
      </c:layout>
      <c:scatterChart>
        <c:scatterStyle val="lineMarker"/>
        <c:varyColors val="0"/>
        <c:ser>
          <c:idx val="0"/>
          <c:order val="0"/>
          <c:tx>
            <c:strRef>
              <c:f>'againistL (2)'!$A$3</c:f>
              <c:strCache>
                <c:ptCount val="1"/>
                <c:pt idx="0">
                  <c:v>1500</c:v>
                </c:pt>
              </c:strCache>
            </c:strRef>
          </c:tx>
          <c:spPr>
            <a:ln w="25400" cap="rnd">
              <a:noFill/>
              <a:round/>
            </a:ln>
            <a:effectLst/>
          </c:spPr>
          <c:marker>
            <c:symbol val="diamond"/>
            <c:size val="6"/>
            <c:spPr>
              <a:solidFill>
                <a:schemeClr val="accent1"/>
              </a:solidFill>
              <a:ln w="9525">
                <a:solidFill>
                  <a:schemeClr val="accent1"/>
                </a:solidFill>
                <a:round/>
              </a:ln>
              <a:effectLst/>
            </c:spPr>
          </c:marker>
          <c:xVal>
            <c:numRef>
              <c:f>'againistL (2)'!$B$2:$F$2</c:f>
              <c:numCache>
                <c:formatCode>General</c:formatCode>
                <c:ptCount val="5"/>
                <c:pt idx="0">
                  <c:v>4</c:v>
                </c:pt>
                <c:pt idx="1">
                  <c:v>16</c:v>
                </c:pt>
                <c:pt idx="2">
                  <c:v>36</c:v>
                </c:pt>
                <c:pt idx="3">
                  <c:v>64</c:v>
                </c:pt>
                <c:pt idx="4">
                  <c:v>100</c:v>
                </c:pt>
              </c:numCache>
            </c:numRef>
          </c:xVal>
          <c:yVal>
            <c:numRef>
              <c:f>'againistL (2)'!$B$3:$F$3</c:f>
              <c:numCache>
                <c:formatCode>General</c:formatCode>
                <c:ptCount val="5"/>
                <c:pt idx="0">
                  <c:v>0.99097955781037705</c:v>
                </c:pt>
                <c:pt idx="1">
                  <c:v>0.88965000000000005</c:v>
                </c:pt>
                <c:pt idx="2">
                  <c:v>0.80339000000000005</c:v>
                </c:pt>
                <c:pt idx="3">
                  <c:v>0.77786999999999995</c:v>
                </c:pt>
                <c:pt idx="4">
                  <c:v>0.76495000000000002</c:v>
                </c:pt>
              </c:numCache>
            </c:numRef>
          </c:yVal>
          <c:smooth val="0"/>
          <c:extLst>
            <c:ext xmlns:c16="http://schemas.microsoft.com/office/drawing/2014/chart" uri="{C3380CC4-5D6E-409C-BE32-E72D297353CC}">
              <c16:uniqueId val="{00000000-003E-4CAE-A453-B73B19C0E70A}"/>
            </c:ext>
          </c:extLst>
        </c:ser>
        <c:ser>
          <c:idx val="1"/>
          <c:order val="1"/>
          <c:tx>
            <c:strRef>
              <c:f>'againistL (2)'!$A$4</c:f>
              <c:strCache>
                <c:ptCount val="1"/>
                <c:pt idx="0">
                  <c:v>1800</c:v>
                </c:pt>
              </c:strCache>
            </c:strRef>
          </c:tx>
          <c:spPr>
            <a:ln w="25400" cap="rnd">
              <a:noFill/>
              <a:round/>
            </a:ln>
            <a:effectLst/>
          </c:spPr>
          <c:marker>
            <c:symbol val="square"/>
            <c:size val="6"/>
            <c:spPr>
              <a:solidFill>
                <a:schemeClr val="accent2"/>
              </a:solidFill>
              <a:ln w="9525">
                <a:solidFill>
                  <a:schemeClr val="accent2"/>
                </a:solidFill>
                <a:round/>
              </a:ln>
              <a:effectLst/>
            </c:spPr>
          </c:marker>
          <c:xVal>
            <c:numRef>
              <c:f>'againistL (2)'!$B$2:$F$2</c:f>
              <c:numCache>
                <c:formatCode>General</c:formatCode>
                <c:ptCount val="5"/>
                <c:pt idx="0">
                  <c:v>4</c:v>
                </c:pt>
                <c:pt idx="1">
                  <c:v>16</c:v>
                </c:pt>
                <c:pt idx="2">
                  <c:v>36</c:v>
                </c:pt>
                <c:pt idx="3">
                  <c:v>64</c:v>
                </c:pt>
                <c:pt idx="4">
                  <c:v>100</c:v>
                </c:pt>
              </c:numCache>
            </c:numRef>
          </c:xVal>
          <c:yVal>
            <c:numRef>
              <c:f>'againistL (2)'!$B$4:$F$4</c:f>
              <c:numCache>
                <c:formatCode>General</c:formatCode>
                <c:ptCount val="5"/>
                <c:pt idx="0">
                  <c:v>0.88422626294309103</c:v>
                </c:pt>
                <c:pt idx="1">
                  <c:v>0.77788999999999997</c:v>
                </c:pt>
                <c:pt idx="2">
                  <c:v>0.69649000000000005</c:v>
                </c:pt>
                <c:pt idx="3">
                  <c:v>0.67208999999999997</c:v>
                </c:pt>
                <c:pt idx="4">
                  <c:v>0.65980000000000005</c:v>
                </c:pt>
              </c:numCache>
            </c:numRef>
          </c:yVal>
          <c:smooth val="0"/>
          <c:extLst>
            <c:ext xmlns:c16="http://schemas.microsoft.com/office/drawing/2014/chart" uri="{C3380CC4-5D6E-409C-BE32-E72D297353CC}">
              <c16:uniqueId val="{00000001-003E-4CAE-A453-B73B19C0E70A}"/>
            </c:ext>
          </c:extLst>
        </c:ser>
        <c:ser>
          <c:idx val="2"/>
          <c:order val="2"/>
          <c:tx>
            <c:strRef>
              <c:f>'againistL (2)'!$A$5</c:f>
              <c:strCache>
                <c:ptCount val="1"/>
                <c:pt idx="0">
                  <c:v>2100</c:v>
                </c:pt>
              </c:strCache>
            </c:strRef>
          </c:tx>
          <c:spPr>
            <a:ln w="25400" cap="rnd">
              <a:noFill/>
              <a:round/>
            </a:ln>
            <a:effectLst/>
          </c:spPr>
          <c:marker>
            <c:symbol val="triangle"/>
            <c:size val="6"/>
            <c:spPr>
              <a:solidFill>
                <a:schemeClr val="accent3"/>
              </a:solidFill>
              <a:ln w="9525">
                <a:solidFill>
                  <a:schemeClr val="accent3"/>
                </a:solidFill>
                <a:round/>
              </a:ln>
              <a:effectLst/>
            </c:spPr>
          </c:marker>
          <c:xVal>
            <c:numRef>
              <c:f>'againistL (2)'!$B$2:$F$2</c:f>
              <c:numCache>
                <c:formatCode>General</c:formatCode>
                <c:ptCount val="5"/>
                <c:pt idx="0">
                  <c:v>4</c:v>
                </c:pt>
                <c:pt idx="1">
                  <c:v>16</c:v>
                </c:pt>
                <c:pt idx="2">
                  <c:v>36</c:v>
                </c:pt>
                <c:pt idx="3">
                  <c:v>64</c:v>
                </c:pt>
                <c:pt idx="4">
                  <c:v>100</c:v>
                </c:pt>
              </c:numCache>
            </c:numRef>
          </c:xVal>
          <c:yVal>
            <c:numRef>
              <c:f>'againistL (2)'!$B$5:$F$5</c:f>
              <c:numCache>
                <c:formatCode>General</c:formatCode>
                <c:ptCount val="5"/>
                <c:pt idx="0">
                  <c:v>0.79982645564618959</c:v>
                </c:pt>
                <c:pt idx="1">
                  <c:v>0.69325000000000003</c:v>
                </c:pt>
                <c:pt idx="2">
                  <c:v>0.61684000000000005</c:v>
                </c:pt>
                <c:pt idx="3">
                  <c:v>0.59414999999999996</c:v>
                </c:pt>
                <c:pt idx="4">
                  <c:v>0.58250999999999997</c:v>
                </c:pt>
              </c:numCache>
            </c:numRef>
          </c:yVal>
          <c:smooth val="0"/>
          <c:extLst>
            <c:ext xmlns:c16="http://schemas.microsoft.com/office/drawing/2014/chart" uri="{C3380CC4-5D6E-409C-BE32-E72D297353CC}">
              <c16:uniqueId val="{00000002-003E-4CAE-A453-B73B19C0E70A}"/>
            </c:ext>
          </c:extLst>
        </c:ser>
        <c:ser>
          <c:idx val="3"/>
          <c:order val="3"/>
          <c:tx>
            <c:strRef>
              <c:f>'againistL (2)'!$A$6</c:f>
              <c:strCache>
                <c:ptCount val="1"/>
                <c:pt idx="0">
                  <c:v>2400</c:v>
                </c:pt>
              </c:strCache>
            </c:strRef>
          </c:tx>
          <c:spPr>
            <a:ln w="25400" cap="rnd">
              <a:noFill/>
              <a:round/>
            </a:ln>
            <a:effectLst/>
          </c:spPr>
          <c:marker>
            <c:symbol val="x"/>
            <c:size val="6"/>
            <c:spPr>
              <a:noFill/>
              <a:ln w="9525">
                <a:solidFill>
                  <a:schemeClr val="accent4"/>
                </a:solidFill>
                <a:round/>
              </a:ln>
              <a:effectLst/>
            </c:spPr>
          </c:marker>
          <c:xVal>
            <c:numRef>
              <c:f>'againistL (2)'!$B$2:$F$2</c:f>
              <c:numCache>
                <c:formatCode>General</c:formatCode>
                <c:ptCount val="5"/>
                <c:pt idx="0">
                  <c:v>4</c:v>
                </c:pt>
                <c:pt idx="1">
                  <c:v>16</c:v>
                </c:pt>
                <c:pt idx="2">
                  <c:v>36</c:v>
                </c:pt>
                <c:pt idx="3">
                  <c:v>64</c:v>
                </c:pt>
                <c:pt idx="4">
                  <c:v>100</c:v>
                </c:pt>
              </c:numCache>
            </c:numRef>
          </c:xVal>
          <c:yVal>
            <c:numRef>
              <c:f>'againistL (2)'!$B$6:$F$6</c:f>
              <c:numCache>
                <c:formatCode>General</c:formatCode>
                <c:ptCount val="5"/>
                <c:pt idx="0">
                  <c:v>0.72974102866880963</c:v>
                </c:pt>
                <c:pt idx="1">
                  <c:v>0.62597000000000003</c:v>
                </c:pt>
                <c:pt idx="2">
                  <c:v>0.55398000000000003</c:v>
                </c:pt>
                <c:pt idx="3">
                  <c:v>0.53290000000000004</c:v>
                </c:pt>
                <c:pt idx="4">
                  <c:v>0.52171999999999996</c:v>
                </c:pt>
              </c:numCache>
            </c:numRef>
          </c:yVal>
          <c:smooth val="0"/>
          <c:extLst>
            <c:ext xmlns:c16="http://schemas.microsoft.com/office/drawing/2014/chart" uri="{C3380CC4-5D6E-409C-BE32-E72D297353CC}">
              <c16:uniqueId val="{00000003-003E-4CAE-A453-B73B19C0E70A}"/>
            </c:ext>
          </c:extLst>
        </c:ser>
        <c:ser>
          <c:idx val="4"/>
          <c:order val="4"/>
          <c:tx>
            <c:strRef>
              <c:f>'againistL (2)'!$A$7</c:f>
              <c:strCache>
                <c:ptCount val="1"/>
                <c:pt idx="0">
                  <c:v>2700</c:v>
                </c:pt>
              </c:strCache>
            </c:strRef>
          </c:tx>
          <c:spPr>
            <a:ln w="25400" cap="rnd">
              <a:noFill/>
              <a:round/>
            </a:ln>
            <a:effectLst/>
          </c:spPr>
          <c:marker>
            <c:symbol val="star"/>
            <c:size val="6"/>
            <c:spPr>
              <a:noFill/>
              <a:ln w="9525">
                <a:solidFill>
                  <a:schemeClr val="accent5"/>
                </a:solidFill>
                <a:round/>
              </a:ln>
              <a:effectLst/>
            </c:spPr>
          </c:marker>
          <c:xVal>
            <c:numRef>
              <c:f>'againistL (2)'!$B$2:$F$2</c:f>
              <c:numCache>
                <c:formatCode>General</c:formatCode>
                <c:ptCount val="5"/>
                <c:pt idx="0">
                  <c:v>4</c:v>
                </c:pt>
                <c:pt idx="1">
                  <c:v>16</c:v>
                </c:pt>
                <c:pt idx="2">
                  <c:v>36</c:v>
                </c:pt>
                <c:pt idx="3">
                  <c:v>64</c:v>
                </c:pt>
                <c:pt idx="4">
                  <c:v>100</c:v>
                </c:pt>
              </c:numCache>
            </c:numRef>
          </c:xVal>
          <c:yVal>
            <c:numRef>
              <c:f>'againistL (2)'!$B$7:$F$7</c:f>
              <c:numCache>
                <c:formatCode>General</c:formatCode>
                <c:ptCount val="5"/>
                <c:pt idx="0">
                  <c:v>0.67014151797587296</c:v>
                </c:pt>
                <c:pt idx="1">
                  <c:v>0.57077</c:v>
                </c:pt>
                <c:pt idx="2">
                  <c:v>0.50268999999999997</c:v>
                </c:pt>
                <c:pt idx="3">
                  <c:v>0.48320000000000002</c:v>
                </c:pt>
                <c:pt idx="4">
                  <c:v>0.47258</c:v>
                </c:pt>
              </c:numCache>
            </c:numRef>
          </c:yVal>
          <c:smooth val="0"/>
          <c:extLst>
            <c:ext xmlns:c16="http://schemas.microsoft.com/office/drawing/2014/chart" uri="{C3380CC4-5D6E-409C-BE32-E72D297353CC}">
              <c16:uniqueId val="{00000004-003E-4CAE-A453-B73B19C0E70A}"/>
            </c:ext>
          </c:extLst>
        </c:ser>
        <c:dLbls>
          <c:showLegendKey val="0"/>
          <c:showVal val="0"/>
          <c:showCatName val="0"/>
          <c:showSerName val="0"/>
          <c:showPercent val="0"/>
          <c:showBubbleSize val="0"/>
        </c:dLbls>
        <c:axId val="879677296"/>
        <c:axId val="879676312"/>
      </c:scatterChart>
      <c:valAx>
        <c:axId val="879677296"/>
        <c:scaling>
          <c:orientation val="minMax"/>
          <c:max val="120"/>
          <c:min val="0"/>
        </c:scaling>
        <c:delete val="0"/>
        <c:axPos val="b"/>
        <c:title>
          <c:tx>
            <c:rich>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GB" dirty="0"/>
                  <a:t>a</a:t>
                </a:r>
                <a:r>
                  <a:rPr lang="en-GB" sz="1197" b="0" i="0" u="none" strike="noStrike" cap="all" baseline="0" dirty="0">
                    <a:effectLst/>
                  </a:rPr>
                  <a:t>rea</a:t>
                </a:r>
                <a:r>
                  <a:rPr lang="en-GB" dirty="0"/>
                  <a:t>/mm^2</a:t>
                </a:r>
              </a:p>
            </c:rich>
          </c:tx>
          <c:layout>
            <c:manualLayout>
              <c:xMode val="edge"/>
              <c:yMode val="edge"/>
              <c:x val="0.34537119470179772"/>
              <c:y val="0.92908130438877345"/>
            </c:manualLayout>
          </c:layout>
          <c:overlay val="0"/>
          <c:spPr>
            <a:noFill/>
            <a:ln>
              <a:noFill/>
            </a:ln>
            <a:effectLst/>
          </c:spPr>
          <c:txPr>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79676312"/>
        <c:crosses val="autoZero"/>
        <c:crossBetween val="midCat"/>
      </c:valAx>
      <c:valAx>
        <c:axId val="879676312"/>
        <c:scaling>
          <c:orientation val="minMax"/>
          <c:min val="0.2"/>
        </c:scaling>
        <c:delete val="0"/>
        <c:axPos val="l"/>
        <c:title>
          <c:tx>
            <c:rich>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GB" dirty="0"/>
                  <a:t>Thermal conductivity/W/(m*K)</a:t>
                </a:r>
              </a:p>
            </c:rich>
          </c:tx>
          <c:overlay val="0"/>
          <c:spPr>
            <a:noFill/>
            <a:ln>
              <a:noFill/>
            </a:ln>
            <a:effectLst/>
          </c:spPr>
          <c:txPr>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solidFill>
            <a:schemeClr val="bg1"/>
          </a:solidFill>
          <a:ln w="9525" cap="flat" cmpd="sng" algn="ctr">
            <a:solidFill>
              <a:schemeClr val="tx1"/>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79677296"/>
        <c:crosses val="autoZero"/>
        <c:crossBetween val="midCat"/>
      </c:valAx>
      <c:spPr>
        <a:solidFill>
          <a:schemeClr val="bg1"/>
        </a:solidFill>
        <a:ln w="25400">
          <a:noFill/>
        </a:ln>
        <a:effectLst>
          <a:outerShdw blurRad="50800" dist="50800" dir="5400000" algn="ctr" rotWithShape="0">
            <a:schemeClr val="bg1"/>
          </a:outerShdw>
        </a:effectLst>
      </c:spPr>
    </c:plotArea>
    <c:legend>
      <c:legendPos val="t"/>
      <c:layout>
        <c:manualLayout>
          <c:xMode val="edge"/>
          <c:yMode val="edge"/>
          <c:x val="0.11875419913521305"/>
          <c:y val="0.55687413213409942"/>
          <c:w val="0.19180383274321891"/>
          <c:h val="0.30207837532649517"/>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949340341590599"/>
          <c:y val="6.1598944112804747E-2"/>
          <c:w val="0.79005907090600958"/>
          <c:h val="0.76065593077916116"/>
        </c:manualLayout>
      </c:layout>
      <c:scatterChart>
        <c:scatterStyle val="lineMarker"/>
        <c:varyColors val="0"/>
        <c:ser>
          <c:idx val="3"/>
          <c:order val="0"/>
          <c:tx>
            <c:strRef>
              <c:f>[absorption.xlsx]rosseland!$B$35</c:f>
              <c:strCache>
                <c:ptCount val="1"/>
                <c:pt idx="0">
                  <c:v>0.6</c:v>
                </c:pt>
              </c:strCache>
            </c:strRef>
          </c:tx>
          <c:spPr>
            <a:ln w="25400" cap="rnd">
              <a:noFill/>
              <a:round/>
            </a:ln>
            <a:effectLst/>
          </c:spPr>
          <c:marker>
            <c:symbol val="x"/>
            <c:size val="6"/>
            <c:spPr>
              <a:noFill/>
              <a:ln w="9525">
                <a:solidFill>
                  <a:schemeClr val="accent4"/>
                </a:solidFill>
                <a:round/>
              </a:ln>
              <a:effectLst/>
            </c:spPr>
          </c:marker>
          <c:trendline>
            <c:spPr>
              <a:ln w="9525" cap="rnd">
                <a:solidFill>
                  <a:schemeClr val="accent4"/>
                </a:solidFill>
              </a:ln>
              <a:effectLst/>
            </c:spPr>
            <c:trendlineType val="poly"/>
            <c:order val="3"/>
            <c:dispRSqr val="0"/>
            <c:dispEq val="0"/>
          </c:trendline>
          <c:xVal>
            <c:numRef>
              <c:f>[absorption.xlsx]rosseland!$A$2:$A$34</c:f>
              <c:numCache>
                <c:formatCode>0.00E+00</c:formatCode>
                <c:ptCount val="33"/>
                <c:pt idx="0" formatCode="General">
                  <c:v>0</c:v>
                </c:pt>
                <c:pt idx="1">
                  <c:v>1.7819919972800901E-4</c:v>
                </c:pt>
                <c:pt idx="2" formatCode="General">
                  <c:v>3.3515981170445098E-3</c:v>
                </c:pt>
                <c:pt idx="3" formatCode="General">
                  <c:v>3.51645622430063E-3</c:v>
                </c:pt>
                <c:pt idx="4" formatCode="General">
                  <c:v>6.2500000000000003E-3</c:v>
                </c:pt>
                <c:pt idx="5" formatCode="General">
                  <c:v>6.4281991997279997E-3</c:v>
                </c:pt>
                <c:pt idx="6" formatCode="General">
                  <c:v>9.6015981170445193E-3</c:v>
                </c:pt>
                <c:pt idx="7" formatCode="General">
                  <c:v>9.7664562243006299E-3</c:v>
                </c:pt>
                <c:pt idx="8" formatCode="General">
                  <c:v>1.2500000000000001E-2</c:v>
                </c:pt>
                <c:pt idx="9" formatCode="General">
                  <c:v>1.2678199199727999E-2</c:v>
                </c:pt>
                <c:pt idx="10" formatCode="General">
                  <c:v>1.5851598117044501E-2</c:v>
                </c:pt>
                <c:pt idx="11" formatCode="General">
                  <c:v>1.6016456224300601E-2</c:v>
                </c:pt>
                <c:pt idx="12" formatCode="General">
                  <c:v>1.8749999999999999E-2</c:v>
                </c:pt>
                <c:pt idx="13" formatCode="General">
                  <c:v>1.8928199199728001E-2</c:v>
                </c:pt>
                <c:pt idx="14" formatCode="General">
                  <c:v>2.2101598117044499E-2</c:v>
                </c:pt>
                <c:pt idx="15" formatCode="General">
                  <c:v>2.2266456224300599E-2</c:v>
                </c:pt>
                <c:pt idx="16" formatCode="General">
                  <c:v>2.5000000000000001E-2</c:v>
                </c:pt>
                <c:pt idx="17" formatCode="General">
                  <c:v>2.5178199199728E-2</c:v>
                </c:pt>
                <c:pt idx="18" formatCode="General">
                  <c:v>2.8351598117044501E-2</c:v>
                </c:pt>
                <c:pt idx="19" formatCode="General">
                  <c:v>2.8516456224300601E-2</c:v>
                </c:pt>
                <c:pt idx="20" formatCode="General">
                  <c:v>3.1249999999999899E-2</c:v>
                </c:pt>
                <c:pt idx="21" formatCode="General">
                  <c:v>3.1428199199727898E-2</c:v>
                </c:pt>
                <c:pt idx="22" formatCode="General">
                  <c:v>3.4601598117044503E-2</c:v>
                </c:pt>
                <c:pt idx="23" formatCode="General">
                  <c:v>3.47664562243006E-2</c:v>
                </c:pt>
                <c:pt idx="24" formatCode="General">
                  <c:v>3.7499999999999999E-2</c:v>
                </c:pt>
                <c:pt idx="25" formatCode="General">
                  <c:v>3.7678199199728001E-2</c:v>
                </c:pt>
                <c:pt idx="26" formatCode="General">
                  <c:v>4.0851598117044502E-2</c:v>
                </c:pt>
                <c:pt idx="27" formatCode="General">
                  <c:v>4.1016456224300599E-2</c:v>
                </c:pt>
                <c:pt idx="28" formatCode="General">
                  <c:v>4.3749999999999997E-2</c:v>
                </c:pt>
                <c:pt idx="29" formatCode="General">
                  <c:v>4.3928199199727902E-2</c:v>
                </c:pt>
                <c:pt idx="30" formatCode="General">
                  <c:v>4.7101598117044501E-2</c:v>
                </c:pt>
                <c:pt idx="31" formatCode="General">
                  <c:v>4.7266456224300597E-2</c:v>
                </c:pt>
                <c:pt idx="32" formatCode="General">
                  <c:v>0.05</c:v>
                </c:pt>
              </c:numCache>
            </c:numRef>
          </c:xVal>
          <c:yVal>
            <c:numRef>
              <c:f>[absorption.xlsx]rosseland!$B$2:$B$34</c:f>
              <c:numCache>
                <c:formatCode>General</c:formatCode>
                <c:ptCount val="33"/>
                <c:pt idx="0">
                  <c:v>499.99999999999898</c:v>
                </c:pt>
                <c:pt idx="1">
                  <c:v>499.844194245506</c:v>
                </c:pt>
                <c:pt idx="2">
                  <c:v>497.06958126533698</c:v>
                </c:pt>
                <c:pt idx="3">
                  <c:v>496.92544009172599</c:v>
                </c:pt>
                <c:pt idx="4">
                  <c:v>494.53540775115601</c:v>
                </c:pt>
                <c:pt idx="5">
                  <c:v>494.37427443454601</c:v>
                </c:pt>
                <c:pt idx="6">
                  <c:v>491.50478740399501</c:v>
                </c:pt>
                <c:pt idx="7">
                  <c:v>491.355717522465</c:v>
                </c:pt>
                <c:pt idx="8">
                  <c:v>488.88396133416802</c:v>
                </c:pt>
                <c:pt idx="9">
                  <c:v>488.71705564870899</c:v>
                </c:pt>
                <c:pt idx="10">
                  <c:v>485.74477338067697</c:v>
                </c:pt>
                <c:pt idx="11">
                  <c:v>485.59036328547398</c:v>
                </c:pt>
                <c:pt idx="12">
                  <c:v>483.03005999392599</c:v>
                </c:pt>
                <c:pt idx="13">
                  <c:v>482.856876178866</c:v>
                </c:pt>
                <c:pt idx="14">
                  <c:v>479.77279200762501</c:v>
                </c:pt>
                <c:pt idx="15">
                  <c:v>479.61257380236998</c:v>
                </c:pt>
                <c:pt idx="16">
                  <c:v>476.95596512830002</c:v>
                </c:pt>
                <c:pt idx="17">
                  <c:v>476.77592390773998</c:v>
                </c:pt>
                <c:pt idx="18">
                  <c:v>473.569721998489</c:v>
                </c:pt>
                <c:pt idx="19">
                  <c:v>473.40315977545498</c:v>
                </c:pt>
                <c:pt idx="20">
                  <c:v>470.64135973044802</c:v>
                </c:pt>
                <c:pt idx="21">
                  <c:v>470.45379256323201</c:v>
                </c:pt>
                <c:pt idx="22">
                  <c:v>467.11356743160002</c:v>
                </c:pt>
                <c:pt idx="23">
                  <c:v>466.94004270074902</c:v>
                </c:pt>
                <c:pt idx="24">
                  <c:v>464.06279598330002</c:v>
                </c:pt>
                <c:pt idx="25">
                  <c:v>463.86692525934598</c:v>
                </c:pt>
                <c:pt idx="26">
                  <c:v>460.37882910470802</c:v>
                </c:pt>
                <c:pt idx="27">
                  <c:v>460.19762247265101</c:v>
                </c:pt>
                <c:pt idx="28">
                  <c:v>457.19300068352698</c:v>
                </c:pt>
                <c:pt idx="29">
                  <c:v>456.98791476905501</c:v>
                </c:pt>
                <c:pt idx="30">
                  <c:v>453.335713076037</c:v>
                </c:pt>
                <c:pt idx="31">
                  <c:v>453.14598115952901</c:v>
                </c:pt>
                <c:pt idx="32">
                  <c:v>450</c:v>
                </c:pt>
              </c:numCache>
            </c:numRef>
          </c:yVal>
          <c:smooth val="0"/>
          <c:extLst>
            <c:ext xmlns:c16="http://schemas.microsoft.com/office/drawing/2014/chart" uri="{C3380CC4-5D6E-409C-BE32-E72D297353CC}">
              <c16:uniqueId val="{00000001-9152-4B5A-B2DE-802EA1D65A79}"/>
            </c:ext>
          </c:extLst>
        </c:ser>
        <c:ser>
          <c:idx val="0"/>
          <c:order val="1"/>
          <c:tx>
            <c:strRef>
              <c:f>[absorption.xlsx]rosseland!$C$35</c:f>
              <c:strCache>
                <c:ptCount val="1"/>
                <c:pt idx="0">
                  <c:v>6</c:v>
                </c:pt>
              </c:strCache>
            </c:strRef>
          </c:tx>
          <c:spPr>
            <a:ln w="25400" cap="rnd">
              <a:noFill/>
              <a:round/>
            </a:ln>
            <a:effectLst/>
          </c:spPr>
          <c:marker>
            <c:symbol val="diamond"/>
            <c:size val="6"/>
            <c:spPr>
              <a:solidFill>
                <a:schemeClr val="accent1"/>
              </a:solidFill>
              <a:ln w="9525">
                <a:solidFill>
                  <a:schemeClr val="accent1"/>
                </a:solidFill>
                <a:round/>
              </a:ln>
              <a:effectLst/>
            </c:spPr>
          </c:marker>
          <c:trendline>
            <c:spPr>
              <a:ln w="9525" cap="rnd">
                <a:solidFill>
                  <a:schemeClr val="accent1"/>
                </a:solidFill>
              </a:ln>
              <a:effectLst/>
            </c:spPr>
            <c:trendlineType val="poly"/>
            <c:order val="3"/>
            <c:dispRSqr val="0"/>
            <c:dispEq val="0"/>
          </c:trendline>
          <c:xVal>
            <c:numRef>
              <c:f>[absorption.xlsx]rosseland!$A$2:$A$34</c:f>
              <c:numCache>
                <c:formatCode>0.00E+00</c:formatCode>
                <c:ptCount val="33"/>
                <c:pt idx="0" formatCode="General">
                  <c:v>0</c:v>
                </c:pt>
                <c:pt idx="1">
                  <c:v>1.7819919972800901E-4</c:v>
                </c:pt>
                <c:pt idx="2" formatCode="General">
                  <c:v>3.3515981170445098E-3</c:v>
                </c:pt>
                <c:pt idx="3" formatCode="General">
                  <c:v>3.51645622430063E-3</c:v>
                </c:pt>
                <c:pt idx="4" formatCode="General">
                  <c:v>6.2500000000000003E-3</c:v>
                </c:pt>
                <c:pt idx="5" formatCode="General">
                  <c:v>6.4281991997279997E-3</c:v>
                </c:pt>
                <c:pt idx="6" formatCode="General">
                  <c:v>9.6015981170445193E-3</c:v>
                </c:pt>
                <c:pt idx="7" formatCode="General">
                  <c:v>9.7664562243006299E-3</c:v>
                </c:pt>
                <c:pt idx="8" formatCode="General">
                  <c:v>1.2500000000000001E-2</c:v>
                </c:pt>
                <c:pt idx="9" formatCode="General">
                  <c:v>1.2678199199727999E-2</c:v>
                </c:pt>
                <c:pt idx="10" formatCode="General">
                  <c:v>1.5851598117044501E-2</c:v>
                </c:pt>
                <c:pt idx="11" formatCode="General">
                  <c:v>1.6016456224300601E-2</c:v>
                </c:pt>
                <c:pt idx="12" formatCode="General">
                  <c:v>1.8749999999999999E-2</c:v>
                </c:pt>
                <c:pt idx="13" formatCode="General">
                  <c:v>1.8928199199728001E-2</c:v>
                </c:pt>
                <c:pt idx="14" formatCode="General">
                  <c:v>2.2101598117044499E-2</c:v>
                </c:pt>
                <c:pt idx="15" formatCode="General">
                  <c:v>2.2266456224300599E-2</c:v>
                </c:pt>
                <c:pt idx="16" formatCode="General">
                  <c:v>2.5000000000000001E-2</c:v>
                </c:pt>
                <c:pt idx="17" formatCode="General">
                  <c:v>2.5178199199728E-2</c:v>
                </c:pt>
                <c:pt idx="18" formatCode="General">
                  <c:v>2.8351598117044501E-2</c:v>
                </c:pt>
                <c:pt idx="19" formatCode="General">
                  <c:v>2.8516456224300601E-2</c:v>
                </c:pt>
                <c:pt idx="20" formatCode="General">
                  <c:v>3.1249999999999899E-2</c:v>
                </c:pt>
                <c:pt idx="21" formatCode="General">
                  <c:v>3.1428199199727898E-2</c:v>
                </c:pt>
                <c:pt idx="22" formatCode="General">
                  <c:v>3.4601598117044503E-2</c:v>
                </c:pt>
                <c:pt idx="23" formatCode="General">
                  <c:v>3.47664562243006E-2</c:v>
                </c:pt>
                <c:pt idx="24" formatCode="General">
                  <c:v>3.7499999999999999E-2</c:v>
                </c:pt>
                <c:pt idx="25" formatCode="General">
                  <c:v>3.7678199199728001E-2</c:v>
                </c:pt>
                <c:pt idx="26" formatCode="General">
                  <c:v>4.0851598117044502E-2</c:v>
                </c:pt>
                <c:pt idx="27" formatCode="General">
                  <c:v>4.1016456224300599E-2</c:v>
                </c:pt>
                <c:pt idx="28" formatCode="General">
                  <c:v>4.3749999999999997E-2</c:v>
                </c:pt>
                <c:pt idx="29" formatCode="General">
                  <c:v>4.3928199199727902E-2</c:v>
                </c:pt>
                <c:pt idx="30" formatCode="General">
                  <c:v>4.7101598117044501E-2</c:v>
                </c:pt>
                <c:pt idx="31" formatCode="General">
                  <c:v>4.7266456224300597E-2</c:v>
                </c:pt>
                <c:pt idx="32" formatCode="General">
                  <c:v>0.05</c:v>
                </c:pt>
              </c:numCache>
            </c:numRef>
          </c:xVal>
          <c:yVal>
            <c:numRef>
              <c:f>[absorption.xlsx]rosseland!$C$2:$C$34</c:f>
              <c:numCache>
                <c:formatCode>General</c:formatCode>
                <c:ptCount val="33"/>
                <c:pt idx="0">
                  <c:v>499.99999999999898</c:v>
                </c:pt>
                <c:pt idx="1">
                  <c:v>499.84376316801098</c:v>
                </c:pt>
                <c:pt idx="2">
                  <c:v>497.06147349312698</c:v>
                </c:pt>
                <c:pt idx="3">
                  <c:v>496.91693351514402</c:v>
                </c:pt>
                <c:pt idx="4">
                  <c:v>494.52028852309002</c:v>
                </c:pt>
                <c:pt idx="5">
                  <c:v>494.35880065460299</c:v>
                </c:pt>
                <c:pt idx="6">
                  <c:v>491.48299970936603</c:v>
                </c:pt>
                <c:pt idx="7">
                  <c:v>491.33360181990099</c:v>
                </c:pt>
                <c:pt idx="8">
                  <c:v>488.85640686936898</c:v>
                </c:pt>
                <c:pt idx="9">
                  <c:v>488.68924005088002</c:v>
                </c:pt>
                <c:pt idx="10">
                  <c:v>485.712307485461</c:v>
                </c:pt>
                <c:pt idx="11">
                  <c:v>485.55765580726001</c:v>
                </c:pt>
                <c:pt idx="12">
                  <c:v>482.99334678185602</c:v>
                </c:pt>
                <c:pt idx="13">
                  <c:v>482.82001613234598</c:v>
                </c:pt>
                <c:pt idx="14">
                  <c:v>479.73331711051298</c:v>
                </c:pt>
                <c:pt idx="15">
                  <c:v>479.57296306374298</c:v>
                </c:pt>
                <c:pt idx="16">
                  <c:v>476.914101975542</c:v>
                </c:pt>
                <c:pt idx="17">
                  <c:v>476.73405429346599</c:v>
                </c:pt>
                <c:pt idx="18">
                  <c:v>473.527737316517</c:v>
                </c:pt>
                <c:pt idx="19">
                  <c:v>473.361169115716</c:v>
                </c:pt>
                <c:pt idx="20">
                  <c:v>470.59926995219399</c:v>
                </c:pt>
                <c:pt idx="21">
                  <c:v>470.41186959762803</c:v>
                </c:pt>
                <c:pt idx="22">
                  <c:v>467.07461509146998</c:v>
                </c:pt>
                <c:pt idx="23">
                  <c:v>466.90124468464398</c:v>
                </c:pt>
                <c:pt idx="24">
                  <c:v>464.02655684333502</c:v>
                </c:pt>
                <c:pt idx="25">
                  <c:v>463.831068145703</c:v>
                </c:pt>
                <c:pt idx="26">
                  <c:v>460.34977517491501</c:v>
                </c:pt>
                <c:pt idx="27">
                  <c:v>460.16892196832998</c:v>
                </c:pt>
                <c:pt idx="28">
                  <c:v>457.17016039449999</c:v>
                </c:pt>
                <c:pt idx="29">
                  <c:v>456.96572569942401</c:v>
                </c:pt>
                <c:pt idx="30">
                  <c:v>453.32512102216202</c:v>
                </c:pt>
                <c:pt idx="31">
                  <c:v>453.13599157074401</c:v>
                </c:pt>
                <c:pt idx="32">
                  <c:v>450</c:v>
                </c:pt>
              </c:numCache>
            </c:numRef>
          </c:yVal>
          <c:smooth val="0"/>
          <c:extLst>
            <c:ext xmlns:c16="http://schemas.microsoft.com/office/drawing/2014/chart" uri="{C3380CC4-5D6E-409C-BE32-E72D297353CC}">
              <c16:uniqueId val="{00000003-9152-4B5A-B2DE-802EA1D65A79}"/>
            </c:ext>
          </c:extLst>
        </c:ser>
        <c:ser>
          <c:idx val="1"/>
          <c:order val="2"/>
          <c:tx>
            <c:strRef>
              <c:f>[absorption.xlsx]rosseland!$D$35</c:f>
              <c:strCache>
                <c:ptCount val="1"/>
                <c:pt idx="0">
                  <c:v>60</c:v>
                </c:pt>
              </c:strCache>
            </c:strRef>
          </c:tx>
          <c:spPr>
            <a:ln w="25400" cap="rnd">
              <a:noFill/>
              <a:round/>
            </a:ln>
            <a:effectLst/>
          </c:spPr>
          <c:marker>
            <c:symbol val="square"/>
            <c:size val="6"/>
            <c:spPr>
              <a:solidFill>
                <a:schemeClr val="accent2"/>
              </a:solidFill>
              <a:ln w="9525">
                <a:solidFill>
                  <a:schemeClr val="accent2"/>
                </a:solidFill>
                <a:round/>
              </a:ln>
              <a:effectLst/>
            </c:spPr>
          </c:marker>
          <c:trendline>
            <c:spPr>
              <a:ln w="9525" cap="rnd">
                <a:solidFill>
                  <a:schemeClr val="accent2"/>
                </a:solidFill>
              </a:ln>
              <a:effectLst/>
            </c:spPr>
            <c:trendlineType val="poly"/>
            <c:order val="3"/>
            <c:dispRSqr val="0"/>
            <c:dispEq val="0"/>
          </c:trendline>
          <c:xVal>
            <c:numRef>
              <c:f>[absorption.xlsx]rosseland!$A$2:$A$34</c:f>
              <c:numCache>
                <c:formatCode>0.00E+00</c:formatCode>
                <c:ptCount val="33"/>
                <c:pt idx="0" formatCode="General">
                  <c:v>0</c:v>
                </c:pt>
                <c:pt idx="1">
                  <c:v>1.7819919972800901E-4</c:v>
                </c:pt>
                <c:pt idx="2" formatCode="General">
                  <c:v>3.3515981170445098E-3</c:v>
                </c:pt>
                <c:pt idx="3" formatCode="General">
                  <c:v>3.51645622430063E-3</c:v>
                </c:pt>
                <c:pt idx="4" formatCode="General">
                  <c:v>6.2500000000000003E-3</c:v>
                </c:pt>
                <c:pt idx="5" formatCode="General">
                  <c:v>6.4281991997279997E-3</c:v>
                </c:pt>
                <c:pt idx="6" formatCode="General">
                  <c:v>9.6015981170445193E-3</c:v>
                </c:pt>
                <c:pt idx="7" formatCode="General">
                  <c:v>9.7664562243006299E-3</c:v>
                </c:pt>
                <c:pt idx="8" formatCode="General">
                  <c:v>1.2500000000000001E-2</c:v>
                </c:pt>
                <c:pt idx="9" formatCode="General">
                  <c:v>1.2678199199727999E-2</c:v>
                </c:pt>
                <c:pt idx="10" formatCode="General">
                  <c:v>1.5851598117044501E-2</c:v>
                </c:pt>
                <c:pt idx="11" formatCode="General">
                  <c:v>1.6016456224300601E-2</c:v>
                </c:pt>
                <c:pt idx="12" formatCode="General">
                  <c:v>1.8749999999999999E-2</c:v>
                </c:pt>
                <c:pt idx="13" formatCode="General">
                  <c:v>1.8928199199728001E-2</c:v>
                </c:pt>
                <c:pt idx="14" formatCode="General">
                  <c:v>2.2101598117044499E-2</c:v>
                </c:pt>
                <c:pt idx="15" formatCode="General">
                  <c:v>2.2266456224300599E-2</c:v>
                </c:pt>
                <c:pt idx="16" formatCode="General">
                  <c:v>2.5000000000000001E-2</c:v>
                </c:pt>
                <c:pt idx="17" formatCode="General">
                  <c:v>2.5178199199728E-2</c:v>
                </c:pt>
                <c:pt idx="18" formatCode="General">
                  <c:v>2.8351598117044501E-2</c:v>
                </c:pt>
                <c:pt idx="19" formatCode="General">
                  <c:v>2.8516456224300601E-2</c:v>
                </c:pt>
                <c:pt idx="20" formatCode="General">
                  <c:v>3.1249999999999899E-2</c:v>
                </c:pt>
                <c:pt idx="21" formatCode="General">
                  <c:v>3.1428199199727898E-2</c:v>
                </c:pt>
                <c:pt idx="22" formatCode="General">
                  <c:v>3.4601598117044503E-2</c:v>
                </c:pt>
                <c:pt idx="23" formatCode="General">
                  <c:v>3.47664562243006E-2</c:v>
                </c:pt>
                <c:pt idx="24" formatCode="General">
                  <c:v>3.7499999999999999E-2</c:v>
                </c:pt>
                <c:pt idx="25" formatCode="General">
                  <c:v>3.7678199199728001E-2</c:v>
                </c:pt>
                <c:pt idx="26" formatCode="General">
                  <c:v>4.0851598117044502E-2</c:v>
                </c:pt>
                <c:pt idx="27" formatCode="General">
                  <c:v>4.1016456224300599E-2</c:v>
                </c:pt>
                <c:pt idx="28" formatCode="General">
                  <c:v>4.3749999999999997E-2</c:v>
                </c:pt>
                <c:pt idx="29" formatCode="General">
                  <c:v>4.3928199199727902E-2</c:v>
                </c:pt>
                <c:pt idx="30" formatCode="General">
                  <c:v>4.7101598117044501E-2</c:v>
                </c:pt>
                <c:pt idx="31" formatCode="General">
                  <c:v>4.7266456224300597E-2</c:v>
                </c:pt>
                <c:pt idx="32" formatCode="General">
                  <c:v>0.05</c:v>
                </c:pt>
              </c:numCache>
            </c:numRef>
          </c:xVal>
          <c:yVal>
            <c:numRef>
              <c:f>[absorption.xlsx]rosseland!$D$2:$D$34</c:f>
              <c:numCache>
                <c:formatCode>General</c:formatCode>
                <c:ptCount val="33"/>
                <c:pt idx="0">
                  <c:v>499.99999999999898</c:v>
                </c:pt>
                <c:pt idx="1">
                  <c:v>499.840216609008</c:v>
                </c:pt>
                <c:pt idx="2">
                  <c:v>496.99476926271399</c:v>
                </c:pt>
                <c:pt idx="3">
                  <c:v>496.846948243035</c:v>
                </c:pt>
                <c:pt idx="4">
                  <c:v>494.39589967170599</c:v>
                </c:pt>
                <c:pt idx="5">
                  <c:v>494.23153281903899</c:v>
                </c:pt>
                <c:pt idx="6">
                  <c:v>491.30446247813597</c:v>
                </c:pt>
                <c:pt idx="7">
                  <c:v>491.15240114302497</c:v>
                </c:pt>
                <c:pt idx="8">
                  <c:v>488.63104309133098</c:v>
                </c:pt>
                <c:pt idx="9">
                  <c:v>488.461795566707</c:v>
                </c:pt>
                <c:pt idx="10">
                  <c:v>485.447809464518</c:v>
                </c:pt>
                <c:pt idx="11">
                  <c:v>485.29123285469097</c:v>
                </c:pt>
                <c:pt idx="12">
                  <c:v>482.69500617019702</c:v>
                </c:pt>
                <c:pt idx="13">
                  <c:v>482.520550926076</c:v>
                </c:pt>
                <c:pt idx="14">
                  <c:v>479.41382494941502</c:v>
                </c:pt>
                <c:pt idx="15">
                  <c:v>479.25243050212998</c:v>
                </c:pt>
                <c:pt idx="16">
                  <c:v>476.57631833420697</c:v>
                </c:pt>
                <c:pt idx="17">
                  <c:v>476.39629423437299</c:v>
                </c:pt>
                <c:pt idx="18">
                  <c:v>473.19039721365601</c:v>
                </c:pt>
                <c:pt idx="19">
                  <c:v>473.023850829585</c:v>
                </c:pt>
                <c:pt idx="20">
                  <c:v>470.262313413443</c:v>
                </c:pt>
                <c:pt idx="21">
                  <c:v>470.07632032267799</c:v>
                </c:pt>
                <c:pt idx="22">
                  <c:v>466.76412658801001</c:v>
                </c:pt>
                <c:pt idx="23">
                  <c:v>466.59205808852698</c:v>
                </c:pt>
                <c:pt idx="24">
                  <c:v>463.73895742163501</c:v>
                </c:pt>
                <c:pt idx="25">
                  <c:v>463.54655055748901</c:v>
                </c:pt>
                <c:pt idx="26">
                  <c:v>460.12013935421197</c:v>
                </c:pt>
                <c:pt idx="27">
                  <c:v>459.94213725602901</c:v>
                </c:pt>
                <c:pt idx="28">
                  <c:v>456.990650455364</c:v>
                </c:pt>
                <c:pt idx="29">
                  <c:v>456.79133392468799</c:v>
                </c:pt>
                <c:pt idx="30">
                  <c:v>453.241874310865</c:v>
                </c:pt>
                <c:pt idx="31">
                  <c:v>453.05747984645598</c:v>
                </c:pt>
                <c:pt idx="32">
                  <c:v>450</c:v>
                </c:pt>
              </c:numCache>
            </c:numRef>
          </c:yVal>
          <c:smooth val="0"/>
          <c:extLst>
            <c:ext xmlns:c16="http://schemas.microsoft.com/office/drawing/2014/chart" uri="{C3380CC4-5D6E-409C-BE32-E72D297353CC}">
              <c16:uniqueId val="{00000005-9152-4B5A-B2DE-802EA1D65A79}"/>
            </c:ext>
          </c:extLst>
        </c:ser>
        <c:ser>
          <c:idx val="2"/>
          <c:order val="3"/>
          <c:tx>
            <c:strRef>
              <c:f>[absorption.xlsx]rosseland!$E$35</c:f>
              <c:strCache>
                <c:ptCount val="1"/>
                <c:pt idx="0">
                  <c:v>120</c:v>
                </c:pt>
              </c:strCache>
            </c:strRef>
          </c:tx>
          <c:spPr>
            <a:ln w="25400" cap="rnd">
              <a:noFill/>
              <a:round/>
            </a:ln>
            <a:effectLst/>
          </c:spPr>
          <c:marker>
            <c:symbol val="triangle"/>
            <c:size val="6"/>
            <c:spPr>
              <a:solidFill>
                <a:schemeClr val="accent3"/>
              </a:solidFill>
              <a:ln w="9525">
                <a:solidFill>
                  <a:schemeClr val="accent3"/>
                </a:solidFill>
                <a:round/>
              </a:ln>
              <a:effectLst/>
            </c:spPr>
          </c:marker>
          <c:trendline>
            <c:spPr>
              <a:ln w="9525" cap="rnd">
                <a:solidFill>
                  <a:schemeClr val="accent3"/>
                </a:solidFill>
              </a:ln>
              <a:effectLst/>
            </c:spPr>
            <c:trendlineType val="poly"/>
            <c:order val="3"/>
            <c:dispRSqr val="0"/>
            <c:dispEq val="0"/>
          </c:trendline>
          <c:xVal>
            <c:numRef>
              <c:f>[absorption.xlsx]rosseland!$A$2:$A$34</c:f>
              <c:numCache>
                <c:formatCode>0.00E+00</c:formatCode>
                <c:ptCount val="33"/>
                <c:pt idx="0" formatCode="General">
                  <c:v>0</c:v>
                </c:pt>
                <c:pt idx="1">
                  <c:v>1.7819919972800901E-4</c:v>
                </c:pt>
                <c:pt idx="2" formatCode="General">
                  <c:v>3.3515981170445098E-3</c:v>
                </c:pt>
                <c:pt idx="3" formatCode="General">
                  <c:v>3.51645622430063E-3</c:v>
                </c:pt>
                <c:pt idx="4" formatCode="General">
                  <c:v>6.2500000000000003E-3</c:v>
                </c:pt>
                <c:pt idx="5" formatCode="General">
                  <c:v>6.4281991997279997E-3</c:v>
                </c:pt>
                <c:pt idx="6" formatCode="General">
                  <c:v>9.6015981170445193E-3</c:v>
                </c:pt>
                <c:pt idx="7" formatCode="General">
                  <c:v>9.7664562243006299E-3</c:v>
                </c:pt>
                <c:pt idx="8" formatCode="General">
                  <c:v>1.2500000000000001E-2</c:v>
                </c:pt>
                <c:pt idx="9" formatCode="General">
                  <c:v>1.2678199199727999E-2</c:v>
                </c:pt>
                <c:pt idx="10" formatCode="General">
                  <c:v>1.5851598117044501E-2</c:v>
                </c:pt>
                <c:pt idx="11" formatCode="General">
                  <c:v>1.6016456224300601E-2</c:v>
                </c:pt>
                <c:pt idx="12" formatCode="General">
                  <c:v>1.8749999999999999E-2</c:v>
                </c:pt>
                <c:pt idx="13" formatCode="General">
                  <c:v>1.8928199199728001E-2</c:v>
                </c:pt>
                <c:pt idx="14" formatCode="General">
                  <c:v>2.2101598117044499E-2</c:v>
                </c:pt>
                <c:pt idx="15" formatCode="General">
                  <c:v>2.2266456224300599E-2</c:v>
                </c:pt>
                <c:pt idx="16" formatCode="General">
                  <c:v>2.5000000000000001E-2</c:v>
                </c:pt>
                <c:pt idx="17" formatCode="General">
                  <c:v>2.5178199199728E-2</c:v>
                </c:pt>
                <c:pt idx="18" formatCode="General">
                  <c:v>2.8351598117044501E-2</c:v>
                </c:pt>
                <c:pt idx="19" formatCode="General">
                  <c:v>2.8516456224300601E-2</c:v>
                </c:pt>
                <c:pt idx="20" formatCode="General">
                  <c:v>3.1249999999999899E-2</c:v>
                </c:pt>
                <c:pt idx="21" formatCode="General">
                  <c:v>3.1428199199727898E-2</c:v>
                </c:pt>
                <c:pt idx="22" formatCode="General">
                  <c:v>3.4601598117044503E-2</c:v>
                </c:pt>
                <c:pt idx="23" formatCode="General">
                  <c:v>3.47664562243006E-2</c:v>
                </c:pt>
                <c:pt idx="24" formatCode="General">
                  <c:v>3.7499999999999999E-2</c:v>
                </c:pt>
                <c:pt idx="25" formatCode="General">
                  <c:v>3.7678199199728001E-2</c:v>
                </c:pt>
                <c:pt idx="26" formatCode="General">
                  <c:v>4.0851598117044502E-2</c:v>
                </c:pt>
                <c:pt idx="27" formatCode="General">
                  <c:v>4.1016456224300599E-2</c:v>
                </c:pt>
                <c:pt idx="28" formatCode="General">
                  <c:v>4.3749999999999997E-2</c:v>
                </c:pt>
                <c:pt idx="29" formatCode="General">
                  <c:v>4.3928199199727902E-2</c:v>
                </c:pt>
                <c:pt idx="30" formatCode="General">
                  <c:v>4.7101598117044501E-2</c:v>
                </c:pt>
                <c:pt idx="31" formatCode="General">
                  <c:v>4.7266456224300597E-2</c:v>
                </c:pt>
                <c:pt idx="32" formatCode="General">
                  <c:v>0.05</c:v>
                </c:pt>
              </c:numCache>
            </c:numRef>
          </c:xVal>
          <c:yVal>
            <c:numRef>
              <c:f>[absorption.xlsx]rosseland!$E$2:$E$34</c:f>
              <c:numCache>
                <c:formatCode>General</c:formatCode>
                <c:ptCount val="33"/>
                <c:pt idx="0">
                  <c:v>499.99999999999898</c:v>
                </c:pt>
                <c:pt idx="1">
                  <c:v>499.83741368321898</c:v>
                </c:pt>
                <c:pt idx="2">
                  <c:v>496.94205140085199</c:v>
                </c:pt>
                <c:pt idx="3">
                  <c:v>496.79163729971702</c:v>
                </c:pt>
                <c:pt idx="4">
                  <c:v>494.29759234930998</c:v>
                </c:pt>
                <c:pt idx="5">
                  <c:v>494.13099855331302</c:v>
                </c:pt>
                <c:pt idx="6">
                  <c:v>491.164270461071</c:v>
                </c:pt>
                <c:pt idx="7">
                  <c:v>491.01014890535902</c:v>
                </c:pt>
                <c:pt idx="8">
                  <c:v>488.45462994224101</c:v>
                </c:pt>
                <c:pt idx="9">
                  <c:v>488.28382238601199</c:v>
                </c:pt>
                <c:pt idx="10">
                  <c:v>485.24205499966899</c:v>
                </c:pt>
                <c:pt idx="11">
                  <c:v>485.08403515183602</c:v>
                </c:pt>
                <c:pt idx="12">
                  <c:v>482.46387786222101</c:v>
                </c:pt>
                <c:pt idx="13">
                  <c:v>482.28863512097502</c:v>
                </c:pt>
                <c:pt idx="14">
                  <c:v>479.16788527369198</c:v>
                </c:pt>
                <c:pt idx="15">
                  <c:v>479.00576228618002</c:v>
                </c:pt>
                <c:pt idx="16">
                  <c:v>476.31757005355303</c:v>
                </c:pt>
                <c:pt idx="17">
                  <c:v>476.13765414096099</c:v>
                </c:pt>
                <c:pt idx="18">
                  <c:v>472.93368373538601</c:v>
                </c:pt>
                <c:pt idx="19">
                  <c:v>472.76723743899203</c:v>
                </c:pt>
                <c:pt idx="20">
                  <c:v>470.00735959574502</c:v>
                </c:pt>
                <c:pt idx="21">
                  <c:v>469.822514453932</c:v>
                </c:pt>
                <c:pt idx="22">
                  <c:v>466.530763571808</c:v>
                </c:pt>
                <c:pt idx="23">
                  <c:v>466.35975707873098</c:v>
                </c:pt>
                <c:pt idx="24">
                  <c:v>463.52426574296402</c:v>
                </c:pt>
                <c:pt idx="25">
                  <c:v>463.33421565583802</c:v>
                </c:pt>
                <c:pt idx="26">
                  <c:v>459.949774302327</c:v>
                </c:pt>
                <c:pt idx="27">
                  <c:v>459.77395253828303</c:v>
                </c:pt>
                <c:pt idx="28">
                  <c:v>456.85861827456199</c:v>
                </c:pt>
                <c:pt idx="29">
                  <c:v>456.66306622851903</c:v>
                </c:pt>
                <c:pt idx="30">
                  <c:v>453.18064513943398</c:v>
                </c:pt>
                <c:pt idx="31">
                  <c:v>452.99973332709197</c:v>
                </c:pt>
                <c:pt idx="32">
                  <c:v>450</c:v>
                </c:pt>
              </c:numCache>
            </c:numRef>
          </c:yVal>
          <c:smooth val="0"/>
          <c:extLst>
            <c:ext xmlns:c16="http://schemas.microsoft.com/office/drawing/2014/chart" uri="{C3380CC4-5D6E-409C-BE32-E72D297353CC}">
              <c16:uniqueId val="{00000007-9152-4B5A-B2DE-802EA1D65A79}"/>
            </c:ext>
          </c:extLst>
        </c:ser>
        <c:dLbls>
          <c:showLegendKey val="0"/>
          <c:showVal val="0"/>
          <c:showCatName val="0"/>
          <c:showSerName val="0"/>
          <c:showPercent val="0"/>
          <c:showBubbleSize val="0"/>
        </c:dLbls>
        <c:axId val="385354196"/>
        <c:axId val="800740396"/>
      </c:scatterChart>
      <c:valAx>
        <c:axId val="385354196"/>
        <c:scaling>
          <c:orientation val="minMax"/>
          <c:max val="0.05"/>
          <c:min val="0"/>
        </c:scaling>
        <c:delete val="0"/>
        <c:axPos val="b"/>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00740396"/>
        <c:crosses val="autoZero"/>
        <c:crossBetween val="midCat"/>
      </c:valAx>
      <c:valAx>
        <c:axId val="800740396"/>
        <c:scaling>
          <c:orientation val="minMax"/>
          <c:max val="500"/>
          <c:min val="450"/>
        </c:scaling>
        <c:delete val="0"/>
        <c:axPos val="l"/>
        <c:title>
          <c:tx>
            <c:rich>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GB"/>
                  <a:t>Tempeture/K</a:t>
                </a:r>
              </a:p>
            </c:rich>
          </c:tx>
          <c:layout>
            <c:manualLayout>
              <c:xMode val="edge"/>
              <c:yMode val="edge"/>
              <c:x val="0.13901434579145949"/>
              <c:y val="0.28378237806643297"/>
            </c:manualLayout>
          </c:layout>
          <c:overlay val="0"/>
          <c:spPr>
            <a:noFill/>
            <a:ln>
              <a:noFill/>
            </a:ln>
            <a:effectLst/>
          </c:spPr>
          <c:txPr>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85354196"/>
        <c:crosses val="autoZero"/>
        <c:crossBetween val="midCat"/>
        <c:majorUnit val="25"/>
      </c:valAx>
      <c:spPr>
        <a:noFill/>
        <a:ln w="25400">
          <a:noFill/>
        </a:ln>
        <a:effectLst/>
      </c:spPr>
    </c:plotArea>
    <c:legend>
      <c:legendPos val="t"/>
      <c:legendEntry>
        <c:idx val="0"/>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Entry>
      <c:legendEntry>
        <c:idx val="1"/>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Entry>
      <c:legendEntry>
        <c:idx val="2"/>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Entry>
      <c:legendEntry>
        <c:idx val="3"/>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Entry>
      <c:legendEntry>
        <c:idx val="4"/>
        <c:delete val="1"/>
      </c:legendEntry>
      <c:legendEntry>
        <c:idx val="5"/>
        <c:delete val="1"/>
      </c:legendEntry>
      <c:legendEntry>
        <c:idx val="6"/>
        <c:delete val="1"/>
      </c:legendEntry>
      <c:legendEntry>
        <c:idx val="7"/>
        <c:delete val="1"/>
      </c:legendEntry>
      <c:layout>
        <c:manualLayout>
          <c:xMode val="edge"/>
          <c:yMode val="edge"/>
          <c:x val="0.72372321061184086"/>
          <c:y val="4.140682934466515E-2"/>
          <c:w val="0.23898261348657829"/>
          <c:h val="0.4066555026977241"/>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span"/>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028">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0">
      <cs:styleClr val="auto"/>
    </cs:fillRef>
    <cs:effectRef idx="0"/>
    <cs:fontRef idx="minor">
      <a:schemeClr val="dk1"/>
    </cs:fontRef>
    <cs:spPr>
      <a:ln w="28575" cap="rnd">
        <a:solidFill>
          <a:schemeClr val="phClr"/>
        </a:solidFill>
        <a:round/>
      </a:ln>
      <a:effectLst/>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bg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dk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41">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11.xml><?xml version="1.0" encoding="utf-8"?>
<cs:chartStyle xmlns:cs="http://schemas.microsoft.com/office/drawing/2012/chartStyle" xmlns:a="http://schemas.openxmlformats.org/drawingml/2006/main" id="1017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1">
      <cs:styleClr val="auto"/>
    </cs:fillRef>
    <cs:effectRef idx="0"/>
    <cs:fontRef idx="minor">
      <a:schemeClr val="dk1"/>
    </cs:fontRef>
    <cs:spPr>
      <a:ln w="19050" cap="rnd">
        <a:noFill/>
        <a:round/>
      </a:ln>
      <a:effectLst/>
    </cs:spPr>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dk1"/>
    </cs:fontRef>
    <cs:spPr>
      <a:ln w="9525">
        <a:solidFill>
          <a:schemeClr val="phClr"/>
        </a:solidFill>
      </a:ln>
      <a:effectLst/>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bg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spPr>
      <a:ln w="9525" cap="flat" cmpd="sng" algn="ctr">
        <a:solidFill>
          <a:schemeClr val="tx1">
            <a:lumMod val="15000"/>
            <a:lumOff val="85000"/>
          </a:schemeClr>
        </a:solidFill>
        <a:round/>
      </a:ln>
    </cs:spPr>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dk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1017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1">
      <cs:styleClr val="auto"/>
    </cs:fillRef>
    <cs:effectRef idx="0"/>
    <cs:fontRef idx="minor">
      <a:schemeClr val="dk1"/>
    </cs:fontRef>
    <cs:spPr>
      <a:ln w="19050" cap="rnd">
        <a:noFill/>
        <a:round/>
      </a:ln>
      <a:effectLst/>
    </cs:spPr>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dk1"/>
    </cs:fontRef>
    <cs:spPr>
      <a:ln w="9525">
        <a:solidFill>
          <a:schemeClr val="phClr"/>
        </a:solidFill>
      </a:ln>
      <a:effectLst/>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bg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spPr>
      <a:ln w="9525" cap="flat" cmpd="sng" algn="ctr">
        <a:solidFill>
          <a:schemeClr val="tx1">
            <a:lumMod val="15000"/>
            <a:lumOff val="85000"/>
          </a:schemeClr>
        </a:solidFill>
        <a:round/>
      </a:ln>
    </cs:spPr>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dk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10028">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0">
      <cs:styleClr val="auto"/>
    </cs:fillRef>
    <cs:effectRef idx="0"/>
    <cs:fontRef idx="minor">
      <a:schemeClr val="dk1"/>
    </cs:fontRef>
    <cs:spPr>
      <a:ln w="28575" cap="rnd">
        <a:solidFill>
          <a:schemeClr val="phClr"/>
        </a:solidFill>
        <a:round/>
      </a:ln>
      <a:effectLst/>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bg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dk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41">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9.xml><?xml version="1.0" encoding="utf-8"?>
<cs:chartStyle xmlns:cs="http://schemas.microsoft.com/office/drawing/2012/chartStyle" xmlns:a="http://schemas.openxmlformats.org/drawingml/2006/main" id="241">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434999" cy="356437"/>
          </a:xfrm>
          <a:prstGeom prst="rect">
            <a:avLst/>
          </a:prstGeom>
        </p:spPr>
        <p:txBody>
          <a:bodyPr vert="horz" lIns="99075" tIns="49538" rIns="99075" bIns="49538" rtlCol="0"/>
          <a:lstStyle>
            <a:lvl1pPr algn="l">
              <a:defRPr sz="1300"/>
            </a:lvl1pPr>
          </a:lstStyle>
          <a:p>
            <a:endParaRPr lang="en-GB"/>
          </a:p>
        </p:txBody>
      </p:sp>
      <p:sp>
        <p:nvSpPr>
          <p:cNvPr id="3" name="Date Placeholder 2"/>
          <p:cNvSpPr>
            <a:spLocks noGrp="1"/>
          </p:cNvSpPr>
          <p:nvPr>
            <p:ph type="dt" idx="1"/>
          </p:nvPr>
        </p:nvSpPr>
        <p:spPr>
          <a:xfrm>
            <a:off x="5797246" y="0"/>
            <a:ext cx="4434999" cy="356437"/>
          </a:xfrm>
          <a:prstGeom prst="rect">
            <a:avLst/>
          </a:prstGeom>
        </p:spPr>
        <p:txBody>
          <a:bodyPr vert="horz" lIns="99075" tIns="49538" rIns="99075" bIns="49538" rtlCol="0"/>
          <a:lstStyle>
            <a:lvl1pPr algn="r">
              <a:defRPr sz="1300"/>
            </a:lvl1pPr>
          </a:lstStyle>
          <a:p>
            <a:fld id="{63FD2060-81A5-4908-A53D-C2570E9F8585}" type="datetimeFigureOut">
              <a:rPr lang="en-GB" smtClean="0"/>
              <a:t>24/10/2024</a:t>
            </a:fld>
            <a:endParaRPr lang="en-GB"/>
          </a:p>
        </p:txBody>
      </p:sp>
      <p:sp>
        <p:nvSpPr>
          <p:cNvPr id="4" name="Slide Image Placeholder 3"/>
          <p:cNvSpPr>
            <a:spLocks noGrp="1" noRot="1" noChangeAspect="1"/>
          </p:cNvSpPr>
          <p:nvPr>
            <p:ph type="sldImg" idx="2"/>
          </p:nvPr>
        </p:nvSpPr>
        <p:spPr>
          <a:xfrm>
            <a:off x="2986088" y="887413"/>
            <a:ext cx="4264025" cy="2398712"/>
          </a:xfrm>
          <a:prstGeom prst="rect">
            <a:avLst/>
          </a:prstGeom>
          <a:noFill/>
          <a:ln w="12700">
            <a:solidFill>
              <a:prstClr val="black"/>
            </a:solidFill>
          </a:ln>
        </p:spPr>
        <p:txBody>
          <a:bodyPr vert="horz" lIns="99075" tIns="49538" rIns="99075" bIns="49538" rtlCol="0" anchor="ctr"/>
          <a:lstStyle/>
          <a:p>
            <a:endParaRPr lang="en-GB"/>
          </a:p>
        </p:txBody>
      </p:sp>
      <p:sp>
        <p:nvSpPr>
          <p:cNvPr id="5" name="Notes Placeholder 4"/>
          <p:cNvSpPr>
            <a:spLocks noGrp="1"/>
          </p:cNvSpPr>
          <p:nvPr>
            <p:ph type="body" sz="quarter" idx="3"/>
          </p:nvPr>
        </p:nvSpPr>
        <p:spPr>
          <a:xfrm>
            <a:off x="1023462" y="3418830"/>
            <a:ext cx="8187690" cy="2797225"/>
          </a:xfrm>
          <a:prstGeom prst="rect">
            <a:avLst/>
          </a:prstGeom>
        </p:spPr>
        <p:txBody>
          <a:bodyPr vert="horz" lIns="99075" tIns="49538" rIns="99075" bIns="49538"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6747628"/>
            <a:ext cx="4434999" cy="356436"/>
          </a:xfrm>
          <a:prstGeom prst="rect">
            <a:avLst/>
          </a:prstGeom>
        </p:spPr>
        <p:txBody>
          <a:bodyPr vert="horz" lIns="99075" tIns="49538" rIns="99075" bIns="49538" rtlCol="0" anchor="b"/>
          <a:lstStyle>
            <a:lvl1pPr algn="l">
              <a:defRPr sz="1300"/>
            </a:lvl1pPr>
          </a:lstStyle>
          <a:p>
            <a:endParaRPr lang="en-GB"/>
          </a:p>
        </p:txBody>
      </p:sp>
      <p:sp>
        <p:nvSpPr>
          <p:cNvPr id="7" name="Slide Number Placeholder 6"/>
          <p:cNvSpPr>
            <a:spLocks noGrp="1"/>
          </p:cNvSpPr>
          <p:nvPr>
            <p:ph type="sldNum" sz="quarter" idx="5"/>
          </p:nvPr>
        </p:nvSpPr>
        <p:spPr>
          <a:xfrm>
            <a:off x="5797246" y="6747628"/>
            <a:ext cx="4434999" cy="356436"/>
          </a:xfrm>
          <a:prstGeom prst="rect">
            <a:avLst/>
          </a:prstGeom>
        </p:spPr>
        <p:txBody>
          <a:bodyPr vert="horz" lIns="99075" tIns="49538" rIns="99075" bIns="49538" rtlCol="0" anchor="b"/>
          <a:lstStyle>
            <a:lvl1pPr algn="r">
              <a:defRPr sz="1300"/>
            </a:lvl1pPr>
          </a:lstStyle>
          <a:p>
            <a:fld id="{38143840-2EAA-433B-BEBC-ED1B9EC53107}" type="slidenum">
              <a:rPr lang="en-GB" smtClean="0"/>
              <a:t>‹#›</a:t>
            </a:fld>
            <a:endParaRPr lang="en-GB"/>
          </a:p>
        </p:txBody>
      </p:sp>
    </p:spTree>
    <p:extLst>
      <p:ext uri="{BB962C8B-B14F-4D97-AF65-F5344CB8AC3E}">
        <p14:creationId xmlns:p14="http://schemas.microsoft.com/office/powerpoint/2010/main" val="15726584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605088" y="1063625"/>
            <a:ext cx="5099050" cy="2868613"/>
          </a:xfrm>
        </p:spPr>
      </p:sp>
      <p:sp>
        <p:nvSpPr>
          <p:cNvPr id="3" name="备注占位符 2"/>
          <p:cNvSpPr>
            <a:spLocks noGrp="1"/>
          </p:cNvSpPr>
          <p:nvPr>
            <p:ph type="body" idx="1"/>
          </p:nvPr>
        </p:nvSpPr>
        <p:spPr/>
        <p:txBody>
          <a:bodyPr/>
          <a:lstStyle/>
          <a:p>
            <a:r>
              <a:rPr lang="en-GB" altLang="zh-CN" dirty="0">
                <a:sym typeface="+mn-ea"/>
              </a:rPr>
              <a:t>The first question we always ask when starting research is 'why?’ </a:t>
            </a:r>
          </a:p>
          <a:p>
            <a:r>
              <a:rPr lang="en-GB" altLang="zh-CN" dirty="0">
                <a:sym typeface="+mn-ea"/>
              </a:rPr>
              <a:t>Why should we explore the insulation materials?</a:t>
            </a:r>
          </a:p>
          <a:p>
            <a:r>
              <a:rPr lang="en-GB" altLang="zh-CN" dirty="0">
                <a:sym typeface="+mn-ea"/>
              </a:rPr>
              <a:t>Due to the increased demand in the industrial and aerospace sectors, there is a growing need for advanced insulation materials. These materials aim to save energy, reduce costs, and meet stringent thermal performance requirements.</a:t>
            </a:r>
          </a:p>
          <a:p>
            <a:r>
              <a:rPr lang="en-GB" altLang="zh-CN" dirty="0">
                <a:sym typeface="+mn-ea"/>
              </a:rPr>
              <a:t>Why did we choose fibrous structures as our research object? </a:t>
            </a:r>
          </a:p>
          <a:p>
            <a:r>
              <a:rPr lang="en-GB" altLang="zh-CN" dirty="0">
                <a:sym typeface="+mn-ea"/>
              </a:rPr>
              <a:t>Fibrous materials are the most common structural insulation materials. They provide solid support to withstand pressure, which is essential for various applications. Additionally, their high porosity makes them efficient insulators.</a:t>
            </a:r>
          </a:p>
          <a:p>
            <a:r>
              <a:rPr lang="en-GB" altLang="zh-CN" dirty="0">
                <a:sym typeface="+mn-ea"/>
              </a:rPr>
              <a:t>From the early use of glass fibres to advanced fibres today, </a:t>
            </a:r>
            <a:r>
              <a:rPr lang="en-US" altLang="zh-CN" dirty="0">
                <a:sym typeface="+mn-ea"/>
              </a:rPr>
              <a:t>r</a:t>
            </a:r>
            <a:r>
              <a:rPr lang="en-GB" altLang="zh-CN" dirty="0" err="1">
                <a:sym typeface="+mn-ea"/>
              </a:rPr>
              <a:t>esearchers</a:t>
            </a:r>
            <a:r>
              <a:rPr lang="en-GB" altLang="zh-CN" dirty="0">
                <a:sym typeface="+mn-ea"/>
              </a:rPr>
              <a:t> are continually adjusting the network to achieve better properties. Therefore, it's crucial to understand the relationship between structure and material properties.</a:t>
            </a:r>
          </a:p>
          <a:p>
            <a:endParaRPr lang="en-GB" altLang="zh-CN" dirty="0">
              <a:sym typeface="+mn-ea"/>
            </a:endParaRPr>
          </a:p>
        </p:txBody>
      </p:sp>
      <p:sp>
        <p:nvSpPr>
          <p:cNvPr id="4" name="灯片编号占位符 3"/>
          <p:cNvSpPr>
            <a:spLocks noGrp="1"/>
          </p:cNvSpPr>
          <p:nvPr>
            <p:ph type="sldNum" sz="quarter" idx="5"/>
          </p:nvPr>
        </p:nvSpPr>
        <p:spPr/>
        <p:txBody>
          <a:bodyPr/>
          <a:lstStyle/>
          <a:p>
            <a:fld id="{A6837353-30EB-4A48-80EB-173D804AEFBD}" type="slidenum">
              <a:rPr lang="zh-CN" altLang="en-US" smtClean="0"/>
              <a:t>3</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605088" y="1063625"/>
            <a:ext cx="5099050" cy="2868613"/>
          </a:xfrm>
        </p:spPr>
      </p:sp>
      <p:sp>
        <p:nvSpPr>
          <p:cNvPr id="3" name="备注占位符 2"/>
          <p:cNvSpPr>
            <a:spLocks noGrp="1"/>
          </p:cNvSpPr>
          <p:nvPr>
            <p:ph type="body" idx="1"/>
          </p:nvPr>
        </p:nvSpPr>
        <p:spPr/>
        <p:txBody>
          <a:bodyPr/>
          <a:lstStyle/>
          <a:p>
            <a:r>
              <a:rPr lang="en-GB" dirty="0"/>
              <a:t>After discussing why we chose this research direction, let's delve into what we're actually doing. Our approach combines both qualitative and quantitative methods. We apply multi-scale thermal theory and utilize finite element analysis for numerical simulations. These methods collectively help us establish the relationship between fibre structure and the material's thermal performance.</a:t>
            </a:r>
          </a:p>
          <a:p>
            <a:r>
              <a:rPr lang="en-GB" dirty="0"/>
              <a:t>As</a:t>
            </a:r>
            <a:r>
              <a:rPr lang="en-GB" baseline="0" dirty="0"/>
              <a:t> the figures below, once we defined our structural properties such as fibre diameter or the number of those we could utilize Mathematica to program a Monte Carlo method to generate a random fibrous network with the desired porosities.</a:t>
            </a:r>
          </a:p>
          <a:p>
            <a:r>
              <a:rPr lang="en-GB" baseline="0" dirty="0"/>
              <a:t>Then the COMSOL will </a:t>
            </a:r>
            <a:r>
              <a:rPr lang="en-GB" altLang="zh-CN" dirty="0">
                <a:effectLst/>
              </a:rPr>
              <a:t>couple</a:t>
            </a:r>
            <a:r>
              <a:rPr lang="en-GB" altLang="zh-CN" baseline="0" dirty="0">
                <a:effectLst/>
              </a:rPr>
              <a:t> the geometry and the multi-physics and gain a varying heat transfer performance as shown.</a:t>
            </a:r>
            <a:endParaRPr lang="en-GB" altLang="zh-CN" dirty="0">
              <a:effectLst/>
            </a:endParaRPr>
          </a:p>
        </p:txBody>
      </p:sp>
      <p:sp>
        <p:nvSpPr>
          <p:cNvPr id="4" name="灯片编号占位符 3"/>
          <p:cNvSpPr>
            <a:spLocks noGrp="1"/>
          </p:cNvSpPr>
          <p:nvPr>
            <p:ph type="sldNum" sz="quarter" idx="5"/>
          </p:nvPr>
        </p:nvSpPr>
        <p:spPr/>
        <p:txBody>
          <a:bodyPr/>
          <a:lstStyle/>
          <a:p>
            <a:fld id="{A6837353-30EB-4A48-80EB-173D804AEFBD}" type="slidenum">
              <a:rPr lang="zh-CN" altLang="en-US" smtClean="0"/>
              <a:t>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Since we're studying the relationship between structure and performance, modeling the structure is crucial. Let's discuss simulating fiber materials.</a:t>
            </a:r>
          </a:p>
          <a:p>
            <a:endParaRPr lang="zh-CN" altLang="en-US"/>
          </a:p>
          <a:p>
            <a:r>
              <a:rPr lang="zh-CN" altLang="en-US"/>
              <a:t>Our model for fiber materials is built on a strong theoretical foundation. Using Mathematica, we can create diverse fiber structures with varying pore characteristics. This flexibility is essential for capturing the complexities of fiber materials under different conditions.</a:t>
            </a:r>
          </a:p>
          <a:p>
            <a:endParaRPr lang="zh-CN" altLang="en-US"/>
          </a:p>
          <a:p>
            <a:r>
              <a:rPr lang="zh-CN" altLang="en-US"/>
              <a:t>To enhance the accuracy and realism of our simulations, we incorporate various material models. Some fibers may intertwine to form complex structures, while others remain separate. We can even control how fibers interweave to simulate different structures under varying production conditions.</a:t>
            </a:r>
          </a:p>
          <a:p>
            <a:endParaRPr lang="zh-CN" altLang="en-US"/>
          </a:p>
          <a:p>
            <a:r>
              <a:rPr lang="zh-CN" altLang="en-US"/>
              <a:t>This adaptable approach ensures that our simulations are not only theoretically sound but also closely match the complex behavior of fiber materials in diverse production scenarios.</a:t>
            </a:r>
          </a:p>
          <a:p>
            <a:endParaRPr lang="zh-CN" altLang="en-US"/>
          </a:p>
          <a:p>
            <a:r>
              <a:rPr lang="zh-CN" altLang="en-US"/>
              <a:t>Additionally, an important factor we need to consider is the intersection degree of the fiber and the meshing. </a:t>
            </a:r>
          </a:p>
          <a:p>
            <a:r>
              <a:rPr lang="zh-CN" altLang="en-US"/>
              <a:t>In summary, the modeling of the structure and the meshing technique play crucial roles in determining the heat transfer characteristics of our materials.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GB" altLang="zh-CN" dirty="0"/>
              <a:t>Next, we explored fibrous materials by comparing the heat transfer differences when the pores in the fibre structure are filled with air and vacuum. From the temperature distribution, the differences mainly appear in the insulation layer when we fixed the working temperatures of the upper and lower surfaces. Under the same void material conditions, as the working temperature increases, the temperature gradient changes significantly, but the distribution remains largely similar.</a:t>
            </a:r>
            <a:endParaRPr lang="zh-CN" altLang="en-US" dirty="0"/>
          </a:p>
        </p:txBody>
      </p:sp>
    </p:spTree>
    <p:extLst>
      <p:ext uri="{BB962C8B-B14F-4D97-AF65-F5344CB8AC3E}">
        <p14:creationId xmlns:p14="http://schemas.microsoft.com/office/powerpoint/2010/main" val="21015305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While the graphs in this Data Analyzer section are due for updates, they still provide valuable insights from multiple perspectives. Whether it's observing variations in heat transfer mechanisms within different insulating layers or understanding changes in thermal performance due to these variations, we can draw conclusions and derive insights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zh-CN" dirty="0"/>
              <a:t>As previously mentioned, we used a randomly oriented fibre structure, so it is necessary to compare the effects of orientation while ensuring the robustness of our model. In the charts on this page, we compared the temperature differences on the top surface of the insulation layer for 10 random samples under the same structural conditions. The graphs show that under different temperature conditions, the influence of randomness on the results is not significant. In the table, we can see that the coefficient of variation (CV) remains at a low level under all conditions, and, as we expected, it increases with rising temperatures. Additionally, the void material significantly affects the temperature distribution.</a:t>
            </a:r>
            <a:endParaRPr lang="zh-CN" altLang="en-US" dirty="0"/>
          </a:p>
        </p:txBody>
      </p:sp>
      <p:sp>
        <p:nvSpPr>
          <p:cNvPr id="4" name="Slide Number Placeholder 3"/>
          <p:cNvSpPr>
            <a:spLocks noGrp="1"/>
          </p:cNvSpPr>
          <p:nvPr>
            <p:ph type="sldNum" sz="quarter" idx="10"/>
          </p:nvPr>
        </p:nvSpPr>
        <p:spPr/>
        <p:txBody>
          <a:bodyPr/>
          <a:lstStyle/>
          <a:p>
            <a:fld id="{A6837353-30EB-4A48-80EB-173D804AEFBD}" type="slidenum">
              <a:rPr lang="zh-CN" altLang="en-US" smtClean="0"/>
              <a:t>10</a:t>
            </a:fld>
            <a:endParaRPr lang="zh-CN" altLang="en-US"/>
          </a:p>
        </p:txBody>
      </p:sp>
    </p:spTree>
    <p:extLst>
      <p:ext uri="{BB962C8B-B14F-4D97-AF65-F5344CB8AC3E}">
        <p14:creationId xmlns:p14="http://schemas.microsoft.com/office/powerpoint/2010/main" val="29507403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GB" altLang="en-US" b="1">
                <a:solidFill>
                  <a:srgbClr val="000000"/>
                </a:solidFill>
                <a:latin typeface="Calibri" panose="020F0502020204030204" charset="0"/>
                <a:ea typeface="DengXian" panose="02010600030101010101" charset="-122"/>
                <a:sym typeface="+mn-ea"/>
              </a:rPr>
              <a:t>We need to examine the sensitivity of the parameters to understand their impact on the results.</a:t>
            </a:r>
          </a:p>
          <a:p>
            <a:r>
              <a:rPr lang="en-GB" altLang="en-US" b="1">
                <a:solidFill>
                  <a:srgbClr val="000000"/>
                </a:solidFill>
                <a:latin typeface="Calibri" panose="020F0502020204030204" charset="0"/>
                <a:ea typeface="DengXian" panose="02010600030101010101" charset="-122"/>
                <a:sym typeface="+mn-ea"/>
              </a:rPr>
              <a:t>In the real world, getting precise material properties can be tricky. When that happens, we do parameter sensitivity testing to figure out what needs attention. In past tests, we found certain variables that really matter, helping us deal with uncertainties in material properties. It's all about making our simulations smarter and more reliable.</a:t>
            </a:r>
          </a:p>
          <a:p>
            <a:endParaRPr lang="en-GB" altLang="en-US" b="1">
              <a:solidFill>
                <a:srgbClr val="000000"/>
              </a:solidFill>
              <a:latin typeface="Calibri" panose="020F0502020204030204" charset="0"/>
              <a:ea typeface="DengXian" panose="02010600030101010101" charset="-122"/>
              <a:sym typeface="+mn-ea"/>
            </a:endParaRPr>
          </a:p>
          <a:p>
            <a:r>
              <a:rPr lang="en-GB" altLang="en-US" b="1">
                <a:solidFill>
                  <a:srgbClr val="000000"/>
                </a:solidFill>
                <a:latin typeface="Calibri" panose="020F0502020204030204" charset="0"/>
                <a:ea typeface="DengXian" panose="02010600030101010101" charset="-122"/>
                <a:sym typeface="+mn-ea"/>
              </a:rPr>
              <a:t> Additionally, it's crucial to validate the robustness of the model to ensure its reliability and accuracy</a:t>
            </a:r>
          </a:p>
          <a:p>
            <a:endParaRPr lang="en-GB" altLang="en-US" b="1">
              <a:solidFill>
                <a:srgbClr val="000000"/>
              </a:solidFill>
              <a:latin typeface="Calibri" panose="020F0502020204030204" charset="0"/>
              <a:ea typeface="DengXian" panose="02010600030101010101" charset="-122"/>
              <a:sym typeface="+mn-ea"/>
            </a:endParaRPr>
          </a:p>
          <a:p>
            <a:endParaRPr lang="en-GB" altLang="en-US" b="1">
              <a:solidFill>
                <a:srgbClr val="000000"/>
              </a:solidFill>
              <a:latin typeface="Calibri" panose="020F0502020204030204" charset="0"/>
              <a:ea typeface="DengXian" panose="02010600030101010101" charset="-122"/>
              <a:sym typeface="+mn-ea"/>
            </a:endParaRPr>
          </a:p>
          <a:p>
            <a:endParaRPr lang="en-GB" altLang="en-US" b="1">
              <a:solidFill>
                <a:srgbClr val="000000"/>
              </a:solidFill>
              <a:latin typeface="Calibri" panose="020F0502020204030204" charset="0"/>
              <a:ea typeface="DengXian" panose="02010600030101010101" charset="-122"/>
              <a:sym typeface="+mn-ea"/>
            </a:endParaRPr>
          </a:p>
          <a:p>
            <a:r>
              <a:rPr lang="en-GB" altLang="en-US" b="1">
                <a:solidFill>
                  <a:srgbClr val="000000"/>
                </a:solidFill>
                <a:latin typeface="Calibri" panose="020F0502020204030204" charset="0"/>
                <a:ea typeface="DengXian" panose="02010600030101010101" charset="-122"/>
                <a:sym typeface="+mn-ea"/>
              </a:rPr>
              <a:t>Cent</a:t>
            </a:r>
            <a:r>
              <a:rPr lang="en-US" altLang="en-GB" b="1">
                <a:solidFill>
                  <a:srgbClr val="000000"/>
                </a:solidFill>
                <a:latin typeface="Calibri" panose="020F0502020204030204" charset="0"/>
                <a:ea typeface="DengXian" panose="02010600030101010101" charset="-122"/>
                <a:sym typeface="+mn-ea"/>
              </a:rPr>
              <a:t>r</a:t>
            </a:r>
            <a:r>
              <a:rPr lang="en-GB" altLang="en-US" b="1">
                <a:solidFill>
                  <a:srgbClr val="000000"/>
                </a:solidFill>
                <a:latin typeface="Calibri" panose="020F0502020204030204" charset="0"/>
                <a:ea typeface="DengXian" panose="02010600030101010101" charset="-122"/>
                <a:sym typeface="+mn-ea"/>
              </a:rPr>
              <a:t>e Line T Distributions</a:t>
            </a:r>
          </a:p>
          <a:p>
            <a:r>
              <a:rPr lang="en-US" altLang="en-GB">
                <a:sym typeface="+mn-ea"/>
              </a:rPr>
              <a:t>Parameter Sensitivities</a:t>
            </a:r>
            <a:endParaRPr lang="en-US" altLang="en-GB"/>
          </a:p>
          <a:p>
            <a:r>
              <a:rPr lang="en-US" altLang="en-GB">
                <a:sym typeface="+mn-ea"/>
              </a:rPr>
              <a:t>&amp;</a:t>
            </a:r>
            <a:endParaRPr lang="en-US" altLang="en-GB"/>
          </a:p>
          <a:p>
            <a:r>
              <a:rPr lang="en-US" altLang="en-GB">
                <a:sym typeface="+mn-ea"/>
              </a:rPr>
              <a:t>Model Robustness</a:t>
            </a:r>
          </a:p>
          <a:p>
            <a:endParaRPr lang="en-US" altLang="en-GB">
              <a:sym typeface="+mn-ea"/>
            </a:endParaRPr>
          </a:p>
          <a:p>
            <a:r>
              <a:rPr lang="en-US" altLang="en-GB">
                <a:sym typeface="+mn-ea"/>
              </a:rPr>
              <a:t>Conclusion:</a:t>
            </a:r>
            <a:endParaRPr lang="en-US" altLang="en-GB"/>
          </a:p>
          <a:p>
            <a:endParaRPr lang="en-US" altLang="en-GB"/>
          </a:p>
          <a:p>
            <a:r>
              <a:rPr lang="en-US" altLang="en-GB">
                <a:sym typeface="+mn-ea"/>
              </a:rPr>
              <a:t>1.The absorption or scattering coefficient change exhibited minimal impact on the temperature distribution.</a:t>
            </a:r>
            <a:endParaRPr lang="en-US" altLang="en-GB"/>
          </a:p>
          <a:p>
            <a:pPr indent="495376"/>
            <a:r>
              <a:rPr lang="en-US" altLang="en-GB">
                <a:sym typeface="+mn-ea"/>
              </a:rPr>
              <a:t>reasons:</a:t>
            </a:r>
            <a:endParaRPr lang="en-US" altLang="en-GB"/>
          </a:p>
          <a:p>
            <a:pPr indent="495376"/>
            <a:r>
              <a:rPr lang="en-US" altLang="en-GB">
                <a:sym typeface="+mn-ea"/>
              </a:rPr>
              <a:t>small size of system or small range of parameter(10</a:t>
            </a:r>
            <a:r>
              <a:rPr lang="en-US" altLang="en-GB" baseline="30000">
                <a:sym typeface="+mn-ea"/>
              </a:rPr>
              <a:t>-1</a:t>
            </a:r>
            <a:r>
              <a:rPr lang="en-US" altLang="en-GB">
                <a:sym typeface="+mn-ea"/>
              </a:rPr>
              <a:t>-10</a:t>
            </a:r>
            <a:r>
              <a:rPr lang="en-US" altLang="en-GB" baseline="30000">
                <a:sym typeface="+mn-ea"/>
              </a:rPr>
              <a:t>2</a:t>
            </a:r>
            <a:r>
              <a:rPr lang="en-US" altLang="en-GB">
                <a:sym typeface="+mn-ea"/>
              </a:rPr>
              <a:t>)</a:t>
            </a:r>
            <a:endParaRPr lang="en-US" altLang="en-GB"/>
          </a:p>
          <a:p>
            <a:pPr indent="495376"/>
            <a:r>
              <a:rPr lang="en-US" altLang="en-GB">
                <a:sym typeface="+mn-ea"/>
              </a:rPr>
              <a:t>impact other result such as Heat flow</a:t>
            </a:r>
            <a:endParaRPr lang="en-US" altLang="en-GB"/>
          </a:p>
          <a:p>
            <a:r>
              <a:rPr lang="en-US" altLang="en-GB">
                <a:sym typeface="+mn-ea"/>
              </a:rPr>
              <a:t>2.The stability and robustness of the model has been confirmed within a certain range.</a:t>
            </a:r>
            <a:endParaRPr lang="en-US" altLang="en-GB"/>
          </a:p>
          <a:p>
            <a:pPr indent="495376"/>
            <a:r>
              <a:rPr lang="en-US" altLang="en-GB">
                <a:sym typeface="+mn-ea"/>
              </a:rPr>
              <a:t>From the perspective of curve fitting, the model demonstrates overall stability across all tested conditions. However, certain conditions, such as larger-sized plates (thickness &gt; 10mm) or fibres (radius &gt; 1mm), exhibit non-convergence of the model when employing the DOM method at elevated temperatures (&gt;1700K) in COMSOL calculation.</a:t>
            </a:r>
            <a:endParaRPr lang="en-US" altLang="en-GB">
              <a:solidFill>
                <a:srgbClr val="FF0000"/>
              </a:solidFill>
            </a:endParaRPr>
          </a:p>
          <a:p>
            <a:endParaRPr lang="en-US" altLang="en-GB"/>
          </a:p>
          <a:p>
            <a:endParaRPr lang="en-GB" altLang="en-US" b="1">
              <a:solidFill>
                <a:srgbClr val="000000"/>
              </a:solidFill>
              <a:latin typeface="Calibri" panose="020F0502020204030204" charset="0"/>
              <a:ea typeface="DengXian" panose="02010600030101010101" charset="-122"/>
              <a:sym typeface="+mn-ea"/>
            </a:endParaRPr>
          </a:p>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1DAC9-CAA2-F1B2-6DCE-9E21990B483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D8B3BE-6B6A-5CA6-B5BE-035B098F09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757E94D-754C-8A0E-9218-F0DFEBA9247E}"/>
              </a:ext>
            </a:extLst>
          </p:cNvPr>
          <p:cNvSpPr>
            <a:spLocks noGrp="1"/>
          </p:cNvSpPr>
          <p:nvPr>
            <p:ph type="dt" sz="half" idx="10"/>
          </p:nvPr>
        </p:nvSpPr>
        <p:spPr/>
        <p:txBody>
          <a:bodyPr/>
          <a:lstStyle/>
          <a:p>
            <a:fld id="{12421F59-622F-3F48-9FF3-3E62CACDFEAD}" type="datetimeFigureOut">
              <a:rPr lang="en-US" smtClean="0"/>
              <a:t>10/24/2024</a:t>
            </a:fld>
            <a:endParaRPr lang="en-US"/>
          </a:p>
        </p:txBody>
      </p:sp>
      <p:sp>
        <p:nvSpPr>
          <p:cNvPr id="5" name="Footer Placeholder 4">
            <a:extLst>
              <a:ext uri="{FF2B5EF4-FFF2-40B4-BE49-F238E27FC236}">
                <a16:creationId xmlns:a16="http://schemas.microsoft.com/office/drawing/2014/main" id="{090F2BF8-95DA-344D-4FA0-89ADAEBD17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5088DD-87E9-BE02-FB8D-209CD6E908CF}"/>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1759493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34B6F-A9A1-B954-EB38-9800097539E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C86AADB-B0A1-E66D-4205-F93437553ED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50559C-8A95-D686-AFBD-17E33C70F4AB}"/>
              </a:ext>
            </a:extLst>
          </p:cNvPr>
          <p:cNvSpPr>
            <a:spLocks noGrp="1"/>
          </p:cNvSpPr>
          <p:nvPr>
            <p:ph type="dt" sz="half" idx="10"/>
          </p:nvPr>
        </p:nvSpPr>
        <p:spPr/>
        <p:txBody>
          <a:bodyPr/>
          <a:lstStyle/>
          <a:p>
            <a:fld id="{12421F59-622F-3F48-9FF3-3E62CACDFEAD}" type="datetimeFigureOut">
              <a:rPr lang="en-US" smtClean="0"/>
              <a:t>10/24/2024</a:t>
            </a:fld>
            <a:endParaRPr lang="en-US"/>
          </a:p>
        </p:txBody>
      </p:sp>
      <p:sp>
        <p:nvSpPr>
          <p:cNvPr id="5" name="Footer Placeholder 4">
            <a:extLst>
              <a:ext uri="{FF2B5EF4-FFF2-40B4-BE49-F238E27FC236}">
                <a16:creationId xmlns:a16="http://schemas.microsoft.com/office/drawing/2014/main" id="{A9FA7C71-40AF-6746-9B82-0268BF34CB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C4F867-D0B0-A55B-34AF-CFEBF3A0BBF9}"/>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277896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3D8CB6-50CB-E198-5D4D-C6D09B8DFEB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5C6A2CF-896A-9124-01E2-AC4C58FAC9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86DA69-1475-3D40-A20E-DB3098A81D27}"/>
              </a:ext>
            </a:extLst>
          </p:cNvPr>
          <p:cNvSpPr>
            <a:spLocks noGrp="1"/>
          </p:cNvSpPr>
          <p:nvPr>
            <p:ph type="dt" sz="half" idx="10"/>
          </p:nvPr>
        </p:nvSpPr>
        <p:spPr/>
        <p:txBody>
          <a:bodyPr/>
          <a:lstStyle/>
          <a:p>
            <a:fld id="{12421F59-622F-3F48-9FF3-3E62CACDFEAD}" type="datetimeFigureOut">
              <a:rPr lang="en-US" smtClean="0"/>
              <a:t>10/24/2024</a:t>
            </a:fld>
            <a:endParaRPr lang="en-US"/>
          </a:p>
        </p:txBody>
      </p:sp>
      <p:sp>
        <p:nvSpPr>
          <p:cNvPr id="5" name="Footer Placeholder 4">
            <a:extLst>
              <a:ext uri="{FF2B5EF4-FFF2-40B4-BE49-F238E27FC236}">
                <a16:creationId xmlns:a16="http://schemas.microsoft.com/office/drawing/2014/main" id="{7B75B116-26AF-BF77-D292-C75752DB97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7C9A38-8E6B-34B4-01A7-178CA27D6428}"/>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2658157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A4C37-00EF-96D6-21CD-47FB5AFABCF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96A0E1C-4AD3-0F21-6651-34BC272E4AA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0E84B6-EB8F-B949-5ECB-9811BC5EE675}"/>
              </a:ext>
            </a:extLst>
          </p:cNvPr>
          <p:cNvSpPr>
            <a:spLocks noGrp="1"/>
          </p:cNvSpPr>
          <p:nvPr>
            <p:ph type="dt" sz="half" idx="10"/>
          </p:nvPr>
        </p:nvSpPr>
        <p:spPr/>
        <p:txBody>
          <a:bodyPr/>
          <a:lstStyle/>
          <a:p>
            <a:fld id="{12421F59-622F-3F48-9FF3-3E62CACDFEAD}" type="datetimeFigureOut">
              <a:rPr lang="en-US" smtClean="0"/>
              <a:t>10/24/2024</a:t>
            </a:fld>
            <a:endParaRPr lang="en-US"/>
          </a:p>
        </p:txBody>
      </p:sp>
      <p:sp>
        <p:nvSpPr>
          <p:cNvPr id="5" name="Footer Placeholder 4">
            <a:extLst>
              <a:ext uri="{FF2B5EF4-FFF2-40B4-BE49-F238E27FC236}">
                <a16:creationId xmlns:a16="http://schemas.microsoft.com/office/drawing/2014/main" id="{EE237821-533E-160B-3D62-F83F501A38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CE21AA-F9CC-8FA0-B12D-6D6D0FB57157}"/>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3552197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BC4B6-75B5-5454-D6B5-283D3E50289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0A60D8A-1617-0A12-8AA0-F50EBEF4893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F5DC980-7602-CE35-C526-76911F557041}"/>
              </a:ext>
            </a:extLst>
          </p:cNvPr>
          <p:cNvSpPr>
            <a:spLocks noGrp="1"/>
          </p:cNvSpPr>
          <p:nvPr>
            <p:ph type="dt" sz="half" idx="10"/>
          </p:nvPr>
        </p:nvSpPr>
        <p:spPr/>
        <p:txBody>
          <a:bodyPr/>
          <a:lstStyle/>
          <a:p>
            <a:fld id="{12421F59-622F-3F48-9FF3-3E62CACDFEAD}" type="datetimeFigureOut">
              <a:rPr lang="en-US" smtClean="0"/>
              <a:t>10/24/2024</a:t>
            </a:fld>
            <a:endParaRPr lang="en-US"/>
          </a:p>
        </p:txBody>
      </p:sp>
      <p:sp>
        <p:nvSpPr>
          <p:cNvPr id="5" name="Footer Placeholder 4">
            <a:extLst>
              <a:ext uri="{FF2B5EF4-FFF2-40B4-BE49-F238E27FC236}">
                <a16:creationId xmlns:a16="http://schemas.microsoft.com/office/drawing/2014/main" id="{44252256-6A29-1244-6CB8-D82C8A7CD6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423095-BB59-F821-F2DE-F6B742E095BD}"/>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2673630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DE9FA-380F-8B8F-50DB-CD70D1E430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EC06CE8-1441-C50F-7B86-3B76147D01E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025A77-4195-B7B3-100D-4E2415F68D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2E02CA-B9B0-F5CE-5B1F-0FB6128767C7}"/>
              </a:ext>
            </a:extLst>
          </p:cNvPr>
          <p:cNvSpPr>
            <a:spLocks noGrp="1"/>
          </p:cNvSpPr>
          <p:nvPr>
            <p:ph type="dt" sz="half" idx="10"/>
          </p:nvPr>
        </p:nvSpPr>
        <p:spPr/>
        <p:txBody>
          <a:bodyPr/>
          <a:lstStyle/>
          <a:p>
            <a:fld id="{12421F59-622F-3F48-9FF3-3E62CACDFEAD}" type="datetimeFigureOut">
              <a:rPr lang="en-US" smtClean="0"/>
              <a:t>10/24/2024</a:t>
            </a:fld>
            <a:endParaRPr lang="en-US"/>
          </a:p>
        </p:txBody>
      </p:sp>
      <p:sp>
        <p:nvSpPr>
          <p:cNvPr id="6" name="Footer Placeholder 5">
            <a:extLst>
              <a:ext uri="{FF2B5EF4-FFF2-40B4-BE49-F238E27FC236}">
                <a16:creationId xmlns:a16="http://schemas.microsoft.com/office/drawing/2014/main" id="{583DAD27-A60B-1B7D-E0AB-A39392ECB32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64228C-4BDB-C9C1-5498-81DCBDF5B29D}"/>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697805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D823E-F3AD-D0ED-0FBD-96DCFB4393D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887AE15-680C-6DA7-59D1-3FA91D92497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3D8584-5D63-30FB-ABCF-9BE14B3AD24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63119BA-EFE3-2B85-AD63-5FAE080E3C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9A8FABA-C883-9533-B913-06918A61AD3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30D0859-DB54-79E5-2C6C-9FD7459BDEAA}"/>
              </a:ext>
            </a:extLst>
          </p:cNvPr>
          <p:cNvSpPr>
            <a:spLocks noGrp="1"/>
          </p:cNvSpPr>
          <p:nvPr>
            <p:ph type="dt" sz="half" idx="10"/>
          </p:nvPr>
        </p:nvSpPr>
        <p:spPr/>
        <p:txBody>
          <a:bodyPr/>
          <a:lstStyle/>
          <a:p>
            <a:fld id="{12421F59-622F-3F48-9FF3-3E62CACDFEAD}" type="datetimeFigureOut">
              <a:rPr lang="en-US" smtClean="0"/>
              <a:t>10/24/2024</a:t>
            </a:fld>
            <a:endParaRPr lang="en-US"/>
          </a:p>
        </p:txBody>
      </p:sp>
      <p:sp>
        <p:nvSpPr>
          <p:cNvPr id="8" name="Footer Placeholder 7">
            <a:extLst>
              <a:ext uri="{FF2B5EF4-FFF2-40B4-BE49-F238E27FC236}">
                <a16:creationId xmlns:a16="http://schemas.microsoft.com/office/drawing/2014/main" id="{C4B219F0-7D30-04AD-6B6B-10321BFFFC7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8F8BDF-2E13-56A4-8211-4EE23CEBC578}"/>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4073414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72D6B-7E7A-7054-52BE-C2102639886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6D942BB-AA0C-0286-78C5-6A80A1F98102}"/>
              </a:ext>
            </a:extLst>
          </p:cNvPr>
          <p:cNvSpPr>
            <a:spLocks noGrp="1"/>
          </p:cNvSpPr>
          <p:nvPr>
            <p:ph type="dt" sz="half" idx="10"/>
          </p:nvPr>
        </p:nvSpPr>
        <p:spPr/>
        <p:txBody>
          <a:bodyPr/>
          <a:lstStyle/>
          <a:p>
            <a:fld id="{12421F59-622F-3F48-9FF3-3E62CACDFEAD}" type="datetimeFigureOut">
              <a:rPr lang="en-US" smtClean="0"/>
              <a:t>10/24/2024</a:t>
            </a:fld>
            <a:endParaRPr lang="en-US"/>
          </a:p>
        </p:txBody>
      </p:sp>
      <p:sp>
        <p:nvSpPr>
          <p:cNvPr id="4" name="Footer Placeholder 3">
            <a:extLst>
              <a:ext uri="{FF2B5EF4-FFF2-40B4-BE49-F238E27FC236}">
                <a16:creationId xmlns:a16="http://schemas.microsoft.com/office/drawing/2014/main" id="{20C95FE5-B046-AFB9-DB3E-E0A955D0B82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4E24911-E8A5-45BA-E321-BFABEC647C5C}"/>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833354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5160F0-EF11-A500-46D7-061637C43EB0}"/>
              </a:ext>
            </a:extLst>
          </p:cNvPr>
          <p:cNvSpPr>
            <a:spLocks noGrp="1"/>
          </p:cNvSpPr>
          <p:nvPr>
            <p:ph type="dt" sz="half" idx="10"/>
          </p:nvPr>
        </p:nvSpPr>
        <p:spPr/>
        <p:txBody>
          <a:bodyPr/>
          <a:lstStyle/>
          <a:p>
            <a:fld id="{12421F59-622F-3F48-9FF3-3E62CACDFEAD}" type="datetimeFigureOut">
              <a:rPr lang="en-US" smtClean="0"/>
              <a:t>10/24/2024</a:t>
            </a:fld>
            <a:endParaRPr lang="en-US"/>
          </a:p>
        </p:txBody>
      </p:sp>
      <p:sp>
        <p:nvSpPr>
          <p:cNvPr id="3" name="Footer Placeholder 2">
            <a:extLst>
              <a:ext uri="{FF2B5EF4-FFF2-40B4-BE49-F238E27FC236}">
                <a16:creationId xmlns:a16="http://schemas.microsoft.com/office/drawing/2014/main" id="{9E7A3343-F085-835D-A598-DCAAC55B674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2EB2039-F894-D4E3-2B18-D6C36FA64EB1}"/>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3691541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98603-036F-761F-5FA6-BC599BB983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7EA7777-F7F6-C670-C31A-756E68EC38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362C590-DD2C-71CD-EFA8-20D75F4B2E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DCA92E-249E-EDF4-4C72-DD5D3E464EA3}"/>
              </a:ext>
            </a:extLst>
          </p:cNvPr>
          <p:cNvSpPr>
            <a:spLocks noGrp="1"/>
          </p:cNvSpPr>
          <p:nvPr>
            <p:ph type="dt" sz="half" idx="10"/>
          </p:nvPr>
        </p:nvSpPr>
        <p:spPr/>
        <p:txBody>
          <a:bodyPr/>
          <a:lstStyle/>
          <a:p>
            <a:fld id="{12421F59-622F-3F48-9FF3-3E62CACDFEAD}" type="datetimeFigureOut">
              <a:rPr lang="en-US" smtClean="0"/>
              <a:t>10/24/2024</a:t>
            </a:fld>
            <a:endParaRPr lang="en-US"/>
          </a:p>
        </p:txBody>
      </p:sp>
      <p:sp>
        <p:nvSpPr>
          <p:cNvPr id="6" name="Footer Placeholder 5">
            <a:extLst>
              <a:ext uri="{FF2B5EF4-FFF2-40B4-BE49-F238E27FC236}">
                <a16:creationId xmlns:a16="http://schemas.microsoft.com/office/drawing/2014/main" id="{E5536977-8186-4CF8-5775-DF911ACCB1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2798228-19DC-A75D-6C36-2564ECCB21FB}"/>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4161389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94E64-2299-AFCC-C9C3-C86812F015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D0BBCF3-4874-3F20-ABFE-60EF002226A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6E4A045-5686-0371-EA89-CEE9301D55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8CF9D3-CA5B-351B-E8C5-E9BE2190B810}"/>
              </a:ext>
            </a:extLst>
          </p:cNvPr>
          <p:cNvSpPr>
            <a:spLocks noGrp="1"/>
          </p:cNvSpPr>
          <p:nvPr>
            <p:ph type="dt" sz="half" idx="10"/>
          </p:nvPr>
        </p:nvSpPr>
        <p:spPr/>
        <p:txBody>
          <a:bodyPr/>
          <a:lstStyle/>
          <a:p>
            <a:fld id="{12421F59-622F-3F48-9FF3-3E62CACDFEAD}" type="datetimeFigureOut">
              <a:rPr lang="en-US" smtClean="0"/>
              <a:t>10/24/2024</a:t>
            </a:fld>
            <a:endParaRPr lang="en-US"/>
          </a:p>
        </p:txBody>
      </p:sp>
      <p:sp>
        <p:nvSpPr>
          <p:cNvPr id="6" name="Footer Placeholder 5">
            <a:extLst>
              <a:ext uri="{FF2B5EF4-FFF2-40B4-BE49-F238E27FC236}">
                <a16:creationId xmlns:a16="http://schemas.microsoft.com/office/drawing/2014/main" id="{1AF77F7C-D5B6-A013-8FFE-F5E8E6D7B6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07429A3-AD49-1A86-246A-164365969379}"/>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490007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309577-D045-2D8F-45D3-C3F12931D5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F893E958-8CFC-8426-A74B-05C998E96A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C59D43-1CC8-C97D-2AF3-A7A79496EE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421F59-622F-3F48-9FF3-3E62CACDFEAD}" type="datetimeFigureOut">
              <a:rPr lang="en-US" smtClean="0"/>
              <a:t>10/24/2024</a:t>
            </a:fld>
            <a:endParaRPr lang="en-US"/>
          </a:p>
        </p:txBody>
      </p:sp>
      <p:sp>
        <p:nvSpPr>
          <p:cNvPr id="5" name="Footer Placeholder 4">
            <a:extLst>
              <a:ext uri="{FF2B5EF4-FFF2-40B4-BE49-F238E27FC236}">
                <a16:creationId xmlns:a16="http://schemas.microsoft.com/office/drawing/2014/main" id="{800EC684-30E7-3A2F-F317-FE6CD01ACF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0BD85CB-DD8D-244E-0BB9-0949AAB7CB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F3CCC-84CD-2A4B-8034-D1C6A446A5D6}" type="slidenum">
              <a:rPr lang="en-US" smtClean="0"/>
              <a:t>‹#›</a:t>
            </a:fld>
            <a:endParaRPr lang="en-US"/>
          </a:p>
        </p:txBody>
      </p:sp>
    </p:spTree>
    <p:extLst>
      <p:ext uri="{BB962C8B-B14F-4D97-AF65-F5344CB8AC3E}">
        <p14:creationId xmlns:p14="http://schemas.microsoft.com/office/powerpoint/2010/main" val="11091734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rgbClr val="0079C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xml"/><Relationship Id="rId7" Type="http://schemas.openxmlformats.org/officeDocument/2006/relationships/image" Target="../media/image2.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jpeg"/><Relationship Id="rId5" Type="http://schemas.openxmlformats.org/officeDocument/2006/relationships/slideLayout" Target="../slideLayouts/slideLayout1.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slideLayout" Target="../slideLayouts/slideLayout7.xml"/><Relationship Id="rId7" Type="http://schemas.openxmlformats.org/officeDocument/2006/relationships/image" Target="../media/image31.pn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notesSlide" Target="../notesSlides/notesSlide6.xml"/><Relationship Id="rId9" Type="http://schemas.openxmlformats.org/officeDocument/2006/relationships/image" Target="../media/image33.png"/></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slideLayout" Target="../slideLayouts/slideLayout7.xml"/><Relationship Id="rId1" Type="http://schemas.openxmlformats.org/officeDocument/2006/relationships/tags" Target="../tags/tag27.xml"/><Relationship Id="rId5" Type="http://schemas.openxmlformats.org/officeDocument/2006/relationships/chart" Target="../charts/chart8.xml"/><Relationship Id="rId4" Type="http://schemas.openxmlformats.org/officeDocument/2006/relationships/image" Target="../media/image37.png"/></Relationships>
</file>

<file path=ppt/slides/_rels/slide12.xml.rels><?xml version="1.0" encoding="UTF-8" standalone="yes"?>
<Relationships xmlns="http://schemas.openxmlformats.org/package/2006/relationships"><Relationship Id="rId8" Type="http://schemas.openxmlformats.org/officeDocument/2006/relationships/tags" Target="../tags/tag35.xml"/><Relationship Id="rId13" Type="http://schemas.openxmlformats.org/officeDocument/2006/relationships/chart" Target="../charts/chart11.xml"/><Relationship Id="rId3" Type="http://schemas.openxmlformats.org/officeDocument/2006/relationships/tags" Target="../tags/tag30.xml"/><Relationship Id="rId7" Type="http://schemas.openxmlformats.org/officeDocument/2006/relationships/tags" Target="../tags/tag34.xml"/><Relationship Id="rId12" Type="http://schemas.openxmlformats.org/officeDocument/2006/relationships/chart" Target="../charts/chart10.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11" Type="http://schemas.openxmlformats.org/officeDocument/2006/relationships/chart" Target="../charts/chart9.xml"/><Relationship Id="rId5" Type="http://schemas.openxmlformats.org/officeDocument/2006/relationships/tags" Target="../tags/tag32.xml"/><Relationship Id="rId10" Type="http://schemas.openxmlformats.org/officeDocument/2006/relationships/notesSlide" Target="../notesSlides/notesSlide7.xml"/><Relationship Id="rId4" Type="http://schemas.openxmlformats.org/officeDocument/2006/relationships/tags" Target="../tags/tag31.xml"/><Relationship Id="rId9" Type="http://schemas.openxmlformats.org/officeDocument/2006/relationships/slideLayout" Target="../slideLayouts/slideLayout7.xml"/><Relationship Id="rId14" Type="http://schemas.openxmlformats.org/officeDocument/2006/relationships/chart" Target="../charts/char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xml"/><Relationship Id="rId1" Type="http://schemas.openxmlformats.org/officeDocument/2006/relationships/tags" Target="../tags/tag5.xml"/><Relationship Id="rId5" Type="http://schemas.openxmlformats.org/officeDocument/2006/relationships/image" Target="../media/image6.jpeg"/><Relationship Id="rId4"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1.xml"/><Relationship Id="rId13" Type="http://schemas.openxmlformats.org/officeDocument/2006/relationships/image" Target="../media/image10.png"/><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image" Target="../media/image9.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image" Target="../media/image8.png"/><Relationship Id="rId5" Type="http://schemas.openxmlformats.org/officeDocument/2006/relationships/tags" Target="../tags/tag11.xml"/><Relationship Id="rId10" Type="http://schemas.openxmlformats.org/officeDocument/2006/relationships/image" Target="../media/image7.png"/><Relationship Id="rId4" Type="http://schemas.openxmlformats.org/officeDocument/2006/relationships/tags" Target="../tags/tag10.xml"/><Relationship Id="rId9" Type="http://schemas.openxmlformats.org/officeDocument/2006/relationships/notesSlide" Target="../notesSlides/notesSlide2.xml"/><Relationship Id="rId1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3.xml"/><Relationship Id="rId13" Type="http://schemas.openxmlformats.org/officeDocument/2006/relationships/image" Target="../media/image16.jpeg"/><Relationship Id="rId3" Type="http://schemas.openxmlformats.org/officeDocument/2006/relationships/tags" Target="../tags/tag16.xml"/><Relationship Id="rId7" Type="http://schemas.openxmlformats.org/officeDocument/2006/relationships/slideLayout" Target="../slideLayouts/slideLayout6.xml"/><Relationship Id="rId12" Type="http://schemas.openxmlformats.org/officeDocument/2006/relationships/image" Target="../media/image15.jpe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image" Target="../media/image14.jpeg"/><Relationship Id="rId5" Type="http://schemas.openxmlformats.org/officeDocument/2006/relationships/tags" Target="../tags/tag18.xml"/><Relationship Id="rId10" Type="http://schemas.openxmlformats.org/officeDocument/2006/relationships/image" Target="../media/image13.jpeg"/><Relationship Id="rId4" Type="http://schemas.openxmlformats.org/officeDocument/2006/relationships/tags" Target="../tags/tag17.xml"/><Relationship Id="rId9" Type="http://schemas.openxmlformats.org/officeDocument/2006/relationships/image" Target="../media/image12.png"/><Relationship Id="rId14" Type="http://schemas.openxmlformats.org/officeDocument/2006/relationships/image" Target="../media/image17.jpeg"/></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tags" Target="../tags/tag22.xml"/><Relationship Id="rId7" Type="http://schemas.openxmlformats.org/officeDocument/2006/relationships/image" Target="../media/image18.pn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slideLayout" Target="../slideLayouts/slideLayout7.xml"/><Relationship Id="rId11" Type="http://schemas.openxmlformats.org/officeDocument/2006/relationships/chart" Target="../charts/chart2.xml"/><Relationship Id="rId5" Type="http://schemas.openxmlformats.org/officeDocument/2006/relationships/tags" Target="../tags/tag24.xml"/><Relationship Id="rId10" Type="http://schemas.openxmlformats.org/officeDocument/2006/relationships/chart" Target="../charts/chart1.xml"/><Relationship Id="rId4" Type="http://schemas.openxmlformats.org/officeDocument/2006/relationships/tags" Target="../tags/tag23.xml"/><Relationship Id="rId9"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8.gif"/></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7" Type="http://schemas.openxmlformats.org/officeDocument/2006/relationships/chart" Target="../charts/chart7.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26"/>
          <p:cNvSpPr>
            <a:spLocks noGrp="1" noRot="1" noChangeAspect="1" noMove="1" noResize="1" noEditPoints="1" noAdjustHandles="1" noChangeArrowheads="1" noChangeShapeType="1" noTextEdit="1"/>
          </p:cNvSpPr>
          <p:nvPr/>
        </p:nvSpPr>
        <p:spPr>
          <a:xfrm>
            <a:off x="10" y="0"/>
            <a:ext cx="6095990" cy="685800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标题 1"/>
          <p:cNvSpPr>
            <a:spLocks noGrp="1"/>
          </p:cNvSpPr>
          <p:nvPr>
            <p:custDataLst>
              <p:tags r:id="rId2"/>
            </p:custDataLst>
          </p:nvPr>
        </p:nvSpPr>
        <p:spPr>
          <a:xfrm>
            <a:off x="0" y="2709244"/>
            <a:ext cx="6076605" cy="2592705"/>
          </a:xfrm>
          <a:prstGeom prst="rect">
            <a:avLst/>
          </a:prstGeom>
        </p:spPr>
        <p:txBody>
          <a:bodyPr vert="horz" lIns="91440" tIns="45720" rIns="91440" bIns="45720"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spcAft>
                <a:spcPts val="600"/>
              </a:spcAft>
            </a:pPr>
            <a:r>
              <a:rPr lang="en-US" altLang="zh-CN" sz="3700" b="1" kern="1200" dirty="0">
                <a:solidFill>
                  <a:schemeClr val="bg1"/>
                </a:solidFill>
                <a:latin typeface="Times New Roman" panose="02020603050405020304" pitchFamily="18" charset="0"/>
                <a:cs typeface="Times New Roman" panose="02020603050405020304" pitchFamily="18" charset="0"/>
              </a:rPr>
              <a:t>Simulation of heat transfer in fibrous materials system</a:t>
            </a:r>
          </a:p>
          <a:p>
            <a:pPr>
              <a:spcAft>
                <a:spcPts val="600"/>
              </a:spcAft>
            </a:pPr>
            <a:r>
              <a:rPr lang="zh-CN" altLang="en-US" sz="3700" b="1" dirty="0">
                <a:solidFill>
                  <a:schemeClr val="bg1"/>
                </a:solidFill>
                <a:latin typeface="+mn-lt"/>
                <a:cs typeface="Calibri" panose="020F0502020204030204" charset="0"/>
              </a:rPr>
              <a:t>纤维隔热材料中的</a:t>
            </a:r>
            <a:endParaRPr lang="en-GB" altLang="zh-CN" sz="3700" b="1" dirty="0">
              <a:solidFill>
                <a:schemeClr val="bg1"/>
              </a:solidFill>
              <a:latin typeface="+mn-lt"/>
              <a:cs typeface="Calibri" panose="020F0502020204030204" charset="0"/>
            </a:endParaRPr>
          </a:p>
          <a:p>
            <a:pPr>
              <a:spcAft>
                <a:spcPts val="600"/>
              </a:spcAft>
            </a:pPr>
            <a:r>
              <a:rPr lang="zh-CN" altLang="en-US" sz="3700" b="1" dirty="0">
                <a:solidFill>
                  <a:schemeClr val="bg1"/>
                </a:solidFill>
                <a:latin typeface="+mn-lt"/>
                <a:cs typeface="Calibri" panose="020F0502020204030204" charset="0"/>
              </a:rPr>
              <a:t>热传递模拟 </a:t>
            </a:r>
            <a:endParaRPr lang="en-US" altLang="zh-CN" sz="3700" b="1" dirty="0">
              <a:solidFill>
                <a:schemeClr val="bg1"/>
              </a:solidFill>
              <a:latin typeface="+mn-lt"/>
              <a:cs typeface="Calibri" panose="020F0502020204030204" charset="0"/>
            </a:endParaRPr>
          </a:p>
        </p:txBody>
      </p:sp>
      <p:sp>
        <p:nvSpPr>
          <p:cNvPr id="34" name="Rectangle 28"/>
          <p:cNvSpPr>
            <a:spLocks noGrp="1" noRot="1" noChangeAspect="1" noMove="1" noResize="1" noEditPoints="1" noAdjustHandles="1" noChangeArrowheads="1" noChangeShapeType="1" noTextEdit="1"/>
          </p:cNvSpPr>
          <p:nvPr/>
        </p:nvSpPr>
        <p:spPr>
          <a:xfrm>
            <a:off x="6096000" y="0"/>
            <a:ext cx="6095990" cy="68580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4" descr="Logo downloads | University brand | StaffNet | The University of ..."/>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tretch>
            <a:fillRect/>
          </a:stretch>
        </p:blipFill>
        <p:spPr bwMode="auto">
          <a:xfrm>
            <a:off x="9073688" y="34505"/>
            <a:ext cx="3044858" cy="1288548"/>
          </a:xfrm>
          <a:prstGeom prst="rect">
            <a:avLst/>
          </a:prstGeom>
          <a:noFill/>
          <a:extLst>
            <a:ext uri="{909E8E84-426E-40DD-AFC4-6F175D3DCCD1}">
              <a14:hiddenFill xmlns:a14="http://schemas.microsoft.com/office/drawing/2010/main">
                <a:solidFill>
                  <a:srgbClr val="FFFFFF"/>
                </a:solidFill>
              </a14:hiddenFill>
            </a:ext>
          </a:extLst>
        </p:spPr>
      </p:pic>
      <p:sp>
        <p:nvSpPr>
          <p:cNvPr id="6" name="副标题 2"/>
          <p:cNvSpPr>
            <a:spLocks noGrp="1"/>
          </p:cNvSpPr>
          <p:nvPr>
            <p:custDataLst>
              <p:tags r:id="rId4"/>
            </p:custDataLst>
          </p:nvPr>
        </p:nvSpPr>
        <p:spPr>
          <a:xfrm>
            <a:off x="7085213" y="5795621"/>
            <a:ext cx="5126172" cy="1116364"/>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buFont typeface="Arial" panose="020B0604020202020204" pitchFamily="34" charset="0"/>
            </a:pPr>
            <a:r>
              <a:rPr lang="zh-CN" altLang="en-US" b="1" dirty="0"/>
              <a:t>邹冠宇</a:t>
            </a:r>
            <a:endParaRPr lang="en-GB" altLang="zh-CN" b="1" dirty="0"/>
          </a:p>
          <a:p>
            <a:pPr algn="r">
              <a:buFont typeface="Arial" panose="020B0604020202020204" pitchFamily="34" charset="0"/>
            </a:pPr>
            <a:r>
              <a:rPr lang="en-US" altLang="zh-CN" b="1" dirty="0"/>
              <a:t>guanyu.zou@manchester.ac.uk</a:t>
            </a:r>
          </a:p>
          <a:p>
            <a:pPr algn="r">
              <a:buFont typeface="Arial" panose="020B0604020202020204" pitchFamily="34" charset="0"/>
            </a:pPr>
            <a:r>
              <a:rPr lang="en-US" altLang="zh-CN" b="1" dirty="0">
                <a:sym typeface="+mn-ea"/>
              </a:rPr>
              <a:t>Prof. </a:t>
            </a:r>
            <a:r>
              <a:rPr lang="en-US" altLang="zh-CN" b="1" dirty="0"/>
              <a:t>Bill Sampson &amp; Prof. Ian Kinloch</a:t>
            </a:r>
          </a:p>
        </p:txBody>
      </p:sp>
      <p:pic>
        <p:nvPicPr>
          <p:cNvPr id="3" name="Picture 2">
            <a:extLst>
              <a:ext uri="{FF2B5EF4-FFF2-40B4-BE49-F238E27FC236}">
                <a16:creationId xmlns:a16="http://schemas.microsoft.com/office/drawing/2014/main" id="{9278952A-44DE-4FF7-9D00-BD115E90FAA5}"/>
              </a:ext>
            </a:extLst>
          </p:cNvPr>
          <p:cNvPicPr>
            <a:picLocks noChangeAspect="1"/>
          </p:cNvPicPr>
          <p:nvPr/>
        </p:nvPicPr>
        <p:blipFill>
          <a:blip r:embed="rId7"/>
          <a:stretch>
            <a:fillRect/>
          </a:stretch>
        </p:blipFill>
        <p:spPr>
          <a:xfrm>
            <a:off x="524" y="0"/>
            <a:ext cx="3047481" cy="1323053"/>
          </a:xfrm>
          <a:prstGeom prst="rect">
            <a:avLst/>
          </a:prstGeom>
        </p:spPr>
      </p:pic>
      <p:pic>
        <p:nvPicPr>
          <p:cNvPr id="8" name="Picture 7">
            <a:extLst>
              <a:ext uri="{FF2B5EF4-FFF2-40B4-BE49-F238E27FC236}">
                <a16:creationId xmlns:a16="http://schemas.microsoft.com/office/drawing/2014/main" id="{DB158AD2-9F30-414E-87DF-AC5BDE03F964}"/>
              </a:ext>
            </a:extLst>
          </p:cNvPr>
          <p:cNvPicPr>
            <a:picLocks noChangeAspect="1"/>
          </p:cNvPicPr>
          <p:nvPr/>
        </p:nvPicPr>
        <p:blipFill>
          <a:blip r:embed="rId8"/>
          <a:stretch>
            <a:fillRect/>
          </a:stretch>
        </p:blipFill>
        <p:spPr>
          <a:xfrm>
            <a:off x="6650183" y="-222725"/>
            <a:ext cx="2717177" cy="1653745"/>
          </a:xfrm>
          <a:prstGeom prst="rect">
            <a:avLst/>
          </a:prstGeom>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5"/>
          <a:srcRect/>
          <a:stretch/>
        </p:blipFill>
        <p:spPr>
          <a:xfrm>
            <a:off x="5144957" y="1271871"/>
            <a:ext cx="3088025" cy="1865682"/>
          </a:xfrm>
          <a:prstGeom prst="rect">
            <a:avLst/>
          </a:prstGeom>
        </p:spPr>
      </p:pic>
      <p:pic>
        <p:nvPicPr>
          <p:cNvPr id="6" name="Picture 5"/>
          <p:cNvPicPr>
            <a:picLocks noChangeAspect="1"/>
          </p:cNvPicPr>
          <p:nvPr/>
        </p:nvPicPr>
        <p:blipFill>
          <a:blip r:embed="rId6"/>
          <a:stretch>
            <a:fillRect/>
          </a:stretch>
        </p:blipFill>
        <p:spPr>
          <a:xfrm>
            <a:off x="5135776" y="4195655"/>
            <a:ext cx="3014884" cy="1865682"/>
          </a:xfrm>
          <a:prstGeom prst="rect">
            <a:avLst/>
          </a:prstGeom>
        </p:spPr>
      </p:pic>
      <p:pic>
        <p:nvPicPr>
          <p:cNvPr id="10" name="Picture 9"/>
          <p:cNvPicPr>
            <a:picLocks noChangeAspect="1"/>
          </p:cNvPicPr>
          <p:nvPr/>
        </p:nvPicPr>
        <p:blipFill>
          <a:blip r:embed="rId7"/>
          <a:stretch>
            <a:fillRect/>
          </a:stretch>
        </p:blipFill>
        <p:spPr>
          <a:xfrm>
            <a:off x="8910662" y="4195655"/>
            <a:ext cx="3014884" cy="1865681"/>
          </a:xfrm>
          <a:prstGeom prst="rect">
            <a:avLst/>
          </a:prstGeom>
        </p:spPr>
      </p:pic>
      <p:pic>
        <p:nvPicPr>
          <p:cNvPr id="11" name="Picture 10"/>
          <p:cNvPicPr>
            <a:picLocks noChangeAspect="1"/>
          </p:cNvPicPr>
          <p:nvPr/>
        </p:nvPicPr>
        <p:blipFill>
          <a:blip r:embed="rId8"/>
          <a:stretch>
            <a:fillRect/>
          </a:stretch>
        </p:blipFill>
        <p:spPr>
          <a:xfrm>
            <a:off x="8837521" y="1271871"/>
            <a:ext cx="3088025" cy="1865682"/>
          </a:xfrm>
          <a:prstGeom prst="rect">
            <a:avLst/>
          </a:prstGeom>
        </p:spPr>
      </p:pic>
      <p:cxnSp>
        <p:nvCxnSpPr>
          <p:cNvPr id="13" name="Straight Connector 12"/>
          <p:cNvCxnSpPr/>
          <p:nvPr/>
        </p:nvCxnSpPr>
        <p:spPr>
          <a:xfrm>
            <a:off x="4481657" y="1695789"/>
            <a:ext cx="8431" cy="3880198"/>
          </a:xfrm>
          <a:prstGeom prst="line">
            <a:avLst/>
          </a:prstGeom>
          <a:ln/>
        </p:spPr>
        <p:style>
          <a:lnRef idx="1">
            <a:schemeClr val="accent3"/>
          </a:lnRef>
          <a:fillRef idx="0">
            <a:schemeClr val="accent3"/>
          </a:fillRef>
          <a:effectRef idx="0">
            <a:schemeClr val="accent3"/>
          </a:effectRef>
          <a:fontRef idx="minor">
            <a:schemeClr val="tx1"/>
          </a:fontRef>
        </p:style>
      </p:cxnSp>
      <p:sp>
        <p:nvSpPr>
          <p:cNvPr id="18" name="TextBox 17"/>
          <p:cNvSpPr txBox="1"/>
          <p:nvPr/>
        </p:nvSpPr>
        <p:spPr>
          <a:xfrm>
            <a:off x="6362015" y="3425994"/>
            <a:ext cx="2548647" cy="369332"/>
          </a:xfrm>
          <a:prstGeom prst="rect">
            <a:avLst/>
          </a:prstGeom>
          <a:noFill/>
        </p:spPr>
        <p:txBody>
          <a:bodyPr wrap="square" rtlCol="0">
            <a:spAutoFit/>
          </a:bodyPr>
          <a:lstStyle/>
          <a:p>
            <a:r>
              <a:rPr lang="en-GB" altLang="zh-CN" dirty="0">
                <a:solidFill>
                  <a:schemeClr val="bg1"/>
                </a:solidFill>
              </a:rPr>
              <a:t>Air</a:t>
            </a:r>
            <a:endParaRPr lang="zh-CN" altLang="en-US" dirty="0">
              <a:solidFill>
                <a:schemeClr val="bg1"/>
              </a:solidFill>
            </a:endParaRPr>
          </a:p>
        </p:txBody>
      </p:sp>
      <p:sp>
        <p:nvSpPr>
          <p:cNvPr id="19" name="TextBox 18"/>
          <p:cNvSpPr txBox="1"/>
          <p:nvPr/>
        </p:nvSpPr>
        <p:spPr>
          <a:xfrm>
            <a:off x="8354239" y="3425994"/>
            <a:ext cx="2548647" cy="369332"/>
          </a:xfrm>
          <a:prstGeom prst="rect">
            <a:avLst/>
          </a:prstGeom>
          <a:noFill/>
        </p:spPr>
        <p:txBody>
          <a:bodyPr wrap="square" rtlCol="0">
            <a:spAutoFit/>
          </a:bodyPr>
          <a:lstStyle/>
          <a:p>
            <a:pPr algn="r"/>
            <a:r>
              <a:rPr lang="en-GB" altLang="zh-CN" dirty="0">
                <a:solidFill>
                  <a:schemeClr val="bg1"/>
                </a:solidFill>
              </a:rPr>
              <a:t>Vacuum</a:t>
            </a:r>
            <a:endParaRPr lang="zh-CN" altLang="en-US" dirty="0">
              <a:solidFill>
                <a:schemeClr val="bg1"/>
              </a:solidFill>
            </a:endParaRPr>
          </a:p>
        </p:txBody>
      </p:sp>
      <p:grpSp>
        <p:nvGrpSpPr>
          <p:cNvPr id="14" name="组合 4">
            <a:extLst>
              <a:ext uri="{FF2B5EF4-FFF2-40B4-BE49-F238E27FC236}">
                <a16:creationId xmlns:a16="http://schemas.microsoft.com/office/drawing/2014/main" id="{6A4B83F7-9983-4F17-8703-516F0243484C}"/>
              </a:ext>
            </a:extLst>
          </p:cNvPr>
          <p:cNvGrpSpPr/>
          <p:nvPr/>
        </p:nvGrpSpPr>
        <p:grpSpPr>
          <a:xfrm>
            <a:off x="460662" y="1343558"/>
            <a:ext cx="3512636" cy="4717778"/>
            <a:chOff x="55507" y="2940538"/>
            <a:chExt cx="5643022" cy="8640000"/>
          </a:xfrm>
        </p:grpSpPr>
        <p:grpSp>
          <p:nvGrpSpPr>
            <p:cNvPr id="15" name="Group 14">
              <a:extLst>
                <a:ext uri="{FF2B5EF4-FFF2-40B4-BE49-F238E27FC236}">
                  <a16:creationId xmlns:a16="http://schemas.microsoft.com/office/drawing/2014/main" id="{4FECCB4C-2C1E-4FF9-9DB7-5C5BABDE64AD}"/>
                </a:ext>
              </a:extLst>
            </p:cNvPr>
            <p:cNvGrpSpPr/>
            <p:nvPr/>
          </p:nvGrpSpPr>
          <p:grpSpPr>
            <a:xfrm>
              <a:off x="55507" y="2940538"/>
              <a:ext cx="5643022" cy="4320000"/>
              <a:chOff x="2" y="2137561"/>
              <a:chExt cx="5643022" cy="4320000"/>
            </a:xfrm>
          </p:grpSpPr>
          <p:pic>
            <p:nvPicPr>
              <p:cNvPr id="21" name="Picture 20">
                <a:extLst>
                  <a:ext uri="{FF2B5EF4-FFF2-40B4-BE49-F238E27FC236}">
                    <a16:creationId xmlns:a16="http://schemas.microsoft.com/office/drawing/2014/main" id="{BD8E6D57-2669-49D6-8062-33E34FC9B11E}"/>
                  </a:ext>
                </a:extLst>
              </p:cNvPr>
              <p:cNvPicPr>
                <a:picLocks noChangeAspect="1"/>
              </p:cNvPicPr>
              <p:nvPr/>
            </p:nvPicPr>
            <p:blipFill>
              <a:blip r:embed="rId9"/>
              <a:stretch>
                <a:fillRect/>
              </a:stretch>
            </p:blipFill>
            <p:spPr>
              <a:xfrm>
                <a:off x="2" y="2137561"/>
                <a:ext cx="5643022" cy="4320000"/>
              </a:xfrm>
              <a:prstGeom prst="rect">
                <a:avLst/>
              </a:prstGeom>
            </p:spPr>
          </p:pic>
          <p:pic>
            <p:nvPicPr>
              <p:cNvPr id="22" name="Picture 21">
                <a:extLst>
                  <a:ext uri="{FF2B5EF4-FFF2-40B4-BE49-F238E27FC236}">
                    <a16:creationId xmlns:a16="http://schemas.microsoft.com/office/drawing/2014/main" id="{6F0AC890-9DED-4BAC-90E8-E67BC9F1E261}"/>
                  </a:ext>
                </a:extLst>
              </p:cNvPr>
              <p:cNvPicPr>
                <a:picLocks noChangeAspect="1"/>
              </p:cNvPicPr>
              <p:nvPr/>
            </p:nvPicPr>
            <p:blipFill>
              <a:blip r:embed="rId10"/>
              <a:stretch>
                <a:fillRect/>
              </a:stretch>
            </p:blipFill>
            <p:spPr>
              <a:xfrm>
                <a:off x="971718" y="2535424"/>
                <a:ext cx="1749533" cy="1080000"/>
              </a:xfrm>
              <a:prstGeom prst="rect">
                <a:avLst/>
              </a:prstGeom>
            </p:spPr>
          </p:pic>
        </p:grpSp>
        <p:grpSp>
          <p:nvGrpSpPr>
            <p:cNvPr id="16" name="Group 15">
              <a:extLst>
                <a:ext uri="{FF2B5EF4-FFF2-40B4-BE49-F238E27FC236}">
                  <a16:creationId xmlns:a16="http://schemas.microsoft.com/office/drawing/2014/main" id="{113A812B-ECFB-4E7C-B7B2-1AD3895DF6D9}"/>
                </a:ext>
              </a:extLst>
            </p:cNvPr>
            <p:cNvGrpSpPr/>
            <p:nvPr/>
          </p:nvGrpSpPr>
          <p:grpSpPr>
            <a:xfrm>
              <a:off x="55507" y="7260538"/>
              <a:ext cx="5643021" cy="4320000"/>
              <a:chOff x="-65516" y="6272895"/>
              <a:chExt cx="5643021" cy="4320000"/>
            </a:xfrm>
          </p:grpSpPr>
          <p:pic>
            <p:nvPicPr>
              <p:cNvPr id="17" name="Picture 16">
                <a:extLst>
                  <a:ext uri="{FF2B5EF4-FFF2-40B4-BE49-F238E27FC236}">
                    <a16:creationId xmlns:a16="http://schemas.microsoft.com/office/drawing/2014/main" id="{9BC44914-D418-497D-B144-44AE6F0071A3}"/>
                  </a:ext>
                </a:extLst>
              </p:cNvPr>
              <p:cNvPicPr>
                <a:picLocks noChangeAspect="1"/>
              </p:cNvPicPr>
              <p:nvPr/>
            </p:nvPicPr>
            <p:blipFill>
              <a:blip r:embed="rId11"/>
              <a:stretch>
                <a:fillRect/>
              </a:stretch>
            </p:blipFill>
            <p:spPr>
              <a:xfrm>
                <a:off x="-65516" y="6272895"/>
                <a:ext cx="5643021" cy="4320000"/>
              </a:xfrm>
              <a:prstGeom prst="rect">
                <a:avLst/>
              </a:prstGeom>
            </p:spPr>
          </p:pic>
          <p:pic>
            <p:nvPicPr>
              <p:cNvPr id="20" name="Picture 19">
                <a:extLst>
                  <a:ext uri="{FF2B5EF4-FFF2-40B4-BE49-F238E27FC236}">
                    <a16:creationId xmlns:a16="http://schemas.microsoft.com/office/drawing/2014/main" id="{ABD48DA0-A795-463D-8D48-E9AB6D7343F1}"/>
                  </a:ext>
                </a:extLst>
              </p:cNvPr>
              <p:cNvPicPr>
                <a:picLocks noChangeAspect="1"/>
              </p:cNvPicPr>
              <p:nvPr/>
            </p:nvPicPr>
            <p:blipFill>
              <a:blip r:embed="rId10"/>
              <a:stretch>
                <a:fillRect/>
              </a:stretch>
            </p:blipFill>
            <p:spPr>
              <a:xfrm>
                <a:off x="906200" y="6670758"/>
                <a:ext cx="1749533" cy="1080000"/>
              </a:xfrm>
              <a:prstGeom prst="rect">
                <a:avLst/>
              </a:prstGeom>
            </p:spPr>
          </p:pic>
        </p:grpSp>
      </p:grpSp>
      <p:sp>
        <p:nvSpPr>
          <p:cNvPr id="3" name="文本框 2">
            <a:extLst>
              <a:ext uri="{FF2B5EF4-FFF2-40B4-BE49-F238E27FC236}">
                <a16:creationId xmlns:a16="http://schemas.microsoft.com/office/drawing/2014/main" id="{C0524E77-F4C1-2815-665D-190423988173}"/>
              </a:ext>
            </a:extLst>
          </p:cNvPr>
          <p:cNvSpPr txBox="1"/>
          <p:nvPr/>
        </p:nvSpPr>
        <p:spPr>
          <a:xfrm>
            <a:off x="104775" y="174586"/>
            <a:ext cx="902811" cy="523220"/>
          </a:xfrm>
          <a:prstGeom prst="rect">
            <a:avLst/>
          </a:prstGeom>
          <a:noFill/>
        </p:spPr>
        <p:txBody>
          <a:bodyPr wrap="none" rtlCol="0">
            <a:spAutoFit/>
          </a:bodyPr>
          <a:lstStyle/>
          <a:p>
            <a:r>
              <a:rPr lang="zh-CN" altLang="en-US" sz="2800" b="1" dirty="0">
                <a:solidFill>
                  <a:schemeClr val="bg1"/>
                </a:solidFill>
              </a:rPr>
              <a:t>结论</a:t>
            </a:r>
            <a:endParaRPr lang="en-GB" sz="2800" b="1" dirty="0">
              <a:solidFill>
                <a:schemeClr val="bg1"/>
              </a:solidFill>
            </a:endParaRPr>
          </a:p>
        </p:txBody>
      </p:sp>
      <p:sp>
        <p:nvSpPr>
          <p:cNvPr id="4" name="Text Box 4">
            <a:extLst>
              <a:ext uri="{FF2B5EF4-FFF2-40B4-BE49-F238E27FC236}">
                <a16:creationId xmlns:a16="http://schemas.microsoft.com/office/drawing/2014/main" id="{000A3B7C-8CAB-836C-181D-76BB8D31B4F2}"/>
              </a:ext>
            </a:extLst>
          </p:cNvPr>
          <p:cNvSpPr txBox="1"/>
          <p:nvPr>
            <p:custDataLst>
              <p:tags r:id="rId1"/>
            </p:custDataLst>
          </p:nvPr>
        </p:nvSpPr>
        <p:spPr>
          <a:xfrm>
            <a:off x="104775" y="692393"/>
            <a:ext cx="4360524" cy="397510"/>
          </a:xfrm>
          <a:prstGeom prst="rect">
            <a:avLst/>
          </a:prstGeom>
          <a:solidFill>
            <a:schemeClr val="tx1"/>
          </a:solidFill>
        </p:spPr>
        <p:txBody>
          <a:bodyPr wrap="square" rtlCol="0" anchor="t">
            <a:noAutofit/>
          </a:bodyPr>
          <a:lstStyle/>
          <a:p>
            <a:r>
              <a:rPr lang="zh-CN" altLang="en-US" dirty="0">
                <a:solidFill>
                  <a:schemeClr val="bg1"/>
                </a:solidFill>
                <a:latin typeface="SimSun" panose="02010600030101010101" pitchFamily="2" charset="-122"/>
                <a:ea typeface="SimSun" panose="02010600030101010101" pitchFamily="2" charset="-122"/>
                <a:sym typeface="+mn-ea"/>
              </a:rPr>
              <a:t>纤维直径和网络孔隙率</a:t>
            </a:r>
            <a:endParaRPr lang="en-US" altLang="en-US" dirty="0">
              <a:solidFill>
                <a:schemeClr val="bg1"/>
              </a:solidFill>
              <a:latin typeface="SimSun" panose="02010600030101010101" pitchFamily="2" charset="-122"/>
              <a:ea typeface="SimSun" panose="02010600030101010101" pitchFamily="2" charset="-122"/>
              <a:sym typeface="+mn-ea"/>
            </a:endParaRPr>
          </a:p>
        </p:txBody>
      </p:sp>
      <p:sp>
        <p:nvSpPr>
          <p:cNvPr id="5" name="Text Box 4">
            <a:extLst>
              <a:ext uri="{FF2B5EF4-FFF2-40B4-BE49-F238E27FC236}">
                <a16:creationId xmlns:a16="http://schemas.microsoft.com/office/drawing/2014/main" id="{1B685F18-60AB-B83F-318F-51E584B9D624}"/>
              </a:ext>
            </a:extLst>
          </p:cNvPr>
          <p:cNvSpPr txBox="1"/>
          <p:nvPr>
            <p:custDataLst>
              <p:tags r:id="rId2"/>
            </p:custDataLst>
          </p:nvPr>
        </p:nvSpPr>
        <p:spPr>
          <a:xfrm>
            <a:off x="3482318" y="685291"/>
            <a:ext cx="8443228" cy="369331"/>
          </a:xfrm>
          <a:prstGeom prst="rect">
            <a:avLst/>
          </a:prstGeom>
          <a:solidFill>
            <a:schemeClr val="tx1"/>
          </a:solidFill>
        </p:spPr>
        <p:txBody>
          <a:bodyPr wrap="square" rtlCol="0" anchor="t">
            <a:noAutofit/>
          </a:bodyPr>
          <a:lstStyle/>
          <a:p>
            <a:pPr algn="r"/>
            <a:r>
              <a:rPr lang="zh-CN" altLang="en-US" dirty="0">
                <a:solidFill>
                  <a:schemeClr val="bg1"/>
                </a:solidFill>
                <a:latin typeface="SimSun" panose="02010600030101010101" pitchFamily="2" charset="-122"/>
                <a:ea typeface="SimSun" panose="02010600030101010101" pitchFamily="2" charset="-122"/>
                <a:sym typeface="+mn-ea"/>
              </a:rPr>
              <a:t>网络随机性</a:t>
            </a:r>
            <a:endParaRPr lang="en-US" altLang="en-US" dirty="0">
              <a:solidFill>
                <a:schemeClr val="bg1"/>
              </a:solidFill>
              <a:latin typeface="SimSun" panose="02010600030101010101" pitchFamily="2" charset="-122"/>
              <a:ea typeface="SimSun" panose="02010600030101010101" pitchFamily="2" charset="-122"/>
              <a:sym typeface="+mn-ea"/>
            </a:endParaRPr>
          </a:p>
        </p:txBody>
      </p:sp>
    </p:spTree>
    <p:extLst>
      <p:ext uri="{BB962C8B-B14F-4D97-AF65-F5344CB8AC3E}">
        <p14:creationId xmlns:p14="http://schemas.microsoft.com/office/powerpoint/2010/main" val="4263889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E1BB0EE-7395-459A-A317-A7CC69214057}"/>
              </a:ext>
            </a:extLst>
          </p:cNvPr>
          <p:cNvSpPr txBox="1"/>
          <p:nvPr/>
        </p:nvSpPr>
        <p:spPr>
          <a:xfrm>
            <a:off x="203200" y="262467"/>
            <a:ext cx="939681" cy="369332"/>
          </a:xfrm>
          <a:prstGeom prst="rect">
            <a:avLst/>
          </a:prstGeom>
          <a:noFill/>
        </p:spPr>
        <p:txBody>
          <a:bodyPr wrap="none" rtlCol="0">
            <a:spAutoFit/>
          </a:bodyPr>
          <a:lstStyle/>
          <a:p>
            <a:r>
              <a:rPr lang="en-GB" dirty="0"/>
              <a:t>Vacuum</a:t>
            </a:r>
          </a:p>
        </p:txBody>
      </p:sp>
      <p:pic>
        <p:nvPicPr>
          <p:cNvPr id="3" name="Picture 2">
            <a:extLst>
              <a:ext uri="{FF2B5EF4-FFF2-40B4-BE49-F238E27FC236}">
                <a16:creationId xmlns:a16="http://schemas.microsoft.com/office/drawing/2014/main" id="{98D583C7-4843-46CD-8BA3-9999B58462AA}"/>
              </a:ext>
            </a:extLst>
          </p:cNvPr>
          <p:cNvPicPr>
            <a:picLocks noChangeAspect="1"/>
          </p:cNvPicPr>
          <p:nvPr/>
        </p:nvPicPr>
        <p:blipFill>
          <a:blip r:embed="rId3"/>
          <a:stretch>
            <a:fillRect/>
          </a:stretch>
        </p:blipFill>
        <p:spPr>
          <a:xfrm>
            <a:off x="7668804" y="1586384"/>
            <a:ext cx="3964159" cy="3153569"/>
          </a:xfrm>
          <a:prstGeom prst="rect">
            <a:avLst/>
          </a:prstGeom>
        </p:spPr>
      </p:pic>
      <p:pic>
        <p:nvPicPr>
          <p:cNvPr id="4" name="Picture 3">
            <a:extLst>
              <a:ext uri="{FF2B5EF4-FFF2-40B4-BE49-F238E27FC236}">
                <a16:creationId xmlns:a16="http://schemas.microsoft.com/office/drawing/2014/main" id="{6B625532-893A-4C91-830B-6DA21F53B515}"/>
              </a:ext>
            </a:extLst>
          </p:cNvPr>
          <p:cNvPicPr>
            <a:picLocks noChangeAspect="1"/>
          </p:cNvPicPr>
          <p:nvPr/>
        </p:nvPicPr>
        <p:blipFill>
          <a:blip r:embed="rId4"/>
          <a:srcRect l="52745"/>
          <a:stretch/>
        </p:blipFill>
        <p:spPr>
          <a:xfrm>
            <a:off x="4016977" y="1586384"/>
            <a:ext cx="3651827" cy="3153569"/>
          </a:xfrm>
          <a:prstGeom prst="rect">
            <a:avLst/>
          </a:prstGeom>
        </p:spPr>
      </p:pic>
      <p:graphicFrame>
        <p:nvGraphicFramePr>
          <p:cNvPr id="2" name="Chart 1">
            <a:extLst>
              <a:ext uri="{FF2B5EF4-FFF2-40B4-BE49-F238E27FC236}">
                <a16:creationId xmlns:a16="http://schemas.microsoft.com/office/drawing/2014/main" id="{4EA2FF79-7DFF-BBD3-3B03-40FB89EBD765}"/>
              </a:ext>
            </a:extLst>
          </p:cNvPr>
          <p:cNvGraphicFramePr>
            <a:graphicFrameLocks/>
          </p:cNvGraphicFramePr>
          <p:nvPr>
            <p:extLst>
              <p:ext uri="{D42A27DB-BD31-4B8C-83A1-F6EECF244321}">
                <p14:modId xmlns:p14="http://schemas.microsoft.com/office/powerpoint/2010/main" val="308616487"/>
              </p:ext>
            </p:extLst>
          </p:nvPr>
        </p:nvGraphicFramePr>
        <p:xfrm>
          <a:off x="123825" y="1586384"/>
          <a:ext cx="3671887" cy="3153569"/>
        </p:xfrm>
        <a:graphic>
          <a:graphicData uri="http://schemas.openxmlformats.org/drawingml/2006/chart">
            <c:chart xmlns:c="http://schemas.openxmlformats.org/drawingml/2006/chart" xmlns:r="http://schemas.openxmlformats.org/officeDocument/2006/relationships" r:id="rId5"/>
          </a:graphicData>
        </a:graphic>
      </p:graphicFrame>
      <p:sp>
        <p:nvSpPr>
          <p:cNvPr id="5" name="Text Box 4">
            <a:extLst>
              <a:ext uri="{FF2B5EF4-FFF2-40B4-BE49-F238E27FC236}">
                <a16:creationId xmlns:a16="http://schemas.microsoft.com/office/drawing/2014/main" id="{2CF3B0AF-8795-DE53-F05D-50DFBC2F7757}"/>
              </a:ext>
            </a:extLst>
          </p:cNvPr>
          <p:cNvSpPr txBox="1"/>
          <p:nvPr>
            <p:custDataLst>
              <p:tags r:id="rId1"/>
            </p:custDataLst>
          </p:nvPr>
        </p:nvSpPr>
        <p:spPr>
          <a:xfrm>
            <a:off x="104775" y="692393"/>
            <a:ext cx="4360524" cy="397510"/>
          </a:xfrm>
          <a:prstGeom prst="rect">
            <a:avLst/>
          </a:prstGeom>
          <a:solidFill>
            <a:schemeClr val="tx1"/>
          </a:solidFill>
        </p:spPr>
        <p:txBody>
          <a:bodyPr wrap="square" rtlCol="0" anchor="t">
            <a:noAutofit/>
          </a:bodyPr>
          <a:lstStyle/>
          <a:p>
            <a:r>
              <a:rPr lang="zh-CN" altLang="en-US" dirty="0">
                <a:solidFill>
                  <a:schemeClr val="bg1"/>
                </a:solidFill>
                <a:latin typeface="SimSun" panose="02010600030101010101" pitchFamily="2" charset="-122"/>
                <a:ea typeface="SimSun" panose="02010600030101010101" pitchFamily="2" charset="-122"/>
                <a:sym typeface="+mn-ea"/>
              </a:rPr>
              <a:t>模拟块尺寸影响</a:t>
            </a:r>
            <a:endParaRPr lang="en-US" altLang="en-US" dirty="0">
              <a:solidFill>
                <a:schemeClr val="bg1"/>
              </a:solidFill>
              <a:latin typeface="SimSun" panose="02010600030101010101" pitchFamily="2" charset="-122"/>
              <a:ea typeface="SimSun" panose="02010600030101010101" pitchFamily="2" charset="-122"/>
              <a:sym typeface="+mn-ea"/>
            </a:endParaRPr>
          </a:p>
        </p:txBody>
      </p:sp>
    </p:spTree>
    <p:extLst>
      <p:ext uri="{BB962C8B-B14F-4D97-AF65-F5344CB8AC3E}">
        <p14:creationId xmlns:p14="http://schemas.microsoft.com/office/powerpoint/2010/main" val="1888430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4"/>
          <p:cNvSpPr txBox="1"/>
          <p:nvPr>
            <p:custDataLst>
              <p:tags r:id="rId1"/>
            </p:custDataLst>
          </p:nvPr>
        </p:nvSpPr>
        <p:spPr>
          <a:xfrm>
            <a:off x="121133" y="613432"/>
            <a:ext cx="12070867" cy="397510"/>
          </a:xfrm>
          <a:prstGeom prst="rect">
            <a:avLst/>
          </a:prstGeom>
          <a:solidFill>
            <a:schemeClr val="tx1"/>
          </a:solidFill>
        </p:spPr>
        <p:txBody>
          <a:bodyPr wrap="square" rtlCol="0" anchor="t">
            <a:noAutofit/>
          </a:bodyPr>
          <a:lstStyle/>
          <a:p>
            <a:r>
              <a:rPr lang="zh-CN" altLang="en-US" dirty="0">
                <a:solidFill>
                  <a:schemeClr val="bg1"/>
                </a:solidFill>
                <a:latin typeface="SimSun" panose="02010600030101010101" pitchFamily="2" charset="-122"/>
                <a:ea typeface="SimSun" panose="02010600030101010101" pitchFamily="2" charset="-122"/>
                <a:sym typeface="+mn-ea"/>
              </a:rPr>
              <a:t>参数灵敏度</a:t>
            </a:r>
            <a:endParaRPr lang="en-US" altLang="en-US" dirty="0">
              <a:solidFill>
                <a:schemeClr val="bg1"/>
              </a:solidFill>
              <a:latin typeface="SimSun" panose="02010600030101010101" pitchFamily="2" charset="-122"/>
              <a:ea typeface="SimSun" panose="02010600030101010101" pitchFamily="2" charset="-122"/>
              <a:sym typeface="+mn-ea"/>
            </a:endParaRPr>
          </a:p>
        </p:txBody>
      </p:sp>
      <p:sp>
        <p:nvSpPr>
          <p:cNvPr id="11" name="Text Box 1"/>
          <p:cNvSpPr txBox="1"/>
          <p:nvPr>
            <p:custDataLst>
              <p:tags r:id="rId2"/>
            </p:custDataLst>
          </p:nvPr>
        </p:nvSpPr>
        <p:spPr>
          <a:xfrm>
            <a:off x="9027795" y="4265930"/>
            <a:ext cx="3164205" cy="953135"/>
          </a:xfrm>
          <a:prstGeom prst="rect">
            <a:avLst/>
          </a:prstGeom>
          <a:noFill/>
        </p:spPr>
        <p:txBody>
          <a:bodyPr wrap="square" rtlCol="0" anchor="t">
            <a:spAutoFit/>
          </a:bodyPr>
          <a:lstStyle/>
          <a:p>
            <a:pPr algn="r">
              <a:buClrTx/>
              <a:buSzTx/>
              <a:buFontTx/>
              <a:buNone/>
            </a:pPr>
            <a:r>
              <a:rPr lang="en-US" sz="2800" b="1">
                <a:solidFill>
                  <a:srgbClr val="000000"/>
                </a:solidFill>
                <a:latin typeface="Calibri" panose="020F0502020204030204" charset="0"/>
                <a:ea typeface="DengXian" panose="02010600030101010101" charset="-122"/>
                <a:sym typeface="+mn-ea"/>
              </a:rPr>
              <a:t>Scattering Coefficient</a:t>
            </a:r>
          </a:p>
        </p:txBody>
      </p:sp>
      <p:sp>
        <p:nvSpPr>
          <p:cNvPr id="12" name="文本框 11"/>
          <p:cNvSpPr txBox="1"/>
          <p:nvPr/>
        </p:nvSpPr>
        <p:spPr>
          <a:xfrm>
            <a:off x="770427" y="1957387"/>
            <a:ext cx="686435" cy="1756410"/>
          </a:xfrm>
          <a:prstGeom prst="rect">
            <a:avLst/>
          </a:prstGeom>
          <a:noFill/>
        </p:spPr>
        <p:txBody>
          <a:bodyPr vert="vert270" wrap="square" rtlCol="0">
            <a:noAutofit/>
          </a:bodyPr>
          <a:lstStyle/>
          <a:p>
            <a:r>
              <a:rPr lang="en-GB" altLang="zh-CN" sz="2000" b="1"/>
              <a:t>SINGLE</a:t>
            </a:r>
          </a:p>
          <a:p>
            <a:r>
              <a:rPr lang="en-GB" altLang="zh-CN" sz="2000" b="1"/>
              <a:t>PLATE</a:t>
            </a:r>
          </a:p>
        </p:txBody>
      </p:sp>
      <p:sp>
        <p:nvSpPr>
          <p:cNvPr id="2" name="Rectangle 1">
            <a:extLst>
              <a:ext uri="{FF2B5EF4-FFF2-40B4-BE49-F238E27FC236}">
                <a16:creationId xmlns:a16="http://schemas.microsoft.com/office/drawing/2014/main" id="{09A79BED-1D03-4B46-B6A1-29F3FE262311}"/>
              </a:ext>
            </a:extLst>
          </p:cNvPr>
          <p:cNvSpPr/>
          <p:nvPr/>
        </p:nvSpPr>
        <p:spPr>
          <a:xfrm>
            <a:off x="470073" y="1929692"/>
            <a:ext cx="11251854" cy="2907695"/>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4" name="图表 2"/>
          <p:cNvGraphicFramePr/>
          <p:nvPr>
            <p:custDataLst>
              <p:tags r:id="rId3"/>
            </p:custDataLst>
            <p:extLst>
              <p:ext uri="{D42A27DB-BD31-4B8C-83A1-F6EECF244321}">
                <p14:modId xmlns:p14="http://schemas.microsoft.com/office/powerpoint/2010/main" val="3102712371"/>
              </p:ext>
            </p:extLst>
          </p:nvPr>
        </p:nvGraphicFramePr>
        <p:xfrm>
          <a:off x="470074" y="1929693"/>
          <a:ext cx="2867740" cy="2835909"/>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9" name="图表 2"/>
          <p:cNvGraphicFramePr/>
          <p:nvPr>
            <p:custDataLst>
              <p:tags r:id="rId4"/>
            </p:custDataLst>
            <p:extLst>
              <p:ext uri="{D42A27DB-BD31-4B8C-83A1-F6EECF244321}">
                <p14:modId xmlns:p14="http://schemas.microsoft.com/office/powerpoint/2010/main" val="3973402347"/>
              </p:ext>
            </p:extLst>
          </p:nvPr>
        </p:nvGraphicFramePr>
        <p:xfrm>
          <a:off x="3218190" y="1907425"/>
          <a:ext cx="3043071" cy="2906149"/>
        </p:xfrm>
        <a:graphic>
          <a:graphicData uri="http://schemas.openxmlformats.org/drawingml/2006/chart">
            <c:chart xmlns:c="http://schemas.openxmlformats.org/drawingml/2006/chart" xmlns:r="http://schemas.openxmlformats.org/officeDocument/2006/relationships" r:id="rId12"/>
          </a:graphicData>
        </a:graphic>
      </p:graphicFrame>
      <p:graphicFrame>
        <p:nvGraphicFramePr>
          <p:cNvPr id="14" name="图表 2">
            <a:extLst>
              <a:ext uri="{FF2B5EF4-FFF2-40B4-BE49-F238E27FC236}">
                <a16:creationId xmlns:a16="http://schemas.microsoft.com/office/drawing/2014/main" id="{FC3393AF-5F33-BC9F-0180-154F7AE83F20}"/>
              </a:ext>
            </a:extLst>
          </p:cNvPr>
          <p:cNvGraphicFramePr/>
          <p:nvPr>
            <p:custDataLst>
              <p:tags r:id="rId5"/>
            </p:custDataLst>
            <p:extLst>
              <p:ext uri="{D42A27DB-BD31-4B8C-83A1-F6EECF244321}">
                <p14:modId xmlns:p14="http://schemas.microsoft.com/office/powerpoint/2010/main" val="609807030"/>
              </p:ext>
            </p:extLst>
          </p:nvPr>
        </p:nvGraphicFramePr>
        <p:xfrm>
          <a:off x="6157856" y="1943539"/>
          <a:ext cx="2880000" cy="2880000"/>
        </p:xfrm>
        <a:graphic>
          <a:graphicData uri="http://schemas.openxmlformats.org/drawingml/2006/chart">
            <c:chart xmlns:c="http://schemas.openxmlformats.org/drawingml/2006/chart" xmlns:r="http://schemas.openxmlformats.org/officeDocument/2006/relationships" r:id="rId13"/>
          </a:graphicData>
        </a:graphic>
      </p:graphicFrame>
      <p:graphicFrame>
        <p:nvGraphicFramePr>
          <p:cNvPr id="15" name="图表 2">
            <a:extLst>
              <a:ext uri="{FF2B5EF4-FFF2-40B4-BE49-F238E27FC236}">
                <a16:creationId xmlns:a16="http://schemas.microsoft.com/office/drawing/2014/main" id="{05678F9E-C194-834A-BC7F-0B35BB52A6AE}"/>
              </a:ext>
            </a:extLst>
          </p:cNvPr>
          <p:cNvGraphicFramePr/>
          <p:nvPr>
            <p:custDataLst>
              <p:tags r:id="rId6"/>
            </p:custDataLst>
            <p:extLst>
              <p:ext uri="{D42A27DB-BD31-4B8C-83A1-F6EECF244321}">
                <p14:modId xmlns:p14="http://schemas.microsoft.com/office/powerpoint/2010/main" val="1813031525"/>
              </p:ext>
            </p:extLst>
          </p:nvPr>
        </p:nvGraphicFramePr>
        <p:xfrm>
          <a:off x="8934450" y="1929691"/>
          <a:ext cx="2721191" cy="2907696"/>
        </p:xfrm>
        <a:graphic>
          <a:graphicData uri="http://schemas.openxmlformats.org/drawingml/2006/chart">
            <c:chart xmlns:c="http://schemas.openxmlformats.org/drawingml/2006/chart" xmlns:r="http://schemas.openxmlformats.org/officeDocument/2006/relationships" r:id="rId14"/>
          </a:graphicData>
        </a:graphic>
      </p:graphicFrame>
      <p:sp>
        <p:nvSpPr>
          <p:cNvPr id="7" name="文本框 6">
            <a:extLst>
              <a:ext uri="{FF2B5EF4-FFF2-40B4-BE49-F238E27FC236}">
                <a16:creationId xmlns:a16="http://schemas.microsoft.com/office/drawing/2014/main" id="{84ED75CC-81BF-2834-AA23-61CC5BF9FFF9}"/>
              </a:ext>
            </a:extLst>
          </p:cNvPr>
          <p:cNvSpPr txBox="1"/>
          <p:nvPr/>
        </p:nvSpPr>
        <p:spPr>
          <a:xfrm>
            <a:off x="7450365" y="2209741"/>
            <a:ext cx="498983" cy="276999"/>
          </a:xfrm>
          <a:prstGeom prst="rect">
            <a:avLst/>
          </a:prstGeom>
          <a:noFill/>
        </p:spPr>
        <p:txBody>
          <a:bodyPr wrap="none" rtlCol="0">
            <a:spAutoFit/>
          </a:bodyPr>
          <a:lstStyle/>
          <a:p>
            <a:r>
              <a:rPr lang="en-GB" sz="1200" dirty="0"/>
              <a:t>Plate</a:t>
            </a:r>
          </a:p>
        </p:txBody>
      </p:sp>
      <p:sp>
        <p:nvSpPr>
          <p:cNvPr id="8" name="文本框 7">
            <a:extLst>
              <a:ext uri="{FF2B5EF4-FFF2-40B4-BE49-F238E27FC236}">
                <a16:creationId xmlns:a16="http://schemas.microsoft.com/office/drawing/2014/main" id="{DB0D562B-ADCB-3587-475E-C09FA04CD43B}"/>
              </a:ext>
            </a:extLst>
          </p:cNvPr>
          <p:cNvSpPr txBox="1"/>
          <p:nvPr/>
        </p:nvSpPr>
        <p:spPr>
          <a:xfrm>
            <a:off x="10017876" y="2209741"/>
            <a:ext cx="498406" cy="276999"/>
          </a:xfrm>
          <a:prstGeom prst="rect">
            <a:avLst/>
          </a:prstGeom>
          <a:noFill/>
        </p:spPr>
        <p:txBody>
          <a:bodyPr wrap="none" rtlCol="0">
            <a:spAutoFit/>
          </a:bodyPr>
          <a:lstStyle/>
          <a:p>
            <a:r>
              <a:rPr lang="en-GB" sz="1200" dirty="0"/>
              <a:t>Fibre</a:t>
            </a:r>
          </a:p>
        </p:txBody>
      </p:sp>
      <p:sp>
        <p:nvSpPr>
          <p:cNvPr id="5" name="Text Box 1"/>
          <p:cNvSpPr txBox="1"/>
          <p:nvPr>
            <p:custDataLst>
              <p:tags r:id="rId7"/>
            </p:custDataLst>
          </p:nvPr>
        </p:nvSpPr>
        <p:spPr>
          <a:xfrm>
            <a:off x="504662" y="2049769"/>
            <a:ext cx="2243455" cy="276999"/>
          </a:xfrm>
          <a:prstGeom prst="rect">
            <a:avLst/>
          </a:prstGeom>
          <a:noFill/>
        </p:spPr>
        <p:txBody>
          <a:bodyPr wrap="square" rtlCol="0" anchor="t">
            <a:spAutoFit/>
          </a:bodyPr>
          <a:lstStyle/>
          <a:p>
            <a:pPr indent="0" algn="r">
              <a:buNone/>
            </a:pPr>
            <a:r>
              <a:rPr lang="en-US" sz="1200" dirty="0">
                <a:latin typeface="Calibri" panose="020F0502020204030204" charset="0"/>
                <a:ea typeface="DengXian" panose="02010600030101010101" charset="-122"/>
                <a:sym typeface="+mn-ea"/>
              </a:rPr>
              <a:t>Absorption Coefficient</a:t>
            </a:r>
            <a:endParaRPr lang="en-US" altLang="en-US" sz="1200" dirty="0">
              <a:latin typeface="Calibri" panose="020F0502020204030204" charset="0"/>
              <a:ea typeface="DengXian" panose="02010600030101010101" charset="-122"/>
              <a:sym typeface="+mn-ea"/>
            </a:endParaRPr>
          </a:p>
        </p:txBody>
      </p:sp>
      <p:sp>
        <p:nvSpPr>
          <p:cNvPr id="17" name="Text Box 1">
            <a:extLst>
              <a:ext uri="{FF2B5EF4-FFF2-40B4-BE49-F238E27FC236}">
                <a16:creationId xmlns:a16="http://schemas.microsoft.com/office/drawing/2014/main" id="{5BABB6D8-6219-7040-5733-B9891B94B6FF}"/>
              </a:ext>
            </a:extLst>
          </p:cNvPr>
          <p:cNvSpPr txBox="1"/>
          <p:nvPr>
            <p:custDataLst>
              <p:tags r:id="rId8"/>
            </p:custDataLst>
          </p:nvPr>
        </p:nvSpPr>
        <p:spPr>
          <a:xfrm>
            <a:off x="3337814" y="2040661"/>
            <a:ext cx="2243455" cy="276999"/>
          </a:xfrm>
          <a:prstGeom prst="rect">
            <a:avLst/>
          </a:prstGeom>
          <a:noFill/>
        </p:spPr>
        <p:txBody>
          <a:bodyPr wrap="square" rtlCol="0" anchor="t">
            <a:spAutoFit/>
          </a:bodyPr>
          <a:lstStyle/>
          <a:p>
            <a:pPr indent="0" algn="r">
              <a:buNone/>
            </a:pPr>
            <a:r>
              <a:rPr lang="en-US" sz="1200" dirty="0">
                <a:latin typeface="Calibri" panose="020F0502020204030204" charset="0"/>
                <a:ea typeface="DengXian" panose="02010600030101010101" charset="-122"/>
                <a:sym typeface="+mn-ea"/>
              </a:rPr>
              <a:t>Scattering Coefficient</a:t>
            </a:r>
            <a:endParaRPr lang="en-US" altLang="en-US" sz="1200" dirty="0">
              <a:latin typeface="Calibri" panose="020F0502020204030204" charset="0"/>
              <a:ea typeface="DengXian" panose="02010600030101010101" charset="-122"/>
              <a:sym typeface="+mn-ea"/>
            </a:endParaRPr>
          </a:p>
        </p:txBody>
      </p:sp>
      <p:sp>
        <p:nvSpPr>
          <p:cNvPr id="18" name="文本框 17">
            <a:extLst>
              <a:ext uri="{FF2B5EF4-FFF2-40B4-BE49-F238E27FC236}">
                <a16:creationId xmlns:a16="http://schemas.microsoft.com/office/drawing/2014/main" id="{AFC78C5A-ECFB-D909-0D81-60E8B7C88F0D}"/>
              </a:ext>
            </a:extLst>
          </p:cNvPr>
          <p:cNvSpPr txBox="1"/>
          <p:nvPr/>
        </p:nvSpPr>
        <p:spPr>
          <a:xfrm>
            <a:off x="10732039" y="583830"/>
            <a:ext cx="1338828" cy="369332"/>
          </a:xfrm>
          <a:prstGeom prst="rect">
            <a:avLst/>
          </a:prstGeom>
          <a:noFill/>
        </p:spPr>
        <p:txBody>
          <a:bodyPr wrap="none" rtlCol="0">
            <a:spAutoFit/>
          </a:bodyPr>
          <a:lstStyle/>
          <a:p>
            <a:r>
              <a:rPr lang="zh-CN" altLang="en-US" dirty="0">
                <a:solidFill>
                  <a:schemeClr val="bg1"/>
                </a:solidFill>
                <a:latin typeface="SimSun" panose="02010600030101010101" pitchFamily="2" charset="-122"/>
                <a:ea typeface="SimSun" panose="02010600030101010101" pitchFamily="2" charset="-122"/>
              </a:rPr>
              <a:t>模型鲁棒性</a:t>
            </a:r>
            <a:endParaRPr lang="en-GB" dirty="0">
              <a:solidFill>
                <a:schemeClr val="bg1"/>
              </a:solidFill>
              <a:latin typeface="SimSun" panose="02010600030101010101" pitchFamily="2" charset="-122"/>
              <a:ea typeface="SimSun" panose="02010600030101010101" pitchFamily="2" charset="-122"/>
            </a:endParaRPr>
          </a:p>
        </p:txBody>
      </p:sp>
      <p:cxnSp>
        <p:nvCxnSpPr>
          <p:cNvPr id="20" name="直接连接符 19">
            <a:extLst>
              <a:ext uri="{FF2B5EF4-FFF2-40B4-BE49-F238E27FC236}">
                <a16:creationId xmlns:a16="http://schemas.microsoft.com/office/drawing/2014/main" id="{93213146-0A69-5639-CFE2-EE2EDFC12485}"/>
              </a:ext>
            </a:extLst>
          </p:cNvPr>
          <p:cNvCxnSpPr>
            <a:cxnSpLocks/>
          </p:cNvCxnSpPr>
          <p:nvPr/>
        </p:nvCxnSpPr>
        <p:spPr>
          <a:xfrm>
            <a:off x="6157856" y="1957387"/>
            <a:ext cx="0" cy="28561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D8D2C640-0FB9-3439-FCCD-4963EC220C67}"/>
              </a:ext>
            </a:extLst>
          </p:cNvPr>
          <p:cNvSpPr txBox="1"/>
          <p:nvPr/>
        </p:nvSpPr>
        <p:spPr>
          <a:xfrm>
            <a:off x="389697" y="2028616"/>
            <a:ext cx="11412606" cy="2800767"/>
          </a:xfrm>
          <a:prstGeom prst="rect">
            <a:avLst/>
          </a:prstGeom>
          <a:noFill/>
        </p:spPr>
        <p:txBody>
          <a:bodyPr wrap="square">
            <a:spAutoFit/>
          </a:bodyPr>
          <a:lstStyle/>
          <a:p>
            <a:r>
              <a:rPr lang="zh-CN" altLang="en-US" sz="3200" b="1" dirty="0">
                <a:solidFill>
                  <a:schemeClr val="bg1"/>
                </a:solidFill>
                <a:latin typeface="SimSun" panose="02010600030101010101" pitchFamily="2" charset="-122"/>
                <a:ea typeface="SimSun" panose="02010600030101010101" pitchFamily="2" charset="-122"/>
              </a:rPr>
              <a:t>总结</a:t>
            </a:r>
            <a:endParaRPr lang="en-GB" altLang="zh-CN" sz="3200" b="1" dirty="0">
              <a:solidFill>
                <a:schemeClr val="bg1"/>
              </a:solidFill>
              <a:latin typeface="SimSun" panose="02010600030101010101" pitchFamily="2" charset="-122"/>
              <a:ea typeface="SimSun" panose="02010600030101010101" pitchFamily="2" charset="-122"/>
            </a:endParaRPr>
          </a:p>
          <a:p>
            <a:endParaRPr lang="zh-CN" altLang="en-US" b="1" dirty="0">
              <a:solidFill>
                <a:schemeClr val="bg1"/>
              </a:solidFill>
              <a:latin typeface="SimSun" panose="02010600030101010101" pitchFamily="2" charset="-122"/>
              <a:ea typeface="SimSun" panose="02010600030101010101" pitchFamily="2" charset="-122"/>
            </a:endParaRPr>
          </a:p>
          <a:p>
            <a:pPr>
              <a:buFont typeface="Arial" panose="020B0604020202020204" pitchFamily="34" charset="0"/>
              <a:buChar char="•"/>
            </a:pPr>
            <a:r>
              <a:rPr lang="zh-CN" altLang="en-US" b="1" dirty="0">
                <a:solidFill>
                  <a:schemeClr val="bg1"/>
                </a:solidFill>
                <a:latin typeface="SimSun" panose="02010600030101010101" pitchFamily="2" charset="-122"/>
                <a:ea typeface="SimSun" panose="02010600030101010101" pitchFamily="2" charset="-122"/>
              </a:rPr>
              <a:t>纤维材料传热特性</a:t>
            </a:r>
            <a:r>
              <a:rPr lang="zh-CN" altLang="en-US" dirty="0">
                <a:solidFill>
                  <a:schemeClr val="bg1"/>
                </a:solidFill>
                <a:latin typeface="SimSun" panose="02010600030101010101" pitchFamily="2" charset="-122"/>
                <a:ea typeface="SimSun" panose="02010600030101010101" pitchFamily="2" charset="-122"/>
              </a:rPr>
              <a:t>：通过模拟和分析，研究表明纤维结构在导热和辐射热传递机制中扮演了重要角色。不同的纤维直径、孔隙率和空隙材料（空气或真空）对温度分布和传热效率产生显著影响。</a:t>
            </a:r>
            <a:endParaRPr lang="en-GB" altLang="zh-CN" dirty="0">
              <a:solidFill>
                <a:schemeClr val="bg1"/>
              </a:solidFill>
              <a:latin typeface="SimSun" panose="02010600030101010101" pitchFamily="2" charset="-122"/>
              <a:ea typeface="SimSun" panose="02010600030101010101" pitchFamily="2" charset="-122"/>
            </a:endParaRPr>
          </a:p>
          <a:p>
            <a:pPr>
              <a:buFont typeface="Arial" panose="020B0604020202020204" pitchFamily="34" charset="0"/>
              <a:buChar char="•"/>
            </a:pPr>
            <a:endParaRPr lang="zh-CN" altLang="en-US" dirty="0">
              <a:solidFill>
                <a:schemeClr val="bg1"/>
              </a:solidFill>
              <a:latin typeface="SimSun" panose="02010600030101010101" pitchFamily="2" charset="-122"/>
              <a:ea typeface="SimSun" panose="02010600030101010101" pitchFamily="2" charset="-122"/>
            </a:endParaRPr>
          </a:p>
          <a:p>
            <a:pPr>
              <a:buFont typeface="Arial" panose="020B0604020202020204" pitchFamily="34" charset="0"/>
              <a:buChar char="•"/>
            </a:pPr>
            <a:r>
              <a:rPr lang="zh-CN" altLang="en-US" b="1" dirty="0">
                <a:solidFill>
                  <a:schemeClr val="bg1"/>
                </a:solidFill>
                <a:latin typeface="SimSun" panose="02010600030101010101" pitchFamily="2" charset="-122"/>
                <a:ea typeface="SimSun" panose="02010600030101010101" pitchFamily="2" charset="-122"/>
              </a:rPr>
              <a:t>模型验证与适用性</a:t>
            </a:r>
            <a:r>
              <a:rPr lang="zh-CN" altLang="en-US" dirty="0">
                <a:solidFill>
                  <a:schemeClr val="bg1"/>
                </a:solidFill>
                <a:latin typeface="SimSun" panose="02010600030101010101" pitchFamily="2" charset="-122"/>
                <a:ea typeface="SimSun" panose="02010600030101010101" pitchFamily="2" charset="-122"/>
              </a:rPr>
              <a:t>：基于</a:t>
            </a:r>
            <a:r>
              <a:rPr lang="en-US" altLang="zh-CN" dirty="0">
                <a:solidFill>
                  <a:schemeClr val="bg1"/>
                </a:solidFill>
                <a:latin typeface="SimSun" panose="02010600030101010101" pitchFamily="2" charset="-122"/>
                <a:ea typeface="SimSun" panose="02010600030101010101" pitchFamily="2" charset="-122"/>
              </a:rPr>
              <a:t>P1</a:t>
            </a:r>
            <a:r>
              <a:rPr lang="zh-CN" altLang="en-US" dirty="0">
                <a:solidFill>
                  <a:schemeClr val="bg1"/>
                </a:solidFill>
                <a:latin typeface="SimSun" panose="02010600030101010101" pitchFamily="2" charset="-122"/>
                <a:ea typeface="SimSun" panose="02010600030101010101" pitchFamily="2" charset="-122"/>
              </a:rPr>
              <a:t>近似和</a:t>
            </a:r>
            <a:r>
              <a:rPr lang="en-US" altLang="zh-CN" dirty="0" err="1">
                <a:solidFill>
                  <a:schemeClr val="bg1"/>
                </a:solidFill>
                <a:latin typeface="SimSun" panose="02010600030101010101" pitchFamily="2" charset="-122"/>
                <a:ea typeface="SimSun" panose="02010600030101010101" pitchFamily="2" charset="-122"/>
              </a:rPr>
              <a:t>Rosseland</a:t>
            </a:r>
            <a:r>
              <a:rPr lang="zh-CN" altLang="en-US" dirty="0">
                <a:solidFill>
                  <a:schemeClr val="bg1"/>
                </a:solidFill>
                <a:latin typeface="SimSun" panose="02010600030101010101" pitchFamily="2" charset="-122"/>
                <a:ea typeface="SimSun" panose="02010600030101010101" pitchFamily="2" charset="-122"/>
              </a:rPr>
              <a:t>方法的传热模型验证了其在特定条件下的准确性，并证明了它们能够在计算复杂性和精度之间取得平衡。</a:t>
            </a:r>
            <a:endParaRPr lang="en-GB" altLang="zh-CN" dirty="0">
              <a:solidFill>
                <a:schemeClr val="bg1"/>
              </a:solidFill>
              <a:latin typeface="SimSun" panose="02010600030101010101" pitchFamily="2" charset="-122"/>
              <a:ea typeface="SimSun" panose="02010600030101010101" pitchFamily="2" charset="-122"/>
            </a:endParaRPr>
          </a:p>
          <a:p>
            <a:pPr>
              <a:buFont typeface="Arial" panose="020B0604020202020204" pitchFamily="34" charset="0"/>
              <a:buChar char="•"/>
            </a:pPr>
            <a:endParaRPr lang="en-GB" altLang="zh-CN" dirty="0">
              <a:solidFill>
                <a:schemeClr val="bg1"/>
              </a:solidFill>
              <a:latin typeface="SimSun" panose="02010600030101010101" pitchFamily="2" charset="-122"/>
              <a:ea typeface="SimSun" panose="02010600030101010101" pitchFamily="2" charset="-122"/>
            </a:endParaRPr>
          </a:p>
          <a:p>
            <a:endParaRPr lang="zh-CN" altLang="en-US" dirty="0">
              <a:solidFill>
                <a:schemeClr val="bg1"/>
              </a:solidFill>
            </a:endParaRPr>
          </a:p>
        </p:txBody>
      </p:sp>
    </p:spTree>
    <p:extLst>
      <p:ext uri="{BB962C8B-B14F-4D97-AF65-F5344CB8AC3E}">
        <p14:creationId xmlns:p14="http://schemas.microsoft.com/office/powerpoint/2010/main" val="1371355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D8D2C640-0FB9-3439-FCCD-4963EC220C67}"/>
              </a:ext>
            </a:extLst>
          </p:cNvPr>
          <p:cNvSpPr txBox="1"/>
          <p:nvPr/>
        </p:nvSpPr>
        <p:spPr>
          <a:xfrm>
            <a:off x="389697" y="895653"/>
            <a:ext cx="11412606" cy="3908762"/>
          </a:xfrm>
          <a:prstGeom prst="rect">
            <a:avLst/>
          </a:prstGeom>
          <a:noFill/>
        </p:spPr>
        <p:txBody>
          <a:bodyPr wrap="square">
            <a:spAutoFit/>
          </a:bodyPr>
          <a:lstStyle/>
          <a:p>
            <a:pPr>
              <a:buFont typeface="Arial" panose="020B0604020202020204" pitchFamily="34" charset="0"/>
              <a:buChar char="•"/>
            </a:pPr>
            <a:endParaRPr lang="en-GB" altLang="zh-CN" dirty="0">
              <a:solidFill>
                <a:schemeClr val="bg1"/>
              </a:solidFill>
              <a:latin typeface="SimSun" panose="02010600030101010101" pitchFamily="2" charset="-122"/>
              <a:ea typeface="SimSun" panose="02010600030101010101" pitchFamily="2" charset="-122"/>
            </a:endParaRPr>
          </a:p>
          <a:p>
            <a:pPr>
              <a:buFont typeface="Arial" panose="020B0604020202020204" pitchFamily="34" charset="0"/>
              <a:buChar char="•"/>
            </a:pPr>
            <a:endParaRPr lang="zh-CN" altLang="en-US" dirty="0">
              <a:solidFill>
                <a:schemeClr val="bg1"/>
              </a:solidFill>
              <a:latin typeface="SimSun" panose="02010600030101010101" pitchFamily="2" charset="-122"/>
              <a:ea typeface="SimSun" panose="02010600030101010101" pitchFamily="2" charset="-122"/>
            </a:endParaRPr>
          </a:p>
          <a:p>
            <a:r>
              <a:rPr lang="zh-CN" altLang="en-US" sz="3200" b="1" dirty="0">
                <a:solidFill>
                  <a:schemeClr val="bg1"/>
                </a:solidFill>
                <a:latin typeface="SimSun" panose="02010600030101010101" pitchFamily="2" charset="-122"/>
                <a:ea typeface="SimSun" panose="02010600030101010101" pitchFamily="2" charset="-122"/>
              </a:rPr>
              <a:t>进一步研究</a:t>
            </a:r>
            <a:endParaRPr lang="en-GB" altLang="zh-CN" sz="3200" b="1" dirty="0">
              <a:solidFill>
                <a:schemeClr val="bg1"/>
              </a:solidFill>
              <a:latin typeface="SimSun" panose="02010600030101010101" pitchFamily="2" charset="-122"/>
              <a:ea typeface="SimSun" panose="02010600030101010101" pitchFamily="2" charset="-122"/>
            </a:endParaRPr>
          </a:p>
          <a:p>
            <a:endParaRPr lang="zh-CN" altLang="en-US" b="1" dirty="0">
              <a:solidFill>
                <a:schemeClr val="bg1"/>
              </a:solidFill>
              <a:latin typeface="SimSun" panose="02010600030101010101" pitchFamily="2" charset="-122"/>
              <a:ea typeface="SimSun" panose="02010600030101010101" pitchFamily="2" charset="-122"/>
            </a:endParaRPr>
          </a:p>
          <a:p>
            <a:pPr>
              <a:buFont typeface="Arial" panose="020B0604020202020204" pitchFamily="34" charset="0"/>
              <a:buChar char="•"/>
            </a:pPr>
            <a:r>
              <a:rPr lang="zh-CN" altLang="en-US" b="1" dirty="0">
                <a:solidFill>
                  <a:schemeClr val="bg1"/>
                </a:solidFill>
                <a:latin typeface="SimSun" panose="02010600030101010101" pitchFamily="2" charset="-122"/>
                <a:ea typeface="SimSun" panose="02010600030101010101" pitchFamily="2" charset="-122"/>
              </a:rPr>
              <a:t>多层结构设计</a:t>
            </a:r>
            <a:r>
              <a:rPr lang="zh-CN" altLang="en-US" dirty="0">
                <a:solidFill>
                  <a:schemeClr val="bg1"/>
                </a:solidFill>
                <a:latin typeface="SimSun" panose="02010600030101010101" pitchFamily="2" charset="-122"/>
                <a:ea typeface="SimSun" panose="02010600030101010101" pitchFamily="2" charset="-122"/>
              </a:rPr>
              <a:t>：未来的研究可以探索不同纤维层之间的协同作用，优化多层纤维结构以增强其隔热性能。这将特别有助于在高温环境下的应用，如工业绝缘。</a:t>
            </a:r>
            <a:endParaRPr lang="en-GB" altLang="zh-CN" dirty="0">
              <a:solidFill>
                <a:schemeClr val="bg1"/>
              </a:solidFill>
              <a:latin typeface="SimSun" panose="02010600030101010101" pitchFamily="2" charset="-122"/>
              <a:ea typeface="SimSun" panose="02010600030101010101" pitchFamily="2" charset="-122"/>
            </a:endParaRPr>
          </a:p>
          <a:p>
            <a:pPr>
              <a:buFont typeface="Arial" panose="020B0604020202020204" pitchFamily="34" charset="0"/>
              <a:buChar char="•"/>
            </a:pPr>
            <a:endParaRPr lang="zh-CN" altLang="en-US" dirty="0">
              <a:solidFill>
                <a:schemeClr val="bg1"/>
              </a:solidFill>
              <a:latin typeface="SimSun" panose="02010600030101010101" pitchFamily="2" charset="-122"/>
              <a:ea typeface="SimSun" panose="02010600030101010101" pitchFamily="2" charset="-122"/>
            </a:endParaRPr>
          </a:p>
          <a:p>
            <a:pPr>
              <a:buFont typeface="Arial" panose="020B0604020202020204" pitchFamily="34" charset="0"/>
              <a:buChar char="•"/>
            </a:pPr>
            <a:r>
              <a:rPr lang="zh-CN" altLang="en-US" b="1" dirty="0">
                <a:solidFill>
                  <a:schemeClr val="bg1"/>
                </a:solidFill>
                <a:latin typeface="SimSun" panose="02010600030101010101" pitchFamily="2" charset="-122"/>
                <a:ea typeface="SimSun" panose="02010600030101010101" pitchFamily="2" charset="-122"/>
              </a:rPr>
              <a:t>模型拓展</a:t>
            </a:r>
            <a:r>
              <a:rPr lang="zh-CN" altLang="en-US" dirty="0">
                <a:solidFill>
                  <a:schemeClr val="bg1"/>
                </a:solidFill>
                <a:latin typeface="SimSun" panose="02010600030101010101" pitchFamily="2" charset="-122"/>
                <a:ea typeface="SimSun" panose="02010600030101010101" pitchFamily="2" charset="-122"/>
              </a:rPr>
              <a:t>：通过引入更多复杂的几何结构和材料参数，进一步提升模拟模型的准确性。例如，研究不同纤维材料的异质性，或者引入时间动态因素，模拟纤维结构在长时间高温条件下的退化行为。</a:t>
            </a:r>
            <a:endParaRPr lang="en-GB" altLang="zh-CN" dirty="0">
              <a:solidFill>
                <a:schemeClr val="bg1"/>
              </a:solidFill>
              <a:latin typeface="SimSun" panose="02010600030101010101" pitchFamily="2" charset="-122"/>
              <a:ea typeface="SimSun" panose="02010600030101010101" pitchFamily="2" charset="-122"/>
            </a:endParaRPr>
          </a:p>
          <a:p>
            <a:pPr>
              <a:buFont typeface="Arial" panose="020B0604020202020204" pitchFamily="34" charset="0"/>
              <a:buChar char="•"/>
            </a:pPr>
            <a:endParaRPr lang="zh-CN" altLang="en-US" dirty="0">
              <a:solidFill>
                <a:schemeClr val="bg1"/>
              </a:solidFill>
              <a:latin typeface="SimSun" panose="02010600030101010101" pitchFamily="2" charset="-122"/>
              <a:ea typeface="SimSun" panose="02010600030101010101" pitchFamily="2" charset="-122"/>
            </a:endParaRPr>
          </a:p>
          <a:p>
            <a:pPr>
              <a:buFont typeface="Arial" panose="020B0604020202020204" pitchFamily="34" charset="0"/>
              <a:buChar char="•"/>
            </a:pPr>
            <a:r>
              <a:rPr lang="zh-CN" altLang="en-US" b="1" dirty="0">
                <a:solidFill>
                  <a:schemeClr val="bg1"/>
                </a:solidFill>
                <a:latin typeface="SimSun" panose="02010600030101010101" pitchFamily="2" charset="-122"/>
                <a:ea typeface="SimSun" panose="02010600030101010101" pitchFamily="2" charset="-122"/>
              </a:rPr>
              <a:t>其他传热机制</a:t>
            </a:r>
            <a:r>
              <a:rPr lang="zh-CN" altLang="en-US" dirty="0">
                <a:solidFill>
                  <a:schemeClr val="bg1"/>
                </a:solidFill>
                <a:latin typeface="SimSun" panose="02010600030101010101" pitchFamily="2" charset="-122"/>
                <a:ea typeface="SimSun" panose="02010600030101010101" pitchFamily="2" charset="-122"/>
              </a:rPr>
              <a:t>：进一步研究结合传导、辐射与对流的综合传热模型，尤其是在更复杂的环境下如多物理场耦合的条件下，可能带来更多创新性成果</a:t>
            </a:r>
            <a:r>
              <a:rPr lang="zh-CN" altLang="en-US" dirty="0">
                <a:solidFill>
                  <a:schemeClr val="bg1"/>
                </a:solidFill>
              </a:rPr>
              <a:t>。</a:t>
            </a:r>
            <a:endParaRPr lang="en-GB" altLang="zh-CN" dirty="0">
              <a:solidFill>
                <a:schemeClr val="bg1"/>
              </a:solidFill>
            </a:endParaRPr>
          </a:p>
          <a:p>
            <a:endParaRPr lang="en-GB" altLang="zh-CN" dirty="0">
              <a:solidFill>
                <a:schemeClr val="bg1"/>
              </a:solidFill>
            </a:endParaRPr>
          </a:p>
        </p:txBody>
      </p:sp>
      <p:sp>
        <p:nvSpPr>
          <p:cNvPr id="2" name="文本框 1">
            <a:extLst>
              <a:ext uri="{FF2B5EF4-FFF2-40B4-BE49-F238E27FC236}">
                <a16:creationId xmlns:a16="http://schemas.microsoft.com/office/drawing/2014/main" id="{557D7EDF-227D-E0D0-1EFA-7F2AC8392228}"/>
              </a:ext>
            </a:extLst>
          </p:cNvPr>
          <p:cNvSpPr txBox="1"/>
          <p:nvPr/>
        </p:nvSpPr>
        <p:spPr>
          <a:xfrm>
            <a:off x="2769272" y="5683255"/>
            <a:ext cx="9512376" cy="1174745"/>
          </a:xfrm>
          <a:prstGeom prst="rect">
            <a:avLst/>
          </a:prstGeom>
          <a:noFill/>
        </p:spPr>
        <p:txBody>
          <a:bodyPr wrap="square" rtlCol="0">
            <a:spAutoFit/>
          </a:bodyPr>
          <a:lstStyle/>
          <a:p>
            <a:pPr algn="r">
              <a:lnSpc>
                <a:spcPct val="107000"/>
              </a:lnSpc>
              <a:spcAft>
                <a:spcPts val="800"/>
              </a:spcAft>
            </a:pPr>
            <a:r>
              <a:rPr lang="en-GB" altLang="zh-CN" sz="800" dirty="0">
                <a:solidFill>
                  <a:schemeClr val="bg1"/>
                </a:solidFill>
                <a:latin typeface="SimSun" panose="02010600030101010101" pitchFamily="2" charset="-122"/>
                <a:ea typeface="SimSun" panose="02010600030101010101" pitchFamily="2" charset="-122"/>
              </a:rPr>
              <a:t>R</a:t>
            </a:r>
            <a:r>
              <a:rPr lang="en-US" altLang="zh-CN" sz="800" dirty="0" err="1">
                <a:solidFill>
                  <a:schemeClr val="bg1"/>
                </a:solidFill>
                <a:latin typeface="SimSun" panose="02010600030101010101" pitchFamily="2" charset="-122"/>
                <a:ea typeface="SimSun" panose="02010600030101010101" pitchFamily="2" charset="-122"/>
              </a:rPr>
              <a:t>eference</a:t>
            </a:r>
            <a:r>
              <a:rPr lang="en-GB" altLang="zh-CN" sz="800" dirty="0">
                <a:solidFill>
                  <a:schemeClr val="bg1"/>
                </a:solidFill>
                <a:latin typeface="SimSun" panose="02010600030101010101" pitchFamily="2" charset="-122"/>
                <a:ea typeface="SimSun" panose="02010600030101010101" pitchFamily="2" charset="-122"/>
              </a:rPr>
              <a:t>:</a:t>
            </a:r>
            <a:r>
              <a:rPr lang="en-GB" sz="800" dirty="0">
                <a:solidFill>
                  <a:schemeClr val="bg1"/>
                </a:solidFill>
                <a:effectLst/>
                <a:latin typeface="SimSun" panose="02010600030101010101" pitchFamily="2" charset="-122"/>
                <a:ea typeface="SimSun" panose="02010600030101010101" pitchFamily="2" charset="-122"/>
                <a:cs typeface="Calibri" panose="020F0502020204030204" pitchFamily="34" charset="0"/>
              </a:rPr>
              <a:t> [1] Eze, A.H. and Lakatos, Á., 2023, October. Applications of thermal insulation materials by aircraft. In </a:t>
            </a:r>
            <a:r>
              <a:rPr lang="en-GB" sz="800" i="1" dirty="0">
                <a:solidFill>
                  <a:schemeClr val="bg1"/>
                </a:solidFill>
                <a:effectLst/>
                <a:latin typeface="SimSun" panose="02010600030101010101" pitchFamily="2" charset="-122"/>
                <a:ea typeface="SimSun" panose="02010600030101010101" pitchFamily="2" charset="-122"/>
                <a:cs typeface="Calibri" panose="020F0502020204030204" pitchFamily="34" charset="0"/>
              </a:rPr>
              <a:t>Journal of Physics: Conference Series</a:t>
            </a:r>
            <a:r>
              <a:rPr lang="en-GB" sz="800" dirty="0">
                <a:solidFill>
                  <a:schemeClr val="bg1"/>
                </a:solidFill>
                <a:effectLst/>
                <a:latin typeface="SimSun" panose="02010600030101010101" pitchFamily="2" charset="-122"/>
                <a:ea typeface="SimSun" panose="02010600030101010101" pitchFamily="2" charset="-122"/>
                <a:cs typeface="Calibri" panose="020F0502020204030204" pitchFamily="34" charset="0"/>
              </a:rPr>
              <a:t> (Vol. 2628, No. 1, p. 012018). IOP Publishing. </a:t>
            </a:r>
            <a:endParaRPr lang="en-GB" sz="800" dirty="0">
              <a:solidFill>
                <a:schemeClr val="bg1"/>
              </a:solidFill>
              <a:effectLst/>
              <a:latin typeface="SimSun" panose="02010600030101010101" pitchFamily="2" charset="-122"/>
              <a:ea typeface="SimSun" panose="02010600030101010101" pitchFamily="2" charset="-122"/>
              <a:cs typeface="Times New Roman" panose="02020603050405020304" pitchFamily="18" charset="0"/>
            </a:endParaRPr>
          </a:p>
          <a:p>
            <a:pPr algn="r">
              <a:lnSpc>
                <a:spcPct val="107000"/>
              </a:lnSpc>
              <a:spcAft>
                <a:spcPts val="800"/>
              </a:spcAft>
            </a:pPr>
            <a:r>
              <a:rPr lang="en-GB" sz="800" dirty="0">
                <a:solidFill>
                  <a:schemeClr val="bg1"/>
                </a:solidFill>
                <a:effectLst/>
                <a:latin typeface="SimSun" panose="02010600030101010101" pitchFamily="2" charset="-122"/>
                <a:ea typeface="SimSun" panose="02010600030101010101" pitchFamily="2" charset="-122"/>
                <a:cs typeface="Calibri" panose="020F0502020204030204" pitchFamily="34" charset="0"/>
              </a:rPr>
              <a:t>[2] Faruk, O., Tjong, J. and Sain, M. eds., 2017. </a:t>
            </a:r>
            <a:r>
              <a:rPr lang="en-GB" sz="800" i="1" dirty="0">
                <a:solidFill>
                  <a:schemeClr val="bg1"/>
                </a:solidFill>
                <a:effectLst/>
                <a:latin typeface="SimSun" panose="02010600030101010101" pitchFamily="2" charset="-122"/>
                <a:ea typeface="SimSun" panose="02010600030101010101" pitchFamily="2" charset="-122"/>
                <a:cs typeface="Calibri" panose="020F0502020204030204" pitchFamily="34" charset="0"/>
              </a:rPr>
              <a:t>Lightweight and sustainable materials for automotive applications</a:t>
            </a:r>
            <a:r>
              <a:rPr lang="en-GB" sz="800" dirty="0">
                <a:solidFill>
                  <a:schemeClr val="bg1"/>
                </a:solidFill>
                <a:effectLst/>
                <a:latin typeface="SimSun" panose="02010600030101010101" pitchFamily="2" charset="-122"/>
                <a:ea typeface="SimSun" panose="02010600030101010101" pitchFamily="2" charset="-122"/>
                <a:cs typeface="Calibri" panose="020F0502020204030204" pitchFamily="34" charset="0"/>
              </a:rPr>
              <a:t>. Boca Raton: CRC Press.</a:t>
            </a:r>
            <a:endParaRPr lang="en-GB" sz="800" dirty="0">
              <a:solidFill>
                <a:schemeClr val="bg1"/>
              </a:solidFill>
              <a:effectLst/>
              <a:latin typeface="SimSun" panose="02010600030101010101" pitchFamily="2" charset="-122"/>
              <a:ea typeface="SimSun" panose="02010600030101010101" pitchFamily="2" charset="-122"/>
              <a:cs typeface="Times New Roman" panose="02020603050405020304" pitchFamily="18" charset="0"/>
            </a:endParaRPr>
          </a:p>
          <a:p>
            <a:pPr algn="r">
              <a:lnSpc>
                <a:spcPct val="107000"/>
              </a:lnSpc>
              <a:spcAft>
                <a:spcPts val="800"/>
              </a:spcAft>
            </a:pPr>
            <a:r>
              <a:rPr lang="en-GB" sz="800" dirty="0">
                <a:solidFill>
                  <a:schemeClr val="bg1"/>
                </a:solidFill>
                <a:effectLst/>
                <a:latin typeface="SimSun" panose="02010600030101010101" pitchFamily="2" charset="-122"/>
                <a:ea typeface="SimSun" panose="02010600030101010101" pitchFamily="2" charset="-122"/>
                <a:cs typeface="Calibri" panose="020F0502020204030204" pitchFamily="34" charset="0"/>
              </a:rPr>
              <a:t> [3] Tang, B., Wang, Y., Hu, L., Lin, L., Ma, C., Zhang, C., Lu, Y., Sun, K. and Wu, X., 2019. Preparation and properties of lightweight carbon/carbon </a:t>
            </a:r>
            <a:r>
              <a:rPr lang="en-GB" sz="800" dirty="0" err="1">
                <a:solidFill>
                  <a:schemeClr val="bg1"/>
                </a:solidFill>
                <a:effectLst/>
                <a:latin typeface="SimSun" panose="02010600030101010101" pitchFamily="2" charset="-122"/>
                <a:ea typeface="SimSun" panose="02010600030101010101" pitchFamily="2" charset="-122"/>
                <a:cs typeface="Calibri" panose="020F0502020204030204" pitchFamily="34" charset="0"/>
              </a:rPr>
              <a:t>fiber</a:t>
            </a:r>
            <a:r>
              <a:rPr lang="en-GB" sz="800" dirty="0">
                <a:solidFill>
                  <a:schemeClr val="bg1"/>
                </a:solidFill>
                <a:effectLst/>
                <a:latin typeface="SimSun" panose="02010600030101010101" pitchFamily="2" charset="-122"/>
                <a:ea typeface="SimSun" panose="02010600030101010101" pitchFamily="2" charset="-122"/>
                <a:cs typeface="Calibri" panose="020F0502020204030204" pitchFamily="34" charset="0"/>
              </a:rPr>
              <a:t> composite thermal field insulation materials for high-temperature furnace. </a:t>
            </a:r>
            <a:r>
              <a:rPr lang="en-GB" sz="800" i="1" dirty="0">
                <a:solidFill>
                  <a:schemeClr val="bg1"/>
                </a:solidFill>
                <a:effectLst/>
                <a:latin typeface="SimSun" panose="02010600030101010101" pitchFamily="2" charset="-122"/>
                <a:ea typeface="SimSun" panose="02010600030101010101" pitchFamily="2" charset="-122"/>
                <a:cs typeface="Calibri" panose="020F0502020204030204" pitchFamily="34" charset="0"/>
              </a:rPr>
              <a:t>Journal of Engineered Fibers and Fabrics</a:t>
            </a:r>
            <a:r>
              <a:rPr lang="en-GB" sz="800" dirty="0">
                <a:solidFill>
                  <a:schemeClr val="bg1"/>
                </a:solidFill>
                <a:effectLst/>
                <a:latin typeface="SimSun" panose="02010600030101010101" pitchFamily="2" charset="-122"/>
                <a:ea typeface="SimSun" panose="02010600030101010101" pitchFamily="2" charset="-122"/>
                <a:cs typeface="Calibri" panose="020F0502020204030204" pitchFamily="34" charset="0"/>
              </a:rPr>
              <a:t>, </a:t>
            </a:r>
            <a:r>
              <a:rPr lang="en-GB" sz="800" i="1" dirty="0">
                <a:solidFill>
                  <a:schemeClr val="bg1"/>
                </a:solidFill>
                <a:effectLst/>
                <a:latin typeface="SimSun" panose="02010600030101010101" pitchFamily="2" charset="-122"/>
                <a:ea typeface="SimSun" panose="02010600030101010101" pitchFamily="2" charset="-122"/>
                <a:cs typeface="Calibri" panose="020F0502020204030204" pitchFamily="34" charset="0"/>
              </a:rPr>
              <a:t>14</a:t>
            </a:r>
            <a:r>
              <a:rPr lang="en-GB" sz="800" dirty="0">
                <a:solidFill>
                  <a:schemeClr val="bg1"/>
                </a:solidFill>
                <a:effectLst/>
                <a:latin typeface="SimSun" panose="02010600030101010101" pitchFamily="2" charset="-122"/>
                <a:ea typeface="SimSun" panose="02010600030101010101" pitchFamily="2" charset="-122"/>
                <a:cs typeface="Calibri" panose="020F0502020204030204" pitchFamily="34" charset="0"/>
              </a:rPr>
              <a:t>, p.1558925019884691.</a:t>
            </a:r>
            <a:endParaRPr lang="en-GB" sz="800" dirty="0">
              <a:solidFill>
                <a:schemeClr val="bg1"/>
              </a:solidFill>
              <a:effectLst/>
              <a:latin typeface="SimSun" panose="02010600030101010101" pitchFamily="2" charset="-122"/>
              <a:ea typeface="SimSun" panose="02010600030101010101" pitchFamily="2" charset="-122"/>
              <a:cs typeface="Times New Roman" panose="02020603050405020304" pitchFamily="18" charset="0"/>
            </a:endParaRPr>
          </a:p>
          <a:p>
            <a:pPr algn="r">
              <a:lnSpc>
                <a:spcPct val="107000"/>
              </a:lnSpc>
              <a:spcAft>
                <a:spcPts val="800"/>
              </a:spcAft>
            </a:pPr>
            <a:r>
              <a:rPr lang="en-GB" sz="800" dirty="0">
                <a:solidFill>
                  <a:schemeClr val="bg1"/>
                </a:solidFill>
                <a:effectLst/>
                <a:latin typeface="SimSun" panose="02010600030101010101" pitchFamily="2" charset="-122"/>
                <a:ea typeface="SimSun" panose="02010600030101010101" pitchFamily="2" charset="-122"/>
                <a:cs typeface="Calibri" panose="020F0502020204030204" pitchFamily="34" charset="0"/>
              </a:rPr>
              <a:t>[4] Marble, E. and Boles, T., 2022. A Review of the Structural Characteristics of Aerospace Composites. </a:t>
            </a:r>
            <a:r>
              <a:rPr lang="en-GB" sz="800" i="1" dirty="0">
                <a:solidFill>
                  <a:schemeClr val="bg1"/>
                </a:solidFill>
                <a:effectLst/>
                <a:latin typeface="SimSun" panose="02010600030101010101" pitchFamily="2" charset="-122"/>
                <a:ea typeface="SimSun" panose="02010600030101010101" pitchFamily="2" charset="-122"/>
                <a:cs typeface="Calibri" panose="020F0502020204030204" pitchFamily="34" charset="0"/>
              </a:rPr>
              <a:t>Science Insights</a:t>
            </a:r>
            <a:r>
              <a:rPr lang="en-GB" sz="800" dirty="0">
                <a:solidFill>
                  <a:schemeClr val="bg1"/>
                </a:solidFill>
                <a:effectLst/>
                <a:latin typeface="SimSun" panose="02010600030101010101" pitchFamily="2" charset="-122"/>
                <a:ea typeface="SimSun" panose="02010600030101010101" pitchFamily="2" charset="-122"/>
                <a:cs typeface="Calibri" panose="020F0502020204030204" pitchFamily="34" charset="0"/>
              </a:rPr>
              <a:t>, </a:t>
            </a:r>
            <a:r>
              <a:rPr lang="en-GB" sz="800" i="1" dirty="0">
                <a:solidFill>
                  <a:schemeClr val="bg1"/>
                </a:solidFill>
                <a:effectLst/>
                <a:latin typeface="SimSun" panose="02010600030101010101" pitchFamily="2" charset="-122"/>
                <a:ea typeface="SimSun" panose="02010600030101010101" pitchFamily="2" charset="-122"/>
                <a:cs typeface="Calibri" panose="020F0502020204030204" pitchFamily="34" charset="0"/>
              </a:rPr>
              <a:t>41</a:t>
            </a:r>
            <a:r>
              <a:rPr lang="en-GB" sz="800" dirty="0">
                <a:solidFill>
                  <a:schemeClr val="bg1"/>
                </a:solidFill>
                <a:effectLst/>
                <a:latin typeface="SimSun" panose="02010600030101010101" pitchFamily="2" charset="-122"/>
                <a:ea typeface="SimSun" panose="02010600030101010101" pitchFamily="2" charset="-122"/>
                <a:cs typeface="Calibri" panose="020F0502020204030204" pitchFamily="34" charset="0"/>
              </a:rPr>
              <a:t>(7), pp.749-753.</a:t>
            </a:r>
            <a:endParaRPr lang="en-GB" sz="800" dirty="0">
              <a:solidFill>
                <a:schemeClr val="bg1"/>
              </a:solidFill>
              <a:effectLst/>
              <a:latin typeface="SimSun" panose="02010600030101010101" pitchFamily="2" charset="-122"/>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8005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B66F436A-DB22-636D-7BFB-7D1A4A27C8A0}"/>
              </a:ext>
            </a:extLst>
          </p:cNvPr>
          <p:cNvSpPr txBox="1"/>
          <p:nvPr/>
        </p:nvSpPr>
        <p:spPr>
          <a:xfrm>
            <a:off x="156627" y="227459"/>
            <a:ext cx="1620957" cy="523220"/>
          </a:xfrm>
          <a:prstGeom prst="rect">
            <a:avLst/>
          </a:prstGeom>
          <a:noFill/>
        </p:spPr>
        <p:txBody>
          <a:bodyPr wrap="none" rtlCol="0">
            <a:spAutoFit/>
          </a:bodyPr>
          <a:lstStyle/>
          <a:p>
            <a:r>
              <a:rPr lang="zh-CN" altLang="en-US" sz="2800" b="1" dirty="0">
                <a:solidFill>
                  <a:schemeClr val="bg1"/>
                </a:solidFill>
              </a:rPr>
              <a:t>背景介绍</a:t>
            </a:r>
            <a:endParaRPr lang="en-GB" sz="2800" b="1" dirty="0">
              <a:solidFill>
                <a:schemeClr val="bg1"/>
              </a:solidFill>
            </a:endParaRPr>
          </a:p>
        </p:txBody>
      </p:sp>
      <p:pic>
        <p:nvPicPr>
          <p:cNvPr id="1026" name="Picture 2" descr="Furnace Insulation">
            <a:extLst>
              <a:ext uri="{FF2B5EF4-FFF2-40B4-BE49-F238E27FC236}">
                <a16:creationId xmlns:a16="http://schemas.microsoft.com/office/drawing/2014/main" id="{6CFE6479-99B1-6696-DCC6-A06FA10150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371" y="1406945"/>
            <a:ext cx="6066164" cy="4044109"/>
          </a:xfrm>
          <a:prstGeom prst="rect">
            <a:avLst/>
          </a:prstGeom>
          <a:noFill/>
          <a:extLst>
            <a:ext uri="{909E8E84-426E-40DD-AFC4-6F175D3DCCD1}">
              <a14:hiddenFill xmlns:a14="http://schemas.microsoft.com/office/drawing/2010/main">
                <a:solidFill>
                  <a:srgbClr val="FFFFFF"/>
                </a:solidFill>
              </a14:hiddenFill>
            </a:ext>
          </a:extLst>
        </p:spPr>
      </p:pic>
      <p:pic>
        <p:nvPicPr>
          <p:cNvPr id="8" name="图片 7">
            <a:extLst>
              <a:ext uri="{FF2B5EF4-FFF2-40B4-BE49-F238E27FC236}">
                <a16:creationId xmlns:a16="http://schemas.microsoft.com/office/drawing/2014/main" id="{0731C34D-FE69-095B-73C6-32757DE64ECB}"/>
              </a:ext>
            </a:extLst>
          </p:cNvPr>
          <p:cNvPicPr>
            <a:picLocks noChangeAspect="1"/>
          </p:cNvPicPr>
          <p:nvPr/>
        </p:nvPicPr>
        <p:blipFill>
          <a:blip r:embed="rId3"/>
          <a:stretch>
            <a:fillRect/>
          </a:stretch>
        </p:blipFill>
        <p:spPr>
          <a:xfrm>
            <a:off x="6620210" y="1406945"/>
            <a:ext cx="5134787" cy="4102093"/>
          </a:xfrm>
          <a:prstGeom prst="rect">
            <a:avLst/>
          </a:prstGeom>
        </p:spPr>
      </p:pic>
    </p:spTree>
    <p:extLst>
      <p:ext uri="{BB962C8B-B14F-4D97-AF65-F5344CB8AC3E}">
        <p14:creationId xmlns:p14="http://schemas.microsoft.com/office/powerpoint/2010/main" val="4158501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99197" y="2164520"/>
            <a:ext cx="11366345" cy="3249314"/>
            <a:chOff x="1322737" y="2534062"/>
            <a:chExt cx="8094175" cy="2215978"/>
          </a:xfrm>
        </p:grpSpPr>
        <p:pic>
          <p:nvPicPr>
            <p:cNvPr id="24" name="图片 2" descr="1-s2.0-S0017931016327235-gr2_lrg"/>
            <p:cNvPicPr>
              <a:picLocks noChangeAspect="1"/>
            </p:cNvPicPr>
            <p:nvPr>
              <p:custDataLst>
                <p:tags r:id="rId2"/>
              </p:custDataLst>
            </p:nvPr>
          </p:nvPicPr>
          <p:blipFill>
            <a:blip r:embed="rId5"/>
            <a:srcRect b="44395"/>
            <a:stretch/>
          </p:blipFill>
          <p:spPr>
            <a:xfrm>
              <a:off x="1322737" y="2534062"/>
              <a:ext cx="3750827" cy="1641861"/>
            </a:xfrm>
            <a:prstGeom prst="rect">
              <a:avLst/>
            </a:prstGeom>
          </p:spPr>
        </p:pic>
        <p:sp>
          <p:nvSpPr>
            <p:cNvPr id="23" name="文本框 1"/>
            <p:cNvSpPr txBox="1"/>
            <p:nvPr/>
          </p:nvSpPr>
          <p:spPr>
            <a:xfrm>
              <a:off x="1322738" y="4175922"/>
              <a:ext cx="8094174" cy="574118"/>
            </a:xfrm>
            <a:prstGeom prst="rect">
              <a:avLst/>
            </a:prstGeom>
            <a:noFill/>
          </p:spPr>
          <p:txBody>
            <a:bodyPr wrap="square" rtlCol="0" anchor="t">
              <a:noAutofit/>
            </a:bodyPr>
            <a:lstStyle/>
            <a:p>
              <a:r>
                <a:rPr lang="zh-CN" altLang="en-US" sz="900" dirty="0">
                  <a:solidFill>
                    <a:schemeClr val="bg1"/>
                  </a:solidFill>
                </a:rPr>
                <a:t>图 </a:t>
              </a:r>
              <a:r>
                <a:rPr lang="en-US" altLang="zh-CN" sz="900" dirty="0">
                  <a:solidFill>
                    <a:schemeClr val="bg1"/>
                  </a:solidFill>
                </a:rPr>
                <a:t>1 </a:t>
              </a:r>
              <a:r>
                <a:rPr lang="zh-CN" altLang="en-US" sz="900" dirty="0">
                  <a:solidFill>
                    <a:schemeClr val="bg1"/>
                  </a:solidFill>
                </a:rPr>
                <a:t>（</a:t>
              </a:r>
              <a:r>
                <a:rPr lang="en-US" altLang="zh-CN" sz="900" dirty="0">
                  <a:solidFill>
                    <a:schemeClr val="bg1"/>
                  </a:solidFill>
                </a:rPr>
                <a:t>a</a:t>
              </a:r>
              <a:r>
                <a:rPr lang="zh-CN" altLang="en-US" sz="900" dirty="0">
                  <a:solidFill>
                    <a:schemeClr val="bg1"/>
                  </a:solidFill>
                </a:rPr>
                <a:t>）</a:t>
              </a:r>
              <a:r>
                <a:rPr lang="en-US" altLang="zh-CN" sz="900" dirty="0" err="1">
                  <a:solidFill>
                    <a:schemeClr val="bg1"/>
                  </a:solidFill>
                </a:rPr>
                <a:t>FiberForm</a:t>
              </a:r>
              <a:r>
                <a:rPr lang="zh-CN" altLang="en-US" sz="900" dirty="0">
                  <a:solidFill>
                    <a:schemeClr val="bg1"/>
                  </a:solidFill>
                </a:rPr>
                <a:t>和（</a:t>
              </a:r>
              <a:r>
                <a:rPr lang="en-US" altLang="zh-CN" sz="900" dirty="0">
                  <a:solidFill>
                    <a:schemeClr val="bg1"/>
                  </a:solidFill>
                </a:rPr>
                <a:t>b</a:t>
              </a:r>
              <a:r>
                <a:rPr lang="zh-CN" altLang="en-US" sz="900" dirty="0">
                  <a:solidFill>
                    <a:schemeClr val="bg1"/>
                  </a:solidFill>
                </a:rPr>
                <a:t>）</a:t>
              </a:r>
              <a:r>
                <a:rPr lang="en-US" altLang="zh-CN" sz="900" dirty="0">
                  <a:solidFill>
                    <a:schemeClr val="bg1"/>
                  </a:solidFill>
                </a:rPr>
                <a:t>Morgan</a:t>
              </a:r>
              <a:r>
                <a:rPr lang="zh-CN" altLang="en-US" sz="900" dirty="0">
                  <a:solidFill>
                    <a:schemeClr val="bg1"/>
                  </a:solidFill>
                </a:rPr>
                <a:t>碳纤维毡的</a:t>
              </a:r>
              <a:r>
                <a:rPr lang="en-US" altLang="zh-CN" sz="900" dirty="0">
                  <a:solidFill>
                    <a:schemeClr val="bg1"/>
                  </a:solidFill>
                </a:rPr>
                <a:t>Micro-CT</a:t>
              </a:r>
              <a:r>
                <a:rPr lang="zh-CN" altLang="en-US" sz="900" dirty="0">
                  <a:solidFill>
                    <a:schemeClr val="bg1"/>
                  </a:solidFill>
                </a:rPr>
                <a:t>射线追踪图。两种材料（</a:t>
              </a:r>
              <a:r>
                <a:rPr lang="en-US" altLang="zh-CN" sz="900" dirty="0">
                  <a:solidFill>
                    <a:schemeClr val="bg1"/>
                  </a:solidFill>
                </a:rPr>
                <a:t>c</a:t>
              </a:r>
              <a:r>
                <a:rPr lang="zh-CN" altLang="en-US" sz="900" dirty="0">
                  <a:solidFill>
                    <a:schemeClr val="bg1"/>
                  </a:solidFill>
                </a:rPr>
                <a:t>和</a:t>
              </a:r>
              <a:r>
                <a:rPr lang="en-US" altLang="zh-CN" sz="900" dirty="0">
                  <a:solidFill>
                    <a:schemeClr val="bg1"/>
                  </a:solidFill>
                </a:rPr>
                <a:t>d</a:t>
              </a:r>
              <a:r>
                <a:rPr lang="zh-CN" altLang="en-US" sz="900" dirty="0">
                  <a:solidFill>
                    <a:schemeClr val="bg1"/>
                  </a:solidFill>
                </a:rPr>
                <a:t>）的放大图显示了人造丝纤维的典型小叶横截面和内腔的存在。</a:t>
              </a:r>
              <a:r>
                <a:rPr lang="en-US" altLang="zh-CN" sz="900" dirty="0">
                  <a:solidFill>
                    <a:schemeClr val="bg1"/>
                  </a:solidFill>
                </a:rPr>
                <a:t>[1]</a:t>
              </a:r>
            </a:p>
            <a:p>
              <a:endParaRPr lang="en-GB" altLang="zh-CN" sz="900" dirty="0">
                <a:solidFill>
                  <a:schemeClr val="bg1"/>
                </a:solidFill>
              </a:endParaRPr>
            </a:p>
          </p:txBody>
        </p:sp>
      </p:grpSp>
      <p:pic>
        <p:nvPicPr>
          <p:cNvPr id="17" name="图片 2" descr="1-s2.0-S0017931016327235-gr2_lrg">
            <a:extLst>
              <a:ext uri="{FF2B5EF4-FFF2-40B4-BE49-F238E27FC236}">
                <a16:creationId xmlns:a16="http://schemas.microsoft.com/office/drawing/2014/main" id="{B23E876E-BBB0-9827-0B8B-FECE45B7B55D}"/>
              </a:ext>
            </a:extLst>
          </p:cNvPr>
          <p:cNvPicPr>
            <a:picLocks noChangeAspect="1"/>
          </p:cNvPicPr>
          <p:nvPr>
            <p:custDataLst>
              <p:tags r:id="rId1"/>
            </p:custDataLst>
          </p:nvPr>
        </p:nvPicPr>
        <p:blipFill>
          <a:blip r:embed="rId5"/>
          <a:srcRect t="55936"/>
          <a:stretch/>
        </p:blipFill>
        <p:spPr>
          <a:xfrm>
            <a:off x="5666342" y="2164519"/>
            <a:ext cx="6099198" cy="2407479"/>
          </a:xfrm>
          <a:prstGeom prst="rect">
            <a:avLst/>
          </a:prstGeom>
        </p:spPr>
      </p:pic>
      <p:sp>
        <p:nvSpPr>
          <p:cNvPr id="2" name="文本框 1">
            <a:extLst>
              <a:ext uri="{FF2B5EF4-FFF2-40B4-BE49-F238E27FC236}">
                <a16:creationId xmlns:a16="http://schemas.microsoft.com/office/drawing/2014/main" id="{6B454863-740C-1B7A-B5BF-A0BCE170F167}"/>
              </a:ext>
            </a:extLst>
          </p:cNvPr>
          <p:cNvSpPr txBox="1"/>
          <p:nvPr/>
        </p:nvSpPr>
        <p:spPr>
          <a:xfrm>
            <a:off x="156627" y="227459"/>
            <a:ext cx="1620957" cy="523220"/>
          </a:xfrm>
          <a:prstGeom prst="rect">
            <a:avLst/>
          </a:prstGeom>
          <a:noFill/>
        </p:spPr>
        <p:txBody>
          <a:bodyPr wrap="none" rtlCol="0">
            <a:spAutoFit/>
          </a:bodyPr>
          <a:lstStyle/>
          <a:p>
            <a:r>
              <a:rPr lang="zh-CN" altLang="en-US" sz="2800" b="1" dirty="0">
                <a:solidFill>
                  <a:schemeClr val="bg1"/>
                </a:solidFill>
              </a:rPr>
              <a:t>背景介绍</a:t>
            </a:r>
            <a:endParaRPr lang="en-GB" sz="2800" b="1"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6200873" y="2030730"/>
            <a:ext cx="5432642" cy="459131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6" name="矩形 5"/>
          <p:cNvSpPr/>
          <p:nvPr/>
        </p:nvSpPr>
        <p:spPr>
          <a:xfrm>
            <a:off x="453598" y="2044065"/>
            <a:ext cx="5432642" cy="459131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pic>
        <p:nvPicPr>
          <p:cNvPr id="26" name="Content Placeholder 25"/>
          <p:cNvPicPr>
            <a:picLocks noGrp="1" noChangeAspect="1"/>
          </p:cNvPicPr>
          <p:nvPr>
            <p:ph idx="4294967295"/>
            <p:custDataLst>
              <p:tags r:id="rId1"/>
            </p:custDataLst>
          </p:nvPr>
        </p:nvPicPr>
        <p:blipFill>
          <a:blip r:embed="rId10"/>
          <a:stretch>
            <a:fillRect/>
          </a:stretch>
        </p:blipFill>
        <p:spPr>
          <a:xfrm>
            <a:off x="833120" y="2380292"/>
            <a:ext cx="4454525" cy="3638550"/>
          </a:xfrm>
          <a:prstGeom prst="rect">
            <a:avLst/>
          </a:prstGeom>
        </p:spPr>
      </p:pic>
      <p:pic>
        <p:nvPicPr>
          <p:cNvPr id="3" name="Picture 1"/>
          <p:cNvPicPr>
            <a:picLocks noChangeAspect="1"/>
          </p:cNvPicPr>
          <p:nvPr>
            <p:custDataLst>
              <p:tags r:id="rId2"/>
            </p:custDataLst>
          </p:nvPr>
        </p:nvPicPr>
        <p:blipFill>
          <a:blip r:embed="rId11"/>
          <a:srcRect l="16868" t="11325" r="21796" b="341"/>
          <a:stretch>
            <a:fillRect/>
          </a:stretch>
        </p:blipFill>
        <p:spPr>
          <a:xfrm>
            <a:off x="6743700" y="2044065"/>
            <a:ext cx="2275840" cy="2000250"/>
          </a:xfrm>
          <a:prstGeom prst="rect">
            <a:avLst/>
          </a:prstGeom>
        </p:spPr>
      </p:pic>
      <p:sp>
        <p:nvSpPr>
          <p:cNvPr id="5" name="Text Box 4"/>
          <p:cNvSpPr txBox="1"/>
          <p:nvPr>
            <p:custDataLst>
              <p:tags r:id="rId3"/>
            </p:custDataLst>
          </p:nvPr>
        </p:nvSpPr>
        <p:spPr>
          <a:xfrm>
            <a:off x="453598" y="5898198"/>
            <a:ext cx="5096510" cy="574040"/>
          </a:xfrm>
          <a:prstGeom prst="rect">
            <a:avLst/>
          </a:prstGeom>
          <a:noFill/>
        </p:spPr>
        <p:txBody>
          <a:bodyPr wrap="square" rtlCol="0">
            <a:noAutofit/>
          </a:bodyPr>
          <a:lstStyle/>
          <a:p>
            <a:r>
              <a:rPr lang="zh-CN" altLang="en-US" sz="1200" dirty="0"/>
              <a:t>图 </a:t>
            </a:r>
            <a:r>
              <a:rPr lang="en-US" altLang="zh-CN" sz="1200" dirty="0"/>
              <a:t>2 </a:t>
            </a:r>
            <a:r>
              <a:rPr lang="zh-CN" altLang="en-US" sz="1200" dirty="0"/>
              <a:t>通过调整纤维半径或纤维数量在 </a:t>
            </a:r>
            <a:r>
              <a:rPr lang="en-US" altLang="zh-CN" sz="1200" dirty="0"/>
              <a:t>MMA </a:t>
            </a:r>
            <a:r>
              <a:rPr lang="zh-CN" altLang="en-US" sz="1200" dirty="0"/>
              <a:t>中实现所需的孔隙率。
顶部：半径增加。底部：数量增加。</a:t>
            </a:r>
            <a:endParaRPr lang="en-US" altLang="en-GB" sz="1200" i="1" dirty="0"/>
          </a:p>
        </p:txBody>
      </p:sp>
      <p:pic>
        <p:nvPicPr>
          <p:cNvPr id="17" name="pg_pg2.png" descr="[COMSOLlink[H4sIAAAAAAAAAK1bW2/bOBZ+76/Q5mGwCzSxrr50XL9MB4sCk51imu5TgIKWjmxuKFFDUrHlX7+HdOzYKumISdMAseXz8XLOx3OjO//H9XXw7ovgzVdQATCooFYyIAKChjctIwqKYEPVOmhQBoSiIJ/FaB2UXFREBfMv+4+7oCYVfLy6Ch4Ja80L1TX672jx7g9aP9zhu8MAwZrgYDg4iOBzRVbwPuAiuCNLBgF+Yka4eXd9vZj/xbkKcl41DBT8F4SkvP54Nb6JbsKb7dXTIo7PY3yK/3AN55LxNL5azJ/EPtd7FL48PltE89Hh5fHVmeDvtaKqW4wEyJapUQlEtQJGzSqej54+m9+R1cI80C/m/+EFLP4y4jL4ZaV+DT5LLltRkhzmI/Pp/KCYhdHCfHR8P7/Fz5l+GxRUQK646O6MPmtew9Xitw/33yQu834dJel4strdf0I7LPk2+OfdGoJvNTUqQLPwMrgldb4GqUD86/7fLam79vrL+tP9b3/efv3zj3tar+7jX0jV/JoFskOp6j4LSrrEnR5EPtGyBIGGM5bhJc5zUzXr+ei4StwKzwn7QtR64ZR+Fpl//USrRTIfmb8a+wDFoiRMghHT7+YHctLi4xXV+rla9Nn2SGFzIJoAM2sORwqSVnGkXx9EaqqtWq8OyCXn7AjiZWnBUJkzilsqKQM7rLaikEECGi7UcJCku+MUUgmzzif5Bm2CizCUtCDXtCigPsWvBG+bI7widUuYBdjWVNkhzdYiztBAQi/CQ4FENsjiM5QA8oyKLJgNLdTaLh2HoU0BQFdrZUXMrADUJ2etUecTiNYKViCOuMSK0zouQOYOO0VhHGyDyTioKte2ULGOGd0b88OYaWBLcrtC3NP4YYy0RP8EhQcdWqnPs5VySgBYEDvOK9gqHX6GnyWCnpkwSjwgMsf561fYaA98jaUYOtCGS0mXPs5lP1OF4YU2z7j+fLZzpVXJ4BGY1/bII0Ajc950HnbGA4ZHBUMeEsRniXo29Halw3DWuQrIuXEwtcQ4A3YG34xnqf6JJrMsSWdRbBkoZ0CE9vT6LSkxbm6IKHyWQhjjG21W16GwklWDGoIR2H4wrCBFxAoczvtpAZa4pKOpRjicProy2/I2pJNEPvjooShkW5Z066kFJJqvtldMlcNnYajmjaAK/clpSO/5cQdQI06114/SVvXlHGm/dVjqKUewUbHVeZvANJjXzHHy7BvseKsqzM/sM+4TKsvBK2hlRyQWad6Y45YUPoylikHicS4Yeou68EGsBPU5d1squaDHxGr4wviKu5ZlJWqJHDhNz/qecGrlDUNqrLFuctBtxfiSsL3Ej/AlyR+0UWqHiTAlq2VDdLruyPROc+ze1HatGK9DsXi6cKpGT8n9eZZvprLEkLpAF4xlUClI5YiQVn3LNXphsgTm40006JOpuTS1PYF+zNvvrAK5Ho7Rs7yasRqsk32PfKhhXBnKnOH2JiVCkO4Ifx+8Dxwc8soNBVc51N4wqktXdKNE+CQoEqcCdlo2DHFhXBmIPr+1rrLtRcqNLY9qJR6OssQ/w22Awrp8ahkRHk7Q+AVSLTVP/DbXA/UyKFsgeEIYZ2Wfa7OmyuagcgxwvLLh9bTnDIveB/rXZkZJuGOPdrOjvCAFxcmdaZAAhsfr0Rolj/CjkF1X6UUwbBtGc+pStAuMoRvPYlvYJ7XTTuPk3y3Azhdlmg4OAlXI5dZW42pgLYnu20lXtBs7lcPb1boGKT1X+gACzzK6j30RoNOtVsBZF6G/BtcSZIUZlxNlKxrMjnW/kBGsFmA/gF+Tyez9h47EkM2vScE3FWmakwkHHYNToOSlcmo9vMlexGPlXq8cHZsB+EtEwwT/JXjdVksQvOQ5Js0YVl9gny3Xso73wjjR+KWBXjDpAM2YIt+sA99g4S66zRqERwA5G43Riu7jl863SoE+sK38Ep2T0Uiet0LfFkCj1rpTTwQmJ/WrWfjWM3Q61pISiZTSvV5pX1ABJUHlvjRQrt0JqZXZ5PKkn9SzZBhag9PZKWH42U8YZ68nVAJu8OJItnAN9SMVvNZ3MTicXTUog599N/cNlrU8dMUhSXZ0EThmRhgZOzv64Kbt4BOBHR7Cy1vAwoBdTNetR+KhW/KtF00NYslagbmv009eAMJzETYQ0wj+v0s61lkhtbb09/iSP9rDSGTthmuNw4liPc7dcx2Zdw6lWpPNE9hZS3KAi8SCRF/QGb16xr0e1HdmXUZJYOeWGVZ9VahhoU02GJUz+uRoT/PMAbrVQH3Z6HEoNASKlS+k4dSrLW8wglZYqq05hjMoS8g9rsg0XgI65WLICFYG6CHWGAOPdZyQlw6acxmn0ON4F8qgUvDK1avZl0LDRrUWRyH+OtaJQYN1Byp5ahppazovnhY2/RC6q/grcDmuF4oz9g451xp+AjUac16HOhdgGaEBhz0LrMbogIGOVtRsZfsQvse6Nvi2Qd9MwVdM48vJkylO4wDU+osgrpbyELvbglHPrdtKuDUtEEtU22tzHWFawNp5qp9bpAN8D2ZGJvV+gM4xke06l4uHhpEa9F49JtMZormZ1MYTtLjYP7W3ZXMcSJAfG7MvZScoa2797T0U3dXm7pu6KLpJ0zDK0nCSjeM4y2aOm0yi43fZMnsAj8Y3UTxJknAyDcN4Fs8m1r68yLWC0CZ6QX4VxwF14ULNkUPr76dcvBbCQkohhOYOcNsURPk0xLcb9zckbBVH5ym/85TfXrC/bTl+4js/8X3Bcl6ln7uza11PTSfxOErTOJxlYRrF0/eBfhxl4ySdZtPZNJxM0ik+1Q/jcKplx+k0ncVJYmsVnF/g/jinKeFC85POokkyTaJZatxqcpPN9E86idPZdDpLf7+2tbPa5tLgCa5wNsGRp9M0TqJsoheeRlE2G+NvnIaz2STRz6YZSuEBSibJOJvEtqryULGZdHDQjsJ4jOoKk/hpQ+P90yzNJlkWJvYN6QO3r3svW2ocT6dZnE6iSTiLsyg1JgmTWRxPsiRMxmEcR1ObSfbfkzq9yhkSg7YYcfIT1zGAzZ6AnS9gi54FHbdTS07I90fzlcPvFaCPLhxBSipoXhwB4+nzl99ejnJ9MG9ej4VXY+u2MqKuPODFAcq2PouLPbwjHpyPYWqAx+dKsX/3mitijau9lQj4Gz8twPVdNRsx/WnTvZk23Vto0wf70KaP9aFN91badD+BNt1PoU33Ztrs/GmzezNtdm+hTR/sQ5s+1oc2u7fSZvcTaLP7KbTZ+dPGXmTo7zQcxj8WHrrU6T1TujjUD7+Z5PeOVvBVkapZ3BIRYB4RhzHmK+mHLPsQx8GX2/moLzgf6f9VsPg/7ys5QAIxAAA=]]"/>
          <p:cNvPicPr/>
          <p:nvPr>
            <p:custDataLst>
              <p:tags r:id="rId4"/>
            </p:custDataLst>
          </p:nvPr>
        </p:nvPicPr>
        <p:blipFill>
          <a:blip r:embed="rId12" cstate="print"/>
          <a:srcRect t="15346" r="18835" b="7874"/>
          <a:stretch>
            <a:fillRect/>
          </a:stretch>
        </p:blipFill>
        <p:spPr>
          <a:xfrm>
            <a:off x="6630035" y="4050665"/>
            <a:ext cx="2202815" cy="1944370"/>
          </a:xfrm>
          <a:prstGeom prst="rect">
            <a:avLst/>
          </a:prstGeom>
        </p:spPr>
      </p:pic>
      <p:pic>
        <p:nvPicPr>
          <p:cNvPr id="20" name="Picture 5"/>
          <p:cNvPicPr>
            <a:picLocks noChangeAspect="1"/>
          </p:cNvPicPr>
          <p:nvPr>
            <p:custDataLst>
              <p:tags r:id="rId5"/>
            </p:custDataLst>
          </p:nvPr>
        </p:nvPicPr>
        <p:blipFill>
          <a:blip r:embed="rId13"/>
          <a:srcRect l="7830" t="7291" r="16635" b="7886"/>
          <a:stretch>
            <a:fillRect/>
          </a:stretch>
        </p:blipFill>
        <p:spPr>
          <a:xfrm>
            <a:off x="9036050" y="2189480"/>
            <a:ext cx="2322830" cy="1854835"/>
          </a:xfrm>
          <a:prstGeom prst="rect">
            <a:avLst/>
          </a:prstGeom>
        </p:spPr>
      </p:pic>
      <p:pic>
        <p:nvPicPr>
          <p:cNvPr id="21" name="Picture 5"/>
          <p:cNvPicPr>
            <a:picLocks noChangeAspect="1"/>
          </p:cNvPicPr>
          <p:nvPr>
            <p:custDataLst>
              <p:tags r:id="rId6"/>
            </p:custDataLst>
          </p:nvPr>
        </p:nvPicPr>
        <p:blipFill>
          <a:blip r:embed="rId14"/>
          <a:srcRect l="12572" t="12442" r="18527" b="10017"/>
          <a:stretch>
            <a:fillRect/>
          </a:stretch>
        </p:blipFill>
        <p:spPr>
          <a:xfrm>
            <a:off x="9190990" y="4069080"/>
            <a:ext cx="2167890" cy="1829435"/>
          </a:xfrm>
          <a:prstGeom prst="rect">
            <a:avLst/>
          </a:prstGeom>
        </p:spPr>
      </p:pic>
      <p:sp>
        <p:nvSpPr>
          <p:cNvPr id="7" name="Text Box 6"/>
          <p:cNvSpPr txBox="1"/>
          <p:nvPr/>
        </p:nvSpPr>
        <p:spPr>
          <a:xfrm>
            <a:off x="947957" y="719176"/>
            <a:ext cx="10391684" cy="1122045"/>
          </a:xfrm>
          <a:prstGeom prst="rect">
            <a:avLst/>
          </a:prstGeom>
          <a:noFill/>
        </p:spPr>
        <p:txBody>
          <a:bodyPr wrap="square" rtlCol="0">
            <a:noAutofit/>
          </a:bodyPr>
          <a:lstStyle/>
          <a:p>
            <a:pPr algn="ctr"/>
            <a:r>
              <a:rPr lang="zh-CN" altLang="en-US" sz="1600">
                <a:solidFill>
                  <a:schemeClr val="bg1"/>
                </a:solidFill>
                <a:latin typeface="Verdana" panose="020B0604030504040204" pitchFamily="34" charset="0"/>
                <a:ea typeface="Verdana" panose="020B0604030504040204" pitchFamily="34" charset="0"/>
              </a:rPr>
              <a:t>定性和定量</a:t>
            </a:r>
          </a:p>
          <a:p>
            <a:pPr algn="ctr"/>
            <a:r>
              <a:rPr lang="zh-CN" altLang="en-US" sz="1600">
                <a:solidFill>
                  <a:schemeClr val="bg1"/>
                </a:solidFill>
                <a:latin typeface="Verdana" panose="020B0604030504040204" pitchFamily="34" charset="0"/>
                <a:ea typeface="Verdana" panose="020B0604030504040204" pitchFamily="34" charset="0"/>
              </a:rPr>
              <a:t>多尺度热理论</a:t>
            </a:r>
          </a:p>
          <a:p>
            <a:pPr algn="ctr"/>
            <a:r>
              <a:rPr lang="zh-CN" altLang="en-US" sz="1600">
                <a:solidFill>
                  <a:schemeClr val="bg1"/>
                </a:solidFill>
                <a:latin typeface="Verdana" panose="020B0604030504040204" pitchFamily="34" charset="0"/>
                <a:ea typeface="Verdana" panose="020B0604030504040204" pitchFamily="34" charset="0"/>
              </a:rPr>
              <a:t>有限元分析数值模拟</a:t>
            </a:r>
          </a:p>
          <a:p>
            <a:pPr algn="ctr"/>
            <a:r>
              <a:rPr lang="zh-CN" altLang="en-US" sz="1600">
                <a:solidFill>
                  <a:schemeClr val="bg1"/>
                </a:solidFill>
                <a:latin typeface="Verdana" panose="020B0604030504040204" pitchFamily="34" charset="0"/>
                <a:ea typeface="Verdana" panose="020B0604030504040204" pitchFamily="34" charset="0"/>
              </a:rPr>
              <a:t>材料纤维尺度结构与传热性能的相关性</a:t>
            </a:r>
            <a:endParaRPr lang="en-US" altLang="en-GB" sz="1600" dirty="0">
              <a:solidFill>
                <a:schemeClr val="bg1"/>
              </a:solidFill>
              <a:latin typeface="Verdana" panose="020B0604030504040204" pitchFamily="34" charset="0"/>
              <a:ea typeface="Verdana" panose="020B0604030504040204" pitchFamily="34" charset="0"/>
            </a:endParaRPr>
          </a:p>
        </p:txBody>
      </p:sp>
      <p:cxnSp>
        <p:nvCxnSpPr>
          <p:cNvPr id="8" name="Straight Connector 1"/>
          <p:cNvCxnSpPr/>
          <p:nvPr/>
        </p:nvCxnSpPr>
        <p:spPr>
          <a:xfrm>
            <a:off x="5886240" y="2044065"/>
            <a:ext cx="22381" cy="4591312"/>
          </a:xfrm>
          <a:prstGeom prst="line">
            <a:avLst/>
          </a:prstGeom>
        </p:spPr>
        <p:style>
          <a:lnRef idx="2">
            <a:schemeClr val="accent4"/>
          </a:lnRef>
          <a:fillRef idx="0">
            <a:schemeClr val="accent4"/>
          </a:fillRef>
          <a:effectRef idx="1">
            <a:schemeClr val="accent4"/>
          </a:effectRef>
          <a:fontRef idx="minor">
            <a:schemeClr val="tx1"/>
          </a:fontRef>
        </p:style>
      </p:cxnSp>
      <p:sp>
        <p:nvSpPr>
          <p:cNvPr id="18" name="箭头: 下 17"/>
          <p:cNvSpPr/>
          <p:nvPr/>
        </p:nvSpPr>
        <p:spPr>
          <a:xfrm>
            <a:off x="3845871" y="1912819"/>
            <a:ext cx="457200" cy="496956"/>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GB"/>
          </a:p>
        </p:txBody>
      </p:sp>
      <p:sp>
        <p:nvSpPr>
          <p:cNvPr id="19" name="箭头: 下 18"/>
          <p:cNvSpPr/>
          <p:nvPr/>
        </p:nvSpPr>
        <p:spPr>
          <a:xfrm>
            <a:off x="8832850" y="1850468"/>
            <a:ext cx="457200" cy="496956"/>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GB"/>
          </a:p>
        </p:txBody>
      </p:sp>
      <p:sp>
        <p:nvSpPr>
          <p:cNvPr id="22" name="箭头: 右 21"/>
          <p:cNvSpPr/>
          <p:nvPr/>
        </p:nvSpPr>
        <p:spPr>
          <a:xfrm>
            <a:off x="5560249" y="3768288"/>
            <a:ext cx="1167101" cy="703304"/>
          </a:xfrm>
          <a:prstGeom prst="right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GB"/>
          </a:p>
        </p:txBody>
      </p:sp>
      <p:sp>
        <p:nvSpPr>
          <p:cNvPr id="4" name="Text Box 3"/>
          <p:cNvSpPr txBox="1"/>
          <p:nvPr>
            <p:custDataLst>
              <p:tags r:id="rId7"/>
            </p:custDataLst>
          </p:nvPr>
        </p:nvSpPr>
        <p:spPr>
          <a:xfrm>
            <a:off x="6281628" y="6047423"/>
            <a:ext cx="5096510" cy="574040"/>
          </a:xfrm>
          <a:prstGeom prst="rect">
            <a:avLst/>
          </a:prstGeom>
          <a:noFill/>
        </p:spPr>
        <p:txBody>
          <a:bodyPr wrap="square" rtlCol="0">
            <a:noAutofit/>
          </a:bodyPr>
          <a:lstStyle/>
          <a:p>
            <a:r>
              <a:rPr lang="zh-CN" altLang="en-US" sz="1200" dirty="0"/>
              <a:t>图 </a:t>
            </a:r>
            <a:r>
              <a:rPr lang="en-US" altLang="zh-CN" sz="1200" dirty="0"/>
              <a:t>3 COMSOL </a:t>
            </a:r>
            <a:r>
              <a:rPr lang="zh-CN" altLang="en-US" sz="1200" dirty="0"/>
              <a:t>中的传热仿真结果</a:t>
            </a:r>
            <a:endParaRPr lang="en-US" altLang="en-GB" sz="1200" i="1" dirty="0"/>
          </a:p>
        </p:txBody>
      </p:sp>
      <p:sp>
        <p:nvSpPr>
          <p:cNvPr id="9" name="文本框 8">
            <a:extLst>
              <a:ext uri="{FF2B5EF4-FFF2-40B4-BE49-F238E27FC236}">
                <a16:creationId xmlns:a16="http://schemas.microsoft.com/office/drawing/2014/main" id="{D1CCAADE-B1A1-228E-0B76-3C66FBEB6317}"/>
              </a:ext>
            </a:extLst>
          </p:cNvPr>
          <p:cNvSpPr txBox="1"/>
          <p:nvPr/>
        </p:nvSpPr>
        <p:spPr>
          <a:xfrm>
            <a:off x="156627" y="227459"/>
            <a:ext cx="1662635" cy="523220"/>
          </a:xfrm>
          <a:prstGeom prst="rect">
            <a:avLst/>
          </a:prstGeom>
          <a:noFill/>
        </p:spPr>
        <p:txBody>
          <a:bodyPr wrap="none" rtlCol="0">
            <a:spAutoFit/>
          </a:bodyPr>
          <a:lstStyle/>
          <a:p>
            <a:r>
              <a:rPr lang="zh-CN" altLang="en-US" sz="2800" b="1" dirty="0">
                <a:solidFill>
                  <a:schemeClr val="bg1"/>
                </a:solidFill>
              </a:rPr>
              <a:t>研究目的</a:t>
            </a:r>
            <a:endParaRPr lang="en-GB" sz="2800" b="1" dirty="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custDataLst>
              <p:tags r:id="rId1"/>
            </p:custDataLst>
          </p:nvPr>
        </p:nvSpPr>
        <p:spPr>
          <a:xfrm>
            <a:off x="0" y="865301"/>
            <a:ext cx="10969200" cy="705600"/>
          </a:xfrm>
          <a:prstGeom prst="rect">
            <a:avLst/>
          </a:prstGeom>
        </p:spPr>
        <p:txBody>
          <a:bodyPr vert="horz" lIns="90000" tIns="46800" rIns="90000" bIns="46800" rtlCol="0" anchor="ctr" anchorCtr="0">
            <a:normAutofit/>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a:lstStyle>
          <a:p>
            <a:r>
              <a:rPr lang="zh-CN" altLang="en-US" sz="2000" dirty="0">
                <a:solidFill>
                  <a:schemeClr val="bg1"/>
                </a:solidFill>
                <a:latin typeface="SimSun-ExtB" panose="02010609060101010101" pitchFamily="49" charset="-122"/>
                <a:ea typeface="SimSun-ExtB" panose="02010609060101010101" pitchFamily="49" charset="-122"/>
                <a:cs typeface="Tahoma" panose="020B0604030504040204" charset="0"/>
              </a:rPr>
              <a:t>三种结构模型</a:t>
            </a:r>
            <a:endParaRPr lang="en-GB" altLang="zh-CN" sz="2000" dirty="0">
              <a:solidFill>
                <a:schemeClr val="bg1"/>
              </a:solidFill>
              <a:latin typeface="SimSun-ExtB" panose="02010609060101010101" pitchFamily="49" charset="-122"/>
              <a:ea typeface="SimSun-ExtB" panose="02010609060101010101" pitchFamily="49" charset="-122"/>
              <a:cs typeface="Tahoma" panose="020B0604030504040204" charset="0"/>
            </a:endParaRPr>
          </a:p>
        </p:txBody>
      </p:sp>
      <p:sp>
        <p:nvSpPr>
          <p:cNvPr id="9" name="文本框 8"/>
          <p:cNvSpPr txBox="1"/>
          <p:nvPr/>
        </p:nvSpPr>
        <p:spPr>
          <a:xfrm>
            <a:off x="636905" y="4857115"/>
            <a:ext cx="9256395" cy="368300"/>
          </a:xfrm>
          <a:prstGeom prst="rect">
            <a:avLst/>
          </a:prstGeom>
          <a:noFill/>
        </p:spPr>
        <p:txBody>
          <a:bodyPr wrap="square" rtlCol="0">
            <a:spAutoFit/>
          </a:bodyPr>
          <a:lstStyle/>
          <a:p>
            <a:endParaRPr lang="zh-CN" altLang="en-US"/>
          </a:p>
        </p:txBody>
      </p:sp>
      <p:pic>
        <p:nvPicPr>
          <p:cNvPr id="2" name="图片 1"/>
          <p:cNvPicPr>
            <a:picLocks noChangeAspect="1"/>
          </p:cNvPicPr>
          <p:nvPr>
            <p:custDataLst>
              <p:tags r:id="rId2"/>
            </p:custDataLst>
          </p:nvPr>
        </p:nvPicPr>
        <p:blipFill>
          <a:blip r:embed="rId9"/>
          <a:srcRect l="5053" t="30059" r="79591" b="37806"/>
          <a:stretch>
            <a:fillRect/>
          </a:stretch>
        </p:blipFill>
        <p:spPr>
          <a:xfrm>
            <a:off x="7989455" y="1313035"/>
            <a:ext cx="4202545" cy="5567366"/>
          </a:xfrm>
          <a:prstGeom prst="rect">
            <a:avLst/>
          </a:prstGeom>
        </p:spPr>
      </p:pic>
      <p:pic>
        <p:nvPicPr>
          <p:cNvPr id="4" name="图片 3" descr="1-s2.0-S0264127522004221-gr9_lrg"/>
          <p:cNvPicPr>
            <a:picLocks noChangeAspect="1"/>
          </p:cNvPicPr>
          <p:nvPr/>
        </p:nvPicPr>
        <p:blipFill>
          <a:blip r:embed="rId10"/>
          <a:srcRect l="-447" t="4613" r="-729" b="57616"/>
          <a:stretch>
            <a:fillRect/>
          </a:stretch>
        </p:blipFill>
        <p:spPr>
          <a:xfrm>
            <a:off x="-27940" y="4222755"/>
            <a:ext cx="7278485" cy="1813369"/>
          </a:xfrm>
          <a:prstGeom prst="rect">
            <a:avLst/>
          </a:prstGeom>
        </p:spPr>
      </p:pic>
      <p:grpSp>
        <p:nvGrpSpPr>
          <p:cNvPr id="6" name="组合 5"/>
          <p:cNvGrpSpPr/>
          <p:nvPr/>
        </p:nvGrpSpPr>
        <p:grpSpPr>
          <a:xfrm>
            <a:off x="104775" y="1915709"/>
            <a:ext cx="6808711" cy="1513087"/>
            <a:chOff x="-414" y="4456"/>
            <a:chExt cx="10722" cy="2383"/>
          </a:xfrm>
        </p:grpSpPr>
        <p:pic>
          <p:nvPicPr>
            <p:cNvPr id="12" name="Picture 11"/>
            <p:cNvPicPr>
              <a:picLocks noChangeAspect="1"/>
            </p:cNvPicPr>
            <p:nvPr>
              <p:custDataLst>
                <p:tags r:id="rId3"/>
              </p:custDataLst>
            </p:nvPr>
          </p:nvPicPr>
          <p:blipFill>
            <a:blip r:embed="rId11">
              <a:extLst>
                <a:ext uri="{28A0092B-C50C-407E-A947-70E740481C1C}">
                  <a14:useLocalDpi xmlns:a14="http://schemas.microsoft.com/office/drawing/2010/main" val="0"/>
                </a:ext>
              </a:extLst>
            </a:blip>
            <a:stretch>
              <a:fillRect/>
            </a:stretch>
          </p:blipFill>
          <p:spPr>
            <a:xfrm>
              <a:off x="5322" y="4456"/>
              <a:ext cx="2325" cy="2383"/>
            </a:xfrm>
            <a:prstGeom prst="rect">
              <a:avLst/>
            </a:prstGeom>
          </p:spPr>
        </p:pic>
        <p:pic>
          <p:nvPicPr>
            <p:cNvPr id="13" name="Picture 12"/>
            <p:cNvPicPr>
              <a:picLocks noChangeAspect="1"/>
            </p:cNvPicPr>
            <p:nvPr>
              <p:custDataLst>
                <p:tags r:id="rId4"/>
              </p:custDataLst>
            </p:nvPr>
          </p:nvPicPr>
          <p:blipFill>
            <a:blip r:embed="rId12">
              <a:extLst>
                <a:ext uri="{28A0092B-C50C-407E-A947-70E740481C1C}">
                  <a14:useLocalDpi xmlns:a14="http://schemas.microsoft.com/office/drawing/2010/main" val="0"/>
                </a:ext>
              </a:extLst>
            </a:blip>
            <a:stretch>
              <a:fillRect/>
            </a:stretch>
          </p:blipFill>
          <p:spPr>
            <a:xfrm>
              <a:off x="2454" y="4456"/>
              <a:ext cx="2325" cy="2383"/>
            </a:xfrm>
            <a:prstGeom prst="rect">
              <a:avLst/>
            </a:prstGeom>
          </p:spPr>
        </p:pic>
        <p:pic>
          <p:nvPicPr>
            <p:cNvPr id="35" name="Picture 34"/>
            <p:cNvPicPr>
              <a:picLocks noChangeAspect="1"/>
            </p:cNvPicPr>
            <p:nvPr>
              <p:custDataLst>
                <p:tags r:id="rId5"/>
              </p:custDataLst>
            </p:nvPr>
          </p:nvPicPr>
          <p:blipFill>
            <a:blip r:embed="rId13">
              <a:extLst>
                <a:ext uri="{28A0092B-C50C-407E-A947-70E740481C1C}">
                  <a14:useLocalDpi xmlns:a14="http://schemas.microsoft.com/office/drawing/2010/main" val="0"/>
                </a:ext>
              </a:extLst>
            </a:blip>
            <a:stretch>
              <a:fillRect/>
            </a:stretch>
          </p:blipFill>
          <p:spPr>
            <a:xfrm>
              <a:off x="-414" y="4456"/>
              <a:ext cx="2325" cy="2383"/>
            </a:xfrm>
            <a:prstGeom prst="rect">
              <a:avLst/>
            </a:prstGeom>
          </p:spPr>
        </p:pic>
        <p:pic>
          <p:nvPicPr>
            <p:cNvPr id="36" name="Picture 35"/>
            <p:cNvPicPr>
              <a:picLocks noChangeAspect="1"/>
            </p:cNvPicPr>
            <p:nvPr>
              <p:custDataLst>
                <p:tags r:id="rId6"/>
              </p:custDataLst>
            </p:nvPr>
          </p:nvPicPr>
          <p:blipFill>
            <a:blip r:embed="rId14">
              <a:extLst>
                <a:ext uri="{28A0092B-C50C-407E-A947-70E740481C1C}">
                  <a14:useLocalDpi xmlns:a14="http://schemas.microsoft.com/office/drawing/2010/main" val="0"/>
                </a:ext>
              </a:extLst>
            </a:blip>
            <a:stretch>
              <a:fillRect/>
            </a:stretch>
          </p:blipFill>
          <p:spPr>
            <a:xfrm>
              <a:off x="7983" y="4456"/>
              <a:ext cx="2325" cy="2383"/>
            </a:xfrm>
            <a:prstGeom prst="rect">
              <a:avLst/>
            </a:prstGeom>
          </p:spPr>
        </p:pic>
      </p:grpSp>
      <p:sp>
        <p:nvSpPr>
          <p:cNvPr id="10" name="Text Box 9"/>
          <p:cNvSpPr txBox="1"/>
          <p:nvPr/>
        </p:nvSpPr>
        <p:spPr>
          <a:xfrm>
            <a:off x="0" y="6049010"/>
            <a:ext cx="7539355" cy="368300"/>
          </a:xfrm>
          <a:prstGeom prst="rect">
            <a:avLst/>
          </a:prstGeom>
          <a:noFill/>
        </p:spPr>
        <p:txBody>
          <a:bodyPr wrap="square" rtlCol="0">
            <a:spAutoFit/>
          </a:bodyPr>
          <a:lstStyle/>
          <a:p>
            <a:r>
              <a:rPr lang="zh-CN" altLang="en-US" dirty="0">
                <a:solidFill>
                  <a:schemeClr val="bg1"/>
                </a:solidFill>
              </a:rPr>
              <a:t>三维不相交杆模型</a:t>
            </a:r>
            <a:r>
              <a:rPr lang="en-US" altLang="zh-CN" dirty="0">
                <a:solidFill>
                  <a:schemeClr val="bg1"/>
                </a:solidFill>
              </a:rPr>
              <a:t>[2]</a:t>
            </a:r>
          </a:p>
        </p:txBody>
      </p:sp>
      <p:sp>
        <p:nvSpPr>
          <p:cNvPr id="14" name="Text Box 13"/>
          <p:cNvSpPr txBox="1"/>
          <p:nvPr/>
        </p:nvSpPr>
        <p:spPr>
          <a:xfrm>
            <a:off x="-27940" y="3472293"/>
            <a:ext cx="4403090" cy="368300"/>
          </a:xfrm>
          <a:prstGeom prst="rect">
            <a:avLst/>
          </a:prstGeom>
          <a:noFill/>
        </p:spPr>
        <p:txBody>
          <a:bodyPr wrap="square" rtlCol="0">
            <a:spAutoFit/>
          </a:bodyPr>
          <a:lstStyle/>
          <a:p>
            <a:r>
              <a:rPr lang="en-US" altLang="en-GB" dirty="0">
                <a:solidFill>
                  <a:schemeClr val="bg1"/>
                </a:solidFill>
              </a:rPr>
              <a:t> </a:t>
            </a:r>
            <a:r>
              <a:rPr lang="ja-JP" altLang="en-US" dirty="0">
                <a:solidFill>
                  <a:schemeClr val="bg1"/>
                </a:solidFill>
              </a:rPr>
              <a:t>多平面杆模型</a:t>
            </a:r>
            <a:endParaRPr lang="en-US" altLang="en-GB" dirty="0">
              <a:solidFill>
                <a:schemeClr val="bg1"/>
              </a:solidFill>
            </a:endParaRPr>
          </a:p>
        </p:txBody>
      </p:sp>
      <p:sp>
        <p:nvSpPr>
          <p:cNvPr id="15" name="Text Box 14"/>
          <p:cNvSpPr txBox="1"/>
          <p:nvPr/>
        </p:nvSpPr>
        <p:spPr>
          <a:xfrm>
            <a:off x="7866727" y="872718"/>
            <a:ext cx="3525174" cy="1396365"/>
          </a:xfrm>
          <a:prstGeom prst="rect">
            <a:avLst/>
          </a:prstGeom>
          <a:noFill/>
        </p:spPr>
        <p:txBody>
          <a:bodyPr wrap="square" rtlCol="0">
            <a:noAutofit/>
          </a:bodyPr>
          <a:lstStyle/>
          <a:p>
            <a:r>
              <a:rPr lang="zh-CN" altLang="en-US" dirty="0">
                <a:solidFill>
                  <a:schemeClr val="bg1"/>
                </a:solidFill>
              </a:rPr>
              <a:t>纤维交集度与网格划分</a:t>
            </a:r>
            <a:r>
              <a:rPr lang="en-US" altLang="zh-CN" dirty="0">
                <a:solidFill>
                  <a:schemeClr val="bg1"/>
                </a:solidFill>
              </a:rPr>
              <a:t>[3,4]</a:t>
            </a:r>
          </a:p>
        </p:txBody>
      </p:sp>
      <p:sp>
        <p:nvSpPr>
          <p:cNvPr id="3" name="文本框 2">
            <a:extLst>
              <a:ext uri="{FF2B5EF4-FFF2-40B4-BE49-F238E27FC236}">
                <a16:creationId xmlns:a16="http://schemas.microsoft.com/office/drawing/2014/main" id="{3CD16D25-CC06-84D7-715F-DC5C5EBD7040}"/>
              </a:ext>
            </a:extLst>
          </p:cNvPr>
          <p:cNvSpPr txBox="1"/>
          <p:nvPr/>
        </p:nvSpPr>
        <p:spPr>
          <a:xfrm>
            <a:off x="104775" y="174586"/>
            <a:ext cx="1620957" cy="523220"/>
          </a:xfrm>
          <a:prstGeom prst="rect">
            <a:avLst/>
          </a:prstGeom>
          <a:noFill/>
        </p:spPr>
        <p:txBody>
          <a:bodyPr wrap="none" rtlCol="0">
            <a:spAutoFit/>
          </a:bodyPr>
          <a:lstStyle/>
          <a:p>
            <a:r>
              <a:rPr lang="zh-CN" altLang="en-US" sz="2800" b="1" dirty="0">
                <a:solidFill>
                  <a:schemeClr val="bg1"/>
                </a:solidFill>
              </a:rPr>
              <a:t>研究方法</a:t>
            </a:r>
            <a:endParaRPr lang="en-GB" sz="2800" b="1" dirty="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7A0035D-4004-57CD-1A2E-6DE97788AA6D}"/>
              </a:ext>
            </a:extLst>
          </p:cNvPr>
          <p:cNvSpPr>
            <a:spLocks noGrp="1"/>
          </p:cNvSpPr>
          <p:nvPr>
            <p:custDataLst>
              <p:tags r:id="rId1"/>
            </p:custDataLst>
          </p:nvPr>
        </p:nvSpPr>
        <p:spPr>
          <a:xfrm>
            <a:off x="0" y="1665685"/>
            <a:ext cx="10969200" cy="705600"/>
          </a:xfrm>
          <a:prstGeom prst="rect">
            <a:avLst/>
          </a:prstGeom>
        </p:spPr>
        <p:txBody>
          <a:bodyPr vert="horz" lIns="90000" tIns="46800" rIns="90000" bIns="46800" rtlCol="0" anchor="ctr" anchorCtr="0">
            <a:normAutofit/>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a:lstStyle>
          <a:p>
            <a:r>
              <a:rPr lang="zh-CN" altLang="en-US" sz="2000" dirty="0">
                <a:solidFill>
                  <a:schemeClr val="bg1"/>
                </a:solidFill>
                <a:latin typeface="SimSun-ExtB" panose="02010609060101010101" pitchFamily="49" charset="-122"/>
                <a:ea typeface="SimSun-ExtB" panose="02010609060101010101" pitchFamily="49" charset="-122"/>
                <a:cs typeface="Tahoma" panose="020B0604030504040204" charset="0"/>
              </a:rPr>
              <a:t>一个多物理场</a:t>
            </a:r>
            <a:endParaRPr lang="en-GB" altLang="zh-CN" sz="2000" dirty="0">
              <a:solidFill>
                <a:schemeClr val="bg1"/>
              </a:solidFill>
              <a:latin typeface="SimSun-ExtB" panose="02010609060101010101" pitchFamily="49" charset="-122"/>
              <a:ea typeface="SimSun-ExtB" panose="02010609060101010101" pitchFamily="49" charset="-122"/>
              <a:cs typeface="Tahoma" panose="020B0604030504040204" charset="0"/>
            </a:endParaRPr>
          </a:p>
        </p:txBody>
      </p:sp>
      <p:grpSp>
        <p:nvGrpSpPr>
          <p:cNvPr id="3" name="Group 13">
            <a:extLst>
              <a:ext uri="{FF2B5EF4-FFF2-40B4-BE49-F238E27FC236}">
                <a16:creationId xmlns:a16="http://schemas.microsoft.com/office/drawing/2014/main" id="{18358D7B-3C8D-A5B0-4AC0-57FFD90BA5EF}"/>
              </a:ext>
            </a:extLst>
          </p:cNvPr>
          <p:cNvGrpSpPr/>
          <p:nvPr/>
        </p:nvGrpSpPr>
        <p:grpSpPr>
          <a:xfrm>
            <a:off x="5416991" y="831975"/>
            <a:ext cx="6761665" cy="2917763"/>
            <a:chOff x="3197" y="2579"/>
            <a:chExt cx="13540" cy="3316"/>
          </a:xfrm>
        </p:grpSpPr>
        <p:sp>
          <p:nvSpPr>
            <p:cNvPr id="6" name="矩形 1">
              <a:extLst>
                <a:ext uri="{FF2B5EF4-FFF2-40B4-BE49-F238E27FC236}">
                  <a16:creationId xmlns:a16="http://schemas.microsoft.com/office/drawing/2014/main" id="{BFD04CCE-A68C-7749-F641-F2415D283B9B}"/>
                </a:ext>
              </a:extLst>
            </p:cNvPr>
            <p:cNvSpPr/>
            <p:nvPr/>
          </p:nvSpPr>
          <p:spPr>
            <a:xfrm>
              <a:off x="3197" y="2579"/>
              <a:ext cx="13540" cy="331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grpSp>
          <p:nvGrpSpPr>
            <p:cNvPr id="7" name="Group 15">
              <a:extLst>
                <a:ext uri="{FF2B5EF4-FFF2-40B4-BE49-F238E27FC236}">
                  <a16:creationId xmlns:a16="http://schemas.microsoft.com/office/drawing/2014/main" id="{B2E477F0-0EBE-49E9-88F4-1296C50A5BED}"/>
                </a:ext>
              </a:extLst>
            </p:cNvPr>
            <p:cNvGrpSpPr/>
            <p:nvPr/>
          </p:nvGrpSpPr>
          <p:grpSpPr>
            <a:xfrm>
              <a:off x="3487" y="2625"/>
              <a:ext cx="13149" cy="3029"/>
              <a:chOff x="3487" y="2625"/>
              <a:chExt cx="13149" cy="3029"/>
            </a:xfrm>
          </p:grpSpPr>
          <p:pic>
            <p:nvPicPr>
              <p:cNvPr id="8" name="Picture 1">
                <a:extLst>
                  <a:ext uri="{FF2B5EF4-FFF2-40B4-BE49-F238E27FC236}">
                    <a16:creationId xmlns:a16="http://schemas.microsoft.com/office/drawing/2014/main" id="{876E752A-6898-B2FE-ECAB-5E67D368B19B}"/>
                  </a:ext>
                </a:extLst>
              </p:cNvPr>
              <p:cNvPicPr>
                <a:picLocks noChangeAspect="1"/>
              </p:cNvPicPr>
              <p:nvPr>
                <p:custDataLst>
                  <p:tags r:id="rId4"/>
                </p:custDataLst>
              </p:nvPr>
            </p:nvPicPr>
            <p:blipFill>
              <a:blip r:embed="rId7"/>
              <a:stretch>
                <a:fillRect/>
              </a:stretch>
            </p:blipFill>
            <p:spPr>
              <a:xfrm>
                <a:off x="10439" y="2648"/>
                <a:ext cx="6197" cy="2890"/>
              </a:xfrm>
              <a:prstGeom prst="rect">
                <a:avLst/>
              </a:prstGeom>
            </p:spPr>
          </p:pic>
          <p:pic>
            <p:nvPicPr>
              <p:cNvPr id="9" name="Picture 4">
                <a:extLst>
                  <a:ext uri="{FF2B5EF4-FFF2-40B4-BE49-F238E27FC236}">
                    <a16:creationId xmlns:a16="http://schemas.microsoft.com/office/drawing/2014/main" id="{769C4C67-59DA-638F-ABAD-5AF52F5985EE}"/>
                  </a:ext>
                </a:extLst>
              </p:cNvPr>
              <p:cNvPicPr>
                <a:picLocks noChangeAspect="1"/>
              </p:cNvPicPr>
              <p:nvPr>
                <p:custDataLst>
                  <p:tags r:id="rId5"/>
                </p:custDataLst>
              </p:nvPr>
            </p:nvPicPr>
            <p:blipFill>
              <a:blip r:embed="rId8"/>
              <a:stretch>
                <a:fillRect/>
              </a:stretch>
            </p:blipFill>
            <p:spPr>
              <a:xfrm>
                <a:off x="3487" y="2625"/>
                <a:ext cx="6851" cy="3029"/>
              </a:xfrm>
              <a:prstGeom prst="rect">
                <a:avLst/>
              </a:prstGeom>
            </p:spPr>
          </p:pic>
        </p:grpSp>
      </p:grpSp>
      <p:pic>
        <p:nvPicPr>
          <p:cNvPr id="5" name="Picture 4">
            <a:extLst>
              <a:ext uri="{FF2B5EF4-FFF2-40B4-BE49-F238E27FC236}">
                <a16:creationId xmlns:a16="http://schemas.microsoft.com/office/drawing/2014/main" id="{8303E4E4-DA0B-4485-B055-D9ACD9D5664C}"/>
              </a:ext>
            </a:extLst>
          </p:cNvPr>
          <p:cNvPicPr>
            <a:picLocks noChangeAspect="1"/>
          </p:cNvPicPr>
          <p:nvPr/>
        </p:nvPicPr>
        <p:blipFill rotWithShape="1">
          <a:blip r:embed="rId9"/>
          <a:srcRect t="39626" r="65259" b="26106"/>
          <a:stretch/>
        </p:blipFill>
        <p:spPr>
          <a:xfrm>
            <a:off x="-59994" y="2401642"/>
            <a:ext cx="4934076" cy="3114806"/>
          </a:xfrm>
          <a:prstGeom prst="rect">
            <a:avLst/>
          </a:prstGeom>
        </p:spPr>
      </p:pic>
      <p:graphicFrame>
        <p:nvGraphicFramePr>
          <p:cNvPr id="10" name="图表 9">
            <a:extLst>
              <a:ext uri="{FF2B5EF4-FFF2-40B4-BE49-F238E27FC236}">
                <a16:creationId xmlns:a16="http://schemas.microsoft.com/office/drawing/2014/main" id="{78B8E0A7-AB18-7409-3371-7A4D0A23ED98}"/>
              </a:ext>
            </a:extLst>
          </p:cNvPr>
          <p:cNvGraphicFramePr/>
          <p:nvPr>
            <p:custDataLst>
              <p:tags r:id="rId2"/>
            </p:custDataLst>
            <p:extLst>
              <p:ext uri="{D42A27DB-BD31-4B8C-83A1-F6EECF244321}">
                <p14:modId xmlns:p14="http://schemas.microsoft.com/office/powerpoint/2010/main" val="281494097"/>
              </p:ext>
            </p:extLst>
          </p:nvPr>
        </p:nvGraphicFramePr>
        <p:xfrm>
          <a:off x="5416991" y="3853011"/>
          <a:ext cx="3394176" cy="2714700"/>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11" name="图表 10">
            <a:extLst>
              <a:ext uri="{FF2B5EF4-FFF2-40B4-BE49-F238E27FC236}">
                <a16:creationId xmlns:a16="http://schemas.microsoft.com/office/drawing/2014/main" id="{B260AC70-869F-922E-84FF-2F72025CA575}"/>
              </a:ext>
            </a:extLst>
          </p:cNvPr>
          <p:cNvGraphicFramePr/>
          <p:nvPr>
            <p:custDataLst>
              <p:tags r:id="rId3"/>
            </p:custDataLst>
            <p:extLst>
              <p:ext uri="{D42A27DB-BD31-4B8C-83A1-F6EECF244321}">
                <p14:modId xmlns:p14="http://schemas.microsoft.com/office/powerpoint/2010/main" val="2973666547"/>
              </p:ext>
            </p:extLst>
          </p:nvPr>
        </p:nvGraphicFramePr>
        <p:xfrm>
          <a:off x="8811167" y="3860784"/>
          <a:ext cx="3380833" cy="2714700"/>
        </p:xfrm>
        <a:graphic>
          <a:graphicData uri="http://schemas.openxmlformats.org/drawingml/2006/chart">
            <c:chart xmlns:c="http://schemas.openxmlformats.org/drawingml/2006/chart" xmlns:r="http://schemas.openxmlformats.org/officeDocument/2006/relationships" r:id="rId11"/>
          </a:graphicData>
        </a:graphic>
      </p:graphicFrame>
      <p:sp>
        <p:nvSpPr>
          <p:cNvPr id="12" name="文本框 11">
            <a:extLst>
              <a:ext uri="{FF2B5EF4-FFF2-40B4-BE49-F238E27FC236}">
                <a16:creationId xmlns:a16="http://schemas.microsoft.com/office/drawing/2014/main" id="{5226B857-BF7D-ADE2-8E59-823254F65E7E}"/>
              </a:ext>
            </a:extLst>
          </p:cNvPr>
          <p:cNvSpPr txBox="1"/>
          <p:nvPr/>
        </p:nvSpPr>
        <p:spPr>
          <a:xfrm>
            <a:off x="104775" y="174586"/>
            <a:ext cx="1620957" cy="523220"/>
          </a:xfrm>
          <a:prstGeom prst="rect">
            <a:avLst/>
          </a:prstGeom>
          <a:noFill/>
        </p:spPr>
        <p:txBody>
          <a:bodyPr wrap="none" rtlCol="0">
            <a:spAutoFit/>
          </a:bodyPr>
          <a:lstStyle/>
          <a:p>
            <a:r>
              <a:rPr lang="zh-CN" altLang="en-US" sz="2800" b="1" dirty="0">
                <a:solidFill>
                  <a:schemeClr val="bg1"/>
                </a:solidFill>
              </a:rPr>
              <a:t>研究方法</a:t>
            </a:r>
            <a:endParaRPr lang="en-GB" sz="2800" b="1" dirty="0">
              <a:solidFill>
                <a:schemeClr val="bg1"/>
              </a:solidFill>
            </a:endParaRPr>
          </a:p>
        </p:txBody>
      </p:sp>
    </p:spTree>
    <p:extLst>
      <p:ext uri="{BB962C8B-B14F-4D97-AF65-F5344CB8AC3E}">
        <p14:creationId xmlns:p14="http://schemas.microsoft.com/office/powerpoint/2010/main" val="1089047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437C580-C08C-4D41-968D-7251F374BE97}"/>
              </a:ext>
            </a:extLst>
          </p:cNvPr>
          <p:cNvPicPr>
            <a:picLocks noChangeAspect="1"/>
          </p:cNvPicPr>
          <p:nvPr/>
        </p:nvPicPr>
        <p:blipFill>
          <a:blip r:embed="rId2"/>
          <a:stretch>
            <a:fillRect/>
          </a:stretch>
        </p:blipFill>
        <p:spPr>
          <a:xfrm>
            <a:off x="2191748" y="656635"/>
            <a:ext cx="4104297" cy="2797918"/>
          </a:xfrm>
          <a:prstGeom prst="rect">
            <a:avLst/>
          </a:prstGeom>
        </p:spPr>
      </p:pic>
      <p:pic>
        <p:nvPicPr>
          <p:cNvPr id="6" name="Picture 5">
            <a:extLst>
              <a:ext uri="{FF2B5EF4-FFF2-40B4-BE49-F238E27FC236}">
                <a16:creationId xmlns:a16="http://schemas.microsoft.com/office/drawing/2014/main" id="{340FD7DD-FBA0-4524-842F-FE6C661BB066}"/>
              </a:ext>
            </a:extLst>
          </p:cNvPr>
          <p:cNvPicPr>
            <a:picLocks noChangeAspect="1"/>
          </p:cNvPicPr>
          <p:nvPr/>
        </p:nvPicPr>
        <p:blipFill rotWithShape="1">
          <a:blip r:embed="rId3">
            <a:extLst>
              <a:ext uri="{28A0092B-C50C-407E-A947-70E740481C1C}">
                <a14:useLocalDpi xmlns:a14="http://schemas.microsoft.com/office/drawing/2010/main" val="0"/>
              </a:ext>
            </a:extLst>
          </a:blip>
          <a:srcRect l="22805" r="-2989"/>
          <a:stretch/>
        </p:blipFill>
        <p:spPr>
          <a:xfrm>
            <a:off x="5470275" y="631082"/>
            <a:ext cx="4313936" cy="2884918"/>
          </a:xfrm>
          <a:prstGeom prst="rect">
            <a:avLst/>
          </a:prstGeom>
        </p:spPr>
      </p:pic>
      <p:pic>
        <p:nvPicPr>
          <p:cNvPr id="7" name="Picture 6">
            <a:extLst>
              <a:ext uri="{FF2B5EF4-FFF2-40B4-BE49-F238E27FC236}">
                <a16:creationId xmlns:a16="http://schemas.microsoft.com/office/drawing/2014/main" id="{F2148633-0C1D-494E-AA25-D7CC97A06CA9}"/>
              </a:ext>
            </a:extLst>
          </p:cNvPr>
          <p:cNvPicPr>
            <a:picLocks noChangeAspect="1"/>
          </p:cNvPicPr>
          <p:nvPr/>
        </p:nvPicPr>
        <p:blipFill rotWithShape="1">
          <a:blip r:embed="rId4">
            <a:extLst>
              <a:ext uri="{28A0092B-C50C-407E-A947-70E740481C1C}">
                <a14:useLocalDpi xmlns:a14="http://schemas.microsoft.com/office/drawing/2010/main" val="0"/>
              </a:ext>
            </a:extLst>
          </a:blip>
          <a:srcRect l="23420" r="19147"/>
          <a:stretch/>
        </p:blipFill>
        <p:spPr>
          <a:xfrm>
            <a:off x="248155" y="745843"/>
            <a:ext cx="2670536" cy="2683157"/>
          </a:xfrm>
          <a:prstGeom prst="rect">
            <a:avLst/>
          </a:prstGeom>
        </p:spPr>
      </p:pic>
      <p:sp>
        <p:nvSpPr>
          <p:cNvPr id="2" name="文本框 1">
            <a:extLst>
              <a:ext uri="{FF2B5EF4-FFF2-40B4-BE49-F238E27FC236}">
                <a16:creationId xmlns:a16="http://schemas.microsoft.com/office/drawing/2014/main" id="{982F4BCF-6602-E009-3A22-D2C74F3287BC}"/>
              </a:ext>
            </a:extLst>
          </p:cNvPr>
          <p:cNvSpPr txBox="1"/>
          <p:nvPr/>
        </p:nvSpPr>
        <p:spPr>
          <a:xfrm>
            <a:off x="9677892" y="813290"/>
            <a:ext cx="2206475" cy="1477328"/>
          </a:xfrm>
          <a:prstGeom prst="rect">
            <a:avLst/>
          </a:prstGeom>
          <a:noFill/>
        </p:spPr>
        <p:txBody>
          <a:bodyPr wrap="square" rtlCol="0">
            <a:spAutoFit/>
          </a:bodyPr>
          <a:lstStyle/>
          <a:p>
            <a:r>
              <a:rPr lang="zh-CN" altLang="en-US" dirty="0">
                <a:solidFill>
                  <a:schemeClr val="bg1"/>
                </a:solidFill>
              </a:rPr>
              <a:t>基准模型</a:t>
            </a:r>
            <a:endParaRPr lang="en-US" altLang="zh-CN" dirty="0">
              <a:solidFill>
                <a:schemeClr val="bg1"/>
              </a:solidFill>
            </a:endParaRPr>
          </a:p>
          <a:p>
            <a:endParaRPr lang="en-GB" altLang="zh-CN" dirty="0">
              <a:solidFill>
                <a:schemeClr val="bg1"/>
              </a:solidFill>
            </a:endParaRPr>
          </a:p>
          <a:p>
            <a:pPr marL="285750" indent="-285750" algn="ctr">
              <a:buFont typeface="Arial" panose="020B0604020202020204" pitchFamily="34" charset="0"/>
              <a:buChar char="•"/>
            </a:pPr>
            <a:r>
              <a:rPr lang="zh-CN" altLang="en-US" dirty="0">
                <a:solidFill>
                  <a:schemeClr val="bg1"/>
                </a:solidFill>
              </a:rPr>
              <a:t>真空</a:t>
            </a:r>
            <a:endParaRPr lang="en-GB" altLang="zh-CN" dirty="0">
              <a:solidFill>
                <a:schemeClr val="bg1"/>
              </a:solidFill>
            </a:endParaRPr>
          </a:p>
          <a:p>
            <a:pPr marL="285750" indent="-285750" algn="ctr">
              <a:buFont typeface="Arial" panose="020B0604020202020204" pitchFamily="34" charset="0"/>
              <a:buChar char="•"/>
            </a:pPr>
            <a:r>
              <a:rPr lang="zh-CN" altLang="en-US" dirty="0">
                <a:solidFill>
                  <a:schemeClr val="bg1"/>
                </a:solidFill>
              </a:rPr>
              <a:t>空气</a:t>
            </a:r>
            <a:endParaRPr lang="en-GB" altLang="zh-CN" dirty="0">
              <a:solidFill>
                <a:schemeClr val="bg1"/>
              </a:solidFill>
            </a:endParaRPr>
          </a:p>
          <a:p>
            <a:pPr marL="285750" indent="-285750" algn="ctr">
              <a:buFont typeface="Arial" panose="020B0604020202020204" pitchFamily="34" charset="0"/>
              <a:buChar char="•"/>
            </a:pPr>
            <a:r>
              <a:rPr lang="zh-CN" altLang="en-US" dirty="0">
                <a:solidFill>
                  <a:schemeClr val="bg1"/>
                </a:solidFill>
              </a:rPr>
              <a:t>固体</a:t>
            </a:r>
            <a:endParaRPr lang="en-GB" dirty="0">
              <a:solidFill>
                <a:schemeClr val="bg1"/>
              </a:solidFill>
            </a:endParaRPr>
          </a:p>
        </p:txBody>
      </p:sp>
      <p:pic>
        <p:nvPicPr>
          <p:cNvPr id="13" name="图片 12">
            <a:extLst>
              <a:ext uri="{FF2B5EF4-FFF2-40B4-BE49-F238E27FC236}">
                <a16:creationId xmlns:a16="http://schemas.microsoft.com/office/drawing/2014/main" id="{28086F80-1BDF-FC36-66AA-6AA0DCF2CF10}"/>
              </a:ext>
            </a:extLst>
          </p:cNvPr>
          <p:cNvPicPr>
            <a:picLocks noChangeAspect="1"/>
          </p:cNvPicPr>
          <p:nvPr/>
        </p:nvPicPr>
        <p:blipFill>
          <a:blip r:embed="rId5"/>
          <a:stretch>
            <a:fillRect/>
          </a:stretch>
        </p:blipFill>
        <p:spPr>
          <a:xfrm>
            <a:off x="1027689" y="3753533"/>
            <a:ext cx="4023982" cy="2953720"/>
          </a:xfrm>
          <a:prstGeom prst="rect">
            <a:avLst/>
          </a:prstGeom>
        </p:spPr>
      </p:pic>
      <p:pic>
        <p:nvPicPr>
          <p:cNvPr id="11" name="图片 10">
            <a:extLst>
              <a:ext uri="{FF2B5EF4-FFF2-40B4-BE49-F238E27FC236}">
                <a16:creationId xmlns:a16="http://schemas.microsoft.com/office/drawing/2014/main" id="{0C241AB7-6B08-5E1D-F8E0-25207679264C}"/>
              </a:ext>
            </a:extLst>
          </p:cNvPr>
          <p:cNvPicPr>
            <a:picLocks noChangeAspect="1"/>
          </p:cNvPicPr>
          <p:nvPr/>
        </p:nvPicPr>
        <p:blipFill>
          <a:blip r:embed="rId6"/>
          <a:stretch>
            <a:fillRect/>
          </a:stretch>
        </p:blipFill>
        <p:spPr>
          <a:xfrm>
            <a:off x="4566865" y="3802692"/>
            <a:ext cx="3948484" cy="2898300"/>
          </a:xfrm>
          <a:prstGeom prst="rect">
            <a:avLst/>
          </a:prstGeom>
        </p:spPr>
      </p:pic>
      <p:pic>
        <p:nvPicPr>
          <p:cNvPr id="5" name="图片 4">
            <a:extLst>
              <a:ext uri="{FF2B5EF4-FFF2-40B4-BE49-F238E27FC236}">
                <a16:creationId xmlns:a16="http://schemas.microsoft.com/office/drawing/2014/main" id="{6B354051-62CD-01A4-8365-158F20502E64}"/>
              </a:ext>
            </a:extLst>
          </p:cNvPr>
          <p:cNvPicPr>
            <a:picLocks noChangeAspect="1"/>
          </p:cNvPicPr>
          <p:nvPr/>
        </p:nvPicPr>
        <p:blipFill>
          <a:blip r:embed="rId7"/>
          <a:stretch>
            <a:fillRect/>
          </a:stretch>
        </p:blipFill>
        <p:spPr>
          <a:xfrm>
            <a:off x="8123353" y="3871496"/>
            <a:ext cx="3761014" cy="2829495"/>
          </a:xfrm>
          <a:prstGeom prst="rect">
            <a:avLst/>
          </a:prstGeom>
        </p:spPr>
      </p:pic>
      <p:sp>
        <p:nvSpPr>
          <p:cNvPr id="14" name="文本框 13">
            <a:extLst>
              <a:ext uri="{FF2B5EF4-FFF2-40B4-BE49-F238E27FC236}">
                <a16:creationId xmlns:a16="http://schemas.microsoft.com/office/drawing/2014/main" id="{3EE21AD1-8D12-ED6F-EBA8-75F521D121CA}"/>
              </a:ext>
            </a:extLst>
          </p:cNvPr>
          <p:cNvSpPr txBox="1"/>
          <p:nvPr/>
        </p:nvSpPr>
        <p:spPr>
          <a:xfrm>
            <a:off x="104775" y="174586"/>
            <a:ext cx="1620957" cy="523220"/>
          </a:xfrm>
          <a:prstGeom prst="rect">
            <a:avLst/>
          </a:prstGeom>
          <a:noFill/>
        </p:spPr>
        <p:txBody>
          <a:bodyPr wrap="none" rtlCol="0">
            <a:spAutoFit/>
          </a:bodyPr>
          <a:lstStyle/>
          <a:p>
            <a:r>
              <a:rPr lang="zh-CN" altLang="en-US" sz="2800" b="1" dirty="0">
                <a:solidFill>
                  <a:schemeClr val="bg1"/>
                </a:solidFill>
              </a:rPr>
              <a:t>仿真结果</a:t>
            </a:r>
            <a:endParaRPr lang="en-GB" sz="2800" b="1" dirty="0">
              <a:solidFill>
                <a:schemeClr val="bg1"/>
              </a:solidFill>
            </a:endParaRPr>
          </a:p>
        </p:txBody>
      </p:sp>
      <p:sp>
        <p:nvSpPr>
          <p:cNvPr id="3" name="Rectangle 2">
            <a:extLst>
              <a:ext uri="{FF2B5EF4-FFF2-40B4-BE49-F238E27FC236}">
                <a16:creationId xmlns:a16="http://schemas.microsoft.com/office/drawing/2014/main" id="{10FF208F-DEB3-431B-A2D2-F890BA87871F}"/>
              </a:ext>
            </a:extLst>
          </p:cNvPr>
          <p:cNvSpPr/>
          <p:nvPr/>
        </p:nvSpPr>
        <p:spPr>
          <a:xfrm>
            <a:off x="248154" y="616158"/>
            <a:ext cx="9405643" cy="248165"/>
          </a:xfrm>
          <a:prstGeom prst="rect">
            <a:avLst/>
          </a:prstGeom>
          <a:solidFill>
            <a:schemeClr val="tx1"/>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dirty="0"/>
          </a:p>
        </p:txBody>
      </p:sp>
      <p:sp>
        <p:nvSpPr>
          <p:cNvPr id="15" name="Rectangle 14">
            <a:extLst>
              <a:ext uri="{FF2B5EF4-FFF2-40B4-BE49-F238E27FC236}">
                <a16:creationId xmlns:a16="http://schemas.microsoft.com/office/drawing/2014/main" id="{3E078C37-05F0-4913-B847-FD2DE16032CC}"/>
              </a:ext>
            </a:extLst>
          </p:cNvPr>
          <p:cNvSpPr/>
          <p:nvPr/>
        </p:nvSpPr>
        <p:spPr>
          <a:xfrm>
            <a:off x="248155" y="3396157"/>
            <a:ext cx="11943845" cy="609401"/>
          </a:xfrm>
          <a:prstGeom prst="rect">
            <a:avLst/>
          </a:prstGeom>
          <a:solidFill>
            <a:schemeClr val="tx1"/>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dirty="0"/>
          </a:p>
        </p:txBody>
      </p:sp>
      <p:sp>
        <p:nvSpPr>
          <p:cNvPr id="16" name="Rectangle 15">
            <a:extLst>
              <a:ext uri="{FF2B5EF4-FFF2-40B4-BE49-F238E27FC236}">
                <a16:creationId xmlns:a16="http://schemas.microsoft.com/office/drawing/2014/main" id="{634A7681-6B91-4708-90F9-77268D51C26D}"/>
              </a:ext>
            </a:extLst>
          </p:cNvPr>
          <p:cNvSpPr/>
          <p:nvPr/>
        </p:nvSpPr>
        <p:spPr>
          <a:xfrm>
            <a:off x="104775" y="6632189"/>
            <a:ext cx="11943845" cy="117962"/>
          </a:xfrm>
          <a:prstGeom prst="rect">
            <a:avLst/>
          </a:prstGeom>
          <a:solidFill>
            <a:schemeClr val="tx1"/>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dirty="0"/>
          </a:p>
        </p:txBody>
      </p:sp>
      <p:sp>
        <p:nvSpPr>
          <p:cNvPr id="8" name="文本框 7">
            <a:extLst>
              <a:ext uri="{FF2B5EF4-FFF2-40B4-BE49-F238E27FC236}">
                <a16:creationId xmlns:a16="http://schemas.microsoft.com/office/drawing/2014/main" id="{21F114C1-478C-8F27-A0D0-055CDEBB737A}"/>
              </a:ext>
            </a:extLst>
          </p:cNvPr>
          <p:cNvSpPr txBox="1"/>
          <p:nvPr/>
        </p:nvSpPr>
        <p:spPr>
          <a:xfrm>
            <a:off x="94609" y="3633769"/>
            <a:ext cx="2206475" cy="369332"/>
          </a:xfrm>
          <a:prstGeom prst="rect">
            <a:avLst/>
          </a:prstGeom>
          <a:noFill/>
        </p:spPr>
        <p:txBody>
          <a:bodyPr wrap="square" rtlCol="0">
            <a:spAutoFit/>
          </a:bodyPr>
          <a:lstStyle/>
          <a:p>
            <a:r>
              <a:rPr lang="zh-CN" altLang="en-US" dirty="0">
                <a:solidFill>
                  <a:schemeClr val="bg1"/>
                </a:solidFill>
              </a:rPr>
              <a:t>纤维材料模型</a:t>
            </a:r>
            <a:endParaRPr lang="en-US" altLang="zh-CN" dirty="0">
              <a:solidFill>
                <a:schemeClr val="bg1"/>
              </a:solidFill>
            </a:endParaRPr>
          </a:p>
        </p:txBody>
      </p:sp>
    </p:spTree>
    <p:extLst>
      <p:ext uri="{BB962C8B-B14F-4D97-AF65-F5344CB8AC3E}">
        <p14:creationId xmlns:p14="http://schemas.microsoft.com/office/powerpoint/2010/main" val="141514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7"/>
          <p:cNvSpPr txBox="1"/>
          <p:nvPr/>
        </p:nvSpPr>
        <p:spPr>
          <a:xfrm>
            <a:off x="3423285" y="1780540"/>
            <a:ext cx="419100" cy="646331"/>
          </a:xfrm>
          <a:prstGeom prst="rect">
            <a:avLst/>
          </a:prstGeom>
          <a:noFill/>
        </p:spPr>
        <p:txBody>
          <a:bodyPr wrap="square" rtlCol="0">
            <a:spAutoFit/>
          </a:bodyPr>
          <a:lstStyle/>
          <a:p>
            <a:r>
              <a:rPr lang="en-US" altLang="en-GB" dirty="0"/>
              <a:t>Air</a:t>
            </a:r>
          </a:p>
        </p:txBody>
      </p:sp>
      <p:sp>
        <p:nvSpPr>
          <p:cNvPr id="13" name="Text Box 12"/>
          <p:cNvSpPr txBox="1"/>
          <p:nvPr/>
        </p:nvSpPr>
        <p:spPr>
          <a:xfrm>
            <a:off x="1344295" y="4311650"/>
            <a:ext cx="1409700" cy="676910"/>
          </a:xfrm>
          <a:prstGeom prst="rect">
            <a:avLst/>
          </a:prstGeom>
          <a:noFill/>
        </p:spPr>
        <p:txBody>
          <a:bodyPr wrap="square" rtlCol="0">
            <a:noAutofit/>
          </a:bodyPr>
          <a:lstStyle/>
          <a:p>
            <a:r>
              <a:rPr lang="en-US" altLang="en-GB"/>
              <a:t>Fibrous</a:t>
            </a:r>
          </a:p>
          <a:p>
            <a:r>
              <a:rPr lang="en-US" altLang="en-GB"/>
              <a:t>Materials</a:t>
            </a:r>
          </a:p>
        </p:txBody>
      </p:sp>
      <p:pic>
        <p:nvPicPr>
          <p:cNvPr id="4" name="图片 3" descr="图表, 雷达图&#10;&#10;描述已自动生成">
            <a:extLst>
              <a:ext uri="{FF2B5EF4-FFF2-40B4-BE49-F238E27FC236}">
                <a16:creationId xmlns:a16="http://schemas.microsoft.com/office/drawing/2014/main" id="{7BDFF04F-6EFA-BB84-2893-E8A5BED974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422" y="1583010"/>
            <a:ext cx="5647578" cy="4433019"/>
          </a:xfrm>
          <a:prstGeom prst="rect">
            <a:avLst/>
          </a:prstGeom>
        </p:spPr>
      </p:pic>
      <p:pic>
        <p:nvPicPr>
          <p:cNvPr id="16" name="图片 15" descr="图示, 工程绘图&#10;&#10;描述已自动生成">
            <a:extLst>
              <a:ext uri="{FF2B5EF4-FFF2-40B4-BE49-F238E27FC236}">
                <a16:creationId xmlns:a16="http://schemas.microsoft.com/office/drawing/2014/main" id="{6AE77950-1942-09A7-5696-6EBBBD6D549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4271" y="1583010"/>
            <a:ext cx="5910692" cy="4433019"/>
          </a:xfrm>
          <a:prstGeom prst="rect">
            <a:avLst/>
          </a:prstGeom>
        </p:spPr>
      </p:pic>
      <p:sp>
        <p:nvSpPr>
          <p:cNvPr id="3" name="文本框 2">
            <a:extLst>
              <a:ext uri="{FF2B5EF4-FFF2-40B4-BE49-F238E27FC236}">
                <a16:creationId xmlns:a16="http://schemas.microsoft.com/office/drawing/2014/main" id="{D59AF487-4CB2-8B83-BDDA-24E27FC7C80A}"/>
              </a:ext>
            </a:extLst>
          </p:cNvPr>
          <p:cNvSpPr txBox="1"/>
          <p:nvPr/>
        </p:nvSpPr>
        <p:spPr>
          <a:xfrm>
            <a:off x="104775" y="174586"/>
            <a:ext cx="1620957" cy="523220"/>
          </a:xfrm>
          <a:prstGeom prst="rect">
            <a:avLst/>
          </a:prstGeom>
          <a:noFill/>
        </p:spPr>
        <p:txBody>
          <a:bodyPr wrap="none" rtlCol="0">
            <a:spAutoFit/>
          </a:bodyPr>
          <a:lstStyle/>
          <a:p>
            <a:r>
              <a:rPr lang="zh-CN" altLang="en-US" sz="2800" b="1" dirty="0">
                <a:solidFill>
                  <a:schemeClr val="bg1"/>
                </a:solidFill>
              </a:rPr>
              <a:t>仿真结果</a:t>
            </a:r>
            <a:endParaRPr lang="en-GB" sz="2800" b="1" dirty="0">
              <a:solidFill>
                <a:schemeClr val="bg1"/>
              </a:solidFill>
            </a:endParaRPr>
          </a:p>
        </p:txBody>
      </p:sp>
      <p:sp>
        <p:nvSpPr>
          <p:cNvPr id="6" name="文本框 5">
            <a:extLst>
              <a:ext uri="{FF2B5EF4-FFF2-40B4-BE49-F238E27FC236}">
                <a16:creationId xmlns:a16="http://schemas.microsoft.com/office/drawing/2014/main" id="{981D48D1-C578-A184-9D4D-304B09E64F77}"/>
              </a:ext>
            </a:extLst>
          </p:cNvPr>
          <p:cNvSpPr txBox="1"/>
          <p:nvPr/>
        </p:nvSpPr>
        <p:spPr>
          <a:xfrm>
            <a:off x="146838" y="885801"/>
            <a:ext cx="6107594" cy="369332"/>
          </a:xfrm>
          <a:prstGeom prst="rect">
            <a:avLst/>
          </a:prstGeom>
          <a:noFill/>
        </p:spPr>
        <p:txBody>
          <a:bodyPr wrap="square">
            <a:spAutoFit/>
          </a:bodyPr>
          <a:lstStyle/>
          <a:p>
            <a:r>
              <a:rPr lang="zh-CN" altLang="en-US" sz="1800" dirty="0">
                <a:solidFill>
                  <a:schemeClr val="bg1"/>
                </a:solidFill>
              </a:rPr>
              <a:t>空隙材料</a:t>
            </a:r>
            <a:endParaRPr lang="en-GB" dirty="0"/>
          </a:p>
        </p:txBody>
      </p:sp>
    </p:spTree>
    <p:extLst>
      <p:ext uri="{BB962C8B-B14F-4D97-AF65-F5344CB8AC3E}">
        <p14:creationId xmlns:p14="http://schemas.microsoft.com/office/powerpoint/2010/main" val="1900800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7CD6F162-A007-8830-CEB6-CD0B8764BDC2}"/>
              </a:ext>
            </a:extLst>
          </p:cNvPr>
          <p:cNvSpPr/>
          <p:nvPr/>
        </p:nvSpPr>
        <p:spPr>
          <a:xfrm>
            <a:off x="145096" y="3756897"/>
            <a:ext cx="11901805" cy="255153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9" name="矩形 8"/>
          <p:cNvSpPr/>
          <p:nvPr/>
        </p:nvSpPr>
        <p:spPr>
          <a:xfrm>
            <a:off x="145095" y="923311"/>
            <a:ext cx="11901805" cy="279581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4" name="Slide Number Placeholder 3"/>
          <p:cNvSpPr>
            <a:spLocks noGrp="1"/>
          </p:cNvSpPr>
          <p:nvPr>
            <p:ph type="sldNum" sz="quarter" idx="12"/>
          </p:nvPr>
        </p:nvSpPr>
        <p:spPr/>
        <p:txBody>
          <a:bodyPr/>
          <a:lstStyle/>
          <a:p>
            <a:fld id="{9B618960-8005-486C-9A75-10CB2AAC16F9}" type="slidenum">
              <a:rPr lang="en-US" smtClean="0"/>
              <a:t>9</a:t>
            </a:fld>
            <a:endParaRPr lang="en-US"/>
          </a:p>
        </p:txBody>
      </p:sp>
      <p:sp>
        <p:nvSpPr>
          <p:cNvPr id="24" name="Text Box 23"/>
          <p:cNvSpPr txBox="1"/>
          <p:nvPr/>
        </p:nvSpPr>
        <p:spPr>
          <a:xfrm>
            <a:off x="9848114" y="557881"/>
            <a:ext cx="2343886" cy="1506220"/>
          </a:xfrm>
          <a:prstGeom prst="rect">
            <a:avLst/>
          </a:prstGeom>
          <a:noFill/>
        </p:spPr>
        <p:txBody>
          <a:bodyPr wrap="square" rtlCol="0">
            <a:noAutofit/>
          </a:bodyPr>
          <a:lstStyle/>
          <a:p>
            <a:r>
              <a:rPr lang="zh-CN" altLang="en-US" dirty="0">
                <a:solidFill>
                  <a:schemeClr val="bg1"/>
                </a:solidFill>
                <a:latin typeface="SimSun" panose="02010600030101010101" pitchFamily="2" charset="-122"/>
                <a:ea typeface="SimSun" panose="02010600030101010101" pitchFamily="2" charset="-122"/>
              </a:rPr>
              <a:t>隔热层中的传热机制</a:t>
            </a:r>
            <a:endParaRPr lang="en-GB" altLang="en-US" dirty="0">
              <a:solidFill>
                <a:schemeClr val="bg1"/>
              </a:solidFill>
              <a:latin typeface="SimSun" panose="02010600030101010101" pitchFamily="2" charset="-122"/>
              <a:ea typeface="SimSun" panose="02010600030101010101" pitchFamily="2" charset="-122"/>
            </a:endParaRPr>
          </a:p>
        </p:txBody>
      </p:sp>
      <p:sp>
        <p:nvSpPr>
          <p:cNvPr id="3" name="文本框 2">
            <a:extLst>
              <a:ext uri="{FF2B5EF4-FFF2-40B4-BE49-F238E27FC236}">
                <a16:creationId xmlns:a16="http://schemas.microsoft.com/office/drawing/2014/main" id="{7041B0D8-4713-B81E-8F3F-52B229875A08}"/>
              </a:ext>
            </a:extLst>
          </p:cNvPr>
          <p:cNvSpPr txBox="1"/>
          <p:nvPr/>
        </p:nvSpPr>
        <p:spPr>
          <a:xfrm>
            <a:off x="104775" y="174586"/>
            <a:ext cx="902811" cy="523220"/>
          </a:xfrm>
          <a:prstGeom prst="rect">
            <a:avLst/>
          </a:prstGeom>
          <a:noFill/>
        </p:spPr>
        <p:txBody>
          <a:bodyPr wrap="none" rtlCol="0">
            <a:spAutoFit/>
          </a:bodyPr>
          <a:lstStyle/>
          <a:p>
            <a:r>
              <a:rPr lang="zh-CN" altLang="en-US" sz="2800" b="1" dirty="0">
                <a:solidFill>
                  <a:schemeClr val="bg1"/>
                </a:solidFill>
              </a:rPr>
              <a:t>结论</a:t>
            </a:r>
            <a:endParaRPr lang="en-GB" sz="2800" b="1" dirty="0">
              <a:solidFill>
                <a:schemeClr val="bg1"/>
              </a:solidFill>
            </a:endParaRPr>
          </a:p>
        </p:txBody>
      </p:sp>
      <p:grpSp>
        <p:nvGrpSpPr>
          <p:cNvPr id="26" name="组合 13">
            <a:extLst>
              <a:ext uri="{FF2B5EF4-FFF2-40B4-BE49-F238E27FC236}">
                <a16:creationId xmlns:a16="http://schemas.microsoft.com/office/drawing/2014/main" id="{E60C91C0-B417-4280-AF9F-CB5CBAB7EC8F}"/>
              </a:ext>
            </a:extLst>
          </p:cNvPr>
          <p:cNvGrpSpPr/>
          <p:nvPr/>
        </p:nvGrpSpPr>
        <p:grpSpPr>
          <a:xfrm>
            <a:off x="145097" y="990341"/>
            <a:ext cx="11847672" cy="2797175"/>
            <a:chOff x="124561" y="658485"/>
            <a:chExt cx="12024644" cy="3438952"/>
          </a:xfrm>
        </p:grpSpPr>
        <p:graphicFrame>
          <p:nvGraphicFramePr>
            <p:cNvPr id="27" name="图表 1">
              <a:extLst>
                <a:ext uri="{FF2B5EF4-FFF2-40B4-BE49-F238E27FC236}">
                  <a16:creationId xmlns:a16="http://schemas.microsoft.com/office/drawing/2014/main" id="{9AB0F97A-DF90-42DF-A71C-A13694032940}"/>
                </a:ext>
              </a:extLst>
            </p:cNvPr>
            <p:cNvGraphicFramePr/>
            <p:nvPr>
              <p:extLst>
                <p:ext uri="{D42A27DB-BD31-4B8C-83A1-F6EECF244321}">
                  <p14:modId xmlns:p14="http://schemas.microsoft.com/office/powerpoint/2010/main" val="3452960173"/>
                </p:ext>
              </p:extLst>
            </p:nvPr>
          </p:nvGraphicFramePr>
          <p:xfrm>
            <a:off x="124561" y="658485"/>
            <a:ext cx="3996645" cy="343895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0" name="图表 2">
              <a:extLst>
                <a:ext uri="{FF2B5EF4-FFF2-40B4-BE49-F238E27FC236}">
                  <a16:creationId xmlns:a16="http://schemas.microsoft.com/office/drawing/2014/main" id="{2EAF6CFE-285C-45E0-AA5A-9EA9C5FAC218}"/>
                </a:ext>
              </a:extLst>
            </p:cNvPr>
            <p:cNvGraphicFramePr/>
            <p:nvPr>
              <p:extLst>
                <p:ext uri="{D42A27DB-BD31-4B8C-83A1-F6EECF244321}">
                  <p14:modId xmlns:p14="http://schemas.microsoft.com/office/powerpoint/2010/main" val="55613433"/>
                </p:ext>
              </p:extLst>
            </p:nvPr>
          </p:nvGraphicFramePr>
          <p:xfrm>
            <a:off x="3921960" y="681916"/>
            <a:ext cx="3393240" cy="341552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1" name="图表 3">
              <a:extLst>
                <a:ext uri="{FF2B5EF4-FFF2-40B4-BE49-F238E27FC236}">
                  <a16:creationId xmlns:a16="http://schemas.microsoft.com/office/drawing/2014/main" id="{059880EA-130E-415B-9451-5458315455F2}"/>
                </a:ext>
              </a:extLst>
            </p:cNvPr>
            <p:cNvGraphicFramePr/>
            <p:nvPr>
              <p:extLst>
                <p:ext uri="{D42A27DB-BD31-4B8C-83A1-F6EECF244321}">
                  <p14:modId xmlns:p14="http://schemas.microsoft.com/office/powerpoint/2010/main" val="1413596295"/>
                </p:ext>
              </p:extLst>
            </p:nvPr>
          </p:nvGraphicFramePr>
          <p:xfrm>
            <a:off x="7081024" y="681916"/>
            <a:ext cx="3445190" cy="3415521"/>
          </p:xfrm>
          <a:graphic>
            <a:graphicData uri="http://schemas.openxmlformats.org/drawingml/2006/chart">
              <c:chart xmlns:c="http://schemas.openxmlformats.org/drawingml/2006/chart" xmlns:r="http://schemas.openxmlformats.org/officeDocument/2006/relationships" r:id="rId5"/>
            </a:graphicData>
          </a:graphic>
        </p:graphicFrame>
        <p:sp>
          <p:nvSpPr>
            <p:cNvPr id="32" name="矩形 4">
              <a:extLst>
                <a:ext uri="{FF2B5EF4-FFF2-40B4-BE49-F238E27FC236}">
                  <a16:creationId xmlns:a16="http://schemas.microsoft.com/office/drawing/2014/main" id="{320A79E9-71D8-4D69-B204-282AC0AF4FF5}"/>
                </a:ext>
              </a:extLst>
            </p:cNvPr>
            <p:cNvSpPr/>
            <p:nvPr/>
          </p:nvSpPr>
          <p:spPr>
            <a:xfrm>
              <a:off x="10353383" y="931175"/>
              <a:ext cx="545858" cy="154326"/>
            </a:xfrm>
            <a:prstGeom prst="rect">
              <a:avLst/>
            </a:prstGeom>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矩形 5">
              <a:extLst>
                <a:ext uri="{FF2B5EF4-FFF2-40B4-BE49-F238E27FC236}">
                  <a16:creationId xmlns:a16="http://schemas.microsoft.com/office/drawing/2014/main" id="{3EB139F9-76A7-4BAF-AC89-6824251843C5}"/>
                </a:ext>
              </a:extLst>
            </p:cNvPr>
            <p:cNvSpPr/>
            <p:nvPr/>
          </p:nvSpPr>
          <p:spPr>
            <a:xfrm>
              <a:off x="10354448" y="1311307"/>
              <a:ext cx="555203" cy="185863"/>
            </a:xfrm>
            <a:prstGeom prst="rect">
              <a:avLst/>
            </a:prstGeom>
            <a:solidFill>
              <a:schemeClr val="accent2"/>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矩形 6">
              <a:extLst>
                <a:ext uri="{FF2B5EF4-FFF2-40B4-BE49-F238E27FC236}">
                  <a16:creationId xmlns:a16="http://schemas.microsoft.com/office/drawing/2014/main" id="{4356A4D9-DEDF-4FC8-9F6C-48B4F33E12E4}"/>
                </a:ext>
              </a:extLst>
            </p:cNvPr>
            <p:cNvSpPr/>
            <p:nvPr/>
          </p:nvSpPr>
          <p:spPr>
            <a:xfrm>
              <a:off x="10353383" y="1722975"/>
              <a:ext cx="565849" cy="189572"/>
            </a:xfrm>
            <a:prstGeom prst="rect">
              <a:avLst/>
            </a:prstGeom>
            <a:solidFill>
              <a:schemeClr val="accent6">
                <a:lumMod val="7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文本框 7">
              <a:extLst>
                <a:ext uri="{FF2B5EF4-FFF2-40B4-BE49-F238E27FC236}">
                  <a16:creationId xmlns:a16="http://schemas.microsoft.com/office/drawing/2014/main" id="{0F3B1B50-E3DC-4510-A6D1-445C1587069E}"/>
                </a:ext>
              </a:extLst>
            </p:cNvPr>
            <p:cNvSpPr txBox="1"/>
            <p:nvPr/>
          </p:nvSpPr>
          <p:spPr>
            <a:xfrm>
              <a:off x="10982869" y="851852"/>
              <a:ext cx="1137650" cy="276998"/>
            </a:xfrm>
            <a:prstGeom prst="rect">
              <a:avLst/>
            </a:prstGeom>
            <a:noFill/>
          </p:spPr>
          <p:txBody>
            <a:bodyPr wrap="square" rtlCol="0">
              <a:spAutoFit/>
            </a:bodyPr>
            <a:lstStyle/>
            <a:p>
              <a:r>
                <a:rPr lang="en-GB" sz="1200" b="1" dirty="0"/>
                <a:t>Conduction</a:t>
              </a:r>
            </a:p>
          </p:txBody>
        </p:sp>
        <p:sp>
          <p:nvSpPr>
            <p:cNvPr id="36" name="文本框 8">
              <a:extLst>
                <a:ext uri="{FF2B5EF4-FFF2-40B4-BE49-F238E27FC236}">
                  <a16:creationId xmlns:a16="http://schemas.microsoft.com/office/drawing/2014/main" id="{75B32AD5-107A-4151-8A69-6ADB70D58151}"/>
                </a:ext>
              </a:extLst>
            </p:cNvPr>
            <p:cNvSpPr txBox="1"/>
            <p:nvPr/>
          </p:nvSpPr>
          <p:spPr>
            <a:xfrm>
              <a:off x="11011555" y="1258281"/>
              <a:ext cx="1137650" cy="276998"/>
            </a:xfrm>
            <a:prstGeom prst="rect">
              <a:avLst/>
            </a:prstGeom>
            <a:noFill/>
          </p:spPr>
          <p:txBody>
            <a:bodyPr wrap="square" rtlCol="0">
              <a:spAutoFit/>
            </a:bodyPr>
            <a:lstStyle/>
            <a:p>
              <a:r>
                <a:rPr lang="en-GB" sz="1200" b="1" dirty="0"/>
                <a:t>Radiation</a:t>
              </a:r>
            </a:p>
          </p:txBody>
        </p:sp>
        <p:sp>
          <p:nvSpPr>
            <p:cNvPr id="37" name="文本框 9">
              <a:extLst>
                <a:ext uri="{FF2B5EF4-FFF2-40B4-BE49-F238E27FC236}">
                  <a16:creationId xmlns:a16="http://schemas.microsoft.com/office/drawing/2014/main" id="{C00B49EC-02F6-45F6-B661-9EB486B1E095}"/>
                </a:ext>
              </a:extLst>
            </p:cNvPr>
            <p:cNvSpPr txBox="1"/>
            <p:nvPr/>
          </p:nvSpPr>
          <p:spPr>
            <a:xfrm>
              <a:off x="10991153" y="1657133"/>
              <a:ext cx="1137650" cy="276998"/>
            </a:xfrm>
            <a:prstGeom prst="rect">
              <a:avLst/>
            </a:prstGeom>
            <a:noFill/>
          </p:spPr>
          <p:txBody>
            <a:bodyPr wrap="square" rtlCol="0">
              <a:spAutoFit/>
            </a:bodyPr>
            <a:lstStyle/>
            <a:p>
              <a:r>
                <a:rPr lang="en-GB" sz="1200" b="1" dirty="0"/>
                <a:t>Convection</a:t>
              </a:r>
            </a:p>
          </p:txBody>
        </p:sp>
        <p:sp>
          <p:nvSpPr>
            <p:cNvPr id="38" name="文本框 10">
              <a:extLst>
                <a:ext uri="{FF2B5EF4-FFF2-40B4-BE49-F238E27FC236}">
                  <a16:creationId xmlns:a16="http://schemas.microsoft.com/office/drawing/2014/main" id="{2F688BAC-6CC4-4B9B-96EA-8392F2EB3F72}"/>
                </a:ext>
              </a:extLst>
            </p:cNvPr>
            <p:cNvSpPr txBox="1"/>
            <p:nvPr/>
          </p:nvSpPr>
          <p:spPr>
            <a:xfrm>
              <a:off x="3545668" y="816620"/>
              <a:ext cx="308098" cy="276999"/>
            </a:xfrm>
            <a:prstGeom prst="rect">
              <a:avLst/>
            </a:prstGeom>
            <a:noFill/>
          </p:spPr>
          <p:txBody>
            <a:bodyPr wrap="none" rtlCol="0">
              <a:spAutoFit/>
            </a:bodyPr>
            <a:lstStyle/>
            <a:p>
              <a:r>
                <a:rPr lang="en-GB" sz="1200" b="1" dirty="0">
                  <a:latin typeface="Calibri" panose="020F0502020204030204" pitchFamily="34" charset="0"/>
                  <a:cs typeface="Calibri" panose="020F0502020204030204" pitchFamily="34" charset="0"/>
                </a:rPr>
                <a:t>a)</a:t>
              </a:r>
            </a:p>
          </p:txBody>
        </p:sp>
        <p:sp>
          <p:nvSpPr>
            <p:cNvPr id="39" name="文本框 11">
              <a:extLst>
                <a:ext uri="{FF2B5EF4-FFF2-40B4-BE49-F238E27FC236}">
                  <a16:creationId xmlns:a16="http://schemas.microsoft.com/office/drawing/2014/main" id="{AB4EB3A4-B970-442D-ABA6-6C8D6015E355}"/>
                </a:ext>
              </a:extLst>
            </p:cNvPr>
            <p:cNvSpPr txBox="1"/>
            <p:nvPr/>
          </p:nvSpPr>
          <p:spPr>
            <a:xfrm>
              <a:off x="6730815" y="816619"/>
              <a:ext cx="316112" cy="276999"/>
            </a:xfrm>
            <a:prstGeom prst="rect">
              <a:avLst/>
            </a:prstGeom>
            <a:noFill/>
          </p:spPr>
          <p:txBody>
            <a:bodyPr wrap="none" rtlCol="0">
              <a:spAutoFit/>
            </a:bodyPr>
            <a:lstStyle/>
            <a:p>
              <a:r>
                <a:rPr lang="en-GB" sz="1200" b="1" dirty="0">
                  <a:latin typeface="Calibri" panose="020F0502020204030204" pitchFamily="34" charset="0"/>
                  <a:cs typeface="Calibri" panose="020F0502020204030204" pitchFamily="34" charset="0"/>
                </a:rPr>
                <a:t>b)</a:t>
              </a:r>
            </a:p>
          </p:txBody>
        </p:sp>
        <p:sp>
          <p:nvSpPr>
            <p:cNvPr id="40" name="文本框 12">
              <a:extLst>
                <a:ext uri="{FF2B5EF4-FFF2-40B4-BE49-F238E27FC236}">
                  <a16:creationId xmlns:a16="http://schemas.microsoft.com/office/drawing/2014/main" id="{0D659684-1CC1-46C6-B1D8-630311C30293}"/>
                </a:ext>
              </a:extLst>
            </p:cNvPr>
            <p:cNvSpPr txBox="1"/>
            <p:nvPr/>
          </p:nvSpPr>
          <p:spPr>
            <a:xfrm>
              <a:off x="9967771" y="813106"/>
              <a:ext cx="296876" cy="276999"/>
            </a:xfrm>
            <a:prstGeom prst="rect">
              <a:avLst/>
            </a:prstGeom>
            <a:noFill/>
          </p:spPr>
          <p:txBody>
            <a:bodyPr wrap="none" rtlCol="0">
              <a:spAutoFit/>
            </a:bodyPr>
            <a:lstStyle/>
            <a:p>
              <a:r>
                <a:rPr lang="en-GB" sz="1200" b="1" dirty="0">
                  <a:latin typeface="Calibri" panose="020F0502020204030204" pitchFamily="34" charset="0"/>
                  <a:cs typeface="Calibri" panose="020F0502020204030204" pitchFamily="34" charset="0"/>
                </a:rPr>
                <a:t>c)</a:t>
              </a:r>
            </a:p>
          </p:txBody>
        </p:sp>
      </p:grpSp>
      <p:sp>
        <p:nvSpPr>
          <p:cNvPr id="6" name="Text Box 19">
            <a:extLst>
              <a:ext uri="{FF2B5EF4-FFF2-40B4-BE49-F238E27FC236}">
                <a16:creationId xmlns:a16="http://schemas.microsoft.com/office/drawing/2014/main" id="{C341EC01-455B-D7C8-BA90-62A4C2967D5E}"/>
              </a:ext>
            </a:extLst>
          </p:cNvPr>
          <p:cNvSpPr txBox="1"/>
          <p:nvPr/>
        </p:nvSpPr>
        <p:spPr>
          <a:xfrm>
            <a:off x="1850630" y="1886382"/>
            <a:ext cx="1155700" cy="576580"/>
          </a:xfrm>
          <a:prstGeom prst="rect">
            <a:avLst/>
          </a:prstGeom>
          <a:noFill/>
        </p:spPr>
        <p:txBody>
          <a:bodyPr wrap="square" rtlCol="0">
            <a:noAutofit/>
          </a:bodyPr>
          <a:lstStyle/>
          <a:p>
            <a:pPr algn="l"/>
            <a:r>
              <a:rPr lang="en-US" altLang="en-GB" dirty="0">
                <a:solidFill>
                  <a:schemeClr val="bg1"/>
                </a:solidFill>
              </a:rPr>
              <a:t>Vacuum</a:t>
            </a:r>
          </a:p>
        </p:txBody>
      </p:sp>
      <p:sp>
        <p:nvSpPr>
          <p:cNvPr id="8" name="Text Box 18">
            <a:extLst>
              <a:ext uri="{FF2B5EF4-FFF2-40B4-BE49-F238E27FC236}">
                <a16:creationId xmlns:a16="http://schemas.microsoft.com/office/drawing/2014/main" id="{8C0C1329-B972-39C8-44B7-86996B243E8C}"/>
              </a:ext>
            </a:extLst>
          </p:cNvPr>
          <p:cNvSpPr txBox="1"/>
          <p:nvPr/>
        </p:nvSpPr>
        <p:spPr>
          <a:xfrm>
            <a:off x="8339808" y="1915274"/>
            <a:ext cx="1155700" cy="293370"/>
          </a:xfrm>
          <a:prstGeom prst="rect">
            <a:avLst/>
          </a:prstGeom>
          <a:noFill/>
        </p:spPr>
        <p:txBody>
          <a:bodyPr wrap="square" rtlCol="0">
            <a:noAutofit/>
          </a:bodyPr>
          <a:lstStyle/>
          <a:p>
            <a:pPr algn="l"/>
            <a:r>
              <a:rPr lang="en-US" altLang="en-GB" dirty="0">
                <a:solidFill>
                  <a:schemeClr val="bg1"/>
                </a:solidFill>
              </a:rPr>
              <a:t>Solid</a:t>
            </a:r>
          </a:p>
        </p:txBody>
      </p:sp>
      <p:sp>
        <p:nvSpPr>
          <p:cNvPr id="12" name="Text Box 17">
            <a:extLst>
              <a:ext uri="{FF2B5EF4-FFF2-40B4-BE49-F238E27FC236}">
                <a16:creationId xmlns:a16="http://schemas.microsoft.com/office/drawing/2014/main" id="{99701081-3168-E23F-6EEF-057010E41747}"/>
              </a:ext>
            </a:extLst>
          </p:cNvPr>
          <p:cNvSpPr txBox="1"/>
          <p:nvPr/>
        </p:nvSpPr>
        <p:spPr>
          <a:xfrm>
            <a:off x="5192822" y="1886382"/>
            <a:ext cx="568960" cy="351155"/>
          </a:xfrm>
          <a:prstGeom prst="rect">
            <a:avLst/>
          </a:prstGeom>
          <a:noFill/>
        </p:spPr>
        <p:txBody>
          <a:bodyPr wrap="square" rtlCol="0">
            <a:noAutofit/>
          </a:bodyPr>
          <a:lstStyle/>
          <a:p>
            <a:pPr algn="l"/>
            <a:r>
              <a:rPr lang="en-US" altLang="en-GB" dirty="0">
                <a:solidFill>
                  <a:schemeClr val="bg1"/>
                </a:solidFill>
              </a:rPr>
              <a:t>Gas</a:t>
            </a:r>
          </a:p>
        </p:txBody>
      </p:sp>
      <p:graphicFrame>
        <p:nvGraphicFramePr>
          <p:cNvPr id="16" name="图表 1">
            <a:extLst>
              <a:ext uri="{FF2B5EF4-FFF2-40B4-BE49-F238E27FC236}">
                <a16:creationId xmlns:a16="http://schemas.microsoft.com/office/drawing/2014/main" id="{727C3962-3896-012E-8207-AC65AC11C7B6}"/>
              </a:ext>
            </a:extLst>
          </p:cNvPr>
          <p:cNvGraphicFramePr/>
          <p:nvPr>
            <p:extLst>
              <p:ext uri="{D42A27DB-BD31-4B8C-83A1-F6EECF244321}">
                <p14:modId xmlns:p14="http://schemas.microsoft.com/office/powerpoint/2010/main" val="1438485133"/>
              </p:ext>
            </p:extLst>
          </p:nvPr>
        </p:nvGraphicFramePr>
        <p:xfrm>
          <a:off x="52339" y="3879375"/>
          <a:ext cx="6043660" cy="2259527"/>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6" name="图表 3">
            <a:extLst>
              <a:ext uri="{FF2B5EF4-FFF2-40B4-BE49-F238E27FC236}">
                <a16:creationId xmlns:a16="http://schemas.microsoft.com/office/drawing/2014/main" id="{20070AB7-C92B-D487-E43C-F3BE7162485A}"/>
              </a:ext>
            </a:extLst>
          </p:cNvPr>
          <p:cNvGraphicFramePr/>
          <p:nvPr>
            <p:extLst>
              <p:ext uri="{D42A27DB-BD31-4B8C-83A1-F6EECF244321}">
                <p14:modId xmlns:p14="http://schemas.microsoft.com/office/powerpoint/2010/main" val="4038857596"/>
              </p:ext>
            </p:extLst>
          </p:nvPr>
        </p:nvGraphicFramePr>
        <p:xfrm>
          <a:off x="6120532" y="3906720"/>
          <a:ext cx="5561383" cy="2259527"/>
        </p:xfrm>
        <a:graphic>
          <a:graphicData uri="http://schemas.openxmlformats.org/drawingml/2006/chart">
            <c:chart xmlns:c="http://schemas.openxmlformats.org/drawingml/2006/chart" xmlns:r="http://schemas.openxmlformats.org/officeDocument/2006/relationships" r:id="rId7"/>
          </a:graphicData>
        </a:graphic>
      </p:graphicFrame>
      <p:sp>
        <p:nvSpPr>
          <p:cNvPr id="18" name="Text Box 19">
            <a:extLst>
              <a:ext uri="{FF2B5EF4-FFF2-40B4-BE49-F238E27FC236}">
                <a16:creationId xmlns:a16="http://schemas.microsoft.com/office/drawing/2014/main" id="{58C2DC6F-AE18-A661-FD1A-4CC38E65B32C}"/>
              </a:ext>
            </a:extLst>
          </p:cNvPr>
          <p:cNvSpPr txBox="1"/>
          <p:nvPr/>
        </p:nvSpPr>
        <p:spPr>
          <a:xfrm>
            <a:off x="1850630" y="4551342"/>
            <a:ext cx="2800324" cy="576580"/>
          </a:xfrm>
          <a:prstGeom prst="rect">
            <a:avLst/>
          </a:prstGeom>
          <a:noFill/>
        </p:spPr>
        <p:txBody>
          <a:bodyPr wrap="square" rtlCol="0">
            <a:noAutofit/>
          </a:bodyPr>
          <a:lstStyle/>
          <a:p>
            <a:pPr algn="l"/>
            <a:r>
              <a:rPr lang="en-US" altLang="en-GB" dirty="0">
                <a:solidFill>
                  <a:schemeClr val="bg1"/>
                </a:solidFill>
              </a:rPr>
              <a:t>Fibrous material in Vacuum</a:t>
            </a:r>
          </a:p>
        </p:txBody>
      </p:sp>
      <p:sp>
        <p:nvSpPr>
          <p:cNvPr id="19" name="Text Box 19">
            <a:extLst>
              <a:ext uri="{FF2B5EF4-FFF2-40B4-BE49-F238E27FC236}">
                <a16:creationId xmlns:a16="http://schemas.microsoft.com/office/drawing/2014/main" id="{8483022A-969D-C60C-39C3-7C96921C303E}"/>
              </a:ext>
            </a:extLst>
          </p:cNvPr>
          <p:cNvSpPr txBox="1"/>
          <p:nvPr/>
        </p:nvSpPr>
        <p:spPr>
          <a:xfrm>
            <a:off x="7671288" y="4515797"/>
            <a:ext cx="2800324" cy="576580"/>
          </a:xfrm>
          <a:prstGeom prst="rect">
            <a:avLst/>
          </a:prstGeom>
          <a:noFill/>
        </p:spPr>
        <p:txBody>
          <a:bodyPr wrap="square" rtlCol="0">
            <a:noAutofit/>
          </a:bodyPr>
          <a:lstStyle/>
          <a:p>
            <a:pPr algn="l"/>
            <a:r>
              <a:rPr lang="en-US" altLang="en-GB" dirty="0">
                <a:solidFill>
                  <a:schemeClr val="bg1"/>
                </a:solidFill>
              </a:rPr>
              <a:t>Fibrous material in Air</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1.0.282&quot;&gt;&lt;VersionInformation&gt;&lt;Version&gt;1&lt;/Version&gt;&lt;/VersionInformation&gt;&lt;Entity&gt;/result/feature/pg1&lt;/Entity&gt;&lt;Tag&gt;pg1&lt;/Tag&gt;&lt;Node&gt;Results &amp;gt; Temperature (ht)&lt;/Node&gt;&lt;LinkType&gt;Image&lt;/LinkType&gt;&lt;ModelLink directoryType=&quot;none&quot;&gt;C:\Users\h13467gz\Desktop\1-0.1-2-5-5-300k.mph&lt;/ModelLink&gt;&lt;LocalPath&gt;1-0.1-2-5-5-300k.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0.6944444179534912&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n&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n&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ff&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25.56208610534668&quot;/&gt;&lt;Property name=&quot;zoomanglefull&quot; type=&quot;real&quot; value=&quot;20.0679874420166&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0.007299024611711502, -0.010065367445349693, 0.0086990250274539&quot;/&gt;&lt;Property name=&quot;target&quot; type=&quot;realarray&quot; value=&quot;0.0010000001639127731, 0.0010000010952353477, 4.000002518296242E-4&quot;/&gt;&lt;Property name=&quot;up&quot; type=&quot;realarray&quot; value=&quot;0.3086974620819092, 0.4115966558456421, 0.8574928641319275&quot;/&gt;&lt;Property name=&quot;rotationpoint&quot; type=&quot;realarray&quot; value=&quot;0.0010000000474974513, 0.0010000000474974513, 4.000000189989805E-4&quot;/&gt;&lt;Property name=&quot;viewoffset&quot; type=&quot;realarray&quot; value=&quot;-0.05852295830845833, -0.005847565829753876&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Set&gt;&lt;PropSet id=&quot;axis&quot;/&gt;&lt;PropSet id=&quot;clip&quot;&gt;&lt;PropSet type=&quot;ClipPlane&quot;&gt;&lt;Property name=&quot;invertclipping&quot; type=&quot;bool&quot; value=&quot;off&quot;/&gt;&lt;Property name=&quot;applyclipping&quot; type=&quot;bool&quot; value=&quot;on&quot;/&gt;&lt;Property name=&quot;showframe&quot; type=&quot;bool&quot; value=&quot;on&quot;/&gt;&lt;Property name=&quot;showgizmo&quot; type=&quot;bool&quot; value=&quot;on&quot;/&gt;&lt;Property name=&quot;drawasintersectionwithgridbox&quot; type=&quot;bool&quot; value=&quot;on&quot;/&gt;&lt;Property name=&quot;movetoorigin&quot; type=&quot;action&quot;/&gt;&lt;Property name=&quot;movetocenter&quot; type=&quot;action&quot;/&gt;&lt;Property name=&quot;translationaxis&quot; type=&quot;group&quot; value=&quot;xgaxis&quot;/&gt;&lt;Property name=&quot;customtranslationaxis&quot; type=&quot;realmatrix&quot; value=&quot;1.0,0.0,0.0;&quot;/&gt;&lt;Property name=&quot;translationamount&quot; type=&quot;real&quot; value=&quot;8.051939302822576E-5&quot;/&gt;&lt;Property name=&quot;translateclipfeatureforward&quot; type=&quot;action&quot;/&gt;&lt;Property name=&quot;translateclipfeaturebackward&quot; type=&quot;action&quot;/&gt;&lt;Property name=&quot;position&quot; type=&quot;realarray&quot; value=&quot;0.0032598844404530744, 9.989485827264339E-5, 0.0015224285856037592&quot;/&gt;&lt;Property name=&quot;alignclipfeaturetoaxisx&quot; type=&quot;action&quot;/&gt;&lt;Property name=&quot;alignclipfeaturetoaxisy&quot; type=&quot;action&quot;/&gt;&lt;Property name=&quot;alignclipfeaturetoaxisz&quot; type=&quot;action&quot;/&gt;&lt;Property name=&quot;rotationaxis&quot; type=&quot;group&quot; value=&quot;zgaxis&quot;/&gt;&lt;Property name=&quot;customrotationaxis&quot; type=&quot;realmatrix&quot; value=&quot;1.0,0.0,0.0;&quot;/&gt;&lt;Property name=&quot;rotationangle&quot; type=&quot;real&quot; value=&quot;30&quot;/&gt;&lt;Property name=&quot;rotateclipfeatureclockwise&quot; type=&quot;action&quot;/&gt;&lt;Property name=&quot;rotateclipfeaturecounterclockwise&quot; type=&quot;action&quot;/&gt;&lt;Property name=&quot;orientationaxes&quot; type=&quot;realmatrix&quot; value=&quot;0.2345696527904769,0.1093816436857327,0.9659258429167132;0.42261831956021456,-0.906307760074965,0.0;0.8754260870923687,0.40821795655324505,-0.2588189830472979;&quot;/&gt;&lt;/PropSet&gt;&lt;PropSet type=&quot;ClipSphere&quot;&gt;&lt;Property name=&quot;invertclipping&quot; type=&quot;bool&quot; value=&quot;off&quot;/&gt;&lt;Property name=&quot;applyclipping&quot; type=&quot;bool&quot; value=&quot;on&quot;/&gt;&lt;Property name=&quot;showframe&quot; type=&quot;bool&quot; value=&quot;on&quot;/&gt;&lt;Property name=&quot;showgizmo&quot; type=&quot;bool&quot; value=&quot;on&quot;/&gt;&lt;Property name=&quot;movetoorigin&quot; type=&quot;action&quot;/&gt;&lt;Property name=&quot;movetocenter&quot; type=&quot;action&quot;/&gt;&lt;Property name=&quot;translationaxis&quot; type=&quot;group&quot; value=&quot;xgaxis&quot;/&gt;&lt;Property name=&quot;customtranslationaxis&quot; type=&quot;realmatrix&quot; value=&quot;1.0,0.0,0.0;&quot;/&gt;&lt;Property name=&quot;translationamount&quot; type=&quot;real&quot; value=&quot;5.7778055555555566E-5&quot;/&gt;&lt;Property name=&quot;translateclipfeatureforward&quot; type=&quot;action&quot;/&gt;&lt;Property name=&quot;translateclipfeaturebackward&quot; type=&quot;action&quot;/&gt;&lt;Property name=&quot;position&quot; type=&quot;realarray&quot; value=&quot;7.82737E-4, 8.82439E-4, -9.9981E-5&quot;/&gt;&lt;Property name=&quot;alignclipfeaturetoaxisx&quot; type=&quot;action&quot;/&gt;&lt;Property name=&quot;alignclipfeaturetoaxisy&quot; type=&quot;action&quot;/&gt;&lt;Property name=&quot;alignclipfeaturetoaxisz&quot; type=&quot;action&quot;/&gt;&lt;Property name=&quot;rotationaxis&quot; type=&quot;group&quot; value=&quot;zgaxis&quot;/&gt;&lt;Property name=&quot;customrotationaxis&quot; type=&quot;realmatrix&quot; value=&quot;1.0,0.0,0.0;&quot;/&gt;&lt;Property name=&quot;rotationangle&quot; type=&quot;real&quot; value=&quot;30&quot;/&gt;&lt;Property name=&quot;rotateclipfeatureclockwise&quot; type=&quot;action&quot;/&gt;&lt;Property name=&quot;rotateclipfeaturecounterclockwise&quot; type=&quot;action&quot;/&gt;&lt;Property name=&quot;orientationaxes&quot; type=&quot;realmatrix&quot; value=&quot;1.0,0.0,0.0;0.0,0.08715603809614537,-0.996194672252057;0.0,0.996194672252057,0.08715603809614537;&quot;/&gt;&lt;Property name=&quot;radiusadjustment&quot; type=&quot;real&quot; value=&quot;8.666708333333335E-5&quot;/&gt;&lt;Property name=&quot;increaseclipfeatureactionradius&quot; type=&quot;action&quot;/&gt;&lt;Property name=&quot;decreaseclipfeatureactionradius&quot; type=&quot;action&quot;/&gt;&lt;Property name=&quot;radius&quot; type=&quot;real&quot; value=&quot;1.733341666666667E-4&quot;/&gt;&lt;/PropSet&gt;&lt;/PropSet&gt;&lt;PropSet id=&quot;table&quot;/&gt;&lt;UpdateTimeStamp&gt;May 18, 2023, 10:46:40 AM&lt;/UpdateTimeStamp&gt;&lt;/Root&gt;"/>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1.0.282&quot;&gt;&lt;VersionInformation&gt;&lt;Version&gt;1&lt;/Version&gt;&lt;/VersionInformation&gt;&lt;Entity&gt;/result/feature/pg3&lt;/Entity&gt;&lt;Tag&gt;pg3&lt;/Tag&gt;&lt;Node&gt;Results &amp;gt; Surface Radiosity (rad)&lt;/Node&gt;&lt;LinkType&gt;Image&lt;/LinkType&gt;&lt;ModelLink directoryType=&quot;none&quot;&gt;C:\Users\h13467gz\Desktop\1-0.1-2-5-5-300k.mph&lt;/ModelLink&gt;&lt;LocalPath&gt;1-0.1-2-5-5-300k.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0.6944444179534912&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n&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n&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ff&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25.56208610534668&quot;/&gt;&lt;Property name=&quot;zoomanglefull&quot; type=&quot;real&quot; value=&quot;20.0679874420166&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0.007299024611711502, -0.010065367445349693, 0.0086990250274539&quot;/&gt;&lt;Property name=&quot;target&quot; type=&quot;realarray&quot; value=&quot;0.0010000001639127731, 0.0010000010952353477, 4.000002518296242E-4&quot;/&gt;&lt;Property name=&quot;up&quot; type=&quot;realarray&quot; value=&quot;0.3086974620819092, 0.4115966558456421, 0.8574928641319275&quot;/&gt;&lt;Property name=&quot;rotationpoint&quot; type=&quot;realarray&quot; value=&quot;0.0010000000474974513, 0.0010000000474974513, 4.000000189989805E-4&quot;/&gt;&lt;Property name=&quot;viewoffset&quot; type=&quot;realarray&quot; value=&quot;-0.05852295830845833, -0.005847565829753876&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Set&gt;&lt;PropSet id=&quot;axis&quot;/&gt;&lt;PropSet id=&quot;clip&quot;&gt;&lt;PropSet type=&quot;ClipPlane&quot;&gt;&lt;Property name=&quot;invertclipping&quot; type=&quot;bool&quot; value=&quot;off&quot;/&gt;&lt;Property name=&quot;applyclipping&quot; type=&quot;bool&quot; value=&quot;on&quot;/&gt;&lt;Property name=&quot;showframe&quot; type=&quot;bool&quot; value=&quot;on&quot;/&gt;&lt;Property name=&quot;showgizmo&quot; type=&quot;bool&quot; value=&quot;on&quot;/&gt;&lt;Property name=&quot;drawasintersectionwithgridbox&quot; type=&quot;bool&quot; value=&quot;on&quot;/&gt;&lt;Property name=&quot;movetoorigin&quot; type=&quot;action&quot;/&gt;&lt;Property name=&quot;movetocenter&quot; type=&quot;action&quot;/&gt;&lt;Property name=&quot;translationaxis&quot; type=&quot;group&quot; value=&quot;xgaxis&quot;/&gt;&lt;Property name=&quot;customtranslationaxis&quot; type=&quot;realmatrix&quot; value=&quot;1.0,0.0,0.0;&quot;/&gt;&lt;Property name=&quot;translationamount&quot; type=&quot;real&quot; value=&quot;8.051939302822576E-5&quot;/&gt;&lt;Property name=&quot;translateclipfeatureforward&quot; type=&quot;action&quot;/&gt;&lt;Property name=&quot;translateclipfeaturebackward&quot; type=&quot;action&quot;/&gt;&lt;Property name=&quot;position&quot; type=&quot;realarray&quot; value=&quot;0.0032598844404530744, 9.989485827264339E-5, 0.0015224285856037592&quot;/&gt;&lt;Property name=&quot;alignclipfeaturetoaxisx&quot; type=&quot;action&quot;/&gt;&lt;Property name=&quot;alignclipfeaturetoaxisy&quot; type=&quot;action&quot;/&gt;&lt;Property name=&quot;alignclipfeaturetoaxisz&quot; type=&quot;action&quot;/&gt;&lt;Property name=&quot;rotationaxis&quot; type=&quot;group&quot; value=&quot;zgaxis&quot;/&gt;&lt;Property name=&quot;customrotationaxis&quot; type=&quot;realmatrix&quot; value=&quot;1.0,0.0,0.0;&quot;/&gt;&lt;Property name=&quot;rotationangle&quot; type=&quot;real&quot; value=&quot;30&quot;/&gt;&lt;Property name=&quot;rotateclipfeatureclockwise&quot; type=&quot;action&quot;/&gt;&lt;Property name=&quot;rotateclipfeaturecounterclockwise&quot; type=&quot;action&quot;/&gt;&lt;Property name=&quot;orientationaxes&quot; type=&quot;realmatrix&quot; value=&quot;0.2345696527904769,0.1093816436857327,0.9659258429167132;0.42261831956021456,-0.906307760074965,0.0;0.8754260870923687,0.40821795655324505,-0.2588189830472979;&quot;/&gt;&lt;/PropSet&gt;&lt;PropSet type=&quot;ClipSphere&quot;&gt;&lt;Property name=&quot;invertclipping&quot; type=&quot;bool&quot; value=&quot;off&quot;/&gt;&lt;Property name=&quot;applyclipping&quot; type=&quot;bool&quot; value=&quot;on&quot;/&gt;&lt;Property name=&quot;showframe&quot; type=&quot;bool&quot; value=&quot;on&quot;/&gt;&lt;Property name=&quot;showgizmo&quot; type=&quot;bool&quot; value=&quot;on&quot;/&gt;&lt;Property name=&quot;movetoorigin&quot; type=&quot;action&quot;/&gt;&lt;Property name=&quot;movetocenter&quot; type=&quot;action&quot;/&gt;&lt;Property name=&quot;translationaxis&quot; type=&quot;group&quot; value=&quot;xgaxis&quot;/&gt;&lt;Property name=&quot;customtranslationaxis&quot; type=&quot;realmatrix&quot; value=&quot;1.0,0.0,0.0;&quot;/&gt;&lt;Property name=&quot;translationamount&quot; type=&quot;real&quot; value=&quot;5.7778055555555566E-5&quot;/&gt;&lt;Property name=&quot;translateclipfeatureforward&quot; type=&quot;action&quot;/&gt;&lt;Property name=&quot;translateclipfeaturebackward&quot; type=&quot;action&quot;/&gt;&lt;Property name=&quot;position&quot; type=&quot;realarray&quot; value=&quot;7.82737E-4, 8.82439E-4, -9.9981E-5&quot;/&gt;&lt;Property name=&quot;alignclipfeaturetoaxisx&quot; type=&quot;action&quot;/&gt;&lt;Property name=&quot;alignclipfeaturetoaxisy&quot; type=&quot;action&quot;/&gt;&lt;Property name=&quot;alignclipfeaturetoaxisz&quot; type=&quot;action&quot;/&gt;&lt;Property name=&quot;rotationaxis&quot; type=&quot;group&quot; value=&quot;zgaxis&quot;/&gt;&lt;Property name=&quot;customrotationaxis&quot; type=&quot;realmatrix&quot; value=&quot;1.0,0.0,0.0;&quot;/&gt;&lt;Property name=&quot;rotationangle&quot; type=&quot;real&quot; value=&quot;30&quot;/&gt;&lt;Property name=&quot;rotateclipfeatureclockwise&quot; type=&quot;action&quot;/&gt;&lt;Property name=&quot;rotateclipfeaturecounterclockwise&quot; type=&quot;action&quot;/&gt;&lt;Property name=&quot;orientationaxes&quot; type=&quot;realmatrix&quot; value=&quot;1.0,0.0,0.0;0.0,0.08715603809614537,-0.996194672252057;0.0,0.996194672252057,0.08715603809614537;&quot;/&gt;&lt;Property name=&quot;radiusadjustment&quot; type=&quot;real&quot; value=&quot;8.666708333333335E-5&quot;/&gt;&lt;Property name=&quot;increaseclipfeatureactionradius&quot; type=&quot;action&quot;/&gt;&lt;Property name=&quot;decreaseclipfeatureactionradius&quot; type=&quot;action&quot;/&gt;&lt;Property name=&quot;radius&quot; type=&quot;real&quot; value=&quot;1.733341666666667E-4&quot;/&gt;&lt;/PropSet&gt;&lt;/PropSet&gt;&lt;PropSet id=&quot;table&quot;/&gt;&lt;UpdateTimeStamp&gt;May 18, 2023, 10:46:42 AM&lt;/UpdateTimeStamp&gt;&lt;/Root&gt;"/>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019.654222895696,&quot;width&quot;:7000.54110901869}"/>
</p:tagLst>
</file>

<file path=ppt/tags/tag6.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019.654222895696,&quot;width&quot;:7000.54110901869}"/>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5981</TotalTime>
  <Words>1634</Words>
  <Application>Microsoft Office PowerPoint</Application>
  <PresentationFormat>宽屏</PresentationFormat>
  <Paragraphs>148</Paragraphs>
  <Slides>14</Slides>
  <Notes>7</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14</vt:i4>
      </vt:variant>
    </vt:vector>
  </HeadingPairs>
  <TitlesOfParts>
    <vt:vector size="22" baseType="lpstr">
      <vt:lpstr>DengXian</vt:lpstr>
      <vt:lpstr>SimSun</vt:lpstr>
      <vt:lpstr>SimSun-ExtB</vt:lpstr>
      <vt:lpstr>Arial</vt:lpstr>
      <vt:lpstr>Calibri</vt:lpstr>
      <vt:lpstr>Times New Roman</vt:lpstr>
      <vt:lpstr>Verdana</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Existing guidelines for submissions</dc:title>
  <dc:creator>Microsoft Office User</dc:creator>
  <cp:lastModifiedBy>Guanyu Zou</cp:lastModifiedBy>
  <cp:revision>67</cp:revision>
  <dcterms:created xsi:type="dcterms:W3CDTF">2024-02-12T14:03:51Z</dcterms:created>
  <dcterms:modified xsi:type="dcterms:W3CDTF">2024-10-24T15:10:30Z</dcterms:modified>
</cp:coreProperties>
</file>