
<file path=[Content_Types].xml><?xml version="1.0" encoding="utf-8"?>
<Types xmlns="http://schemas.openxmlformats.org/package/2006/content-types">
  <Default Extension="png" ContentType="image/png"/>
  <Default Extension="jpeg" ContentType="image/jpeg"/>
  <Default Extension="MOV" ContentType="video/quicktime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3.xml" ContentType="application/vnd.openxmlformats-officedocument.presentationml.notesSlide+xml"/>
  <Override PartName="/ppt/tags/tag4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9"/>
  </p:notesMasterIdLst>
  <p:sldIdLst>
    <p:sldId id="2855" r:id="rId2"/>
    <p:sldId id="5197" r:id="rId3"/>
    <p:sldId id="5862" r:id="rId4"/>
    <p:sldId id="5863" r:id="rId5"/>
    <p:sldId id="5835" r:id="rId6"/>
    <p:sldId id="5865" r:id="rId7"/>
    <p:sldId id="5869" r:id="rId8"/>
    <p:sldId id="5870" r:id="rId9"/>
    <p:sldId id="5876" r:id="rId10"/>
    <p:sldId id="5836" r:id="rId11"/>
    <p:sldId id="5871" r:id="rId12"/>
    <p:sldId id="5872" r:id="rId13"/>
    <p:sldId id="5875" r:id="rId14"/>
    <p:sldId id="5874" r:id="rId15"/>
    <p:sldId id="5837" r:id="rId16"/>
    <p:sldId id="5877" r:id="rId17"/>
    <p:sldId id="5812" r:id="rId18"/>
  </p:sldIdLst>
  <p:sldSz cx="12192000" cy="6858000"/>
  <p:notesSz cx="6797675" cy="9928225"/>
  <p:custDataLst>
    <p:tags r:id="rId2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41" userDrawn="1">
          <p15:clr>
            <a:srgbClr val="A4A3A4"/>
          </p15:clr>
        </p15:guide>
        <p15:guide id="2" pos="284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i Yu" initials="FY" lastIdx="5" clrIdx="0">
    <p:extLst>
      <p:ext uri="{19B8F6BF-5375-455C-9EA6-DF929625EA0E}">
        <p15:presenceInfo xmlns:p15="http://schemas.microsoft.com/office/powerpoint/2012/main" userId="1c3093fa8eaf22f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FFFF00"/>
    <a:srgbClr val="BFBDC1"/>
    <a:srgbClr val="00489D"/>
    <a:srgbClr val="0055A7"/>
    <a:srgbClr val="FF0000"/>
    <a:srgbClr val="000066"/>
    <a:srgbClr val="000000"/>
    <a:srgbClr val="66FF33"/>
    <a:srgbClr val="00A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浅色样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4" autoAdjust="0"/>
    <p:restoredTop sz="88382"/>
  </p:normalViewPr>
  <p:slideViewPr>
    <p:cSldViewPr snapToGrid="0" showGuides="1">
      <p:cViewPr varScale="1">
        <p:scale>
          <a:sx n="101" d="100"/>
          <a:sy n="101" d="100"/>
        </p:scale>
        <p:origin x="900" y="96"/>
      </p:cViewPr>
      <p:guideLst>
        <p:guide orient="horz" pos="2241"/>
        <p:guide pos="284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129021DE-E8FD-478A-AD54-08D16D8BD619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  <a:t>2024/10/30</a:t>
            </a:fld>
            <a:endParaRPr lang="zh-CN" altLang="en-US" strike="noStrike" noProof="1"/>
          </a:p>
        </p:txBody>
      </p:sp>
      <p:sp>
        <p:nvSpPr>
          <p:cNvPr id="5222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229" name="备注占位符 4"/>
          <p:cNvSpPr>
            <a:spLocks noGrp="1"/>
          </p:cNvSpPr>
          <p:nvPr>
            <p:ph type="body" sz="quarter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9B35AEEF-880D-4AE1-B1B2-C8065A6D00E0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4274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632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 dirty="0"/>
          </a:p>
        </p:txBody>
      </p:sp>
      <p:sp>
        <p:nvSpPr>
          <p:cNvPr id="5632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  <a:t>10</a:t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46226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137640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041180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632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 dirty="0"/>
          </a:p>
        </p:txBody>
      </p:sp>
      <p:sp>
        <p:nvSpPr>
          <p:cNvPr id="5632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  <a:t>15</a:t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3815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632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 dirty="0"/>
          </a:p>
        </p:txBody>
      </p:sp>
      <p:sp>
        <p:nvSpPr>
          <p:cNvPr id="5632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  <a:t>2</a:t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51459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3166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632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 dirty="0"/>
          </a:p>
        </p:txBody>
      </p:sp>
      <p:sp>
        <p:nvSpPr>
          <p:cNvPr id="5632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  <a:t>5</a:t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193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77706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88332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50392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4770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资源 17@3x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635" cy="5375275"/>
          </a:xfrm>
          <a:prstGeom prst="rect">
            <a:avLst/>
          </a:prstGeom>
        </p:spPr>
      </p:pic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之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l1资源 24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996555" y="3018155"/>
            <a:ext cx="4195445" cy="3839845"/>
          </a:xfrm>
          <a:prstGeom prst="rect">
            <a:avLst/>
          </a:prstGeom>
        </p:spPr>
      </p:pic>
      <p:pic>
        <p:nvPicPr>
          <p:cNvPr id="2" name="图片 1" descr="l1资源 22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192000" cy="833120"/>
          </a:xfrm>
          <a:prstGeom prst="rect">
            <a:avLst/>
          </a:prstGeom>
        </p:spPr>
      </p:pic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0" y="159385"/>
            <a:ext cx="10518140" cy="54165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180000" rIns="180000">
            <a:normAutofit/>
          </a:bodyPr>
          <a:lstStyle>
            <a:lvl1pPr>
              <a:defRPr sz="2800" b="1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9" name="灯片编号占位符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fontAlgn="auto"/>
            <a:fld id="{B8438842-BF21-428A-8F2A-8BA41B5B9B8F}" type="slidenum">
              <a:rPr lang="zh-CN" altLang="en-US" noProof="1" smtClean="0">
                <a:latin typeface="+mn-lt"/>
                <a:ea typeface="+mn-ea"/>
              </a:rPr>
              <a:pPr fontAlgn="auto"/>
              <a:t>‹#›</a:t>
            </a:fld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9A14324A-323B-4194-981B-D700AEC78767}" type="datetime1">
              <a:rPr lang="zh-CN" altLang="en-US" strike="noStrike" noProof="1" smtClean="0">
                <a:latin typeface="+mn-lt"/>
                <a:ea typeface="+mn-ea"/>
                <a:cs typeface="+mn-cs"/>
              </a:rPr>
              <a:t>2024/10/30</a:t>
            </a:fld>
            <a:endParaRPr lang="zh-CN" altLang="en-US" strike="noStrike" noProof="1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r>
              <a:rPr lang="en-US" altLang="zh-CN" strike="noStrike" noProof="1">
                <a:latin typeface="+mn-lt"/>
                <a:ea typeface="+mn-ea"/>
                <a:cs typeface="+mn-cs"/>
              </a:rPr>
              <a:t>MOF-ICTON 2024</a:t>
            </a:r>
            <a:endParaRPr lang="zh-CN" altLang="en-US" strike="noStrike" noProof="1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B8438842-BF21-428A-8F2A-8BA41B5B9B8F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1809AA81-584A-44C6-A759-EBF28661F928}" type="datetime1">
              <a:rPr lang="zh-CN" altLang="en-US" strike="noStrike" noProof="1" smtClean="0">
                <a:latin typeface="+mn-lt"/>
                <a:ea typeface="+mn-ea"/>
                <a:cs typeface="+mn-cs"/>
              </a:rPr>
              <a:t>2024/10/30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r>
              <a:rPr lang="en-US" altLang="zh-CN" strike="noStrike" noProof="1">
                <a:latin typeface="+mn-lt"/>
                <a:ea typeface="+mn-ea"/>
                <a:cs typeface="+mn-cs"/>
              </a:rPr>
              <a:t>MOF-ICTON 2024</a:t>
            </a: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B8438842-BF21-428A-8F2A-8BA41B5B9B8F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notesSlide" Target="../notesSlides/notesSlide10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tags" Target="../tags/tag37.xml"/><Relationship Id="rId5" Type="http://schemas.openxmlformats.org/officeDocument/2006/relationships/tags" Target="../tags/tag31.xml"/><Relationship Id="rId10" Type="http://schemas.openxmlformats.org/officeDocument/2006/relationships/tags" Target="../tags/tag36.xml"/><Relationship Id="rId4" Type="http://schemas.openxmlformats.org/officeDocument/2006/relationships/tags" Target="../tags/tag30.xml"/><Relationship Id="rId9" Type="http://schemas.openxmlformats.org/officeDocument/2006/relationships/tags" Target="../tags/tag35.xml"/><Relationship Id="rId1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tiff"/><Relationship Id="rId3" Type="http://schemas.openxmlformats.org/officeDocument/2006/relationships/image" Target="../media/image52.png"/><Relationship Id="rId7" Type="http://schemas.openxmlformats.org/officeDocument/2006/relationships/image" Target="../media/image37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tiff"/><Relationship Id="rId4" Type="http://schemas.openxmlformats.org/officeDocument/2006/relationships/image" Target="../media/image34.tiff"/><Relationship Id="rId9" Type="http://schemas.openxmlformats.org/officeDocument/2006/relationships/image" Target="../media/image39.tif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0.tiff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2.tiff"/><Relationship Id="rId4" Type="http://schemas.openxmlformats.org/officeDocument/2006/relationships/image" Target="../media/image41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tiff"/><Relationship Id="rId2" Type="http://schemas.openxmlformats.org/officeDocument/2006/relationships/image" Target="../media/image54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13" Type="http://schemas.openxmlformats.org/officeDocument/2006/relationships/notesSlide" Target="../notesSlides/notesSlide13.xml"/><Relationship Id="rId3" Type="http://schemas.openxmlformats.org/officeDocument/2006/relationships/tags" Target="../tags/tag40.xml"/><Relationship Id="rId7" Type="http://schemas.openxmlformats.org/officeDocument/2006/relationships/tags" Target="../tags/tag44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1" Type="http://schemas.openxmlformats.org/officeDocument/2006/relationships/tags" Target="../tags/tag48.xml"/><Relationship Id="rId5" Type="http://schemas.openxmlformats.org/officeDocument/2006/relationships/tags" Target="../tags/tag42.xml"/><Relationship Id="rId10" Type="http://schemas.openxmlformats.org/officeDocument/2006/relationships/tags" Target="../tags/tag47.xml"/><Relationship Id="rId4" Type="http://schemas.openxmlformats.org/officeDocument/2006/relationships/tags" Target="../tags/tag41.xml"/><Relationship Id="rId9" Type="http://schemas.openxmlformats.org/officeDocument/2006/relationships/tags" Target="../tags/tag46.xml"/><Relationship Id="rId14" Type="http://schemas.openxmlformats.org/officeDocument/2006/relationships/image" Target="../media/image6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7.xml"/><Relationship Id="rId7" Type="http://schemas.openxmlformats.org/officeDocument/2006/relationships/tags" Target="../tags/tag11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tags" Target="../tags/tag15.xml"/><Relationship Id="rId5" Type="http://schemas.openxmlformats.org/officeDocument/2006/relationships/tags" Target="../tags/tag9.xml"/><Relationship Id="rId10" Type="http://schemas.openxmlformats.org/officeDocument/2006/relationships/tags" Target="../tags/tag14.xml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13" Type="http://schemas.openxmlformats.org/officeDocument/2006/relationships/notesSlide" Target="../notesSlides/notesSlide5.xml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tags" Target="../tags/tag26.xml"/><Relationship Id="rId5" Type="http://schemas.openxmlformats.org/officeDocument/2006/relationships/tags" Target="../tags/tag20.xml"/><Relationship Id="rId10" Type="http://schemas.openxmlformats.org/officeDocument/2006/relationships/tags" Target="../tags/tag25.xml"/><Relationship Id="rId4" Type="http://schemas.openxmlformats.org/officeDocument/2006/relationships/tags" Target="../tags/tag19.xml"/><Relationship Id="rId9" Type="http://schemas.openxmlformats.org/officeDocument/2006/relationships/tags" Target="../tags/tag24.xml"/><Relationship Id="rId1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10" Type="http://schemas.openxmlformats.org/officeDocument/2006/relationships/image" Target="../media/image33.png"/><Relationship Id="rId4" Type="http://schemas.openxmlformats.org/officeDocument/2006/relationships/image" Target="../media/image46.png"/><Relationship Id="rId9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标题 1"/>
          <p:cNvSpPr>
            <a:spLocks noGrp="1"/>
          </p:cNvSpPr>
          <p:nvPr>
            <p:ph type="ctrTitle"/>
          </p:nvPr>
        </p:nvSpPr>
        <p:spPr>
          <a:xfrm>
            <a:off x="214225" y="365125"/>
            <a:ext cx="5109615" cy="1042410"/>
          </a:xfrm>
        </p:spPr>
        <p:txBody>
          <a:bodyPr vert="horz" wrap="none" lIns="91440" tIns="45720" rIns="91440" bIns="45720" anchor="ctr" anchorCtr="0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波动光学，固体传热联合仿真</a:t>
            </a:r>
            <a:endParaRPr kumimoji="0" lang="zh-CN" altLang="en-US" sz="2800" b="1" i="0" u="none" strike="noStrike" kern="1200" cap="none" spc="0" normalizeH="0" baseline="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3250" name="副标题 3"/>
          <p:cNvSpPr>
            <a:spLocks noGrp="1"/>
          </p:cNvSpPr>
          <p:nvPr>
            <p:ph type="subTitle" idx="1" hasCustomPrompt="1"/>
          </p:nvPr>
        </p:nvSpPr>
        <p:spPr>
          <a:xfrm>
            <a:off x="1915825" y="3147518"/>
            <a:ext cx="8360349" cy="330797"/>
          </a:xfrm>
        </p:spPr>
        <p:txBody>
          <a:bodyPr vert="horz" lIns="91440" tIns="45720" rIns="91440" bIns="45720" anchor="t" anchorCtr="0">
            <a:noAutofit/>
          </a:bodyPr>
          <a:lstStyle/>
          <a:p>
            <a:pPr marL="0" indent="0" algn="ctr" defTabSz="914400">
              <a:lnSpc>
                <a:spcPct val="80000"/>
              </a:lnSpc>
              <a:buClrTx/>
              <a:buSzTx/>
              <a:buNone/>
            </a:pPr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沈超超</a:t>
            </a:r>
            <a:r>
              <a:rPr lang="en-US" altLang="zh-CN" sz="2400" b="1" baseline="300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1</a:t>
            </a:r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  </a:t>
            </a:r>
            <a:r>
              <a:rPr lang="en-US" altLang="zh-CN" sz="2400" b="1" kern="120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等线" panose="02010600030101010101" pitchFamily="2" charset="-122"/>
              </a:rPr>
              <a:t> </a:t>
            </a:r>
            <a:r>
              <a:rPr lang="zh-CN" altLang="en-US" sz="2400" b="1" kern="120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等线" panose="02010600030101010101" pitchFamily="2" charset="-122"/>
              </a:rPr>
              <a:t>于飞</a:t>
            </a:r>
            <a:r>
              <a:rPr lang="en-US" altLang="zh-CN" sz="2400" b="1" kern="1200" baseline="30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等线" panose="02010600030101010101" pitchFamily="2" charset="-122"/>
              </a:rPr>
              <a:t>1</a:t>
            </a:r>
            <a:r>
              <a:rPr lang="en-US" altLang="zh-CN" sz="2400" b="1" baseline="30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,</a:t>
            </a:r>
            <a:r>
              <a:rPr lang="en-US" altLang="zh-CN" sz="2400" b="1" kern="1200" baseline="30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等线" panose="02010600030101010101" pitchFamily="2" charset="-122"/>
              </a:rPr>
              <a:t>2*</a:t>
            </a:r>
            <a:endParaRPr lang="zh-CN" altLang="en-US" sz="2400" b="1" kern="1200" baseline="30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等线" panose="02010600030101010101" pitchFamily="2" charset="-122"/>
            </a:endParaRPr>
          </a:p>
        </p:txBody>
      </p:sp>
      <p:pic>
        <p:nvPicPr>
          <p:cNvPr id="11" name="图片 10" descr="资源 18@4x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56260" y="5866765"/>
            <a:ext cx="5306060" cy="626110"/>
          </a:xfrm>
          <a:prstGeom prst="rect">
            <a:avLst/>
          </a:prstGeom>
        </p:spPr>
      </p:pic>
      <p:pic>
        <p:nvPicPr>
          <p:cNvPr id="3" name="图片 2" descr="l1资源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34295" y="5261610"/>
            <a:ext cx="1609090" cy="1292225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A920BE25-31C8-4A2E-8E07-2F207995AB76}"/>
              </a:ext>
            </a:extLst>
          </p:cNvPr>
          <p:cNvSpPr txBox="1"/>
          <p:nvPr/>
        </p:nvSpPr>
        <p:spPr>
          <a:xfrm>
            <a:off x="953728" y="2144913"/>
            <a:ext cx="1054108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掺</a:t>
            </a:r>
            <a:r>
              <a:rPr lang="en-US" altLang="zh-CN" sz="40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Yb</a:t>
            </a:r>
            <a:r>
              <a:rPr lang="en-US" altLang="zh-CN" sz="4000" b="1" baseline="300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3+</a:t>
            </a:r>
            <a:r>
              <a:rPr lang="zh-CN" altLang="en-US" sz="40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大模场石英光纤横向模式不稳定研究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93DF837-D4ED-179C-B589-2B38C6D1DE6D}"/>
              </a:ext>
            </a:extLst>
          </p:cNvPr>
          <p:cNvCxnSpPr>
            <a:cxnSpLocks/>
          </p:cNvCxnSpPr>
          <p:nvPr/>
        </p:nvCxnSpPr>
        <p:spPr>
          <a:xfrm>
            <a:off x="356839" y="1219200"/>
            <a:ext cx="4804441" cy="0"/>
          </a:xfrm>
          <a:prstGeom prst="line">
            <a:avLst/>
          </a:prstGeom>
          <a:ln w="76200" cmpd="thinThick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E9ACE8DD-5307-2F94-D289-573FAAA0F93B}"/>
              </a:ext>
            </a:extLst>
          </p:cNvPr>
          <p:cNvSpPr txBox="1"/>
          <p:nvPr/>
        </p:nvSpPr>
        <p:spPr>
          <a:xfrm>
            <a:off x="9187607" y="100008"/>
            <a:ext cx="2497800" cy="523220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COMSOL</a:t>
            </a:r>
            <a:r>
              <a:rPr lang="zh-CN" altLang="en-US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年会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13A6EF2A-9C3B-5C05-013F-0E85DC9CA3A1}"/>
              </a:ext>
            </a:extLst>
          </p:cNvPr>
          <p:cNvSpPr/>
          <p:nvPr/>
        </p:nvSpPr>
        <p:spPr>
          <a:xfrm>
            <a:off x="2224928" y="4776347"/>
            <a:ext cx="7729097" cy="540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altLang="zh-CN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2024</a:t>
            </a:r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</a:t>
            </a:r>
            <a:r>
              <a:rPr lang="en-US" altLang="zh-CN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</a:t>
            </a:r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月</a:t>
            </a:r>
            <a:r>
              <a:rPr lang="en-US" altLang="zh-CN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31</a:t>
            </a:r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日</a:t>
            </a:r>
            <a:endParaRPr lang="en-US" altLang="zh-CN" sz="2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367F450-381D-4D93-9DA1-FFCD3132E441}"/>
              </a:ext>
            </a:extLst>
          </p:cNvPr>
          <p:cNvSpPr txBox="1"/>
          <p:nvPr/>
        </p:nvSpPr>
        <p:spPr>
          <a:xfrm>
            <a:off x="2506852" y="4236841"/>
            <a:ext cx="7544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baseline="300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物理与光电工程学院，国科大杭州高等研究院，杭州</a:t>
            </a:r>
            <a:endParaRPr lang="en-US" altLang="zh-CN" sz="2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C289353-EF83-7688-5839-16859D445EA5}"/>
              </a:ext>
            </a:extLst>
          </p:cNvPr>
          <p:cNvSpPr txBox="1"/>
          <p:nvPr/>
        </p:nvSpPr>
        <p:spPr>
          <a:xfrm>
            <a:off x="2506852" y="3771502"/>
            <a:ext cx="6377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baseline="300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中国科学院上海光学精密机械研究所，上海</a:t>
            </a:r>
            <a:endParaRPr lang="en-US" altLang="zh-CN" sz="2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5567680" y="538480"/>
            <a:ext cx="5773420" cy="828675"/>
          </a:xfrm>
          <a:prstGeom prst="roundRect">
            <a:avLst/>
          </a:prstGeom>
          <a:gradFill>
            <a:gsLst>
              <a:gs pos="0">
                <a:srgbClr val="0070C0"/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5609216" y="1690049"/>
            <a:ext cx="450593" cy="609607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1</a:t>
            </a:r>
          </a:p>
        </p:txBody>
      </p:sp>
      <p:sp>
        <p:nvSpPr>
          <p:cNvPr id="4" name="圆角矩形 3"/>
          <p:cNvSpPr/>
          <p:nvPr>
            <p:custDataLst>
              <p:tags r:id="rId1"/>
            </p:custDataLst>
          </p:nvPr>
        </p:nvSpPr>
        <p:spPr>
          <a:xfrm>
            <a:off x="5567680" y="1633855"/>
            <a:ext cx="533665" cy="721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6" name="圆角矩形 5"/>
          <p:cNvSpPr/>
          <p:nvPr>
            <p:custDataLst>
              <p:tags r:id="rId2"/>
            </p:custDataLst>
          </p:nvPr>
        </p:nvSpPr>
        <p:spPr>
          <a:xfrm>
            <a:off x="6189980" y="1633855"/>
            <a:ext cx="5602945" cy="721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25" name="圆角矩形 24"/>
          <p:cNvSpPr/>
          <p:nvPr>
            <p:custDataLst>
              <p:tags r:id="rId3"/>
            </p:custDataLst>
          </p:nvPr>
        </p:nvSpPr>
        <p:spPr>
          <a:xfrm>
            <a:off x="5609216" y="2543440"/>
            <a:ext cx="450593" cy="609070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2</a:t>
            </a:r>
          </a:p>
        </p:txBody>
      </p:sp>
      <p:sp>
        <p:nvSpPr>
          <p:cNvPr id="26" name="圆角矩形 25"/>
          <p:cNvSpPr/>
          <p:nvPr>
            <p:custDataLst>
              <p:tags r:id="rId4"/>
            </p:custDataLst>
          </p:nvPr>
        </p:nvSpPr>
        <p:spPr>
          <a:xfrm>
            <a:off x="5567680" y="2487295"/>
            <a:ext cx="53366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27" name="圆角矩形 26"/>
          <p:cNvSpPr/>
          <p:nvPr>
            <p:custDataLst>
              <p:tags r:id="rId5"/>
            </p:custDataLst>
          </p:nvPr>
        </p:nvSpPr>
        <p:spPr>
          <a:xfrm>
            <a:off x="6189980" y="2487295"/>
            <a:ext cx="560294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29" name="圆角矩形 28"/>
          <p:cNvSpPr/>
          <p:nvPr>
            <p:custDataLst>
              <p:tags r:id="rId6"/>
            </p:custDataLst>
          </p:nvPr>
        </p:nvSpPr>
        <p:spPr>
          <a:xfrm>
            <a:off x="5609216" y="3396245"/>
            <a:ext cx="450593" cy="609070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3</a:t>
            </a:r>
          </a:p>
        </p:txBody>
      </p:sp>
      <p:sp>
        <p:nvSpPr>
          <p:cNvPr id="30" name="圆角矩形 29"/>
          <p:cNvSpPr/>
          <p:nvPr>
            <p:custDataLst>
              <p:tags r:id="rId7"/>
            </p:custDataLst>
          </p:nvPr>
        </p:nvSpPr>
        <p:spPr>
          <a:xfrm>
            <a:off x="5567680" y="3340100"/>
            <a:ext cx="53366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1" name="圆角矩形 30"/>
          <p:cNvSpPr/>
          <p:nvPr>
            <p:custDataLst>
              <p:tags r:id="rId8"/>
            </p:custDataLst>
          </p:nvPr>
        </p:nvSpPr>
        <p:spPr>
          <a:xfrm>
            <a:off x="6189980" y="3340100"/>
            <a:ext cx="560294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3" name="圆角矩形 32"/>
          <p:cNvSpPr/>
          <p:nvPr>
            <p:custDataLst>
              <p:tags r:id="rId9"/>
            </p:custDataLst>
          </p:nvPr>
        </p:nvSpPr>
        <p:spPr>
          <a:xfrm>
            <a:off x="5609216" y="4249050"/>
            <a:ext cx="450593" cy="609070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4</a:t>
            </a:r>
          </a:p>
        </p:txBody>
      </p:sp>
      <p:sp>
        <p:nvSpPr>
          <p:cNvPr id="34" name="圆角矩形 33"/>
          <p:cNvSpPr/>
          <p:nvPr>
            <p:custDataLst>
              <p:tags r:id="rId10"/>
            </p:custDataLst>
          </p:nvPr>
        </p:nvSpPr>
        <p:spPr>
          <a:xfrm>
            <a:off x="5567680" y="4192905"/>
            <a:ext cx="53366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5" name="圆角矩形 34"/>
          <p:cNvSpPr/>
          <p:nvPr>
            <p:custDataLst>
              <p:tags r:id="rId11"/>
            </p:custDataLst>
          </p:nvPr>
        </p:nvSpPr>
        <p:spPr>
          <a:xfrm>
            <a:off x="6189980" y="4192905"/>
            <a:ext cx="560294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文本框 2"/>
          <p:cNvSpPr txBox="1"/>
          <p:nvPr/>
        </p:nvSpPr>
        <p:spPr>
          <a:xfrm>
            <a:off x="5840095" y="669925"/>
            <a:ext cx="569797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b="1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目</a:t>
            </a:r>
            <a:r>
              <a:rPr lang="en-US" altLang="zh-CN" sz="3200" b="1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3200" b="1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录</a:t>
            </a:r>
            <a:endParaRPr lang="zh-CN" altLang="en-US" sz="2000" b="1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262FD8EB-4E27-8BFA-AA12-E3D22DCF14A9}"/>
              </a:ext>
            </a:extLst>
          </p:cNvPr>
          <p:cNvSpPr txBox="1">
            <a:spLocks/>
          </p:cNvSpPr>
          <p:nvPr/>
        </p:nvSpPr>
        <p:spPr>
          <a:xfrm>
            <a:off x="6256130" y="1587210"/>
            <a:ext cx="5602945" cy="4380971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bg2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en-US" altLang="zh-CN" b="1" kern="0" noProof="1">
              <a:solidFill>
                <a:schemeClr val="bg2">
                  <a:lumMod val="9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bg2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en-US" altLang="zh-CN" b="1" kern="0" noProof="1">
              <a:solidFill>
                <a:schemeClr val="bg2">
                  <a:lumMod val="9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动态模式不稳定性仿真</a:t>
            </a:r>
            <a:endParaRPr lang="en-US" altLang="zh-CN" b="1" kern="0" noProof="1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bg2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</a:t>
            </a:r>
            <a:endParaRPr lang="en-US" altLang="zh-CN" b="1" kern="0" noProof="1">
              <a:solidFill>
                <a:schemeClr val="bg2">
                  <a:lumMod val="9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6015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337DEC-5139-C921-3A20-396B50FF9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动态模式不稳定性研究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620C1DB-8F53-D887-963B-EFDE88B44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B8438842-BF21-428A-8F2A-8BA41B5B9B8F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11</a:t>
            </a:fld>
            <a:endParaRPr lang="zh-CN" altLang="en-US" strike="noStrike" noProof="1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2">
                <a:extLst>
                  <a:ext uri="{FF2B5EF4-FFF2-40B4-BE49-F238E27FC236}">
                    <a16:creationId xmlns:a16="http://schemas.microsoft.com/office/drawing/2014/main" id="{35D63DBC-C274-A786-D043-1E0D44119BF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95306090"/>
                  </p:ext>
                </p:extLst>
              </p:nvPr>
            </p:nvGraphicFramePr>
            <p:xfrm>
              <a:off x="7024960" y="1154459"/>
              <a:ext cx="4492332" cy="520189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3409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5824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246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参数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值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246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纤芯直径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50</m:t>
                                </m:r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𝑢𝑚</m:t>
                                </m:r>
                              </m:oMath>
                            </m:oMathPara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246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包层直径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250</m:t>
                                </m:r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𝑢𝑚</m:t>
                                </m:r>
                              </m:oMath>
                            </m:oMathPara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246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数值孔径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/>
                            <a:t>0.06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247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石英导热系数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1.38</m:t>
                                </m:r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en-US" altLang="zh-CN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en-US" altLang="zh-CN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𝐾</m:t>
                                    </m:r>
                                  </m:e>
                                  <m:sup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247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石英密度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2200</m:t>
                                </m:r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𝐾𝑔</m:t>
                                </m:r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en-US" altLang="zh-CN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247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石英热容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1200</m:t>
                                </m:r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en-US" altLang="zh-CN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𝐾𝑔</m:t>
                                    </m:r>
                                  </m:e>
                                  <m:sup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en-US" altLang="zh-CN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𝐾</m:t>
                                    </m:r>
                                  </m:e>
                                  <m:sup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246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泵浦波长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980</m:t>
                                </m:r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𝑛𝑚</m:t>
                                </m:r>
                              </m:oMath>
                            </m:oMathPara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246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泵浦功率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1500</m:t>
                                </m:r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oMath>
                            </m:oMathPara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3246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信号波长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1080</m:t>
                                </m:r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𝑛𝑚</m:t>
                                </m:r>
                              </m:oMath>
                            </m:oMathPara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3246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信号功率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b="0" i="0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oMath>
                            </m:oMathPara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32463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量子噪声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r>
                            <a:rPr lang="en-US" altLang="zh-CN" sz="1600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-26</a:t>
                          </a:r>
                          <a:endParaRPr lang="zh-CN" altLang="en-US" sz="1600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11619090"/>
                      </a:ext>
                    </a:extLst>
                  </a:tr>
                  <a:tr h="3283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粒子数浓度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6×</m:t>
                                </m:r>
                                <m:sSup>
                                  <m:sSupPr>
                                    <m:ctrlPr>
                                      <a:rPr lang="en-US" altLang="zh-CN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25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altLang="zh-CN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3246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上能级寿命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0.9</m:t>
                                </m:r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𝑚𝑠</m:t>
                                </m:r>
                              </m:oMath>
                            </m:oMathPara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  <a:tr h="3283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热光系数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1.2×</m:t>
                                </m:r>
                                <m:sSup>
                                  <m:sSupPr>
                                    <m:ctrlPr>
                                      <a:rPr lang="en-US" altLang="zh-CN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altLang="zh-CN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𝐾</m:t>
                                    </m:r>
                                  </m:e>
                                  <m:sup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3246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光纤长度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1.12</m:t>
                                </m:r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2">
                <a:extLst>
                  <a:ext uri="{FF2B5EF4-FFF2-40B4-BE49-F238E27FC236}">
                    <a16:creationId xmlns:a16="http://schemas.microsoft.com/office/drawing/2014/main" id="{35D63DBC-C274-A786-D043-1E0D44119BF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95306090"/>
                  </p:ext>
                </p:extLst>
              </p:nvPr>
            </p:nvGraphicFramePr>
            <p:xfrm>
              <a:off x="7024960" y="1154459"/>
              <a:ext cx="4492332" cy="520189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3409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5824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246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参数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值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246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纤芯直径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8639" t="-103704" r="-592" b="-14092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246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包层直径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8639" t="-207547" r="-592" b="-13358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246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数值孔径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/>
                            <a:t>0.06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247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石英导热系数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8639" t="-407547" r="-592" b="-11358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247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石英密度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8639" t="-498148" r="-592" b="-10148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247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石英热容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8639" t="-609434" r="-592" b="-9339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246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泵浦波长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8639" t="-709434" r="-592" b="-8339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246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泵浦功率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8639" t="-794444" r="-592" b="-71851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3246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信号波长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8639" t="-911321" r="-592" b="-6320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3246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信号功率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8639" t="-1011321" r="-592" b="-5320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32463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量子噪声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r>
                            <a:rPr lang="en-US" altLang="zh-CN" sz="1600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-26</a:t>
                          </a:r>
                          <a:endParaRPr lang="zh-CN" altLang="en-US" sz="1600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11619090"/>
                      </a:ext>
                    </a:extLst>
                  </a:tr>
                  <a:tr h="3283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粒子数浓度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8639" t="-1190741" r="-592" b="-3222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3246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上能级寿命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8639" t="-1315094" r="-592" b="-22830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  <a:tr h="3283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热光系数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8639" t="-1388889" r="-592" b="-1240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3246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z="16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光纤长度</a:t>
                          </a:r>
                          <a:endParaRPr lang="zh-CN" altLang="en-US" sz="16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90000" marT="36000" marB="360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8639" t="-1516981" r="-592" b="-264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矩形 3">
            <a:extLst>
              <a:ext uri="{FF2B5EF4-FFF2-40B4-BE49-F238E27FC236}">
                <a16:creationId xmlns:a16="http://schemas.microsoft.com/office/drawing/2014/main" id="{F1022F1F-07BE-0A77-FCD6-A6E8B19555F4}"/>
              </a:ext>
            </a:extLst>
          </p:cNvPr>
          <p:cNvSpPr/>
          <p:nvPr/>
        </p:nvSpPr>
        <p:spPr>
          <a:xfrm>
            <a:off x="490576" y="1213520"/>
            <a:ext cx="2016223" cy="43204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热源：量子亏损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51A17121-DC6F-D3AB-8F9F-11DB361241FE}"/>
              </a:ext>
            </a:extLst>
          </p:cNvPr>
          <p:cNvSpPr/>
          <p:nvPr/>
        </p:nvSpPr>
        <p:spPr>
          <a:xfrm>
            <a:off x="472860" y="2585061"/>
            <a:ext cx="2016223" cy="43204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热扩散：水浴冷却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80B401CA-650A-1EA3-677F-B5FB96E4B5F7}"/>
              </a:ext>
            </a:extLst>
          </p:cNvPr>
          <p:cNvSpPr/>
          <p:nvPr/>
        </p:nvSpPr>
        <p:spPr>
          <a:xfrm>
            <a:off x="464998" y="4147327"/>
            <a:ext cx="2016223" cy="43204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温度求解：瞬态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9D09CE05-140E-CB44-78EC-1C8A37B7211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9" t="11134" r="43575" b="9032"/>
          <a:stretch/>
        </p:blipFill>
        <p:spPr>
          <a:xfrm rot="5400000">
            <a:off x="4807263" y="796547"/>
            <a:ext cx="656585" cy="1819672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4344C0B0-CF1D-CF51-0AC3-AA35D1384B3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32" t="26247" r="32633" b="26500"/>
          <a:stretch/>
        </p:blipFill>
        <p:spPr>
          <a:xfrm>
            <a:off x="3249028" y="1378090"/>
            <a:ext cx="656587" cy="656586"/>
          </a:xfrm>
          <a:prstGeom prst="rect">
            <a:avLst/>
          </a:prstGeom>
        </p:spPr>
      </p:pic>
      <p:sp>
        <p:nvSpPr>
          <p:cNvPr id="24" name="矩形: 圆角 23">
            <a:extLst>
              <a:ext uri="{FF2B5EF4-FFF2-40B4-BE49-F238E27FC236}">
                <a16:creationId xmlns:a16="http://schemas.microsoft.com/office/drawing/2014/main" id="{0666CE98-2C99-2D3E-CBBF-5E392A095E0F}"/>
              </a:ext>
            </a:extLst>
          </p:cNvPr>
          <p:cNvSpPr/>
          <p:nvPr/>
        </p:nvSpPr>
        <p:spPr>
          <a:xfrm>
            <a:off x="372326" y="1052967"/>
            <a:ext cx="6054777" cy="5505352"/>
          </a:xfrm>
          <a:prstGeom prst="roundRect">
            <a:avLst>
              <a:gd name="adj" fmla="val 3490"/>
            </a:avLst>
          </a:prstGeom>
          <a:noFill/>
          <a:ln w="25400"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9B63CAB7-090F-930E-508D-86307C5866C8}"/>
              </a:ext>
            </a:extLst>
          </p:cNvPr>
          <p:cNvSpPr txBox="1"/>
          <p:nvPr/>
        </p:nvSpPr>
        <p:spPr>
          <a:xfrm>
            <a:off x="3355441" y="2034676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纤芯作为唯一热源产热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C123F2A7-DAD6-51A7-8CD7-E404BD9AE1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2248" y="2605714"/>
            <a:ext cx="1656183" cy="1495908"/>
          </a:xfrm>
          <a:prstGeom prst="rect">
            <a:avLst/>
          </a:prstGeom>
        </p:spPr>
      </p:pic>
      <p:sp>
        <p:nvSpPr>
          <p:cNvPr id="27" name="文本框 26">
            <a:extLst>
              <a:ext uri="{FF2B5EF4-FFF2-40B4-BE49-F238E27FC236}">
                <a16:creationId xmlns:a16="http://schemas.microsoft.com/office/drawing/2014/main" id="{E6910263-B491-8048-DE1D-EC7252F8BDCA}"/>
              </a:ext>
            </a:extLst>
          </p:cNvPr>
          <p:cNvSpPr txBox="1"/>
          <p:nvPr/>
        </p:nvSpPr>
        <p:spPr>
          <a:xfrm>
            <a:off x="1339217" y="3146183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通量类型：外部强制对流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水流流速：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1m/s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73A9ECDD-BCF1-D89B-C88D-620787C53A2A}"/>
              </a:ext>
            </a:extLst>
          </p:cNvPr>
          <p:cNvCxnSpPr>
            <a:cxnSpLocks/>
          </p:cNvCxnSpPr>
          <p:nvPr/>
        </p:nvCxnSpPr>
        <p:spPr>
          <a:xfrm>
            <a:off x="372326" y="2455987"/>
            <a:ext cx="6054778" cy="0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20836EA9-946A-B875-A620-892C5D976AE2}"/>
              </a:ext>
            </a:extLst>
          </p:cNvPr>
          <p:cNvSpPr txBox="1"/>
          <p:nvPr/>
        </p:nvSpPr>
        <p:spPr>
          <a:xfrm>
            <a:off x="2111626" y="4773902"/>
            <a:ext cx="3695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时间积累</a:t>
            </a:r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id="{9193CADE-8816-0346-5C21-CB04E2E4F37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99" t="18707" r="60224" b="15410"/>
          <a:stretch/>
        </p:blipFill>
        <p:spPr>
          <a:xfrm rot="16200000">
            <a:off x="3892546" y="3959615"/>
            <a:ext cx="618114" cy="2936677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C7774BE0-1FE7-FF7F-504B-EE10772E110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86" t="18100" r="59417" b="11836"/>
          <a:stretch/>
        </p:blipFill>
        <p:spPr>
          <a:xfrm rot="16200000">
            <a:off x="3892185" y="4568520"/>
            <a:ext cx="763747" cy="3148745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A24F0701-99C5-0202-0B3E-F6579C21C95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15" t="19119" r="56285" b="12894"/>
          <a:stretch/>
        </p:blipFill>
        <p:spPr>
          <a:xfrm rot="16200000">
            <a:off x="3783306" y="3129590"/>
            <a:ext cx="962446" cy="3056949"/>
          </a:xfrm>
          <a:prstGeom prst="rect">
            <a:avLst/>
          </a:prstGeom>
        </p:spPr>
      </p:pic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E42F04E6-DA03-B824-2FDA-A0C3CE11A61A}"/>
              </a:ext>
            </a:extLst>
          </p:cNvPr>
          <p:cNvCxnSpPr>
            <a:cxnSpLocks/>
          </p:cNvCxnSpPr>
          <p:nvPr/>
        </p:nvCxnSpPr>
        <p:spPr>
          <a:xfrm>
            <a:off x="372325" y="4093177"/>
            <a:ext cx="6043810" cy="1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箭头: 下 33">
            <a:extLst>
              <a:ext uri="{FF2B5EF4-FFF2-40B4-BE49-F238E27FC236}">
                <a16:creationId xmlns:a16="http://schemas.microsoft.com/office/drawing/2014/main" id="{CF5ED6DD-78AD-8A0C-AC14-E9BF709F67C5}"/>
              </a:ext>
            </a:extLst>
          </p:cNvPr>
          <p:cNvSpPr/>
          <p:nvPr/>
        </p:nvSpPr>
        <p:spPr>
          <a:xfrm>
            <a:off x="2450016" y="4660651"/>
            <a:ext cx="369595" cy="1489635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箭头: 下 34">
            <a:extLst>
              <a:ext uri="{FF2B5EF4-FFF2-40B4-BE49-F238E27FC236}">
                <a16:creationId xmlns:a16="http://schemas.microsoft.com/office/drawing/2014/main" id="{C32D9179-120B-EBC1-24F3-8F2D5788A551}"/>
              </a:ext>
            </a:extLst>
          </p:cNvPr>
          <p:cNvSpPr/>
          <p:nvPr/>
        </p:nvSpPr>
        <p:spPr>
          <a:xfrm>
            <a:off x="5674602" y="4653257"/>
            <a:ext cx="369595" cy="148963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BC094CF4-D49D-E9E7-1378-67EF4BB5AC6B}"/>
              </a:ext>
            </a:extLst>
          </p:cNvPr>
          <p:cNvSpPr txBox="1"/>
          <p:nvPr/>
        </p:nvSpPr>
        <p:spPr>
          <a:xfrm>
            <a:off x="5946379" y="4707159"/>
            <a:ext cx="3695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温度升高</a:t>
            </a:r>
          </a:p>
        </p:txBody>
      </p:sp>
    </p:spTree>
    <p:extLst>
      <p:ext uri="{BB962C8B-B14F-4D97-AF65-F5344CB8AC3E}">
        <p14:creationId xmlns:p14="http://schemas.microsoft.com/office/powerpoint/2010/main" val="3394751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>
            <a:extLst>
              <a:ext uri="{FF2B5EF4-FFF2-40B4-BE49-F238E27FC236}">
                <a16:creationId xmlns:a16="http://schemas.microsoft.com/office/drawing/2014/main" id="{3E39A4AA-99D6-5909-269A-2F4898A39C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6" r="10266"/>
          <a:stretch/>
        </p:blipFill>
        <p:spPr>
          <a:xfrm>
            <a:off x="531138" y="1508175"/>
            <a:ext cx="3611880" cy="2160000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9F63619B-80AE-A25D-4179-359E2734E8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8" r="11174"/>
          <a:stretch/>
        </p:blipFill>
        <p:spPr>
          <a:xfrm>
            <a:off x="4215401" y="1508175"/>
            <a:ext cx="3611880" cy="2160000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id="{DB95445C-EAB4-B663-2134-543D6F48449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0" r="10231"/>
          <a:stretch/>
        </p:blipFill>
        <p:spPr>
          <a:xfrm>
            <a:off x="7935225" y="1507431"/>
            <a:ext cx="3675837" cy="2160000"/>
          </a:xfrm>
          <a:prstGeom prst="rect">
            <a:avLst/>
          </a:prstGeom>
        </p:spPr>
      </p:pic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3229DBB-D57F-84C7-E0EF-D4604267E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9A14324A-323B-4194-981B-D700AEC78767}" type="datetime1">
              <a:rPr lang="zh-CN" altLang="en-US" strike="noStrike" noProof="1" smtClean="0">
                <a:latin typeface="+mn-lt"/>
                <a:ea typeface="+mn-ea"/>
                <a:cs typeface="+mn-cs"/>
              </a:rPr>
              <a:t>2024/10/30</a:t>
            </a:fld>
            <a:endParaRPr lang="zh-CN" altLang="en-US" strike="noStrike" noProof="1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30B99FA-DF08-E607-F254-1E81C11B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B8438842-BF21-428A-8F2A-8BA41B5B9B8F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12</a:t>
            </a:fld>
            <a:endParaRPr lang="zh-CN" altLang="en-US" strike="noStrike" noProof="1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B60A495-441D-8924-BEC6-A407E4C4B077}"/>
              </a:ext>
            </a:extLst>
          </p:cNvPr>
          <p:cNvSpPr txBox="1"/>
          <p:nvPr/>
        </p:nvSpPr>
        <p:spPr>
          <a:xfrm>
            <a:off x="1330530" y="1048726"/>
            <a:ext cx="2504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泵浦功率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2000W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A630997C-72AA-61D9-A10C-15322E663F68}"/>
              </a:ext>
            </a:extLst>
          </p:cNvPr>
          <p:cNvSpPr txBox="1"/>
          <p:nvPr/>
        </p:nvSpPr>
        <p:spPr>
          <a:xfrm>
            <a:off x="5040926" y="1046510"/>
            <a:ext cx="2504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泵浦功率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4000W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F1EEA17A-0C07-1F32-D679-D895207DACFD}"/>
              </a:ext>
            </a:extLst>
          </p:cNvPr>
          <p:cNvSpPr txBox="1"/>
          <p:nvPr/>
        </p:nvSpPr>
        <p:spPr>
          <a:xfrm>
            <a:off x="628922" y="5727054"/>
            <a:ext cx="1125538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当泵浦功率较高时，信号功率超过</a:t>
            </a:r>
            <a:r>
              <a:rPr lang="en-US" altLang="zh-CN" sz="2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TMI</a:t>
            </a:r>
            <a:r>
              <a:rPr lang="zh-CN" altLang="en-US" sz="2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阈值</a:t>
            </a:r>
            <a:r>
              <a:rPr lang="zh-CN" altLang="en-US" sz="2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，光纤内部热积累形成轴向的</a:t>
            </a:r>
            <a:r>
              <a:rPr lang="zh-CN" altLang="en-US" sz="2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温度光栅</a:t>
            </a:r>
            <a:r>
              <a:rPr lang="zh-CN" altLang="en-US" sz="2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，导致基模和高阶模发生耦合</a:t>
            </a:r>
          </a:p>
        </p:txBody>
      </p:sp>
      <p:sp>
        <p:nvSpPr>
          <p:cNvPr id="15" name="标题 1">
            <a:extLst>
              <a:ext uri="{FF2B5EF4-FFF2-40B4-BE49-F238E27FC236}">
                <a16:creationId xmlns:a16="http://schemas.microsoft.com/office/drawing/2014/main" id="{D0968096-9F5C-A0D5-4D79-C719547E1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9385"/>
            <a:ext cx="10518140" cy="541655"/>
          </a:xfrm>
        </p:spPr>
        <p:txBody>
          <a:bodyPr/>
          <a:lstStyle/>
          <a:p>
            <a:r>
              <a:rPr lang="zh-CN" altLang="en-US" dirty="0"/>
              <a:t>动态模式不稳定性研究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B7436E2C-26CB-1358-5EEB-3E4C109F71CF}"/>
              </a:ext>
            </a:extLst>
          </p:cNvPr>
          <p:cNvSpPr txBox="1"/>
          <p:nvPr/>
        </p:nvSpPr>
        <p:spPr>
          <a:xfrm>
            <a:off x="8764169" y="1046510"/>
            <a:ext cx="2504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泵浦功率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6000W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CF01DFE4-A6C3-C641-AE08-659ECF22291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" t="20207" r="7719" b="19832"/>
          <a:stretch/>
        </p:blipFill>
        <p:spPr>
          <a:xfrm>
            <a:off x="628922" y="3810551"/>
            <a:ext cx="3611880" cy="1726881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6EE42406-A3FF-6A35-D925-4855D89E07A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" t="21023" r="8940" b="21750"/>
          <a:stretch/>
        </p:blipFill>
        <p:spPr>
          <a:xfrm>
            <a:off x="4315462" y="3839340"/>
            <a:ext cx="3548620" cy="169809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E87F17E4-A874-70A2-F528-65E4EC5F191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03" r="6668" b="14136"/>
          <a:stretch/>
        </p:blipFill>
        <p:spPr>
          <a:xfrm>
            <a:off x="8118840" y="3728446"/>
            <a:ext cx="3710396" cy="1983219"/>
          </a:xfrm>
          <a:prstGeom prst="rect">
            <a:avLst/>
          </a:prstGeom>
        </p:spPr>
      </p:pic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B60D97F0-7F5D-B0A4-1E3F-94629196FFCB}"/>
              </a:ext>
            </a:extLst>
          </p:cNvPr>
          <p:cNvCxnSpPr/>
          <p:nvPr/>
        </p:nvCxnSpPr>
        <p:spPr>
          <a:xfrm>
            <a:off x="4240802" y="975360"/>
            <a:ext cx="0" cy="4736305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4B903B60-15A4-06CC-2D85-D947741E6839}"/>
              </a:ext>
            </a:extLst>
          </p:cNvPr>
          <p:cNvCxnSpPr/>
          <p:nvPr/>
        </p:nvCxnSpPr>
        <p:spPr>
          <a:xfrm>
            <a:off x="7976600" y="970588"/>
            <a:ext cx="0" cy="4736305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1709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3229DBB-D57F-84C7-E0EF-D4604267E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9A14324A-323B-4194-981B-D700AEC78767}" type="datetime1">
              <a:rPr lang="zh-CN" altLang="en-US" strike="noStrike" noProof="1" smtClean="0">
                <a:latin typeface="+mn-lt"/>
                <a:ea typeface="+mn-ea"/>
                <a:cs typeface="+mn-cs"/>
              </a:rPr>
              <a:t>2024/10/30</a:t>
            </a:fld>
            <a:endParaRPr lang="zh-CN" altLang="en-US" strike="noStrike" noProof="1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30B99FA-DF08-E607-F254-1E81C11B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B8438842-BF21-428A-8F2A-8BA41B5B9B8F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13</a:t>
            </a:fld>
            <a:endParaRPr lang="zh-CN" altLang="en-US" strike="noStrike" noProof="1"/>
          </a:p>
        </p:txBody>
      </p:sp>
      <p:sp>
        <p:nvSpPr>
          <p:cNvPr id="15" name="标题 1">
            <a:extLst>
              <a:ext uri="{FF2B5EF4-FFF2-40B4-BE49-F238E27FC236}">
                <a16:creationId xmlns:a16="http://schemas.microsoft.com/office/drawing/2014/main" id="{D0968096-9F5C-A0D5-4D79-C719547E1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9385"/>
            <a:ext cx="10518140" cy="541655"/>
          </a:xfrm>
        </p:spPr>
        <p:txBody>
          <a:bodyPr/>
          <a:lstStyle/>
          <a:p>
            <a:r>
              <a:rPr lang="zh-CN" altLang="en-US" dirty="0"/>
              <a:t>动态模式不稳定性研究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9C54932-914B-A034-AC36-122878996A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6880" y="1829320"/>
            <a:ext cx="7200000" cy="3600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767E4BD-FB42-895F-093F-E271AF98AF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9" r="10805"/>
          <a:stretch/>
        </p:blipFill>
        <p:spPr>
          <a:xfrm>
            <a:off x="6096000" y="1829320"/>
            <a:ext cx="5994400" cy="36000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29DFF8CD-6DFC-B4FF-2981-C5499B4382B6}"/>
              </a:ext>
            </a:extLst>
          </p:cNvPr>
          <p:cNvSpPr txBox="1"/>
          <p:nvPr/>
        </p:nvSpPr>
        <p:spPr>
          <a:xfrm>
            <a:off x="2356295" y="1397237"/>
            <a:ext cx="1614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频移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3KHz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83A8C54-63D3-ED38-2897-8304228EF072}"/>
              </a:ext>
            </a:extLst>
          </p:cNvPr>
          <p:cNvSpPr txBox="1"/>
          <p:nvPr/>
        </p:nvSpPr>
        <p:spPr>
          <a:xfrm>
            <a:off x="8619487" y="1397237"/>
            <a:ext cx="1401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频移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0Hz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66E5220-32DB-B73C-DF98-798E378C4367}"/>
              </a:ext>
            </a:extLst>
          </p:cNvPr>
          <p:cNvSpPr txBox="1"/>
          <p:nvPr/>
        </p:nvSpPr>
        <p:spPr>
          <a:xfrm>
            <a:off x="2617147" y="5746328"/>
            <a:ext cx="873665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当基模和高阶模之间的频移为</a:t>
            </a:r>
            <a:r>
              <a:rPr lang="en-US" altLang="zh-CN" sz="2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0Hz</a:t>
            </a:r>
            <a:r>
              <a:rPr lang="zh-CN" altLang="en-US" sz="2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时，不会发生模式耦合</a:t>
            </a:r>
          </a:p>
        </p:txBody>
      </p:sp>
    </p:spTree>
    <p:extLst>
      <p:ext uri="{BB962C8B-B14F-4D97-AF65-F5344CB8AC3E}">
        <p14:creationId xmlns:p14="http://schemas.microsoft.com/office/powerpoint/2010/main" val="3651484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E168E3F-4BA6-F4DF-59CF-416E0B875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9A14324A-323B-4194-981B-D700AEC78767}" type="datetime1">
              <a:rPr lang="zh-CN" altLang="en-US" strike="noStrike" noProof="1" smtClean="0">
                <a:latin typeface="+mn-lt"/>
                <a:ea typeface="+mn-ea"/>
                <a:cs typeface="+mn-cs"/>
              </a:rPr>
              <a:t>2024/10/30</a:t>
            </a:fld>
            <a:endParaRPr lang="zh-CN" altLang="en-US" strike="noStrike" noProof="1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8D917BA-9575-0631-465C-ACBF2C2BA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B8438842-BF21-428A-8F2A-8BA41B5B9B8F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14</a:t>
            </a:fld>
            <a:endParaRPr lang="zh-CN" altLang="en-US" strike="noStrike" noProof="1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B0BF8C54-616F-C51A-DB6D-B56745BF1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9385"/>
            <a:ext cx="10518140" cy="541655"/>
          </a:xfrm>
        </p:spPr>
        <p:txBody>
          <a:bodyPr/>
          <a:lstStyle/>
          <a:p>
            <a:r>
              <a:rPr lang="zh-CN" altLang="en-US" dirty="0"/>
              <a:t>动态模式不稳定性研究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15533F6C-8AE3-BEC5-339B-48E3CE0C7CE1}"/>
              </a:ext>
            </a:extLst>
          </p:cNvPr>
          <p:cNvSpPr/>
          <p:nvPr/>
        </p:nvSpPr>
        <p:spPr>
          <a:xfrm>
            <a:off x="520736" y="5502417"/>
            <a:ext cx="1152902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kern="100" dirty="0">
                <a:latin typeface="+mn-lt"/>
                <a:ea typeface="Microsoft YaHei" panose="020B0503020204020204" pitchFamily="34" charset="-122"/>
                <a:cs typeface="Times New Roman" panose="02020603050405020304" pitchFamily="18" charset="0"/>
              </a:rPr>
              <a:t>不同</a:t>
            </a:r>
            <a:r>
              <a:rPr lang="zh-CN" altLang="en-US" sz="2800" b="1" kern="100" dirty="0">
                <a:latin typeface="+mn-lt"/>
                <a:ea typeface="Microsoft YaHei" panose="020B0503020204020204" pitchFamily="34" charset="-122"/>
                <a:cs typeface="Times New Roman" panose="02020603050405020304" pitchFamily="18" charset="0"/>
              </a:rPr>
              <a:t>信号功率和不同包层半径时</a:t>
            </a:r>
            <a:r>
              <a:rPr lang="en-US" altLang="zh-CN" sz="2800" b="1" kern="100" dirty="0">
                <a:latin typeface="+mn-lt"/>
                <a:ea typeface="Microsoft YaHei" panose="020B0503020204020204" pitchFamily="34" charset="-122"/>
                <a:cs typeface="Times New Roman" panose="02020603050405020304" pitchFamily="18" charset="0"/>
              </a:rPr>
              <a:t>TMI</a:t>
            </a:r>
            <a:r>
              <a:rPr lang="zh-CN" altLang="en-US" sz="2800" b="1" kern="100" dirty="0">
                <a:latin typeface="+mn-lt"/>
                <a:ea typeface="Microsoft YaHei" panose="020B0503020204020204" pitchFamily="34" charset="-122"/>
                <a:cs typeface="Times New Roman" panose="02020603050405020304" pitchFamily="18" charset="0"/>
              </a:rPr>
              <a:t>阈值不同，包层的直径会影响光纤的散射，从而影响</a:t>
            </a:r>
            <a:r>
              <a:rPr lang="en-US" altLang="zh-CN" sz="2800" b="1" kern="100" dirty="0">
                <a:latin typeface="+mn-lt"/>
                <a:ea typeface="Microsoft YaHei" panose="020B0503020204020204" pitchFamily="34" charset="-122"/>
                <a:cs typeface="Times New Roman" panose="02020603050405020304" pitchFamily="18" charset="0"/>
              </a:rPr>
              <a:t>TMI</a:t>
            </a:r>
            <a:r>
              <a:rPr lang="zh-CN" altLang="en-US" sz="2800" b="1" kern="100" dirty="0">
                <a:latin typeface="+mn-lt"/>
                <a:ea typeface="Microsoft YaHei" panose="020B0503020204020204" pitchFamily="34" charset="-122"/>
                <a:cs typeface="Times New Roman" panose="02020603050405020304" pitchFamily="18" charset="0"/>
              </a:rPr>
              <a:t>阈值</a:t>
            </a:r>
            <a:endParaRPr lang="zh-CN" altLang="zh-CN" sz="2800" b="1" kern="100" dirty="0">
              <a:effectLst/>
              <a:latin typeface="+mn-lt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9C9C88EF-1AAE-325A-4531-09EB869357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74" y="973971"/>
            <a:ext cx="10921852" cy="409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8980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5567680" y="538480"/>
            <a:ext cx="5773420" cy="828675"/>
          </a:xfrm>
          <a:prstGeom prst="roundRect">
            <a:avLst/>
          </a:prstGeom>
          <a:gradFill>
            <a:gsLst>
              <a:gs pos="0">
                <a:srgbClr val="0070C0"/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5609216" y="1690049"/>
            <a:ext cx="450593" cy="609607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1</a:t>
            </a:r>
          </a:p>
        </p:txBody>
      </p:sp>
      <p:sp>
        <p:nvSpPr>
          <p:cNvPr id="4" name="圆角矩形 3"/>
          <p:cNvSpPr/>
          <p:nvPr>
            <p:custDataLst>
              <p:tags r:id="rId1"/>
            </p:custDataLst>
          </p:nvPr>
        </p:nvSpPr>
        <p:spPr>
          <a:xfrm>
            <a:off x="5567680" y="1633855"/>
            <a:ext cx="533665" cy="721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6" name="圆角矩形 5"/>
          <p:cNvSpPr/>
          <p:nvPr>
            <p:custDataLst>
              <p:tags r:id="rId2"/>
            </p:custDataLst>
          </p:nvPr>
        </p:nvSpPr>
        <p:spPr>
          <a:xfrm>
            <a:off x="6189980" y="1633855"/>
            <a:ext cx="5602945" cy="721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25" name="圆角矩形 24"/>
          <p:cNvSpPr/>
          <p:nvPr>
            <p:custDataLst>
              <p:tags r:id="rId3"/>
            </p:custDataLst>
          </p:nvPr>
        </p:nvSpPr>
        <p:spPr>
          <a:xfrm>
            <a:off x="5609216" y="2543440"/>
            <a:ext cx="450593" cy="609070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2</a:t>
            </a:r>
          </a:p>
        </p:txBody>
      </p:sp>
      <p:sp>
        <p:nvSpPr>
          <p:cNvPr id="26" name="圆角矩形 25"/>
          <p:cNvSpPr/>
          <p:nvPr>
            <p:custDataLst>
              <p:tags r:id="rId4"/>
            </p:custDataLst>
          </p:nvPr>
        </p:nvSpPr>
        <p:spPr>
          <a:xfrm>
            <a:off x="5567680" y="2487295"/>
            <a:ext cx="53366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27" name="圆角矩形 26"/>
          <p:cNvSpPr/>
          <p:nvPr>
            <p:custDataLst>
              <p:tags r:id="rId5"/>
            </p:custDataLst>
          </p:nvPr>
        </p:nvSpPr>
        <p:spPr>
          <a:xfrm>
            <a:off x="6189980" y="2487295"/>
            <a:ext cx="560294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29" name="圆角矩形 28"/>
          <p:cNvSpPr/>
          <p:nvPr>
            <p:custDataLst>
              <p:tags r:id="rId6"/>
            </p:custDataLst>
          </p:nvPr>
        </p:nvSpPr>
        <p:spPr>
          <a:xfrm>
            <a:off x="5609216" y="3396245"/>
            <a:ext cx="450593" cy="609070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3</a:t>
            </a:r>
          </a:p>
        </p:txBody>
      </p:sp>
      <p:sp>
        <p:nvSpPr>
          <p:cNvPr id="30" name="圆角矩形 29"/>
          <p:cNvSpPr/>
          <p:nvPr>
            <p:custDataLst>
              <p:tags r:id="rId7"/>
            </p:custDataLst>
          </p:nvPr>
        </p:nvSpPr>
        <p:spPr>
          <a:xfrm>
            <a:off x="5567680" y="3340100"/>
            <a:ext cx="53366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1" name="圆角矩形 30"/>
          <p:cNvSpPr/>
          <p:nvPr>
            <p:custDataLst>
              <p:tags r:id="rId8"/>
            </p:custDataLst>
          </p:nvPr>
        </p:nvSpPr>
        <p:spPr>
          <a:xfrm>
            <a:off x="6189980" y="3340100"/>
            <a:ext cx="560294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3" name="圆角矩形 32"/>
          <p:cNvSpPr/>
          <p:nvPr>
            <p:custDataLst>
              <p:tags r:id="rId9"/>
            </p:custDataLst>
          </p:nvPr>
        </p:nvSpPr>
        <p:spPr>
          <a:xfrm>
            <a:off x="5609216" y="4249050"/>
            <a:ext cx="450593" cy="609070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4</a:t>
            </a:r>
          </a:p>
        </p:txBody>
      </p:sp>
      <p:sp>
        <p:nvSpPr>
          <p:cNvPr id="34" name="圆角矩形 33"/>
          <p:cNvSpPr/>
          <p:nvPr>
            <p:custDataLst>
              <p:tags r:id="rId10"/>
            </p:custDataLst>
          </p:nvPr>
        </p:nvSpPr>
        <p:spPr>
          <a:xfrm>
            <a:off x="5567680" y="4192905"/>
            <a:ext cx="53366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5" name="圆角矩形 34"/>
          <p:cNvSpPr/>
          <p:nvPr>
            <p:custDataLst>
              <p:tags r:id="rId11"/>
            </p:custDataLst>
          </p:nvPr>
        </p:nvSpPr>
        <p:spPr>
          <a:xfrm>
            <a:off x="6189980" y="4192905"/>
            <a:ext cx="560294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文本框 2"/>
          <p:cNvSpPr txBox="1"/>
          <p:nvPr/>
        </p:nvSpPr>
        <p:spPr>
          <a:xfrm>
            <a:off x="5840095" y="669925"/>
            <a:ext cx="569797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b="1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目</a:t>
            </a:r>
            <a:r>
              <a:rPr lang="en-US" altLang="zh-CN" sz="3200" b="1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3200" b="1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录</a:t>
            </a:r>
            <a:endParaRPr lang="zh-CN" altLang="en-US" sz="2000" b="1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内容占位符 4">
            <a:extLst>
              <a:ext uri="{FF2B5EF4-FFF2-40B4-BE49-F238E27FC236}">
                <a16:creationId xmlns:a16="http://schemas.microsoft.com/office/drawing/2014/main" id="{CFF54890-1839-7676-B5C5-1FE7AE6070D7}"/>
              </a:ext>
            </a:extLst>
          </p:cNvPr>
          <p:cNvSpPr txBox="1">
            <a:spLocks/>
          </p:cNvSpPr>
          <p:nvPr/>
        </p:nvSpPr>
        <p:spPr>
          <a:xfrm>
            <a:off x="6256130" y="1587210"/>
            <a:ext cx="5602945" cy="4380971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bg2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en-US" altLang="zh-CN" b="1" kern="0" noProof="1">
              <a:solidFill>
                <a:schemeClr val="bg2">
                  <a:lumMod val="9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bg2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en-US" altLang="zh-CN" b="1" kern="0" noProof="1">
              <a:solidFill>
                <a:schemeClr val="bg2">
                  <a:lumMod val="9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bg2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动态模式不稳定性仿真</a:t>
            </a:r>
            <a:endParaRPr lang="en-US" altLang="zh-CN" b="1" kern="0" noProof="1">
              <a:solidFill>
                <a:schemeClr val="bg2">
                  <a:lumMod val="9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</a:t>
            </a:r>
            <a:endParaRPr lang="en-US" altLang="zh-CN" b="1" kern="0" noProof="1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44047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E168E3F-4BA6-F4DF-59CF-416E0B875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9A14324A-323B-4194-981B-D700AEC78767}" type="datetime1">
              <a:rPr lang="zh-CN" altLang="en-US" strike="noStrike" noProof="1" smtClean="0">
                <a:latin typeface="+mn-lt"/>
                <a:ea typeface="+mn-ea"/>
                <a:cs typeface="+mn-cs"/>
              </a:rPr>
              <a:t>2024/10/30</a:t>
            </a:fld>
            <a:endParaRPr lang="zh-CN" altLang="en-US" strike="noStrike" noProof="1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8D917BA-9575-0631-465C-ACBF2C2BA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B8438842-BF21-428A-8F2A-8BA41B5B9B8F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16</a:t>
            </a:fld>
            <a:endParaRPr lang="zh-CN" altLang="en-US" strike="noStrike" noProof="1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B0BF8C54-616F-C51A-DB6D-B56745BF1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9385"/>
            <a:ext cx="10518140" cy="541655"/>
          </a:xfrm>
        </p:spPr>
        <p:txBody>
          <a:bodyPr/>
          <a:lstStyle/>
          <a:p>
            <a:r>
              <a:rPr lang="zh-CN" altLang="en-US" dirty="0"/>
              <a:t>总结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D8903136-FF1E-D588-74AF-EDE363A7803D}"/>
              </a:ext>
            </a:extLst>
          </p:cNvPr>
          <p:cNvSpPr txBox="1"/>
          <p:nvPr/>
        </p:nvSpPr>
        <p:spPr>
          <a:xfrm>
            <a:off x="240818" y="1483576"/>
            <a:ext cx="11521841" cy="3709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kumimoji="1" lang="zh-CN" altLang="en-US" sz="2800" b="1" dirty="0">
                <a:solidFill>
                  <a:srgbClr val="4472C4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首次采用</a:t>
            </a:r>
            <a:r>
              <a:rPr kumimoji="1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全数值有限元仿真</a:t>
            </a:r>
            <a:r>
              <a:rPr kumimoji="1" lang="zh-CN" altLang="en-US" sz="2800" b="1" dirty="0">
                <a:solidFill>
                  <a:srgbClr val="4472C4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的方法进行高功率光纤放大器横向模式不稳定性研究</a:t>
            </a:r>
            <a:endParaRPr kumimoji="1" lang="en-US" altLang="zh-CN" sz="2800" b="1" dirty="0">
              <a:solidFill>
                <a:srgbClr val="4472C4"/>
              </a:solidFill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kumimoji="1" lang="zh-CN" altLang="en-US" sz="2800" b="1" dirty="0">
                <a:solidFill>
                  <a:srgbClr val="4472C4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采用 </a:t>
            </a:r>
            <a:r>
              <a:rPr kumimoji="1" lang="en-US" altLang="zh-CN" sz="2800" b="1" dirty="0">
                <a:solidFill>
                  <a:srgbClr val="4472C4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COMSOL </a:t>
            </a:r>
            <a:r>
              <a:rPr kumimoji="1" lang="zh-CN" altLang="en-US" sz="2800" b="1" dirty="0">
                <a:solidFill>
                  <a:srgbClr val="4472C4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仿真研究了</a:t>
            </a:r>
            <a:r>
              <a:rPr kumimoji="1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不同泵浦功率</a:t>
            </a:r>
            <a:r>
              <a:rPr kumimoji="1" lang="zh-CN" altLang="en-US" sz="2800" b="1" dirty="0">
                <a:solidFill>
                  <a:srgbClr val="4472C4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时的功率输出变化</a:t>
            </a:r>
            <a:endParaRPr kumimoji="1" lang="en-US" altLang="zh-CN" sz="2800" b="1" dirty="0">
              <a:solidFill>
                <a:srgbClr val="4472C4"/>
              </a:solidFill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kumimoji="1" lang="zh-CN" altLang="en-US" sz="2800" b="1" dirty="0">
                <a:solidFill>
                  <a:srgbClr val="4472C4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对基模和高阶模之间</a:t>
            </a:r>
            <a:r>
              <a:rPr kumimoji="1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频移</a:t>
            </a:r>
            <a:r>
              <a:rPr kumimoji="1" lang="zh-CN" altLang="en-US" sz="2800" b="1" dirty="0">
                <a:solidFill>
                  <a:srgbClr val="4472C4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对模式不稳定阈值的影响展开研究</a:t>
            </a:r>
            <a:endParaRPr kumimoji="1" lang="en-US" altLang="zh-CN" sz="2800" b="1" dirty="0">
              <a:solidFill>
                <a:srgbClr val="4472C4"/>
              </a:solidFill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kumimoji="1" lang="zh-CN" altLang="en-US" sz="2800" b="1" dirty="0">
                <a:solidFill>
                  <a:srgbClr val="4472C4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对不同的</a:t>
            </a:r>
            <a:r>
              <a:rPr kumimoji="1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光纤参数</a:t>
            </a:r>
            <a:r>
              <a:rPr kumimoji="1" lang="zh-CN" altLang="en-US" sz="2800" b="1" dirty="0">
                <a:solidFill>
                  <a:srgbClr val="4472C4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对模式不稳定阈值的影响展开研究</a:t>
            </a:r>
            <a:endParaRPr lang="en-US" altLang="zh-CN" sz="2800" b="1" dirty="0">
              <a:solidFill>
                <a:srgbClr val="4472C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815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文本框 6"/>
          <p:cNvSpPr txBox="1"/>
          <p:nvPr/>
        </p:nvSpPr>
        <p:spPr>
          <a:xfrm>
            <a:off x="2643447" y="1971675"/>
            <a:ext cx="7398327" cy="769441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FFFF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谢谢</a:t>
            </a:r>
            <a:r>
              <a:rPr lang="en-US" altLang="zh-CN" sz="4400" b="1" dirty="0">
                <a:solidFill>
                  <a:srgbClr val="FFFF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!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3370263" y="2857500"/>
            <a:ext cx="611822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 descr="资源 18@4x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776346" y="5866765"/>
            <a:ext cx="5306060" cy="62611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5567680" y="538480"/>
            <a:ext cx="5773420" cy="828675"/>
          </a:xfrm>
          <a:prstGeom prst="roundRect">
            <a:avLst/>
          </a:prstGeom>
          <a:gradFill>
            <a:gsLst>
              <a:gs pos="0">
                <a:srgbClr val="0070C0"/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5609216" y="1690049"/>
            <a:ext cx="450593" cy="609607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1</a:t>
            </a:r>
          </a:p>
        </p:txBody>
      </p:sp>
      <p:sp>
        <p:nvSpPr>
          <p:cNvPr id="4" name="圆角矩形 3"/>
          <p:cNvSpPr/>
          <p:nvPr>
            <p:custDataLst>
              <p:tags r:id="rId1"/>
            </p:custDataLst>
          </p:nvPr>
        </p:nvSpPr>
        <p:spPr>
          <a:xfrm>
            <a:off x="5567680" y="1633855"/>
            <a:ext cx="533665" cy="721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6" name="圆角矩形 5"/>
          <p:cNvSpPr/>
          <p:nvPr>
            <p:custDataLst>
              <p:tags r:id="rId2"/>
            </p:custDataLst>
          </p:nvPr>
        </p:nvSpPr>
        <p:spPr>
          <a:xfrm>
            <a:off x="6189980" y="1633855"/>
            <a:ext cx="5602945" cy="721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25" name="圆角矩形 24"/>
          <p:cNvSpPr/>
          <p:nvPr>
            <p:custDataLst>
              <p:tags r:id="rId3"/>
            </p:custDataLst>
          </p:nvPr>
        </p:nvSpPr>
        <p:spPr>
          <a:xfrm>
            <a:off x="5609216" y="2543440"/>
            <a:ext cx="450593" cy="609070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2</a:t>
            </a:r>
          </a:p>
        </p:txBody>
      </p:sp>
      <p:sp>
        <p:nvSpPr>
          <p:cNvPr id="26" name="圆角矩形 25"/>
          <p:cNvSpPr/>
          <p:nvPr>
            <p:custDataLst>
              <p:tags r:id="rId4"/>
            </p:custDataLst>
          </p:nvPr>
        </p:nvSpPr>
        <p:spPr>
          <a:xfrm>
            <a:off x="5567680" y="2487295"/>
            <a:ext cx="53366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27" name="圆角矩形 26"/>
          <p:cNvSpPr/>
          <p:nvPr>
            <p:custDataLst>
              <p:tags r:id="rId5"/>
            </p:custDataLst>
          </p:nvPr>
        </p:nvSpPr>
        <p:spPr>
          <a:xfrm>
            <a:off x="6189980" y="2487295"/>
            <a:ext cx="560294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29" name="圆角矩形 28"/>
          <p:cNvSpPr/>
          <p:nvPr>
            <p:custDataLst>
              <p:tags r:id="rId6"/>
            </p:custDataLst>
          </p:nvPr>
        </p:nvSpPr>
        <p:spPr>
          <a:xfrm>
            <a:off x="5609216" y="3396245"/>
            <a:ext cx="450593" cy="609070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3</a:t>
            </a:r>
          </a:p>
        </p:txBody>
      </p:sp>
      <p:sp>
        <p:nvSpPr>
          <p:cNvPr id="30" name="圆角矩形 29"/>
          <p:cNvSpPr/>
          <p:nvPr>
            <p:custDataLst>
              <p:tags r:id="rId7"/>
            </p:custDataLst>
          </p:nvPr>
        </p:nvSpPr>
        <p:spPr>
          <a:xfrm>
            <a:off x="5567680" y="3340100"/>
            <a:ext cx="53366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1" name="圆角矩形 30"/>
          <p:cNvSpPr/>
          <p:nvPr>
            <p:custDataLst>
              <p:tags r:id="rId8"/>
            </p:custDataLst>
          </p:nvPr>
        </p:nvSpPr>
        <p:spPr>
          <a:xfrm>
            <a:off x="6189980" y="3340100"/>
            <a:ext cx="560294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3" name="圆角矩形 32"/>
          <p:cNvSpPr/>
          <p:nvPr>
            <p:custDataLst>
              <p:tags r:id="rId9"/>
            </p:custDataLst>
          </p:nvPr>
        </p:nvSpPr>
        <p:spPr>
          <a:xfrm>
            <a:off x="5609216" y="4249050"/>
            <a:ext cx="450593" cy="609070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4</a:t>
            </a:r>
          </a:p>
        </p:txBody>
      </p:sp>
      <p:sp>
        <p:nvSpPr>
          <p:cNvPr id="34" name="圆角矩形 33"/>
          <p:cNvSpPr/>
          <p:nvPr>
            <p:custDataLst>
              <p:tags r:id="rId10"/>
            </p:custDataLst>
          </p:nvPr>
        </p:nvSpPr>
        <p:spPr>
          <a:xfrm>
            <a:off x="5567680" y="4192905"/>
            <a:ext cx="53366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5" name="圆角矩形 34"/>
          <p:cNvSpPr/>
          <p:nvPr>
            <p:custDataLst>
              <p:tags r:id="rId11"/>
            </p:custDataLst>
          </p:nvPr>
        </p:nvSpPr>
        <p:spPr>
          <a:xfrm>
            <a:off x="6189980" y="4192905"/>
            <a:ext cx="560294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文本框 2"/>
          <p:cNvSpPr txBox="1"/>
          <p:nvPr/>
        </p:nvSpPr>
        <p:spPr>
          <a:xfrm>
            <a:off x="5840095" y="669925"/>
            <a:ext cx="569797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b="1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目</a:t>
            </a:r>
            <a:r>
              <a:rPr lang="en-US" altLang="zh-CN" sz="3200" b="1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3200" b="1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录</a:t>
            </a:r>
            <a:endParaRPr lang="zh-CN" altLang="en-US" sz="2000" b="1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0" name="内容占位符 4"/>
          <p:cNvSpPr txBox="1">
            <a:spLocks/>
          </p:cNvSpPr>
          <p:nvPr/>
        </p:nvSpPr>
        <p:spPr>
          <a:xfrm>
            <a:off x="6256130" y="1587210"/>
            <a:ext cx="5602945" cy="4380971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en-US" altLang="zh-CN" b="1" kern="0" noProof="1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bg2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en-US" altLang="zh-CN" b="1" kern="0" noProof="1">
              <a:solidFill>
                <a:schemeClr val="bg2">
                  <a:lumMod val="9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bg2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动态模式不稳定性仿真</a:t>
            </a:r>
            <a:endParaRPr lang="en-US" altLang="zh-CN" b="1" kern="0" noProof="1">
              <a:solidFill>
                <a:schemeClr val="bg2">
                  <a:lumMod val="9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bg2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</a:t>
            </a:r>
            <a:endParaRPr lang="en-US" altLang="zh-CN" b="1" kern="0" noProof="1">
              <a:solidFill>
                <a:schemeClr val="bg2">
                  <a:lumMod val="9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337DEC-5139-C921-3A20-396B50FF9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横向模式不稳定性研究背景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2E99C7D-89F9-021C-7799-B65F08147D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56028" y="5719082"/>
            <a:ext cx="2743200" cy="365125"/>
          </a:xfrm>
        </p:spPr>
        <p:txBody>
          <a:bodyPr/>
          <a:lstStyle/>
          <a:p>
            <a:pPr fontAlgn="auto"/>
            <a:fld id="{9A14324A-323B-4194-981B-D700AEC78767}" type="datetime1">
              <a:rPr lang="zh-CN" altLang="en-US" strike="noStrike" noProof="1" smtClean="0">
                <a:latin typeface="+mn-lt"/>
                <a:ea typeface="+mn-ea"/>
                <a:cs typeface="+mn-cs"/>
              </a:rPr>
              <a:t>2024/10/30</a:t>
            </a:fld>
            <a:endParaRPr lang="zh-CN" altLang="en-US" strike="noStrike" noProof="1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620C1DB-8F53-D887-963B-EFDE88B44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B8438842-BF21-428A-8F2A-8BA41B5B9B8F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3</a:t>
            </a:fld>
            <a:endParaRPr lang="zh-CN" altLang="en-US" strike="noStrike" noProof="1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110FB918-9394-6D62-2237-7E3644118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578" y="3843910"/>
            <a:ext cx="2607508" cy="2259842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909AA1B6-6006-FA06-C3DD-D86510339E48}"/>
              </a:ext>
            </a:extLst>
          </p:cNvPr>
          <p:cNvSpPr txBox="1"/>
          <p:nvPr/>
        </p:nvSpPr>
        <p:spPr>
          <a:xfrm>
            <a:off x="1266284" y="3241357"/>
            <a:ext cx="31296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>
                <a:solidFill>
                  <a:srgbClr val="4472C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掺</a:t>
            </a:r>
            <a:r>
              <a:rPr kumimoji="1" lang="en-US" altLang="zh-CN" sz="2800" b="1" dirty="0">
                <a:solidFill>
                  <a:srgbClr val="4472C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Yb</a:t>
            </a:r>
            <a:r>
              <a:rPr kumimoji="1" lang="en-US" altLang="zh-CN" sz="2800" b="1" baseline="30000" dirty="0">
                <a:solidFill>
                  <a:srgbClr val="4472C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3+</a:t>
            </a:r>
            <a:r>
              <a:rPr kumimoji="1" lang="zh-CN" altLang="en-US" sz="2800" b="1" dirty="0">
                <a:solidFill>
                  <a:srgbClr val="4472C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大模场光纤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15363451-78F0-ACD6-FF3B-9867212B9A12}"/>
              </a:ext>
            </a:extLst>
          </p:cNvPr>
          <p:cNvGrpSpPr/>
          <p:nvPr/>
        </p:nvGrpSpPr>
        <p:grpSpPr>
          <a:xfrm>
            <a:off x="620479" y="837028"/>
            <a:ext cx="10867015" cy="2157399"/>
            <a:chOff x="620479" y="856692"/>
            <a:chExt cx="10867015" cy="2157399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C1832616-48E4-8A03-7FF5-47336C8A1C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0479" y="1427248"/>
              <a:ext cx="2328142" cy="1586843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16E83444-4A94-44E8-F520-0E9147EE1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92214" y="1453833"/>
              <a:ext cx="2335102" cy="1520809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5C4ACA34-21E6-57D6-BF7E-FE673C1ABB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4119"/>
            <a:stretch/>
          </p:blipFill>
          <p:spPr>
            <a:xfrm>
              <a:off x="6194236" y="1444454"/>
              <a:ext cx="2424833" cy="1569637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4619CBE0-645C-E70A-2563-D35596531B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4182" b="1"/>
            <a:stretch/>
          </p:blipFill>
          <p:spPr>
            <a:xfrm>
              <a:off x="9062662" y="1427248"/>
              <a:ext cx="2424832" cy="1569637"/>
            </a:xfrm>
            <a:prstGeom prst="rect">
              <a:avLst/>
            </a:prstGeom>
          </p:spPr>
        </p:pic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0369142D-FB0A-6200-10E8-FE352A51FB26}"/>
                </a:ext>
              </a:extLst>
            </p:cNvPr>
            <p:cNvSpPr txBox="1"/>
            <p:nvPr/>
          </p:nvSpPr>
          <p:spPr>
            <a:xfrm>
              <a:off x="3883201" y="856692"/>
              <a:ext cx="433672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800" dirty="0">
                  <a:solidFill>
                    <a:srgbClr val="0055A7"/>
                  </a:solidFill>
                  <a:latin typeface="Calibri" panose="020F0502020204030204" pitchFamily="34" charset="0"/>
                  <a:ea typeface="微软雅黑" panose="020B0503020204020204" pitchFamily="34" charset="-122"/>
                  <a:cs typeface="Calibri" panose="020F0502020204030204" pitchFamily="34" charset="0"/>
                </a:rPr>
                <a:t>高功率光纤激光器的应用</a:t>
              </a:r>
              <a:endParaRPr lang="zh-CN" altLang="en-US" sz="2800" dirty="0"/>
            </a:p>
          </p:txBody>
        </p: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159D0799-F161-AD86-D54D-9C2881CC0E60}"/>
              </a:ext>
            </a:extLst>
          </p:cNvPr>
          <p:cNvSpPr txBox="1"/>
          <p:nvPr/>
        </p:nvSpPr>
        <p:spPr>
          <a:xfrm>
            <a:off x="3018417" y="3973549"/>
            <a:ext cx="352986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zh-CN" altLang="en-US" sz="2400" b="1" dirty="0">
                <a:solidFill>
                  <a:srgbClr val="4472C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更大的纤芯增益面积</a:t>
            </a:r>
            <a:endParaRPr lang="en-US" altLang="zh-CN" sz="2400" b="1" dirty="0">
              <a:solidFill>
                <a:srgbClr val="4472C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zh-CN" altLang="en-US" sz="2400" b="1" dirty="0">
                <a:solidFill>
                  <a:srgbClr val="4472C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极低的弯曲损耗</a:t>
            </a:r>
            <a:endParaRPr lang="en-US" altLang="zh-CN" sz="2400" b="1" dirty="0">
              <a:solidFill>
                <a:srgbClr val="4472C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zh-CN" altLang="en-US" sz="2400" b="1" dirty="0">
                <a:solidFill>
                  <a:srgbClr val="4472C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极低的非线性效应</a:t>
            </a:r>
            <a:endParaRPr lang="en-US" altLang="zh-CN" sz="2400" b="1" dirty="0">
              <a:solidFill>
                <a:srgbClr val="4472C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zh-CN" alt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容纳更多的模式</a:t>
            </a:r>
            <a:endParaRPr lang="en-GB" altLang="zh-CN" sz="2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id="{AAFB67AB-DE15-2926-C0F8-1474E009D5B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18648" y="3058364"/>
            <a:ext cx="5288028" cy="3534958"/>
          </a:xfrm>
          <a:prstGeom prst="rect">
            <a:avLst/>
          </a:prstGeom>
          <a:effectLst/>
        </p:spPr>
      </p:pic>
      <p:sp>
        <p:nvSpPr>
          <p:cNvPr id="31" name="文本框 30">
            <a:extLst>
              <a:ext uri="{FF2B5EF4-FFF2-40B4-BE49-F238E27FC236}">
                <a16:creationId xmlns:a16="http://schemas.microsoft.com/office/drawing/2014/main" id="{43E59F3C-B0B2-76BF-F3B2-A72238E26CB6}"/>
              </a:ext>
            </a:extLst>
          </p:cNvPr>
          <p:cNvSpPr txBox="1"/>
          <p:nvPr/>
        </p:nvSpPr>
        <p:spPr>
          <a:xfrm>
            <a:off x="7625980" y="6598364"/>
            <a:ext cx="42773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altLang="zh-CN" sz="1000" b="0" i="0" u="none" strike="noStrike" dirty="0">
                <a:effectLst/>
              </a:rPr>
              <a:t>Jauregui C, et al. Nature photonics, 2013, 7(11): 861-867.</a:t>
            </a:r>
            <a:endParaRPr kumimoji="1" lang="zh-CN" altLang="en-US" sz="1000" dirty="0"/>
          </a:p>
        </p:txBody>
      </p:sp>
      <p:sp>
        <p:nvSpPr>
          <p:cNvPr id="32" name="矩形: 圆角 31">
            <a:extLst>
              <a:ext uri="{FF2B5EF4-FFF2-40B4-BE49-F238E27FC236}">
                <a16:creationId xmlns:a16="http://schemas.microsoft.com/office/drawing/2014/main" id="{41B2671E-1264-AE09-3D21-A6F38E8B94B7}"/>
              </a:ext>
            </a:extLst>
          </p:cNvPr>
          <p:cNvSpPr/>
          <p:nvPr/>
        </p:nvSpPr>
        <p:spPr>
          <a:xfrm>
            <a:off x="6418649" y="3058364"/>
            <a:ext cx="5288028" cy="3786221"/>
          </a:xfrm>
          <a:prstGeom prst="roundRect">
            <a:avLst>
              <a:gd name="adj" fmla="val 6539"/>
            </a:avLst>
          </a:prstGeom>
          <a:noFill/>
          <a:ln w="25400"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3A77416B-C663-3E61-6460-859E3879C375}"/>
              </a:ext>
            </a:extLst>
          </p:cNvPr>
          <p:cNvCxnSpPr>
            <a:cxnSpLocks/>
          </p:cNvCxnSpPr>
          <p:nvPr/>
        </p:nvCxnSpPr>
        <p:spPr>
          <a:xfrm>
            <a:off x="10756487" y="3211894"/>
            <a:ext cx="0" cy="2972597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6791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337DEC-5139-C921-3A20-396B50FF9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横向模式不稳定性研究背景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620C1DB-8F53-D887-963B-EFDE88B44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B8438842-BF21-428A-8F2A-8BA41B5B9B8F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4</a:t>
            </a:fld>
            <a:endParaRPr lang="zh-CN" altLang="en-US" strike="noStrike" noProof="1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49D089E-F2CD-1B6A-34FA-026CCB7075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688" y="1068281"/>
            <a:ext cx="6745409" cy="2447730"/>
          </a:xfrm>
          <a:prstGeom prst="rect">
            <a:avLst/>
          </a:prstGeom>
        </p:spPr>
      </p:pic>
      <p:grpSp>
        <p:nvGrpSpPr>
          <p:cNvPr id="37" name="组合 36">
            <a:extLst>
              <a:ext uri="{FF2B5EF4-FFF2-40B4-BE49-F238E27FC236}">
                <a16:creationId xmlns:a16="http://schemas.microsoft.com/office/drawing/2014/main" id="{1815E218-6419-049E-B124-819CE432AB2C}"/>
              </a:ext>
            </a:extLst>
          </p:cNvPr>
          <p:cNvGrpSpPr/>
          <p:nvPr/>
        </p:nvGrpSpPr>
        <p:grpSpPr>
          <a:xfrm>
            <a:off x="6901392" y="1079617"/>
            <a:ext cx="4700792" cy="2593678"/>
            <a:chOff x="7345496" y="1116371"/>
            <a:chExt cx="4700792" cy="2593678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7E6EF547-7E38-83A6-44CC-0B2F59676B6B}"/>
                </a:ext>
              </a:extLst>
            </p:cNvPr>
            <p:cNvSpPr txBox="1"/>
            <p:nvPr/>
          </p:nvSpPr>
          <p:spPr>
            <a:xfrm>
              <a:off x="8986302" y="1116371"/>
              <a:ext cx="9118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400" b="1" dirty="0">
                  <a:solidFill>
                    <a:srgbClr val="4472C4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热场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D43626CD-F118-23E3-B16B-128487E80A4F}"/>
                </a:ext>
              </a:extLst>
            </p:cNvPr>
            <p:cNvSpPr txBox="1"/>
            <p:nvPr/>
          </p:nvSpPr>
          <p:spPr>
            <a:xfrm>
              <a:off x="7345496" y="2770995"/>
              <a:ext cx="8699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400" b="1" dirty="0">
                  <a:solidFill>
                    <a:srgbClr val="4472C4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光场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E8277805-EEB3-C8BA-D1F3-8E0041BBFD5D}"/>
                </a:ext>
              </a:extLst>
            </p:cNvPr>
            <p:cNvSpPr txBox="1"/>
            <p:nvPr/>
          </p:nvSpPr>
          <p:spPr>
            <a:xfrm>
              <a:off x="10141562" y="2875391"/>
              <a:ext cx="19047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400" b="1" dirty="0">
                  <a:solidFill>
                    <a:srgbClr val="4472C4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折射率变化</a:t>
              </a:r>
            </a:p>
          </p:txBody>
        </p:sp>
        <p:cxnSp>
          <p:nvCxnSpPr>
            <p:cNvPr id="20" name="直线箭头连接符 5">
              <a:extLst>
                <a:ext uri="{FF2B5EF4-FFF2-40B4-BE49-F238E27FC236}">
                  <a16:creationId xmlns:a16="http://schemas.microsoft.com/office/drawing/2014/main" id="{2C9DEB3A-7AB4-AA24-DCAB-AF76E23D46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93497" y="1363765"/>
              <a:ext cx="982405" cy="1374119"/>
            </a:xfrm>
            <a:prstGeom prst="straightConnector1">
              <a:avLst/>
            </a:prstGeom>
            <a:ln w="1270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线箭头连接符 29">
              <a:extLst>
                <a:ext uri="{FF2B5EF4-FFF2-40B4-BE49-F238E27FC236}">
                  <a16:creationId xmlns:a16="http://schemas.microsoft.com/office/drawing/2014/main" id="{053349DB-F7AB-D713-A189-313CF28BAF4F}"/>
                </a:ext>
              </a:extLst>
            </p:cNvPr>
            <p:cNvCxnSpPr>
              <a:cxnSpLocks/>
            </p:cNvCxnSpPr>
            <p:nvPr/>
          </p:nvCxnSpPr>
          <p:spPr>
            <a:xfrm>
              <a:off x="9599682" y="1595477"/>
              <a:ext cx="884238" cy="1211120"/>
            </a:xfrm>
            <a:prstGeom prst="straightConnector1">
              <a:avLst/>
            </a:prstGeom>
            <a:ln w="1270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箭头连接符 31">
              <a:extLst>
                <a:ext uri="{FF2B5EF4-FFF2-40B4-BE49-F238E27FC236}">
                  <a16:creationId xmlns:a16="http://schemas.microsoft.com/office/drawing/2014/main" id="{BB1F28F2-D8C0-E0B9-567B-18F5D1B385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19033" y="3172930"/>
              <a:ext cx="1904726" cy="0"/>
            </a:xfrm>
            <a:prstGeom prst="straightConnector1">
              <a:avLst/>
            </a:prstGeom>
            <a:ln w="1270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3FDEEC0A-7DAB-21AF-F768-09F05251A2CE}"/>
                </a:ext>
              </a:extLst>
            </p:cNvPr>
            <p:cNvSpPr txBox="1"/>
            <p:nvPr/>
          </p:nvSpPr>
          <p:spPr>
            <a:xfrm rot="18332311">
              <a:off x="7411147" y="1638915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400" b="1" dirty="0">
                  <a:solidFill>
                    <a:srgbClr val="4472C4"/>
                  </a:solidFill>
                </a:rPr>
                <a:t>量子亏损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20218437-3FF4-81B9-0D95-DE80C5F786D8}"/>
                </a:ext>
              </a:extLst>
            </p:cNvPr>
            <p:cNvSpPr txBox="1"/>
            <p:nvPr/>
          </p:nvSpPr>
          <p:spPr>
            <a:xfrm rot="18332311">
              <a:off x="8073714" y="2026330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400" b="1" dirty="0">
                  <a:solidFill>
                    <a:srgbClr val="4472C4"/>
                  </a:solidFill>
                </a:rPr>
                <a:t>本征吸收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DDF50452-C892-5997-31D8-57DBE583F9F5}"/>
                </a:ext>
              </a:extLst>
            </p:cNvPr>
            <p:cNvSpPr txBox="1"/>
            <p:nvPr/>
          </p:nvSpPr>
          <p:spPr>
            <a:xfrm rot="3279310">
              <a:off x="9636697" y="1738195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400" b="1" dirty="0">
                  <a:solidFill>
                    <a:srgbClr val="4472C4"/>
                  </a:solidFill>
                </a:rPr>
                <a:t>热光效应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CA4E96A9-52EB-0E76-A03D-73DB8EB81C19}"/>
                </a:ext>
              </a:extLst>
            </p:cNvPr>
            <p:cNvSpPr txBox="1"/>
            <p:nvPr/>
          </p:nvSpPr>
          <p:spPr>
            <a:xfrm>
              <a:off x="8601396" y="3248384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400" b="1" dirty="0">
                  <a:solidFill>
                    <a:srgbClr val="4472C4"/>
                  </a:solidFill>
                </a:rPr>
                <a:t>模式耦合</a:t>
              </a:r>
            </a:p>
          </p:txBody>
        </p:sp>
      </p:grpSp>
      <p:pic>
        <p:nvPicPr>
          <p:cNvPr id="39" name="oe191413218m001.MOV" descr="oe191413218m001.MOV">
            <a:hlinkClick r:id="" action="ppaction://media"/>
            <a:extLst>
              <a:ext uri="{FF2B5EF4-FFF2-40B4-BE49-F238E27FC236}">
                <a16:creationId xmlns:a16="http://schemas.microsoft.com/office/drawing/2014/main" id="{4FB8E6AC-7064-88E9-1A31-D0BAC43B859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444151" y="3999883"/>
            <a:ext cx="3076098" cy="2307074"/>
          </a:xfrm>
          <a:prstGeom prst="rect">
            <a:avLst/>
          </a:prstGeom>
        </p:spPr>
      </p:pic>
      <p:sp>
        <p:nvSpPr>
          <p:cNvPr id="40" name="梯形 39">
            <a:extLst>
              <a:ext uri="{FF2B5EF4-FFF2-40B4-BE49-F238E27FC236}">
                <a16:creationId xmlns:a16="http://schemas.microsoft.com/office/drawing/2014/main" id="{A107CF68-272D-CDC2-1130-3BD10B6F69E4}"/>
              </a:ext>
            </a:extLst>
          </p:cNvPr>
          <p:cNvSpPr/>
          <p:nvPr/>
        </p:nvSpPr>
        <p:spPr>
          <a:xfrm rot="16200000">
            <a:off x="2530029" y="4718172"/>
            <a:ext cx="758848" cy="3255340"/>
          </a:xfrm>
          <a:prstGeom prst="trapezoid">
            <a:avLst/>
          </a:prstGeom>
          <a:gradFill flip="none" rotWithShape="1">
            <a:gsLst>
              <a:gs pos="1000">
                <a:srgbClr val="FF0000"/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AAB8D288-53EF-01D4-3DD0-701B272743E9}"/>
              </a:ext>
            </a:extLst>
          </p:cNvPr>
          <p:cNvGrpSpPr/>
          <p:nvPr/>
        </p:nvGrpSpPr>
        <p:grpSpPr>
          <a:xfrm>
            <a:off x="4673110" y="4051038"/>
            <a:ext cx="2679584" cy="2142649"/>
            <a:chOff x="6145828" y="4056166"/>
            <a:chExt cx="2679584" cy="2142649"/>
          </a:xfrm>
        </p:grpSpPr>
        <p:pic>
          <p:nvPicPr>
            <p:cNvPr id="42" name="图片 41">
              <a:extLst>
                <a:ext uri="{FF2B5EF4-FFF2-40B4-BE49-F238E27FC236}">
                  <a16:creationId xmlns:a16="http://schemas.microsoft.com/office/drawing/2014/main" id="{BED242CC-0C25-D3AD-9041-1DAC0C75E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45828" y="4056166"/>
              <a:ext cx="1328512" cy="1061053"/>
            </a:xfrm>
            <a:prstGeom prst="rect">
              <a:avLst/>
            </a:prstGeom>
          </p:spPr>
        </p:pic>
        <p:pic>
          <p:nvPicPr>
            <p:cNvPr id="43" name="图片 42">
              <a:extLst>
                <a:ext uri="{FF2B5EF4-FFF2-40B4-BE49-F238E27FC236}">
                  <a16:creationId xmlns:a16="http://schemas.microsoft.com/office/drawing/2014/main" id="{E9556697-FD4C-032B-8630-996FDD5A0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494718" y="4056166"/>
              <a:ext cx="1330694" cy="1062794"/>
            </a:xfrm>
            <a:prstGeom prst="rect">
              <a:avLst/>
            </a:prstGeom>
          </p:spPr>
        </p:pic>
        <p:pic>
          <p:nvPicPr>
            <p:cNvPr id="44" name="图片 43">
              <a:extLst>
                <a:ext uri="{FF2B5EF4-FFF2-40B4-BE49-F238E27FC236}">
                  <a16:creationId xmlns:a16="http://schemas.microsoft.com/office/drawing/2014/main" id="{FAA6933D-7E4D-DA2C-55C9-0A34C553C7C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493640" y="5136020"/>
              <a:ext cx="1330695" cy="1062794"/>
            </a:xfrm>
            <a:prstGeom prst="rect">
              <a:avLst/>
            </a:prstGeom>
          </p:spPr>
        </p:pic>
        <p:pic>
          <p:nvPicPr>
            <p:cNvPr id="45" name="图片 44">
              <a:extLst>
                <a:ext uri="{FF2B5EF4-FFF2-40B4-BE49-F238E27FC236}">
                  <a16:creationId xmlns:a16="http://schemas.microsoft.com/office/drawing/2014/main" id="{BF1917C4-390D-83E4-3113-DA897A091E7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148637" y="5152035"/>
              <a:ext cx="1325703" cy="1046780"/>
            </a:xfrm>
            <a:prstGeom prst="rect">
              <a:avLst/>
            </a:prstGeom>
          </p:spPr>
        </p:pic>
      </p:grpSp>
      <p:cxnSp>
        <p:nvCxnSpPr>
          <p:cNvPr id="46" name="直线连接符 26">
            <a:extLst>
              <a:ext uri="{FF2B5EF4-FFF2-40B4-BE49-F238E27FC236}">
                <a16:creationId xmlns:a16="http://schemas.microsoft.com/office/drawing/2014/main" id="{15844437-D15D-4137-F502-B998A0244AB9}"/>
              </a:ext>
            </a:extLst>
          </p:cNvPr>
          <p:cNvCxnSpPr>
            <a:cxnSpLocks/>
          </p:cNvCxnSpPr>
          <p:nvPr/>
        </p:nvCxnSpPr>
        <p:spPr>
          <a:xfrm flipV="1">
            <a:off x="3334981" y="4426868"/>
            <a:ext cx="0" cy="153955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>
            <a:extLst>
              <a:ext uri="{FF2B5EF4-FFF2-40B4-BE49-F238E27FC236}">
                <a16:creationId xmlns:a16="http://schemas.microsoft.com/office/drawing/2014/main" id="{7A718281-7979-71E5-3140-31F7F4A798B7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8219" t="11225" r="9772" b="4049"/>
          <a:stretch/>
        </p:blipFill>
        <p:spPr>
          <a:xfrm>
            <a:off x="589719" y="4565674"/>
            <a:ext cx="1676738" cy="1400746"/>
          </a:xfrm>
          <a:prstGeom prst="rect">
            <a:avLst/>
          </a:prstGeom>
        </p:spPr>
      </p:pic>
      <p:sp>
        <p:nvSpPr>
          <p:cNvPr id="48" name="矩形 47">
            <a:extLst>
              <a:ext uri="{FF2B5EF4-FFF2-40B4-BE49-F238E27FC236}">
                <a16:creationId xmlns:a16="http://schemas.microsoft.com/office/drawing/2014/main" id="{C0542CA1-7E21-580E-E7B7-F3789949D293}"/>
              </a:ext>
            </a:extLst>
          </p:cNvPr>
          <p:cNvSpPr/>
          <p:nvPr/>
        </p:nvSpPr>
        <p:spPr>
          <a:xfrm>
            <a:off x="2780983" y="6038725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平均功率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EA98837F-9E42-F189-565F-8CFF372BEA7E}"/>
              </a:ext>
            </a:extLst>
          </p:cNvPr>
          <p:cNvSpPr txBox="1"/>
          <p:nvPr/>
        </p:nvSpPr>
        <p:spPr>
          <a:xfrm>
            <a:off x="2909453" y="3956497"/>
            <a:ext cx="8418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200" b="1" dirty="0">
                <a:solidFill>
                  <a:srgbClr val="4472C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阈值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1C3F160D-1F86-4C53-B75C-F2DECBFCCC1D}"/>
              </a:ext>
            </a:extLst>
          </p:cNvPr>
          <p:cNvSpPr txBox="1"/>
          <p:nvPr/>
        </p:nvSpPr>
        <p:spPr>
          <a:xfrm>
            <a:off x="2276655" y="4972927"/>
            <a:ext cx="1265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rgbClr val="4472C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稳态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346CA2D6-E58C-060A-3AD5-8E7BBE5E829F}"/>
              </a:ext>
            </a:extLst>
          </p:cNvPr>
          <p:cNvSpPr txBox="1"/>
          <p:nvPr/>
        </p:nvSpPr>
        <p:spPr>
          <a:xfrm>
            <a:off x="3622414" y="4972927"/>
            <a:ext cx="1265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rgbClr val="4472C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非稳态</a:t>
            </a:r>
          </a:p>
        </p:txBody>
      </p:sp>
      <p:sp>
        <p:nvSpPr>
          <p:cNvPr id="52" name="弧 68">
            <a:extLst>
              <a:ext uri="{FF2B5EF4-FFF2-40B4-BE49-F238E27FC236}">
                <a16:creationId xmlns:a16="http://schemas.microsoft.com/office/drawing/2014/main" id="{B1B6AC5C-68E9-865A-3C1A-405479ABE2A3}"/>
              </a:ext>
            </a:extLst>
          </p:cNvPr>
          <p:cNvSpPr/>
          <p:nvPr/>
        </p:nvSpPr>
        <p:spPr>
          <a:xfrm rot="20392865">
            <a:off x="5660811" y="4772573"/>
            <a:ext cx="673332" cy="681824"/>
          </a:xfrm>
          <a:prstGeom prst="arc">
            <a:avLst>
              <a:gd name="adj1" fmla="val 13364726"/>
              <a:gd name="adj2" fmla="val 11528523"/>
            </a:avLst>
          </a:prstGeom>
          <a:ln w="762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>
              <a:ln w="38100">
                <a:solidFill>
                  <a:schemeClr val="tx1"/>
                </a:solidFill>
              </a:ln>
            </a:endParaRPr>
          </a:p>
        </p:txBody>
      </p:sp>
      <p:pic>
        <p:nvPicPr>
          <p:cNvPr id="55" name="图片 54">
            <a:extLst>
              <a:ext uri="{FF2B5EF4-FFF2-40B4-BE49-F238E27FC236}">
                <a16:creationId xmlns:a16="http://schemas.microsoft.com/office/drawing/2014/main" id="{B47EC3BB-A19E-A466-6350-4E064A8992B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97155" y="6398376"/>
            <a:ext cx="3424596" cy="485775"/>
          </a:xfrm>
          <a:prstGeom prst="rect">
            <a:avLst/>
          </a:prstGeom>
        </p:spPr>
      </p:pic>
      <p:sp>
        <p:nvSpPr>
          <p:cNvPr id="53" name="圆角矩形 10">
            <a:extLst>
              <a:ext uri="{FF2B5EF4-FFF2-40B4-BE49-F238E27FC236}">
                <a16:creationId xmlns:a16="http://schemas.microsoft.com/office/drawing/2014/main" id="{B1B0EE3D-0665-D70B-D427-537F4AD2E8EB}"/>
              </a:ext>
            </a:extLst>
          </p:cNvPr>
          <p:cNvSpPr/>
          <p:nvPr/>
        </p:nvSpPr>
        <p:spPr>
          <a:xfrm>
            <a:off x="329701" y="3890828"/>
            <a:ext cx="7323740" cy="2648519"/>
          </a:xfrm>
          <a:prstGeom prst="roundRect">
            <a:avLst/>
          </a:prstGeom>
          <a:noFill/>
          <a:ln w="381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02E7747-8BBB-BBEB-4EE9-210C74A60116}"/>
              </a:ext>
            </a:extLst>
          </p:cNvPr>
          <p:cNvSpPr txBox="1"/>
          <p:nvPr/>
        </p:nvSpPr>
        <p:spPr>
          <a:xfrm>
            <a:off x="8157292" y="6355131"/>
            <a:ext cx="37718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2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Tino </a:t>
            </a:r>
            <a:r>
              <a:rPr lang="en" altLang="zh-CN" sz="120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Eidam</a:t>
            </a:r>
            <a:r>
              <a:rPr lang="en" altLang="zh-CN" sz="12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et al. Opt. Express 19, 13218-13224 (2011)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901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840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9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5567680" y="538480"/>
            <a:ext cx="5773420" cy="828675"/>
          </a:xfrm>
          <a:prstGeom prst="roundRect">
            <a:avLst/>
          </a:prstGeom>
          <a:gradFill>
            <a:gsLst>
              <a:gs pos="0">
                <a:srgbClr val="0070C0"/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5609216" y="1690049"/>
            <a:ext cx="450593" cy="609607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1</a:t>
            </a:r>
          </a:p>
        </p:txBody>
      </p:sp>
      <p:sp>
        <p:nvSpPr>
          <p:cNvPr id="4" name="圆角矩形 3"/>
          <p:cNvSpPr/>
          <p:nvPr>
            <p:custDataLst>
              <p:tags r:id="rId1"/>
            </p:custDataLst>
          </p:nvPr>
        </p:nvSpPr>
        <p:spPr>
          <a:xfrm>
            <a:off x="5567680" y="1633855"/>
            <a:ext cx="533665" cy="721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6" name="圆角矩形 5"/>
          <p:cNvSpPr/>
          <p:nvPr>
            <p:custDataLst>
              <p:tags r:id="rId2"/>
            </p:custDataLst>
          </p:nvPr>
        </p:nvSpPr>
        <p:spPr>
          <a:xfrm>
            <a:off x="6189980" y="1633855"/>
            <a:ext cx="5602945" cy="721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25" name="圆角矩形 24"/>
          <p:cNvSpPr/>
          <p:nvPr>
            <p:custDataLst>
              <p:tags r:id="rId3"/>
            </p:custDataLst>
          </p:nvPr>
        </p:nvSpPr>
        <p:spPr>
          <a:xfrm>
            <a:off x="5609216" y="2543440"/>
            <a:ext cx="450593" cy="609070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2</a:t>
            </a:r>
          </a:p>
        </p:txBody>
      </p:sp>
      <p:sp>
        <p:nvSpPr>
          <p:cNvPr id="26" name="圆角矩形 25"/>
          <p:cNvSpPr/>
          <p:nvPr>
            <p:custDataLst>
              <p:tags r:id="rId4"/>
            </p:custDataLst>
          </p:nvPr>
        </p:nvSpPr>
        <p:spPr>
          <a:xfrm>
            <a:off x="5567680" y="2487295"/>
            <a:ext cx="53366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27" name="圆角矩形 26"/>
          <p:cNvSpPr/>
          <p:nvPr>
            <p:custDataLst>
              <p:tags r:id="rId5"/>
            </p:custDataLst>
          </p:nvPr>
        </p:nvSpPr>
        <p:spPr>
          <a:xfrm>
            <a:off x="6189980" y="2487295"/>
            <a:ext cx="560294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29" name="圆角矩形 28"/>
          <p:cNvSpPr/>
          <p:nvPr>
            <p:custDataLst>
              <p:tags r:id="rId6"/>
            </p:custDataLst>
          </p:nvPr>
        </p:nvSpPr>
        <p:spPr>
          <a:xfrm>
            <a:off x="5609216" y="3396245"/>
            <a:ext cx="450593" cy="609070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3</a:t>
            </a:r>
          </a:p>
        </p:txBody>
      </p:sp>
      <p:sp>
        <p:nvSpPr>
          <p:cNvPr id="30" name="圆角矩形 29"/>
          <p:cNvSpPr/>
          <p:nvPr>
            <p:custDataLst>
              <p:tags r:id="rId7"/>
            </p:custDataLst>
          </p:nvPr>
        </p:nvSpPr>
        <p:spPr>
          <a:xfrm>
            <a:off x="5567680" y="3340100"/>
            <a:ext cx="53366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1" name="圆角矩形 30"/>
          <p:cNvSpPr/>
          <p:nvPr>
            <p:custDataLst>
              <p:tags r:id="rId8"/>
            </p:custDataLst>
          </p:nvPr>
        </p:nvSpPr>
        <p:spPr>
          <a:xfrm>
            <a:off x="6189980" y="3340100"/>
            <a:ext cx="560294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3" name="圆角矩形 32"/>
          <p:cNvSpPr/>
          <p:nvPr>
            <p:custDataLst>
              <p:tags r:id="rId9"/>
            </p:custDataLst>
          </p:nvPr>
        </p:nvSpPr>
        <p:spPr>
          <a:xfrm>
            <a:off x="5609216" y="4249050"/>
            <a:ext cx="450593" cy="609070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4</a:t>
            </a:r>
          </a:p>
        </p:txBody>
      </p:sp>
      <p:sp>
        <p:nvSpPr>
          <p:cNvPr id="34" name="圆角矩形 33"/>
          <p:cNvSpPr/>
          <p:nvPr>
            <p:custDataLst>
              <p:tags r:id="rId10"/>
            </p:custDataLst>
          </p:nvPr>
        </p:nvSpPr>
        <p:spPr>
          <a:xfrm>
            <a:off x="5567680" y="4192905"/>
            <a:ext cx="53366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5" name="圆角矩形 34"/>
          <p:cNvSpPr/>
          <p:nvPr>
            <p:custDataLst>
              <p:tags r:id="rId11"/>
            </p:custDataLst>
          </p:nvPr>
        </p:nvSpPr>
        <p:spPr>
          <a:xfrm>
            <a:off x="6189980" y="4192905"/>
            <a:ext cx="560294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文本框 2"/>
          <p:cNvSpPr txBox="1"/>
          <p:nvPr/>
        </p:nvSpPr>
        <p:spPr>
          <a:xfrm>
            <a:off x="5840095" y="669925"/>
            <a:ext cx="569797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b="1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目</a:t>
            </a:r>
            <a:r>
              <a:rPr lang="en-US" altLang="zh-CN" sz="3200" b="1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3200" b="1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录</a:t>
            </a:r>
            <a:endParaRPr lang="zh-CN" altLang="en-US" sz="2000" b="1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内容占位符 4">
            <a:extLst>
              <a:ext uri="{FF2B5EF4-FFF2-40B4-BE49-F238E27FC236}">
                <a16:creationId xmlns:a16="http://schemas.microsoft.com/office/drawing/2014/main" id="{B2757060-9C44-5AB6-41D6-8297CDBD11D8}"/>
              </a:ext>
            </a:extLst>
          </p:cNvPr>
          <p:cNvSpPr txBox="1">
            <a:spLocks/>
          </p:cNvSpPr>
          <p:nvPr/>
        </p:nvSpPr>
        <p:spPr>
          <a:xfrm>
            <a:off x="6256130" y="1587210"/>
            <a:ext cx="5602945" cy="4380971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bg2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en-US" altLang="zh-CN" b="1" kern="0" noProof="1">
              <a:solidFill>
                <a:schemeClr val="bg2">
                  <a:lumMod val="9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en-US" altLang="zh-CN" b="1" kern="0" noProof="1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bg2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动态模式不稳定性仿真</a:t>
            </a:r>
            <a:endParaRPr lang="en-US" altLang="zh-CN" b="1" kern="0" noProof="1">
              <a:solidFill>
                <a:schemeClr val="bg2">
                  <a:lumMod val="9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bg2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</a:t>
            </a:r>
            <a:endParaRPr lang="en-US" altLang="zh-CN" b="1" kern="0" noProof="1">
              <a:solidFill>
                <a:schemeClr val="bg2">
                  <a:lumMod val="9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3880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337DEC-5139-C921-3A20-396B50FF9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横向模式不稳定性研究方法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650DCBE-9646-A928-C88E-A5BCDEC6F875}"/>
              </a:ext>
            </a:extLst>
          </p:cNvPr>
          <p:cNvSpPr txBox="1"/>
          <p:nvPr/>
        </p:nvSpPr>
        <p:spPr>
          <a:xfrm>
            <a:off x="139218" y="853656"/>
            <a:ext cx="115218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solidFill>
                  <a:srgbClr val="4472C4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横向模式不稳定性可以起源于光纤内的</a:t>
            </a:r>
            <a:r>
              <a:rPr kumimoji="1"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受激热瑞利散射</a:t>
            </a:r>
            <a:r>
              <a:rPr kumimoji="1" lang="en-US" altLang="zh-CN" sz="2800" dirty="0">
                <a:solidFill>
                  <a:srgbClr val="4472C4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kumimoji="1" lang="en" altLang="zh-CN" sz="2800" dirty="0">
                <a:solidFill>
                  <a:srgbClr val="4472C4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stimulated thermal Rayleigh scattering, </a:t>
            </a:r>
            <a:r>
              <a:rPr kumimoji="1" lang="en-US" altLang="zh-CN" sz="2800" dirty="0">
                <a:solidFill>
                  <a:srgbClr val="4472C4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STRS) </a:t>
            </a:r>
            <a:r>
              <a:rPr lang="en-US" altLang="zh-CN" sz="2800" dirty="0">
                <a:solidFill>
                  <a:srgbClr val="4472C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" altLang="zh-CN" sz="2800" dirty="0">
                <a:solidFill>
                  <a:srgbClr val="4472C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Dong L. Optics Express, 2013, 21(3): 2642-2656)</a:t>
            </a:r>
            <a:endParaRPr lang="en-US" altLang="zh-CN" sz="2800" dirty="0">
              <a:solidFill>
                <a:srgbClr val="4472C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4" name="组合 63">
            <a:extLst>
              <a:ext uri="{FF2B5EF4-FFF2-40B4-BE49-F238E27FC236}">
                <a16:creationId xmlns:a16="http://schemas.microsoft.com/office/drawing/2014/main" id="{47FA4D00-1235-A18D-9EA3-458568B46844}"/>
              </a:ext>
            </a:extLst>
          </p:cNvPr>
          <p:cNvGrpSpPr/>
          <p:nvPr/>
        </p:nvGrpSpPr>
        <p:grpSpPr>
          <a:xfrm>
            <a:off x="771684" y="1776253"/>
            <a:ext cx="10615850" cy="1021788"/>
            <a:chOff x="771684" y="2051549"/>
            <a:chExt cx="10615850" cy="1021788"/>
          </a:xfrm>
        </p:grpSpPr>
        <p:sp>
          <p:nvSpPr>
            <p:cNvPr id="26" name="右箭头 35">
              <a:extLst>
                <a:ext uri="{FF2B5EF4-FFF2-40B4-BE49-F238E27FC236}">
                  <a16:creationId xmlns:a16="http://schemas.microsoft.com/office/drawing/2014/main" id="{54E49C7E-49B3-A2DE-2865-F25D27DB4FC1}"/>
                </a:ext>
              </a:extLst>
            </p:cNvPr>
            <p:cNvSpPr/>
            <p:nvPr/>
          </p:nvSpPr>
          <p:spPr>
            <a:xfrm flipV="1">
              <a:off x="8420508" y="2430621"/>
              <a:ext cx="1161648" cy="291979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zh-CN" altLang="en-US" dirty="0"/>
            </a:p>
          </p:txBody>
        </p:sp>
        <p:sp>
          <p:nvSpPr>
            <p:cNvPr id="22" name="右箭头 35">
              <a:extLst>
                <a:ext uri="{FF2B5EF4-FFF2-40B4-BE49-F238E27FC236}">
                  <a16:creationId xmlns:a16="http://schemas.microsoft.com/office/drawing/2014/main" id="{470B2E3C-9F84-E066-1E83-149CFF96FFA6}"/>
                </a:ext>
              </a:extLst>
            </p:cNvPr>
            <p:cNvSpPr/>
            <p:nvPr/>
          </p:nvSpPr>
          <p:spPr>
            <a:xfrm flipV="1">
              <a:off x="5454291" y="2425784"/>
              <a:ext cx="1161648" cy="291979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zh-CN" altLang="en-US" dirty="0"/>
            </a:p>
          </p:txBody>
        </p:sp>
        <p:sp>
          <p:nvSpPr>
            <p:cNvPr id="11" name="文本框 25">
              <a:extLst>
                <a:ext uri="{FF2B5EF4-FFF2-40B4-BE49-F238E27FC236}">
                  <a16:creationId xmlns:a16="http://schemas.microsoft.com/office/drawing/2014/main" id="{F0A8720C-7B31-F1A4-0CE5-627CA094571C}"/>
                </a:ext>
              </a:extLst>
            </p:cNvPr>
            <p:cNvSpPr txBox="1"/>
            <p:nvPr/>
          </p:nvSpPr>
          <p:spPr>
            <a:xfrm>
              <a:off x="2377248" y="2051549"/>
              <a:ext cx="13881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zh-CN" altLang="en-US" sz="2000" b="1" dirty="0">
                  <a:solidFill>
                    <a:srgbClr val="4472C4"/>
                  </a:solidFill>
                  <a:cs typeface="Times New Roman" panose="02020603050405020304" pitchFamily="18" charset="0"/>
                </a:rPr>
                <a:t>量子亏损</a:t>
              </a:r>
            </a:p>
          </p:txBody>
        </p:sp>
        <p:sp>
          <p:nvSpPr>
            <p:cNvPr id="14" name="右箭头 35">
              <a:extLst>
                <a:ext uri="{FF2B5EF4-FFF2-40B4-BE49-F238E27FC236}">
                  <a16:creationId xmlns:a16="http://schemas.microsoft.com/office/drawing/2014/main" id="{0452CF48-4116-0D8C-D0E9-4006497B2872}"/>
                </a:ext>
              </a:extLst>
            </p:cNvPr>
            <p:cNvSpPr/>
            <p:nvPr/>
          </p:nvSpPr>
          <p:spPr>
            <a:xfrm flipV="1">
              <a:off x="2481758" y="2422046"/>
              <a:ext cx="1161648" cy="291979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zh-CN" altLang="en-US" dirty="0"/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14CBFE10-819F-6A30-3BB3-221CA72BD9FA}"/>
                </a:ext>
              </a:extLst>
            </p:cNvPr>
            <p:cNvSpPr/>
            <p:nvPr/>
          </p:nvSpPr>
          <p:spPr>
            <a:xfrm>
              <a:off x="771684" y="2338156"/>
              <a:ext cx="1723993" cy="442611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微软雅黑" panose="020B0503020204020204" pitchFamily="34" charset="-122"/>
                  <a:cs typeface="+mn-cs"/>
                </a:rPr>
                <a:t>高功率激光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0E650736-FC26-2EDF-46FC-8D3B25B7DDE8}"/>
                </a:ext>
              </a:extLst>
            </p:cNvPr>
            <p:cNvSpPr/>
            <p:nvPr/>
          </p:nvSpPr>
          <p:spPr>
            <a:xfrm>
              <a:off x="3643406" y="2355306"/>
              <a:ext cx="1800270" cy="442611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微软雅黑" panose="020B0503020204020204" pitchFamily="34" charset="-122"/>
                  <a:cs typeface="+mn-cs"/>
                </a:rPr>
                <a:t>热源分布</a:t>
              </a:r>
            </a:p>
          </p:txBody>
        </p:sp>
        <p:sp>
          <p:nvSpPr>
            <p:cNvPr id="21" name="文本框 25">
              <a:extLst>
                <a:ext uri="{FF2B5EF4-FFF2-40B4-BE49-F238E27FC236}">
                  <a16:creationId xmlns:a16="http://schemas.microsoft.com/office/drawing/2014/main" id="{F82EA80E-D2E5-F49E-E00B-C538FF52EEE6}"/>
                </a:ext>
              </a:extLst>
            </p:cNvPr>
            <p:cNvSpPr txBox="1"/>
            <p:nvPr/>
          </p:nvSpPr>
          <p:spPr>
            <a:xfrm>
              <a:off x="5353480" y="2053359"/>
              <a:ext cx="13881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zh-CN" altLang="en-US" sz="2000" b="1" dirty="0">
                  <a:solidFill>
                    <a:srgbClr val="4472C4"/>
                  </a:solidFill>
                  <a:cs typeface="Times New Roman" panose="02020603050405020304" pitchFamily="18" charset="0"/>
                </a:rPr>
                <a:t>热光效应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BEBAC694-BE0B-A0E5-0A33-0778F4BC140D}"/>
                </a:ext>
              </a:extLst>
            </p:cNvPr>
            <p:cNvSpPr/>
            <p:nvPr/>
          </p:nvSpPr>
          <p:spPr>
            <a:xfrm>
              <a:off x="6626554" y="2345633"/>
              <a:ext cx="1800270" cy="442611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微软雅黑" panose="020B0503020204020204" pitchFamily="34" charset="-122"/>
                  <a:cs typeface="+mn-cs"/>
                </a:rPr>
                <a:t>折射率起伏</a:t>
              </a:r>
            </a:p>
          </p:txBody>
        </p:sp>
        <p:sp>
          <p:nvSpPr>
            <p:cNvPr id="25" name="文本框 25">
              <a:extLst>
                <a:ext uri="{FF2B5EF4-FFF2-40B4-BE49-F238E27FC236}">
                  <a16:creationId xmlns:a16="http://schemas.microsoft.com/office/drawing/2014/main" id="{FA61EE44-03DE-D8CC-DD7C-68A472F4E9F7}"/>
                </a:ext>
              </a:extLst>
            </p:cNvPr>
            <p:cNvSpPr txBox="1"/>
            <p:nvPr/>
          </p:nvSpPr>
          <p:spPr>
            <a:xfrm>
              <a:off x="2369523" y="2673227"/>
              <a:ext cx="13881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zh-CN" altLang="en-US" sz="2000" b="1" dirty="0">
                  <a:solidFill>
                    <a:srgbClr val="4472C4"/>
                  </a:solidFill>
                  <a:cs typeface="Times New Roman" panose="02020603050405020304" pitchFamily="18" charset="0"/>
                </a:rPr>
                <a:t>本征吸收</a:t>
              </a: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0EFE2CA5-E879-8BA5-1E75-C9AAB3FF5EFA}"/>
                </a:ext>
              </a:extLst>
            </p:cNvPr>
            <p:cNvSpPr/>
            <p:nvPr/>
          </p:nvSpPr>
          <p:spPr>
            <a:xfrm>
              <a:off x="9587264" y="2352998"/>
              <a:ext cx="1800270" cy="442611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微软雅黑" panose="020B0503020204020204" pitchFamily="34" charset="-122"/>
                  <a:cs typeface="+mn-cs"/>
                </a:rPr>
                <a:t>模式耦合</a:t>
              </a:r>
            </a:p>
          </p:txBody>
        </p:sp>
      </p:grpSp>
      <p:sp>
        <p:nvSpPr>
          <p:cNvPr id="29" name="圆角矩形 53">
            <a:extLst>
              <a:ext uri="{FF2B5EF4-FFF2-40B4-BE49-F238E27FC236}">
                <a16:creationId xmlns:a16="http://schemas.microsoft.com/office/drawing/2014/main" id="{2BED3443-224E-5B5E-55DF-FB8A65A475C0}"/>
              </a:ext>
            </a:extLst>
          </p:cNvPr>
          <p:cNvSpPr/>
          <p:nvPr/>
        </p:nvSpPr>
        <p:spPr>
          <a:xfrm>
            <a:off x="103500" y="2839374"/>
            <a:ext cx="1872703" cy="53215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4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折射率光栅</a:t>
            </a:r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id="{8D13C273-EAD2-1F0A-A99E-2EE996F5D2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5954" y="4487994"/>
            <a:ext cx="4080046" cy="2290954"/>
          </a:xfrm>
          <a:prstGeom prst="rect">
            <a:avLst/>
          </a:prstGeom>
          <a:effectLst/>
        </p:spPr>
      </p:pic>
      <p:grpSp>
        <p:nvGrpSpPr>
          <p:cNvPr id="38" name="组合 37">
            <a:extLst>
              <a:ext uri="{FF2B5EF4-FFF2-40B4-BE49-F238E27FC236}">
                <a16:creationId xmlns:a16="http://schemas.microsoft.com/office/drawing/2014/main" id="{EDBE59A4-685B-CB61-7B3F-263EE8BF5B95}"/>
              </a:ext>
            </a:extLst>
          </p:cNvPr>
          <p:cNvGrpSpPr/>
          <p:nvPr/>
        </p:nvGrpSpPr>
        <p:grpSpPr>
          <a:xfrm>
            <a:off x="814766" y="3450028"/>
            <a:ext cx="4802795" cy="1167449"/>
            <a:chOff x="721903" y="1844601"/>
            <a:chExt cx="4184658" cy="1017194"/>
          </a:xfrm>
        </p:grpSpPr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00C7FFC5-4966-90B2-87CA-E96D605D01AD}"/>
                </a:ext>
              </a:extLst>
            </p:cNvPr>
            <p:cNvSpPr txBox="1"/>
            <p:nvPr/>
          </p:nvSpPr>
          <p:spPr>
            <a:xfrm>
              <a:off x="1865244" y="2513181"/>
              <a:ext cx="1202830" cy="3486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000" dirty="0">
                  <a:solidFill>
                    <a:srgbClr val="FF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Times New Roman" panose="02020603050405020304" pitchFamily="18" charset="0"/>
                </a:rPr>
                <a:t>(</a:t>
              </a:r>
              <a:r>
                <a:rPr kumimoji="1" lang="zh-CN" altLang="en-US" sz="2000" dirty="0">
                  <a:solidFill>
                    <a:srgbClr val="FF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Times New Roman" panose="02020603050405020304" pitchFamily="18" charset="0"/>
                </a:rPr>
                <a:t>量子噪声</a:t>
              </a:r>
              <a:r>
                <a:rPr kumimoji="1" lang="en-US" altLang="zh-CN" sz="2000" dirty="0">
                  <a:solidFill>
                    <a:srgbClr val="FF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Times New Roman" panose="02020603050405020304" pitchFamily="18" charset="0"/>
                </a:rPr>
                <a:t>)</a:t>
              </a:r>
              <a:endParaRPr kumimoji="1" lang="zh-CN" altLang="en-US" sz="2000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59C3B89F-AA6A-6D93-8D9F-96C2953C7A85}"/>
                </a:ext>
              </a:extLst>
            </p:cNvPr>
            <p:cNvSpPr txBox="1"/>
            <p:nvPr/>
          </p:nvSpPr>
          <p:spPr>
            <a:xfrm>
              <a:off x="853884" y="1856984"/>
              <a:ext cx="607840" cy="3486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000" dirty="0">
                  <a:latin typeface="Microsoft YaHei" panose="020B0503020204020204" pitchFamily="34" charset="-122"/>
                  <a:ea typeface="Microsoft YaHei" panose="020B0503020204020204" pitchFamily="34" charset="-122"/>
                  <a:cs typeface="Times New Roman" panose="02020603050405020304" pitchFamily="18" charset="0"/>
                </a:rPr>
                <a:t>基模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9D1C86DF-4434-0434-BA67-CCD30E6CE622}"/>
                </a:ext>
              </a:extLst>
            </p:cNvPr>
            <p:cNvSpPr txBox="1"/>
            <p:nvPr/>
          </p:nvSpPr>
          <p:spPr>
            <a:xfrm>
              <a:off x="721903" y="2400363"/>
              <a:ext cx="861965" cy="348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000" dirty="0">
                  <a:latin typeface="Microsoft YaHei" panose="020B0503020204020204" pitchFamily="34" charset="-122"/>
                  <a:ea typeface="Microsoft YaHei" panose="020B0503020204020204" pitchFamily="34" charset="-122"/>
                  <a:cs typeface="Times New Roman" panose="02020603050405020304" pitchFamily="18" charset="0"/>
                </a:rPr>
                <a:t>高阶模</a:t>
              </a:r>
            </a:p>
          </p:txBody>
        </p:sp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id="{4EBBBB2F-55A9-0546-F6BB-5619A3DC04C7}"/>
                </a:ext>
              </a:extLst>
            </p:cNvPr>
            <p:cNvGrpSpPr/>
            <p:nvPr/>
          </p:nvGrpSpPr>
          <p:grpSpPr>
            <a:xfrm>
              <a:off x="1560133" y="1844601"/>
              <a:ext cx="3346428" cy="875974"/>
              <a:chOff x="620792" y="1509265"/>
              <a:chExt cx="2283275" cy="591260"/>
            </a:xfrm>
          </p:grpSpPr>
          <p:sp>
            <p:nvSpPr>
              <p:cNvPr id="43" name="椭圆 42">
                <a:extLst>
                  <a:ext uri="{FF2B5EF4-FFF2-40B4-BE49-F238E27FC236}">
                    <a16:creationId xmlns:a16="http://schemas.microsoft.com/office/drawing/2014/main" id="{4FEA33E6-DC49-8F7C-1187-5C9E42B231B4}"/>
                  </a:ext>
                </a:extLst>
              </p:cNvPr>
              <p:cNvSpPr/>
              <p:nvPr/>
            </p:nvSpPr>
            <p:spPr>
              <a:xfrm>
                <a:off x="620792" y="1509265"/>
                <a:ext cx="237067" cy="23706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4" name="椭圆 43">
                <a:extLst>
                  <a:ext uri="{FF2B5EF4-FFF2-40B4-BE49-F238E27FC236}">
                    <a16:creationId xmlns:a16="http://schemas.microsoft.com/office/drawing/2014/main" id="{E9BB3841-DC43-D9B9-D635-D338A2337FAA}"/>
                  </a:ext>
                </a:extLst>
              </p:cNvPr>
              <p:cNvSpPr/>
              <p:nvPr/>
            </p:nvSpPr>
            <p:spPr>
              <a:xfrm>
                <a:off x="620792" y="1908423"/>
                <a:ext cx="237067" cy="821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5" name="椭圆 44">
                <a:extLst>
                  <a:ext uri="{FF2B5EF4-FFF2-40B4-BE49-F238E27FC236}">
                    <a16:creationId xmlns:a16="http://schemas.microsoft.com/office/drawing/2014/main" id="{18EFD414-3E69-742F-FC0C-3FD68C4B409D}"/>
                  </a:ext>
                </a:extLst>
              </p:cNvPr>
              <p:cNvSpPr/>
              <p:nvPr/>
            </p:nvSpPr>
            <p:spPr>
              <a:xfrm>
                <a:off x="620792" y="2018421"/>
                <a:ext cx="237067" cy="821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6" name="矩形 45">
                <a:extLst>
                  <a:ext uri="{FF2B5EF4-FFF2-40B4-BE49-F238E27FC236}">
                    <a16:creationId xmlns:a16="http://schemas.microsoft.com/office/drawing/2014/main" id="{87CF8A4D-009E-B8D4-76FD-ABA31594195F}"/>
                  </a:ext>
                </a:extLst>
              </p:cNvPr>
              <p:cNvSpPr/>
              <p:nvPr/>
            </p:nvSpPr>
            <p:spPr>
              <a:xfrm>
                <a:off x="968794" y="1659467"/>
                <a:ext cx="1935273" cy="24895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7" name="矩形 46">
                <a:extLst>
                  <a:ext uri="{FF2B5EF4-FFF2-40B4-BE49-F238E27FC236}">
                    <a16:creationId xmlns:a16="http://schemas.microsoft.com/office/drawing/2014/main" id="{0F4A2B66-9DAD-86BD-C493-D91C451FE9B9}"/>
                  </a:ext>
                </a:extLst>
              </p:cNvPr>
              <p:cNvSpPr/>
              <p:nvPr/>
            </p:nvSpPr>
            <p:spPr>
              <a:xfrm>
                <a:off x="1115312" y="1659467"/>
                <a:ext cx="67734" cy="24895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8" name="矩形 47">
                <a:extLst>
                  <a:ext uri="{FF2B5EF4-FFF2-40B4-BE49-F238E27FC236}">
                    <a16:creationId xmlns:a16="http://schemas.microsoft.com/office/drawing/2014/main" id="{21413BDF-941D-5F0F-0C6A-B40E90260D7D}"/>
                  </a:ext>
                </a:extLst>
              </p:cNvPr>
              <p:cNvSpPr/>
              <p:nvPr/>
            </p:nvSpPr>
            <p:spPr>
              <a:xfrm>
                <a:off x="1261830" y="1659467"/>
                <a:ext cx="67734" cy="24895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9" name="矩形 48">
                <a:extLst>
                  <a:ext uri="{FF2B5EF4-FFF2-40B4-BE49-F238E27FC236}">
                    <a16:creationId xmlns:a16="http://schemas.microsoft.com/office/drawing/2014/main" id="{CF16A0ED-05DB-F7B0-4457-D5CCA3D4324E}"/>
                  </a:ext>
                </a:extLst>
              </p:cNvPr>
              <p:cNvSpPr/>
              <p:nvPr/>
            </p:nvSpPr>
            <p:spPr>
              <a:xfrm>
                <a:off x="1406632" y="1659467"/>
                <a:ext cx="67734" cy="24895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0" name="矩形 49">
                <a:extLst>
                  <a:ext uri="{FF2B5EF4-FFF2-40B4-BE49-F238E27FC236}">
                    <a16:creationId xmlns:a16="http://schemas.microsoft.com/office/drawing/2014/main" id="{E032F731-9D2A-CDEE-9BE3-77B16BABEEAA}"/>
                  </a:ext>
                </a:extLst>
              </p:cNvPr>
              <p:cNvSpPr/>
              <p:nvPr/>
            </p:nvSpPr>
            <p:spPr>
              <a:xfrm>
                <a:off x="1551676" y="1659467"/>
                <a:ext cx="67734" cy="24895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1" name="矩形 50">
                <a:extLst>
                  <a:ext uri="{FF2B5EF4-FFF2-40B4-BE49-F238E27FC236}">
                    <a16:creationId xmlns:a16="http://schemas.microsoft.com/office/drawing/2014/main" id="{FC4709D9-9E96-A2DC-4CF5-42C624982BBC}"/>
                  </a:ext>
                </a:extLst>
              </p:cNvPr>
              <p:cNvSpPr/>
              <p:nvPr/>
            </p:nvSpPr>
            <p:spPr>
              <a:xfrm>
                <a:off x="1698194" y="1659467"/>
                <a:ext cx="67734" cy="24895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2" name="矩形 51">
                <a:extLst>
                  <a:ext uri="{FF2B5EF4-FFF2-40B4-BE49-F238E27FC236}">
                    <a16:creationId xmlns:a16="http://schemas.microsoft.com/office/drawing/2014/main" id="{36521C1B-DC3B-8BE1-DFAD-2FC76C27C312}"/>
                  </a:ext>
                </a:extLst>
              </p:cNvPr>
              <p:cNvSpPr/>
              <p:nvPr/>
            </p:nvSpPr>
            <p:spPr>
              <a:xfrm>
                <a:off x="1842996" y="1659467"/>
                <a:ext cx="67734" cy="24895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3" name="矩形 52">
                <a:extLst>
                  <a:ext uri="{FF2B5EF4-FFF2-40B4-BE49-F238E27FC236}">
                    <a16:creationId xmlns:a16="http://schemas.microsoft.com/office/drawing/2014/main" id="{0ED6874A-D8D2-AE57-7CD8-F71587A76E7C}"/>
                  </a:ext>
                </a:extLst>
              </p:cNvPr>
              <p:cNvSpPr/>
              <p:nvPr/>
            </p:nvSpPr>
            <p:spPr>
              <a:xfrm>
                <a:off x="1975725" y="1659467"/>
                <a:ext cx="67734" cy="24895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4" name="矩形 53">
                <a:extLst>
                  <a:ext uri="{FF2B5EF4-FFF2-40B4-BE49-F238E27FC236}">
                    <a16:creationId xmlns:a16="http://schemas.microsoft.com/office/drawing/2014/main" id="{E719F3C2-77E0-8F87-4C44-12BF0D0D1C13}"/>
                  </a:ext>
                </a:extLst>
              </p:cNvPr>
              <p:cNvSpPr/>
              <p:nvPr/>
            </p:nvSpPr>
            <p:spPr>
              <a:xfrm>
                <a:off x="2122243" y="1659467"/>
                <a:ext cx="67734" cy="24895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5" name="矩形 54">
                <a:extLst>
                  <a:ext uri="{FF2B5EF4-FFF2-40B4-BE49-F238E27FC236}">
                    <a16:creationId xmlns:a16="http://schemas.microsoft.com/office/drawing/2014/main" id="{458B61A5-4117-B5BF-D466-49A41C34824A}"/>
                  </a:ext>
                </a:extLst>
              </p:cNvPr>
              <p:cNvSpPr/>
              <p:nvPr/>
            </p:nvSpPr>
            <p:spPr>
              <a:xfrm>
                <a:off x="2267045" y="1659467"/>
                <a:ext cx="67734" cy="24895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6" name="矩形 55">
                <a:extLst>
                  <a:ext uri="{FF2B5EF4-FFF2-40B4-BE49-F238E27FC236}">
                    <a16:creationId xmlns:a16="http://schemas.microsoft.com/office/drawing/2014/main" id="{3DB81185-0A56-3A8E-0C43-4B168F5673E2}"/>
                  </a:ext>
                </a:extLst>
              </p:cNvPr>
              <p:cNvSpPr/>
              <p:nvPr/>
            </p:nvSpPr>
            <p:spPr>
              <a:xfrm>
                <a:off x="2412089" y="1659467"/>
                <a:ext cx="67734" cy="24895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7" name="矩形 56">
                <a:extLst>
                  <a:ext uri="{FF2B5EF4-FFF2-40B4-BE49-F238E27FC236}">
                    <a16:creationId xmlns:a16="http://schemas.microsoft.com/office/drawing/2014/main" id="{1A8F8485-E77A-6C29-1AAF-EC457F3EA7AC}"/>
                  </a:ext>
                </a:extLst>
              </p:cNvPr>
              <p:cNvSpPr/>
              <p:nvPr/>
            </p:nvSpPr>
            <p:spPr>
              <a:xfrm>
                <a:off x="2558607" y="1659467"/>
                <a:ext cx="67734" cy="24895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8" name="矩形 57">
                <a:extLst>
                  <a:ext uri="{FF2B5EF4-FFF2-40B4-BE49-F238E27FC236}">
                    <a16:creationId xmlns:a16="http://schemas.microsoft.com/office/drawing/2014/main" id="{565B6EA7-101B-0F16-E824-74025B6816B6}"/>
                  </a:ext>
                </a:extLst>
              </p:cNvPr>
              <p:cNvSpPr/>
              <p:nvPr/>
            </p:nvSpPr>
            <p:spPr>
              <a:xfrm>
                <a:off x="2703409" y="1659467"/>
                <a:ext cx="67734" cy="24895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sp>
        <p:nvSpPr>
          <p:cNvPr id="32" name="文本框 31">
            <a:extLst>
              <a:ext uri="{FF2B5EF4-FFF2-40B4-BE49-F238E27FC236}">
                <a16:creationId xmlns:a16="http://schemas.microsoft.com/office/drawing/2014/main" id="{7A0B7A60-8ED4-E454-D49E-4F6E2FDC6B6B}"/>
              </a:ext>
            </a:extLst>
          </p:cNvPr>
          <p:cNvSpPr txBox="1"/>
          <p:nvPr/>
        </p:nvSpPr>
        <p:spPr>
          <a:xfrm>
            <a:off x="3399643" y="331909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光强光栅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26B52DA8-2CA6-78A9-3074-681F821D1A98}"/>
              </a:ext>
            </a:extLst>
          </p:cNvPr>
          <p:cNvSpPr txBox="1"/>
          <p:nvPr/>
        </p:nvSpPr>
        <p:spPr>
          <a:xfrm>
            <a:off x="621379" y="5961537"/>
            <a:ext cx="1639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Optics express, 2012, 20(1): 440-451.</a:t>
            </a:r>
          </a:p>
        </p:txBody>
      </p:sp>
      <p:sp>
        <p:nvSpPr>
          <p:cNvPr id="68" name="圆角矩形 1">
            <a:extLst>
              <a:ext uri="{FF2B5EF4-FFF2-40B4-BE49-F238E27FC236}">
                <a16:creationId xmlns:a16="http://schemas.microsoft.com/office/drawing/2014/main" id="{4EB621F1-D347-7265-5765-A0B5ABB20184}"/>
              </a:ext>
            </a:extLst>
          </p:cNvPr>
          <p:cNvSpPr/>
          <p:nvPr/>
        </p:nvSpPr>
        <p:spPr>
          <a:xfrm>
            <a:off x="6431122" y="2840441"/>
            <a:ext cx="1912454" cy="564297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4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耦合模理论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文本框 68">
                <a:extLst>
                  <a:ext uri="{FF2B5EF4-FFF2-40B4-BE49-F238E27FC236}">
                    <a16:creationId xmlns:a16="http://schemas.microsoft.com/office/drawing/2014/main" id="{47C39382-BDDC-2D33-C608-A3A30D9962FC}"/>
                  </a:ext>
                </a:extLst>
              </p:cNvPr>
              <p:cNvSpPr txBox="1"/>
              <p:nvPr/>
            </p:nvSpPr>
            <p:spPr>
              <a:xfrm>
                <a:off x="7361244" y="3437423"/>
                <a:ext cx="1226874" cy="525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zh-CN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kumimoji="1"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kumimoji="1" lang="en-US" altLang="zh-CN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𝑑𝑧</m:t>
                          </m:r>
                        </m:den>
                      </m:f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69" name="文本框 68">
                <a:extLst>
                  <a:ext uri="{FF2B5EF4-FFF2-40B4-BE49-F238E27FC236}">
                    <a16:creationId xmlns:a16="http://schemas.microsoft.com/office/drawing/2014/main" id="{47C39382-BDDC-2D33-C608-A3A30D9962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1244" y="3437423"/>
                <a:ext cx="1226874" cy="5259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文本框 69">
                <a:extLst>
                  <a:ext uri="{FF2B5EF4-FFF2-40B4-BE49-F238E27FC236}">
                    <a16:creationId xmlns:a16="http://schemas.microsoft.com/office/drawing/2014/main" id="{3A56AFA8-066C-EEAD-93AD-946A17840363}"/>
                  </a:ext>
                </a:extLst>
              </p:cNvPr>
              <p:cNvSpPr txBox="1"/>
              <p:nvPr/>
            </p:nvSpPr>
            <p:spPr>
              <a:xfrm>
                <a:off x="7361244" y="4028882"/>
                <a:ext cx="1232196" cy="525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zh-CN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kumimoji="1"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kumimoji="1"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𝑑𝑧</m:t>
                          </m:r>
                        </m:den>
                      </m:f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70" name="文本框 69">
                <a:extLst>
                  <a:ext uri="{FF2B5EF4-FFF2-40B4-BE49-F238E27FC236}">
                    <a16:creationId xmlns:a16="http://schemas.microsoft.com/office/drawing/2014/main" id="{3A56AFA8-066C-EEAD-93AD-946A178403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1244" y="4028882"/>
                <a:ext cx="1232196" cy="52591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文本框 70">
                <a:extLst>
                  <a:ext uri="{FF2B5EF4-FFF2-40B4-BE49-F238E27FC236}">
                    <a16:creationId xmlns:a16="http://schemas.microsoft.com/office/drawing/2014/main" id="{A8539915-E347-3C94-EFE6-E81D0F907FFF}"/>
                  </a:ext>
                </a:extLst>
              </p:cNvPr>
              <p:cNvSpPr txBox="1"/>
              <p:nvPr/>
            </p:nvSpPr>
            <p:spPr>
              <a:xfrm>
                <a:off x="8931077" y="3848496"/>
                <a:ext cx="2809936" cy="412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dirty="0"/>
                  <a:t>其中</a:t>
                </a:r>
                <a:r>
                  <a:rPr kumimoji="1"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kumimoji="1"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∬"/>
                        <m:limLoc m:val="undOvr"/>
                        <m:subHide m:val="on"/>
                        <m:supHide m:val="on"/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kumimoji="1"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sSubSup>
                          <m:sSubSupPr>
                            <m:ctrlPr>
                              <a:rPr kumimoji="1"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kumimoji="1"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kumimoji="1"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kumimoji="1"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𝑑𝑥𝑑𝑦</m:t>
                        </m:r>
                      </m:e>
                    </m:nary>
                  </m:oMath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71" name="文本框 70">
                <a:extLst>
                  <a:ext uri="{FF2B5EF4-FFF2-40B4-BE49-F238E27FC236}">
                    <a16:creationId xmlns:a16="http://schemas.microsoft.com/office/drawing/2014/main" id="{A8539915-E347-3C94-EFE6-E81D0F907F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1077" y="3848496"/>
                <a:ext cx="2809936" cy="412164"/>
              </a:xfrm>
              <a:prstGeom prst="rect">
                <a:avLst/>
              </a:prstGeom>
              <a:blipFill>
                <a:blip r:embed="rId6"/>
                <a:stretch>
                  <a:fillRect l="-1735" t="-132353" b="-1911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矩形 71">
            <a:extLst>
              <a:ext uri="{FF2B5EF4-FFF2-40B4-BE49-F238E27FC236}">
                <a16:creationId xmlns:a16="http://schemas.microsoft.com/office/drawing/2014/main" id="{4A5387FC-847B-9631-586D-0D81D5D4A528}"/>
              </a:ext>
            </a:extLst>
          </p:cNvPr>
          <p:cNvSpPr/>
          <p:nvPr/>
        </p:nvSpPr>
        <p:spPr>
          <a:xfrm>
            <a:off x="6640260" y="5084188"/>
            <a:ext cx="1780248" cy="4901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9AECB1C8-7AD5-FB4B-E371-BC9976C3494A}"/>
              </a:ext>
            </a:extLst>
          </p:cNvPr>
          <p:cNvSpPr/>
          <p:nvPr/>
        </p:nvSpPr>
        <p:spPr>
          <a:xfrm>
            <a:off x="6640260" y="5215997"/>
            <a:ext cx="1780248" cy="22657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74" name="组合 73">
            <a:extLst>
              <a:ext uri="{FF2B5EF4-FFF2-40B4-BE49-F238E27FC236}">
                <a16:creationId xmlns:a16="http://schemas.microsoft.com/office/drawing/2014/main" id="{B8D3A75E-F78F-30DA-80FD-E25FFB6C95C8}"/>
              </a:ext>
            </a:extLst>
          </p:cNvPr>
          <p:cNvGrpSpPr/>
          <p:nvPr/>
        </p:nvGrpSpPr>
        <p:grpSpPr>
          <a:xfrm>
            <a:off x="6629054" y="6037781"/>
            <a:ext cx="1786762" cy="610063"/>
            <a:chOff x="817787" y="5719471"/>
            <a:chExt cx="1786762" cy="610063"/>
          </a:xfrm>
        </p:grpSpPr>
        <p:grpSp>
          <p:nvGrpSpPr>
            <p:cNvPr id="90" name="组合 89">
              <a:extLst>
                <a:ext uri="{FF2B5EF4-FFF2-40B4-BE49-F238E27FC236}">
                  <a16:creationId xmlns:a16="http://schemas.microsoft.com/office/drawing/2014/main" id="{7BBF744B-4F79-CF16-59C9-10BE793B06B2}"/>
                </a:ext>
              </a:extLst>
            </p:cNvPr>
            <p:cNvGrpSpPr/>
            <p:nvPr/>
          </p:nvGrpSpPr>
          <p:grpSpPr>
            <a:xfrm rot="10800000">
              <a:off x="822317" y="5764295"/>
              <a:ext cx="737244" cy="523817"/>
              <a:chOff x="5035363" y="5164065"/>
              <a:chExt cx="737244" cy="523817"/>
            </a:xfrm>
          </p:grpSpPr>
          <p:sp>
            <p:nvSpPr>
              <p:cNvPr id="99" name="矩形 98">
                <a:extLst>
                  <a:ext uri="{FF2B5EF4-FFF2-40B4-BE49-F238E27FC236}">
                    <a16:creationId xmlns:a16="http://schemas.microsoft.com/office/drawing/2014/main" id="{BDA26832-CE56-760D-6AA1-B569A5F0A0F4}"/>
                  </a:ext>
                </a:extLst>
              </p:cNvPr>
              <p:cNvSpPr/>
              <p:nvPr/>
            </p:nvSpPr>
            <p:spPr>
              <a:xfrm>
                <a:off x="5125556" y="5180529"/>
                <a:ext cx="647051" cy="49019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pic>
            <p:nvPicPr>
              <p:cNvPr id="100" name="图片 99">
                <a:extLst>
                  <a:ext uri="{FF2B5EF4-FFF2-40B4-BE49-F238E27FC236}">
                    <a16:creationId xmlns:a16="http://schemas.microsoft.com/office/drawing/2014/main" id="{D9708A30-B31D-B94C-C9B8-38718945B0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035363" y="5164065"/>
                <a:ext cx="227383" cy="523817"/>
              </a:xfrm>
              <a:prstGeom prst="rect">
                <a:avLst/>
              </a:prstGeom>
            </p:spPr>
          </p:pic>
        </p:grpSp>
        <p:grpSp>
          <p:nvGrpSpPr>
            <p:cNvPr id="91" name="组合 90">
              <a:extLst>
                <a:ext uri="{FF2B5EF4-FFF2-40B4-BE49-F238E27FC236}">
                  <a16:creationId xmlns:a16="http://schemas.microsoft.com/office/drawing/2014/main" id="{F7917155-E28B-6765-D931-DEEE5CCA0B76}"/>
                </a:ext>
              </a:extLst>
            </p:cNvPr>
            <p:cNvGrpSpPr/>
            <p:nvPr/>
          </p:nvGrpSpPr>
          <p:grpSpPr>
            <a:xfrm>
              <a:off x="1867305" y="5764295"/>
              <a:ext cx="737244" cy="523817"/>
              <a:chOff x="5035363" y="5164065"/>
              <a:chExt cx="737244" cy="523817"/>
            </a:xfrm>
          </p:grpSpPr>
          <p:sp>
            <p:nvSpPr>
              <p:cNvPr id="97" name="矩形 96">
                <a:extLst>
                  <a:ext uri="{FF2B5EF4-FFF2-40B4-BE49-F238E27FC236}">
                    <a16:creationId xmlns:a16="http://schemas.microsoft.com/office/drawing/2014/main" id="{D8F96BB5-84CA-F5EA-4F97-ED6C5F9DE876}"/>
                  </a:ext>
                </a:extLst>
              </p:cNvPr>
              <p:cNvSpPr/>
              <p:nvPr/>
            </p:nvSpPr>
            <p:spPr>
              <a:xfrm>
                <a:off x="5125556" y="5180529"/>
                <a:ext cx="647051" cy="49019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pic>
            <p:nvPicPr>
              <p:cNvPr id="98" name="图片 97">
                <a:extLst>
                  <a:ext uri="{FF2B5EF4-FFF2-40B4-BE49-F238E27FC236}">
                    <a16:creationId xmlns:a16="http://schemas.microsoft.com/office/drawing/2014/main" id="{C98DA56D-D59D-6F66-051C-6BA8FED073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035363" y="5164065"/>
                <a:ext cx="227383" cy="523817"/>
              </a:xfrm>
              <a:prstGeom prst="rect">
                <a:avLst/>
              </a:prstGeom>
            </p:spPr>
          </p:pic>
        </p:grpSp>
        <p:sp>
          <p:nvSpPr>
            <p:cNvPr id="92" name="弧 21">
              <a:extLst>
                <a:ext uri="{FF2B5EF4-FFF2-40B4-BE49-F238E27FC236}">
                  <a16:creationId xmlns:a16="http://schemas.microsoft.com/office/drawing/2014/main" id="{A1AA3B1B-BE92-4AF4-F894-5FDA2EC9828B}"/>
                </a:ext>
              </a:extLst>
            </p:cNvPr>
            <p:cNvSpPr/>
            <p:nvPr/>
          </p:nvSpPr>
          <p:spPr>
            <a:xfrm rot="16200000">
              <a:off x="1662053" y="5389528"/>
              <a:ext cx="106142" cy="766028"/>
            </a:xfrm>
            <a:prstGeom prst="arc">
              <a:avLst>
                <a:gd name="adj1" fmla="val 16200000"/>
                <a:gd name="adj2" fmla="val 5354871"/>
              </a:avLst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3" name="弧 50">
              <a:extLst>
                <a:ext uri="{FF2B5EF4-FFF2-40B4-BE49-F238E27FC236}">
                  <a16:creationId xmlns:a16="http://schemas.microsoft.com/office/drawing/2014/main" id="{D315C4BC-5B14-0FDF-08A2-FC147DEE7106}"/>
                </a:ext>
              </a:extLst>
            </p:cNvPr>
            <p:cNvSpPr/>
            <p:nvPr/>
          </p:nvSpPr>
          <p:spPr>
            <a:xfrm rot="5400000">
              <a:off x="1662053" y="5893449"/>
              <a:ext cx="106142" cy="766028"/>
            </a:xfrm>
            <a:prstGeom prst="arc">
              <a:avLst>
                <a:gd name="adj1" fmla="val 16200000"/>
                <a:gd name="adj2" fmla="val 5354871"/>
              </a:avLst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4" name="矩形 93">
              <a:extLst>
                <a:ext uri="{FF2B5EF4-FFF2-40B4-BE49-F238E27FC236}">
                  <a16:creationId xmlns:a16="http://schemas.microsoft.com/office/drawing/2014/main" id="{0669125E-D5B6-46DE-E535-858885AFA1BC}"/>
                </a:ext>
              </a:extLst>
            </p:cNvPr>
            <p:cNvSpPr/>
            <p:nvPr/>
          </p:nvSpPr>
          <p:spPr>
            <a:xfrm>
              <a:off x="817787" y="5912805"/>
              <a:ext cx="1780248" cy="22657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95" name="直线连接符 60">
              <a:extLst>
                <a:ext uri="{FF2B5EF4-FFF2-40B4-BE49-F238E27FC236}">
                  <a16:creationId xmlns:a16="http://schemas.microsoft.com/office/drawing/2014/main" id="{636124AE-EA19-8385-61CA-4D449B0C66C4}"/>
                </a:ext>
              </a:extLst>
            </p:cNvPr>
            <p:cNvCxnSpPr>
              <a:stCxn id="92" idx="2"/>
              <a:endCxn id="92" idx="0"/>
            </p:cNvCxnSpPr>
            <p:nvPr/>
          </p:nvCxnSpPr>
          <p:spPr>
            <a:xfrm flipH="1">
              <a:off x="1332110" y="5767536"/>
              <a:ext cx="764320" cy="5006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线连接符 61">
              <a:extLst>
                <a:ext uri="{FF2B5EF4-FFF2-40B4-BE49-F238E27FC236}">
                  <a16:creationId xmlns:a16="http://schemas.microsoft.com/office/drawing/2014/main" id="{7CC57200-1C58-DDA2-47AD-3BD7857EBBDD}"/>
                </a:ext>
              </a:extLst>
            </p:cNvPr>
            <p:cNvCxnSpPr/>
            <p:nvPr/>
          </p:nvCxnSpPr>
          <p:spPr>
            <a:xfrm flipH="1">
              <a:off x="1325751" y="6268232"/>
              <a:ext cx="764320" cy="5006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文本框 74">
            <a:extLst>
              <a:ext uri="{FF2B5EF4-FFF2-40B4-BE49-F238E27FC236}">
                <a16:creationId xmlns:a16="http://schemas.microsoft.com/office/drawing/2014/main" id="{04146A6D-1ADE-AAF0-5D2F-42A455E5CD56}"/>
              </a:ext>
            </a:extLst>
          </p:cNvPr>
          <p:cNvSpPr txBox="1"/>
          <p:nvPr/>
        </p:nvSpPr>
        <p:spPr>
          <a:xfrm>
            <a:off x="6920072" y="462534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正规波导</a:t>
            </a: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4A0B6706-3327-9A4D-62DD-D97E644886DC}"/>
              </a:ext>
            </a:extLst>
          </p:cNvPr>
          <p:cNvSpPr txBox="1"/>
          <p:nvPr/>
        </p:nvSpPr>
        <p:spPr>
          <a:xfrm>
            <a:off x="6883749" y="5631217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非正规波导</a:t>
            </a:r>
          </a:p>
        </p:txBody>
      </p:sp>
      <p:cxnSp>
        <p:nvCxnSpPr>
          <p:cNvPr id="79" name="直线箭头连接符 69">
            <a:extLst>
              <a:ext uri="{FF2B5EF4-FFF2-40B4-BE49-F238E27FC236}">
                <a16:creationId xmlns:a16="http://schemas.microsoft.com/office/drawing/2014/main" id="{3B480F8B-E2C2-DB54-9A87-BAD701DE9EA2}"/>
              </a:ext>
            </a:extLst>
          </p:cNvPr>
          <p:cNvCxnSpPr/>
          <p:nvPr/>
        </p:nvCxnSpPr>
        <p:spPr>
          <a:xfrm>
            <a:off x="7056435" y="5324511"/>
            <a:ext cx="869955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文本框 79">
                <a:extLst>
                  <a:ext uri="{FF2B5EF4-FFF2-40B4-BE49-F238E27FC236}">
                    <a16:creationId xmlns:a16="http://schemas.microsoft.com/office/drawing/2014/main" id="{35CD908A-F6DA-5C24-9DFB-78603304EEDC}"/>
                  </a:ext>
                </a:extLst>
              </p:cNvPr>
              <p:cNvSpPr txBox="1"/>
              <p:nvPr/>
            </p:nvSpPr>
            <p:spPr>
              <a:xfrm>
                <a:off x="5362799" y="4809136"/>
                <a:ext cx="190245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kumimoji="1" lang="en-US" altLang="zh-CN" sz="1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1" lang="zh-CN" altLang="en-US" sz="1200" dirty="0"/>
              </a:p>
            </p:txBody>
          </p:sp>
        </mc:Choice>
        <mc:Fallback xmlns="">
          <p:sp>
            <p:nvSpPr>
              <p:cNvPr id="80" name="文本框 79">
                <a:extLst>
                  <a:ext uri="{FF2B5EF4-FFF2-40B4-BE49-F238E27FC236}">
                    <a16:creationId xmlns:a16="http://schemas.microsoft.com/office/drawing/2014/main" id="{35CD908A-F6DA-5C24-9DFB-78603304EE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2799" y="4809136"/>
                <a:ext cx="190245" cy="184666"/>
              </a:xfrm>
              <a:prstGeom prst="rect">
                <a:avLst/>
              </a:prstGeom>
              <a:blipFill>
                <a:blip r:embed="rId8"/>
                <a:stretch>
                  <a:fillRect l="-29032" t="-3333" r="-3226" b="-3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文本框 80">
                <a:extLst>
                  <a:ext uri="{FF2B5EF4-FFF2-40B4-BE49-F238E27FC236}">
                    <a16:creationId xmlns:a16="http://schemas.microsoft.com/office/drawing/2014/main" id="{BC19C748-32E5-BFC9-58E3-13140DE1E86F}"/>
                  </a:ext>
                </a:extLst>
              </p:cNvPr>
              <p:cNvSpPr txBox="1"/>
              <p:nvPr/>
            </p:nvSpPr>
            <p:spPr>
              <a:xfrm>
                <a:off x="5362799" y="5147806"/>
                <a:ext cx="193835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kumimoji="1" lang="en-US" altLang="zh-CN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1" lang="zh-CN" altLang="en-US" sz="1200" dirty="0"/>
              </a:p>
            </p:txBody>
          </p:sp>
        </mc:Choice>
        <mc:Fallback xmlns="">
          <p:sp>
            <p:nvSpPr>
              <p:cNvPr id="81" name="文本框 80">
                <a:extLst>
                  <a:ext uri="{FF2B5EF4-FFF2-40B4-BE49-F238E27FC236}">
                    <a16:creationId xmlns:a16="http://schemas.microsoft.com/office/drawing/2014/main" id="{BC19C748-32E5-BFC9-58E3-13140DE1E8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2799" y="5147806"/>
                <a:ext cx="193835" cy="184666"/>
              </a:xfrm>
              <a:prstGeom prst="rect">
                <a:avLst/>
              </a:prstGeom>
              <a:blipFill>
                <a:blip r:embed="rId9"/>
                <a:stretch>
                  <a:fillRect l="-28125" t="-3226" b="-290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文本框 81">
                <a:extLst>
                  <a:ext uri="{FF2B5EF4-FFF2-40B4-BE49-F238E27FC236}">
                    <a16:creationId xmlns:a16="http://schemas.microsoft.com/office/drawing/2014/main" id="{03699302-C1F4-5B13-ECB7-E6987F33E8DB}"/>
                  </a:ext>
                </a:extLst>
              </p:cNvPr>
              <p:cNvSpPr txBox="1"/>
              <p:nvPr/>
            </p:nvSpPr>
            <p:spPr>
              <a:xfrm>
                <a:off x="5317514" y="6069086"/>
                <a:ext cx="190245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kumimoji="1" lang="en-US" altLang="zh-CN" sz="1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1" lang="zh-CN" altLang="en-US" sz="1200" dirty="0"/>
              </a:p>
            </p:txBody>
          </p:sp>
        </mc:Choice>
        <mc:Fallback xmlns="">
          <p:sp>
            <p:nvSpPr>
              <p:cNvPr id="82" name="文本框 81">
                <a:extLst>
                  <a:ext uri="{FF2B5EF4-FFF2-40B4-BE49-F238E27FC236}">
                    <a16:creationId xmlns:a16="http://schemas.microsoft.com/office/drawing/2014/main" id="{03699302-C1F4-5B13-ECB7-E6987F33E8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7514" y="6069086"/>
                <a:ext cx="190245" cy="184666"/>
              </a:xfrm>
              <a:prstGeom prst="rect">
                <a:avLst/>
              </a:prstGeom>
              <a:blipFill>
                <a:blip r:embed="rId10"/>
                <a:stretch>
                  <a:fillRect l="-28125" t="-6667" b="-3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文本框 82">
                <a:extLst>
                  <a:ext uri="{FF2B5EF4-FFF2-40B4-BE49-F238E27FC236}">
                    <a16:creationId xmlns:a16="http://schemas.microsoft.com/office/drawing/2014/main" id="{FBDE82A6-AA22-C62A-DB9F-F19C56239CC7}"/>
                  </a:ext>
                </a:extLst>
              </p:cNvPr>
              <p:cNvSpPr txBox="1"/>
              <p:nvPr/>
            </p:nvSpPr>
            <p:spPr>
              <a:xfrm>
                <a:off x="5317514" y="6407756"/>
                <a:ext cx="193835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kumimoji="1" lang="en-US" altLang="zh-CN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1" lang="zh-CN" altLang="en-US" sz="1200" dirty="0"/>
              </a:p>
            </p:txBody>
          </p:sp>
        </mc:Choice>
        <mc:Fallback xmlns="">
          <p:sp>
            <p:nvSpPr>
              <p:cNvPr id="83" name="文本框 82">
                <a:extLst>
                  <a:ext uri="{FF2B5EF4-FFF2-40B4-BE49-F238E27FC236}">
                    <a16:creationId xmlns:a16="http://schemas.microsoft.com/office/drawing/2014/main" id="{FBDE82A6-AA22-C62A-DB9F-F19C56239C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7514" y="6407756"/>
                <a:ext cx="193835" cy="184666"/>
              </a:xfrm>
              <a:prstGeom prst="rect">
                <a:avLst/>
              </a:prstGeom>
              <a:blipFill>
                <a:blip r:embed="rId9"/>
                <a:stretch>
                  <a:fillRect l="-28125" t="-3333" b="-3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4" name="直线箭头连接符 74">
            <a:extLst>
              <a:ext uri="{FF2B5EF4-FFF2-40B4-BE49-F238E27FC236}">
                <a16:creationId xmlns:a16="http://schemas.microsoft.com/office/drawing/2014/main" id="{7793E3B7-0C5C-917D-BE16-AC2BBB808185}"/>
              </a:ext>
            </a:extLst>
          </p:cNvPr>
          <p:cNvCxnSpPr/>
          <p:nvPr/>
        </p:nvCxnSpPr>
        <p:spPr>
          <a:xfrm>
            <a:off x="7104726" y="6344167"/>
            <a:ext cx="869955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图片 84">
            <a:extLst>
              <a:ext uri="{FF2B5EF4-FFF2-40B4-BE49-F238E27FC236}">
                <a16:creationId xmlns:a16="http://schemas.microsoft.com/office/drawing/2014/main" id="{4B8F8B51-4C2F-E5E0-B677-AD84BA72223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68863" y="4807116"/>
            <a:ext cx="2627214" cy="1692532"/>
          </a:xfrm>
          <a:prstGeom prst="rect">
            <a:avLst/>
          </a:prstGeom>
        </p:spPr>
      </p:pic>
      <p:sp>
        <p:nvSpPr>
          <p:cNvPr id="86" name="文本框 85">
            <a:extLst>
              <a:ext uri="{FF2B5EF4-FFF2-40B4-BE49-F238E27FC236}">
                <a16:creationId xmlns:a16="http://schemas.microsoft.com/office/drawing/2014/main" id="{A47C2338-8CF0-5772-28A0-AE510AB2607C}"/>
              </a:ext>
            </a:extLst>
          </p:cNvPr>
          <p:cNvSpPr txBox="1"/>
          <p:nvPr/>
        </p:nvSpPr>
        <p:spPr>
          <a:xfrm>
            <a:off x="10235684" y="476712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模式耦合</a:t>
            </a:r>
          </a:p>
        </p:txBody>
      </p:sp>
      <p:sp>
        <p:nvSpPr>
          <p:cNvPr id="87" name="文本框 86">
            <a:extLst>
              <a:ext uri="{FF2B5EF4-FFF2-40B4-BE49-F238E27FC236}">
                <a16:creationId xmlns:a16="http://schemas.microsoft.com/office/drawing/2014/main" id="{0257724F-44B1-395E-4071-190F7E4311C6}"/>
              </a:ext>
            </a:extLst>
          </p:cNvPr>
          <p:cNvSpPr txBox="1"/>
          <p:nvPr/>
        </p:nvSpPr>
        <p:spPr>
          <a:xfrm>
            <a:off x="11754488" y="6393097"/>
            <a:ext cx="337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z</a:t>
            </a:r>
            <a:endParaRPr kumimoji="1" lang="zh-CN" altLang="en-US" dirty="0"/>
          </a:p>
        </p:txBody>
      </p:sp>
      <p:cxnSp>
        <p:nvCxnSpPr>
          <p:cNvPr id="88" name="直线连接符 79">
            <a:extLst>
              <a:ext uri="{FF2B5EF4-FFF2-40B4-BE49-F238E27FC236}">
                <a16:creationId xmlns:a16="http://schemas.microsoft.com/office/drawing/2014/main" id="{FC0F391B-B57A-1CA7-F49F-05490FBA2A24}"/>
              </a:ext>
            </a:extLst>
          </p:cNvPr>
          <p:cNvCxnSpPr/>
          <p:nvPr/>
        </p:nvCxnSpPr>
        <p:spPr>
          <a:xfrm>
            <a:off x="9435070" y="4554795"/>
            <a:ext cx="0" cy="223848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左大括号 88">
            <a:extLst>
              <a:ext uri="{FF2B5EF4-FFF2-40B4-BE49-F238E27FC236}">
                <a16:creationId xmlns:a16="http://schemas.microsoft.com/office/drawing/2014/main" id="{0B51BB94-B8A8-F997-841D-DD906ADDFCA0}"/>
              </a:ext>
            </a:extLst>
          </p:cNvPr>
          <p:cNvSpPr/>
          <p:nvPr/>
        </p:nvSpPr>
        <p:spPr>
          <a:xfrm>
            <a:off x="7036883" y="3698682"/>
            <a:ext cx="222157" cy="660400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文本框 100">
                <a:extLst>
                  <a:ext uri="{FF2B5EF4-FFF2-40B4-BE49-F238E27FC236}">
                    <a16:creationId xmlns:a16="http://schemas.microsoft.com/office/drawing/2014/main" id="{B19C3AD1-167A-40E3-FF9E-5B885C16447F}"/>
                  </a:ext>
                </a:extLst>
              </p:cNvPr>
              <p:cNvSpPr txBox="1"/>
              <p:nvPr/>
            </p:nvSpPr>
            <p:spPr>
              <a:xfrm>
                <a:off x="8464471" y="5105322"/>
                <a:ext cx="9031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101" name="文本框 100">
                <a:extLst>
                  <a:ext uri="{FF2B5EF4-FFF2-40B4-BE49-F238E27FC236}">
                    <a16:creationId xmlns:a16="http://schemas.microsoft.com/office/drawing/2014/main" id="{B19C3AD1-167A-40E3-FF9E-5B885C1644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4471" y="5105322"/>
                <a:ext cx="903131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文本框 101">
                <a:extLst>
                  <a:ext uri="{FF2B5EF4-FFF2-40B4-BE49-F238E27FC236}">
                    <a16:creationId xmlns:a16="http://schemas.microsoft.com/office/drawing/2014/main" id="{BF6A0579-85C4-2B0E-6B8B-A71798499192}"/>
                  </a:ext>
                </a:extLst>
              </p:cNvPr>
              <p:cNvSpPr txBox="1"/>
              <p:nvPr/>
            </p:nvSpPr>
            <p:spPr>
              <a:xfrm>
                <a:off x="8468278" y="6105724"/>
                <a:ext cx="9031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kumimoji="1"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102" name="文本框 101">
                <a:extLst>
                  <a:ext uri="{FF2B5EF4-FFF2-40B4-BE49-F238E27FC236}">
                    <a16:creationId xmlns:a16="http://schemas.microsoft.com/office/drawing/2014/main" id="{BF6A0579-85C4-2B0E-6B8B-A717984991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8278" y="6105724"/>
                <a:ext cx="903132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4" name="直接连接符 103">
            <a:extLst>
              <a:ext uri="{FF2B5EF4-FFF2-40B4-BE49-F238E27FC236}">
                <a16:creationId xmlns:a16="http://schemas.microsoft.com/office/drawing/2014/main" id="{C65F5B05-B6E6-8818-8932-706726473CD1}"/>
              </a:ext>
            </a:extLst>
          </p:cNvPr>
          <p:cNvCxnSpPr/>
          <p:nvPr/>
        </p:nvCxnSpPr>
        <p:spPr>
          <a:xfrm>
            <a:off x="6243484" y="2798041"/>
            <a:ext cx="0" cy="3980907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3411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620C1DB-8F53-D887-963B-EFDE88B44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B8438842-BF21-428A-8F2A-8BA41B5B9B8F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7</a:t>
            </a:fld>
            <a:endParaRPr lang="zh-CN" altLang="en-US" strike="noStrike" noProof="1"/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92EA6673-092A-08A9-4B31-A763F7D11E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758454"/>
              </p:ext>
            </p:extLst>
          </p:nvPr>
        </p:nvGraphicFramePr>
        <p:xfrm>
          <a:off x="1583771" y="867837"/>
          <a:ext cx="864096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64214839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350652665"/>
                    </a:ext>
                  </a:extLst>
                </a:gridCol>
                <a:gridCol w="1931266">
                  <a:extLst>
                    <a:ext uri="{9D8B030D-6E8A-4147-A177-3AD203B41FA5}">
                      <a16:colId xmlns:a16="http://schemas.microsoft.com/office/drawing/2014/main" val="393576725"/>
                    </a:ext>
                  </a:extLst>
                </a:gridCol>
                <a:gridCol w="2645694">
                  <a:extLst>
                    <a:ext uri="{9D8B030D-6E8A-4147-A177-3AD203B41FA5}">
                      <a16:colId xmlns:a16="http://schemas.microsoft.com/office/drawing/2014/main" val="4005635997"/>
                    </a:ext>
                  </a:extLst>
                </a:gridCol>
              </a:tblGrid>
              <a:tr h="4281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研究方法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光束传播法</a:t>
                      </a:r>
                      <a:endParaRPr lang="en-US" altLang="zh-CN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(BPM)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半解析法</a:t>
                      </a:r>
                      <a:endParaRPr lang="en-US" altLang="zh-CN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just"/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(Semi-analytic)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全有限元</a:t>
                      </a:r>
                      <a:endParaRPr lang="en-US" altLang="zh-CN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en-US" altLang="zh-CN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(FEM)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712990"/>
                  </a:ext>
                </a:extLst>
              </a:tr>
              <a:tr h="3609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代表单位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altLang="en-US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美国空军实验室</a:t>
                      </a:r>
                      <a:endParaRPr lang="en-US" altLang="zh-CN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altLang="en-US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德国耶拿大学</a:t>
                      </a:r>
                      <a:endParaRPr lang="en-US" altLang="zh-CN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克莱姆森大学</a:t>
                      </a:r>
                      <a:endParaRPr lang="en-US" altLang="zh-CN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国防科技大学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b="1" dirty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上海光机所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71752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优缺点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altLang="en-US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温度求解采用解析近似解</a:t>
                      </a:r>
                      <a:endParaRPr lang="en-US" altLang="zh-CN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</a:t>
                      </a:r>
                      <a:r>
                        <a:rPr lang="zh-CN" altLang="en-US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边界热通量为一个固定值</a:t>
                      </a:r>
                      <a:r>
                        <a:rPr lang="en-US" altLang="zh-CN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)</a:t>
                      </a:r>
                      <a:endParaRPr lang="zh-CN" altLang="en-US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温度求解综合考虑实际使用条件，结果更精确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4633588"/>
                  </a:ext>
                </a:extLst>
              </a:tr>
            </a:tbl>
          </a:graphicData>
        </a:graphic>
      </p:graphicFrame>
      <p:sp>
        <p:nvSpPr>
          <p:cNvPr id="4" name="矩形 3">
            <a:extLst>
              <a:ext uri="{FF2B5EF4-FFF2-40B4-BE49-F238E27FC236}">
                <a16:creationId xmlns:a16="http://schemas.microsoft.com/office/drawing/2014/main" id="{805A1325-51BC-3B0F-8CFE-222DFD6697FD}"/>
              </a:ext>
            </a:extLst>
          </p:cNvPr>
          <p:cNvSpPr/>
          <p:nvPr/>
        </p:nvSpPr>
        <p:spPr>
          <a:xfrm>
            <a:off x="1728929" y="3792850"/>
            <a:ext cx="2232239" cy="4769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kumimoji="1"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设置仿真的光纤参数；设置起始的计算时间</a:t>
            </a:r>
            <a:r>
              <a:rPr kumimoji="1"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kumimoji="1" lang="en-US" altLang="zh-CN" sz="1400" baseline="-25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</a:t>
            </a:r>
            <a:endParaRPr kumimoji="1" lang="zh-CN" altLang="en-US" sz="1400" baseline="-25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3A754E06-A391-8D8A-22B2-D0DC7C421B7E}"/>
                  </a:ext>
                </a:extLst>
              </p:cNvPr>
              <p:cNvSpPr/>
              <p:nvPr/>
            </p:nvSpPr>
            <p:spPr>
              <a:xfrm>
                <a:off x="1706081" y="5229685"/>
                <a:ext cx="2232230" cy="49523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4.</a:t>
                </a:r>
                <a:r>
                  <a:rPr kumimoji="1" lang="zh-CN" altLang="en-US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计算光纤轴向的干涉光强分布</a:t>
                </a:r>
                <a:r>
                  <a:rPr kumimoji="1" lang="en-US" altLang="zh-CN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𝐼</m:t>
                    </m:r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,∅,</m:t>
                    </m:r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kumimoji="1" lang="en-US" altLang="zh-CN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kumimoji="1" lang="en-US" altLang="zh-CN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  <m:sub>
                        <m:r>
                          <a:rPr kumimoji="1" lang="en-US" altLang="zh-CN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kumimoji="1" lang="en-US" altLang="zh-CN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kumimoji="1"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3A754E06-A391-8D8A-22B2-D0DC7C421B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6081" y="5229685"/>
                <a:ext cx="2232230" cy="495230"/>
              </a:xfrm>
              <a:prstGeom prst="rect">
                <a:avLst/>
              </a:prstGeom>
              <a:blipFill>
                <a:blip r:embed="rId3"/>
                <a:stretch>
                  <a:fillRect t="-3614" b="-1445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>
            <a:extLst>
              <a:ext uri="{FF2B5EF4-FFF2-40B4-BE49-F238E27FC236}">
                <a16:creationId xmlns:a16="http://schemas.microsoft.com/office/drawing/2014/main" id="{8A30830D-6176-E431-B68C-290997A8FC20}"/>
              </a:ext>
            </a:extLst>
          </p:cNvPr>
          <p:cNvSpPr/>
          <p:nvPr/>
        </p:nvSpPr>
        <p:spPr>
          <a:xfrm>
            <a:off x="1706063" y="4506867"/>
            <a:ext cx="2232248" cy="4952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</a:t>
            </a:r>
            <a:r>
              <a:rPr kumimoji="1"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计算光纤轴向的增益分布</a:t>
            </a:r>
            <a:r>
              <a:rPr kumimoji="1"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G(z)</a:t>
            </a:r>
            <a:endParaRPr kumimoji="1" lang="zh-CN" altLang="en-US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FF0B7A0E-83CB-7619-5D7B-AF4887D955BC}"/>
                  </a:ext>
                </a:extLst>
              </p:cNvPr>
              <p:cNvSpPr/>
              <p:nvPr/>
            </p:nvSpPr>
            <p:spPr>
              <a:xfrm>
                <a:off x="4896599" y="3809178"/>
                <a:ext cx="2232239" cy="495232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5.</a:t>
                </a:r>
                <a:r>
                  <a:rPr kumimoji="1" lang="zh-CN" altLang="en-US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计算热源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zh-CN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Q</m:t>
                    </m:r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,∅,</m:t>
                    </m:r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kumimoji="1" lang="en-US" altLang="zh-CN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kumimoji="1" lang="en-US" altLang="zh-CN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  <m:sub>
                        <m:r>
                          <a:rPr kumimoji="1" lang="en-US" altLang="zh-CN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kumimoji="1" lang="en-US" altLang="zh-CN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kumimoji="1"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FF0B7A0E-83CB-7619-5D7B-AF4887D955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6599" y="3809178"/>
                <a:ext cx="2232239" cy="4952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91CE5759-120A-EC76-86A0-9AF7530FEB86}"/>
                  </a:ext>
                </a:extLst>
              </p:cNvPr>
              <p:cNvSpPr/>
              <p:nvPr/>
            </p:nvSpPr>
            <p:spPr>
              <a:xfrm>
                <a:off x="4880437" y="4514328"/>
                <a:ext cx="2232239" cy="495229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6.</a:t>
                </a:r>
                <a:r>
                  <a:rPr kumimoji="1" lang="zh-CN" altLang="en-US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计算瞬态温度分布</a:t>
                </a:r>
                <a14:m>
                  <m:oMath xmlns:m="http://schemas.openxmlformats.org/officeDocument/2006/math">
                    <m:r>
                      <a:rPr kumimoji="1" lang="en-US" altLang="zh-CN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𝑇</m:t>
                    </m:r>
                    <m:r>
                      <a:rPr kumimoji="1" lang="en-US" altLang="zh-CN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kumimoji="1" lang="en-US" altLang="zh-CN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kumimoji="1" lang="en-US" altLang="zh-CN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,∅,</m:t>
                    </m:r>
                    <m:r>
                      <a:rPr kumimoji="1" lang="en-US" altLang="zh-CN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kumimoji="1" lang="en-US" altLang="zh-CN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kumimoji="1" lang="en-US" altLang="zh-CN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kumimoji="1" lang="en-US" altLang="zh-CN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  <m:sub>
                        <m:r>
                          <a:rPr kumimoji="1" lang="en-US" altLang="zh-CN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kumimoji="1" lang="en-US" altLang="zh-CN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kumimoji="1" lang="en-US" altLang="zh-CN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kumimoji="1"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91CE5759-120A-EC76-86A0-9AF7530FEB8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0437" y="4514328"/>
                <a:ext cx="2232239" cy="495229"/>
              </a:xfrm>
              <a:prstGeom prst="rect">
                <a:avLst/>
              </a:prstGeom>
              <a:blipFill>
                <a:blip r:embed="rId5"/>
                <a:stretch>
                  <a:fillRect t="-3614" b="-722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id="{0132CFB8-D8E7-B15A-29D2-65A3EEF11F2F}"/>
                  </a:ext>
                </a:extLst>
              </p:cNvPr>
              <p:cNvSpPr/>
              <p:nvPr/>
            </p:nvSpPr>
            <p:spPr>
              <a:xfrm>
                <a:off x="4906374" y="5213315"/>
                <a:ext cx="2222444" cy="495229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7. </a:t>
                </a:r>
                <a:r>
                  <a:rPr kumimoji="1" lang="zh-CN" altLang="en-US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更新微扰折射率分布</a:t>
                </a:r>
                <a:r>
                  <a:rPr kumimoji="1" lang="en-US" altLang="zh-CN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kumimoji="1" lang="en-US" altLang="zh-CN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kumimoji="1" lang="en-US" altLang="zh-CN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</m:acc>
                    <m:r>
                      <a:rPr kumimoji="1" lang="en-US" altLang="zh-CN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,∅,</m:t>
                    </m:r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kumimoji="1" lang="en-US" altLang="zh-CN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kumimoji="1" lang="en-US" altLang="zh-CN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  <m:sub>
                        <m:r>
                          <a:rPr kumimoji="1" lang="en-US" altLang="zh-CN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+∆</m:t>
                    </m:r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kumimoji="1" lang="en-US" altLang="zh-CN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kumimoji="1"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id="{0132CFB8-D8E7-B15A-29D2-65A3EEF11F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6374" y="5213315"/>
                <a:ext cx="2222444" cy="495229"/>
              </a:xfrm>
              <a:prstGeom prst="rect">
                <a:avLst/>
              </a:prstGeom>
              <a:blipFill>
                <a:blip r:embed="rId6"/>
                <a:stretch>
                  <a:fillRect t="-2410" b="-722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62EF088C-75D7-4134-F2B5-D727ED80097A}"/>
                  </a:ext>
                </a:extLst>
              </p:cNvPr>
              <p:cNvSpPr/>
              <p:nvPr/>
            </p:nvSpPr>
            <p:spPr>
              <a:xfrm>
                <a:off x="7992492" y="3802889"/>
                <a:ext cx="2204313" cy="495229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8. </a:t>
                </a:r>
                <a:r>
                  <a:rPr kumimoji="1" lang="zh-CN" altLang="en-US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计算耦合系数</a:t>
                </a:r>
                <a:r>
                  <a:rPr kumimoji="1" lang="en-US" altLang="zh-CN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kumimoji="1" lang="en-US" altLang="zh-CN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kumimoji="1" lang="en-US" altLang="zh-CN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01</m:t>
                        </m:r>
                      </m:sub>
                    </m:sSub>
                    <m:r>
                      <a:rPr kumimoji="1" lang="en-US" altLang="zh-CN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kumimoji="1" lang="en-US" altLang="zh-CN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kumimoji="1" lang="en-US" altLang="zh-CN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kumimoji="1" lang="en-US" altLang="zh-CN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kumimoji="1" lang="zh-CN" altLang="en-US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和</a:t>
                </a:r>
                <a:r>
                  <a:rPr kumimoji="1" lang="en-US" altLang="zh-CN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kumimoji="1" lang="en-US" altLang="zh-CN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kumimoji="1" lang="en-US" altLang="zh-CN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kumimoji="1" lang="en-US" altLang="zh-CN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kumimoji="1" lang="en-US" altLang="zh-CN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endParaRPr kumimoji="1"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62EF088C-75D7-4134-F2B5-D727ED8009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2492" y="3802889"/>
                <a:ext cx="2204313" cy="495229"/>
              </a:xfrm>
              <a:prstGeom prst="rect">
                <a:avLst/>
              </a:prstGeom>
              <a:blipFill>
                <a:blip r:embed="rId7"/>
                <a:stretch>
                  <a:fillRect t="-3614" b="-1325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矩形 11">
            <a:extLst>
              <a:ext uri="{FF2B5EF4-FFF2-40B4-BE49-F238E27FC236}">
                <a16:creationId xmlns:a16="http://schemas.microsoft.com/office/drawing/2014/main" id="{9108BB5C-DB94-0FAA-E4EB-41428089512B}"/>
              </a:ext>
            </a:extLst>
          </p:cNvPr>
          <p:cNvSpPr/>
          <p:nvPr/>
        </p:nvSpPr>
        <p:spPr>
          <a:xfrm>
            <a:off x="7992492" y="4514328"/>
            <a:ext cx="2232239" cy="4952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9. </a:t>
            </a:r>
            <a:r>
              <a:rPr kumimoji="1"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求解耦合模方程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6ADF35A4-E386-CF5B-8BA7-3C8A5496EAFC}"/>
                  </a:ext>
                </a:extLst>
              </p:cNvPr>
              <p:cNvSpPr/>
              <p:nvPr/>
            </p:nvSpPr>
            <p:spPr>
              <a:xfrm>
                <a:off x="7992493" y="5213315"/>
                <a:ext cx="2232238" cy="495232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10. </a:t>
                </a:r>
                <a:r>
                  <a:rPr kumimoji="1" lang="zh-CN" altLang="en-US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更新模式功率分布</a:t>
                </a:r>
                <a:r>
                  <a:rPr kumimoji="1" lang="en-US" altLang="zh-CN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kumimoji="1" lang="en-US" altLang="zh-CN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kumimoji="1" lang="en-US" altLang="zh-CN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01</m:t>
                        </m:r>
                      </m:sub>
                    </m:sSub>
                    <m:r>
                      <a:rPr kumimoji="1" lang="en-US" altLang="zh-CN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kumimoji="1" lang="en-US" altLang="zh-CN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kumimoji="1" lang="en-US" altLang="zh-CN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kumimoji="1" lang="en-US" altLang="zh-CN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kumimoji="1" lang="zh-CN" altLang="en-US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和</a:t>
                </a:r>
                <a:r>
                  <a:rPr kumimoji="1" lang="en-US" altLang="zh-CN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kumimoji="1" lang="en-US" altLang="zh-CN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kumimoji="1" lang="en-US" altLang="zh-CN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kumimoji="1" lang="en-US" altLang="zh-CN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kumimoji="1" lang="en-US" altLang="zh-CN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kumimoji="1" lang="en-US" altLang="zh-CN" sz="1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endParaRPr kumimoji="1"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6ADF35A4-E386-CF5B-8BA7-3C8A5496EA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2493" y="5213315"/>
                <a:ext cx="2232238" cy="495232"/>
              </a:xfrm>
              <a:prstGeom prst="rect">
                <a:avLst/>
              </a:prstGeom>
              <a:blipFill>
                <a:blip r:embed="rId8"/>
                <a:stretch>
                  <a:fillRect t="-2410" b="-1445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箭头: 下 13">
            <a:extLst>
              <a:ext uri="{FF2B5EF4-FFF2-40B4-BE49-F238E27FC236}">
                <a16:creationId xmlns:a16="http://schemas.microsoft.com/office/drawing/2014/main" id="{D93321FA-19EF-8164-C134-4648DF35EFFF}"/>
              </a:ext>
            </a:extLst>
          </p:cNvPr>
          <p:cNvSpPr/>
          <p:nvPr/>
        </p:nvSpPr>
        <p:spPr>
          <a:xfrm>
            <a:off x="2635271" y="4290969"/>
            <a:ext cx="216024" cy="203230"/>
          </a:xfrm>
          <a:prstGeom prst="downArrow">
            <a:avLst>
              <a:gd name="adj1" fmla="val 65533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箭头: 下 14">
            <a:extLst>
              <a:ext uri="{FF2B5EF4-FFF2-40B4-BE49-F238E27FC236}">
                <a16:creationId xmlns:a16="http://schemas.microsoft.com/office/drawing/2014/main" id="{DB019076-D636-F425-BBE5-B6303C7FC7A2}"/>
              </a:ext>
            </a:extLst>
          </p:cNvPr>
          <p:cNvSpPr/>
          <p:nvPr/>
        </p:nvSpPr>
        <p:spPr>
          <a:xfrm>
            <a:off x="2635271" y="5018467"/>
            <a:ext cx="216024" cy="20323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箭头: 下 15">
            <a:extLst>
              <a:ext uri="{FF2B5EF4-FFF2-40B4-BE49-F238E27FC236}">
                <a16:creationId xmlns:a16="http://schemas.microsoft.com/office/drawing/2014/main" id="{DC4D6DDA-B480-8BA8-8648-062B496E0BDF}"/>
              </a:ext>
            </a:extLst>
          </p:cNvPr>
          <p:cNvSpPr/>
          <p:nvPr/>
        </p:nvSpPr>
        <p:spPr>
          <a:xfrm>
            <a:off x="5921469" y="4298118"/>
            <a:ext cx="216024" cy="20323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箭头: 下 16">
            <a:extLst>
              <a:ext uri="{FF2B5EF4-FFF2-40B4-BE49-F238E27FC236}">
                <a16:creationId xmlns:a16="http://schemas.microsoft.com/office/drawing/2014/main" id="{AC683A06-4148-BBAC-EA8F-648350F7963E}"/>
              </a:ext>
            </a:extLst>
          </p:cNvPr>
          <p:cNvSpPr/>
          <p:nvPr/>
        </p:nvSpPr>
        <p:spPr>
          <a:xfrm>
            <a:off x="5921469" y="4997417"/>
            <a:ext cx="216024" cy="203230"/>
          </a:xfrm>
          <a:prstGeom prst="downArrow">
            <a:avLst>
              <a:gd name="adj1" fmla="val 65533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箭头: 下 17">
            <a:extLst>
              <a:ext uri="{FF2B5EF4-FFF2-40B4-BE49-F238E27FC236}">
                <a16:creationId xmlns:a16="http://schemas.microsoft.com/office/drawing/2014/main" id="{07E2D63B-82A7-05D5-F168-628585169DFA}"/>
              </a:ext>
            </a:extLst>
          </p:cNvPr>
          <p:cNvSpPr/>
          <p:nvPr/>
        </p:nvSpPr>
        <p:spPr>
          <a:xfrm>
            <a:off x="5921469" y="5724915"/>
            <a:ext cx="216024" cy="20323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箭头: 下 18">
            <a:extLst>
              <a:ext uri="{FF2B5EF4-FFF2-40B4-BE49-F238E27FC236}">
                <a16:creationId xmlns:a16="http://schemas.microsoft.com/office/drawing/2014/main" id="{35ADCCBB-B27F-02DA-8551-3A290CDB279C}"/>
              </a:ext>
            </a:extLst>
          </p:cNvPr>
          <p:cNvSpPr/>
          <p:nvPr/>
        </p:nvSpPr>
        <p:spPr>
          <a:xfrm>
            <a:off x="2635271" y="5749274"/>
            <a:ext cx="216024" cy="20323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箭头: 下 19">
            <a:extLst>
              <a:ext uri="{FF2B5EF4-FFF2-40B4-BE49-F238E27FC236}">
                <a16:creationId xmlns:a16="http://schemas.microsoft.com/office/drawing/2014/main" id="{C0B23D1B-21D3-48F1-8100-F5E44588FEDA}"/>
              </a:ext>
            </a:extLst>
          </p:cNvPr>
          <p:cNvSpPr/>
          <p:nvPr/>
        </p:nvSpPr>
        <p:spPr>
          <a:xfrm>
            <a:off x="9017362" y="4318917"/>
            <a:ext cx="216024" cy="20323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箭头: 下 20">
            <a:extLst>
              <a:ext uri="{FF2B5EF4-FFF2-40B4-BE49-F238E27FC236}">
                <a16:creationId xmlns:a16="http://schemas.microsoft.com/office/drawing/2014/main" id="{EF7436E3-B812-FB95-A8BC-DDA4FC3011AF}"/>
              </a:ext>
            </a:extLst>
          </p:cNvPr>
          <p:cNvSpPr/>
          <p:nvPr/>
        </p:nvSpPr>
        <p:spPr>
          <a:xfrm>
            <a:off x="9017362" y="5025722"/>
            <a:ext cx="216024" cy="20323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8B7927BA-D576-291F-9386-7E48B36F08C6}"/>
              </a:ext>
            </a:extLst>
          </p:cNvPr>
          <p:cNvCxnSpPr/>
          <p:nvPr/>
        </p:nvCxnSpPr>
        <p:spPr>
          <a:xfrm>
            <a:off x="4320075" y="3189532"/>
            <a:ext cx="0" cy="2839152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: 圆角 22">
            <a:extLst>
              <a:ext uri="{FF2B5EF4-FFF2-40B4-BE49-F238E27FC236}">
                <a16:creationId xmlns:a16="http://schemas.microsoft.com/office/drawing/2014/main" id="{F420E0C0-3795-726E-0485-20CC87B20365}"/>
              </a:ext>
            </a:extLst>
          </p:cNvPr>
          <p:cNvSpPr/>
          <p:nvPr/>
        </p:nvSpPr>
        <p:spPr>
          <a:xfrm>
            <a:off x="1310640" y="3024931"/>
            <a:ext cx="9316720" cy="3696543"/>
          </a:xfrm>
          <a:prstGeom prst="roundRect">
            <a:avLst>
              <a:gd name="adj" fmla="val 5282"/>
            </a:avLst>
          </a:prstGeom>
          <a:noFill/>
          <a:ln w="381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C1B4BDD3-FB08-6B75-020D-396A13AE7DDE}"/>
              </a:ext>
            </a:extLst>
          </p:cNvPr>
          <p:cNvCxnSpPr/>
          <p:nvPr/>
        </p:nvCxnSpPr>
        <p:spPr>
          <a:xfrm>
            <a:off x="7560435" y="3189532"/>
            <a:ext cx="0" cy="2839152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:a16="http://schemas.microsoft.com/office/drawing/2014/main" id="{6D3D1257-808A-8F4F-924F-500E9D0E1694}"/>
              </a:ext>
            </a:extLst>
          </p:cNvPr>
          <p:cNvSpPr txBox="1"/>
          <p:nvPr/>
        </p:nvSpPr>
        <p:spPr>
          <a:xfrm>
            <a:off x="1854521" y="3167199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初始光学参数设置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440FD021-780D-59D7-95FA-8618F52655D0}"/>
              </a:ext>
            </a:extLst>
          </p:cNvPr>
          <p:cNvSpPr txBox="1"/>
          <p:nvPr/>
        </p:nvSpPr>
        <p:spPr>
          <a:xfrm>
            <a:off x="4951448" y="316397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瞬态热学参数计算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CA0CB097-4F56-FD59-6D0D-068B5F4BE792}"/>
              </a:ext>
            </a:extLst>
          </p:cNvPr>
          <p:cNvSpPr txBox="1"/>
          <p:nvPr/>
        </p:nvSpPr>
        <p:spPr>
          <a:xfrm>
            <a:off x="8048375" y="316397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最终耦合方程求解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972981DF-84F7-5D96-FBB0-437AF60388DF}"/>
              </a:ext>
            </a:extLst>
          </p:cNvPr>
          <p:cNvSpPr/>
          <p:nvPr/>
        </p:nvSpPr>
        <p:spPr>
          <a:xfrm>
            <a:off x="1698973" y="6164121"/>
            <a:ext cx="2621094" cy="4952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电磁波频域模块</a:t>
            </a:r>
            <a:endParaRPr kumimoji="1" lang="zh-CN" altLang="en-US" sz="2400" b="1" baseline="-25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B020F071-4A53-0C39-3204-43EBCA7E6215}"/>
              </a:ext>
            </a:extLst>
          </p:cNvPr>
          <p:cNvSpPr/>
          <p:nvPr/>
        </p:nvSpPr>
        <p:spPr>
          <a:xfrm>
            <a:off x="4320075" y="6164999"/>
            <a:ext cx="3240355" cy="4952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固体传热模块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C0FCCFE8-B4E4-8763-7DC0-C1E035B48E52}"/>
              </a:ext>
            </a:extLst>
          </p:cNvPr>
          <p:cNvSpPr/>
          <p:nvPr/>
        </p:nvSpPr>
        <p:spPr>
          <a:xfrm>
            <a:off x="7560435" y="6164996"/>
            <a:ext cx="2664296" cy="4952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400" b="1" dirty="0" err="1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Matlab</a:t>
            </a:r>
            <a:r>
              <a:rPr kumimoji="1"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联合仿真</a:t>
            </a:r>
          </a:p>
        </p:txBody>
      </p:sp>
      <p:sp>
        <p:nvSpPr>
          <p:cNvPr id="33" name="标题 1">
            <a:extLst>
              <a:ext uri="{FF2B5EF4-FFF2-40B4-BE49-F238E27FC236}">
                <a16:creationId xmlns:a16="http://schemas.microsoft.com/office/drawing/2014/main" id="{DE33D586-A41E-0443-8FAF-4B8EB2D63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9385"/>
            <a:ext cx="10518140" cy="541655"/>
          </a:xfrm>
        </p:spPr>
        <p:txBody>
          <a:bodyPr/>
          <a:lstStyle/>
          <a:p>
            <a:r>
              <a:rPr lang="zh-CN" altLang="en-US" dirty="0"/>
              <a:t>横向模式不稳定性研究方法</a:t>
            </a:r>
          </a:p>
        </p:txBody>
      </p:sp>
    </p:spTree>
    <p:extLst>
      <p:ext uri="{BB962C8B-B14F-4D97-AF65-F5344CB8AC3E}">
        <p14:creationId xmlns:p14="http://schemas.microsoft.com/office/powerpoint/2010/main" val="3989509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620C1DB-8F53-D887-963B-EFDE88B44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B8438842-BF21-428A-8F2A-8BA41B5B9B8F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8</a:t>
            </a:fld>
            <a:endParaRPr lang="zh-CN" altLang="en-US" strike="noStrike" noProof="1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9C44BE1E-B85C-1519-BBFE-C1FA2B317165}"/>
              </a:ext>
            </a:extLst>
          </p:cNvPr>
          <p:cNvSpPr/>
          <p:nvPr/>
        </p:nvSpPr>
        <p:spPr>
          <a:xfrm>
            <a:off x="2" y="1220663"/>
            <a:ext cx="1957630" cy="36658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ea typeface="微软雅黑" panose="020B0503020204020204" pitchFamily="34" charset="-122"/>
                <a:cs typeface="Times New Roman" panose="02020603050405020304" pitchFamily="18" charset="0"/>
              </a:rPr>
              <a:t>模场干涉方程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AED6CB67-8AE1-FC42-022B-B4B5A94A4EF3}"/>
              </a:ext>
            </a:extLst>
          </p:cNvPr>
          <p:cNvSpPr/>
          <p:nvPr/>
        </p:nvSpPr>
        <p:spPr>
          <a:xfrm>
            <a:off x="2" y="2835026"/>
            <a:ext cx="1957630" cy="35010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ea typeface="微软雅黑" panose="020B0503020204020204" pitchFamily="34" charset="-122"/>
                <a:cs typeface="Times New Roman" panose="02020603050405020304" pitchFamily="18" charset="0"/>
              </a:rPr>
              <a:t>热传导方程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FF2054F-DF96-F3E1-0524-C7707970DC2A}"/>
              </a:ext>
            </a:extLst>
          </p:cNvPr>
          <p:cNvSpPr/>
          <p:nvPr/>
        </p:nvSpPr>
        <p:spPr>
          <a:xfrm>
            <a:off x="0" y="4471397"/>
            <a:ext cx="1957630" cy="35834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ea typeface="微软雅黑" panose="020B0503020204020204" pitchFamily="34" charset="-122"/>
                <a:cs typeface="Times New Roman" panose="02020603050405020304" pitchFamily="18" charset="0"/>
              </a:rPr>
              <a:t>耦合模方程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4B01E89E-4E30-EACD-A50A-C4C96490B10D}"/>
                  </a:ext>
                </a:extLst>
              </p:cNvPr>
              <p:cNvSpPr/>
              <p:nvPr/>
            </p:nvSpPr>
            <p:spPr>
              <a:xfrm>
                <a:off x="399765" y="1731654"/>
                <a:ext cx="7984067" cy="46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zh-CN" alt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zh-CN" altLang="en-US" sz="1600" i="0">
                              <a:latin typeface="Cambria Math" panose="02040503050406030204" pitchFamily="18" charset="0"/>
                            </a:rPr>
                            <m:t>=</m:t>
                          </m:r>
                          <m:sSup>
                            <m:sSupPr>
                              <m:ctrlP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｜</m:t>
                              </m:r>
                              <m:sSub>
                                <m:sSubPr>
                                  <m:ctrlPr>
                                    <a:rPr lang="zh-CN" alt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6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zh-CN" altLang="en-US" sz="1600" i="0">
                                      <a:latin typeface="Cambria Math" panose="02040503050406030204" pitchFamily="18" charset="0"/>
                                    </a:rPr>
                                    <m:t>01</m:t>
                                  </m:r>
                                </m:sub>
                              </m:sSub>
                              <m: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｜</m:t>
                              </m:r>
                            </m:e>
                            <m:sup>
                              <m: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zh-CN" alt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600" i="1"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zh-CN" altLang="en-US" sz="1600" i="0">
                                      <a:latin typeface="Cambria Math" panose="02040503050406030204" pitchFamily="18" charset="0"/>
                                    </a:rPr>
                                    <m:t>01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zh-CN" altLang="en-US" sz="1600" i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｜</m:t>
                              </m:r>
                              <m:sSub>
                                <m:sSubPr>
                                  <m:ctrlPr>
                                    <a:rPr lang="zh-CN" alt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6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zh-CN" altLang="en-US" sz="1600" i="0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b>
                              </m:sSub>
                              <m: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｜</m:t>
                              </m:r>
                            </m:e>
                            <m:sup>
                              <m: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zh-CN" alt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600" i="1"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zh-CN" altLang="en-US" sz="1600" i="0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zh-CN" altLang="en-US" sz="1600" i="0"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01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01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func>
                            <m:funcPr>
                              <m:ctrlP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zh-CN" altLang="en-US" sz="1600" i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zh-CN" alt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zh-CN" alt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d>
                                        <m:dPr>
                                          <m:endChr m:val=""/>
                                          <m:ctrlPr>
                                            <a:rPr lang="zh-CN" alt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zh-CN" altLang="en-US" sz="1600" i="1"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</m:d>
                                    </m:e>
                                    <m:sub>
                                      <m:r>
                                        <a:rPr lang="zh-CN" altLang="en-US" sz="1600" i="0">
                                          <a:latin typeface="Cambria Math" panose="02040503050406030204" pitchFamily="18" charset="0"/>
                                        </a:rPr>
                                        <m:t>01</m:t>
                                      </m:r>
                                    </m:sub>
                                  </m:sSub>
                                  <m:r>
                                    <a:rPr lang="zh-CN" altLang="en-US" sz="1600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zh-CN" alt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600" i="1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zh-CN" altLang="en-US" sz="1600" i="0">
                                          <a:latin typeface="Cambria Math" panose="02040503050406030204" pitchFamily="18" charset="0"/>
                                        </a:rPr>
                                        <m:t>11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zh-CN" altLang="en-US" sz="16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en-US" sz="16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endChr m:val=""/>
                                  <m:ctrlPr>
                                    <a:rPr lang="zh-CN" altLang="en-US" sz="1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zh-CN" altLang="en-US" sz="1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</m:d>
                            </m:e>
                            <m:sub>
                              <m:r>
                                <a:rPr lang="zh-CN" altLang="en-US" sz="16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01</m:t>
                              </m:r>
                            </m:sub>
                          </m:sSub>
                          <m:r>
                            <a:rPr lang="zh-CN" altLang="en-US" sz="16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en-US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zh-CN" altLang="en-US" sz="16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r>
                            <a:rPr lang="zh-CN" altLang="en-US" sz="16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zh-CN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4B01E89E-4E30-EACD-A50A-C4C96490B1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765" y="1731654"/>
                <a:ext cx="7984067" cy="460832"/>
              </a:xfrm>
              <a:prstGeom prst="rect">
                <a:avLst/>
              </a:prstGeom>
              <a:blipFill>
                <a:blip r:embed="rId3"/>
                <a:stretch>
                  <a:fillRect t="-163158" r="-9626" b="-2447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04C4BC04-DE59-5381-E370-68663642C5DD}"/>
                  </a:ext>
                </a:extLst>
              </p:cNvPr>
              <p:cNvSpPr txBox="1"/>
              <p:nvPr/>
            </p:nvSpPr>
            <p:spPr>
              <a:xfrm>
                <a:off x="1483325" y="2329090"/>
                <a:ext cx="58015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US" altLang="zh-CN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en-US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是振幅</a:t>
                </a:r>
                <a:r>
                  <a:rPr lang="en-US" altLang="zh-CN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;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zh-CN" altLang="en-US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横向模场分布</a:t>
                </a:r>
                <a:r>
                  <a:rPr lang="en-US" altLang="zh-CN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;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zh-CN" altLang="en-US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是传播常数</a:t>
                </a:r>
                <a:r>
                  <a:rPr lang="en-US" altLang="zh-CN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;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altLang="zh-CN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en-US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角频率</a:t>
                </a: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04C4BC04-DE59-5381-E370-68663642C5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3325" y="2329090"/>
                <a:ext cx="5801500" cy="369332"/>
              </a:xfrm>
              <a:prstGeom prst="rect">
                <a:avLst/>
              </a:prstGeom>
              <a:blipFill>
                <a:blip r:embed="rId4"/>
                <a:stretch>
                  <a:fillRect l="-840" t="-9836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C5452D32-F8BB-A0E3-9154-150273F27BC5}"/>
                  </a:ext>
                </a:extLst>
              </p:cNvPr>
              <p:cNvSpPr/>
              <p:nvPr/>
            </p:nvSpPr>
            <p:spPr>
              <a:xfrm>
                <a:off x="318701" y="4974148"/>
                <a:ext cx="8130748" cy="4849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en-US" sz="1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20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01</m:t>
                              </m:r>
                            </m:sub>
                          </m:sSub>
                        </m:num>
                        <m:den>
                          <m:r>
                            <a:rPr lang="zh-CN" altLang="en-US" sz="1200" i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1200" i="1"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zh-CN" altLang="en-US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zh-CN" altLang="en-US" sz="12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nary>
                        <m:naryPr>
                          <m:chr m:val="∬"/>
                          <m:subHide m:val="on"/>
                          <m:supHide m:val="on"/>
                          <m:ctrlPr>
                            <a:rPr lang="zh-CN" altLang="en-US" sz="12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Sup>
                            <m:sSubSupPr>
                              <m:ctrlP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01</m:t>
                              </m:r>
                            </m:sub>
                            <m:sup>
                              <m:r>
                                <a:rPr lang="zh-CN" altLang="en-US" sz="1200" i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𝑛</m:t>
                          </m:r>
                          <m:sSub>
                            <m:sSubPr>
                              <m:ctrlP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𝑑𝑥𝑑𝑦</m:t>
                          </m:r>
                        </m:e>
                      </m:nary>
                      <m:sSub>
                        <m:sSubPr>
                          <m:ctrlPr>
                            <a:rPr lang="zh-CN" altLang="en-US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sSup>
                        <m:sSupPr>
                          <m:ctrlPr>
                            <a:rPr lang="zh-CN" altLang="en-US" sz="1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𝑖</m:t>
                          </m:r>
                          <m:d>
                            <m:dPr>
                              <m:ctrlP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b>
                              </m:sSub>
                              <m:r>
                                <a:rPr lang="zh-CN" altLang="en-US" sz="12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01</m:t>
                                  </m:r>
                                </m:sub>
                              </m:sSub>
                            </m:e>
                          </m:d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zh-CN" altLang="en-US" sz="1200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zh-CN" altLang="en-US" sz="1200" i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r>
                            <a:rPr lang="zh-CN" altLang="en-US" sz="12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01</m:t>
                              </m:r>
                            </m:sub>
                          </m:sSub>
                          <m:r>
                            <a:rPr lang="zh-CN" altLang="en-US" sz="1200" i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zh-CN" altLang="en-US" sz="1200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zh-CN" altLang="en-US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2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zh-CN" altLang="en-US" sz="12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chr m:val="∬"/>
                          <m:subHide m:val="on"/>
                          <m:supHide m:val="on"/>
                          <m:ctrlPr>
                            <a:rPr lang="zh-CN" altLang="en-US" sz="12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Sup>
                            <m:sSubSupPr>
                              <m:ctrlP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01</m:t>
                              </m:r>
                            </m:sub>
                            <m:sup>
                              <m:r>
                                <a:rPr lang="zh-CN" altLang="en-US" sz="1200" i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zh-CN" altLang="en-US" sz="1200" i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zh-CN" altLang="en-US" sz="12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p>
                          </m:sSubSup>
                          <m:r>
                            <a:rPr lang="zh-CN" altLang="en-US" sz="12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zh-CN" altLang="en-US" sz="12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bSup>
                          <m:r>
                            <a:rPr lang="zh-CN" altLang="en-US" sz="1200" i="0"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𝑑𝑥𝑑𝑦</m:t>
                          </m:r>
                        </m:e>
                      </m:nary>
                      <m:sSub>
                        <m:sSubPr>
                          <m:ctrlPr>
                            <a:rPr lang="zh-CN" altLang="en-US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sSup>
                        <m:sSupPr>
                          <m:ctrlPr>
                            <a:rPr lang="zh-CN" altLang="en-US" sz="1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𝑖</m:t>
                          </m:r>
                          <m:d>
                            <m:dPr>
                              <m:ctrlP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b>
                              </m:sSub>
                              <m:r>
                                <a:rPr lang="zh-CN" altLang="en-US" sz="12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200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01</m:t>
                                  </m:r>
                                </m:sub>
                              </m:sSub>
                            </m:e>
                          </m:d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zh-CN" altLang="en-US" sz="1200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zh-CN" altLang="en-US" sz="1200" i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r>
                            <a:rPr lang="zh-CN" altLang="en-US" sz="12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01</m:t>
                              </m:r>
                            </m:sub>
                          </m:sSub>
                          <m:r>
                            <a:rPr lang="zh-CN" altLang="en-US" sz="1200" i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zh-CN" altLang="en-US" sz="1200" dirty="0"/>
              </a:p>
            </p:txBody>
          </p:sp>
        </mc:Choice>
        <mc:Fallback xmlns=""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C5452D32-F8BB-A0E3-9154-150273F27B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701" y="4974148"/>
                <a:ext cx="8130748" cy="484941"/>
              </a:xfrm>
              <a:prstGeom prst="rect">
                <a:avLst/>
              </a:prstGeom>
              <a:blipFill>
                <a:blip r:embed="rId5"/>
                <a:stretch>
                  <a:fillRect t="-152500" b="-2212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51F5235D-675F-701A-2E4C-B7AC3598812F}"/>
                  </a:ext>
                </a:extLst>
              </p:cNvPr>
              <p:cNvSpPr txBox="1"/>
              <p:nvPr/>
            </p:nvSpPr>
            <p:spPr>
              <a:xfrm>
                <a:off x="438665" y="3314374"/>
                <a:ext cx="4269246" cy="4690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600" i="1" smtClean="0">
                          <a:latin typeface="Cambria Math" panose="02040503050406030204" pitchFamily="18" charset="0"/>
                        </a:rPr>
                        <m:t>𝜌</m:t>
                      </m:r>
                      <m:sSub>
                        <m:sSubPr>
                          <m:ctrlPr>
                            <a:rPr lang="en-US" altLang="zh-CN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zh-CN" altLang="en-US" sz="160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sub>
                      </m:sSub>
                      <m:f>
                        <m:fPr>
                          <m:ctrlPr>
                            <a:rPr lang="en-US" altLang="zh-CN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60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16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zh-CN" altLang="en-US" sz="160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𝑘</m:t>
                      </m:r>
                      <m:sSup>
                        <m:sSup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  <m: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16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𝑄</m:t>
                      </m:r>
                      <m:d>
                        <m:d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51F5235D-675F-701A-2E4C-B7AC359881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665" y="3314374"/>
                <a:ext cx="4269246" cy="46903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CBAC9F81-83AE-E611-1056-6A4C667E13E2}"/>
                  </a:ext>
                </a:extLst>
              </p:cNvPr>
              <p:cNvSpPr txBox="1"/>
              <p:nvPr/>
            </p:nvSpPr>
            <p:spPr>
              <a:xfrm>
                <a:off x="1228584" y="3862075"/>
                <a:ext cx="6512700" cy="3944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𝜌</m:t>
                    </m:r>
                  </m:oMath>
                </a14:m>
                <a:r>
                  <a:rPr lang="en-US" altLang="zh-CN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en-US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是纯石英密度</a:t>
                </a:r>
                <a:r>
                  <a:rPr lang="en-US" altLang="zh-CN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zh-CN" alt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𝜌</m:t>
                        </m:r>
                      </m:sub>
                    </m:sSub>
                  </m:oMath>
                </a14:m>
                <a:r>
                  <a:rPr lang="zh-CN" altLang="en-US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是纯石英比热容</a:t>
                </a:r>
                <a:r>
                  <a:rPr lang="en-US" altLang="zh-CN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;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</m:oMath>
                </a14:m>
                <a:r>
                  <a:rPr lang="en-US" altLang="zh-CN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en-US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是石英热传播常数</a:t>
                </a:r>
                <a:endParaRPr lang="en-US" altLang="zh-CN" dirty="0"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CBAC9F81-83AE-E611-1056-6A4C667E13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8584" y="3862075"/>
                <a:ext cx="6512700" cy="394403"/>
              </a:xfrm>
              <a:prstGeom prst="rect">
                <a:avLst/>
              </a:prstGeom>
              <a:blipFill>
                <a:blip r:embed="rId7"/>
                <a:stretch>
                  <a:fillRect l="-843" t="-9375" b="-203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4203D28D-B6B2-BEFC-7BF9-602B469A41CA}"/>
                  </a:ext>
                </a:extLst>
              </p:cNvPr>
              <p:cNvSpPr txBox="1"/>
              <p:nvPr/>
            </p:nvSpPr>
            <p:spPr>
              <a:xfrm>
                <a:off x="1874966" y="5480084"/>
                <a:ext cx="50182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rPr>
                      <m:t>𝛿</m:t>
                    </m:r>
                    <m:r>
                      <m:rPr>
                        <m:sty m:val="p"/>
                      </m:rPr>
                      <a:rPr lang="en-US" altLang="zh-CN" i="1"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rPr>
                      <m:t>n</m:t>
                    </m:r>
                  </m:oMath>
                </a14:m>
                <a:r>
                  <a:rPr lang="en-US" altLang="zh-CN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en-US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微扰折射率变化</a:t>
                </a:r>
                <a:r>
                  <a:rPr lang="en-US" altLang="zh-CN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zh-CN" altLang="en-US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𝑒</m:t>
                        </m:r>
                      </m:sup>
                    </m:sSubSup>
                    <m:r>
                      <a:rPr lang="zh-CN" altLang="en-US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zh-CN" altLang="en-US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bSup>
                  </m:oMath>
                </a14:m>
                <a:r>
                  <a:rPr lang="en-US" altLang="zh-CN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en-US" dirty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激光增益</a:t>
                </a:r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4203D28D-B6B2-BEFC-7BF9-602B469A41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4966" y="5480084"/>
                <a:ext cx="5018217" cy="369332"/>
              </a:xfrm>
              <a:prstGeom prst="rect">
                <a:avLst/>
              </a:prstGeom>
              <a:blipFill>
                <a:blip r:embed="rId8"/>
                <a:stretch>
                  <a:fillRect l="-1094" t="-11475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图片 14">
            <a:extLst>
              <a:ext uri="{FF2B5EF4-FFF2-40B4-BE49-F238E27FC236}">
                <a16:creationId xmlns:a16="http://schemas.microsoft.com/office/drawing/2014/main" id="{60B45889-B072-1F71-B2F1-AE5EF8A10CB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56622" y="1371889"/>
            <a:ext cx="3386663" cy="2619125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4D5775F-5B08-A91B-569E-A7FC5FF5028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52253" y="3921770"/>
            <a:ext cx="3462052" cy="2940080"/>
          </a:xfrm>
          <a:prstGeom prst="rect">
            <a:avLst/>
          </a:prstGeom>
          <a:effectLst/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C8874C38-89AE-677F-13FD-098122B0066B}"/>
              </a:ext>
            </a:extLst>
          </p:cNvPr>
          <p:cNvSpPr txBox="1"/>
          <p:nvPr/>
        </p:nvSpPr>
        <p:spPr>
          <a:xfrm>
            <a:off x="8610600" y="923976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rgbClr val="4472C4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耦合系数与模式频移关系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CDBAC98E-70F5-51BF-58AC-CED18E2B67B4}"/>
              </a:ext>
            </a:extLst>
          </p:cNvPr>
          <p:cNvCxnSpPr/>
          <p:nvPr/>
        </p:nvCxnSpPr>
        <p:spPr>
          <a:xfrm>
            <a:off x="8449449" y="955199"/>
            <a:ext cx="0" cy="5902801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2398FE07-3EF6-D420-9C7D-6F3930E3D963}"/>
              </a:ext>
            </a:extLst>
          </p:cNvPr>
          <p:cNvSpPr txBox="1"/>
          <p:nvPr/>
        </p:nvSpPr>
        <p:spPr>
          <a:xfrm>
            <a:off x="5136349" y="6638203"/>
            <a:ext cx="35136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Dong L. Optics Express, 2013, 21(3): 2642-2656</a:t>
            </a:r>
            <a:endParaRPr lang="en-US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D53CD037-0B4A-2561-4C30-3A8E857BC055}"/>
              </a:ext>
            </a:extLst>
          </p:cNvPr>
          <p:cNvSpPr/>
          <p:nvPr/>
        </p:nvSpPr>
        <p:spPr>
          <a:xfrm>
            <a:off x="6969763" y="1731654"/>
            <a:ext cx="1318533" cy="4849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标题 1">
            <a:extLst>
              <a:ext uri="{FF2B5EF4-FFF2-40B4-BE49-F238E27FC236}">
                <a16:creationId xmlns:a16="http://schemas.microsoft.com/office/drawing/2014/main" id="{9C779F6E-3AE3-3E80-3207-0BCB627A5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9385"/>
            <a:ext cx="10518140" cy="541655"/>
          </a:xfrm>
        </p:spPr>
        <p:txBody>
          <a:bodyPr/>
          <a:lstStyle/>
          <a:p>
            <a:r>
              <a:rPr lang="zh-CN" altLang="en-US" dirty="0"/>
              <a:t>横向模式不稳定性研究方法</a:t>
            </a:r>
          </a:p>
        </p:txBody>
      </p:sp>
    </p:spTree>
    <p:extLst>
      <p:ext uri="{BB962C8B-B14F-4D97-AF65-F5344CB8AC3E}">
        <p14:creationId xmlns:p14="http://schemas.microsoft.com/office/powerpoint/2010/main" val="4224688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620C1DB-8F53-D887-963B-EFDE88B44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B8438842-BF21-428A-8F2A-8BA41B5B9B8F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9</a:t>
            </a:fld>
            <a:endParaRPr lang="zh-CN" altLang="en-US" strike="noStrike" noProof="1"/>
          </a:p>
        </p:txBody>
      </p:sp>
      <p:sp>
        <p:nvSpPr>
          <p:cNvPr id="4" name="圆柱体 3">
            <a:extLst>
              <a:ext uri="{FF2B5EF4-FFF2-40B4-BE49-F238E27FC236}">
                <a16:creationId xmlns:a16="http://schemas.microsoft.com/office/drawing/2014/main" id="{E76B61DE-717F-72B3-2840-405875C42530}"/>
              </a:ext>
            </a:extLst>
          </p:cNvPr>
          <p:cNvSpPr/>
          <p:nvPr/>
        </p:nvSpPr>
        <p:spPr>
          <a:xfrm rot="16200000">
            <a:off x="6010636" y="-963561"/>
            <a:ext cx="706582" cy="5472203"/>
          </a:xfrm>
          <a:prstGeom prst="can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任意形状 5">
            <a:extLst>
              <a:ext uri="{FF2B5EF4-FFF2-40B4-BE49-F238E27FC236}">
                <a16:creationId xmlns:a16="http://schemas.microsoft.com/office/drawing/2014/main" id="{404F2767-C24D-9B23-DDA5-D745365048F5}"/>
              </a:ext>
            </a:extLst>
          </p:cNvPr>
          <p:cNvSpPr/>
          <p:nvPr/>
        </p:nvSpPr>
        <p:spPr>
          <a:xfrm>
            <a:off x="4055849" y="1419246"/>
            <a:ext cx="4616155" cy="706585"/>
          </a:xfrm>
          <a:custGeom>
            <a:avLst/>
            <a:gdLst>
              <a:gd name="connsiteX0" fmla="*/ 0 w 3606800"/>
              <a:gd name="connsiteY0" fmla="*/ 0 h 719669"/>
              <a:gd name="connsiteX1" fmla="*/ 719666 w 3606800"/>
              <a:gd name="connsiteY1" fmla="*/ 719667 h 719669"/>
              <a:gd name="connsiteX2" fmla="*/ 1447800 w 3606800"/>
              <a:gd name="connsiteY2" fmla="*/ 8467 h 719669"/>
              <a:gd name="connsiteX3" fmla="*/ 2159000 w 3606800"/>
              <a:gd name="connsiteY3" fmla="*/ 711200 h 719669"/>
              <a:gd name="connsiteX4" fmla="*/ 2878666 w 3606800"/>
              <a:gd name="connsiteY4" fmla="*/ 8467 h 719669"/>
              <a:gd name="connsiteX5" fmla="*/ 3606800 w 3606800"/>
              <a:gd name="connsiteY5" fmla="*/ 711200 h 719669"/>
              <a:gd name="connsiteX6" fmla="*/ 3606800 w 3606800"/>
              <a:gd name="connsiteY6" fmla="*/ 711200 h 71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6800" h="719669">
                <a:moveTo>
                  <a:pt x="0" y="0"/>
                </a:moveTo>
                <a:cubicBezTo>
                  <a:pt x="239183" y="359128"/>
                  <a:pt x="478366" y="718256"/>
                  <a:pt x="719666" y="719667"/>
                </a:cubicBezTo>
                <a:cubicBezTo>
                  <a:pt x="960966" y="721078"/>
                  <a:pt x="1207911" y="9878"/>
                  <a:pt x="1447800" y="8467"/>
                </a:cubicBezTo>
                <a:cubicBezTo>
                  <a:pt x="1687689" y="7056"/>
                  <a:pt x="1920522" y="711200"/>
                  <a:pt x="2159000" y="711200"/>
                </a:cubicBezTo>
                <a:cubicBezTo>
                  <a:pt x="2397478" y="711200"/>
                  <a:pt x="2637366" y="8467"/>
                  <a:pt x="2878666" y="8467"/>
                </a:cubicBezTo>
                <a:cubicBezTo>
                  <a:pt x="3119966" y="8467"/>
                  <a:pt x="3606800" y="711200"/>
                  <a:pt x="3606800" y="711200"/>
                </a:cubicBezTo>
                <a:lnTo>
                  <a:pt x="3606800" y="71120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下箭头 6">
            <a:extLst>
              <a:ext uri="{FF2B5EF4-FFF2-40B4-BE49-F238E27FC236}">
                <a16:creationId xmlns:a16="http://schemas.microsoft.com/office/drawing/2014/main" id="{2156D18D-C6BC-EFD2-D6E0-A19F9EFF057E}"/>
              </a:ext>
            </a:extLst>
          </p:cNvPr>
          <p:cNvSpPr/>
          <p:nvPr/>
        </p:nvSpPr>
        <p:spPr>
          <a:xfrm rot="16200000">
            <a:off x="2801132" y="1420635"/>
            <a:ext cx="521555" cy="70380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5D0D4C48-9747-0E4D-4A2C-8A22C5169E21}"/>
              </a:ext>
            </a:extLst>
          </p:cNvPr>
          <p:cNvGrpSpPr/>
          <p:nvPr/>
        </p:nvGrpSpPr>
        <p:grpSpPr>
          <a:xfrm>
            <a:off x="3627825" y="2361093"/>
            <a:ext cx="5472203" cy="731425"/>
            <a:chOff x="978746" y="2861729"/>
            <a:chExt cx="4275667" cy="498691"/>
          </a:xfrm>
        </p:grpSpPr>
        <p:sp>
          <p:nvSpPr>
            <p:cNvPr id="23" name="圆柱体 22">
              <a:extLst>
                <a:ext uri="{FF2B5EF4-FFF2-40B4-BE49-F238E27FC236}">
                  <a16:creationId xmlns:a16="http://schemas.microsoft.com/office/drawing/2014/main" id="{36F569E0-C1EC-D0AA-0165-8EA26DA4E427}"/>
                </a:ext>
              </a:extLst>
            </p:cNvPr>
            <p:cNvSpPr/>
            <p:nvPr/>
          </p:nvSpPr>
          <p:spPr>
            <a:xfrm rot="16200000">
              <a:off x="2875703" y="965199"/>
              <a:ext cx="481753" cy="4275667"/>
            </a:xfrm>
            <a:prstGeom prst="can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任意形状 8">
              <a:extLst>
                <a:ext uri="{FF2B5EF4-FFF2-40B4-BE49-F238E27FC236}">
                  <a16:creationId xmlns:a16="http://schemas.microsoft.com/office/drawing/2014/main" id="{C1FD7B3C-4F44-E6E6-A551-8579F22DED6F}"/>
                </a:ext>
              </a:extLst>
            </p:cNvPr>
            <p:cNvSpPr/>
            <p:nvPr/>
          </p:nvSpPr>
          <p:spPr>
            <a:xfrm>
              <a:off x="1313179" y="2862154"/>
              <a:ext cx="3606800" cy="481755"/>
            </a:xfrm>
            <a:custGeom>
              <a:avLst/>
              <a:gdLst>
                <a:gd name="connsiteX0" fmla="*/ 0 w 3606800"/>
                <a:gd name="connsiteY0" fmla="*/ 0 h 719669"/>
                <a:gd name="connsiteX1" fmla="*/ 719666 w 3606800"/>
                <a:gd name="connsiteY1" fmla="*/ 719667 h 719669"/>
                <a:gd name="connsiteX2" fmla="*/ 1447800 w 3606800"/>
                <a:gd name="connsiteY2" fmla="*/ 8467 h 719669"/>
                <a:gd name="connsiteX3" fmla="*/ 2159000 w 3606800"/>
                <a:gd name="connsiteY3" fmla="*/ 711200 h 719669"/>
                <a:gd name="connsiteX4" fmla="*/ 2878666 w 3606800"/>
                <a:gd name="connsiteY4" fmla="*/ 8467 h 719669"/>
                <a:gd name="connsiteX5" fmla="*/ 3606800 w 3606800"/>
                <a:gd name="connsiteY5" fmla="*/ 711200 h 719669"/>
                <a:gd name="connsiteX6" fmla="*/ 3606800 w 3606800"/>
                <a:gd name="connsiteY6" fmla="*/ 711200 h 719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06800" h="719669">
                  <a:moveTo>
                    <a:pt x="0" y="0"/>
                  </a:moveTo>
                  <a:cubicBezTo>
                    <a:pt x="239183" y="359128"/>
                    <a:pt x="478366" y="718256"/>
                    <a:pt x="719666" y="719667"/>
                  </a:cubicBezTo>
                  <a:cubicBezTo>
                    <a:pt x="960966" y="721078"/>
                    <a:pt x="1207911" y="9878"/>
                    <a:pt x="1447800" y="8467"/>
                  </a:cubicBezTo>
                  <a:cubicBezTo>
                    <a:pt x="1687689" y="7056"/>
                    <a:pt x="1920522" y="711200"/>
                    <a:pt x="2159000" y="711200"/>
                  </a:cubicBezTo>
                  <a:cubicBezTo>
                    <a:pt x="2397478" y="711200"/>
                    <a:pt x="2637366" y="8467"/>
                    <a:pt x="2878666" y="8467"/>
                  </a:cubicBezTo>
                  <a:cubicBezTo>
                    <a:pt x="3119966" y="8467"/>
                    <a:pt x="3606800" y="711200"/>
                    <a:pt x="3606800" y="711200"/>
                  </a:cubicBezTo>
                  <a:lnTo>
                    <a:pt x="3606800" y="711200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5" name="三角形 9">
              <a:extLst>
                <a:ext uri="{FF2B5EF4-FFF2-40B4-BE49-F238E27FC236}">
                  <a16:creationId xmlns:a16="http://schemas.microsoft.com/office/drawing/2014/main" id="{A53E2AA6-DD8B-029C-85D0-C0BBC4380638}"/>
                </a:ext>
              </a:extLst>
            </p:cNvPr>
            <p:cNvSpPr/>
            <p:nvPr/>
          </p:nvSpPr>
          <p:spPr>
            <a:xfrm>
              <a:off x="2692400" y="2862153"/>
              <a:ext cx="160867" cy="481756"/>
            </a:xfrm>
            <a:prstGeom prst="triangl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6" name="三角形 10">
              <a:extLst>
                <a:ext uri="{FF2B5EF4-FFF2-40B4-BE49-F238E27FC236}">
                  <a16:creationId xmlns:a16="http://schemas.microsoft.com/office/drawing/2014/main" id="{44BE5823-0065-ACB3-576A-1E664C7B8CBC}"/>
                </a:ext>
              </a:extLst>
            </p:cNvPr>
            <p:cNvSpPr/>
            <p:nvPr/>
          </p:nvSpPr>
          <p:spPr>
            <a:xfrm>
              <a:off x="4073738" y="2861729"/>
              <a:ext cx="160867" cy="481756"/>
            </a:xfrm>
            <a:prstGeom prst="triangl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7" name="三角形 11">
              <a:extLst>
                <a:ext uri="{FF2B5EF4-FFF2-40B4-BE49-F238E27FC236}">
                  <a16:creationId xmlns:a16="http://schemas.microsoft.com/office/drawing/2014/main" id="{6A23EBF9-6000-3983-D68A-A9D08411DA9E}"/>
                </a:ext>
              </a:extLst>
            </p:cNvPr>
            <p:cNvSpPr/>
            <p:nvPr/>
          </p:nvSpPr>
          <p:spPr>
            <a:xfrm rot="10800000">
              <a:off x="3383069" y="2878663"/>
              <a:ext cx="160867" cy="481756"/>
            </a:xfrm>
            <a:prstGeom prst="triangl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三角形 12">
              <a:extLst>
                <a:ext uri="{FF2B5EF4-FFF2-40B4-BE49-F238E27FC236}">
                  <a16:creationId xmlns:a16="http://schemas.microsoft.com/office/drawing/2014/main" id="{00D3D563-870E-8BB6-FE71-8E9459316D86}"/>
                </a:ext>
              </a:extLst>
            </p:cNvPr>
            <p:cNvSpPr/>
            <p:nvPr/>
          </p:nvSpPr>
          <p:spPr>
            <a:xfrm rot="10800000">
              <a:off x="1939606" y="2878664"/>
              <a:ext cx="160867" cy="481756"/>
            </a:xfrm>
            <a:prstGeom prst="triangl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9" name="下箭头 32">
            <a:extLst>
              <a:ext uri="{FF2B5EF4-FFF2-40B4-BE49-F238E27FC236}">
                <a16:creationId xmlns:a16="http://schemas.microsoft.com/office/drawing/2014/main" id="{E31DFB42-E160-F8AA-2B9A-5EBB5C6E5999}"/>
              </a:ext>
            </a:extLst>
          </p:cNvPr>
          <p:cNvSpPr/>
          <p:nvPr/>
        </p:nvSpPr>
        <p:spPr>
          <a:xfrm rot="16200000">
            <a:off x="2801131" y="2338265"/>
            <a:ext cx="521555" cy="70380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9AF27902-BD68-A76F-642A-7D30106A7975}"/>
              </a:ext>
            </a:extLst>
          </p:cNvPr>
          <p:cNvGrpSpPr/>
          <p:nvPr/>
        </p:nvGrpSpPr>
        <p:grpSpPr>
          <a:xfrm>
            <a:off x="1715039" y="3170257"/>
            <a:ext cx="10018705" cy="1810428"/>
            <a:chOff x="261639" y="5199809"/>
            <a:chExt cx="7883384" cy="1790591"/>
          </a:xfrm>
        </p:grpSpPr>
        <p:sp>
          <p:nvSpPr>
            <p:cNvPr id="31" name="任意形状 36">
              <a:extLst>
                <a:ext uri="{FF2B5EF4-FFF2-40B4-BE49-F238E27FC236}">
                  <a16:creationId xmlns:a16="http://schemas.microsoft.com/office/drawing/2014/main" id="{3C4F7F60-B7FF-9986-5CDF-C571DAAD3BDA}"/>
                </a:ext>
              </a:extLst>
            </p:cNvPr>
            <p:cNvSpPr/>
            <p:nvPr/>
          </p:nvSpPr>
          <p:spPr>
            <a:xfrm>
              <a:off x="823495" y="5332359"/>
              <a:ext cx="1062384" cy="224891"/>
            </a:xfrm>
            <a:custGeom>
              <a:avLst/>
              <a:gdLst>
                <a:gd name="connsiteX0" fmla="*/ 0 w 3606800"/>
                <a:gd name="connsiteY0" fmla="*/ 0 h 719669"/>
                <a:gd name="connsiteX1" fmla="*/ 719666 w 3606800"/>
                <a:gd name="connsiteY1" fmla="*/ 719667 h 719669"/>
                <a:gd name="connsiteX2" fmla="*/ 1447800 w 3606800"/>
                <a:gd name="connsiteY2" fmla="*/ 8467 h 719669"/>
                <a:gd name="connsiteX3" fmla="*/ 2159000 w 3606800"/>
                <a:gd name="connsiteY3" fmla="*/ 711200 h 719669"/>
                <a:gd name="connsiteX4" fmla="*/ 2878666 w 3606800"/>
                <a:gd name="connsiteY4" fmla="*/ 8467 h 719669"/>
                <a:gd name="connsiteX5" fmla="*/ 3606800 w 3606800"/>
                <a:gd name="connsiteY5" fmla="*/ 711200 h 719669"/>
                <a:gd name="connsiteX6" fmla="*/ 3606800 w 3606800"/>
                <a:gd name="connsiteY6" fmla="*/ 711200 h 719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06800" h="719669">
                  <a:moveTo>
                    <a:pt x="0" y="0"/>
                  </a:moveTo>
                  <a:cubicBezTo>
                    <a:pt x="239183" y="359128"/>
                    <a:pt x="478366" y="718256"/>
                    <a:pt x="719666" y="719667"/>
                  </a:cubicBezTo>
                  <a:cubicBezTo>
                    <a:pt x="960966" y="721078"/>
                    <a:pt x="1207911" y="9878"/>
                    <a:pt x="1447800" y="8467"/>
                  </a:cubicBezTo>
                  <a:cubicBezTo>
                    <a:pt x="1687689" y="7056"/>
                    <a:pt x="1920522" y="711200"/>
                    <a:pt x="2159000" y="711200"/>
                  </a:cubicBezTo>
                  <a:cubicBezTo>
                    <a:pt x="2397478" y="711200"/>
                    <a:pt x="2637366" y="8467"/>
                    <a:pt x="2878666" y="8467"/>
                  </a:cubicBezTo>
                  <a:cubicBezTo>
                    <a:pt x="3119966" y="8467"/>
                    <a:pt x="3606800" y="711200"/>
                    <a:pt x="3606800" y="711200"/>
                  </a:cubicBezTo>
                  <a:lnTo>
                    <a:pt x="3606800" y="711200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EB71B88D-1FF8-056E-038F-BF28872990C6}"/>
                </a:ext>
              </a:extLst>
            </p:cNvPr>
            <p:cNvSpPr txBox="1"/>
            <p:nvPr/>
          </p:nvSpPr>
          <p:spPr>
            <a:xfrm>
              <a:off x="2001137" y="5203489"/>
              <a:ext cx="1603196" cy="5174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干涉光强</a:t>
              </a:r>
            </a:p>
          </p:txBody>
        </p:sp>
        <p:sp>
          <p:nvSpPr>
            <p:cNvPr id="33" name="三角形 38">
              <a:extLst>
                <a:ext uri="{FF2B5EF4-FFF2-40B4-BE49-F238E27FC236}">
                  <a16:creationId xmlns:a16="http://schemas.microsoft.com/office/drawing/2014/main" id="{95E99838-1E61-BD34-3246-44026E8762D1}"/>
                </a:ext>
              </a:extLst>
            </p:cNvPr>
            <p:cNvSpPr/>
            <p:nvPr/>
          </p:nvSpPr>
          <p:spPr>
            <a:xfrm>
              <a:off x="4162396" y="5199809"/>
              <a:ext cx="317306" cy="548880"/>
            </a:xfrm>
            <a:prstGeom prst="triangl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8016611B-390A-2F8E-7737-E3627B72A08E}"/>
                </a:ext>
              </a:extLst>
            </p:cNvPr>
            <p:cNvSpPr txBox="1"/>
            <p:nvPr/>
          </p:nvSpPr>
          <p:spPr>
            <a:xfrm>
              <a:off x="4511730" y="5202012"/>
              <a:ext cx="2668610" cy="5174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折射率光栅分布</a:t>
              </a:r>
            </a:p>
          </p:txBody>
        </p:sp>
        <p:sp>
          <p:nvSpPr>
            <p:cNvPr id="35" name="椭圆 34">
              <a:extLst>
                <a:ext uri="{FF2B5EF4-FFF2-40B4-BE49-F238E27FC236}">
                  <a16:creationId xmlns:a16="http://schemas.microsoft.com/office/drawing/2014/main" id="{44793BC9-C07F-D33E-6D46-CBA2A2C0A7D2}"/>
                </a:ext>
              </a:extLst>
            </p:cNvPr>
            <p:cNvSpPr/>
            <p:nvPr/>
          </p:nvSpPr>
          <p:spPr>
            <a:xfrm>
              <a:off x="261639" y="5829341"/>
              <a:ext cx="441119" cy="50075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800" dirty="0"/>
                <a:t>1</a:t>
              </a:r>
              <a:endParaRPr kumimoji="1" lang="zh-CN" altLang="en-US" sz="2800" dirty="0"/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4161F88A-6949-2353-DE5C-75A2736BF89A}"/>
                </a:ext>
              </a:extLst>
            </p:cNvPr>
            <p:cNvSpPr txBox="1"/>
            <p:nvPr/>
          </p:nvSpPr>
          <p:spPr>
            <a:xfrm>
              <a:off x="748192" y="5812612"/>
              <a:ext cx="2876302" cy="5174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模式之间频移为</a:t>
              </a:r>
              <a:r>
                <a:rPr kumimoji="1" lang="en-US" altLang="zh-CN" sz="2800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0</a:t>
              </a:r>
              <a:endParaRPr kumimoji="1" lang="zh-CN" altLang="en-US" sz="2800" dirty="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37" name="圆角矩形 44">
              <a:extLst>
                <a:ext uri="{FF2B5EF4-FFF2-40B4-BE49-F238E27FC236}">
                  <a16:creationId xmlns:a16="http://schemas.microsoft.com/office/drawing/2014/main" id="{52FF8227-7DE2-1B6F-4F2C-083DEFE61300}"/>
                </a:ext>
              </a:extLst>
            </p:cNvPr>
            <p:cNvSpPr/>
            <p:nvPr/>
          </p:nvSpPr>
          <p:spPr>
            <a:xfrm>
              <a:off x="261639" y="6508647"/>
              <a:ext cx="7883384" cy="481753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2800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光强光栅，温度光栅，折射率光栅达到稳定，模式不发生耦合</a:t>
              </a: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B5952245-C10A-CB8D-8648-D43B01E0E694}"/>
              </a:ext>
            </a:extLst>
          </p:cNvPr>
          <p:cNvGrpSpPr/>
          <p:nvPr/>
        </p:nvGrpSpPr>
        <p:grpSpPr>
          <a:xfrm>
            <a:off x="1715039" y="5436797"/>
            <a:ext cx="7750219" cy="1083404"/>
            <a:chOff x="1479498" y="5298476"/>
            <a:chExt cx="7750219" cy="1083404"/>
          </a:xfrm>
        </p:grpSpPr>
        <p:sp>
          <p:nvSpPr>
            <p:cNvPr id="39" name="椭圆 38">
              <a:extLst>
                <a:ext uri="{FF2B5EF4-FFF2-40B4-BE49-F238E27FC236}">
                  <a16:creationId xmlns:a16="http://schemas.microsoft.com/office/drawing/2014/main" id="{28956514-F28C-A13C-9700-578B745C9147}"/>
                </a:ext>
              </a:extLst>
            </p:cNvPr>
            <p:cNvSpPr/>
            <p:nvPr/>
          </p:nvSpPr>
          <p:spPr>
            <a:xfrm>
              <a:off x="1479498" y="5298476"/>
              <a:ext cx="441119" cy="4411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800" dirty="0"/>
                <a:t>2</a:t>
              </a:r>
              <a:endParaRPr kumimoji="1" lang="zh-CN" altLang="en-US" sz="2800" dirty="0"/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0CF256A9-3B7A-67A8-1BA9-1DAE853078AB}"/>
                </a:ext>
              </a:extLst>
            </p:cNvPr>
            <p:cNvSpPr txBox="1"/>
            <p:nvPr/>
          </p:nvSpPr>
          <p:spPr>
            <a:xfrm>
              <a:off x="1956012" y="5334369"/>
              <a:ext cx="3057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模式之间存在频移</a:t>
              </a:r>
            </a:p>
          </p:txBody>
        </p:sp>
        <p:sp>
          <p:nvSpPr>
            <p:cNvPr id="41" name="圆角矩形 48">
              <a:extLst>
                <a:ext uri="{FF2B5EF4-FFF2-40B4-BE49-F238E27FC236}">
                  <a16:creationId xmlns:a16="http://schemas.microsoft.com/office/drawing/2014/main" id="{78BCAD1D-2C93-1EA8-8CC0-DE9593DE7D50}"/>
                </a:ext>
              </a:extLst>
            </p:cNvPr>
            <p:cNvSpPr/>
            <p:nvPr/>
          </p:nvSpPr>
          <p:spPr>
            <a:xfrm>
              <a:off x="1541067" y="5900127"/>
              <a:ext cx="7688650" cy="481753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2800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温度光栅始终滞后于光强光栅，导致模式耦合</a:t>
              </a:r>
            </a:p>
          </p:txBody>
        </p:sp>
      </p:grpSp>
      <p:sp>
        <p:nvSpPr>
          <p:cNvPr id="42" name="圆角矩形 43">
            <a:extLst>
              <a:ext uri="{FF2B5EF4-FFF2-40B4-BE49-F238E27FC236}">
                <a16:creationId xmlns:a16="http://schemas.microsoft.com/office/drawing/2014/main" id="{14E11CA2-2602-B876-8E40-7A5EAC7BCD68}"/>
              </a:ext>
            </a:extLst>
          </p:cNvPr>
          <p:cNvSpPr/>
          <p:nvPr/>
        </p:nvSpPr>
        <p:spPr>
          <a:xfrm>
            <a:off x="3574146" y="866925"/>
            <a:ext cx="5091751" cy="445062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8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仿真起点</a:t>
            </a:r>
            <a:r>
              <a:rPr kumimoji="1" lang="en-US" altLang="zh-CN" sz="28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---</a:t>
            </a:r>
            <a:r>
              <a:rPr kumimoji="1" lang="zh-CN" altLang="en-US" sz="28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光纤达到初始稳态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C5895E9E-5FD3-67F8-B1FC-157490B9C030}"/>
              </a:ext>
            </a:extLst>
          </p:cNvPr>
          <p:cNvGrpSpPr/>
          <p:nvPr/>
        </p:nvGrpSpPr>
        <p:grpSpPr>
          <a:xfrm>
            <a:off x="2641157" y="3425402"/>
            <a:ext cx="8868929" cy="1826476"/>
            <a:chOff x="2710007" y="3333316"/>
            <a:chExt cx="8868929" cy="1826476"/>
          </a:xfrm>
        </p:grpSpPr>
        <p:grpSp>
          <p:nvGrpSpPr>
            <p:cNvPr id="46" name="组合 45">
              <a:extLst>
                <a:ext uri="{FF2B5EF4-FFF2-40B4-BE49-F238E27FC236}">
                  <a16:creationId xmlns:a16="http://schemas.microsoft.com/office/drawing/2014/main" id="{8FA417C1-33F5-E0AC-3E06-566D2B5FF0E6}"/>
                </a:ext>
              </a:extLst>
            </p:cNvPr>
            <p:cNvGrpSpPr/>
            <p:nvPr/>
          </p:nvGrpSpPr>
          <p:grpSpPr>
            <a:xfrm>
              <a:off x="3637853" y="3333316"/>
              <a:ext cx="5531988" cy="768899"/>
              <a:chOff x="978746" y="4266773"/>
              <a:chExt cx="4275667" cy="499115"/>
            </a:xfrm>
          </p:grpSpPr>
          <p:sp>
            <p:nvSpPr>
              <p:cNvPr id="60" name="圆柱体 59">
                <a:extLst>
                  <a:ext uri="{FF2B5EF4-FFF2-40B4-BE49-F238E27FC236}">
                    <a16:creationId xmlns:a16="http://schemas.microsoft.com/office/drawing/2014/main" id="{CF426B38-5015-9910-7840-CD96DF62C048}"/>
                  </a:ext>
                </a:extLst>
              </p:cNvPr>
              <p:cNvSpPr/>
              <p:nvPr/>
            </p:nvSpPr>
            <p:spPr>
              <a:xfrm rot="16200000">
                <a:off x="2875703" y="2370667"/>
                <a:ext cx="481753" cy="4275667"/>
              </a:xfrm>
              <a:prstGeom prst="can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1" name="任意形状 14">
                <a:extLst>
                  <a:ext uri="{FF2B5EF4-FFF2-40B4-BE49-F238E27FC236}">
                    <a16:creationId xmlns:a16="http://schemas.microsoft.com/office/drawing/2014/main" id="{598FE579-F31B-DD43-3216-87158557CFA2}"/>
                  </a:ext>
                </a:extLst>
              </p:cNvPr>
              <p:cNvSpPr/>
              <p:nvPr/>
            </p:nvSpPr>
            <p:spPr>
              <a:xfrm>
                <a:off x="1499446" y="4266773"/>
                <a:ext cx="3606800" cy="481755"/>
              </a:xfrm>
              <a:custGeom>
                <a:avLst/>
                <a:gdLst>
                  <a:gd name="connsiteX0" fmla="*/ 0 w 3606800"/>
                  <a:gd name="connsiteY0" fmla="*/ 0 h 719669"/>
                  <a:gd name="connsiteX1" fmla="*/ 719666 w 3606800"/>
                  <a:gd name="connsiteY1" fmla="*/ 719667 h 719669"/>
                  <a:gd name="connsiteX2" fmla="*/ 1447800 w 3606800"/>
                  <a:gd name="connsiteY2" fmla="*/ 8467 h 719669"/>
                  <a:gd name="connsiteX3" fmla="*/ 2159000 w 3606800"/>
                  <a:gd name="connsiteY3" fmla="*/ 711200 h 719669"/>
                  <a:gd name="connsiteX4" fmla="*/ 2878666 w 3606800"/>
                  <a:gd name="connsiteY4" fmla="*/ 8467 h 719669"/>
                  <a:gd name="connsiteX5" fmla="*/ 3606800 w 3606800"/>
                  <a:gd name="connsiteY5" fmla="*/ 711200 h 719669"/>
                  <a:gd name="connsiteX6" fmla="*/ 3606800 w 3606800"/>
                  <a:gd name="connsiteY6" fmla="*/ 711200 h 719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6800" h="719669">
                    <a:moveTo>
                      <a:pt x="0" y="0"/>
                    </a:moveTo>
                    <a:cubicBezTo>
                      <a:pt x="239183" y="359128"/>
                      <a:pt x="478366" y="718256"/>
                      <a:pt x="719666" y="719667"/>
                    </a:cubicBezTo>
                    <a:cubicBezTo>
                      <a:pt x="960966" y="721078"/>
                      <a:pt x="1207911" y="9878"/>
                      <a:pt x="1447800" y="8467"/>
                    </a:cubicBezTo>
                    <a:cubicBezTo>
                      <a:pt x="1687689" y="7056"/>
                      <a:pt x="1920522" y="711200"/>
                      <a:pt x="2159000" y="711200"/>
                    </a:cubicBezTo>
                    <a:cubicBezTo>
                      <a:pt x="2397478" y="711200"/>
                      <a:pt x="2637366" y="8467"/>
                      <a:pt x="2878666" y="8467"/>
                    </a:cubicBezTo>
                    <a:cubicBezTo>
                      <a:pt x="3119966" y="8467"/>
                      <a:pt x="3606800" y="711200"/>
                      <a:pt x="3606800" y="711200"/>
                    </a:cubicBezTo>
                    <a:lnTo>
                      <a:pt x="3606800" y="71120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2" name="三角形 15">
                <a:extLst>
                  <a:ext uri="{FF2B5EF4-FFF2-40B4-BE49-F238E27FC236}">
                    <a16:creationId xmlns:a16="http://schemas.microsoft.com/office/drawing/2014/main" id="{39AF31E6-8D28-1A23-49E3-6C79E8591E44}"/>
                  </a:ext>
                </a:extLst>
              </p:cNvPr>
              <p:cNvSpPr/>
              <p:nvPr/>
            </p:nvSpPr>
            <p:spPr>
              <a:xfrm>
                <a:off x="2692400" y="4267621"/>
                <a:ext cx="160867" cy="481756"/>
              </a:xfrm>
              <a:prstGeom prst="triangle">
                <a:avLst/>
              </a:prstGeom>
              <a:solidFill>
                <a:srgbClr val="4472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3" name="三角形 16">
                <a:extLst>
                  <a:ext uri="{FF2B5EF4-FFF2-40B4-BE49-F238E27FC236}">
                    <a16:creationId xmlns:a16="http://schemas.microsoft.com/office/drawing/2014/main" id="{86BCD319-6C4B-085D-FFE4-AE95B3CC5D27}"/>
                  </a:ext>
                </a:extLst>
              </p:cNvPr>
              <p:cNvSpPr/>
              <p:nvPr/>
            </p:nvSpPr>
            <p:spPr>
              <a:xfrm>
                <a:off x="4073738" y="4267197"/>
                <a:ext cx="160867" cy="481756"/>
              </a:xfrm>
              <a:prstGeom prst="triangle">
                <a:avLst/>
              </a:prstGeom>
              <a:solidFill>
                <a:srgbClr val="4472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4" name="三角形 17">
                <a:extLst>
                  <a:ext uri="{FF2B5EF4-FFF2-40B4-BE49-F238E27FC236}">
                    <a16:creationId xmlns:a16="http://schemas.microsoft.com/office/drawing/2014/main" id="{FDAE7562-AE19-C5B4-C48F-5ABDCAEC1354}"/>
                  </a:ext>
                </a:extLst>
              </p:cNvPr>
              <p:cNvSpPr/>
              <p:nvPr/>
            </p:nvSpPr>
            <p:spPr>
              <a:xfrm rot="10800000">
                <a:off x="3383069" y="4284131"/>
                <a:ext cx="160867" cy="481756"/>
              </a:xfrm>
              <a:prstGeom prst="triangle">
                <a:avLst/>
              </a:prstGeom>
              <a:solidFill>
                <a:srgbClr val="4472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5" name="三角形 18">
                <a:extLst>
                  <a:ext uri="{FF2B5EF4-FFF2-40B4-BE49-F238E27FC236}">
                    <a16:creationId xmlns:a16="http://schemas.microsoft.com/office/drawing/2014/main" id="{274BCCDA-FEEA-0CC4-DF1C-ABF24C39120B}"/>
                  </a:ext>
                </a:extLst>
              </p:cNvPr>
              <p:cNvSpPr/>
              <p:nvPr/>
            </p:nvSpPr>
            <p:spPr>
              <a:xfrm rot="10800000">
                <a:off x="1939606" y="4284132"/>
                <a:ext cx="160867" cy="481756"/>
              </a:xfrm>
              <a:prstGeom prst="triangle">
                <a:avLst/>
              </a:prstGeom>
              <a:solidFill>
                <a:srgbClr val="4472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id="{545CC6EB-059A-4899-16F9-6ACFD7022945}"/>
                </a:ext>
              </a:extLst>
            </p:cNvPr>
            <p:cNvGrpSpPr/>
            <p:nvPr/>
          </p:nvGrpSpPr>
          <p:grpSpPr>
            <a:xfrm>
              <a:off x="3637852" y="4377849"/>
              <a:ext cx="5531988" cy="781943"/>
              <a:chOff x="978745" y="5528306"/>
              <a:chExt cx="4275667" cy="507582"/>
            </a:xfrm>
          </p:grpSpPr>
          <p:sp>
            <p:nvSpPr>
              <p:cNvPr id="50" name="圆柱体 49">
                <a:extLst>
                  <a:ext uri="{FF2B5EF4-FFF2-40B4-BE49-F238E27FC236}">
                    <a16:creationId xmlns:a16="http://schemas.microsoft.com/office/drawing/2014/main" id="{632F03D6-4170-9AC9-BD6A-5886A2FE9A66}"/>
                  </a:ext>
                </a:extLst>
              </p:cNvPr>
              <p:cNvSpPr/>
              <p:nvPr/>
            </p:nvSpPr>
            <p:spPr>
              <a:xfrm rot="16200000">
                <a:off x="2875702" y="3640667"/>
                <a:ext cx="481753" cy="4275667"/>
              </a:xfrm>
              <a:prstGeom prst="can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1" name="任意形状 20">
                <a:extLst>
                  <a:ext uri="{FF2B5EF4-FFF2-40B4-BE49-F238E27FC236}">
                    <a16:creationId xmlns:a16="http://schemas.microsoft.com/office/drawing/2014/main" id="{6B748423-1F01-680E-0985-EB0A5C27A98B}"/>
                  </a:ext>
                </a:extLst>
              </p:cNvPr>
              <p:cNvSpPr/>
              <p:nvPr/>
            </p:nvSpPr>
            <p:spPr>
              <a:xfrm>
                <a:off x="1499445" y="5536773"/>
                <a:ext cx="3606800" cy="481755"/>
              </a:xfrm>
              <a:custGeom>
                <a:avLst/>
                <a:gdLst>
                  <a:gd name="connsiteX0" fmla="*/ 0 w 3606800"/>
                  <a:gd name="connsiteY0" fmla="*/ 0 h 719669"/>
                  <a:gd name="connsiteX1" fmla="*/ 719666 w 3606800"/>
                  <a:gd name="connsiteY1" fmla="*/ 719667 h 719669"/>
                  <a:gd name="connsiteX2" fmla="*/ 1447800 w 3606800"/>
                  <a:gd name="connsiteY2" fmla="*/ 8467 h 719669"/>
                  <a:gd name="connsiteX3" fmla="*/ 2159000 w 3606800"/>
                  <a:gd name="connsiteY3" fmla="*/ 711200 h 719669"/>
                  <a:gd name="connsiteX4" fmla="*/ 2878666 w 3606800"/>
                  <a:gd name="connsiteY4" fmla="*/ 8467 h 719669"/>
                  <a:gd name="connsiteX5" fmla="*/ 3606800 w 3606800"/>
                  <a:gd name="connsiteY5" fmla="*/ 711200 h 719669"/>
                  <a:gd name="connsiteX6" fmla="*/ 3606800 w 3606800"/>
                  <a:gd name="connsiteY6" fmla="*/ 711200 h 719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6800" h="719669">
                    <a:moveTo>
                      <a:pt x="0" y="0"/>
                    </a:moveTo>
                    <a:cubicBezTo>
                      <a:pt x="239183" y="359128"/>
                      <a:pt x="478366" y="718256"/>
                      <a:pt x="719666" y="719667"/>
                    </a:cubicBezTo>
                    <a:cubicBezTo>
                      <a:pt x="960966" y="721078"/>
                      <a:pt x="1207911" y="9878"/>
                      <a:pt x="1447800" y="8467"/>
                    </a:cubicBezTo>
                    <a:cubicBezTo>
                      <a:pt x="1687689" y="7056"/>
                      <a:pt x="1920522" y="711200"/>
                      <a:pt x="2159000" y="711200"/>
                    </a:cubicBezTo>
                    <a:cubicBezTo>
                      <a:pt x="2397478" y="711200"/>
                      <a:pt x="2637366" y="8467"/>
                      <a:pt x="2878666" y="8467"/>
                    </a:cubicBezTo>
                    <a:cubicBezTo>
                      <a:pt x="3119966" y="8467"/>
                      <a:pt x="3606800" y="711200"/>
                      <a:pt x="3606800" y="711200"/>
                    </a:cubicBezTo>
                    <a:lnTo>
                      <a:pt x="3606800" y="71120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2" name="三角形 21">
                <a:extLst>
                  <a:ext uri="{FF2B5EF4-FFF2-40B4-BE49-F238E27FC236}">
                    <a16:creationId xmlns:a16="http://schemas.microsoft.com/office/drawing/2014/main" id="{AD4B4A43-5470-94E5-B516-1F252F3F8B43}"/>
                  </a:ext>
                </a:extLst>
              </p:cNvPr>
              <p:cNvSpPr/>
              <p:nvPr/>
            </p:nvSpPr>
            <p:spPr>
              <a:xfrm>
                <a:off x="2692399" y="5537621"/>
                <a:ext cx="160867" cy="481756"/>
              </a:xfrm>
              <a:prstGeom prst="triangle">
                <a:avLst/>
              </a:prstGeom>
              <a:noFill/>
              <a:ln w="25400">
                <a:solidFill>
                  <a:schemeClr val="accent1">
                    <a:shade val="5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3" name="三角形 22">
                <a:extLst>
                  <a:ext uri="{FF2B5EF4-FFF2-40B4-BE49-F238E27FC236}">
                    <a16:creationId xmlns:a16="http://schemas.microsoft.com/office/drawing/2014/main" id="{6076BDD2-CA2F-8AB1-F221-7A227EAC4915}"/>
                  </a:ext>
                </a:extLst>
              </p:cNvPr>
              <p:cNvSpPr/>
              <p:nvPr/>
            </p:nvSpPr>
            <p:spPr>
              <a:xfrm>
                <a:off x="4073737" y="5537197"/>
                <a:ext cx="160867" cy="481756"/>
              </a:xfrm>
              <a:prstGeom prst="triangle">
                <a:avLst/>
              </a:prstGeom>
              <a:noFill/>
              <a:ln w="25400">
                <a:solidFill>
                  <a:schemeClr val="accent1">
                    <a:shade val="5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4" name="三角形 23">
                <a:extLst>
                  <a:ext uri="{FF2B5EF4-FFF2-40B4-BE49-F238E27FC236}">
                    <a16:creationId xmlns:a16="http://schemas.microsoft.com/office/drawing/2014/main" id="{F18B07B4-8271-C90A-8123-B72EC2B5789F}"/>
                  </a:ext>
                </a:extLst>
              </p:cNvPr>
              <p:cNvSpPr/>
              <p:nvPr/>
            </p:nvSpPr>
            <p:spPr>
              <a:xfrm rot="10800000">
                <a:off x="3383068" y="5554131"/>
                <a:ext cx="160867" cy="481756"/>
              </a:xfrm>
              <a:prstGeom prst="triangle">
                <a:avLst/>
              </a:prstGeom>
              <a:noFill/>
              <a:ln w="25400">
                <a:solidFill>
                  <a:schemeClr val="accent1">
                    <a:shade val="5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5" name="三角形 24">
                <a:extLst>
                  <a:ext uri="{FF2B5EF4-FFF2-40B4-BE49-F238E27FC236}">
                    <a16:creationId xmlns:a16="http://schemas.microsoft.com/office/drawing/2014/main" id="{C9608C80-29F6-8145-3F4A-8AC5B066A6DC}"/>
                  </a:ext>
                </a:extLst>
              </p:cNvPr>
              <p:cNvSpPr/>
              <p:nvPr/>
            </p:nvSpPr>
            <p:spPr>
              <a:xfrm rot="10800000">
                <a:off x="1939605" y="5554132"/>
                <a:ext cx="160867" cy="481756"/>
              </a:xfrm>
              <a:prstGeom prst="triangle">
                <a:avLst/>
              </a:prstGeom>
              <a:noFill/>
              <a:ln w="25400">
                <a:solidFill>
                  <a:schemeClr val="accent1">
                    <a:shade val="5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6" name="三角形 25">
                <a:extLst>
                  <a:ext uri="{FF2B5EF4-FFF2-40B4-BE49-F238E27FC236}">
                    <a16:creationId xmlns:a16="http://schemas.microsoft.com/office/drawing/2014/main" id="{69E57A65-F49C-DB8B-657C-24FEA95CB3E0}"/>
                  </a:ext>
                </a:extLst>
              </p:cNvPr>
              <p:cNvSpPr/>
              <p:nvPr/>
            </p:nvSpPr>
            <p:spPr>
              <a:xfrm>
                <a:off x="2921000" y="5528730"/>
                <a:ext cx="160867" cy="481756"/>
              </a:xfrm>
              <a:prstGeom prst="triangle">
                <a:avLst/>
              </a:prstGeom>
              <a:solidFill>
                <a:srgbClr val="4472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7" name="三角形 26">
                <a:extLst>
                  <a:ext uri="{FF2B5EF4-FFF2-40B4-BE49-F238E27FC236}">
                    <a16:creationId xmlns:a16="http://schemas.microsoft.com/office/drawing/2014/main" id="{83F1E8FF-C0DA-89F1-84F0-D2060777E25D}"/>
                  </a:ext>
                </a:extLst>
              </p:cNvPr>
              <p:cNvSpPr/>
              <p:nvPr/>
            </p:nvSpPr>
            <p:spPr>
              <a:xfrm>
                <a:off x="4302338" y="5528306"/>
                <a:ext cx="160867" cy="481756"/>
              </a:xfrm>
              <a:prstGeom prst="triangle">
                <a:avLst/>
              </a:prstGeom>
              <a:solidFill>
                <a:srgbClr val="4472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8" name="三角形 27">
                <a:extLst>
                  <a:ext uri="{FF2B5EF4-FFF2-40B4-BE49-F238E27FC236}">
                    <a16:creationId xmlns:a16="http://schemas.microsoft.com/office/drawing/2014/main" id="{0876B720-E7C7-7521-2DDB-D89F0364E43B}"/>
                  </a:ext>
                </a:extLst>
              </p:cNvPr>
              <p:cNvSpPr/>
              <p:nvPr/>
            </p:nvSpPr>
            <p:spPr>
              <a:xfrm rot="10800000">
                <a:off x="3611669" y="5545240"/>
                <a:ext cx="160867" cy="481756"/>
              </a:xfrm>
              <a:prstGeom prst="triangle">
                <a:avLst/>
              </a:prstGeom>
              <a:solidFill>
                <a:srgbClr val="4472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9" name="三角形 28">
                <a:extLst>
                  <a:ext uri="{FF2B5EF4-FFF2-40B4-BE49-F238E27FC236}">
                    <a16:creationId xmlns:a16="http://schemas.microsoft.com/office/drawing/2014/main" id="{2E2CBE07-7FA6-6186-A82B-C138E02EC4FA}"/>
                  </a:ext>
                </a:extLst>
              </p:cNvPr>
              <p:cNvSpPr/>
              <p:nvPr/>
            </p:nvSpPr>
            <p:spPr>
              <a:xfrm rot="10800000">
                <a:off x="2168206" y="5545241"/>
                <a:ext cx="160867" cy="481756"/>
              </a:xfrm>
              <a:prstGeom prst="triangle">
                <a:avLst/>
              </a:prstGeom>
              <a:solidFill>
                <a:srgbClr val="4472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48" name="下箭头 33">
              <a:extLst>
                <a:ext uri="{FF2B5EF4-FFF2-40B4-BE49-F238E27FC236}">
                  <a16:creationId xmlns:a16="http://schemas.microsoft.com/office/drawing/2014/main" id="{B81A55E0-7718-815F-52C5-1244E7FBB3FC}"/>
                </a:ext>
              </a:extLst>
            </p:cNvPr>
            <p:cNvSpPr/>
            <p:nvPr/>
          </p:nvSpPr>
          <p:spPr>
            <a:xfrm rot="16200000">
              <a:off x="2791848" y="3348647"/>
              <a:ext cx="547811" cy="711494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9" name="下箭头 34">
              <a:extLst>
                <a:ext uri="{FF2B5EF4-FFF2-40B4-BE49-F238E27FC236}">
                  <a16:creationId xmlns:a16="http://schemas.microsoft.com/office/drawing/2014/main" id="{F746D775-8766-9377-8C96-42548738BCC3}"/>
                </a:ext>
              </a:extLst>
            </p:cNvPr>
            <p:cNvSpPr/>
            <p:nvPr/>
          </p:nvSpPr>
          <p:spPr>
            <a:xfrm rot="16200000">
              <a:off x="2798014" y="4432964"/>
              <a:ext cx="547811" cy="711494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5" name="圆角矩形 50">
              <a:extLst>
                <a:ext uri="{FF2B5EF4-FFF2-40B4-BE49-F238E27FC236}">
                  <a16:creationId xmlns:a16="http://schemas.microsoft.com/office/drawing/2014/main" id="{1ADA2278-37EE-8DED-5A71-545D2345BEB4}"/>
                </a:ext>
              </a:extLst>
            </p:cNvPr>
            <p:cNvSpPr/>
            <p:nvPr/>
          </p:nvSpPr>
          <p:spPr>
            <a:xfrm>
              <a:off x="9587545" y="3663256"/>
              <a:ext cx="1991391" cy="1204851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热传导引起的温度滞后</a:t>
              </a:r>
            </a:p>
          </p:txBody>
        </p:sp>
      </p:grpSp>
      <p:sp>
        <p:nvSpPr>
          <p:cNvPr id="8" name="标题 1">
            <a:extLst>
              <a:ext uri="{FF2B5EF4-FFF2-40B4-BE49-F238E27FC236}">
                <a16:creationId xmlns:a16="http://schemas.microsoft.com/office/drawing/2014/main" id="{82A82B79-B92C-FC6B-D51C-C1C4CEA2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9385"/>
            <a:ext cx="10518140" cy="541655"/>
          </a:xfrm>
        </p:spPr>
        <p:txBody>
          <a:bodyPr/>
          <a:lstStyle/>
          <a:p>
            <a:r>
              <a:rPr lang="zh-CN" altLang="en-US" dirty="0"/>
              <a:t>横向模式不稳定性研究方法</a:t>
            </a:r>
          </a:p>
        </p:txBody>
      </p:sp>
    </p:spTree>
    <p:extLst>
      <p:ext uri="{BB962C8B-B14F-4D97-AF65-F5344CB8AC3E}">
        <p14:creationId xmlns:p14="http://schemas.microsoft.com/office/powerpoint/2010/main" val="120037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f026a07d-faee-4581-86db-6a3792326a99"/>
  <p:tag name="COMMONDATA" val="eyJoZGlkIjoiZjI0M2ZkYTNhZWViMzgyNzJiZmI0MTc3NGEzODU3NTA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4709</TotalTime>
  <Words>979</Words>
  <Application>Microsoft Office PowerPoint</Application>
  <PresentationFormat>宽屏</PresentationFormat>
  <Paragraphs>226</Paragraphs>
  <Slides>17</Slides>
  <Notes>13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等线</vt:lpstr>
      <vt:lpstr>等线 Light</vt:lpstr>
      <vt:lpstr>Microsoft YaHei</vt:lpstr>
      <vt:lpstr>Microsoft YaHei</vt:lpstr>
      <vt:lpstr>Arial</vt:lpstr>
      <vt:lpstr>Arial Black</vt:lpstr>
      <vt:lpstr>Calibri</vt:lpstr>
      <vt:lpstr>Cambria Math</vt:lpstr>
      <vt:lpstr>Times New Roman</vt:lpstr>
      <vt:lpstr>Wingdings</vt:lpstr>
      <vt:lpstr>Office 主题​​</vt:lpstr>
      <vt:lpstr>波动光学，固体传热联合仿真</vt:lpstr>
      <vt:lpstr>PowerPoint 演示文稿</vt:lpstr>
      <vt:lpstr>横向模式不稳定性研究背景</vt:lpstr>
      <vt:lpstr>横向模式不稳定性研究背景</vt:lpstr>
      <vt:lpstr>PowerPoint 演示文稿</vt:lpstr>
      <vt:lpstr>横向模式不稳定性研究方法</vt:lpstr>
      <vt:lpstr>横向模式不稳定性研究方法</vt:lpstr>
      <vt:lpstr>横向模式不稳定性研究方法</vt:lpstr>
      <vt:lpstr>横向模式不稳定性研究方法</vt:lpstr>
      <vt:lpstr>PowerPoint 演示文稿</vt:lpstr>
      <vt:lpstr>动态模式不稳定性研究</vt:lpstr>
      <vt:lpstr>动态模式不稳定性研究</vt:lpstr>
      <vt:lpstr>动态模式不稳定性研究</vt:lpstr>
      <vt:lpstr>动态模式不稳定性研究</vt:lpstr>
      <vt:lpstr>PowerPoint 演示文稿</vt:lpstr>
      <vt:lpstr>总结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议题1：SULF运行费（2022年度） 借款请示</dc:title>
  <dc:creator>SIOM ZTH</dc:creator>
  <cp:lastModifiedBy>Renji (Boris) Hao</cp:lastModifiedBy>
  <cp:revision>842</cp:revision>
  <cp:lastPrinted>2022-08-22T05:26:00Z</cp:lastPrinted>
  <dcterms:created xsi:type="dcterms:W3CDTF">2022-04-06T02:27:00Z</dcterms:created>
  <dcterms:modified xsi:type="dcterms:W3CDTF">2024-10-30T02:35:20Z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BE9B8932357E4A2588F450D18485AD01</vt:lpwstr>
  </property>
  <property fmtid="{D5CDD505-2E9C-101B-9397-08002B2CF9AE}" pid="3" name="KSOProductBuildVer">
    <vt:lpwstr>2052-11.1.0.14309</vt:lpwstr>
  </property>
</Properties>
</file>