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84" y="-60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latin typeface="+mn-lt"/>
                <a:ea typeface="+mn-ea"/>
              </a:rPr>
              <a:t>基于</a:t>
            </a:r>
            <a:r>
              <a:rPr lang="en-US" dirty="0">
                <a:latin typeface="+mn-lt"/>
                <a:ea typeface="+mn-ea"/>
              </a:rPr>
              <a:t> PandaX-20T </a:t>
            </a:r>
            <a:r>
              <a:rPr lang="en-US" dirty="0" err="1">
                <a:latin typeface="+mn-lt"/>
                <a:ea typeface="+mn-ea"/>
              </a:rPr>
              <a:t>超高纯氙除氡低温精馏塔大冷量回收节流制冷系统换热器的</a:t>
            </a:r>
            <a:r>
              <a:rPr lang="en-US" dirty="0">
                <a:latin typeface="+mn-lt"/>
                <a:ea typeface="+mn-ea"/>
              </a:rPr>
              <a:t> COMSOL </a:t>
            </a:r>
            <a:r>
              <a:rPr lang="en-US" dirty="0" err="1">
                <a:latin typeface="+mn-lt"/>
                <a:ea typeface="+mn-ea"/>
              </a:rPr>
              <a:t>模拟</a:t>
            </a:r>
            <a:endParaRPr lang="en-US" dirty="0">
              <a:latin typeface="+mn-lt"/>
              <a:ea typeface="+mn-ea"/>
            </a:endParaRPr>
          </a:p>
        </p:txBody>
      </p:sp>
      <p:sp>
        <p:nvSpPr>
          <p:cNvPr id="3" name="Content Placeholder 2"/>
          <p:cNvSpPr>
            <a:spLocks noGrp="1"/>
          </p:cNvSpPr>
          <p:nvPr>
            <p:ph sz="quarter" idx="10"/>
          </p:nvPr>
        </p:nvSpPr>
        <p:spPr>
          <a:xfrm>
            <a:off x="14197297" y="9149695"/>
            <a:ext cx="17520817" cy="1984280"/>
          </a:xfrm>
        </p:spPr>
        <p:txBody>
          <a:bodyPr/>
          <a:lstStyle/>
          <a:p>
            <a:r>
              <a:rPr lang="en-US" dirty="0">
                <a:latin typeface="+mn-lt"/>
              </a:rPr>
              <a:t>姚舜禹</a:t>
            </a:r>
            <a:r>
              <a:rPr lang="en-US" baseline="30000" dirty="0">
                <a:latin typeface="+mn-lt"/>
              </a:rPr>
              <a:t>1</a:t>
            </a:r>
            <a:r>
              <a:rPr lang="en-US" dirty="0">
                <a:latin typeface="+mn-lt"/>
              </a:rPr>
              <a:t>, 王舟</a:t>
            </a:r>
            <a:r>
              <a:rPr lang="en-US" baseline="30000" dirty="0">
                <a:latin typeface="+mn-lt"/>
              </a:rPr>
              <a:t>2</a:t>
            </a:r>
            <a:endParaRPr lang="en-US" dirty="0">
              <a:latin typeface="+mn-lt"/>
            </a:endParaRPr>
          </a:p>
          <a:p>
            <a:r>
              <a:rPr lang="en-US" dirty="0">
                <a:latin typeface="+mn-lt"/>
              </a:rPr>
              <a:t>1. 巴黎卓越工程师学院，</a:t>
            </a:r>
            <a:r>
              <a:rPr lang="en-US" dirty="0">
                <a:latin typeface="+mn-lt"/>
                <a:sym typeface="+mn-ea"/>
              </a:rPr>
              <a:t>上海交通大学</a:t>
            </a:r>
            <a:r>
              <a:rPr lang="en-US" dirty="0">
                <a:latin typeface="+mn-lt"/>
              </a:rPr>
              <a:t>，上海，中国。</a:t>
            </a:r>
          </a:p>
          <a:p>
            <a:r>
              <a:rPr lang="en-US" dirty="0">
                <a:latin typeface="+mn-lt"/>
              </a:rPr>
              <a:t>2. 李政道研究所，</a:t>
            </a:r>
            <a:r>
              <a:rPr lang="en-US" dirty="0">
                <a:latin typeface="+mn-lt"/>
                <a:sym typeface="+mn-ea"/>
              </a:rPr>
              <a:t>上海交通大学</a:t>
            </a:r>
            <a:r>
              <a:rPr lang="en-US" dirty="0">
                <a:latin typeface="+mn-lt"/>
              </a:rPr>
              <a:t>，上海，中国。</a:t>
            </a:r>
          </a:p>
        </p:txBody>
      </p:sp>
      <p:pic>
        <p:nvPicPr>
          <p:cNvPr id="18" name="图片占位符 17" descr="图片1"/>
          <p:cNvPicPr>
            <a:picLocks noGrp="1" noChangeAspect="1"/>
          </p:cNvPicPr>
          <p:nvPr>
            <p:ph type="pic" sz="quarter" idx="11"/>
          </p:nvPr>
        </p:nvPicPr>
        <p:blipFill>
          <a:blip r:embed="rId2"/>
          <a:srcRect t="7447" r="15945" b="1955"/>
          <a:stretch>
            <a:fillRect/>
          </a:stretch>
        </p:blipFill>
        <p:spPr>
          <a:xfrm>
            <a:off x="0" y="1534160"/>
            <a:ext cx="13772515" cy="9857105"/>
          </a:xfrm>
          <a:prstGeom prst="rect">
            <a:avLst/>
          </a:prstGeom>
        </p:spPr>
      </p:pic>
      <p:sp>
        <p:nvSpPr>
          <p:cNvPr id="6" name="Text Placeholder 5"/>
          <p:cNvSpPr>
            <a:spLocks noGrp="1"/>
          </p:cNvSpPr>
          <p:nvPr>
            <p:ph type="body" sz="quarter" idx="23"/>
          </p:nvPr>
        </p:nvSpPr>
        <p:spPr>
          <a:xfrm>
            <a:off x="17840960" y="21687790"/>
            <a:ext cx="13877290" cy="6889750"/>
          </a:xfrm>
        </p:spPr>
        <p:txBody>
          <a:bodyPr/>
          <a:lstStyle/>
          <a:p>
            <a:r>
              <a:rPr lang="en-US" dirty="0" err="1">
                <a:latin typeface="等线" panose="02010600030101010101" pitchFamily="2" charset="-122"/>
                <a:ea typeface="等线" panose="02010600030101010101" pitchFamily="2" charset="-122"/>
              </a:rPr>
              <a:t>模型中流体采用</a:t>
            </a:r>
            <a:r>
              <a:rPr lang="en-US" dirty="0">
                <a:latin typeface="等线" panose="02010600030101010101" pitchFamily="2" charset="-122"/>
                <a:ea typeface="等线" panose="02010600030101010101" pitchFamily="2" charset="-122"/>
              </a:rPr>
              <a:t> </a:t>
            </a:r>
            <a:r>
              <a:rPr lang="en-US" dirty="0"/>
              <a:t>R14 </a:t>
            </a:r>
            <a:r>
              <a:rPr lang="en-US" dirty="0">
                <a:latin typeface="等线" panose="02010600030101010101" pitchFamily="2" charset="-122"/>
                <a:ea typeface="等线" panose="02010600030101010101" pitchFamily="2" charset="-122"/>
              </a:rPr>
              <a:t>制冷剂，单路质量流率为</a:t>
            </a:r>
            <a:r>
              <a:rPr lang="en-US" dirty="0"/>
              <a:t>0.18 kg/s</a:t>
            </a:r>
            <a:r>
              <a:rPr lang="en-US" dirty="0">
                <a:latin typeface="等线" panose="02010600030101010101" pitchFamily="2" charset="-122"/>
                <a:ea typeface="等线" panose="02010600030101010101" pitchFamily="2" charset="-122"/>
              </a:rPr>
              <a:t>，再沸器四路并联后质量流率为</a:t>
            </a:r>
            <a:r>
              <a:rPr lang="en-US" dirty="0"/>
              <a:t>0.045 kg/s</a:t>
            </a:r>
            <a:r>
              <a:rPr lang="en-US" dirty="0">
                <a:latin typeface="等线" panose="02010600030101010101" pitchFamily="2" charset="-122"/>
                <a:ea typeface="等线" panose="02010600030101010101" pitchFamily="2" charset="-122"/>
              </a:rPr>
              <a:t>，液氙冷箱两路并联后质量流率为</a:t>
            </a:r>
            <a:r>
              <a:rPr lang="en-US" dirty="0"/>
              <a:t>0.09 kg/</a:t>
            </a:r>
            <a:r>
              <a:rPr lang="en-US" dirty="0" err="1"/>
              <a:t>s</a:t>
            </a:r>
            <a:r>
              <a:rPr lang="en-US" dirty="0" err="1">
                <a:latin typeface="等线" panose="02010600030101010101" pitchFamily="2" charset="-122"/>
                <a:ea typeface="等线" panose="02010600030101010101" pitchFamily="2" charset="-122"/>
              </a:rPr>
              <a:t>。再沸器入口处</a:t>
            </a:r>
            <a:r>
              <a:rPr lang="en-US" dirty="0">
                <a:latin typeface="等线" panose="02010600030101010101" pitchFamily="2" charset="-122"/>
                <a:ea typeface="等线" panose="02010600030101010101" pitchFamily="2" charset="-122"/>
              </a:rPr>
              <a:t> </a:t>
            </a:r>
            <a:r>
              <a:rPr lang="en-US" dirty="0"/>
              <a:t>R14 </a:t>
            </a:r>
            <a:r>
              <a:rPr lang="en-US" dirty="0">
                <a:latin typeface="等线" panose="02010600030101010101" pitchFamily="2" charset="-122"/>
                <a:ea typeface="等线" panose="02010600030101010101" pitchFamily="2" charset="-122"/>
              </a:rPr>
              <a:t>流体温度为</a:t>
            </a:r>
            <a:r>
              <a:rPr lang="en-US" dirty="0"/>
              <a:t>210 K</a:t>
            </a:r>
            <a:r>
              <a:rPr lang="en-US" dirty="0">
                <a:latin typeface="等线" panose="02010600030101010101" pitchFamily="2" charset="-122"/>
                <a:ea typeface="等线" panose="02010600030101010101" pitchFamily="2" charset="-122"/>
              </a:rPr>
              <a:t>，压力为</a:t>
            </a:r>
            <a:r>
              <a:rPr lang="en-US" dirty="0"/>
              <a:t>15 </a:t>
            </a:r>
            <a:r>
              <a:rPr lang="en-US" dirty="0" err="1"/>
              <a:t>bar</a:t>
            </a:r>
            <a:r>
              <a:rPr lang="en-US" dirty="0" err="1">
                <a:latin typeface="等线" panose="02010600030101010101" pitchFamily="2" charset="-122"/>
                <a:ea typeface="等线" panose="02010600030101010101" pitchFamily="2" charset="-122"/>
              </a:rPr>
              <a:t>；液氙冷箱入口处</a:t>
            </a:r>
            <a:r>
              <a:rPr lang="en-US" dirty="0">
                <a:latin typeface="等线" panose="02010600030101010101" pitchFamily="2" charset="-122"/>
                <a:ea typeface="等线" panose="02010600030101010101" pitchFamily="2" charset="-122"/>
              </a:rPr>
              <a:t> </a:t>
            </a:r>
            <a:r>
              <a:rPr lang="en-US" dirty="0"/>
              <a:t>R14 </a:t>
            </a:r>
            <a:r>
              <a:rPr lang="en-US" dirty="0">
                <a:latin typeface="等线" panose="02010600030101010101" pitchFamily="2" charset="-122"/>
                <a:ea typeface="等线" panose="02010600030101010101" pitchFamily="2" charset="-122"/>
              </a:rPr>
              <a:t>流体温度为</a:t>
            </a:r>
            <a:r>
              <a:rPr lang="en-US" dirty="0"/>
              <a:t>168.08 K</a:t>
            </a:r>
            <a:r>
              <a:rPr lang="en-US" dirty="0">
                <a:latin typeface="等线" panose="02010600030101010101" pitchFamily="2" charset="-122"/>
                <a:ea typeface="等线" panose="02010600030101010101" pitchFamily="2" charset="-122"/>
              </a:rPr>
              <a:t>，压力为</a:t>
            </a:r>
            <a:r>
              <a:rPr lang="en-US" dirty="0"/>
              <a:t>4 bar</a:t>
            </a:r>
            <a:r>
              <a:rPr lang="en-US" dirty="0">
                <a:latin typeface="等线" panose="02010600030101010101" pitchFamily="2" charset="-122"/>
                <a:ea typeface="等线" panose="02010600030101010101" pitchFamily="2" charset="-122"/>
              </a:rPr>
              <a:t>；为简化模型，将管壁温度恒定在</a:t>
            </a:r>
            <a:r>
              <a:rPr lang="en-US" dirty="0"/>
              <a:t>178 K </a:t>
            </a:r>
            <a:r>
              <a:rPr lang="en-US" dirty="0">
                <a:latin typeface="等线" panose="02010600030101010101" pitchFamily="2" charset="-122"/>
                <a:ea typeface="等线" panose="02010600030101010101" pitchFamily="2" charset="-122"/>
              </a:rPr>
              <a:t>以模拟管路外部温度为</a:t>
            </a:r>
            <a:r>
              <a:rPr lang="en-US" dirty="0"/>
              <a:t>178 K </a:t>
            </a:r>
            <a:r>
              <a:rPr lang="en-US" dirty="0" err="1">
                <a:latin typeface="等线" panose="02010600030101010101" pitchFamily="2" charset="-122"/>
                <a:ea typeface="等线" panose="02010600030101010101" pitchFamily="2" charset="-122"/>
              </a:rPr>
              <a:t>的氙气</a:t>
            </a:r>
            <a:r>
              <a:rPr lang="en-US" dirty="0">
                <a:latin typeface="等线" panose="02010600030101010101" pitchFamily="2" charset="-122"/>
                <a:ea typeface="等线" panose="02010600030101010101" pitchFamily="2" charset="-122"/>
              </a:rPr>
              <a:t>。</a:t>
            </a:r>
          </a:p>
          <a:p>
            <a:r>
              <a:rPr lang="en-US" dirty="0">
                <a:latin typeface="等线" panose="02010600030101010101" pitchFamily="2" charset="-122"/>
                <a:ea typeface="等线" panose="02010600030101010101" pitchFamily="2" charset="-122"/>
              </a:rPr>
              <a:t>因 </a:t>
            </a:r>
            <a:r>
              <a:rPr lang="en-US" dirty="0"/>
              <a:t>COMSOL</a:t>
            </a:r>
            <a:r>
              <a:rPr lang="en-US" dirty="0">
                <a:latin typeface="等线" panose="02010600030101010101" pitchFamily="2" charset="-122"/>
                <a:ea typeface="等线" panose="02010600030101010101" pitchFamily="2" charset="-122"/>
              </a:rPr>
              <a:t> 自带材料库中没有</a:t>
            </a:r>
            <a:r>
              <a:rPr lang="en-US" dirty="0"/>
              <a:t>R14</a:t>
            </a:r>
            <a:r>
              <a:rPr lang="en-US" dirty="0">
                <a:latin typeface="等线" panose="02010600030101010101" pitchFamily="2" charset="-122"/>
                <a:ea typeface="等线" panose="02010600030101010101" pitchFamily="2" charset="-122"/>
              </a:rPr>
              <a:t>制冷剂材料，由 </a:t>
            </a:r>
            <a:r>
              <a:rPr lang="en-US" dirty="0"/>
              <a:t>NIST </a:t>
            </a:r>
            <a:r>
              <a:rPr lang="en-US" dirty="0" err="1">
                <a:latin typeface="等线" panose="02010600030101010101" pitchFamily="2" charset="-122"/>
                <a:ea typeface="等线" panose="02010600030101010101" pitchFamily="2" charset="-122"/>
              </a:rPr>
              <a:t>查询了</a:t>
            </a:r>
            <a:r>
              <a:rPr lang="en-US" dirty="0">
                <a:latin typeface="等线" panose="02010600030101010101" pitchFamily="2" charset="-122"/>
                <a:ea typeface="等线" panose="02010600030101010101" pitchFamily="2" charset="-122"/>
              </a:rPr>
              <a:t> </a:t>
            </a:r>
            <a:r>
              <a:rPr lang="en-US" dirty="0"/>
              <a:t>R14 </a:t>
            </a:r>
            <a:r>
              <a:rPr lang="en-US" dirty="0" err="1">
                <a:latin typeface="等线" panose="02010600030101010101" pitchFamily="2" charset="-122"/>
                <a:ea typeface="等线" panose="02010600030101010101" pitchFamily="2" charset="-122"/>
              </a:rPr>
              <a:t>的物性参数，自定义</a:t>
            </a:r>
            <a:r>
              <a:rPr lang="en-US">
                <a:latin typeface="等线" panose="02010600030101010101" pitchFamily="2" charset="-122"/>
                <a:ea typeface="等线" panose="02010600030101010101" pitchFamily="2" charset="-122"/>
              </a:rPr>
              <a:t> </a:t>
            </a:r>
            <a:r>
              <a:rPr lang="en-US"/>
              <a:t>R14 </a:t>
            </a:r>
            <a:r>
              <a:rPr lang="en-US">
                <a:latin typeface="等线" panose="02010600030101010101" pitchFamily="2" charset="-122"/>
                <a:ea typeface="等线" panose="02010600030101010101" pitchFamily="2" charset="-122"/>
              </a:rPr>
              <a:t>材料</a:t>
            </a:r>
            <a:r>
              <a:rPr lang="en-US" dirty="0">
                <a:latin typeface="等线" panose="02010600030101010101" pitchFamily="2" charset="-122"/>
                <a:ea typeface="等线" panose="02010600030101010101" pitchFamily="2" charset="-122"/>
              </a:rPr>
              <a:t>。</a:t>
            </a:r>
          </a:p>
          <a:p>
            <a:r>
              <a:rPr lang="en-US" dirty="0">
                <a:latin typeface="等线" panose="02010600030101010101" pitchFamily="2" charset="-122"/>
                <a:ea typeface="等线" panose="02010600030101010101" pitchFamily="2" charset="-122"/>
              </a:rPr>
              <a:t>物理场采用“</a:t>
            </a:r>
            <a:r>
              <a:rPr lang="en-US" dirty="0" err="1">
                <a:latin typeface="等线" panose="02010600030101010101" pitchFamily="2" charset="-122"/>
                <a:ea typeface="等线" panose="02010600030101010101" pitchFamily="2" charset="-122"/>
              </a:rPr>
              <a:t>非等温流动</a:t>
            </a:r>
            <a:r>
              <a:rPr lang="en-US" dirty="0">
                <a:latin typeface="等线" panose="02010600030101010101" pitchFamily="2" charset="-122"/>
                <a:ea typeface="等线" panose="02010600030101010101" pitchFamily="2" charset="-122"/>
              </a:rPr>
              <a:t>”，“</a:t>
            </a:r>
            <a:r>
              <a:rPr lang="en-US" dirty="0" err="1">
                <a:latin typeface="等线" panose="02010600030101010101" pitchFamily="2" charset="-122"/>
                <a:ea typeface="等线" panose="02010600030101010101" pitchFamily="2" charset="-122"/>
              </a:rPr>
              <a:t>层流</a:t>
            </a:r>
            <a:r>
              <a:rPr lang="en-US" dirty="0">
                <a:latin typeface="等线" panose="02010600030101010101" pitchFamily="2" charset="-122"/>
                <a:ea typeface="等线" panose="02010600030101010101" pitchFamily="2" charset="-122"/>
              </a:rPr>
              <a:t>”，“</a:t>
            </a:r>
            <a:r>
              <a:rPr lang="en-US" dirty="0" err="1">
                <a:latin typeface="等线" panose="02010600030101010101" pitchFamily="2" charset="-122"/>
                <a:ea typeface="等线" panose="02010600030101010101" pitchFamily="2" charset="-122"/>
              </a:rPr>
              <a:t>流体传热</a:t>
            </a:r>
            <a:r>
              <a:rPr lang="en-US" dirty="0">
                <a:latin typeface="等线" panose="02010600030101010101" pitchFamily="2" charset="-122"/>
                <a:ea typeface="等线" panose="02010600030101010101" pitchFamily="2" charset="-122"/>
              </a:rPr>
              <a:t>”。</a:t>
            </a:r>
          </a:p>
        </p:txBody>
      </p:sp>
      <p:sp>
        <p:nvSpPr>
          <p:cNvPr id="7" name="Text Placeholder 6"/>
          <p:cNvSpPr>
            <a:spLocks noGrp="1"/>
          </p:cNvSpPr>
          <p:nvPr>
            <p:ph type="body" sz="quarter" idx="24"/>
          </p:nvPr>
        </p:nvSpPr>
        <p:spPr/>
        <p:txBody>
          <a:bodyPr/>
          <a:lstStyle/>
          <a:p>
            <a:r>
              <a:rPr lang="en-US">
                <a:latin typeface="+mn-lt"/>
              </a:rPr>
              <a:t>[1]Yi-Yie,Yan,and,et al.Condensation heat transfer and pressure drop of refrigerant R-134a in a small pipe[J].International Journal of Heat &amp; Mass Transfer, 1999.DOI:10.1016/S0017-9310(98)00195-1.</a:t>
            </a:r>
          </a:p>
        </p:txBody>
      </p:sp>
      <p:sp>
        <p:nvSpPr>
          <p:cNvPr id="8" name="Content Placeholder 7"/>
          <p:cNvSpPr>
            <a:spLocks noGrp="1"/>
          </p:cNvSpPr>
          <p:nvPr>
            <p:ph sz="quarter" idx="26"/>
          </p:nvPr>
        </p:nvSpPr>
        <p:spPr>
          <a:xfrm>
            <a:off x="14197330" y="5683250"/>
            <a:ext cx="18043525" cy="3837940"/>
          </a:xfrm>
        </p:spPr>
        <p:txBody>
          <a:bodyPr/>
          <a:lstStyle/>
          <a:p>
            <a:r>
              <a:rPr lang="zh-CN" altLang="en-US" dirty="0">
                <a:latin typeface="+mn-lt"/>
              </a:rPr>
              <a:t>本研究以 PandaX-20T 超高纯氙除氡低温精馏塔大冷量回收节流制冷系统中的换热器设计为研究对象，旨在解决液氙冷箱和再沸器在实际工况中的流阻问题。</a:t>
            </a:r>
          </a:p>
        </p:txBody>
      </p:sp>
      <p:sp>
        <p:nvSpPr>
          <p:cNvPr id="5" name="Text Placeholder 4"/>
          <p:cNvSpPr>
            <a:spLocks noGrp="1"/>
          </p:cNvSpPr>
          <p:nvPr>
            <p:ph type="body" sz="quarter" idx="18"/>
          </p:nvPr>
        </p:nvSpPr>
        <p:spPr/>
        <p:txBody>
          <a:bodyPr/>
          <a:lstStyle/>
          <a:p>
            <a:r>
              <a:rPr lang="en-US" altLang="zh-CN" dirty="0">
                <a:latin typeface="+mn-ea"/>
              </a:rPr>
              <a:t>本</a:t>
            </a:r>
            <a:r>
              <a:rPr lang="zh-CN" altLang="en-US" dirty="0">
                <a:latin typeface="+mn-ea"/>
              </a:rPr>
              <a:t>研究</a:t>
            </a:r>
            <a:r>
              <a:rPr lang="en-US" altLang="zh-CN" dirty="0">
                <a:latin typeface="+mn-ea"/>
              </a:rPr>
              <a:t>以 </a:t>
            </a:r>
            <a:r>
              <a:rPr lang="en-US" altLang="zh-CN" dirty="0"/>
              <a:t>PandaX-20T</a:t>
            </a:r>
            <a:r>
              <a:rPr lang="en-US" altLang="zh-CN" dirty="0">
                <a:latin typeface="+mn-ea"/>
              </a:rPr>
              <a:t> 超高纯氙除氡低温精馏塔大冷量回收节流制冷系统中的换热器</a:t>
            </a:r>
            <a:r>
              <a:rPr lang="zh-CN" altLang="en-US" dirty="0">
                <a:latin typeface="+mn-ea"/>
              </a:rPr>
              <a:t>设计</a:t>
            </a:r>
            <a:r>
              <a:rPr lang="en-US" altLang="zh-CN" dirty="0" err="1">
                <a:latin typeface="+mn-ea"/>
              </a:rPr>
              <a:t>为研究对象，旨在解决液氙冷箱和再沸器在实际工况中的流阻问题。在</a:t>
            </a:r>
            <a:r>
              <a:rPr lang="en-US" altLang="zh-CN" dirty="0">
                <a:latin typeface="+mn-ea"/>
              </a:rPr>
              <a:t> </a:t>
            </a:r>
            <a:r>
              <a:rPr lang="en-US" altLang="zh-CN" dirty="0"/>
              <a:t>PandaX-20T</a:t>
            </a:r>
            <a:r>
              <a:rPr lang="en-US" altLang="zh-CN" dirty="0">
                <a:latin typeface="+mn-ea"/>
              </a:rPr>
              <a:t> 超高纯氙除氡低温精馏塔大冷量回收节流制冷系统的验证实验中我们发现，单路盘管换热器流阻较大，导致压缩机前后压差偏离设计工况，并随着循环流量的上升触发压缩机停机保护。因此，我们提出了四路并联式和两路并联式的异形弯管换热器，分别应用于再沸器和液氙冷箱。此设计不仅能有效降低管路中的流阻，还可以避免再沸器中液膜及液氙冷箱中气泡形成热阻对换热的影响。本研究基于 </a:t>
            </a:r>
            <a:r>
              <a:rPr lang="en-US" altLang="zh-CN" dirty="0"/>
              <a:t>COMSOL </a:t>
            </a:r>
            <a:r>
              <a:rPr lang="en-US" altLang="zh-CN" dirty="0" err="1">
                <a:latin typeface="+mn-ea"/>
              </a:rPr>
              <a:t>软件对异形弯管换热器进行模拟，这些模拟结果将为有限空间内盘管式换热器的改进优化提供重要数据和参考，为相关工程实践提供指导</a:t>
            </a:r>
            <a:r>
              <a:rPr lang="en-US" altLang="zh-CN" dirty="0">
                <a:latin typeface="+mn-ea"/>
              </a:rPr>
              <a:t>。</a:t>
            </a:r>
          </a:p>
        </p:txBody>
      </p:sp>
      <p:sp>
        <p:nvSpPr>
          <p:cNvPr id="9" name="Text Placeholder 8"/>
          <p:cNvSpPr>
            <a:spLocks noGrp="1"/>
          </p:cNvSpPr>
          <p:nvPr>
            <p:ph type="body" sz="quarter" idx="27"/>
          </p:nvPr>
        </p:nvSpPr>
        <p:spPr/>
        <p:txBody>
          <a:bodyPr/>
          <a:lstStyle/>
          <a:p>
            <a:r>
              <a:rPr lang="zh-CN" altLang="en-US" dirty="0"/>
              <a:t>摘要</a:t>
            </a:r>
          </a:p>
        </p:txBody>
      </p:sp>
      <p:sp>
        <p:nvSpPr>
          <p:cNvPr id="10" name="Text Placeholder 9"/>
          <p:cNvSpPr>
            <a:spLocks noGrp="1"/>
          </p:cNvSpPr>
          <p:nvPr>
            <p:ph type="body" sz="quarter" idx="28"/>
          </p:nvPr>
        </p:nvSpPr>
        <p:spPr>
          <a:xfrm>
            <a:off x="17840960" y="20398105"/>
            <a:ext cx="13877290" cy="1303655"/>
          </a:xfrm>
        </p:spPr>
        <p:txBody>
          <a:bodyPr/>
          <a:lstStyle/>
          <a:p>
            <a:r>
              <a:rPr lang="zh-CN" altLang="en-US" dirty="0"/>
              <a:t>方法</a:t>
            </a:r>
          </a:p>
        </p:txBody>
      </p:sp>
      <p:sp>
        <p:nvSpPr>
          <p:cNvPr id="12" name="Text Placeholder 11"/>
          <p:cNvSpPr>
            <a:spLocks noGrp="1"/>
          </p:cNvSpPr>
          <p:nvPr>
            <p:ph type="body" sz="quarter" idx="30"/>
          </p:nvPr>
        </p:nvSpPr>
        <p:spPr/>
        <p:txBody>
          <a:bodyPr/>
          <a:lstStyle/>
          <a:p>
            <a:pPr algn="ctr"/>
            <a:r>
              <a:rPr lang="zh-CN" altLang="en-US" dirty="0"/>
              <a:t>图</a:t>
            </a:r>
            <a:r>
              <a:rPr lang="en-US" altLang="zh-CN" dirty="0"/>
              <a:t>1.</a:t>
            </a:r>
            <a:r>
              <a:rPr lang="zh-CN" altLang="en-US" dirty="0"/>
              <a:t>大冷量回收系统中的异形弯管换热器</a:t>
            </a:r>
          </a:p>
        </p:txBody>
      </p:sp>
      <p:sp>
        <p:nvSpPr>
          <p:cNvPr id="14" name="Text Placeholder 13"/>
          <p:cNvSpPr>
            <a:spLocks noGrp="1"/>
          </p:cNvSpPr>
          <p:nvPr>
            <p:ph type="body" sz="quarter" idx="32"/>
          </p:nvPr>
        </p:nvSpPr>
        <p:spPr/>
        <p:txBody>
          <a:bodyPr/>
          <a:lstStyle/>
          <a:p>
            <a:r>
              <a:rPr lang="zh-CN" altLang="en-US" dirty="0">
                <a:latin typeface="+mn-ea"/>
              </a:rPr>
              <a:t>本研究旨在研究再沸器和液氙冷箱中的异形弯管换热器流阻。从图中可以看出，经计算，最终得出再沸器流阻为</a:t>
            </a:r>
            <a:r>
              <a:rPr lang="en-US" altLang="zh-CN" dirty="0"/>
              <a:t>7×10</a:t>
            </a:r>
            <a:r>
              <a:rPr lang="en-US" altLang="zh-CN" baseline="30000" dirty="0"/>
              <a:t>3</a:t>
            </a:r>
            <a:r>
              <a:rPr lang="en-US" altLang="zh-CN" dirty="0"/>
              <a:t> Pa</a:t>
            </a:r>
            <a:r>
              <a:rPr lang="zh-CN" altLang="en-US" dirty="0">
                <a:latin typeface="+mn-ea"/>
              </a:rPr>
              <a:t>，液氙冷箱流阻为</a:t>
            </a:r>
            <a:r>
              <a:rPr lang="en-US" altLang="zh-CN" dirty="0"/>
              <a:t>4.5×10</a:t>
            </a:r>
            <a:r>
              <a:rPr lang="en-US" altLang="zh-CN" baseline="30000" dirty="0"/>
              <a:t>4</a:t>
            </a:r>
            <a:r>
              <a:rPr lang="en-US" altLang="zh-CN" dirty="0"/>
              <a:t> Pa</a:t>
            </a:r>
            <a:r>
              <a:rPr lang="zh-CN" altLang="en-US" dirty="0">
                <a:latin typeface="+mn-ea"/>
              </a:rPr>
              <a:t>。相比于单路式换热管路，流阻均大幅下降。</a:t>
            </a:r>
          </a:p>
          <a:p>
            <a:r>
              <a:rPr lang="zh-CN" altLang="en-US" dirty="0">
                <a:latin typeface="+mn-ea"/>
              </a:rPr>
              <a:t>通过结果讨论，证明了将再沸器和液氙冷箱的换热管路分别改为四路并联及两路并联后对于流阻下降的积极作用。证明了异形弯管换热器相比于传统盘管式换热器的优势。在实际工程中，异形弯管换热器不仅解决了流阻过大导致大流量情况下压缩机停机保护的问题，还避免了换热器表面液膜和气泡的形成，提高了换热器的换热效率。</a:t>
            </a:r>
          </a:p>
        </p:txBody>
      </p:sp>
      <p:sp>
        <p:nvSpPr>
          <p:cNvPr id="15" name="Text Placeholder 14"/>
          <p:cNvSpPr>
            <a:spLocks noGrp="1"/>
          </p:cNvSpPr>
          <p:nvPr>
            <p:ph type="body" sz="quarter" idx="33"/>
          </p:nvPr>
        </p:nvSpPr>
        <p:spPr/>
        <p:txBody>
          <a:bodyPr/>
          <a:lstStyle/>
          <a:p>
            <a:r>
              <a:rPr lang="zh-CN" altLang="en-US"/>
              <a:t>结果</a:t>
            </a:r>
          </a:p>
        </p:txBody>
      </p:sp>
      <p:sp>
        <p:nvSpPr>
          <p:cNvPr id="17" name="Text Placeholder 16"/>
          <p:cNvSpPr>
            <a:spLocks noGrp="1"/>
          </p:cNvSpPr>
          <p:nvPr>
            <p:ph type="body" sz="quarter" idx="35"/>
          </p:nvPr>
        </p:nvSpPr>
        <p:spPr/>
        <p:txBody>
          <a:bodyPr/>
          <a:lstStyle/>
          <a:p>
            <a:pPr algn="ctr"/>
            <a:r>
              <a:rPr lang="zh-CN" altLang="en-US" dirty="0"/>
              <a:t>图</a:t>
            </a:r>
            <a:r>
              <a:rPr lang="en-US" altLang="zh-CN" dirty="0"/>
              <a:t>2.</a:t>
            </a:r>
            <a:r>
              <a:rPr lang="zh-CN" altLang="en-US" dirty="0"/>
              <a:t>液氙冷箱与再沸器压力</a:t>
            </a:r>
          </a:p>
        </p:txBody>
      </p:sp>
      <p:pic>
        <p:nvPicPr>
          <p:cNvPr id="19" name="图片 7"/>
          <p:cNvPicPr>
            <a:picLocks noChangeAspect="1"/>
          </p:cNvPicPr>
          <p:nvPr/>
        </p:nvPicPr>
        <p:blipFill>
          <a:blip r:embed="rId3"/>
          <a:stretch>
            <a:fillRect/>
          </a:stretch>
        </p:blipFill>
        <p:spPr>
          <a:xfrm>
            <a:off x="1196912" y="21136107"/>
            <a:ext cx="7685297" cy="5961883"/>
          </a:xfrm>
          <a:prstGeom prst="rect">
            <a:avLst/>
          </a:prstGeom>
          <a:noFill/>
          <a:ln>
            <a:noFill/>
          </a:ln>
        </p:spPr>
      </p:pic>
      <p:pic>
        <p:nvPicPr>
          <p:cNvPr id="20" name="图片 6"/>
          <p:cNvPicPr/>
          <p:nvPr/>
        </p:nvPicPr>
        <p:blipFill>
          <a:blip r:embed="rId4"/>
          <a:stretch>
            <a:fillRect/>
          </a:stretch>
        </p:blipFill>
        <p:spPr>
          <a:xfrm>
            <a:off x="9011945" y="21136107"/>
            <a:ext cx="7909059" cy="5961883"/>
          </a:xfrm>
          <a:prstGeom prst="rect">
            <a:avLst/>
          </a:prstGeom>
          <a:noFill/>
          <a:ln>
            <a:noFill/>
          </a:ln>
        </p:spPr>
      </p:pic>
      <p:pic>
        <p:nvPicPr>
          <p:cNvPr id="32" name="图片 14"/>
          <p:cNvPicPr/>
          <p:nvPr/>
        </p:nvPicPr>
        <p:blipFill>
          <a:blip r:embed="rId2"/>
          <a:srcRect r="18910" b="181"/>
          <a:stretch>
            <a:fillRect/>
          </a:stretch>
        </p:blipFill>
        <p:spPr>
          <a:xfrm>
            <a:off x="16631285" y="29567505"/>
            <a:ext cx="7727950" cy="6316980"/>
          </a:xfrm>
          <a:prstGeom prst="rect">
            <a:avLst/>
          </a:prstGeom>
          <a:noFill/>
          <a:ln>
            <a:noFill/>
          </a:ln>
        </p:spPr>
      </p:pic>
      <p:pic>
        <p:nvPicPr>
          <p:cNvPr id="33" name="图片 15"/>
          <p:cNvPicPr/>
          <p:nvPr/>
        </p:nvPicPr>
        <p:blipFill>
          <a:blip r:embed="rId5"/>
          <a:srcRect r="28691" b="-1597"/>
          <a:stretch>
            <a:fillRect/>
          </a:stretch>
        </p:blipFill>
        <p:spPr>
          <a:xfrm>
            <a:off x="24430990" y="29567505"/>
            <a:ext cx="7250430" cy="6316980"/>
          </a:xfrm>
          <a:prstGeom prst="rect">
            <a:avLst/>
          </a:prstGeom>
          <a:noFill/>
          <a:ln>
            <a:noFill/>
          </a:ln>
        </p:spPr>
      </p:pic>
      <p:pic>
        <p:nvPicPr>
          <p:cNvPr id="21" name="图片 20"/>
          <p:cNvPicPr>
            <a:picLocks noChangeAspect="1"/>
          </p:cNvPicPr>
          <p:nvPr/>
        </p:nvPicPr>
        <p:blipFill>
          <a:blip r:embed="rId6"/>
          <a:stretch>
            <a:fillRect/>
          </a:stretch>
        </p:blipFill>
        <p:spPr>
          <a:xfrm>
            <a:off x="18175605" y="38795325"/>
            <a:ext cx="11839575" cy="373888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3d736954-ffb5-4c28-ad49-f5b0aca5c076"/>
  <p:tag name="COMMONDATA" val="eyJoZGlkIjoiZjkyNTE4NDZjYmJlYmU3NDcwOGE0ZWQxNzliODhkY2U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TotalTime>
  <Words>412</Words>
  <Application>Microsoft Office PowerPoint</Application>
  <PresentationFormat>自定义</PresentationFormat>
  <Paragraphs>17</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基于 PandaX-20T 超高纯氙除氡低温精馏塔大冷量回收节流制冷系统换热器的 COMSOL 模拟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134</cp:revision>
  <cp:lastPrinted>2023-01-06T15:48:00Z</cp:lastPrinted>
  <dcterms:created xsi:type="dcterms:W3CDTF">2023-01-03T14:57:00Z</dcterms:created>
  <dcterms:modified xsi:type="dcterms:W3CDTF">2024-10-23T08:01:13Z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500DEF2D646245E8A744AA9267ED79BA</vt:lpwstr>
  </property>
  <property fmtid="{D5CDD505-2E9C-101B-9397-08002B2CF9AE}" pid="3" name="KSOProductBuildVer">
    <vt:lpwstr>2052-11.1.0.12165</vt:lpwstr>
  </property>
</Properties>
</file>