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mp4" ContentType="video/mp4"/>
  <Default Extension="rels" ContentType="application/vnd.openxmlformats-package.relationships+xml"/>
  <Override PartName="/customXml/itemProps57.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8.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24"/>
  </p:notesMasterIdLst>
  <p:sldIdLst>
    <p:sldId id="260" r:id="rId4"/>
    <p:sldId id="261" r:id="rId5"/>
    <p:sldId id="268" r:id="rId6"/>
    <p:sldId id="263" r:id="rId7"/>
    <p:sldId id="269" r:id="rId8"/>
    <p:sldId id="259" r:id="rId9"/>
    <p:sldId id="264" r:id="rId10"/>
    <p:sldId id="265" r:id="rId11"/>
    <p:sldId id="266" r:id="rId12"/>
    <p:sldId id="279" r:id="rId13"/>
    <p:sldId id="284" r:id="rId14"/>
    <p:sldId id="283" r:id="rId15"/>
    <p:sldId id="285" r:id="rId16"/>
    <p:sldId id="286" r:id="rId17"/>
    <p:sldId id="291" r:id="rId18"/>
    <p:sldId id="287" r:id="rId19"/>
    <p:sldId id="289" r:id="rId20"/>
    <p:sldId id="290" r:id="rId21"/>
    <p:sldId id="288" r:id="rId22"/>
    <p:sldId id="267" r:id="rId23"/>
  </p:sldIdLst>
  <p:sldSz cx="12192000" cy="6858000"/>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演讲指南" id="{1D283734-09C6-A448-A6E6-27D096D173DF}">
          <p14:sldIdLst/>
        </p14:section>
        <p14:section name="标题页" id="{3B75F973-006B-044F-AFED-1605F01ED369}">
          <p14:sldIdLst>
            <p14:sldId id="260"/>
            <p14:sldId id="261"/>
          </p14:sldIdLst>
        </p14:section>
        <p14:section name="背景介绍" id="{93FBAA92-BE94-1A4E-A83E-0B5BB1550756}">
          <p14:sldIdLst>
            <p14:sldId id="268"/>
            <p14:sldId id="263"/>
            <p14:sldId id="269"/>
            <p14:sldId id="259"/>
          </p14:sldIdLst>
        </p14:section>
        <p14:section name="研究目的" id="{8A8DBBAA-16CF-4C40-9012-5C0969D79D24}">
          <p14:sldIdLst>
            <p14:sldId id="264"/>
          </p14:sldIdLst>
        </p14:section>
        <p14:section name="研究方法" id="{BF44FDA1-1C49-488A-9E6E-E13FD19DF69B}">
          <p14:sldIdLst>
            <p14:sldId id="265"/>
          </p14:sldIdLst>
        </p14:section>
        <p14:section name="仿真结果" id="{A94D52AA-9261-B741-B6C9-5AB8AE38FA85}">
          <p14:sldIdLst>
            <p14:sldId id="266"/>
            <p14:sldId id="279"/>
            <p14:sldId id="284"/>
            <p14:sldId id="283"/>
            <p14:sldId id="285"/>
            <p14:sldId id="286"/>
            <p14:sldId id="291"/>
            <p14:sldId id="287"/>
            <p14:sldId id="289"/>
            <p14:sldId id="290"/>
            <p14:sldId id="288"/>
          </p14:sldIdLst>
        </p14:section>
        <p14:section name="结论" id="{857989CE-FEDC-A247-BEEC-5B346E675955}">
          <p14:sldIdLst>
            <p14:sldId id="26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B82"/>
    <a:srgbClr val="33B885"/>
    <a:srgbClr val="E0F782"/>
    <a:srgbClr val="0079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57" autoAdjust="0"/>
    <p:restoredTop sz="96405"/>
  </p:normalViewPr>
  <p:slideViewPr>
    <p:cSldViewPr snapToGrid="0">
      <p:cViewPr varScale="1">
        <p:scale>
          <a:sx n="114" d="100"/>
          <a:sy n="114" d="100"/>
        </p:scale>
        <p:origin x="44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58.xml"/><Relationship Id="rId3" Type="http://schemas.openxmlformats.org/officeDocument/2006/relationships/slideMaster" Target="slideMasters/slideMaster2.xml"/><Relationship Id="rId29" Type="http://schemas.openxmlformats.org/officeDocument/2006/relationships/customXml" Target="../customXml/item1.xml"/><Relationship Id="rId28" Type="http://schemas.openxmlformats.org/officeDocument/2006/relationships/customXmlProps" Target="../customXml/itemProps57.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4" Type="http://schemas.microsoft.com/office/2011/relationships/chartColorStyle" Target="colors1.xml"/><Relationship Id="rId3" Type="http://schemas.microsoft.com/office/2011/relationships/chartStyle" Target="style1.xml"/><Relationship Id="rId2" Type="http://schemas.openxmlformats.org/officeDocument/2006/relationships/themeOverride" Target="../theme/themeOverride1.xml"/><Relationship Id="rId1" Type="http://schemas.openxmlformats.org/officeDocument/2006/relationships/oleObject" Target="file:///E:\RealWell\data_summary.xlsx" TargetMode="External"/></Relationships>
</file>

<file path=ppt/charts/_rels/chart2.xml.rels><?xml version="1.0" encoding="UTF-8" standalone="yes"?>
<Relationships xmlns="http://schemas.openxmlformats.org/package/2006/relationships"><Relationship Id="rId2" Type="http://schemas.openxmlformats.org/officeDocument/2006/relationships/themeOverride" Target="../theme/themeOverride2.xml"/><Relationship Id="rId1" Type="http://schemas.openxmlformats.org/officeDocument/2006/relationships/oleObject" Target="file:///E:\RealWell\data_summary.20240402152221042.xlsx" TargetMode="External"/></Relationships>
</file>

<file path=ppt/charts/_rels/chart3.xml.rels><?xml version="1.0" encoding="UTF-8" standalone="yes"?>
<Relationships xmlns="http://schemas.openxmlformats.org/package/2006/relationships"><Relationship Id="rId2" Type="http://schemas.openxmlformats.org/officeDocument/2006/relationships/themeOverride" Target="../theme/themeOverride3.xml"/><Relationship Id="rId1" Type="http://schemas.openxmlformats.org/officeDocument/2006/relationships/oleObject" Target="file:///E:\RealWell\data_summary.20240402152221042.xlsx" TargetMode="External"/></Relationships>
</file>

<file path=ppt/charts/_rels/chart4.xml.rels><?xml version="1.0" encoding="UTF-8" standalone="yes"?>
<Relationships xmlns="http://schemas.openxmlformats.org/package/2006/relationships"><Relationship Id="rId2" Type="http://schemas.openxmlformats.org/officeDocument/2006/relationships/themeOverride" Target="../theme/themeOverride4.xml"/><Relationship Id="rId1" Type="http://schemas.openxmlformats.org/officeDocument/2006/relationships/oleObject" Target="file:///E:\RealWell\data_summary.20240402152221042.xlsx" TargetMode="External"/></Relationships>
</file>

<file path=ppt/charts/_rels/chart5.xml.rels><?xml version="1.0" encoding="UTF-8" standalone="yes"?>
<Relationships xmlns="http://schemas.openxmlformats.org/package/2006/relationships"><Relationship Id="rId2" Type="http://schemas.openxmlformats.org/officeDocument/2006/relationships/themeOverride" Target="../theme/themeOverride5.xml"/><Relationship Id="rId1" Type="http://schemas.openxmlformats.org/officeDocument/2006/relationships/oleObject" Target="file:///E:\RealWell\data_summary.20240402152221042.xlsx" TargetMode="External"/></Relationships>
</file>

<file path=ppt/charts/_rels/chart6.xml.rels><?xml version="1.0" encoding="UTF-8" standalone="yes"?>
<Relationships xmlns="http://schemas.openxmlformats.org/package/2006/relationships"><Relationship Id="rId4" Type="http://schemas.microsoft.com/office/2011/relationships/chartColorStyle" Target="colors2.xml"/><Relationship Id="rId3" Type="http://schemas.microsoft.com/office/2011/relationships/chartStyle" Target="style2.xml"/><Relationship Id="rId2" Type="http://schemas.openxmlformats.org/officeDocument/2006/relationships/themeOverride" Target="../theme/themeOverride6.xml"/><Relationship Id="rId1" Type="http://schemas.openxmlformats.org/officeDocument/2006/relationships/oleObject" Target="file:///E:\RealWell\data_summary.20240402152221042.xlsx" TargetMode="External"/></Relationships>
</file>

<file path=ppt/charts/_rels/chart7.xml.rels><?xml version="1.0" encoding="UTF-8" standalone="yes"?>
<Relationships xmlns="http://schemas.openxmlformats.org/package/2006/relationships"><Relationship Id="rId4" Type="http://schemas.microsoft.com/office/2011/relationships/chartColorStyle" Target="colors3.xml"/><Relationship Id="rId3" Type="http://schemas.microsoft.com/office/2011/relationships/chartStyle" Target="style3.xml"/><Relationship Id="rId2" Type="http://schemas.openxmlformats.org/officeDocument/2006/relationships/themeOverride" Target="../theme/themeOverride7.xml"/><Relationship Id="rId1" Type="http://schemas.openxmlformats.org/officeDocument/2006/relationships/oleObject" Target="file:///E:\RealWell\data_summary.20240612214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9447368421053"/>
          <c:y val="0.0402777777777778"/>
          <c:w val="0.84028947368421"/>
          <c:h val="0.786388888888889"/>
        </c:manualLayout>
      </c:layout>
      <c:scatterChart>
        <c:scatterStyle val="smoothMarker"/>
        <c:varyColors val="0"/>
        <c:ser>
          <c:idx val="0"/>
          <c:order val="0"/>
          <c:tx>
            <c:strRef>
              <c:f>'flow rate impact'!$B$1</c:f>
              <c:strCache>
                <c:ptCount val="1"/>
                <c:pt idx="0">
                  <c:v>400 L/min</c:v>
                </c:pt>
              </c:strCache>
            </c:strRef>
          </c:tx>
          <c:spPr>
            <a:ln w="12700" cap="rnd">
              <a:solidFill>
                <a:srgbClr val="E7E6E6">
                  <a:lumMod val="25000"/>
                </a:srgbClr>
              </a:solidFill>
              <a:prstDash val="dash"/>
              <a:round/>
            </a:ln>
            <a:effectLst/>
            <a:sp3d contourW="12700"/>
          </c:spPr>
          <c:marker>
            <c:symbol val="triangle"/>
            <c:size val="5"/>
            <c:spPr>
              <a:solidFill>
                <a:srgbClr val="E7E6E6">
                  <a:lumMod val="25000"/>
                </a:srgbClr>
              </a:solidFill>
              <a:ln w="9525">
                <a:noFill/>
                <a:round/>
              </a:ln>
              <a:effectLst/>
            </c:spPr>
          </c:marker>
          <c:dLbls>
            <c:delete val="1"/>
          </c:dLbls>
          <c:xVal>
            <c:numRef>
              <c:f>'flow rate impact'!$A$2:$A$11</c:f>
              <c:numCache>
                <c:formatCode>0.00_ </c:formatCode>
                <c:ptCount val="10"/>
                <c:pt idx="0">
                  <c:v>3.0998</c:v>
                </c:pt>
                <c:pt idx="1">
                  <c:v>3.2994</c:v>
                </c:pt>
                <c:pt idx="2">
                  <c:v>3.4989</c:v>
                </c:pt>
                <c:pt idx="3">
                  <c:v>3.6984</c:v>
                </c:pt>
                <c:pt idx="4">
                  <c:v>3.898</c:v>
                </c:pt>
                <c:pt idx="5">
                  <c:v>4.0975</c:v>
                </c:pt>
                <c:pt idx="6">
                  <c:v>4.2971</c:v>
                </c:pt>
                <c:pt idx="7">
                  <c:v>4.4966</c:v>
                </c:pt>
                <c:pt idx="8">
                  <c:v>4.6962</c:v>
                </c:pt>
                <c:pt idx="9">
                  <c:v>4.8957</c:v>
                </c:pt>
              </c:numCache>
            </c:numRef>
          </c:xVal>
          <c:yVal>
            <c:numRef>
              <c:f>'flow rate impact'!$B$2:$B$11</c:f>
              <c:numCache>
                <c:formatCode>General</c:formatCode>
                <c:ptCount val="10"/>
                <c:pt idx="0">
                  <c:v>340</c:v>
                </c:pt>
                <c:pt idx="1">
                  <c:v>345</c:v>
                </c:pt>
                <c:pt idx="2">
                  <c:v>347</c:v>
                </c:pt>
                <c:pt idx="3">
                  <c:v>379</c:v>
                </c:pt>
                <c:pt idx="4">
                  <c:v>333</c:v>
                </c:pt>
                <c:pt idx="5">
                  <c:v>296</c:v>
                </c:pt>
                <c:pt idx="6">
                  <c:v>249</c:v>
                </c:pt>
                <c:pt idx="7">
                  <c:v>198</c:v>
                </c:pt>
                <c:pt idx="8">
                  <c:v>151</c:v>
                </c:pt>
                <c:pt idx="9">
                  <c:v>120</c:v>
                </c:pt>
              </c:numCache>
            </c:numRef>
          </c:yVal>
          <c:smooth val="1"/>
        </c:ser>
        <c:dLbls>
          <c:showLegendKey val="0"/>
          <c:showVal val="0"/>
          <c:showCatName val="0"/>
          <c:showSerName val="0"/>
          <c:showPercent val="0"/>
          <c:showBubbleSize val="0"/>
        </c:dLbls>
        <c:axId val="978449464"/>
        <c:axId val="281121550"/>
      </c:scatterChart>
      <c:valAx>
        <c:axId val="978449464"/>
        <c:scaling>
          <c:orientation val="minMax"/>
          <c:min val="3"/>
        </c:scaling>
        <c:delete val="0"/>
        <c:axPos val="b"/>
        <c:majorGridlines>
          <c:spPr>
            <a:ln w="9525" cap="flat" cmpd="sng" algn="ctr">
              <a:solidFill>
                <a:schemeClr val="tx1">
                  <a:lumMod val="15000"/>
                  <a:lumOff val="85000"/>
                </a:schemeClr>
              </a:solidFill>
              <a:round/>
            </a:ln>
            <a:effectLst/>
          </c:spPr>
        </c:majorGridlines>
        <c:minorGridlines>
          <c:spPr>
            <a:ln>
              <a:solidFill>
                <a:schemeClr val="tx1">
                  <a:lumMod val="5000"/>
                  <a:lumOff val="95000"/>
                </a:schemeClr>
              </a:solidFill>
            </a:ln>
            <a:effectLst/>
          </c:spPr>
        </c:minorGridlines>
        <c:title>
          <c:tx>
            <c:rich>
              <a:bodyPr rot="0" spcFirstLastPara="0" vertOverflow="ellipsis" vert="horz" wrap="square" anchor="ctr" anchorCtr="1" forceAA="0"/>
              <a:lstStyle/>
              <a:p>
                <a:pPr>
                  <a:defRPr lang="zh-CN" sz="11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r>
                  <a:rPr lang="en-US" altLang="zh-CN" sz="1100" u="none" strike="noStrike" cap="none" normalizeH="0">
                    <a:solidFill>
                      <a:schemeClr val="tx1"/>
                    </a:solidFill>
                    <a:uFill>
                      <a:solidFill>
                        <a:schemeClr val="tx1"/>
                      </a:solidFill>
                    </a:uFill>
                    <a:latin typeface="Times New Roman" panose="02020603050405020304" charset="0"/>
                  </a:rPr>
                  <a:t>Particle diameter (mm)</a:t>
                </a:r>
                <a:endParaRPr lang="en-US" altLang="en-US" sz="1100" u="none" strike="noStrike" cap="none" normalizeH="0">
                  <a:solidFill>
                    <a:schemeClr val="tx1"/>
                  </a:solidFill>
                  <a:uFill>
                    <a:solidFill>
                      <a:schemeClr val="tx1"/>
                    </a:solidFill>
                  </a:uFill>
                  <a:latin typeface="Times New Roman" panose="02020603050405020304" charset="0"/>
                </a:endParaRPr>
              </a:p>
            </c:rich>
          </c:tx>
          <c:layout/>
          <c:overlay val="0"/>
          <c:spPr>
            <a:noFill/>
            <a:ln>
              <a:noFill/>
            </a:ln>
            <a:effectLst/>
          </c:spPr>
        </c:title>
        <c:numFmt formatCode="0.00_ "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0" vertOverflow="ellipsis" vert="horz" wrap="square" anchor="ctr" anchorCtr="1" forceAA="0"/>
          <a:lstStyle/>
          <a:p>
            <a:pPr>
              <a:defRPr lang="zh-CN" sz="11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crossAx val="281121550"/>
        <c:crosses val="autoZero"/>
        <c:crossBetween val="midCat"/>
      </c:valAx>
      <c:valAx>
        <c:axId val="281121550"/>
        <c:scaling>
          <c:orientation val="minMax"/>
          <c:min val="100"/>
        </c:scaling>
        <c:delete val="0"/>
        <c:axPos val="l"/>
        <c:majorGridlines>
          <c:spPr>
            <a:ln w="9525" cap="flat" cmpd="sng" algn="ctr">
              <a:solidFill>
                <a:schemeClr val="tx1">
                  <a:lumMod val="15000"/>
                  <a:lumOff val="85000"/>
                </a:schemeClr>
              </a:solidFill>
              <a:round/>
            </a:ln>
            <a:effectLst/>
          </c:spPr>
        </c:majorGridlines>
        <c:title>
          <c:tx>
            <c:rich>
              <a:bodyPr rot="-5400000" spcFirstLastPara="0" vertOverflow="ellipsis" vert="horz" wrap="square" anchor="ctr" anchorCtr="1" forceAA="0"/>
              <a:lstStyle/>
              <a:p>
                <a:pPr>
                  <a:defRPr lang="zh-CN" sz="11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r>
                  <a:rPr lang="en-US" altLang="zh-CN" sz="1100" u="none" strike="noStrike" cap="none" normalizeH="0">
                    <a:solidFill>
                      <a:schemeClr val="tx1"/>
                    </a:solidFill>
                    <a:uFill>
                      <a:solidFill>
                        <a:schemeClr val="tx1"/>
                      </a:solidFill>
                    </a:uFill>
                    <a:latin typeface="Times New Roman" panose="02020603050405020304" charset="0"/>
                  </a:rPr>
                  <a:t>Count</a:t>
                </a:r>
                <a:endParaRPr lang="en-US" altLang="zh-CN" sz="1100" u="none" strike="noStrike" cap="none" normalizeH="0">
                  <a:solidFill>
                    <a:schemeClr val="tx1"/>
                  </a:solidFill>
                  <a:uFill>
                    <a:solidFill>
                      <a:schemeClr val="tx1"/>
                    </a:solidFill>
                  </a:uFill>
                  <a:latin typeface="Times New Roman" panose="02020603050405020304" charset="0"/>
                </a:endParaRPr>
              </a:p>
            </c:rich>
          </c:tx>
          <c:layout/>
          <c:overlay val="0"/>
          <c:spPr>
            <a:noFill/>
            <a:ln>
              <a:noFill/>
            </a:ln>
            <a:effectLst/>
          </c:sp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0" vertOverflow="ellipsis" vert="horz" wrap="square" anchor="ctr" anchorCtr="1" forceAA="0"/>
          <a:lstStyle/>
          <a:p>
            <a:pPr>
              <a:defRPr lang="zh-CN" sz="11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crossAx val="978449464"/>
        <c:crosses val="autoZero"/>
        <c:crossBetween val="midCat"/>
      </c:valAx>
      <c:spPr>
        <a:noFill/>
        <a:ln>
          <a:noFill/>
        </a:ln>
        <a:effectLst/>
      </c:spPr>
    </c:plotArea>
    <c:plotVisOnly val="1"/>
    <c:dispBlanksAs val="gap"/>
    <c:showDLblsOverMax val="0"/>
    <c:extLst>
      <c:ext uri="{0b15fc19-7d7d-44ad-8c2d-2c3a37ce22c3}">
        <chartProps xmlns="https://web.wps.cn/et/2018/main" chartId="{81899092-dda9-4748-b5c6-8ce4dd4e8cc7}"/>
      </c:ext>
    </c:extLst>
  </c:chart>
  <c:spPr>
    <a:solidFill>
      <a:schemeClr val="lt1"/>
    </a:solidFill>
    <a:ln w="9525" cap="flat" cmpd="sng" algn="ctr">
      <a:noFill/>
      <a:round/>
    </a:ln>
    <a:effectLst>
      <a:outerShdw blurRad="63500" dist="37357" dir="2700000" sx="0" sy="0" rotWithShape="0">
        <a:scrgbClr r="0" g="0" b="0"/>
      </a:outerShdw>
    </a:effectLst>
  </c:spPr>
  <c:txPr>
    <a:bodyPr/>
    <a:lstStyle/>
    <a:p>
      <a:pPr>
        <a:defRPr lang="zh-CN" sz="1100" u="none" strike="noStrike" kern="1200" cap="none" spc="0" normalizeH="0">
          <a:solidFill>
            <a:schemeClr val="tx1"/>
          </a:solidFill>
          <a:uFill>
            <a:solidFill>
              <a:schemeClr val="tx1"/>
            </a:solidFill>
          </a:uFill>
          <a:latin typeface="Times New Roman" panose="02020603050405020304" charset="0"/>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4480471628592"/>
          <c:y val="0.139726374461616"/>
          <c:w val="0.803168754605748"/>
          <c:h val="0.684443881428933"/>
        </c:manualLayout>
      </c:layout>
      <c:scatterChart>
        <c:scatterStyle val="lineMarker"/>
        <c:varyColors val="0"/>
        <c:ser>
          <c:idx val="1"/>
          <c:order val="0"/>
          <c:tx>
            <c:strRef>
              <c:f>'[data_summary.20240402152221042.xlsx]particle volume fraction'!$G$1</c:f>
              <c:strCache>
                <c:ptCount val="1"/>
                <c:pt idx="0">
                  <c:v>400L/min@88</c:v>
                </c:pt>
              </c:strCache>
            </c:strRef>
          </c:tx>
          <c:spPr>
            <a:ln w="12700" cap="rnd" cmpd="sng" algn="ctr">
              <a:solidFill>
                <a:srgbClr val="7030A0"/>
              </a:solidFill>
              <a:prstDash val="sysDash"/>
              <a:round/>
              <a:tailEnd type="none"/>
            </a:ln>
            <a:effectLst/>
            <a:sp3d contourW="12700"/>
          </c:spPr>
          <c:marker>
            <c:symbol val="circle"/>
            <c:size val="5"/>
            <c:spPr>
              <a:solidFill>
                <a:schemeClr val="bg1"/>
              </a:solidFill>
              <a:ln w="25400" cap="flat" cmpd="thickThin" algn="ctr">
                <a:solidFill>
                  <a:srgbClr val="7030A0"/>
                </a:solidFill>
                <a:prstDash val="solid"/>
                <a:round/>
              </a:ln>
              <a:effectLst/>
            </c:spPr>
          </c:marker>
          <c:dLbls>
            <c:delete val="1"/>
          </c:dLbls>
          <c:xVal>
            <c:numRef>
              <c:f>'[data_summary.20240402152221042.xlsx]particle volume fraction'!$F$2:$F$11</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fraction'!$G$2:$G$11</c:f>
              <c:numCache>
                <c:formatCode>General</c:formatCode>
                <c:ptCount val="10"/>
                <c:pt idx="0">
                  <c:v>0.382538253825383</c:v>
                </c:pt>
                <c:pt idx="1">
                  <c:v>0.388163816381638</c:v>
                </c:pt>
                <c:pt idx="2">
                  <c:v>0.39041404140414</c:v>
                </c:pt>
                <c:pt idx="3">
                  <c:v>0.426417641764176</c:v>
                </c:pt>
                <c:pt idx="4">
                  <c:v>0.374662466246625</c:v>
                </c:pt>
                <c:pt idx="5">
                  <c:v>0.333033303330333</c:v>
                </c:pt>
                <c:pt idx="6">
                  <c:v>0.28015301530153</c:v>
                </c:pt>
                <c:pt idx="7">
                  <c:v>0.222772277227723</c:v>
                </c:pt>
                <c:pt idx="8">
                  <c:v>0.16989198919892</c:v>
                </c:pt>
                <c:pt idx="9">
                  <c:v>0.135013501350135</c:v>
                </c:pt>
              </c:numCache>
            </c:numRef>
          </c:yVal>
          <c:smooth val="0"/>
        </c:ser>
        <c:ser>
          <c:idx val="0"/>
          <c:order val="1"/>
          <c:tx>
            <c:strRef>
              <c:f>'[data_summary.20240402152221042.xlsx]particle volume fraction'!$H$1</c:f>
              <c:strCache>
                <c:ptCount val="1"/>
                <c:pt idx="0">
                  <c:v>600L/min@88</c:v>
                </c:pt>
              </c:strCache>
            </c:strRef>
          </c:tx>
          <c:spPr>
            <a:ln w="12700" cap="flat" cmpd="sng" algn="ctr">
              <a:solidFill>
                <a:srgbClr val="54C9FA"/>
              </a:solidFill>
              <a:prstDash val="sysDash"/>
              <a:round/>
              <a:tailEnd type="none"/>
            </a:ln>
            <a:effectLst/>
            <a:sp3d contourW="12700"/>
          </c:spPr>
          <c:marker>
            <c:symbol val="square"/>
            <c:size val="5"/>
            <c:spPr>
              <a:solidFill>
                <a:schemeClr val="bg1"/>
              </a:solidFill>
              <a:ln w="25400" cap="flat" cmpd="thickThin" algn="ctr">
                <a:solidFill>
                  <a:schemeClr val="accent1"/>
                </a:solidFill>
                <a:prstDash val="solid"/>
                <a:round/>
              </a:ln>
              <a:effectLst/>
            </c:spPr>
          </c:marker>
          <c:dLbls>
            <c:delete val="1"/>
          </c:dLbls>
          <c:xVal>
            <c:numRef>
              <c:f>'[data_summary.20240402152221042.xlsx]particle volume fraction'!$F$2:$F$11</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fraction'!$H$2:$H$11</c:f>
              <c:numCache>
                <c:formatCode>General</c:formatCode>
                <c:ptCount val="10"/>
                <c:pt idx="0">
                  <c:v>0.70994599459946</c:v>
                </c:pt>
                <c:pt idx="1">
                  <c:v>0.686318631863186</c:v>
                </c:pt>
                <c:pt idx="2">
                  <c:v>0.664941494149415</c:v>
                </c:pt>
                <c:pt idx="3">
                  <c:v>0.695319531953195</c:v>
                </c:pt>
                <c:pt idx="4">
                  <c:v>0.67956795679568</c:v>
                </c:pt>
                <c:pt idx="5">
                  <c:v>0.686318631863186</c:v>
                </c:pt>
                <c:pt idx="6">
                  <c:v>0.673942394239424</c:v>
                </c:pt>
                <c:pt idx="7">
                  <c:v>0.670567056705671</c:v>
                </c:pt>
                <c:pt idx="8">
                  <c:v>0.655940594059406</c:v>
                </c:pt>
                <c:pt idx="9">
                  <c:v>0.597434743474347</c:v>
                </c:pt>
              </c:numCache>
            </c:numRef>
          </c:yVal>
          <c:smooth val="0"/>
        </c:ser>
        <c:ser>
          <c:idx val="2"/>
          <c:order val="2"/>
          <c:tx>
            <c:strRef>
              <c:f>'[data_summary.20240402152221042.xlsx]particle volume fraction'!$I$1</c:f>
              <c:strCache>
                <c:ptCount val="1"/>
                <c:pt idx="0">
                  <c:v>800L/min@88</c:v>
                </c:pt>
              </c:strCache>
            </c:strRef>
          </c:tx>
          <c:spPr>
            <a:ln w="12700" cap="rnd" cmpd="sng" algn="ctr">
              <a:solidFill>
                <a:schemeClr val="accent3"/>
              </a:solidFill>
              <a:prstDash val="sysDash"/>
              <a:round/>
              <a:tailEnd type="none"/>
            </a:ln>
            <a:effectLst/>
            <a:sp3d contourW="12700"/>
          </c:spPr>
          <c:marker>
            <c:symbol val="triangle"/>
            <c:size val="5"/>
            <c:spPr>
              <a:solidFill>
                <a:schemeClr val="bg1"/>
              </a:solidFill>
              <a:ln w="25400" cap="flat" cmpd="thickThin" algn="ctr">
                <a:solidFill>
                  <a:schemeClr val="accent3"/>
                </a:solidFill>
                <a:prstDash val="solid"/>
                <a:round/>
              </a:ln>
              <a:effectLst/>
            </c:spPr>
          </c:marker>
          <c:dLbls>
            <c:delete val="1"/>
          </c:dLbls>
          <c:xVal>
            <c:numRef>
              <c:f>'[data_summary.20240402152221042.xlsx]particle volume fraction'!$F$2:$F$11</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fraction'!$I$2:$I$11</c:f>
              <c:numCache>
                <c:formatCode>General</c:formatCode>
                <c:ptCount val="10"/>
                <c:pt idx="0">
                  <c:v>0.847209720972097</c:v>
                </c:pt>
                <c:pt idx="1">
                  <c:v>0.814581458145815</c:v>
                </c:pt>
                <c:pt idx="2">
                  <c:v>0.903465346534653</c:v>
                </c:pt>
                <c:pt idx="3">
                  <c:v>0.902340234023402</c:v>
                </c:pt>
                <c:pt idx="4">
                  <c:v>0.86971197119712</c:v>
                </c:pt>
                <c:pt idx="5">
                  <c:v>0.896714671467147</c:v>
                </c:pt>
                <c:pt idx="6">
                  <c:v>0.855085508550855</c:v>
                </c:pt>
                <c:pt idx="7">
                  <c:v>0.897839783978398</c:v>
                </c:pt>
                <c:pt idx="8">
                  <c:v>0.871962196219622</c:v>
                </c:pt>
                <c:pt idx="9">
                  <c:v>0.895589558955896</c:v>
                </c:pt>
              </c:numCache>
            </c:numRef>
          </c:yVal>
          <c:smooth val="0"/>
        </c:ser>
        <c:dLbls>
          <c:showLegendKey val="0"/>
          <c:showVal val="0"/>
          <c:showCatName val="0"/>
          <c:showSerName val="0"/>
          <c:showPercent val="0"/>
          <c:showBubbleSize val="0"/>
        </c:dLbls>
        <c:axId val="1192261824"/>
        <c:axId val="1192262400"/>
      </c:scatterChart>
      <c:valAx>
        <c:axId val="1192261824"/>
        <c:scaling>
          <c:orientation val="minMax"/>
          <c:min val="3"/>
        </c:scaling>
        <c:delete val="0"/>
        <c:axPos val="b"/>
        <c:majorGridlines>
          <c:spPr>
            <a:ln w="9525" cap="flat" cmpd="sng" algn="ctr">
              <a:solidFill>
                <a:schemeClr val="bg1">
                  <a:lumMod val="85000"/>
                  <a:alpha val="50000"/>
                </a:schemeClr>
              </a:solidFill>
              <a:prstDash val="solid"/>
              <a:round/>
            </a:ln>
            <a:effectLst/>
          </c:spPr>
        </c:majorGridlines>
        <c:minorGridlines/>
        <c:title>
          <c:tx>
            <c:rich>
              <a:bodyPr rot="0" spcFirstLastPara="0" vertOverflow="ellipsis" vert="horz" wrap="square" anchor="ctr" anchorCtr="1" forceAA="0"/>
              <a:lstStyle/>
              <a:p>
                <a:pPr>
                  <a:defRPr lang="zh-CN" sz="11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r>
                  <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rPr>
                  <a:t>Particle diameter (mm)</a:t>
                </a:r>
                <a:endPar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endParaRPr>
              </a:p>
            </c:rich>
          </c:tx>
          <c:layout/>
          <c:overlay val="0"/>
          <c:spPr>
            <a:noFill/>
            <a:ln>
              <a:noFill/>
            </a:ln>
            <a:effectLst/>
          </c:spPr>
        </c:title>
        <c:numFmt formatCode="General" sourceLinked="1"/>
        <c:majorTickMark val="none"/>
        <c:minorTickMark val="none"/>
        <c:tickLblPos val="nextTo"/>
        <c:spPr>
          <a:noFill/>
          <a:ln w="9525" cap="flat" cmpd="sng" algn="ctr">
            <a:solidFill>
              <a:schemeClr val="bg1">
                <a:lumMod val="85000"/>
              </a:schemeClr>
            </a:solidFill>
            <a:prstDash val="solid"/>
            <a:round/>
          </a:ln>
          <a:effectLst/>
        </c:spPr>
        <c:txPr>
          <a:bodyPr rot="-60000000" spcFirstLastPara="0" vertOverflow="ellipsis" vert="horz" wrap="square" anchor="ctr" anchorCtr="1" forceAA="0"/>
          <a:lstStyle/>
          <a:p>
            <a:pPr>
              <a:defRPr lang="zh-CN" sz="1100" b="0" i="0" u="none" strike="noStrike" kern="1200" baseline="0">
                <a:ln>
                  <a:noFill/>
                </a:ln>
                <a:solidFill>
                  <a:schemeClr val="tx1">
                    <a:lumMod val="50000"/>
                    <a:lumOff val="50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crossAx val="1192262400"/>
        <c:crosses val="autoZero"/>
        <c:crossBetween val="midCat"/>
      </c:valAx>
      <c:valAx>
        <c:axId val="1192262400"/>
        <c:scaling>
          <c:orientation val="minMax"/>
          <c:max val="1.1"/>
          <c:min val="0.1"/>
        </c:scaling>
        <c:delete val="0"/>
        <c:axPos val="l"/>
        <c:majorGridlines>
          <c:spPr>
            <a:ln w="9525" cap="flat" cmpd="sng" algn="ctr">
              <a:solidFill>
                <a:schemeClr val="bg1">
                  <a:lumMod val="85000"/>
                  <a:alpha val="50000"/>
                </a:schemeClr>
              </a:solidFill>
              <a:prstDash val="solid"/>
              <a:round/>
            </a:ln>
            <a:effectLst/>
          </c:spPr>
        </c:majorGridlines>
        <c:title>
          <c:tx>
            <c:rich>
              <a:bodyPr rot="-5400000" spcFirstLastPara="0" vertOverflow="ellipsis" vert="horz" wrap="square" anchor="ctr" anchorCtr="1" forceAA="0"/>
              <a:lstStyle/>
              <a:p>
                <a:pPr>
                  <a:defRPr lang="zh-CN" sz="11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r>
                  <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rPr>
                  <a:t>Nondimensionalized capacity</a:t>
                </a:r>
                <a:endParaRPr lang="zh-CN" altLang="en-US"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endParaRPr>
              </a:p>
            </c:rich>
          </c:tx>
          <c:layout/>
          <c:overlay val="0"/>
          <c:spPr>
            <a:noFill/>
            <a:ln>
              <a:noFill/>
            </a:ln>
            <a:effectLst/>
          </c:spPr>
        </c:title>
        <c:numFmt formatCode="General" sourceLinked="1"/>
        <c:majorTickMark val="none"/>
        <c:minorTickMark val="none"/>
        <c:tickLblPos val="nextTo"/>
        <c:spPr>
          <a:noFill/>
          <a:ln w="9525" cap="flat" cmpd="sng" algn="ctr">
            <a:solidFill>
              <a:schemeClr val="bg1">
                <a:lumMod val="85000"/>
              </a:schemeClr>
            </a:solidFill>
            <a:prstDash val="solid"/>
            <a:round/>
          </a:ln>
          <a:effectLst/>
        </c:spPr>
        <c:txPr>
          <a:bodyPr rot="-60000000" spcFirstLastPara="0" vertOverflow="ellipsis" vert="horz" wrap="square" anchor="ctr" anchorCtr="1" forceAA="0"/>
          <a:lstStyle/>
          <a:p>
            <a:pPr>
              <a:defRPr lang="zh-CN" sz="1100" b="0" i="0" u="none" strike="noStrike" kern="1200" baseline="0">
                <a:ln>
                  <a:noFill/>
                </a:ln>
                <a:solidFill>
                  <a:schemeClr val="tx1">
                    <a:lumMod val="50000"/>
                    <a:lumOff val="50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crossAx val="1192261824"/>
        <c:crosses val="autoZero"/>
        <c:crossBetween val="midCat"/>
      </c:valAx>
      <c:spPr>
        <a:noFill/>
        <a:ln>
          <a:noFill/>
        </a:ln>
        <a:effectLst/>
      </c:spPr>
    </c:plotArea>
    <c:legend>
      <c:legendPos val="t"/>
      <c:legendEntry>
        <c:idx val="0"/>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egendEntry>
        <c:idx val="1"/>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egendEntry>
        <c:idx val="2"/>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ayout>
        <c:manualLayout>
          <c:xMode val="edge"/>
          <c:yMode val="edge"/>
          <c:x val="0.00404585300067431"/>
          <c:y val="0.00696217219772569"/>
          <c:w val="0.992770213278708"/>
          <c:h val="0.111221056797942"/>
        </c:manualLayout>
      </c:layout>
      <c:overlay val="0"/>
      <c:spPr>
        <a:noFill/>
        <a:ln>
          <a:noFill/>
        </a:ln>
        <a:effectLst/>
      </c:spPr>
      <c:txPr>
        <a:bodyPr rot="0" spcFirstLastPara="0" vertOverflow="ellipsis" vert="horz" wrap="square" anchor="ctr" anchorCtr="1" forceAA="0"/>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
    <c:plotVisOnly val="1"/>
    <c:dispBlanksAs val="gap"/>
    <c:showDLblsOverMax val="0"/>
    <c:extLst>
      <c:ext uri="{0b15fc19-7d7d-44ad-8c2d-2c3a37ce22c3}">
        <chartProps xmlns="https://web.wps.cn/et/2018/main" chartId="{7e5dc9b1-3dee-4973-8cad-5451b6f4baaa}"/>
      </c:ext>
    </c:extLst>
  </c:chart>
  <c:spPr>
    <a:solidFill>
      <a:schemeClr val="bg1"/>
    </a:solidFill>
    <a:ln w="9525" cap="flat" cmpd="sng" algn="ctr">
      <a:noFill/>
      <a:prstDash val="solid"/>
      <a:round/>
    </a:ln>
    <a:effectLst>
      <a:outerShdw blurRad="63500" dist="37357" dir="2700000" sx="0" sy="0" rotWithShape="0">
        <a:scrgbClr r="0" g="0" b="0"/>
      </a:outerShdw>
    </a:effectLst>
  </c:spPr>
  <c:txPr>
    <a:bodyPr/>
    <a:lstStyle/>
    <a:p>
      <a:pPr>
        <a:defRPr 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4480471628592"/>
          <c:y val="0.139726374461616"/>
          <c:w val="0.803168754605748"/>
          <c:h val="0.684443881428933"/>
        </c:manualLayout>
      </c:layout>
      <c:scatterChart>
        <c:scatterStyle val="lineMarker"/>
        <c:varyColors val="0"/>
        <c:ser>
          <c:idx val="0"/>
          <c:order val="0"/>
          <c:tx>
            <c:strRef>
              <c:f>'[data_summary.20240402152221042.xlsx]particle volume fraction'!$G$13</c:f>
              <c:strCache>
                <c:ptCount val="1"/>
                <c:pt idx="0">
                  <c:v>400L/min@88</c:v>
                </c:pt>
              </c:strCache>
            </c:strRef>
          </c:tx>
          <c:spPr>
            <a:ln w="12700" cap="rnd" cmpd="sng" algn="ctr">
              <a:solidFill>
                <a:srgbClr val="7030A0"/>
              </a:solidFill>
              <a:prstDash val="sysDash"/>
              <a:round/>
            </a:ln>
            <a:sp3d contourW="12700"/>
          </c:spPr>
          <c:marker>
            <c:symbol val="circle"/>
            <c:size val="5"/>
            <c:spPr>
              <a:solidFill>
                <a:sysClr val="window" lastClr="FFFFFF"/>
              </a:solidFill>
              <a:ln w="25400" cap="flat" cmpd="thickThin" algn="ctr">
                <a:solidFill>
                  <a:srgbClr val="7030A0"/>
                </a:solidFill>
                <a:prstDash val="solid"/>
                <a:round/>
              </a:ln>
            </c:spPr>
          </c:marker>
          <c:dLbls>
            <c:delete val="1"/>
          </c:dLbls>
          <c:xVal>
            <c:numRef>
              <c:f>'[data_summary.20240402152221042.xlsx]particle volume fraction'!$F$14:$F$23</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fraction'!$G$14:$G$23</c:f>
              <c:numCache>
                <c:formatCode>General</c:formatCode>
                <c:ptCount val="10"/>
                <c:pt idx="0">
                  <c:v>0.41966696669667</c:v>
                </c:pt>
                <c:pt idx="1">
                  <c:v>0.398289828982898</c:v>
                </c:pt>
                <c:pt idx="2">
                  <c:v>0.394914491449145</c:v>
                </c:pt>
                <c:pt idx="3">
                  <c:v>0.365661566156616</c:v>
                </c:pt>
                <c:pt idx="4">
                  <c:v>0.347659765976598</c:v>
                </c:pt>
                <c:pt idx="5">
                  <c:v>0.344284428442844</c:v>
                </c:pt>
                <c:pt idx="6">
                  <c:v>0.335283528352835</c:v>
                </c:pt>
                <c:pt idx="7">
                  <c:v>0.292529252925293</c:v>
                </c:pt>
                <c:pt idx="8">
                  <c:v>0.293654365436544</c:v>
                </c:pt>
                <c:pt idx="9">
                  <c:v>0.263276327632763</c:v>
                </c:pt>
              </c:numCache>
            </c:numRef>
          </c:yVal>
          <c:smooth val="0"/>
        </c:ser>
        <c:ser>
          <c:idx val="1"/>
          <c:order val="1"/>
          <c:tx>
            <c:strRef>
              <c:f>'[data_summary.20240402152221042.xlsx]particle volume fraction'!$H$13</c:f>
              <c:strCache>
                <c:ptCount val="1"/>
                <c:pt idx="0">
                  <c:v>600L/min@88</c:v>
                </c:pt>
              </c:strCache>
            </c:strRef>
          </c:tx>
          <c:spPr>
            <a:ln w="12700" cap="rnd" cmpd="sng" algn="ctr">
              <a:solidFill>
                <a:srgbClr val="54C9FA"/>
              </a:solidFill>
              <a:prstDash val="sysDash"/>
              <a:round/>
              <a:tailEnd type="none"/>
            </a:ln>
            <a:effectLst/>
            <a:sp3d contourW="12700"/>
          </c:spPr>
          <c:marker>
            <c:symbol val="square"/>
            <c:size val="5"/>
            <c:spPr>
              <a:solidFill>
                <a:schemeClr val="bg1"/>
              </a:solidFill>
              <a:ln w="25400" cap="flat" cmpd="thickThin" algn="ctr">
                <a:solidFill>
                  <a:srgbClr val="54C9FA"/>
                </a:solidFill>
                <a:prstDash val="solid"/>
                <a:round/>
              </a:ln>
              <a:effectLst/>
            </c:spPr>
          </c:marker>
          <c:dLbls>
            <c:delete val="1"/>
          </c:dLbls>
          <c:xVal>
            <c:numRef>
              <c:f>'[data_summary.20240402152221042.xlsx]particle volume fraction'!$F$14:$F$23</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fraction'!$H$14:$H$23</c:f>
              <c:numCache>
                <c:formatCode>General</c:formatCode>
                <c:ptCount val="10"/>
                <c:pt idx="0">
                  <c:v>0.646939693969397</c:v>
                </c:pt>
                <c:pt idx="1">
                  <c:v>0.64018901890189</c:v>
                </c:pt>
                <c:pt idx="2">
                  <c:v>0.664941494149415</c:v>
                </c:pt>
                <c:pt idx="3">
                  <c:v>0.612061206120612</c:v>
                </c:pt>
                <c:pt idx="4">
                  <c:v>0.617686768676868</c:v>
                </c:pt>
                <c:pt idx="5">
                  <c:v>0.624437443744374</c:v>
                </c:pt>
                <c:pt idx="6">
                  <c:v>0.603060306030603</c:v>
                </c:pt>
                <c:pt idx="7">
                  <c:v>0.614311431143114</c:v>
                </c:pt>
                <c:pt idx="8">
                  <c:v>0.576057605760576</c:v>
                </c:pt>
                <c:pt idx="9">
                  <c:v>0.64018901890189</c:v>
                </c:pt>
              </c:numCache>
            </c:numRef>
          </c:yVal>
          <c:smooth val="0"/>
        </c:ser>
        <c:ser>
          <c:idx val="2"/>
          <c:order val="2"/>
          <c:tx>
            <c:strRef>
              <c:f>'[data_summary.20240402152221042.xlsx]particle volume fraction'!$I$13</c:f>
              <c:strCache>
                <c:ptCount val="1"/>
                <c:pt idx="0">
                  <c:v>800L/min@88</c:v>
                </c:pt>
              </c:strCache>
            </c:strRef>
          </c:tx>
          <c:spPr>
            <a:ln w="12700" cap="rnd" cmpd="sng" algn="ctr">
              <a:solidFill>
                <a:srgbClr val="FF731F"/>
              </a:solidFill>
              <a:prstDash val="sysDash"/>
              <a:round/>
            </a:ln>
            <a:sp3d contourW="12700"/>
          </c:spPr>
          <c:marker>
            <c:symbol val="triangle"/>
            <c:size val="5"/>
            <c:spPr>
              <a:solidFill>
                <a:srgbClr val="FFFDFB"/>
              </a:solidFill>
              <a:ln w="25400" cap="flat" cmpd="thickThin" algn="ctr">
                <a:solidFill>
                  <a:srgbClr val="FF731F"/>
                </a:solidFill>
                <a:prstDash val="solid"/>
                <a:round/>
              </a:ln>
            </c:spPr>
          </c:marker>
          <c:dLbls>
            <c:delete val="1"/>
          </c:dLbls>
          <c:xVal>
            <c:numRef>
              <c:f>'[data_summary.20240402152221042.xlsx]particle volume fraction'!$F$14:$F$23</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fraction'!$I$14:$I$23</c:f>
              <c:numCache>
                <c:formatCode>General</c:formatCode>
                <c:ptCount val="10"/>
                <c:pt idx="0">
                  <c:v>0.738073807380738</c:v>
                </c:pt>
                <c:pt idx="1">
                  <c:v>0.752700270027003</c:v>
                </c:pt>
                <c:pt idx="2">
                  <c:v>0.68969396939694</c:v>
                </c:pt>
                <c:pt idx="3">
                  <c:v>0.736948694869487</c:v>
                </c:pt>
                <c:pt idx="4">
                  <c:v>0.681818181818182</c:v>
                </c:pt>
                <c:pt idx="5">
                  <c:v>0.686318631863186</c:v>
                </c:pt>
                <c:pt idx="6">
                  <c:v>0.693069306930693</c:v>
                </c:pt>
                <c:pt idx="7">
                  <c:v>0.64018901890189</c:v>
                </c:pt>
                <c:pt idx="8">
                  <c:v>0.677317731773177</c:v>
                </c:pt>
                <c:pt idx="9">
                  <c:v>0.688568856885689</c:v>
                </c:pt>
              </c:numCache>
            </c:numRef>
          </c:yVal>
          <c:smooth val="0"/>
        </c:ser>
        <c:dLbls>
          <c:showLegendKey val="0"/>
          <c:showVal val="0"/>
          <c:showCatName val="0"/>
          <c:showSerName val="0"/>
          <c:showPercent val="0"/>
          <c:showBubbleSize val="0"/>
        </c:dLbls>
        <c:axId val="1192261824"/>
        <c:axId val="1192262400"/>
      </c:scatterChart>
      <c:valAx>
        <c:axId val="1192261824"/>
        <c:scaling>
          <c:orientation val="minMax"/>
          <c:min val="3"/>
        </c:scaling>
        <c:delete val="0"/>
        <c:axPos val="b"/>
        <c:majorGridlines>
          <c:spPr>
            <a:ln w="9525" cap="flat" cmpd="sng" algn="ctr">
              <a:solidFill>
                <a:schemeClr val="bg1">
                  <a:lumMod val="85000"/>
                  <a:alpha val="50000"/>
                </a:schemeClr>
              </a:solidFill>
              <a:prstDash val="solid"/>
              <a:round/>
            </a:ln>
            <a:effectLst/>
          </c:spPr>
        </c:majorGridlines>
        <c:minorGridlines/>
        <c:title>
          <c:tx>
            <c:rich>
              <a:bodyPr rot="0" spcFirstLastPara="0" vertOverflow="ellipsis" vert="horz" wrap="square" anchor="ctr" anchorCtr="1" forceAA="0"/>
              <a:lstStyle/>
              <a:p>
                <a:pPr>
                  <a:defRPr lang="zh-CN" sz="11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r>
                  <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rPr>
                  <a:t>Particle diameter (mm)</a:t>
                </a:r>
                <a:endPar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endParaRPr>
              </a:p>
            </c:rich>
          </c:tx>
          <c:layout/>
          <c:overlay val="0"/>
          <c:spPr>
            <a:noFill/>
            <a:ln>
              <a:noFill/>
            </a:ln>
            <a:effectLst/>
          </c:spPr>
        </c:title>
        <c:numFmt formatCode="General" sourceLinked="1"/>
        <c:majorTickMark val="none"/>
        <c:minorTickMark val="none"/>
        <c:tickLblPos val="nextTo"/>
        <c:spPr>
          <a:noFill/>
          <a:ln w="9525" cap="flat" cmpd="sng" algn="ctr">
            <a:solidFill>
              <a:schemeClr val="bg1">
                <a:lumMod val="85000"/>
              </a:schemeClr>
            </a:solidFill>
            <a:prstDash val="solid"/>
            <a:round/>
          </a:ln>
          <a:effectLst/>
        </c:spPr>
        <c:txPr>
          <a:bodyPr rot="-60000000" spcFirstLastPara="0" vertOverflow="ellipsis" vert="horz" wrap="square" anchor="ctr" anchorCtr="1" forceAA="0"/>
          <a:lstStyle/>
          <a:p>
            <a:pPr>
              <a:defRPr lang="zh-CN" sz="1100" b="0" i="0" u="none" strike="noStrike" kern="1200" baseline="0">
                <a:ln>
                  <a:noFill/>
                </a:ln>
                <a:solidFill>
                  <a:schemeClr val="tx1">
                    <a:lumMod val="50000"/>
                    <a:lumOff val="50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crossAx val="1192262400"/>
        <c:crosses val="autoZero"/>
        <c:crossBetween val="midCat"/>
      </c:valAx>
      <c:valAx>
        <c:axId val="1192262400"/>
        <c:scaling>
          <c:orientation val="minMax"/>
          <c:min val="0.2"/>
        </c:scaling>
        <c:delete val="0"/>
        <c:axPos val="l"/>
        <c:majorGridlines>
          <c:spPr>
            <a:ln w="9525" cap="flat" cmpd="sng" algn="ctr">
              <a:solidFill>
                <a:schemeClr val="bg1">
                  <a:lumMod val="85000"/>
                  <a:alpha val="50000"/>
                </a:schemeClr>
              </a:solidFill>
              <a:prstDash val="solid"/>
              <a:round/>
            </a:ln>
            <a:effectLst/>
          </c:spPr>
        </c:majorGridlines>
        <c:title>
          <c:tx>
            <c:rich>
              <a:bodyPr rot="-5400000" spcFirstLastPara="0" vertOverflow="ellipsis" vert="horz" wrap="square" anchor="ctr" anchorCtr="1" forceAA="0"/>
              <a:lstStyle/>
              <a:p>
                <a:pPr>
                  <a:defRPr lang="zh-CN" sz="11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r>
                  <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rPr>
                  <a:t>Nondimensionalized capacity</a:t>
                </a:r>
                <a:endParaRPr lang="zh-CN" altLang="en-US"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endParaRPr>
              </a:p>
            </c:rich>
          </c:tx>
          <c:layout/>
          <c:overlay val="0"/>
          <c:spPr>
            <a:noFill/>
            <a:ln>
              <a:noFill/>
            </a:ln>
            <a:effectLst/>
          </c:spPr>
        </c:title>
        <c:numFmt formatCode="#,##0.00_);[Red]\(#,##0.00\)" sourceLinked="0"/>
        <c:majorTickMark val="none"/>
        <c:minorTickMark val="none"/>
        <c:tickLblPos val="nextTo"/>
        <c:spPr>
          <a:noFill/>
          <a:ln w="9525" cap="flat" cmpd="sng" algn="ctr">
            <a:solidFill>
              <a:schemeClr val="bg1">
                <a:lumMod val="85000"/>
              </a:schemeClr>
            </a:solidFill>
            <a:prstDash val="solid"/>
            <a:round/>
          </a:ln>
          <a:effectLst/>
        </c:spPr>
        <c:txPr>
          <a:bodyPr rot="-60000000" spcFirstLastPara="0" vertOverflow="ellipsis" vert="horz" wrap="square" anchor="ctr" anchorCtr="1" forceAA="0"/>
          <a:lstStyle/>
          <a:p>
            <a:pPr>
              <a:defRPr lang="zh-CN" sz="1100" b="0" i="0" u="none" strike="noStrike" kern="1200" baseline="0">
                <a:ln>
                  <a:noFill/>
                </a:ln>
                <a:solidFill>
                  <a:schemeClr val="tx1">
                    <a:lumMod val="50000"/>
                    <a:lumOff val="50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crossAx val="1192261824"/>
        <c:crosses val="autoZero"/>
        <c:crossBetween val="midCat"/>
      </c:valAx>
      <c:spPr>
        <a:noFill/>
        <a:ln>
          <a:noFill/>
        </a:ln>
        <a:effectLst/>
      </c:spPr>
    </c:plotArea>
    <c:legend>
      <c:legendPos val="t"/>
      <c:legendEntry>
        <c:idx val="0"/>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egendEntry>
        <c:idx val="1"/>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egendEntry>
        <c:idx val="2"/>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ayout>
        <c:manualLayout>
          <c:xMode val="edge"/>
          <c:yMode val="edge"/>
          <c:x val="0.0044543429844098"/>
          <c:y val="0.00769230769230769"/>
          <c:w val="0.992770213278708"/>
          <c:h val="0.111221056797942"/>
        </c:manualLayout>
      </c:layout>
      <c:overlay val="0"/>
      <c:spPr>
        <a:noFill/>
        <a:ln>
          <a:noFill/>
        </a:ln>
        <a:effectLst/>
      </c:spPr>
      <c:txPr>
        <a:bodyPr rot="0" spcFirstLastPara="0" vertOverflow="ellipsis" vert="horz" wrap="square" anchor="ctr" anchorCtr="1" forceAA="0"/>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
    <c:plotVisOnly val="1"/>
    <c:dispBlanksAs val="gap"/>
    <c:showDLblsOverMax val="0"/>
    <c:extLst>
      <c:ext uri="{0b15fc19-7d7d-44ad-8c2d-2c3a37ce22c3}">
        <chartProps xmlns="https://web.wps.cn/et/2018/main" chartId="{b239ecd7-48e2-47f2-9055-07a57121b1d9}"/>
      </c:ext>
    </c:extLst>
  </c:chart>
  <c:spPr>
    <a:solidFill>
      <a:schemeClr val="bg1"/>
    </a:solidFill>
    <a:ln w="9525" cap="flat" cmpd="sng" algn="ctr">
      <a:noFill/>
      <a:prstDash val="solid"/>
      <a:round/>
    </a:ln>
    <a:effectLst>
      <a:outerShdw blurRad="63500" dist="37357" dir="2700000" sx="0" sy="0" rotWithShape="0">
        <a:scrgbClr r="0" g="0" b="0"/>
      </a:outerShdw>
    </a:effectLst>
  </c:spPr>
  <c:txPr>
    <a:bodyPr/>
    <a:lstStyle/>
    <a:p>
      <a:pPr>
        <a:defRPr 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4480471628592"/>
          <c:y val="0.139726374461616"/>
          <c:w val="0.803168754605748"/>
          <c:h val="0.684443881428933"/>
        </c:manualLayout>
      </c:layout>
      <c:scatterChart>
        <c:scatterStyle val="lineMarker"/>
        <c:varyColors val="0"/>
        <c:ser>
          <c:idx val="0"/>
          <c:order val="0"/>
          <c:tx>
            <c:strRef>
              <c:f>'[data_summary.20240402152221042.xlsx]particle volume fraction'!$G$25</c:f>
              <c:strCache>
                <c:ptCount val="1"/>
                <c:pt idx="0">
                  <c:v>400L/min@88</c:v>
                </c:pt>
              </c:strCache>
            </c:strRef>
          </c:tx>
          <c:spPr>
            <a:ln w="12700" cap="rnd" cmpd="sng" algn="ctr">
              <a:solidFill>
                <a:srgbClr val="7030A0"/>
              </a:solidFill>
              <a:prstDash val="sysDash"/>
              <a:round/>
            </a:ln>
            <a:sp3d contourW="12700"/>
          </c:spPr>
          <c:marker>
            <c:symbol val="circle"/>
            <c:size val="5"/>
            <c:spPr>
              <a:solidFill>
                <a:srgbClr val="FFFDFB"/>
              </a:solidFill>
              <a:ln w="25400" cap="flat" cmpd="thickThin" algn="ctr">
                <a:solidFill>
                  <a:srgbClr val="7030A0"/>
                </a:solidFill>
                <a:prstDash val="solid"/>
                <a:round/>
              </a:ln>
            </c:spPr>
          </c:marker>
          <c:dLbls>
            <c:delete val="1"/>
          </c:dLbls>
          <c:xVal>
            <c:numRef>
              <c:f>'[data_summary.20240402152221042.xlsx]particle volume fraction'!$F$26:$F$35</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fraction'!$G$26:$G$35</c:f>
              <c:numCache>
                <c:formatCode>General</c:formatCode>
                <c:ptCount val="10"/>
                <c:pt idx="0">
                  <c:v>0.391539153915392</c:v>
                </c:pt>
                <c:pt idx="1">
                  <c:v>0.452295229522952</c:v>
                </c:pt>
                <c:pt idx="2">
                  <c:v>0.385913591359136</c:v>
                </c:pt>
                <c:pt idx="3">
                  <c:v>0.408415841584158</c:v>
                </c:pt>
                <c:pt idx="4">
                  <c:v>0.338658865886589</c:v>
                </c:pt>
                <c:pt idx="5">
                  <c:v>0.3499099909991</c:v>
                </c:pt>
                <c:pt idx="6">
                  <c:v>0.283528352835284</c:v>
                </c:pt>
                <c:pt idx="7">
                  <c:v>0.256525652565257</c:v>
                </c:pt>
                <c:pt idx="8">
                  <c:v>0.257650765076508</c:v>
                </c:pt>
                <c:pt idx="9">
                  <c:v>0.276777677767777</c:v>
                </c:pt>
              </c:numCache>
            </c:numRef>
          </c:yVal>
          <c:smooth val="0"/>
        </c:ser>
        <c:ser>
          <c:idx val="1"/>
          <c:order val="1"/>
          <c:tx>
            <c:strRef>
              <c:f>'[data_summary.20240402152221042.xlsx]particle volume fraction'!$H$25</c:f>
              <c:strCache>
                <c:ptCount val="1"/>
                <c:pt idx="0">
                  <c:v>600L/min@88</c:v>
                </c:pt>
              </c:strCache>
            </c:strRef>
          </c:tx>
          <c:spPr>
            <a:ln w="12700" cap="rnd" cmpd="sng" algn="ctr">
              <a:solidFill>
                <a:srgbClr val="54C9FA"/>
              </a:solidFill>
              <a:prstDash val="sysDash"/>
              <a:round/>
              <a:tailEnd type="none"/>
            </a:ln>
            <a:effectLst/>
            <a:sp3d contourW="12700"/>
          </c:spPr>
          <c:marker>
            <c:symbol val="square"/>
            <c:size val="5"/>
            <c:spPr>
              <a:solidFill>
                <a:schemeClr val="bg1"/>
              </a:solidFill>
              <a:ln w="25400" cap="flat" cmpd="thickThin" algn="ctr">
                <a:solidFill>
                  <a:srgbClr val="54C9FA"/>
                </a:solidFill>
                <a:prstDash val="solid"/>
                <a:round/>
              </a:ln>
              <a:effectLst/>
            </c:spPr>
          </c:marker>
          <c:dLbls>
            <c:delete val="1"/>
          </c:dLbls>
          <c:xVal>
            <c:numRef>
              <c:f>'[data_summary.20240402152221042.xlsx]particle volume fraction'!$F$26:$F$35</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fraction'!$H$26:$H$35</c:f>
              <c:numCache>
                <c:formatCode>General</c:formatCode>
                <c:ptCount val="10"/>
                <c:pt idx="0">
                  <c:v>0.652565256525653</c:v>
                </c:pt>
                <c:pt idx="1">
                  <c:v>0.645814581458146</c:v>
                </c:pt>
                <c:pt idx="2">
                  <c:v>0.601935193519352</c:v>
                </c:pt>
                <c:pt idx="3">
                  <c:v>0.65031503150315</c:v>
                </c:pt>
                <c:pt idx="4">
                  <c:v>0.559180918091809</c:v>
                </c:pt>
                <c:pt idx="5">
                  <c:v>0.524302430243024</c:v>
                </c:pt>
                <c:pt idx="6">
                  <c:v>0.487173717371737</c:v>
                </c:pt>
                <c:pt idx="7">
                  <c:v>0.488298829882988</c:v>
                </c:pt>
                <c:pt idx="8">
                  <c:v>0.495049504950495</c:v>
                </c:pt>
                <c:pt idx="9">
                  <c:v>0.468046804680468</c:v>
                </c:pt>
              </c:numCache>
            </c:numRef>
          </c:yVal>
          <c:smooth val="0"/>
        </c:ser>
        <c:ser>
          <c:idx val="2"/>
          <c:order val="2"/>
          <c:tx>
            <c:strRef>
              <c:f>'[data_summary.20240402152221042.xlsx]particle volume fraction'!$I$25</c:f>
              <c:strCache>
                <c:ptCount val="1"/>
                <c:pt idx="0">
                  <c:v>800L/min@88</c:v>
                </c:pt>
              </c:strCache>
            </c:strRef>
          </c:tx>
          <c:spPr>
            <a:ln w="12700" cap="rnd" cmpd="sng" algn="ctr">
              <a:solidFill>
                <a:srgbClr val="FF731F"/>
              </a:solidFill>
              <a:prstDash val="sysDash"/>
              <a:round/>
            </a:ln>
            <a:sp3d contourW="12700"/>
          </c:spPr>
          <c:marker>
            <c:symbol val="triangle"/>
            <c:size val="5"/>
            <c:spPr>
              <a:solidFill>
                <a:srgbClr val="FFFDFB"/>
              </a:solidFill>
              <a:ln w="25400" cap="flat" cmpd="thickThin" algn="ctr">
                <a:solidFill>
                  <a:srgbClr val="FF731F"/>
                </a:solidFill>
                <a:prstDash val="solid"/>
                <a:round/>
              </a:ln>
            </c:spPr>
          </c:marker>
          <c:dLbls>
            <c:delete val="1"/>
          </c:dLbls>
          <c:xVal>
            <c:numRef>
              <c:f>'[data_summary.20240402152221042.xlsx]particle volume fraction'!$F$26:$F$35</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fraction'!$I$26:$I$35</c:f>
              <c:numCache>
                <c:formatCode>General</c:formatCode>
                <c:ptCount val="10"/>
                <c:pt idx="0">
                  <c:v>0.704320432043204</c:v>
                </c:pt>
                <c:pt idx="1">
                  <c:v>0.715571557155716</c:v>
                </c:pt>
                <c:pt idx="2">
                  <c:v>0.669441944194419</c:v>
                </c:pt>
                <c:pt idx="3">
                  <c:v>0.698694869486949</c:v>
                </c:pt>
                <c:pt idx="4">
                  <c:v>0.610936093609361</c:v>
                </c:pt>
                <c:pt idx="5">
                  <c:v>0.668316831683168</c:v>
                </c:pt>
                <c:pt idx="6">
                  <c:v>0.637938793879388</c:v>
                </c:pt>
                <c:pt idx="7">
                  <c:v>0.659315931593159</c:v>
                </c:pt>
                <c:pt idx="8">
                  <c:v>0.601935193519352</c:v>
                </c:pt>
                <c:pt idx="9">
                  <c:v>0.607560756075608</c:v>
                </c:pt>
              </c:numCache>
            </c:numRef>
          </c:yVal>
          <c:smooth val="0"/>
        </c:ser>
        <c:dLbls>
          <c:showLegendKey val="0"/>
          <c:showVal val="0"/>
          <c:showCatName val="0"/>
          <c:showSerName val="0"/>
          <c:showPercent val="0"/>
          <c:showBubbleSize val="0"/>
        </c:dLbls>
        <c:axId val="1192261824"/>
        <c:axId val="1192262400"/>
      </c:scatterChart>
      <c:valAx>
        <c:axId val="1192261824"/>
        <c:scaling>
          <c:orientation val="minMax"/>
          <c:min val="3"/>
        </c:scaling>
        <c:delete val="0"/>
        <c:axPos val="b"/>
        <c:majorGridlines>
          <c:spPr>
            <a:ln w="9525" cap="flat" cmpd="sng" algn="ctr">
              <a:solidFill>
                <a:schemeClr val="bg1">
                  <a:lumMod val="85000"/>
                  <a:alpha val="50000"/>
                </a:schemeClr>
              </a:solidFill>
              <a:prstDash val="solid"/>
              <a:round/>
            </a:ln>
            <a:effectLst/>
          </c:spPr>
        </c:majorGridlines>
        <c:minorGridlines/>
        <c:title>
          <c:tx>
            <c:rich>
              <a:bodyPr rot="0" spcFirstLastPara="0" vertOverflow="ellipsis" vert="horz" wrap="square" anchor="ctr" anchorCtr="1" forceAA="0"/>
              <a:lstStyle/>
              <a:p>
                <a:pPr>
                  <a:defRPr lang="zh-CN" sz="11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r>
                  <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rPr>
                  <a:t>Particle diameter (mm)</a:t>
                </a:r>
                <a:endPar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endParaRPr>
              </a:p>
            </c:rich>
          </c:tx>
          <c:layout/>
          <c:overlay val="0"/>
          <c:spPr>
            <a:noFill/>
            <a:ln>
              <a:noFill/>
            </a:ln>
            <a:effectLst/>
          </c:spPr>
        </c:title>
        <c:numFmt formatCode="General" sourceLinked="1"/>
        <c:majorTickMark val="none"/>
        <c:minorTickMark val="none"/>
        <c:tickLblPos val="nextTo"/>
        <c:spPr>
          <a:noFill/>
          <a:ln w="9525" cap="flat" cmpd="sng" algn="ctr">
            <a:solidFill>
              <a:schemeClr val="bg1">
                <a:lumMod val="85000"/>
              </a:schemeClr>
            </a:solidFill>
            <a:prstDash val="solid"/>
            <a:round/>
          </a:ln>
          <a:effectLst/>
        </c:spPr>
        <c:txPr>
          <a:bodyPr rot="-60000000" spcFirstLastPara="0" vertOverflow="ellipsis" vert="horz" wrap="square" anchor="ctr" anchorCtr="1" forceAA="0"/>
          <a:lstStyle/>
          <a:p>
            <a:pPr>
              <a:defRPr lang="zh-CN" sz="1100" b="0" i="0" u="none" strike="noStrike" kern="1200" baseline="0">
                <a:ln>
                  <a:noFill/>
                </a:ln>
                <a:solidFill>
                  <a:schemeClr val="tx1">
                    <a:lumMod val="50000"/>
                    <a:lumOff val="50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crossAx val="1192262400"/>
        <c:crosses val="autoZero"/>
        <c:crossBetween val="midCat"/>
      </c:valAx>
      <c:valAx>
        <c:axId val="1192262400"/>
        <c:scaling>
          <c:orientation val="minMax"/>
          <c:min val="0.2"/>
        </c:scaling>
        <c:delete val="0"/>
        <c:axPos val="l"/>
        <c:majorGridlines>
          <c:spPr>
            <a:ln w="9525" cap="flat" cmpd="sng" algn="ctr">
              <a:solidFill>
                <a:schemeClr val="bg1">
                  <a:lumMod val="85000"/>
                  <a:alpha val="50000"/>
                </a:schemeClr>
              </a:solidFill>
              <a:prstDash val="solid"/>
              <a:round/>
            </a:ln>
            <a:effectLst/>
          </c:spPr>
        </c:majorGridlines>
        <c:title>
          <c:tx>
            <c:rich>
              <a:bodyPr rot="-5400000" spcFirstLastPara="0" vertOverflow="ellipsis" vert="horz" wrap="square" anchor="ctr" anchorCtr="1" forceAA="0"/>
              <a:lstStyle/>
              <a:p>
                <a:pPr>
                  <a:defRPr lang="zh-CN" sz="11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r>
                  <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rPr>
                  <a:t>Nondimensionalized capacity</a:t>
                </a:r>
                <a:endParaRPr lang="zh-CN" altLang="en-US"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endParaRPr>
              </a:p>
            </c:rich>
          </c:tx>
          <c:layout/>
          <c:overlay val="0"/>
          <c:spPr>
            <a:noFill/>
            <a:ln>
              <a:noFill/>
            </a:ln>
            <a:effectLst/>
          </c:spPr>
        </c:title>
        <c:numFmt formatCode="#,##0.00_);[Red]\(#,##0.00\)" sourceLinked="0"/>
        <c:majorTickMark val="none"/>
        <c:minorTickMark val="none"/>
        <c:tickLblPos val="nextTo"/>
        <c:spPr>
          <a:noFill/>
          <a:ln w="9525" cap="flat" cmpd="sng" algn="ctr">
            <a:solidFill>
              <a:schemeClr val="bg1">
                <a:lumMod val="85000"/>
              </a:schemeClr>
            </a:solidFill>
            <a:prstDash val="solid"/>
            <a:round/>
          </a:ln>
          <a:effectLst/>
        </c:spPr>
        <c:txPr>
          <a:bodyPr rot="-60000000" spcFirstLastPara="0" vertOverflow="ellipsis" vert="horz" wrap="square" anchor="ctr" anchorCtr="1" forceAA="0"/>
          <a:lstStyle/>
          <a:p>
            <a:pPr>
              <a:defRPr lang="zh-CN" sz="1100" b="0" i="0" u="none" strike="noStrike" kern="1200" baseline="0">
                <a:ln>
                  <a:noFill/>
                </a:ln>
                <a:solidFill>
                  <a:schemeClr val="tx1">
                    <a:lumMod val="50000"/>
                    <a:lumOff val="50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crossAx val="1192261824"/>
        <c:crosses val="autoZero"/>
        <c:crossBetween val="midCat"/>
      </c:valAx>
      <c:spPr>
        <a:noFill/>
        <a:ln>
          <a:noFill/>
        </a:ln>
        <a:effectLst/>
      </c:spPr>
    </c:plotArea>
    <c:legend>
      <c:legendPos val="t"/>
      <c:legendEntry>
        <c:idx val="0"/>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egendEntry>
        <c:idx val="1"/>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egendEntry>
        <c:idx val="2"/>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ayout>
        <c:manualLayout>
          <c:xMode val="edge"/>
          <c:yMode val="edge"/>
          <c:x val="0.00361489336064586"/>
          <c:y val="0.0059370670888581"/>
          <c:w val="0.992770213278708"/>
          <c:h val="0.111221056797942"/>
        </c:manualLayout>
      </c:layout>
      <c:overlay val="0"/>
      <c:spPr>
        <a:noFill/>
        <a:ln>
          <a:noFill/>
        </a:ln>
        <a:effectLst/>
      </c:spPr>
      <c:txPr>
        <a:bodyPr rot="0" spcFirstLastPara="0" vertOverflow="ellipsis" vert="horz" wrap="square" anchor="ctr" anchorCtr="1" forceAA="0"/>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
    <c:plotVisOnly val="1"/>
    <c:dispBlanksAs val="gap"/>
    <c:showDLblsOverMax val="0"/>
    <c:extLst>
      <c:ext uri="{0b15fc19-7d7d-44ad-8c2d-2c3a37ce22c3}">
        <chartProps xmlns="https://web.wps.cn/et/2018/main" chartId="{33531be2-849b-4ddb-aa87-f2808bfa1efe}"/>
      </c:ext>
    </c:extLst>
  </c:chart>
  <c:spPr>
    <a:solidFill>
      <a:schemeClr val="bg1"/>
    </a:solidFill>
    <a:ln w="9525" cap="flat" cmpd="sng" algn="ctr">
      <a:noFill/>
      <a:prstDash val="solid"/>
      <a:round/>
    </a:ln>
    <a:effectLst>
      <a:outerShdw blurRad="63500" dist="37357" dir="2700000" sx="0" sy="0" rotWithShape="0">
        <a:scrgbClr r="0" g="0" b="0"/>
      </a:outerShdw>
    </a:effectLst>
  </c:spPr>
  <c:txPr>
    <a:bodyPr/>
    <a:lstStyle/>
    <a:p>
      <a:pPr>
        <a:defRPr 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4480471628592"/>
          <c:y val="0.139726374461616"/>
          <c:w val="0.803168754605748"/>
          <c:h val="0.684443881428933"/>
        </c:manualLayout>
      </c:layout>
      <c:scatterChart>
        <c:scatterStyle val="lineMarker"/>
        <c:varyColors val="0"/>
        <c:ser>
          <c:idx val="0"/>
          <c:order val="0"/>
          <c:tx>
            <c:strRef>
              <c:f>'[data_summary.20240402152221042.xlsx]particle volume fraction'!$G$37</c:f>
              <c:strCache>
                <c:ptCount val="1"/>
                <c:pt idx="0">
                  <c:v>400L/min@88</c:v>
                </c:pt>
              </c:strCache>
            </c:strRef>
          </c:tx>
          <c:spPr>
            <a:ln w="12700" cap="rnd" cmpd="sng" algn="ctr">
              <a:solidFill>
                <a:srgbClr val="7030A0"/>
              </a:solidFill>
              <a:prstDash val="sysDash"/>
              <a:round/>
            </a:ln>
            <a:sp3d contourW="12700"/>
          </c:spPr>
          <c:marker>
            <c:symbol val="circle"/>
            <c:size val="5"/>
            <c:spPr>
              <a:solidFill>
                <a:srgbClr val="FFFDFB"/>
              </a:solidFill>
              <a:ln w="25400" cap="flat" cmpd="thickThin" algn="ctr">
                <a:solidFill>
                  <a:srgbClr val="7030A0"/>
                </a:solidFill>
                <a:prstDash val="solid"/>
                <a:round/>
              </a:ln>
            </c:spPr>
          </c:marker>
          <c:dLbls>
            <c:delete val="1"/>
          </c:dLbls>
          <c:xVal>
            <c:numRef>
              <c:f>'[data_summary.20240402152221042.xlsx]particle volume fraction'!$F$38:$F$47</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fraction'!$G$38:$G$47</c:f>
              <c:numCache>
                <c:formatCode>General</c:formatCode>
                <c:ptCount val="10"/>
                <c:pt idx="0">
                  <c:v>0.371287128712871</c:v>
                </c:pt>
                <c:pt idx="1">
                  <c:v>0.355535553555356</c:v>
                </c:pt>
                <c:pt idx="2">
                  <c:v>0.32965796579658</c:v>
                </c:pt>
                <c:pt idx="3">
                  <c:v>0.342034203420342</c:v>
                </c:pt>
                <c:pt idx="4">
                  <c:v>0.308280828082808</c:v>
                </c:pt>
                <c:pt idx="5">
                  <c:v>0.327407740774077</c:v>
                </c:pt>
                <c:pt idx="6">
                  <c:v>0.325157515751575</c:v>
                </c:pt>
                <c:pt idx="7">
                  <c:v>0.333033303330333</c:v>
                </c:pt>
                <c:pt idx="8">
                  <c:v>0.334158415841584</c:v>
                </c:pt>
                <c:pt idx="9">
                  <c:v>0.279027902790279</c:v>
                </c:pt>
              </c:numCache>
            </c:numRef>
          </c:yVal>
          <c:smooth val="0"/>
        </c:ser>
        <c:ser>
          <c:idx val="1"/>
          <c:order val="1"/>
          <c:tx>
            <c:strRef>
              <c:f>'[data_summary.20240402152221042.xlsx]particle volume fraction'!$H$37</c:f>
              <c:strCache>
                <c:ptCount val="1"/>
                <c:pt idx="0">
                  <c:v>600L/min@88</c:v>
                </c:pt>
              </c:strCache>
            </c:strRef>
          </c:tx>
          <c:spPr>
            <a:ln w="12700" cap="rnd" cmpd="sng" algn="ctr">
              <a:solidFill>
                <a:srgbClr val="54C9FA"/>
              </a:solidFill>
              <a:prstDash val="sysDash"/>
              <a:round/>
              <a:tailEnd type="none"/>
            </a:ln>
            <a:effectLst/>
            <a:sp3d contourW="12700"/>
          </c:spPr>
          <c:marker>
            <c:symbol val="square"/>
            <c:size val="5"/>
            <c:spPr>
              <a:solidFill>
                <a:schemeClr val="bg1"/>
              </a:solidFill>
              <a:ln w="25400" cap="flat" cmpd="thickThin" algn="ctr">
                <a:solidFill>
                  <a:srgbClr val="54C9FA"/>
                </a:solidFill>
                <a:prstDash val="solid"/>
                <a:round/>
              </a:ln>
              <a:effectLst/>
            </c:spPr>
          </c:marker>
          <c:dLbls>
            <c:delete val="1"/>
          </c:dLbls>
          <c:xVal>
            <c:numRef>
              <c:f>'[data_summary.20240402152221042.xlsx]particle volume fraction'!$F$38:$F$47</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fraction'!$H$38:$H$47</c:f>
              <c:numCache>
                <c:formatCode>General</c:formatCode>
                <c:ptCount val="10"/>
                <c:pt idx="0">
                  <c:v>0.533303330333033</c:v>
                </c:pt>
                <c:pt idx="1">
                  <c:v>0.568181818181818</c:v>
                </c:pt>
                <c:pt idx="2">
                  <c:v>0.574932493249325</c:v>
                </c:pt>
                <c:pt idx="3">
                  <c:v>0.58955895589559</c:v>
                </c:pt>
                <c:pt idx="4">
                  <c:v>0.604185418541854</c:v>
                </c:pt>
                <c:pt idx="5">
                  <c:v>0.569306930693069</c:v>
                </c:pt>
                <c:pt idx="6">
                  <c:v>0.571557155715572</c:v>
                </c:pt>
                <c:pt idx="7">
                  <c:v>0.615436543654366</c:v>
                </c:pt>
                <c:pt idx="8">
                  <c:v>0.590684068406841</c:v>
                </c:pt>
                <c:pt idx="9">
                  <c:v>0.561431143114311</c:v>
                </c:pt>
              </c:numCache>
            </c:numRef>
          </c:yVal>
          <c:smooth val="0"/>
        </c:ser>
        <c:ser>
          <c:idx val="2"/>
          <c:order val="2"/>
          <c:tx>
            <c:strRef>
              <c:f>'[data_summary.20240402152221042.xlsx]particle volume fraction'!$I$37</c:f>
              <c:strCache>
                <c:ptCount val="1"/>
                <c:pt idx="0">
                  <c:v>800L/min@88</c:v>
                </c:pt>
              </c:strCache>
            </c:strRef>
          </c:tx>
          <c:spPr>
            <a:ln w="12700" cap="rnd" cmpd="sng" algn="ctr">
              <a:solidFill>
                <a:srgbClr val="FF731F"/>
              </a:solidFill>
              <a:prstDash val="sysDash"/>
              <a:round/>
            </a:ln>
            <a:sp3d contourW="12700"/>
          </c:spPr>
          <c:marker>
            <c:symbol val="triangle"/>
            <c:size val="5"/>
            <c:spPr>
              <a:solidFill>
                <a:srgbClr val="FFFDFB"/>
              </a:solidFill>
              <a:ln w="25400" cap="flat" cmpd="thickThin" algn="ctr">
                <a:solidFill>
                  <a:srgbClr val="FF7B2B"/>
                </a:solidFill>
                <a:prstDash val="solid"/>
                <a:round/>
              </a:ln>
            </c:spPr>
          </c:marker>
          <c:dLbls>
            <c:delete val="1"/>
          </c:dLbls>
          <c:xVal>
            <c:numRef>
              <c:f>'[data_summary.20240402152221042.xlsx]particle volume fraction'!$F$38:$F$47</c:f>
              <c:numCache>
                <c:formatCode>General</c:formatCode>
                <c:ptCount val="10"/>
                <c:pt idx="0">
                  <c:v>3.1</c:v>
                </c:pt>
                <c:pt idx="1">
                  <c:v>3.3</c:v>
                </c:pt>
                <c:pt idx="2">
                  <c:v>3.5</c:v>
                </c:pt>
                <c:pt idx="3">
                  <c:v>3.7</c:v>
                </c:pt>
                <c:pt idx="4">
                  <c:v>3.9</c:v>
                </c:pt>
                <c:pt idx="5">
                  <c:v>4.1</c:v>
                </c:pt>
                <c:pt idx="6">
                  <c:v>4.3</c:v>
                </c:pt>
                <c:pt idx="7">
                  <c:v>4.4999</c:v>
                </c:pt>
                <c:pt idx="8">
                  <c:v>4.6999</c:v>
                </c:pt>
                <c:pt idx="9">
                  <c:v>4.8999</c:v>
                </c:pt>
              </c:numCache>
            </c:numRef>
          </c:xVal>
          <c:yVal>
            <c:numRef>
              <c:f>'[data_summary.20240402152221042.xlsx]particle volume fraction'!$I$38:$I$47</c:f>
              <c:numCache>
                <c:formatCode>General</c:formatCode>
                <c:ptCount val="10"/>
                <c:pt idx="0">
                  <c:v>0.693069306930693</c:v>
                </c:pt>
                <c:pt idx="1">
                  <c:v>0.70994599459946</c:v>
                </c:pt>
                <c:pt idx="2">
                  <c:v>0.760576057605761</c:v>
                </c:pt>
                <c:pt idx="3">
                  <c:v>0.707695769576958</c:v>
                </c:pt>
                <c:pt idx="4">
                  <c:v>0.716696669666967</c:v>
                </c:pt>
                <c:pt idx="5">
                  <c:v>0.694194419441944</c:v>
                </c:pt>
                <c:pt idx="6">
                  <c:v>0.668316831683168</c:v>
                </c:pt>
                <c:pt idx="7">
                  <c:v>0.704320432043204</c:v>
                </c:pt>
                <c:pt idx="8">
                  <c:v>0.673942394239424</c:v>
                </c:pt>
                <c:pt idx="9">
                  <c:v>0.662691269126913</c:v>
                </c:pt>
              </c:numCache>
            </c:numRef>
          </c:yVal>
          <c:smooth val="0"/>
        </c:ser>
        <c:dLbls>
          <c:showLegendKey val="0"/>
          <c:showVal val="0"/>
          <c:showCatName val="0"/>
          <c:showSerName val="0"/>
          <c:showPercent val="0"/>
          <c:showBubbleSize val="0"/>
        </c:dLbls>
        <c:axId val="1192261824"/>
        <c:axId val="1192262400"/>
      </c:scatterChart>
      <c:valAx>
        <c:axId val="1192261824"/>
        <c:scaling>
          <c:orientation val="minMax"/>
          <c:min val="3"/>
        </c:scaling>
        <c:delete val="0"/>
        <c:axPos val="b"/>
        <c:majorGridlines>
          <c:spPr>
            <a:ln w="9525" cap="flat" cmpd="sng" algn="ctr">
              <a:solidFill>
                <a:schemeClr val="bg1">
                  <a:lumMod val="85000"/>
                  <a:alpha val="50000"/>
                </a:schemeClr>
              </a:solidFill>
              <a:prstDash val="solid"/>
              <a:round/>
            </a:ln>
            <a:effectLst/>
          </c:spPr>
        </c:majorGridlines>
        <c:minorGridlines/>
        <c:title>
          <c:tx>
            <c:rich>
              <a:bodyPr rot="0" spcFirstLastPara="0" vertOverflow="ellipsis" vert="horz" wrap="square" anchor="ctr" anchorCtr="1" forceAA="0"/>
              <a:lstStyle/>
              <a:p>
                <a:pPr>
                  <a:defRPr lang="zh-CN" sz="11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r>
                  <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rPr>
                  <a:t>Particle diameter (mm)</a:t>
                </a:r>
                <a:endPar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endParaRPr>
              </a:p>
            </c:rich>
          </c:tx>
          <c:layout/>
          <c:overlay val="0"/>
          <c:spPr>
            <a:noFill/>
            <a:ln>
              <a:noFill/>
            </a:ln>
            <a:effectLst/>
          </c:spPr>
        </c:title>
        <c:numFmt formatCode="General" sourceLinked="1"/>
        <c:majorTickMark val="none"/>
        <c:minorTickMark val="none"/>
        <c:tickLblPos val="nextTo"/>
        <c:spPr>
          <a:noFill/>
          <a:ln w="9525" cap="flat" cmpd="sng" algn="ctr">
            <a:solidFill>
              <a:schemeClr val="bg1">
                <a:lumMod val="85000"/>
              </a:schemeClr>
            </a:solidFill>
            <a:prstDash val="solid"/>
            <a:round/>
          </a:ln>
          <a:effectLst/>
        </c:spPr>
        <c:txPr>
          <a:bodyPr rot="-60000000" spcFirstLastPara="0" vertOverflow="ellipsis" vert="horz" wrap="square" anchor="ctr" anchorCtr="1" forceAA="0"/>
          <a:lstStyle/>
          <a:p>
            <a:pPr>
              <a:defRPr lang="zh-CN" sz="1100" b="0" i="0" u="none" strike="noStrike" kern="1200" baseline="0">
                <a:ln>
                  <a:noFill/>
                </a:ln>
                <a:solidFill>
                  <a:schemeClr val="tx1">
                    <a:lumMod val="50000"/>
                    <a:lumOff val="50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crossAx val="1192262400"/>
        <c:crosses val="autoZero"/>
        <c:crossBetween val="midCat"/>
      </c:valAx>
      <c:valAx>
        <c:axId val="1192262400"/>
        <c:scaling>
          <c:orientation val="minMax"/>
          <c:max val="0.8"/>
          <c:min val="0.2"/>
        </c:scaling>
        <c:delete val="0"/>
        <c:axPos val="l"/>
        <c:majorGridlines>
          <c:spPr>
            <a:ln w="9525" cap="flat" cmpd="sng" algn="ctr">
              <a:solidFill>
                <a:schemeClr val="bg1">
                  <a:lumMod val="85000"/>
                  <a:alpha val="50000"/>
                </a:schemeClr>
              </a:solidFill>
              <a:prstDash val="solid"/>
              <a:round/>
            </a:ln>
            <a:effectLst/>
          </c:spPr>
        </c:majorGridlines>
        <c:title>
          <c:tx>
            <c:rich>
              <a:bodyPr rot="-5400000" spcFirstLastPara="0" vertOverflow="ellipsis" vert="horz" wrap="square" anchor="ctr" anchorCtr="1" forceAA="0"/>
              <a:lstStyle/>
              <a:p>
                <a:pPr>
                  <a:defRPr lang="zh-CN" sz="11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r>
                  <a:rPr lang="en-US" alt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rPr>
                  <a:t>Nondimensionalized capacity</a:t>
                </a:r>
                <a:endParaRPr lang="zh-CN" altLang="en-US"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endParaRPr>
              </a:p>
            </c:rich>
          </c:tx>
          <c:layout/>
          <c:overlay val="0"/>
          <c:spPr>
            <a:noFill/>
            <a:ln>
              <a:noFill/>
            </a:ln>
            <a:effectLst/>
          </c:spPr>
        </c:title>
        <c:numFmt formatCode="#,##0.00_);[Red]\(#,##0.00\)" sourceLinked="0"/>
        <c:majorTickMark val="none"/>
        <c:minorTickMark val="none"/>
        <c:tickLblPos val="nextTo"/>
        <c:spPr>
          <a:noFill/>
          <a:ln w="9525" cap="flat" cmpd="sng" algn="ctr">
            <a:solidFill>
              <a:schemeClr val="bg1">
                <a:lumMod val="85000"/>
              </a:schemeClr>
            </a:solidFill>
            <a:prstDash val="solid"/>
            <a:round/>
          </a:ln>
          <a:effectLst/>
        </c:spPr>
        <c:txPr>
          <a:bodyPr rot="-60000000" spcFirstLastPara="0" vertOverflow="ellipsis" vert="horz" wrap="square" anchor="ctr" anchorCtr="1" forceAA="0"/>
          <a:lstStyle/>
          <a:p>
            <a:pPr>
              <a:defRPr lang="zh-CN" sz="1100" b="0" i="0" u="none" strike="noStrike" kern="1200" baseline="0">
                <a:ln>
                  <a:noFill/>
                </a:ln>
                <a:solidFill>
                  <a:schemeClr val="tx1">
                    <a:lumMod val="50000"/>
                    <a:lumOff val="50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crossAx val="1192261824"/>
        <c:crosses val="autoZero"/>
        <c:crossBetween val="midCat"/>
      </c:valAx>
      <c:spPr>
        <a:noFill/>
        <a:ln>
          <a:noFill/>
        </a:ln>
        <a:effectLst/>
      </c:spPr>
    </c:plotArea>
    <c:legend>
      <c:legendPos val="t"/>
      <c:legendEntry>
        <c:idx val="0"/>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egendEntry>
        <c:idx val="1"/>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egendEntry>
        <c:idx val="2"/>
        <c:txPr>
          <a:bodyPr rot="0" spcFirstLastPara="0" vertOverflow="ellipsis" vert="horz" wrap="square" anchor="ctr" anchorCtr="1"/>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Entry>
      <c:layout>
        <c:manualLayout>
          <c:xMode val="edge"/>
          <c:yMode val="edge"/>
          <c:x val="0.00361489336064586"/>
          <c:y val="0.0059370670888581"/>
          <c:w val="0.992770213278708"/>
          <c:h val="0.111221056797942"/>
        </c:manualLayout>
      </c:layout>
      <c:overlay val="0"/>
      <c:spPr>
        <a:noFill/>
        <a:ln>
          <a:noFill/>
        </a:ln>
        <a:effectLst/>
      </c:spPr>
      <c:txPr>
        <a:bodyPr rot="0" spcFirstLastPara="0" vertOverflow="ellipsis" vert="horz" wrap="square" anchor="ctr" anchorCtr="1" forceAA="0"/>
        <a:lstStyle/>
        <a:p>
          <a:pPr>
            <a:defRPr lang="zh-CN" sz="900" b="0" i="0" u="none" strike="noStrike" kern="1200" baseline="0">
              <a:ln>
                <a:noFill/>
              </a:ln>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legend>
    <c:plotVisOnly val="1"/>
    <c:dispBlanksAs val="gap"/>
    <c:showDLblsOverMax val="0"/>
    <c:extLst>
      <c:ext uri="{0b15fc19-7d7d-44ad-8c2d-2c3a37ce22c3}">
        <chartProps xmlns="https://web.wps.cn/et/2018/main" chartId="{e776a00f-9eff-4182-9aa4-802eb8810304}"/>
      </c:ext>
    </c:extLst>
  </c:chart>
  <c:spPr>
    <a:solidFill>
      <a:schemeClr val="bg1"/>
    </a:solidFill>
    <a:ln w="9525" cap="flat" cmpd="sng" algn="ctr">
      <a:noFill/>
      <a:prstDash val="solid"/>
      <a:round/>
    </a:ln>
    <a:effectLst>
      <a:outerShdw blurRad="63500" dist="37357" dir="2700000" sx="0" sy="0" rotWithShape="0">
        <a:scrgbClr r="0" g="0" b="0"/>
      </a:outerShdw>
    </a:effectLst>
  </c:spPr>
  <c:txPr>
    <a:bodyPr/>
    <a:lstStyle/>
    <a:p>
      <a:pPr>
        <a:defRPr lang="zh-CN" sz="1100">
          <a:ln>
            <a:noFill/>
          </a:ln>
          <a:latin typeface="Times New Roman" panose="02020603050405020304" charset="0"/>
          <a:ea typeface="Times New Roman" panose="02020603050405020304" charset="0"/>
          <a:cs typeface="Times New Roman" panose="02020603050405020304" charset="0"/>
          <a:sym typeface="Times New Roman" panose="02020603050405020304" charset="0"/>
        </a:defRPr>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6694718192891"/>
          <c:y val="0.144695170229612"/>
          <c:w val="0.828944745875318"/>
          <c:h val="0.680760095011876"/>
        </c:manualLayout>
      </c:layout>
      <c:barChart>
        <c:barDir val="col"/>
        <c:grouping val="clustered"/>
        <c:varyColors val="0"/>
        <c:ser>
          <c:idx val="0"/>
          <c:order val="0"/>
          <c:tx>
            <c:strRef>
              <c:f>'[data_summary.20240402152221042.xlsx]flow rate impact'!$O$33</c:f>
              <c:strCache>
                <c:ptCount val="1"/>
                <c:pt idx="0">
                  <c:v>400L/min</c:v>
                </c:pt>
              </c:strCache>
            </c:strRef>
          </c:tx>
          <c:spPr>
            <a:pattFill prst="wdUpDiag">
              <a:fgClr>
                <a:schemeClr val="bg1"/>
              </a:fgClr>
              <a:bgClr>
                <a:schemeClr val="accent1"/>
              </a:bgClr>
            </a:pattFill>
            <a:ln w="15875">
              <a:solidFill>
                <a:schemeClr val="accent1"/>
              </a:solidFill>
            </a:ln>
            <a:effectLst>
              <a:innerShdw blurRad="76200" dist="101600">
                <a:schemeClr val="accent1">
                  <a:lumMod val="75000"/>
                  <a:alpha val="50000"/>
                </a:schemeClr>
              </a:innerShdw>
            </a:effectLst>
          </c:spPr>
          <c:invertIfNegative val="0"/>
          <c:dPt>
            <c:idx val="0"/>
            <c:invertIfNegative val="0"/>
            <c:bubble3D val="0"/>
          </c:dPt>
          <c:dLbls>
            <c:spPr>
              <a:noFill/>
              <a:ln>
                <a:noFill/>
              </a:ln>
              <a:effectLst/>
            </c:spPr>
            <c:txPr>
              <a:bodyPr rot="0" spcFirstLastPara="0" vertOverflow="ellipsis" vert="horz" wrap="square" lIns="38100" tIns="19050" rIns="38100" bIns="19050"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'[data_summary.20240402152221042.xlsx]flow rate impact'!$P$32:$S$32</c:f>
              <c:strCache>
                <c:ptCount val="4"/>
                <c:pt idx="0">
                  <c:v>0°</c:v>
                </c:pt>
                <c:pt idx="1">
                  <c:v>30°</c:v>
                </c:pt>
                <c:pt idx="2">
                  <c:v>60°</c:v>
                </c:pt>
                <c:pt idx="3">
                  <c:v>90°</c:v>
                </c:pt>
              </c:strCache>
            </c:strRef>
          </c:cat>
          <c:val>
            <c:numRef>
              <c:f>'[data_summary.20240402152221042.xlsx]flow rate impact'!$P$33:$S$33</c:f>
              <c:numCache>
                <c:formatCode>0.00_ </c:formatCode>
                <c:ptCount val="4"/>
                <c:pt idx="0">
                  <c:v>31.3409090909091</c:v>
                </c:pt>
                <c:pt idx="1">
                  <c:v>34.8977272727273</c:v>
                </c:pt>
                <c:pt idx="2">
                  <c:v>34.3522727272727</c:v>
                </c:pt>
                <c:pt idx="3">
                  <c:v>33.3863636363636</c:v>
                </c:pt>
              </c:numCache>
            </c:numRef>
          </c:val>
        </c:ser>
        <c:ser>
          <c:idx val="1"/>
          <c:order val="1"/>
          <c:tx>
            <c:strRef>
              <c:f>'[data_summary.20240402152221042.xlsx]flow rate impact'!$O$34</c:f>
              <c:strCache>
                <c:ptCount val="1"/>
                <c:pt idx="0">
                  <c:v>600L/min</c:v>
                </c:pt>
              </c:strCache>
            </c:strRef>
          </c:tx>
          <c:spPr>
            <a:pattFill prst="wdUpDiag">
              <a:fgClr>
                <a:schemeClr val="bg1"/>
              </a:fgClr>
              <a:bgClr>
                <a:schemeClr val="accent2"/>
              </a:bgClr>
            </a:pattFill>
            <a:ln w="15875">
              <a:solidFill>
                <a:schemeClr val="accent2"/>
              </a:solidFill>
            </a:ln>
            <a:effectLst>
              <a:innerShdw blurRad="76200" dist="101600" dir="21540000">
                <a:schemeClr val="accent2">
                  <a:lumMod val="75000"/>
                  <a:alpha val="50000"/>
                </a:schemeClr>
              </a:innerShdw>
            </a:effectLst>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'[data_summary.20240402152221042.xlsx]flow rate impact'!$P$32:$S$32</c:f>
              <c:strCache>
                <c:ptCount val="4"/>
                <c:pt idx="0">
                  <c:v>0°</c:v>
                </c:pt>
                <c:pt idx="1">
                  <c:v>30°</c:v>
                </c:pt>
                <c:pt idx="2">
                  <c:v>60°</c:v>
                </c:pt>
                <c:pt idx="3">
                  <c:v>90°</c:v>
                </c:pt>
              </c:strCache>
            </c:strRef>
          </c:cat>
          <c:val>
            <c:numRef>
              <c:f>'[data_summary.20240402152221042.xlsx]flow rate impact'!$P$34:$S$34</c:f>
              <c:numCache>
                <c:formatCode>0.00_ </c:formatCode>
                <c:ptCount val="4"/>
                <c:pt idx="0">
                  <c:v>67.875</c:v>
                </c:pt>
                <c:pt idx="1">
                  <c:v>63.0227272727273</c:v>
                </c:pt>
                <c:pt idx="2">
                  <c:v>56.2840909090909</c:v>
                </c:pt>
                <c:pt idx="3">
                  <c:v>58.3636363636364</c:v>
                </c:pt>
              </c:numCache>
            </c:numRef>
          </c:val>
        </c:ser>
        <c:ser>
          <c:idx val="3"/>
          <c:order val="2"/>
          <c:tx>
            <c:strRef>
              <c:f>'[data_summary.20240402152221042.xlsx]flow rate impact'!$O$35</c:f>
              <c:strCache>
                <c:ptCount val="1"/>
                <c:pt idx="0">
                  <c:v>800L/min</c:v>
                </c:pt>
              </c:strCache>
            </c:strRef>
          </c:tx>
          <c:spPr>
            <a:pattFill prst="wdUpDiag">
              <a:fgClr>
                <a:schemeClr val="bg1"/>
              </a:fgClr>
              <a:bgClr>
                <a:schemeClr val="accent4"/>
              </a:bgClr>
            </a:pattFill>
            <a:ln w="15875">
              <a:solidFill>
                <a:schemeClr val="accent4"/>
              </a:solidFill>
            </a:ln>
            <a:effectLst>
              <a:innerShdw blurRad="76200" dist="101600">
                <a:schemeClr val="accent4">
                  <a:lumMod val="75000"/>
                  <a:alpha val="50000"/>
                </a:schemeClr>
              </a:innerShdw>
            </a:effectLst>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'[data_summary.20240402152221042.xlsx]flow rate impact'!$P$32:$S$32</c:f>
              <c:strCache>
                <c:ptCount val="4"/>
                <c:pt idx="0">
                  <c:v>0°</c:v>
                </c:pt>
                <c:pt idx="1">
                  <c:v>30°</c:v>
                </c:pt>
                <c:pt idx="2">
                  <c:v>60°</c:v>
                </c:pt>
                <c:pt idx="3">
                  <c:v>90°</c:v>
                </c:pt>
              </c:strCache>
            </c:strRef>
          </c:cat>
          <c:val>
            <c:numRef>
              <c:f>'[data_summary.20240402152221042.xlsx]flow rate impact'!$P$35:$S$35</c:f>
              <c:numCache>
                <c:formatCode>0.00_ </c:formatCode>
                <c:ptCount val="4"/>
                <c:pt idx="0">
                  <c:v>88.4204545454545</c:v>
                </c:pt>
                <c:pt idx="1">
                  <c:v>70.5454545454545</c:v>
                </c:pt>
                <c:pt idx="2">
                  <c:v>66.3977272727273</c:v>
                </c:pt>
                <c:pt idx="3">
                  <c:v>70.6136363636364</c:v>
                </c:pt>
              </c:numCache>
            </c:numRef>
          </c:val>
        </c:ser>
        <c:dLbls>
          <c:showLegendKey val="0"/>
          <c:showVal val="1"/>
          <c:showCatName val="0"/>
          <c:showSerName val="0"/>
          <c:showPercent val="0"/>
          <c:showBubbleSize val="0"/>
        </c:dLbls>
        <c:gapWidth val="500"/>
        <c:overlap val="-100"/>
        <c:axId val="2031826944"/>
        <c:axId val="1347723264"/>
      </c:barChart>
      <c:catAx>
        <c:axId val="2031826944"/>
        <c:scaling>
          <c:orientation val="minMax"/>
        </c:scaling>
        <c:delete val="0"/>
        <c:axPos val="b"/>
        <c:title>
          <c:tx>
            <c:rich>
              <a:bodyPr rot="0" spcFirstLastPara="0" vertOverflow="ellipsis" vert="horz" wrap="square" anchor="ctr" anchorCtr="1"/>
              <a:lstStyle/>
              <a:p>
                <a:pPr defTabSz="914400">
                  <a:defRPr lang="zh-CN" sz="12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r>
                  <a:rPr lang="en-US" altLang="zh-CN" sz="1200" u="none" strike="noStrike" cap="none" normalizeH="0">
                    <a:solidFill>
                      <a:schemeClr val="tx1"/>
                    </a:solidFill>
                    <a:uFill>
                      <a:solidFill>
                        <a:schemeClr val="tx1"/>
                      </a:solidFill>
                    </a:uFill>
                    <a:latin typeface="Times New Roman" panose="02020603050405020304" charset="0"/>
                  </a:rPr>
                  <a:t>Inclination angle</a:t>
                </a:r>
                <a:endParaRPr sz="1200" u="none" strike="noStrike" cap="none" normalizeH="0">
                  <a:solidFill>
                    <a:schemeClr val="tx1"/>
                  </a:solidFill>
                  <a:uFill>
                    <a:solidFill>
                      <a:schemeClr val="tx1"/>
                    </a:solidFill>
                  </a:uFill>
                  <a:latin typeface="Times New Roman" panose="02020603050405020304" charset="0"/>
                </a:endParaRPr>
              </a:p>
            </c:rich>
          </c:tx>
          <c:layout>
            <c:manualLayout>
              <c:xMode val="edge"/>
              <c:yMode val="edge"/>
              <c:x val="0.445842099435278"/>
              <c:y val="0.920031670625495"/>
            </c:manualLayout>
          </c:layout>
          <c:overlay val="0"/>
          <c:spPr>
            <a:noFill/>
            <a:ln>
              <a:noFill/>
            </a:ln>
            <a:effectLst/>
          </c:spPr>
        </c:title>
        <c:numFmt formatCode="General" sourceLinked="1"/>
        <c:majorTickMark val="none"/>
        <c:minorTickMark val="none"/>
        <c:tickLblPos val="nextTo"/>
        <c:spPr>
          <a:noFill/>
          <a:ln w="6350" cap="flat" cmpd="sng" algn="ctr">
            <a:solidFill>
              <a:schemeClr val="tx1">
                <a:lumMod val="50000"/>
                <a:lumOff val="50000"/>
                <a:alpha val="30000"/>
              </a:schemeClr>
            </a:solidFill>
            <a:round/>
          </a:ln>
          <a:effectLst/>
        </c:spPr>
        <c:txPr>
          <a:bodyPr rot="-60000000" spcFirstLastPara="0" vertOverflow="ellipsis" vert="horz" wrap="square" anchor="ctr" anchorCtr="1" forceAA="0"/>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crossAx val="1347723264"/>
        <c:crosses val="autoZero"/>
        <c:auto val="1"/>
        <c:lblAlgn val="ctr"/>
        <c:lblOffset val="100"/>
        <c:noMultiLvlLbl val="0"/>
      </c:catAx>
      <c:valAx>
        <c:axId val="1347723264"/>
        <c:scaling>
          <c:orientation val="minMax"/>
          <c:max val="100"/>
        </c:scaling>
        <c:delete val="0"/>
        <c:axPos val="l"/>
        <c:title>
          <c:tx>
            <c:rich>
              <a:bodyPr rot="-5400000" spcFirstLastPara="0" vertOverflow="ellipsis" vert="horz" wrap="square" anchor="ctr" anchorCtr="1"/>
              <a:lstStyle/>
              <a:p>
                <a:pPr defTabSz="914400">
                  <a:defRPr lang="zh-CN" sz="12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r>
                  <a:rPr lang="en-US" altLang="zh-CN" sz="1200" u="none" strike="noStrike" cap="none" normalizeH="0">
                    <a:solidFill>
                      <a:schemeClr val="tx1"/>
                    </a:solidFill>
                    <a:uFill>
                      <a:solidFill>
                        <a:schemeClr val="tx1"/>
                      </a:solidFill>
                    </a:uFill>
                    <a:latin typeface="Times New Roman" panose="02020603050405020304" charset="0"/>
                  </a:rPr>
                  <a:t>CTE (%)</a:t>
                </a:r>
                <a:endParaRPr sz="1200" u="none" strike="noStrike" cap="none" normalizeH="0">
                  <a:solidFill>
                    <a:schemeClr val="tx1"/>
                  </a:solidFill>
                  <a:uFill>
                    <a:solidFill>
                      <a:schemeClr val="tx1"/>
                    </a:solidFill>
                  </a:uFill>
                  <a:latin typeface="Times New Roman" panose="02020603050405020304" charset="0"/>
                </a:endParaRPr>
              </a:p>
            </c:rich>
          </c:tx>
          <c:layout/>
          <c:overlay val="0"/>
          <c:spPr>
            <a:noFill/>
            <a:ln>
              <a:noFill/>
            </a:ln>
            <a:effectLst/>
          </c:spPr>
        </c:title>
        <c:numFmt formatCode="0.00_ " sourceLinked="1"/>
        <c:majorTickMark val="none"/>
        <c:minorTickMark val="none"/>
        <c:tickLblPos val="nextTo"/>
        <c:spPr>
          <a:noFill/>
          <a:ln>
            <a:noFill/>
          </a:ln>
          <a:effectLst/>
        </c:spPr>
        <c:txPr>
          <a:bodyPr rot="-60000000" spcFirstLastPara="0" vertOverflow="ellipsis" vert="horz" wrap="square" anchor="ctr" anchorCtr="1" forceAA="0"/>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crossAx val="2031826944"/>
        <c:crosses val="autoZero"/>
        <c:crossBetween val="between"/>
      </c:valAx>
      <c:spPr>
        <a:noFill/>
        <a:ln>
          <a:solidFill>
            <a:srgbClr val="E7E6E6">
              <a:lumMod val="90000"/>
            </a:srgbClr>
          </a:solidFill>
        </a:ln>
        <a:effectLst/>
      </c:spPr>
    </c:plotArea>
    <c:legend>
      <c:legendPos val="tr"/>
      <c:legendEntry>
        <c:idx val="0"/>
        <c:txPr>
          <a:bodyPr rot="0" spcFirstLastPara="0" vertOverflow="ellipsis" vert="horz" wrap="square"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legendEntry>
      <c:legendEntry>
        <c:idx val="1"/>
        <c:txPr>
          <a:bodyPr rot="0" spcFirstLastPara="0" vertOverflow="ellipsis" vert="horz" wrap="square"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legendEntry>
      <c:legendEntry>
        <c:idx val="2"/>
        <c:txPr>
          <a:bodyPr rot="0" spcFirstLastPara="0" vertOverflow="ellipsis" vert="horz" wrap="square"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legendEntry>
      <c:layout>
        <c:manualLayout>
          <c:xMode val="edge"/>
          <c:yMode val="edge"/>
          <c:x val="0.402866433819102"/>
          <c:y val="0.016674077367719"/>
          <c:w val="0.575454654943996"/>
          <c:h val="0.100044464206314"/>
        </c:manualLayout>
      </c:layout>
      <c:overlay val="0"/>
      <c:spPr>
        <a:noFill/>
        <a:ln w="38100" cmpd="thickThin">
          <a:solidFill>
            <a:srgbClr val="E7E6E6">
              <a:lumMod val="90000"/>
            </a:srgbClr>
          </a:solidFill>
          <a:prstDash val="solid"/>
        </a:ln>
        <a:effectLst/>
      </c:spPr>
      <c:txPr>
        <a:bodyPr rot="0" spcFirstLastPara="0" vertOverflow="ellipsis" vert="horz" wrap="square" anchor="ctr" anchorCtr="1" forceAA="0"/>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legend>
    <c:plotVisOnly val="1"/>
    <c:dispBlanksAs val="gap"/>
    <c:showDLblsOverMax val="0"/>
    <c:extLst>
      <c:ext uri="{0b15fc19-7d7d-44ad-8c2d-2c3a37ce22c3}">
        <chartProps xmlns="https://web.wps.cn/et/2018/main" chartId="{df2b2772-f030-4d98-a367-7c6c7c1cd482}"/>
      </c:ext>
    </c:extLst>
  </c:chart>
  <c:spPr>
    <a:solidFill>
      <a:schemeClr val="bg1"/>
    </a:solidFill>
    <a:ln w="6350" cap="flat" cmpd="sng" algn="ctr">
      <a:noFill/>
      <a:round/>
    </a:ln>
    <a:effectLst>
      <a:outerShdw blurRad="63500" dist="37357" dir="2700000" sx="0" sy="0" rotWithShape="0">
        <a:scrgbClr r="0" g="0" b="0"/>
      </a:outerShdw>
    </a:effectLst>
  </c:spPr>
  <c:txPr>
    <a:bodyPr/>
    <a:lstStyle/>
    <a:p>
      <a:pPr>
        <a:defRPr lang="zh-CN" sz="1000" u="none" strike="noStrike" kern="1200" cap="none" spc="0" normalizeH="0">
          <a:solidFill>
            <a:schemeClr val="tx1"/>
          </a:solidFill>
          <a:uFill>
            <a:solidFill>
              <a:schemeClr val="tx1"/>
            </a:solidFill>
          </a:uFill>
          <a:latin typeface="Times New Roman" panose="02020603050405020304" charset="0"/>
        </a:defRPr>
      </a:pP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6694718192891"/>
          <c:y val="0.144695170229612"/>
          <c:w val="0.828944745875318"/>
          <c:h val="0.680760095011876"/>
        </c:manualLayout>
      </c:layout>
      <c:barChart>
        <c:barDir val="col"/>
        <c:grouping val="clustered"/>
        <c:varyColors val="0"/>
        <c:ser>
          <c:idx val="0"/>
          <c:order val="0"/>
          <c:tx>
            <c:strRef>
              <c:f>'[data_summary.202406122148.xlsx]flow rate impact'!$O$84</c:f>
              <c:strCache>
                <c:ptCount val="1"/>
                <c:pt idx="0">
                  <c:v>400L/min</c:v>
                </c:pt>
              </c:strCache>
            </c:strRef>
          </c:tx>
          <c:spPr>
            <a:pattFill prst="wdUpDiag">
              <a:fgClr>
                <a:schemeClr val="bg1"/>
              </a:fgClr>
              <a:bgClr>
                <a:schemeClr val="accent1"/>
              </a:bgClr>
            </a:pattFill>
            <a:ln w="15875">
              <a:solidFill>
                <a:schemeClr val="accent1"/>
              </a:solidFill>
            </a:ln>
            <a:effectLst>
              <a:innerShdw blurRad="76200" dist="101600">
                <a:schemeClr val="accent1">
                  <a:lumMod val="75000"/>
                  <a:alpha val="50000"/>
                </a:schemeClr>
              </a:innerShdw>
            </a:effectLst>
          </c:spPr>
          <c:invertIfNegative val="0"/>
          <c:dPt>
            <c:idx val="0"/>
            <c:invertIfNegative val="0"/>
            <c:bubble3D val="0"/>
          </c:dPt>
          <c:dLbls>
            <c:spPr>
              <a:noFill/>
              <a:ln>
                <a:noFill/>
              </a:ln>
              <a:effectLst/>
            </c:spPr>
            <c:txPr>
              <a:bodyPr rot="0" spcFirstLastPara="0" vertOverflow="ellipsis" vert="horz" wrap="square" lIns="38100" tIns="19050" rIns="38100" bIns="19050"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'[data_summary.202406122148.xlsx]flow rate impact'!$P$83:$S$83</c:f>
              <c:strCache>
                <c:ptCount val="4"/>
                <c:pt idx="0">
                  <c:v>0°</c:v>
                </c:pt>
                <c:pt idx="1">
                  <c:v>30°</c:v>
                </c:pt>
                <c:pt idx="2">
                  <c:v>60°</c:v>
                </c:pt>
                <c:pt idx="3">
                  <c:v>90°</c:v>
                </c:pt>
              </c:strCache>
            </c:strRef>
          </c:cat>
          <c:val>
            <c:numRef>
              <c:f>'[data_summary.202406122148.xlsx]flow rate impact'!$P$84:$S$84</c:f>
              <c:numCache>
                <c:formatCode>0.00_ </c:formatCode>
                <c:ptCount val="4"/>
                <c:pt idx="0">
                  <c:v>22.25</c:v>
                </c:pt>
                <c:pt idx="1">
                  <c:v>29.3977272727273</c:v>
                </c:pt>
                <c:pt idx="2">
                  <c:v>27.4318181818182</c:v>
                </c:pt>
                <c:pt idx="3">
                  <c:v>25.375</c:v>
                </c:pt>
              </c:numCache>
            </c:numRef>
          </c:val>
        </c:ser>
        <c:ser>
          <c:idx val="1"/>
          <c:order val="1"/>
          <c:tx>
            <c:strRef>
              <c:f>'[data_summary.202406122148.xlsx]flow rate impact'!$O$85</c:f>
              <c:strCache>
                <c:ptCount val="1"/>
                <c:pt idx="0">
                  <c:v>600L/min</c:v>
                </c:pt>
              </c:strCache>
            </c:strRef>
          </c:tx>
          <c:spPr>
            <a:pattFill prst="wdUpDiag">
              <a:fgClr>
                <a:schemeClr val="bg1"/>
              </a:fgClr>
              <a:bgClr>
                <a:schemeClr val="accent2"/>
              </a:bgClr>
            </a:pattFill>
            <a:ln w="15875">
              <a:solidFill>
                <a:schemeClr val="accent2"/>
              </a:solidFill>
            </a:ln>
            <a:effectLst>
              <a:innerShdw blurRad="76200" dist="101600" dir="21540000">
                <a:schemeClr val="accent2">
                  <a:lumMod val="75000"/>
                  <a:alpha val="50000"/>
                </a:schemeClr>
              </a:innerShdw>
            </a:effectLst>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'[data_summary.202406122148.xlsx]flow rate impact'!$P$83:$S$83</c:f>
              <c:strCache>
                <c:ptCount val="4"/>
                <c:pt idx="0">
                  <c:v>0°</c:v>
                </c:pt>
                <c:pt idx="1">
                  <c:v>30°</c:v>
                </c:pt>
                <c:pt idx="2">
                  <c:v>60°</c:v>
                </c:pt>
                <c:pt idx="3">
                  <c:v>90°</c:v>
                </c:pt>
              </c:strCache>
            </c:strRef>
          </c:cat>
          <c:val>
            <c:numRef>
              <c:f>'[data_summary.202406122148.xlsx]flow rate impact'!$P$85:$S$85</c:f>
              <c:numCache>
                <c:formatCode>0.00_ </c:formatCode>
                <c:ptCount val="4"/>
                <c:pt idx="0">
                  <c:v>51.6477272727273</c:v>
                </c:pt>
                <c:pt idx="1">
                  <c:v>59.2727272727273</c:v>
                </c:pt>
                <c:pt idx="2">
                  <c:v>52.3522727272727</c:v>
                </c:pt>
                <c:pt idx="3">
                  <c:v>55.5</c:v>
                </c:pt>
              </c:numCache>
            </c:numRef>
          </c:val>
        </c:ser>
        <c:ser>
          <c:idx val="3"/>
          <c:order val="2"/>
          <c:tx>
            <c:strRef>
              <c:f>'[data_summary.202406122148.xlsx]flow rate impact'!$O$86</c:f>
              <c:strCache>
                <c:ptCount val="1"/>
                <c:pt idx="0">
                  <c:v>800L/min</c:v>
                </c:pt>
              </c:strCache>
            </c:strRef>
          </c:tx>
          <c:spPr>
            <a:pattFill prst="wdUpDiag">
              <a:fgClr>
                <a:schemeClr val="bg1"/>
              </a:fgClr>
              <a:bgClr>
                <a:schemeClr val="accent4"/>
              </a:bgClr>
            </a:pattFill>
            <a:ln w="15875">
              <a:solidFill>
                <a:schemeClr val="accent4"/>
              </a:solidFill>
            </a:ln>
            <a:effectLst>
              <a:innerShdw blurRad="76200" dist="101600">
                <a:schemeClr val="accent4">
                  <a:lumMod val="75000"/>
                  <a:alpha val="50000"/>
                </a:schemeClr>
              </a:innerShdw>
            </a:effectLst>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'[data_summary.202406122148.xlsx]flow rate impact'!$P$83:$S$83</c:f>
              <c:strCache>
                <c:ptCount val="4"/>
                <c:pt idx="0">
                  <c:v>0°</c:v>
                </c:pt>
                <c:pt idx="1">
                  <c:v>30°</c:v>
                </c:pt>
                <c:pt idx="2">
                  <c:v>60°</c:v>
                </c:pt>
                <c:pt idx="3">
                  <c:v>90°</c:v>
                </c:pt>
              </c:strCache>
            </c:strRef>
          </c:cat>
          <c:val>
            <c:numRef>
              <c:f>'[data_summary.202406122148.xlsx]flow rate impact'!$P$86:$S$86</c:f>
              <c:numCache>
                <c:formatCode>0.00_ </c:formatCode>
                <c:ptCount val="4"/>
                <c:pt idx="0">
                  <c:v>77.8636363636364</c:v>
                </c:pt>
                <c:pt idx="1">
                  <c:v>68.75</c:v>
                </c:pt>
                <c:pt idx="2">
                  <c:v>65.375</c:v>
                </c:pt>
                <c:pt idx="3">
                  <c:v>65.4886363636364</c:v>
                </c:pt>
              </c:numCache>
            </c:numRef>
          </c:val>
        </c:ser>
        <c:dLbls>
          <c:showLegendKey val="0"/>
          <c:showVal val="1"/>
          <c:showCatName val="0"/>
          <c:showSerName val="0"/>
          <c:showPercent val="0"/>
          <c:showBubbleSize val="0"/>
        </c:dLbls>
        <c:gapWidth val="500"/>
        <c:overlap val="-100"/>
        <c:axId val="2031826944"/>
        <c:axId val="1347723264"/>
      </c:barChart>
      <c:catAx>
        <c:axId val="2031826944"/>
        <c:scaling>
          <c:orientation val="minMax"/>
        </c:scaling>
        <c:delete val="0"/>
        <c:axPos val="b"/>
        <c:title>
          <c:tx>
            <c:rich>
              <a:bodyPr rot="0" spcFirstLastPara="0" vertOverflow="ellipsis" vert="horz" wrap="square" anchor="ctr" anchorCtr="1"/>
              <a:lstStyle/>
              <a:p>
                <a:pPr defTabSz="914400">
                  <a:defRPr lang="zh-CN" sz="12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r>
                  <a:rPr lang="en-US" altLang="zh-CN" sz="1200" u="none" strike="noStrike" cap="none" normalizeH="0">
                    <a:solidFill>
                      <a:schemeClr val="tx1"/>
                    </a:solidFill>
                    <a:uFill>
                      <a:solidFill>
                        <a:schemeClr val="tx1"/>
                      </a:solidFill>
                    </a:uFill>
                    <a:latin typeface="Times New Roman" panose="02020603050405020304" charset="0"/>
                  </a:rPr>
                  <a:t>Inclination angle</a:t>
                </a:r>
                <a:endParaRPr sz="1200" u="none" strike="noStrike" cap="none" normalizeH="0">
                  <a:solidFill>
                    <a:schemeClr val="tx1"/>
                  </a:solidFill>
                  <a:uFill>
                    <a:solidFill>
                      <a:schemeClr val="tx1"/>
                    </a:solidFill>
                  </a:uFill>
                  <a:latin typeface="Times New Roman" panose="02020603050405020304" charset="0"/>
                </a:endParaRPr>
              </a:p>
            </c:rich>
          </c:tx>
          <c:layout>
            <c:manualLayout>
              <c:xMode val="edge"/>
              <c:yMode val="edge"/>
              <c:x val="0.445842099435278"/>
              <c:y val="0.920031670625495"/>
            </c:manualLayout>
          </c:layout>
          <c:overlay val="0"/>
          <c:spPr>
            <a:noFill/>
            <a:ln>
              <a:noFill/>
            </a:ln>
            <a:effectLst/>
          </c:spPr>
        </c:title>
        <c:numFmt formatCode="General" sourceLinked="1"/>
        <c:majorTickMark val="none"/>
        <c:minorTickMark val="none"/>
        <c:tickLblPos val="nextTo"/>
        <c:spPr>
          <a:noFill/>
          <a:ln w="6350" cap="flat" cmpd="sng" algn="ctr">
            <a:solidFill>
              <a:schemeClr val="tx1">
                <a:lumMod val="50000"/>
                <a:lumOff val="50000"/>
                <a:alpha val="30000"/>
              </a:schemeClr>
            </a:solidFill>
            <a:round/>
          </a:ln>
          <a:effectLst/>
        </c:spPr>
        <c:txPr>
          <a:bodyPr rot="-60000000" spcFirstLastPara="0" vertOverflow="ellipsis" vert="horz" wrap="square" anchor="ctr" anchorCtr="1" forceAA="0"/>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crossAx val="1347723264"/>
        <c:crosses val="autoZero"/>
        <c:auto val="1"/>
        <c:lblAlgn val="ctr"/>
        <c:lblOffset val="100"/>
        <c:noMultiLvlLbl val="0"/>
      </c:catAx>
      <c:valAx>
        <c:axId val="1347723264"/>
        <c:scaling>
          <c:orientation val="minMax"/>
          <c:max val="100"/>
        </c:scaling>
        <c:delete val="0"/>
        <c:axPos val="l"/>
        <c:title>
          <c:tx>
            <c:rich>
              <a:bodyPr rot="-5400000" spcFirstLastPara="0" vertOverflow="ellipsis" vert="horz" wrap="square" anchor="ctr" anchorCtr="1"/>
              <a:lstStyle/>
              <a:p>
                <a:pPr defTabSz="914400">
                  <a:defRPr lang="zh-CN" sz="12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r>
                  <a:rPr lang="en-US" altLang="zh-CN" sz="1200" u="none" strike="noStrike" cap="none" normalizeH="0">
                    <a:solidFill>
                      <a:schemeClr val="tx1"/>
                    </a:solidFill>
                    <a:uFill>
                      <a:solidFill>
                        <a:schemeClr val="tx1"/>
                      </a:solidFill>
                    </a:uFill>
                    <a:latin typeface="Times New Roman" panose="02020603050405020304" charset="0"/>
                  </a:rPr>
                  <a:t>CTE (%)</a:t>
                </a:r>
                <a:endParaRPr sz="1200" u="none" strike="noStrike" cap="none" normalizeH="0">
                  <a:solidFill>
                    <a:schemeClr val="tx1"/>
                  </a:solidFill>
                  <a:uFill>
                    <a:solidFill>
                      <a:schemeClr val="tx1"/>
                    </a:solidFill>
                  </a:uFill>
                  <a:latin typeface="Times New Roman" panose="02020603050405020304" charset="0"/>
                </a:endParaRPr>
              </a:p>
            </c:rich>
          </c:tx>
          <c:layout/>
          <c:overlay val="0"/>
          <c:spPr>
            <a:noFill/>
            <a:ln>
              <a:noFill/>
            </a:ln>
            <a:effectLst/>
          </c:spPr>
        </c:title>
        <c:numFmt formatCode="0.00_ " sourceLinked="1"/>
        <c:majorTickMark val="none"/>
        <c:minorTickMark val="none"/>
        <c:tickLblPos val="nextTo"/>
        <c:spPr>
          <a:noFill/>
          <a:ln>
            <a:noFill/>
          </a:ln>
          <a:effectLst/>
        </c:spPr>
        <c:txPr>
          <a:bodyPr rot="-60000000" spcFirstLastPara="0" vertOverflow="ellipsis" vert="horz" wrap="square" anchor="ctr" anchorCtr="1" forceAA="0"/>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crossAx val="2031826944"/>
        <c:crosses val="autoZero"/>
        <c:crossBetween val="between"/>
      </c:valAx>
      <c:spPr>
        <a:noFill/>
        <a:ln>
          <a:solidFill>
            <a:srgbClr val="E7E6E6">
              <a:lumMod val="90000"/>
            </a:srgbClr>
          </a:solidFill>
        </a:ln>
        <a:effectLst/>
      </c:spPr>
    </c:plotArea>
    <c:legend>
      <c:legendPos val="tr"/>
      <c:legendEntry>
        <c:idx val="0"/>
        <c:txPr>
          <a:bodyPr rot="0" spcFirstLastPara="0" vertOverflow="ellipsis" vert="horz" wrap="square"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legendEntry>
      <c:legendEntry>
        <c:idx val="1"/>
        <c:txPr>
          <a:bodyPr rot="0" spcFirstLastPara="0" vertOverflow="ellipsis" vert="horz" wrap="square"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legendEntry>
      <c:legendEntry>
        <c:idx val="2"/>
        <c:txPr>
          <a:bodyPr rot="0" spcFirstLastPara="0" vertOverflow="ellipsis" vert="horz" wrap="square" anchor="ctr" anchorCtr="1"/>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legendEntry>
      <c:layout>
        <c:manualLayout>
          <c:xMode val="edge"/>
          <c:yMode val="edge"/>
          <c:x val="0.402866433819102"/>
          <c:y val="0.016674077367719"/>
          <c:w val="0.575454654943996"/>
          <c:h val="0.100044464206314"/>
        </c:manualLayout>
      </c:layout>
      <c:overlay val="0"/>
      <c:spPr>
        <a:noFill/>
        <a:ln w="38100" cmpd="thickThin">
          <a:solidFill>
            <a:srgbClr val="E7E6E6">
              <a:lumMod val="90000"/>
            </a:srgbClr>
          </a:solidFill>
          <a:prstDash val="solid"/>
        </a:ln>
        <a:effectLst/>
      </c:spPr>
      <c:txPr>
        <a:bodyPr rot="0" spcFirstLastPara="0" vertOverflow="ellipsis" vert="horz" wrap="square" anchor="ctr" anchorCtr="1" forceAA="0"/>
        <a:lstStyle/>
        <a:p>
          <a:pPr>
            <a:defRPr lang="zh-CN" sz="1000" b="0" i="0" u="none" strike="noStrike" kern="1200" cap="none" spc="0" normalizeH="0" baseline="0">
              <a:solidFill>
                <a:schemeClr val="tx1"/>
              </a:solidFill>
              <a:uFill>
                <a:solidFill>
                  <a:schemeClr val="tx1"/>
                </a:solidFill>
              </a:uFill>
              <a:latin typeface="Times New Roman" panose="02020603050405020304" charset="0"/>
              <a:ea typeface="+mn-ea"/>
              <a:cs typeface="+mn-cs"/>
            </a:defRPr>
          </a:pPr>
        </a:p>
      </c:txPr>
    </c:legend>
    <c:plotVisOnly val="1"/>
    <c:dispBlanksAs val="gap"/>
    <c:showDLblsOverMax val="0"/>
    <c:extLst>
      <c:ext uri="{0b15fc19-7d7d-44ad-8c2d-2c3a37ce22c3}">
        <chartProps xmlns="https://web.wps.cn/et/2018/main" chartId="{4830ba38-2504-41d4-88fe-b41a08cfebb1}"/>
      </c:ext>
    </c:extLst>
  </c:chart>
  <c:spPr>
    <a:solidFill>
      <a:schemeClr val="bg1"/>
    </a:solidFill>
    <a:ln w="6350" cap="flat" cmpd="sng" algn="ctr">
      <a:noFill/>
      <a:round/>
    </a:ln>
    <a:effectLst>
      <a:outerShdw blurRad="63500" dist="37357" dir="2700000" sx="0" sy="0" rotWithShape="0">
        <a:scrgbClr r="0" g="0" b="0"/>
      </a:outerShdw>
    </a:effectLst>
  </c:spPr>
  <c:txPr>
    <a:bodyPr/>
    <a:lstStyle/>
    <a:p>
      <a:pPr>
        <a:defRPr lang="zh-CN" sz="1000" u="none" strike="noStrike" kern="1200" cap="none" spc="0" normalizeH="0">
          <a:solidFill>
            <a:schemeClr val="tx1"/>
          </a:solidFill>
          <a:uFill>
            <a:solidFill>
              <a:schemeClr val="tx1"/>
            </a:solidFill>
          </a:uFill>
          <a:latin typeface="Times New Roman" panose="02020603050405020304" charset="0"/>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2421F59-622F-3F48-9FF3-3E62CACDFEAD}"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2421F59-622F-3F48-9FF3-3E62CACDFEAD}"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421F59-622F-3F48-9FF3-3E62CACDFEAD}"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2421F59-622F-3F48-9FF3-3E62CACDFEAD}"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2421F59-622F-3F48-9FF3-3E62CACDFEAD}"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421F59-622F-3F48-9FF3-3E62CACDFEAD}"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3.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7.png"/><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8.jpeg"/><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35.png"/><Relationship Id="rId7" Type="http://schemas.openxmlformats.org/officeDocument/2006/relationships/image" Target="../media/image34.png"/><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36.png"/><Relationship Id="rId4" Type="http://schemas.openxmlformats.org/officeDocument/2006/relationships/image" Target="../media/image31.png"/><Relationship Id="rId3"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chart" Target="../charts/chart5.xml"/><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chart" Target="../charts/chart2.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chart" Target="../charts/chart7.xml"/><Relationship Id="rId1" Type="http://schemas.openxmlformats.org/officeDocument/2006/relationships/chart" Target="../charts/chart6.xml"/></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2" Type="http://schemas.openxmlformats.org/officeDocument/2006/relationships/slideLayout" Target="../slideLayouts/slideLayout2.xml"/><Relationship Id="rId21" Type="http://schemas.openxmlformats.org/officeDocument/2006/relationships/tags" Target="../tags/tag20.xml"/><Relationship Id="rId20" Type="http://schemas.openxmlformats.org/officeDocument/2006/relationships/tags" Target="../tags/tag19.xml"/><Relationship Id="rId2" Type="http://schemas.openxmlformats.org/officeDocument/2006/relationships/tags" Target="../tags/tag1.xml"/><Relationship Id="rId19" Type="http://schemas.openxmlformats.org/officeDocument/2006/relationships/tags" Target="../tags/tag18.xml"/><Relationship Id="rId18" Type="http://schemas.openxmlformats.org/officeDocument/2006/relationships/tags" Target="../tags/tag17.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9" Type="http://schemas.openxmlformats.org/officeDocument/2006/relationships/image" Target="../media/image30.png"/><Relationship Id="rId8" Type="http://schemas.openxmlformats.org/officeDocument/2006/relationships/image" Target="../media/image31.png"/><Relationship Id="rId7" Type="http://schemas.openxmlformats.org/officeDocument/2006/relationships/image" Target="../media/image29.png"/><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image" Target="../media/image4.png"/><Relationship Id="rId3" Type="http://schemas.openxmlformats.org/officeDocument/2006/relationships/tags" Target="../tags/tag54.xml"/><Relationship Id="rId2" Type="http://schemas.openxmlformats.org/officeDocument/2006/relationships/tags" Target="../tags/tag53.xml"/><Relationship Id="rId10" Type="http://schemas.openxmlformats.org/officeDocument/2006/relationships/slideLayout" Target="../slideLayouts/slideLayout13.xml"/><Relationship Id="rId1" Type="http://schemas.openxmlformats.org/officeDocument/2006/relationships/tags" Target="../tags/tag52.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image" Target="../media/image5.png"/><Relationship Id="rId2" Type="http://schemas.openxmlformats.org/officeDocument/2006/relationships/tags" Target="../tags/tag2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25.xml"/><Relationship Id="rId3" Type="http://schemas.openxmlformats.org/officeDocument/2006/relationships/image" Target="../media/image5.png"/><Relationship Id="rId2" Type="http://schemas.openxmlformats.org/officeDocument/2006/relationships/tags" Target="../tags/tag24.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tags" Target="../tags/tag26.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8" Type="http://schemas.openxmlformats.org/officeDocument/2006/relationships/slideLayout" Target="../slideLayouts/slideLayout13.xml"/><Relationship Id="rId17" Type="http://schemas.openxmlformats.org/officeDocument/2006/relationships/image" Target="../media/image8.jpeg"/><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9" Type="http://schemas.openxmlformats.org/officeDocument/2006/relationships/image" Target="../media/image9.png"/><Relationship Id="rId8" Type="http://schemas.microsoft.com/office/2007/relationships/media" Target="../media/media1.mp4"/><Relationship Id="rId7" Type="http://schemas.openxmlformats.org/officeDocument/2006/relationships/video" Target="../media/media1.mp4"/><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image" Target="../media/image4.png"/><Relationship Id="rId3" Type="http://schemas.openxmlformats.org/officeDocument/2006/relationships/tags" Target="../tags/tag44.xml"/><Relationship Id="rId2" Type="http://schemas.openxmlformats.org/officeDocument/2006/relationships/tags" Target="../tags/tag43.xml"/><Relationship Id="rId11" Type="http://schemas.openxmlformats.org/officeDocument/2006/relationships/slideLayout" Target="../slideLayouts/slideLayout13.xml"/><Relationship Id="rId10" Type="http://schemas.openxmlformats.org/officeDocument/2006/relationships/image" Target="../media/image10.png"/><Relationship Id="rId1" Type="http://schemas.openxmlformats.org/officeDocument/2006/relationships/tags" Target="../tags/tag42.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3.xml"/><Relationship Id="rId8" Type="http://schemas.openxmlformats.org/officeDocument/2006/relationships/image" Target="../media/image12.png"/><Relationship Id="rId7" Type="http://schemas.openxmlformats.org/officeDocument/2006/relationships/image" Target="../media/image11.png"/><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image" Target="../media/image4.png"/><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10" name="矩形 9"/>
          <p:cNvSpPr/>
          <p:nvPr/>
        </p:nvSpPr>
        <p:spPr>
          <a:xfrm>
            <a:off x="6576695" y="0"/>
            <a:ext cx="5604510" cy="6858635"/>
          </a:xfrm>
          <a:prstGeom prst="rect">
            <a:avLst/>
          </a:prstGeom>
          <a:solidFill>
            <a:srgbClr val="002B82"/>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grpSp>
        <p:nvGrpSpPr>
          <p:cNvPr id="12" name="组合 11"/>
          <p:cNvGrpSpPr>
            <a:grpSpLocks noChangeAspect="1"/>
          </p:cNvGrpSpPr>
          <p:nvPr/>
        </p:nvGrpSpPr>
        <p:grpSpPr>
          <a:xfrm>
            <a:off x="7809474" y="138510"/>
            <a:ext cx="3138953" cy="2397600"/>
            <a:chOff x="409015" y="451389"/>
            <a:chExt cx="2732571" cy="2087197"/>
          </a:xfrm>
        </p:grpSpPr>
        <p:pic>
          <p:nvPicPr>
            <p:cNvPr id="15" name="图片 1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65999" y="451389"/>
              <a:ext cx="1218601" cy="1218601"/>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34441" t="37483" r="34169" b="48093"/>
            <a:stretch>
              <a:fillRect/>
            </a:stretch>
          </p:blipFill>
          <p:spPr>
            <a:xfrm>
              <a:off x="409015" y="1645244"/>
              <a:ext cx="2732571" cy="893342"/>
            </a:xfrm>
            <a:prstGeom prst="rect">
              <a:avLst/>
            </a:prstGeom>
          </p:spPr>
        </p:pic>
        <p:cxnSp>
          <p:nvCxnSpPr>
            <p:cNvPr id="17" name="直接连接符 16"/>
            <p:cNvCxnSpPr/>
            <p:nvPr/>
          </p:nvCxnSpPr>
          <p:spPr>
            <a:xfrm>
              <a:off x="567554" y="2406805"/>
              <a:ext cx="241484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7" name="图片 6" descr="Graphical Abstract"/>
          <p:cNvPicPr>
            <a:picLocks noChangeAspect="1"/>
          </p:cNvPicPr>
          <p:nvPr/>
        </p:nvPicPr>
        <p:blipFill>
          <a:blip r:embed="rId3"/>
          <a:stretch>
            <a:fillRect/>
          </a:stretch>
        </p:blipFill>
        <p:spPr>
          <a:xfrm>
            <a:off x="280670" y="1110615"/>
            <a:ext cx="6182400" cy="4636800"/>
          </a:xfrm>
          <a:prstGeom prst="rect">
            <a:avLst/>
          </a:prstGeom>
        </p:spPr>
      </p:pic>
      <p:sp>
        <p:nvSpPr>
          <p:cNvPr id="9" name="文本框 8"/>
          <p:cNvSpPr txBox="1"/>
          <p:nvPr/>
        </p:nvSpPr>
        <p:spPr>
          <a:xfrm>
            <a:off x="6576695" y="2922905"/>
            <a:ext cx="5615305" cy="1322070"/>
          </a:xfrm>
          <a:prstGeom prst="rect">
            <a:avLst/>
          </a:prstGeom>
          <a:noFill/>
        </p:spPr>
        <p:txBody>
          <a:bodyPr wrap="square" rtlCol="0" anchor="t">
            <a:spAutoFit/>
          </a:bodyPr>
          <a:p>
            <a:pPr algn="ctr"/>
            <a:r>
              <a:rPr lang="zh-CN" altLang="en-US" sz="2000" b="1">
                <a:gradFill>
                  <a:gsLst>
                    <a:gs pos="50000">
                      <a:srgbClr val="FFC7C8"/>
                    </a:gs>
                    <a:gs pos="0">
                      <a:srgbClr val="FAF5F2"/>
                    </a:gs>
                    <a:gs pos="99000">
                      <a:srgbClr val="FE90A9"/>
                    </a:gs>
                  </a:gsLst>
                  <a:lin ang="16200000" scaled="0"/>
                </a:gradFill>
                <a:latin typeface="Times New Roman" panose="02020603050405020304" charset="0"/>
                <a:cs typeface="Times New Roman" panose="02020603050405020304" charset="0"/>
              </a:rPr>
              <a:t>New Insights into Rheological Properties of Drilling Mud at Some Laboratory Testing Temperatures and its Cuttings Carrying Performance via Reelwell Drilling Method</a:t>
            </a:r>
            <a:endParaRPr lang="zh-CN" altLang="en-US" sz="2000" b="1">
              <a:gradFill>
                <a:gsLst>
                  <a:gs pos="50000">
                    <a:srgbClr val="FFC7C8"/>
                  </a:gs>
                  <a:gs pos="0">
                    <a:srgbClr val="FAF5F2"/>
                  </a:gs>
                  <a:gs pos="99000">
                    <a:srgbClr val="FE90A9"/>
                  </a:gs>
                </a:gsLst>
                <a:lin ang="16200000" scaled="0"/>
              </a:gradFill>
              <a:latin typeface="Times New Roman" panose="02020603050405020304" charset="0"/>
              <a:cs typeface="Times New Roman" panose="02020603050405020304" charset="0"/>
            </a:endParaRPr>
          </a:p>
        </p:txBody>
      </p:sp>
      <p:sp>
        <p:nvSpPr>
          <p:cNvPr id="11" name="文本框 10"/>
          <p:cNvSpPr txBox="1"/>
          <p:nvPr/>
        </p:nvSpPr>
        <p:spPr>
          <a:xfrm>
            <a:off x="7346950" y="4737735"/>
            <a:ext cx="4064000" cy="1476375"/>
          </a:xfrm>
          <a:prstGeom prst="rect">
            <a:avLst/>
          </a:prstGeom>
          <a:noFill/>
        </p:spPr>
        <p:txBody>
          <a:bodyPr wrap="square" rtlCol="0">
            <a:spAutoFit/>
          </a:bodyPr>
          <a:p>
            <a:pPr algn="ctr"/>
            <a:r>
              <a:rPr lang="en-US" altLang="zh-CN">
                <a:solidFill>
                  <a:schemeClr val="bg1"/>
                </a:solidFill>
                <a:latin typeface="Times New Roman" panose="02020603050405020304" charset="0"/>
                <a:cs typeface="Times New Roman" panose="02020603050405020304" charset="0"/>
              </a:rPr>
              <a:t>Presented by: </a:t>
            </a:r>
            <a:r>
              <a:rPr lang="en-US" altLang="zh-CN" b="1">
                <a:solidFill>
                  <a:schemeClr val="bg1"/>
                </a:solidFill>
                <a:latin typeface="Times New Roman" panose="02020603050405020304" charset="0"/>
                <a:cs typeface="Times New Roman" panose="02020603050405020304" charset="0"/>
              </a:rPr>
              <a:t>Xiao Fei</a:t>
            </a:r>
            <a:endParaRPr lang="en-US" altLang="zh-CN">
              <a:solidFill>
                <a:schemeClr val="bg1"/>
              </a:solidFill>
              <a:latin typeface="Times New Roman" panose="02020603050405020304" charset="0"/>
              <a:cs typeface="Times New Roman" panose="02020603050405020304" charset="0"/>
            </a:endParaRPr>
          </a:p>
          <a:p>
            <a:pPr algn="ctr"/>
            <a:endParaRPr lang="en-US" altLang="zh-CN">
              <a:solidFill>
                <a:schemeClr val="bg1"/>
              </a:solidFill>
              <a:latin typeface="Times New Roman" panose="02020603050405020304" charset="0"/>
              <a:cs typeface="Times New Roman" panose="02020603050405020304" charset="0"/>
            </a:endParaRPr>
          </a:p>
          <a:p>
            <a:pPr algn="ctr"/>
            <a:endParaRPr lang="en-US" altLang="zh-CN">
              <a:solidFill>
                <a:schemeClr val="bg1"/>
              </a:solidFill>
              <a:latin typeface="Times New Roman" panose="02020603050405020304" charset="0"/>
              <a:cs typeface="Times New Roman" panose="02020603050405020304" charset="0"/>
            </a:endParaRPr>
          </a:p>
          <a:p>
            <a:pPr algn="ctr"/>
            <a:endParaRPr lang="en-US" altLang="zh-CN">
              <a:solidFill>
                <a:schemeClr val="bg1"/>
              </a:solidFill>
              <a:latin typeface="Times New Roman" panose="02020603050405020304" charset="0"/>
              <a:cs typeface="Times New Roman" panose="02020603050405020304" charset="0"/>
            </a:endParaRPr>
          </a:p>
          <a:p>
            <a:pPr algn="ctr"/>
            <a:r>
              <a:rPr lang="en-US" altLang="zh-CN">
                <a:solidFill>
                  <a:schemeClr val="bg1"/>
                </a:solidFill>
                <a:latin typeface="Times New Roman" panose="02020603050405020304" charset="0"/>
                <a:cs typeface="Times New Roman" panose="02020603050405020304" charset="0"/>
              </a:rPr>
              <a:t>2024.10.31 </a:t>
            </a:r>
            <a:endParaRPr lang="en-US" altLang="zh-CN">
              <a:solidFill>
                <a:schemeClr val="bg1"/>
              </a:solidFill>
              <a:latin typeface="Times New Roman" panose="02020603050405020304" charset="0"/>
              <a:cs typeface="Times New Roman" panose="0202060305040502030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3837" y="72554"/>
              <a:ext cx="839748"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04</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10358120" cy="47561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钻井液流变特性</a:t>
            </a:r>
            <a:r>
              <a:rPr lang="zh-CN" altLang="en-US" sz="2000" b="1">
                <a:solidFill>
                  <a:srgbClr val="002060"/>
                </a:solidFill>
                <a:uFillTx/>
                <a:latin typeface="Times New Roman" panose="02020603050405020304" charset="0"/>
                <a:ea typeface="仿宋" panose="02010609060101010101" charset="-122"/>
                <a:sym typeface="+mn-ea"/>
              </a:rPr>
              <a:t>测试</a:t>
            </a:r>
            <a:r>
              <a:rPr lang="zh-CN" altLang="en-US" sz="2000" b="1">
                <a:solidFill>
                  <a:srgbClr val="002060"/>
                </a:solidFill>
                <a:uFillTx/>
                <a:latin typeface="Times New Roman" panose="02020603050405020304" charset="0"/>
                <a:ea typeface="仿宋" panose="02010609060101010101" charset="-122"/>
              </a:rPr>
              <a:t>数据</a:t>
            </a:r>
            <a:endParaRPr lang="en-US" altLang="zh-CN" sz="2000" b="1">
              <a:solidFill>
                <a:srgbClr val="002060"/>
              </a:solidFill>
              <a:uFillTx/>
              <a:latin typeface="Times New Roman" panose="02020603050405020304" charset="0"/>
              <a:ea typeface="仿宋" panose="02010609060101010101" charset="-122"/>
            </a:endParaRPr>
          </a:p>
        </p:txBody>
      </p:sp>
      <p:sp>
        <p:nvSpPr>
          <p:cNvPr id="3" name="文本框 2"/>
          <p:cNvSpPr txBox="1"/>
          <p:nvPr/>
        </p:nvSpPr>
        <p:spPr>
          <a:xfrm>
            <a:off x="1042035" y="1296035"/>
            <a:ext cx="10043795" cy="373380"/>
          </a:xfrm>
          <a:prstGeom prst="rect">
            <a:avLst/>
          </a:prstGeom>
        </p:spPr>
        <p:txBody>
          <a:bodyPr wrap="square">
            <a:noAutofit/>
          </a:bodyPr>
          <a:p>
            <a:pPr marL="0" indent="0" algn="ctr" defTabSz="266700">
              <a:lnSpc>
                <a:spcPct val="100000"/>
              </a:lnSpc>
              <a:spcBef>
                <a:spcPct val="0"/>
              </a:spcBef>
              <a:spcAft>
                <a:spcPct val="0"/>
              </a:spcAft>
            </a:pPr>
            <a:r>
              <a:rPr lang="en-US" altLang="zh-CN" sz="1600">
                <a:latin typeface="Times New Roman" panose="02020603050405020304"/>
                <a:ea typeface="宋体" panose="02010600030101010101" pitchFamily="2" charset="-122"/>
              </a:rPr>
              <a:t>Table 1 Laboratory testing </a:t>
            </a:r>
            <a:r>
              <a:rPr lang="en-US" altLang="zh-CN" sz="1600">
                <a:latin typeface="Times New Roman" panose="02020603050405020304"/>
                <a:ea typeface="Times New Roman" panose="02020603050405020304"/>
              </a:rPr>
              <a:t>of</a:t>
            </a:r>
            <a:r>
              <a:rPr lang="en-US" altLang="zh-CN" sz="1600">
                <a:latin typeface="Times New Roman" panose="02020603050405020304"/>
                <a:ea typeface="宋体" panose="02010600030101010101" pitchFamily="2" charset="-122"/>
              </a:rPr>
              <a:t> shear stress-shear rate and the </a:t>
            </a:r>
            <a:r>
              <a:rPr lang="en-US" altLang="zh-CN" sz="1600">
                <a:latin typeface="Times New Roman" panose="02020603050405020304"/>
                <a:ea typeface="Times New Roman" panose="02020603050405020304"/>
              </a:rPr>
              <a:t>associated fitting coefficients of the </a:t>
            </a:r>
            <a:r>
              <a:rPr lang="en-US" altLang="zh-CN" sz="1600">
                <a:latin typeface="Times New Roman" panose="02020603050405020304"/>
                <a:ea typeface="宋体" panose="02010600030101010101" pitchFamily="2" charset="-122"/>
              </a:rPr>
              <a:t>Bingham model</a:t>
            </a:r>
            <a:endParaRPr lang="en-US" altLang="zh-CN" sz="1600">
              <a:latin typeface="Times New Roman" panose="02020603050405020304"/>
              <a:ea typeface="宋体" panose="02010600030101010101" pitchFamily="2" charset="-122"/>
            </a:endParaRPr>
          </a:p>
        </p:txBody>
      </p:sp>
      <mc:AlternateContent xmlns:mc="http://schemas.openxmlformats.org/markup-compatibility/2006" xmlns:a14="http://schemas.microsoft.com/office/drawing/2010/main">
        <mc:Choice Requires="a14">
          <p:graphicFrame>
            <p:nvGraphicFramePr>
              <p:cNvPr id="9" name="表格 8"/>
              <p:cNvGraphicFramePr/>
              <p:nvPr/>
            </p:nvGraphicFramePr>
            <p:xfrm>
              <a:off x="828040" y="1669415"/>
              <a:ext cx="10471785" cy="4464050"/>
            </p:xfrm>
            <a:graphic>
              <a:graphicData uri="http://schemas.openxmlformats.org/drawingml/2006/table">
                <a:tbl>
                  <a:tblPr/>
                  <a:tblGrid>
                    <a:gridCol w="814705"/>
                    <a:gridCol w="624205"/>
                    <a:gridCol w="624205"/>
                    <a:gridCol w="636270"/>
                    <a:gridCol w="640715"/>
                    <a:gridCol w="640715"/>
                    <a:gridCol w="640715"/>
                    <a:gridCol w="640715"/>
                    <a:gridCol w="640715"/>
                    <a:gridCol w="640715"/>
                    <a:gridCol w="640715"/>
                    <a:gridCol w="640715"/>
                    <a:gridCol w="640715"/>
                    <a:gridCol w="640715"/>
                    <a:gridCol w="640715"/>
                    <a:gridCol w="724535"/>
                  </a:tblGrid>
                  <a:tr h="179705">
                    <a:tc>
                      <a:txBody>
                        <a:bodyPr/>
                        <a:p>
                          <a:pPr indent="0" algn="ctr">
                            <a:lnSpc>
                              <a:spcPct val="115000"/>
                            </a:lnSpc>
                            <a:spcBef>
                              <a:spcPct val="0"/>
                            </a:spcBef>
                            <a:spcAft>
                              <a:spcPct val="0"/>
                            </a:spcAft>
                          </a:pPr>
                          <a14:m>
                            <m:oMath xmlns:m="http://schemas.openxmlformats.org/officeDocument/2006/math">
                              <m:r>
                                <a:rPr lang="en-US" altLang="zh-CN" sz="1000" b="1" i="1">
                                  <a:latin typeface="Cambria Math" panose="02040503050406030204" charset="0"/>
                                  <a:ea typeface="Times New Roman" panose="02020603050405020304"/>
                                  <a:cs typeface="Cambria Math" panose="02040503050406030204" charset="0"/>
                                </a:rPr>
                                <m:t>𝜸</m:t>
                              </m:r>
                            </m:oMath>
                          </a14:m>
                          <a:r>
                            <a:rPr lang="en-US" altLang="zh-CN" sz="1000" b="1">
                              <a:latin typeface="Times New Roman" panose="02020603050405020304"/>
                              <a:ea typeface="Times New Roman" panose="02020603050405020304"/>
                            </a:rPr>
                            <a:t> </a:t>
                          </a:r>
                          <a:r>
                            <a:rPr lang="en-US" altLang="zh-CN" sz="1000" b="1">
                              <a:latin typeface="Times New Roman" panose="02020603050405020304"/>
                              <a:ea typeface="Times New Roman" panose="02020603050405020304"/>
                            </a:rPr>
                            <a:t>(1/s)</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3.178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4.313</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5.675</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7.378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10.22</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15.89</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21.57</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28.38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36.89</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51.08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63.56</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86.28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113.5</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147.6</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201.4</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5260">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3.52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4.20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5.22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6.24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7.26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8.51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9.76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11.80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13.39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16.46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19.41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22.93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28.38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6764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a:t>
                          </a:r>
                          <a:endParaRPr lang="en-US" altLang="zh-CN" sz="1000" b="1"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0.9866,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4.265 (3.566,4.964) *,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0.1274 (0.1185,0.1363)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3.18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3.29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3.52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5.33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6.24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7.26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8.51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10.22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11.80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14.30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17.59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20.43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25.65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T=10℃</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0.9899,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3.564 (3.013, 4.114),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0.1158 (0.1088, 0.1228)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3.29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3.52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4.88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5.56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6.36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7.38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9.08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10.78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12.83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14.76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18.61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23.84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T=16℃</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0.9954,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3.251 (2.915, 3.586),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0.1045 (0.1002, 0.1087)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3.06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3.41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5.11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5.68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6.81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8.17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9.87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11.46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13.62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16.57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21.00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T=22℃</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0.9947,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3.132 (2.818, 3.447),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0.09158 (0.08757, 0.09559)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3.18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3.86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5.11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5.68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6.70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9.08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10.78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12.94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15.44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19.52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6764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T=28℃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0.9919,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3.016 (2.652, 3.379),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0.08523 (0.0806, 0.08986)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3.06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4.09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5.33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5.68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7.26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8.17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11.35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13.62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17.25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T=34℃</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0.9931,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2.92 (2.633, 3.208),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0.0735 (0.06983, 0.07716)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3.06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3.41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3.86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4.31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4.77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5.45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6.58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7.38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8.63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10.33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12.26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15.66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T=40℃</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0.995,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2.776 (2.558, 2.993),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0.06554 (0.06277, 0.06831)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4.09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4.54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5.11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6.13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6.92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8.40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9.87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11.58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14.76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T=46℃</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0.9947,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2.641 (2.429, 2.853),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0.06195 (0.05925, 0.06465)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3.29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3.63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4.99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5.68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6.24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7.49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10.78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13.73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T=52℃</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0.9983,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2.695 (2.587, 2.803),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0.05524 (0.05387, 0.05662)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2.50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3.18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3.63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4.20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5.45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6.13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7.26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8.63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10.44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12.94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T=58℃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0.9964,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2.606 (2.458, 2.754),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0.05265 (0.05076, 0.05453)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2.50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3.06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3.52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3.86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4.09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5.11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5.79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6.81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8.17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9.42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11.69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T=64℃</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0.9952,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2.643 (2.491, 2.794),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=0.0464 (0.04446, 0.04833)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2.38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2.50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3.18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3.41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4.99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5.56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6.58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7.83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10.90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T=70℃</a:t>
                          </a:r>
                          <a:endParaRPr lang="en-US" altLang="zh-CN" sz="1000" b="1"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 0.9912,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2.64 (2.449, 2.831),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0.04303 (0.04059, 0.04547)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bl>
              </a:graphicData>
            </a:graphic>
          </p:graphicFrame>
        </mc:Choice>
        <mc:Fallback xmlns="">
          <p:graphicFrame>
            <p:nvGraphicFramePr>
              <p:cNvPr id="9" name="表格 8"/>
              <p:cNvGraphicFramePr/>
              <p:nvPr/>
            </p:nvGraphicFramePr>
            <p:xfrm>
              <a:off x="828040" y="1669415"/>
              <a:ext cx="10471785" cy="4464050"/>
            </p:xfrm>
            <a:graphic>
              <a:graphicData uri="http://schemas.openxmlformats.org/drawingml/2006/table">
                <a:tbl>
                  <a:tblPr/>
                  <a:tblGrid>
                    <a:gridCol w="814705"/>
                    <a:gridCol w="624205"/>
                    <a:gridCol w="624205"/>
                    <a:gridCol w="636270"/>
                    <a:gridCol w="640715"/>
                    <a:gridCol w="640715"/>
                    <a:gridCol w="640715"/>
                    <a:gridCol w="640715"/>
                    <a:gridCol w="640715"/>
                    <a:gridCol w="640715"/>
                    <a:gridCol w="640715"/>
                    <a:gridCol w="640715"/>
                    <a:gridCol w="640715"/>
                    <a:gridCol w="640715"/>
                    <a:gridCol w="640715"/>
                    <a:gridCol w="724535"/>
                  </a:tblGrid>
                  <a:tr h="179705">
                    <a:tc>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3.178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4.313</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5.675</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7.378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10.22</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15.89</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21.57</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28.38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36.89</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51.08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63.56</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86.28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113.5</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147.6</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latin typeface="Times New Roman" panose="02020603050405020304"/>
                              <a:ea typeface="Times New Roman" panose="02020603050405020304"/>
                            </a:rPr>
                            <a:t>201.4</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5260">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3.52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4.20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5.22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6.24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7.26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8.51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9.76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11.80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13.39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16.46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19.41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22.93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28.38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a:t>
                          </a:r>
                          <a:endParaRPr lang="en-US" altLang="zh-CN" sz="1000" b="1"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3.18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3.29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3.52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5.33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6.24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7.26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8.51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10.22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11.80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14.30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17.59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20.43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25.65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T=10℃</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3.29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3.52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4.88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5.56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6.36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7.38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9.08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10.78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12.83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14.76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18.61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23.84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T=16℃</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3.06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3.41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5.11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5.68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6.81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8.17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9.87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11.46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13.62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16.57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21.00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T=22℃</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3.18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3.86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5.11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5.68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6.70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9.08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10.78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12.94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15.44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19.52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T=28℃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3.06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4.09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5.33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5.68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7.26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8.17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11.35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13.62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17.25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T=34℃</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3.06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3.41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3.86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4.31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4.77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5.45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6.58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7.38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8.63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10.33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12.26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15.66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T=40℃</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4.09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4.54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5.11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6.13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6.92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8.40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9.87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11.58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14.76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T=46℃</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2.95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3.29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3.63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4.99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5.68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6.24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7.49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10.78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13.73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T=52℃</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2.50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3.18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3.63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4.20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4.65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5.45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6.13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7.26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8.63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10.44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12.94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T=58℃</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2.50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2.72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3.06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3.52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3.86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4.09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5.11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5.79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6.81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8.17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9.42</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11.69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T=64℃</a:t>
                          </a:r>
                          <a:endParaRPr lang="en-US" altLang="zh-CN" sz="1000" b="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i="1">
                              <a:latin typeface="Times New Roman" panose="02020603050405020304"/>
                              <a:ea typeface="Times New Roman" panose="02020603050405020304"/>
                            </a:rPr>
                            <a:t>τ</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(Pa)</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2.38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2.50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2.61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2.84</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3.18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3.41</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3.75</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3.97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4.43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4.99</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5.56</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6.58</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7.83</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8.97</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10.90</a:t>
                          </a:r>
                          <a:endParaRPr lang="en-US" altLang="zh-CN" sz="10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94310">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T=70℃</a:t>
                          </a:r>
                          <a:endParaRPr lang="en-US" altLang="zh-CN" sz="1000" b="1"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15">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bl>
              </a:graphicData>
            </a:graphic>
          </p:graphicFrame>
        </mc:Fallback>
      </mc:AlternateContent>
      <p:sp>
        <p:nvSpPr>
          <p:cNvPr id="36" name="文本框 35"/>
          <p:cNvSpPr txBox="1"/>
          <p:nvPr/>
        </p:nvSpPr>
        <p:spPr>
          <a:xfrm>
            <a:off x="828040" y="6319520"/>
            <a:ext cx="9799955" cy="306705"/>
          </a:xfrm>
          <a:prstGeom prst="rect">
            <a:avLst/>
          </a:prstGeom>
        </p:spPr>
        <p:txBody>
          <a:bodyPr wrap="square">
            <a:spAutoFit/>
          </a:bodyPr>
          <a:p>
            <a:r>
              <a:rPr lang="en-US" altLang="zh-CN" sz="1400">
                <a:latin typeface="Times New Roman" panose="02020603050405020304"/>
                <a:ea typeface="Times New Roman" panose="02020603050405020304"/>
              </a:rPr>
              <a:t>Note*: The numbers in parentheses represent the 95% confidence bounds.</a:t>
            </a:r>
            <a:endParaRPr lang="en-US" altLang="zh-CN" sz="1400">
              <a:latin typeface="Times New Roman" panose="02020603050405020304"/>
              <a:ea typeface="Times New Roman" panose="02020603050405020304"/>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9537"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02</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sym typeface="+mn-ea"/>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10358120" cy="47561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钻井液流变特性</a:t>
            </a:r>
            <a:r>
              <a:rPr lang="zh-CN" altLang="en-US" sz="2000" b="1">
                <a:solidFill>
                  <a:srgbClr val="002060"/>
                </a:solidFill>
                <a:uFillTx/>
                <a:latin typeface="Times New Roman" panose="02020603050405020304" charset="0"/>
                <a:ea typeface="仿宋" panose="02010609060101010101" charset="-122"/>
                <a:sym typeface="+mn-ea"/>
              </a:rPr>
              <a:t>测试</a:t>
            </a:r>
            <a:r>
              <a:rPr lang="zh-CN" altLang="en-US" sz="2000" b="1">
                <a:solidFill>
                  <a:srgbClr val="002060"/>
                </a:solidFill>
                <a:uFillTx/>
                <a:latin typeface="Times New Roman" panose="02020603050405020304" charset="0"/>
                <a:ea typeface="仿宋" panose="02010609060101010101" charset="-122"/>
              </a:rPr>
              <a:t>数据</a:t>
            </a:r>
            <a:endParaRPr lang="en-US" altLang="zh-CN" sz="2000" b="1">
              <a:solidFill>
                <a:srgbClr val="002060"/>
              </a:solidFill>
              <a:uFillTx/>
              <a:latin typeface="Times New Roman" panose="02020603050405020304" charset="0"/>
              <a:ea typeface="仿宋" panose="02010609060101010101" charset="-122"/>
            </a:endParaRPr>
          </a:p>
        </p:txBody>
      </p:sp>
      <p:sp>
        <p:nvSpPr>
          <p:cNvPr id="3" name="文本框 2"/>
          <p:cNvSpPr txBox="1"/>
          <p:nvPr/>
        </p:nvSpPr>
        <p:spPr>
          <a:xfrm>
            <a:off x="521335" y="1296035"/>
            <a:ext cx="11249660" cy="373380"/>
          </a:xfrm>
          <a:prstGeom prst="rect">
            <a:avLst/>
          </a:prstGeom>
        </p:spPr>
        <p:txBody>
          <a:bodyPr wrap="square">
            <a:noAutofit/>
          </a:bodyPr>
          <a:p>
            <a:pPr marL="0" indent="0" algn="ctr" defTabSz="266700">
              <a:lnSpc>
                <a:spcPct val="100000"/>
              </a:lnSpc>
              <a:spcBef>
                <a:spcPct val="0"/>
              </a:spcBef>
              <a:spcAft>
                <a:spcPct val="0"/>
              </a:spcAft>
            </a:pPr>
            <a:r>
              <a:rPr lang="en-US" altLang="zh-CN" sz="1600">
                <a:latin typeface="Times New Roman" panose="02020603050405020304"/>
              </a:rPr>
              <a:t>Table 2 Laboratory testing of apparent viscosity-shear rate and the associated fitting coefficients of the Bingham-Papanastasiou model</a:t>
            </a:r>
            <a:endParaRPr lang="en-US" altLang="zh-CN" sz="1600">
              <a:latin typeface="Times New Roman" panose="02020603050405020304"/>
            </a:endParaRPr>
          </a:p>
        </p:txBody>
      </p:sp>
      <mc:AlternateContent xmlns:mc="http://schemas.openxmlformats.org/markup-compatibility/2006" xmlns:a14="http://schemas.microsoft.com/office/drawing/2010/main">
        <mc:Choice Requires="a14">
          <p:graphicFrame>
            <p:nvGraphicFramePr>
              <p:cNvPr id="9" name="表格 8"/>
              <p:cNvGraphicFramePr/>
              <p:nvPr/>
            </p:nvGraphicFramePr>
            <p:xfrm>
              <a:off x="2312670" y="1669415"/>
              <a:ext cx="7666990" cy="4370070"/>
            </p:xfrm>
            <a:graphic>
              <a:graphicData uri="http://schemas.openxmlformats.org/drawingml/2006/table">
                <a:tbl>
                  <a:tblPr/>
                  <a:tblGrid>
                    <a:gridCol w="993775"/>
                    <a:gridCol w="1022985"/>
                    <a:gridCol w="1022985"/>
                    <a:gridCol w="909320"/>
                    <a:gridCol w="792480"/>
                    <a:gridCol w="946150"/>
                    <a:gridCol w="953770"/>
                    <a:gridCol w="1025525"/>
                  </a:tblGrid>
                  <a:tr h="179705">
                    <a:tc>
                      <a:txBody>
                        <a:bodyPr/>
                        <a:p>
                          <a:pPr indent="0" algn="just">
                            <a:lnSpc>
                              <a:spcPct val="115000"/>
                            </a:lnSpc>
                            <a:spcBef>
                              <a:spcPct val="0"/>
                            </a:spcBef>
                            <a:spcAft>
                              <a:spcPct val="0"/>
                            </a:spcAft>
                          </a:pPr>
                          <a:r>
                            <a:rPr lang="en-US" altLang="zh-CN" sz="1000">
                              <a:latin typeface="Times New Roman" panose="02020603050405020304"/>
                              <a:ea typeface="Times New Roman" panose="02020603050405020304"/>
                            </a:rPr>
                            <a:t> </a:t>
                          </a:r>
                          <a14:m>
                            <m:oMath xmlns:m="http://schemas.openxmlformats.org/officeDocument/2006/math">
                              <m:r>
                                <a:rPr lang="en-US" altLang="zh-CN" sz="1000" b="1" i="1">
                                  <a:latin typeface="Cambria Math" panose="02040503050406030204" charset="0"/>
                                  <a:ea typeface="Times New Roman" panose="02020603050405020304"/>
                                  <a:cs typeface="Cambria Math" panose="02040503050406030204" charset="0"/>
                                </a:rPr>
                                <m:t>𝜸</m:t>
                              </m:r>
                            </m:oMath>
                          </a14:m>
                          <a:r>
                            <a:rPr lang="en-US" altLang="zh-CN" sz="1000" b="1">
                              <a:latin typeface="Times New Roman" panose="02020603050405020304"/>
                              <a:ea typeface="Times New Roman" panose="02020603050405020304"/>
                              <a:sym typeface="+mn-ea"/>
                            </a:rPr>
                            <a:t> </a:t>
                          </a:r>
                          <a:r>
                            <a:rPr lang="en-US" altLang="zh-CN" sz="1000" b="1">
                              <a:latin typeface="Times New Roman" panose="02020603050405020304"/>
                              <a:ea typeface="Times New Roman" panose="02020603050405020304"/>
                            </a:rPr>
                            <a:t>(1/s)</a:t>
                          </a:r>
                          <a:endParaRPr lang="en-US" altLang="zh-CN" sz="1000" b="1"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3.178</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5.675</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10.22</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21.57</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113.5</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147.6</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201.4</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0">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1107.32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740.00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511.15</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336.90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171.00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155.37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138.90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0.9974,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3.714 (3.114, 4.314),  0.1371 (0.1004, 0.1738),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=0.5493 (0.3063, 0.7923)</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1000.16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620.00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433.37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289.52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155.00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138.46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125.56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T=10</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0.9971,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2.917 (2.472, 3.363),  </a:t>
                          </a:r>
                          <a:r>
                            <a:rPr lang="en-US" altLang="zh-CN" sz="1000">
                              <a:latin typeface="Times New Roman" panose="02020603050405020304"/>
                              <a:ea typeface="Times New Roman" panose="02020603050405020304"/>
                            </a:rPr>
                            <a:t>0.1286 (0.09514, 0.1621),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0.9258 (0.06946, 1.782)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928.72</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620</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433.37</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257.93</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136</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126.14</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116.68</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T=16</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0.9987,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3.153 (2.789, 3.517),  </a:t>
                          </a:r>
                          <a:r>
                            <a:rPr lang="en-US" altLang="zh-CN" sz="1000">
                              <a:latin typeface="Times New Roman" panose="02020603050405020304"/>
                              <a:ea typeface="Times New Roman" panose="02020603050405020304"/>
                            </a:rPr>
                            <a:t>0.1076 (0.08538, 0.1298),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=0.5455 (0.3743, 0.7167)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893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600</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388.92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236.88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120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112.31</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102.79</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T=22</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0.9999,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3.013 (2.908, 3.118),  </a:t>
                          </a:r>
                          <a:r>
                            <a:rPr lang="en-US" altLang="zh-CN" sz="1000">
                              <a:latin typeface="Times New Roman" panose="02020603050405020304"/>
                              <a:ea typeface="Times New Roman" panose="02020603050405020304"/>
                            </a:rPr>
                            <a:t>0.09243 (0.0858, 0.09906),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𝜇</m:t>
                                  </m:r>
                                </m:e>
                                <m:sub>
                                  <m:r>
                                    <a:rPr lang="en-US" altLang="zh-CN" sz="1000" i="1">
                                      <a:latin typeface="Cambria Math" panose="02040503050406030204" charset="0"/>
                                      <a:ea typeface="Times New Roman" panose="02020603050405020304"/>
                                      <a:cs typeface="Cambria Math" panose="02040503050406030204" charset="0"/>
                                    </a:rPr>
                                    <m:t>𝑝</m:t>
                                  </m:r>
                                </m:sub>
                              </m:sSub>
                            </m:oMath>
                          </a14:m>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0.5836 (0.5238, 0.6433)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851.28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520.00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377.81</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236.88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114.00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104.61</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95.56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T=28</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0.9951,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2.582 (2.061, 3.103), </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0.09605 (0.05839, 0.1337)</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0.8168 (0.03164, 1.602)</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857.28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520.00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366.70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215.82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100.00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92.30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84.45</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T=34</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0.9969,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2.642 (2.217, 3.067), </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0.08087 (0.04983, 0.1119)</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0.8407 (0.1615, 1.52)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821.56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500.00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333.36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200.03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91.00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83.07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76.67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T=40</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0.9986,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2.524 (2.261, 2.788), </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0.07125 (0.05159, 0.09092)</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a:t>
                          </a:r>
                          <a:r>
                            <a:rPr lang="en-US" altLang="zh-CN" sz="1000">
                              <a:latin typeface="Times New Roman" panose="02020603050405020304"/>
                              <a:ea typeface="Times New Roman" panose="02020603050405020304"/>
                            </a:rPr>
                            <a:t>0.9007 (0.362, 1.439)</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821.56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480.00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288.91</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189.50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87.00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78.46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72.23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T=46</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0.9992,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2.395 (2.22, 2.569), </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0.06396 (0.05286, 0.07506)</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=6.484 (-1.548e7, 1.548e7)</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857.28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500.00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322.25</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184.24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79.00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73.07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67.23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T=52</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0.9993,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2.552 (2.381, 2.724), </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0.05929 (0.04509, 0.07349)</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=1.579 (-1.528, 4.687)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785.84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460.00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311.14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184.24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76.00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70.77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63.34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T=58</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0.9977,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2.359 (2.054, 2.664), </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0.06041 (0.03615, 0.08466)</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=1.175 (-0.4622, 2.813)</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785.84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480.00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300.02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178.98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72.00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63.84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57.23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T=64</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0.9993,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2.495 (2.303, 2.687), </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0.05087 (0.03676, 0.06498)</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=0.8604 (0.5137, 1.207)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750.12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460.00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311.14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173.71</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69.00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60.76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53.34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970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T=70</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p>
                          <a:pPr indent="0" algn="ctr" fontAlgn="ctr">
                            <a:lnSpc>
                              <a:spcPct val="115000"/>
                            </a:lnSpc>
                            <a:spcBef>
                              <a:spcPct val="0"/>
                            </a:spcBef>
                            <a:spcAft>
                              <a:spcPct val="0"/>
                            </a:spcAft>
                          </a:pPr>
                          <a:r>
                            <a:rPr lang="en-US" altLang="zh-CN" sz="1000">
                              <a:latin typeface="Times New Roman" panose="02020603050405020304"/>
                              <a:ea typeface="Times New Roman" panose="02020603050405020304"/>
                            </a:rPr>
                            <a:t> R</a:t>
                          </a:r>
                          <a:r>
                            <a:rPr lang="en-US" altLang="zh-CN" sz="1000" baseline="30000">
                              <a:latin typeface="Times New Roman" panose="02020603050405020304"/>
                              <a:ea typeface="Times New Roman" panose="02020603050405020304"/>
                            </a:rPr>
                            <a:t>2</a:t>
                          </a:r>
                          <a:r>
                            <a:rPr lang="en-US" altLang="zh-CN" sz="1000">
                              <a:latin typeface="Times New Roman" panose="02020603050405020304"/>
                              <a:ea typeface="Times New Roman" panose="02020603050405020304"/>
                            </a:rPr>
                            <a:t>= 0.9974,  </a:t>
                          </a:r>
                          <a14:m>
                            <m:oMath xmlns:m="http://schemas.openxmlformats.org/officeDocument/2006/math">
                              <m:sSub>
                                <m:sSubPr>
                                  <m:ctrlPr>
                                    <a:rPr lang="en-US" altLang="zh-CN" sz="1000" i="1">
                                      <a:latin typeface="Cambria Math" panose="02040503050406030204" charset="0"/>
                                      <a:ea typeface="Times New Roman" panose="02020603050405020304"/>
                                      <a:cs typeface="Cambria Math" panose="02040503050406030204" charset="0"/>
                                    </a:rPr>
                                  </m:ctrlPr>
                                </m:sSubPr>
                                <m:e>
                                  <m:r>
                                    <a:rPr lang="en-US" altLang="zh-CN" sz="1000" i="1">
                                      <a:latin typeface="Cambria Math" panose="02040503050406030204" charset="0"/>
                                      <a:ea typeface="Times New Roman" panose="02020603050405020304"/>
                                      <a:cs typeface="Cambria Math" panose="02040503050406030204" charset="0"/>
                                    </a:rPr>
                                    <m:t>𝜏</m:t>
                                  </m:r>
                                </m:e>
                                <m:sub>
                                  <m:r>
                                    <a:rPr lang="en-US" altLang="zh-CN" sz="1000" i="1">
                                      <a:latin typeface="Cambria Math" panose="02040503050406030204" charset="0"/>
                                      <a:ea typeface="Times New Roman" panose="02020603050405020304"/>
                                      <a:cs typeface="Cambria Math" panose="02040503050406030204" charset="0"/>
                                    </a:rPr>
                                    <m:t>𝑦</m:t>
                                  </m:r>
                                </m:sub>
                              </m:sSub>
                            </m:oMath>
                          </a14:m>
                          <a:r>
                            <a:rPr lang="en-US" altLang="zh-CN" sz="1000">
                              <a:latin typeface="Times New Roman" panose="02020603050405020304"/>
                              <a:ea typeface="Times New Roman" panose="02020603050405020304"/>
                              <a:sym typeface="+mn-ea"/>
                            </a:rPr>
                            <a:t>=</a:t>
                          </a:r>
                          <a:r>
                            <a:rPr lang="en-US" altLang="zh-CN" sz="1000">
                              <a:latin typeface="Times New Roman" panose="02020603050405020304"/>
                              <a:ea typeface="Times New Roman" panose="02020603050405020304"/>
                            </a:rPr>
                            <a:t>2.485 (2.107, 2.864), </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0.04867 (0.02278, 0.07456)</a:t>
                          </a:r>
                          <a:r>
                            <a:rPr lang="en-US" altLang="zh-CN" sz="1000">
                              <a:latin typeface="Times New Roman" panose="02020603050405020304"/>
                              <a:ea typeface="Times New Roman" panose="02020603050405020304"/>
                            </a:rPr>
                            <a:t>, </a:t>
                          </a:r>
                          <a:r>
                            <a:rPr lang="en-US" altLang="zh-CN" sz="1000">
                              <a:latin typeface="Times New Roman" panose="02020603050405020304"/>
                              <a:ea typeface="Times New Roman" panose="02020603050405020304"/>
                            </a:rPr>
                            <a:t>=0.7032 (0.3024, 1.104)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bl>
              </a:graphicData>
            </a:graphic>
          </p:graphicFrame>
        </mc:Choice>
        <mc:Fallback xmlns="">
          <p:graphicFrame>
            <p:nvGraphicFramePr>
              <p:cNvPr id="9" name="表格 8"/>
              <p:cNvGraphicFramePr/>
              <p:nvPr/>
            </p:nvGraphicFramePr>
            <p:xfrm>
              <a:off x="2312670" y="1669415"/>
              <a:ext cx="7666990" cy="4370070"/>
            </p:xfrm>
            <a:graphic>
              <a:graphicData uri="http://schemas.openxmlformats.org/drawingml/2006/table">
                <a:tbl>
                  <a:tblPr/>
                  <a:tblGrid>
                    <a:gridCol w="993775"/>
                    <a:gridCol w="1022985"/>
                    <a:gridCol w="1022985"/>
                    <a:gridCol w="909320"/>
                    <a:gridCol w="792480"/>
                    <a:gridCol w="946150"/>
                    <a:gridCol w="953770"/>
                    <a:gridCol w="1025525"/>
                  </a:tblGrid>
                  <a:tr h="179705">
                    <a:tc>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3.178</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5.675</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10.22</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21.57</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113.5</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147.6</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b="1">
                              <a:solidFill>
                                <a:srgbClr val="000000"/>
                              </a:solidFill>
                              <a:latin typeface="Times New Roman" panose="02020603050405020304"/>
                              <a:ea typeface="Times New Roman" panose="02020603050405020304"/>
                            </a:rPr>
                            <a:t>201.4</a:t>
                          </a:r>
                          <a:endParaRPr lang="en-US" altLang="zh-CN" sz="1000" b="1">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0">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1107.32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740.00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511.15</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336.90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171.00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155.37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138.90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1000.16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620.00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433.37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289.52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155.00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138.46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125.56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T=10</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928.72</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620</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433.37</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257.93</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136</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126.14</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116.68</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T=16</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893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600</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388.92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236.88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120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112.31</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宋体" panose="02010600030101010101" pitchFamily="2" charset="-122"/>
                            </a:rPr>
                            <a:t>102.79</a:t>
                          </a:r>
                          <a:endParaRPr lang="en-US" altLang="zh-CN" sz="1000">
                            <a:solidFill>
                              <a:srgbClr val="000000"/>
                            </a:solidFill>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T=22</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851.28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520.00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377.81</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236.88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114.00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104.61</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95.56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T=28</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857.28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520.00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366.70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215.82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100.00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92.30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84.45</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T=34</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821.56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500.00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333.36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200.03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91.00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83.07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76.67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T=40</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821.56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480.00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288.91</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189.50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87.00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78.46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72.23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T=46</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857.28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500.00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322.25</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184.24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79.00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73.07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67.23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T=52</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785.84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460.00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311.14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184.24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76.00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70.77</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63.34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T=58</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785.84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480.00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300.02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178.98</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72.00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63.84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57.23</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T=64</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179705">
                    <a:tc>
                      <a:txBody>
                        <a:bodyPr/>
                        <a:p>
                          <a:pPr indent="0" algn="ctr">
                            <a:lnSpc>
                              <a:spcPct val="115000"/>
                            </a:lnSpc>
                            <a:spcBef>
                              <a:spcPct val="0"/>
                            </a:spcBef>
                            <a:spcAft>
                              <a:spcPct val="0"/>
                            </a:spcAft>
                          </a:pPr>
                          <a:r>
                            <a:rPr lang="en-US" altLang="zh-CN" sz="1000">
                              <a:latin typeface="Times New Roman" panose="02020603050405020304"/>
                              <a:ea typeface="Times New Roman" panose="02020603050405020304"/>
                            </a:rPr>
                            <a:t>(mPa</a:t>
                          </a:r>
                          <a:r>
                            <a:rPr lang="en-US" altLang="zh-CN" sz="1000">
                              <a:latin typeface="Times New Roman" panose="02020603050405020304"/>
                              <a:ea typeface="宋体" panose="02010600030101010101" pitchFamily="2" charset="-122"/>
                            </a:rPr>
                            <a:t>·</a:t>
                          </a:r>
                          <a:r>
                            <a:rPr lang="en-US" altLang="zh-CN" sz="1000">
                              <a:latin typeface="Times New Roman" panose="02020603050405020304"/>
                              <a:ea typeface="Times New Roman" panose="02020603050405020304"/>
                            </a:rPr>
                            <a:t>s)</a:t>
                          </a:r>
                          <a:endParaRPr lang="en-US" altLang="zh-CN" sz="1000" i="1">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750.12</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460.00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311.14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173.71</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69.00</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60.76</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indent="0" algn="ctr" fontAlgn="ctr">
                            <a:lnSpc>
                              <a:spcPct val="115000"/>
                            </a:lnSpc>
                            <a:spcBef>
                              <a:spcPct val="0"/>
                            </a:spcBef>
                            <a:spcAft>
                              <a:spcPct val="0"/>
                            </a:spcAft>
                          </a:pPr>
                          <a:r>
                            <a:rPr lang="en-US" altLang="zh-CN" sz="1000">
                              <a:solidFill>
                                <a:srgbClr val="000000"/>
                              </a:solidFill>
                              <a:latin typeface="Times New Roman" panose="02020603050405020304"/>
                              <a:ea typeface="Times New Roman" panose="02020603050405020304"/>
                            </a:rPr>
                            <a:t>53.34</a:t>
                          </a:r>
                          <a:endParaRPr lang="en-US" altLang="zh-CN" sz="1000">
                            <a:solidFill>
                              <a:srgbClr val="000000"/>
                            </a:solidFill>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80975">
                    <a:tc>
                      <a:txBody>
                        <a:bodyPr/>
                        <a:p>
                          <a:pPr indent="0" algn="ctr">
                            <a:lnSpc>
                              <a:spcPct val="115000"/>
                            </a:lnSpc>
                            <a:spcBef>
                              <a:spcPct val="0"/>
                            </a:spcBef>
                            <a:spcAft>
                              <a:spcPct val="0"/>
                            </a:spcAft>
                          </a:pPr>
                          <a:r>
                            <a:rPr lang="en-US" altLang="zh-CN" sz="1000" b="1">
                              <a:latin typeface="Times New Roman" panose="02020603050405020304"/>
                              <a:ea typeface="Times New Roman" panose="02020603050405020304"/>
                            </a:rPr>
                            <a:t>T=70</a:t>
                          </a:r>
                          <a:r>
                            <a:rPr lang="en-US" altLang="zh-CN" sz="1000" b="1">
                              <a:latin typeface="Times New Roman" panose="02020603050405020304"/>
                              <a:ea typeface="宋体" panose="02010600030101010101" pitchFamily="2" charset="-122"/>
                            </a:rPr>
                            <a:t>℃</a:t>
                          </a:r>
                          <a:endParaRPr lang="en-US" altLang="zh-CN" sz="1000" b="1">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7">
                      <a:txBody>
                        <a:bodyPr/>
                        <a:lstStyle/>
                        <a:p>
                          <a:endParaRPr lang="zh-CN"/>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blipFill>
                          <a:blip r:embed="rId2"/>
                        </a:blip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bl>
              </a:graphicData>
            </a:graphic>
          </p:graphicFrame>
        </mc:Fallback>
      </mc:AlternateContent>
      <p:sp>
        <p:nvSpPr>
          <p:cNvPr id="60" name="文本框 59"/>
          <p:cNvSpPr txBox="1"/>
          <p:nvPr/>
        </p:nvSpPr>
        <p:spPr>
          <a:xfrm>
            <a:off x="2312670" y="6172835"/>
            <a:ext cx="8095615" cy="306705"/>
          </a:xfrm>
          <a:prstGeom prst="rect">
            <a:avLst/>
          </a:prstGeom>
          <a:noFill/>
        </p:spPr>
        <p:txBody>
          <a:bodyPr wrap="square" rtlCol="0">
            <a:spAutoFit/>
          </a:bodyPr>
          <a:p>
            <a:pPr algn="l"/>
            <a:r>
              <a:rPr lang="zh-CN" altLang="en-US" sz="1400">
                <a:solidFill>
                  <a:schemeClr val="tx1"/>
                </a:solidFill>
                <a:uFillTx/>
                <a:latin typeface="Times New Roman" panose="02020603050405020304" charset="0"/>
                <a:ea typeface="仿宋" panose="02010609060101010101" charset="-122"/>
              </a:rPr>
              <a:t>Notes: Due to equipment limitations, only the apparent viscosity under low and high shear rate were measured</a:t>
            </a:r>
            <a:endParaRPr lang="zh-CN" altLang="en-US" sz="1400">
              <a:solidFill>
                <a:schemeClr val="tx1"/>
              </a:solidFill>
              <a:uFillTx/>
              <a:latin typeface="Times New Roman" panose="02020603050405020304" charset="0"/>
              <a:ea typeface="仿宋" panose="02010609060101010101"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9537"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02</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sym typeface="+mn-ea"/>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10358120" cy="82232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钻井液流变特性曲面构建：</a:t>
            </a:r>
            <a:endParaRPr lang="zh-CN" altLang="en-US" sz="2000" b="1">
              <a:solidFill>
                <a:srgbClr val="002060"/>
              </a:solidFill>
              <a:uFillTx/>
              <a:latin typeface="Times New Roman" panose="02020603050405020304" charset="0"/>
              <a:ea typeface="仿宋" panose="02010609060101010101" charset="-122"/>
            </a:endParaRPr>
          </a:p>
          <a:p>
            <a:pPr>
              <a:lnSpc>
                <a:spcPct val="125000"/>
              </a:lnSpc>
              <a:spcBef>
                <a:spcPts val="0"/>
              </a:spcBef>
              <a:spcAft>
                <a:spcPts val="0"/>
              </a:spcAft>
            </a:pPr>
            <a:r>
              <a:rPr lang="zh-CN" altLang="en-US" b="1">
                <a:solidFill>
                  <a:srgbClr val="C00000"/>
                </a:solidFill>
                <a:uFillTx/>
                <a:latin typeface="Times New Roman" panose="02020603050405020304" charset="0"/>
                <a:ea typeface="仿宋" panose="02010609060101010101" charset="-122"/>
              </a:rPr>
              <a:t>基于二次拟合，</a:t>
            </a:r>
            <a:r>
              <a:rPr lang="en-US" altLang="zh-CN" b="1">
                <a:solidFill>
                  <a:srgbClr val="C00000"/>
                </a:solidFill>
                <a:uFillTx/>
                <a:latin typeface="Times New Roman" panose="02020603050405020304" charset="0"/>
                <a:ea typeface="仿宋" panose="02010609060101010101" charset="-122"/>
              </a:rPr>
              <a:t>Bingham Surface Model</a:t>
            </a:r>
            <a:endParaRPr lang="en-US" altLang="zh-CN" b="1">
              <a:solidFill>
                <a:srgbClr val="C00000"/>
              </a:solidFill>
              <a:uFillTx/>
              <a:latin typeface="Times New Roman" panose="02020603050405020304" charset="0"/>
              <a:ea typeface="仿宋" panose="02010609060101010101" charset="-122"/>
            </a:endParaRPr>
          </a:p>
        </p:txBody>
      </p:sp>
      <p:pic>
        <p:nvPicPr>
          <p:cNvPr id="9" name="图片 8"/>
          <p:cNvPicPr/>
          <p:nvPr/>
        </p:nvPicPr>
        <p:blipFill>
          <a:blip r:embed="rId2"/>
          <a:stretch>
            <a:fillRect/>
          </a:stretch>
        </p:blipFill>
        <p:spPr>
          <a:xfrm>
            <a:off x="5506879" y="4645660"/>
            <a:ext cx="1229042" cy="190817"/>
          </a:xfrm>
          <a:prstGeom prst="rect">
            <a:avLst/>
          </a:prstGeom>
        </p:spPr>
      </p:pic>
      <p:pic>
        <p:nvPicPr>
          <p:cNvPr id="10" name="图片 9"/>
          <p:cNvPicPr/>
          <p:nvPr/>
        </p:nvPicPr>
        <p:blipFill>
          <a:blip r:embed="rId3"/>
          <a:stretch>
            <a:fillRect/>
          </a:stretch>
        </p:blipFill>
        <p:spPr>
          <a:xfrm>
            <a:off x="1324769" y="4645660"/>
            <a:ext cx="1209992" cy="190817"/>
          </a:xfrm>
          <a:prstGeom prst="rect">
            <a:avLst/>
          </a:prstGeom>
        </p:spPr>
      </p:pic>
      <p:pic>
        <p:nvPicPr>
          <p:cNvPr id="64" name="图片 64" descr="C:\Users\fxiao\OneDrive\Cooperation\XU_ZP\UptoDate\OA_zhongshiyou\B_mu_p_T_fit.jpgB_mu_p_T_fit"/>
          <p:cNvPicPr>
            <a:picLocks noChangeAspect="1"/>
          </p:cNvPicPr>
          <p:nvPr/>
        </p:nvPicPr>
        <p:blipFill>
          <a:blip r:embed="rId4"/>
          <a:srcRect l="17" r="17"/>
          <a:stretch>
            <a:fillRect/>
          </a:stretch>
        </p:blipFill>
        <p:spPr>
          <a:xfrm>
            <a:off x="3984335" y="1800627"/>
            <a:ext cx="3781425" cy="2836800"/>
          </a:xfrm>
          <a:prstGeom prst="rect">
            <a:avLst/>
          </a:prstGeom>
        </p:spPr>
      </p:pic>
      <p:pic>
        <p:nvPicPr>
          <p:cNvPr id="65" name="图片 65" descr="C:\Users\fxiao\OneDrive\Cooperation\XU_ZP\UptoDate\OA_zhongshiyou\B_tao_y_T_fit.jpgB_tao_y_T_fit"/>
          <p:cNvPicPr>
            <a:picLocks noChangeAspect="1"/>
          </p:cNvPicPr>
          <p:nvPr/>
        </p:nvPicPr>
        <p:blipFill>
          <a:blip r:embed="rId5"/>
          <a:srcRect l="17" r="17"/>
          <a:stretch>
            <a:fillRect/>
          </a:stretch>
        </p:blipFill>
        <p:spPr>
          <a:xfrm>
            <a:off x="37783" y="1800627"/>
            <a:ext cx="3782087" cy="2836800"/>
          </a:xfrm>
          <a:prstGeom prst="rect">
            <a:avLst/>
          </a:prstGeom>
        </p:spPr>
      </p:pic>
      <p:pic>
        <p:nvPicPr>
          <p:cNvPr id="19" name="图片 19" descr="C:\Users\fxiao\OneDrive\Cooperation\XU_ZP\UptoDate\OA_zhongshiyou\surfaceFit_Bingham.jpgsurfaceFit_Bingham"/>
          <p:cNvPicPr>
            <a:picLocks noChangeAspect="1"/>
          </p:cNvPicPr>
          <p:nvPr/>
        </p:nvPicPr>
        <p:blipFill>
          <a:blip r:embed="rId6"/>
          <a:srcRect l="9" r="9"/>
          <a:stretch>
            <a:fillRect/>
          </a:stretch>
        </p:blipFill>
        <p:spPr>
          <a:xfrm>
            <a:off x="7930225" y="1639677"/>
            <a:ext cx="4261485" cy="3196800"/>
          </a:xfrm>
          <a:prstGeom prst="rect">
            <a:avLst/>
          </a:prstGeom>
        </p:spPr>
      </p:pic>
      <p:sp>
        <p:nvSpPr>
          <p:cNvPr id="14" name="文本框 13"/>
          <p:cNvSpPr txBox="1"/>
          <p:nvPr/>
        </p:nvSpPr>
        <p:spPr>
          <a:xfrm>
            <a:off x="508000" y="5219700"/>
            <a:ext cx="11280775" cy="583565"/>
          </a:xfrm>
          <a:prstGeom prst="rect">
            <a:avLst/>
          </a:prstGeom>
        </p:spPr>
        <p:txBody>
          <a:bodyPr wrap="square">
            <a:spAutoFit/>
          </a:bodyPr>
          <a:p>
            <a:pPr marL="0" indent="0" algn="just" defTabSz="266700">
              <a:spcBef>
                <a:spcPct val="0"/>
              </a:spcBef>
              <a:spcAft>
                <a:spcPct val="0"/>
              </a:spcAft>
            </a:pPr>
            <a:r>
              <a:rPr lang="en-US" altLang="zh-CN" sz="1600">
                <a:latin typeface="Times New Roman" panose="02020603050405020304"/>
                <a:ea typeface="Times New Roman" panose="02020603050405020304"/>
              </a:rPr>
              <a:t>Fitting of (a) plastic viscosity (R</a:t>
            </a:r>
            <a:r>
              <a:rPr lang="en-US" altLang="zh-CN" sz="1600" baseline="30000">
                <a:latin typeface="Times New Roman" panose="02020603050405020304"/>
                <a:ea typeface="Times New Roman" panose="02020603050405020304"/>
              </a:rPr>
              <a:t>2</a:t>
            </a:r>
            <a:r>
              <a:rPr lang="en-US" altLang="zh-CN" sz="1600">
                <a:latin typeface="Times New Roman" panose="02020603050405020304"/>
                <a:ea typeface="Times New Roman" panose="02020603050405020304"/>
              </a:rPr>
              <a:t>=0.9939) and (b) yield stress (R</a:t>
            </a:r>
            <a:r>
              <a:rPr lang="en-US" altLang="zh-CN" sz="1600" baseline="30000">
                <a:latin typeface="Times New Roman" panose="02020603050405020304"/>
                <a:ea typeface="Times New Roman" panose="02020603050405020304"/>
              </a:rPr>
              <a:t>2</a:t>
            </a:r>
            <a:r>
              <a:rPr lang="en-US" altLang="zh-CN" sz="1600">
                <a:latin typeface="Times New Roman" panose="02020603050405020304"/>
                <a:ea typeface="Times New Roman" panose="02020603050405020304"/>
              </a:rPr>
              <a:t>=0.9911) as a function of temperature with data from Table 1</a:t>
            </a:r>
            <a:r>
              <a:rPr lang="en-US" altLang="zh-CN" sz="1600">
                <a:latin typeface="宋体" panose="02010600030101010101" pitchFamily="2" charset="-122"/>
                <a:ea typeface="宋体" panose="02010600030101010101" pitchFamily="2" charset="-122"/>
              </a:rPr>
              <a:t> </a:t>
            </a:r>
            <a:r>
              <a:rPr lang="en-US" altLang="zh-CN" sz="1600">
                <a:latin typeface="Times New Roman" panose="02020603050405020304"/>
                <a:ea typeface="Times New Roman" panose="02020603050405020304"/>
              </a:rPr>
              <a:t>for </a:t>
            </a:r>
            <a:r>
              <a:rPr lang="en-US" altLang="zh-CN" sz="1600">
                <a:latin typeface="Times New Roman" panose="02020603050405020304"/>
                <a:ea typeface="宋体" panose="02010600030101010101" pitchFamily="2" charset="-122"/>
              </a:rPr>
              <a:t>the </a:t>
            </a:r>
            <a:r>
              <a:rPr lang="en-US" altLang="zh-CN" sz="1600">
                <a:latin typeface="Times New Roman" panose="02020603050405020304"/>
                <a:ea typeface="Times New Roman" panose="02020603050405020304"/>
              </a:rPr>
              <a:t>Bingham model</a:t>
            </a:r>
            <a:r>
              <a:rPr lang="en-US" sz="1600">
                <a:latin typeface="Times New Roman" panose="02020603050405020304"/>
                <a:ea typeface="宋体" panose="02010600030101010101" pitchFamily="2" charset="-122"/>
              </a:rPr>
              <a:t>; (c) building of rheological surface models based on the Bingham models in comparison with the testing data.</a:t>
            </a:r>
            <a:endParaRPr lang="en-US" sz="1600">
              <a:latin typeface="Times New Roman" panose="02020603050405020304"/>
              <a:ea typeface="宋体" panose="02010600030101010101" pitchFamily="2" charset="-122"/>
            </a:endParaRPr>
          </a:p>
        </p:txBody>
      </p:sp>
      <p:sp>
        <p:nvSpPr>
          <p:cNvPr id="15" name="文本框 14"/>
          <p:cNvSpPr txBox="1"/>
          <p:nvPr/>
        </p:nvSpPr>
        <p:spPr>
          <a:xfrm>
            <a:off x="1730375" y="4836160"/>
            <a:ext cx="396875" cy="337185"/>
          </a:xfrm>
          <a:prstGeom prst="rect">
            <a:avLst/>
          </a:prstGeom>
          <a:noFill/>
        </p:spPr>
        <p:txBody>
          <a:bodyPr wrap="square" rtlCol="0">
            <a:spAutoFit/>
          </a:bodyPr>
          <a:p>
            <a:pPr algn="ctr"/>
            <a:r>
              <a:rPr lang="en-US" altLang="zh-CN" sz="1600">
                <a:latin typeface="Times New Roman" panose="02020603050405020304" charset="0"/>
                <a:cs typeface="Times New Roman" panose="02020603050405020304" charset="0"/>
              </a:rPr>
              <a:t>(a)</a:t>
            </a:r>
            <a:endParaRPr lang="en-US" altLang="zh-CN" sz="1600">
              <a:latin typeface="Times New Roman" panose="02020603050405020304" charset="0"/>
              <a:cs typeface="Times New Roman" panose="02020603050405020304" charset="0"/>
            </a:endParaRPr>
          </a:p>
        </p:txBody>
      </p:sp>
      <p:sp>
        <p:nvSpPr>
          <p:cNvPr id="16" name="文本框 15"/>
          <p:cNvSpPr txBox="1"/>
          <p:nvPr/>
        </p:nvSpPr>
        <p:spPr>
          <a:xfrm>
            <a:off x="5897245" y="4836160"/>
            <a:ext cx="396875" cy="337185"/>
          </a:xfrm>
          <a:prstGeom prst="rect">
            <a:avLst/>
          </a:prstGeom>
          <a:noFill/>
        </p:spPr>
        <p:txBody>
          <a:bodyPr wrap="square" rtlCol="0">
            <a:spAutoFit/>
          </a:bodyPr>
          <a:p>
            <a:pPr algn="ctr"/>
            <a:r>
              <a:rPr lang="en-US" altLang="zh-CN" sz="1600">
                <a:latin typeface="Times New Roman" panose="02020603050405020304" charset="0"/>
                <a:cs typeface="Times New Roman" panose="02020603050405020304" charset="0"/>
              </a:rPr>
              <a:t>(</a:t>
            </a:r>
            <a:r>
              <a:rPr lang="en-US" altLang="zh-CN" sz="1600">
                <a:latin typeface="Times New Roman" panose="02020603050405020304" charset="0"/>
                <a:cs typeface="Times New Roman" panose="02020603050405020304" charset="0"/>
              </a:rPr>
              <a:t>b)</a:t>
            </a:r>
            <a:endParaRPr lang="en-US" altLang="zh-CN" sz="1600">
              <a:latin typeface="Times New Roman" panose="02020603050405020304" charset="0"/>
              <a:cs typeface="Times New Roman" panose="02020603050405020304" charset="0"/>
            </a:endParaRPr>
          </a:p>
        </p:txBody>
      </p:sp>
      <p:sp>
        <p:nvSpPr>
          <p:cNvPr id="17" name="文本框 16"/>
          <p:cNvSpPr txBox="1"/>
          <p:nvPr/>
        </p:nvSpPr>
        <p:spPr>
          <a:xfrm>
            <a:off x="9862530" y="4836160"/>
            <a:ext cx="396875" cy="337185"/>
          </a:xfrm>
          <a:prstGeom prst="rect">
            <a:avLst/>
          </a:prstGeom>
          <a:noFill/>
        </p:spPr>
        <p:txBody>
          <a:bodyPr wrap="square" rtlCol="0">
            <a:spAutoFit/>
          </a:bodyPr>
          <a:p>
            <a:pPr algn="ctr"/>
            <a:r>
              <a:rPr lang="en-US" altLang="zh-CN" sz="1600">
                <a:latin typeface="Times New Roman" panose="02020603050405020304" charset="0"/>
                <a:cs typeface="Times New Roman" panose="02020603050405020304" charset="0"/>
              </a:rPr>
              <a:t>(c</a:t>
            </a:r>
            <a:r>
              <a:rPr lang="en-US" altLang="zh-CN" sz="1600">
                <a:latin typeface="Times New Roman" panose="02020603050405020304" charset="0"/>
                <a:cs typeface="Times New Roman" panose="02020603050405020304" charset="0"/>
              </a:rPr>
              <a:t>)</a:t>
            </a:r>
            <a:endParaRPr lang="en-US" altLang="zh-CN" sz="1600">
              <a:latin typeface="Times New Roman" panose="02020603050405020304" charset="0"/>
              <a:cs typeface="Times New Roman" panose="0202060305040502030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3837" y="72554"/>
              <a:ext cx="839748"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04</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10358120" cy="82232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钻井液流变特性曲面构建：</a:t>
            </a:r>
            <a:endParaRPr lang="zh-CN" altLang="en-US" sz="2000" b="1">
              <a:solidFill>
                <a:srgbClr val="002060"/>
              </a:solidFill>
              <a:uFillTx/>
              <a:latin typeface="Times New Roman" panose="02020603050405020304" charset="0"/>
              <a:ea typeface="仿宋" panose="02010609060101010101" charset="-122"/>
            </a:endParaRPr>
          </a:p>
          <a:p>
            <a:pPr>
              <a:lnSpc>
                <a:spcPct val="125000"/>
              </a:lnSpc>
              <a:spcBef>
                <a:spcPts val="0"/>
              </a:spcBef>
              <a:spcAft>
                <a:spcPts val="0"/>
              </a:spcAft>
            </a:pPr>
            <a:r>
              <a:rPr lang="zh-CN" altLang="en-US" b="1">
                <a:solidFill>
                  <a:srgbClr val="C00000"/>
                </a:solidFill>
                <a:uFillTx/>
                <a:latin typeface="Times New Roman" panose="02020603050405020304" charset="0"/>
                <a:ea typeface="仿宋" panose="02010609060101010101" charset="-122"/>
              </a:rPr>
              <a:t>基于二次拟合，</a:t>
            </a:r>
            <a:r>
              <a:rPr lang="en-US" altLang="zh-CN" b="1">
                <a:solidFill>
                  <a:srgbClr val="C00000"/>
                </a:solidFill>
                <a:uFillTx/>
                <a:latin typeface="Times New Roman" panose="02020603050405020304" charset="0"/>
                <a:ea typeface="仿宋" panose="02010609060101010101" charset="-122"/>
              </a:rPr>
              <a:t>Bingham-Papanastasiou Surface Model</a:t>
            </a:r>
            <a:endParaRPr lang="en-US" altLang="zh-CN" b="1">
              <a:solidFill>
                <a:srgbClr val="C00000"/>
              </a:solidFill>
              <a:uFillTx/>
              <a:latin typeface="Times New Roman" panose="02020603050405020304" charset="0"/>
              <a:ea typeface="仿宋" panose="02010609060101010101" charset="-122"/>
            </a:endParaRPr>
          </a:p>
        </p:txBody>
      </p:sp>
      <p:sp>
        <p:nvSpPr>
          <p:cNvPr id="14" name="文本框 13"/>
          <p:cNvSpPr txBox="1"/>
          <p:nvPr/>
        </p:nvSpPr>
        <p:spPr>
          <a:xfrm>
            <a:off x="288925" y="5219700"/>
            <a:ext cx="11499850" cy="829945"/>
          </a:xfrm>
          <a:prstGeom prst="rect">
            <a:avLst/>
          </a:prstGeom>
        </p:spPr>
        <p:txBody>
          <a:bodyPr wrap="square">
            <a:spAutoFit/>
          </a:bodyPr>
          <a:p>
            <a:pPr marL="0" indent="0" algn="just" defTabSz="266700">
              <a:spcBef>
                <a:spcPct val="0"/>
              </a:spcBef>
              <a:spcAft>
                <a:spcPct val="0"/>
              </a:spcAft>
            </a:pPr>
            <a:r>
              <a:rPr lang="en-US" altLang="zh-CN" sz="1600">
                <a:latin typeface="Times New Roman" panose="02020603050405020304"/>
                <a:ea typeface="Times New Roman" panose="02020603050405020304"/>
              </a:rPr>
              <a:t>Fitting of (a) plastic viscosity (R</a:t>
            </a:r>
            <a:r>
              <a:rPr lang="en-US" altLang="zh-CN" sz="1600" baseline="30000">
                <a:latin typeface="Times New Roman" panose="02020603050405020304"/>
                <a:ea typeface="Times New Roman" panose="02020603050405020304"/>
              </a:rPr>
              <a:t>2</a:t>
            </a:r>
            <a:r>
              <a:rPr lang="en-US" altLang="zh-CN" sz="1600">
                <a:latin typeface="Times New Roman" panose="02020603050405020304"/>
                <a:ea typeface="Times New Roman" panose="02020603050405020304"/>
              </a:rPr>
              <a:t>=0.9796) and (b) yield stress (R</a:t>
            </a:r>
            <a:r>
              <a:rPr lang="en-US" altLang="zh-CN" sz="1600" baseline="30000">
                <a:latin typeface="Times New Roman" panose="02020603050405020304"/>
                <a:ea typeface="Times New Roman" panose="02020603050405020304"/>
              </a:rPr>
              <a:t>2</a:t>
            </a:r>
            <a:r>
              <a:rPr lang="en-US" altLang="zh-CN" sz="1600">
                <a:latin typeface="Times New Roman" panose="02020603050405020304"/>
                <a:ea typeface="Times New Roman" panose="02020603050405020304"/>
              </a:rPr>
              <a:t>=0.877) as a function of temperature with data from Table 2</a:t>
            </a:r>
            <a:r>
              <a:rPr lang="en-US" altLang="zh-CN" sz="1600">
                <a:latin typeface="宋体" panose="02010600030101010101" pitchFamily="2" charset="-122"/>
                <a:ea typeface="宋体" panose="02010600030101010101" pitchFamily="2" charset="-122"/>
              </a:rPr>
              <a:t> </a:t>
            </a:r>
            <a:r>
              <a:rPr lang="en-US" altLang="zh-CN" sz="1600">
                <a:latin typeface="Times New Roman" panose="02020603050405020304"/>
                <a:ea typeface="Times New Roman" panose="02020603050405020304"/>
              </a:rPr>
              <a:t>for </a:t>
            </a:r>
            <a:r>
              <a:rPr lang="en-US" altLang="zh-CN" sz="1600">
                <a:latin typeface="Times New Roman" panose="02020603050405020304"/>
                <a:ea typeface="宋体" panose="02010600030101010101" pitchFamily="2" charset="-122"/>
              </a:rPr>
              <a:t>the </a:t>
            </a:r>
            <a:r>
              <a:rPr lang="en-US" altLang="zh-CN" sz="1600">
                <a:latin typeface="Times New Roman" panose="02020603050405020304"/>
                <a:ea typeface="Times New Roman" panose="02020603050405020304"/>
              </a:rPr>
              <a:t>Bingham-Papanastasiou</a:t>
            </a:r>
            <a:r>
              <a:rPr lang="en-US" sz="1600">
                <a:latin typeface="Times New Roman" panose="02020603050405020304"/>
                <a:ea typeface="宋体" panose="02010600030101010101" pitchFamily="2" charset="-122"/>
              </a:rPr>
              <a:t>; (c) building of rheological surface models based on the Bingham-</a:t>
            </a:r>
            <a:r>
              <a:rPr lang="en-US" altLang="zh-CN" sz="1600">
                <a:latin typeface="Times New Roman" panose="02020603050405020304"/>
                <a:ea typeface="Times New Roman" panose="02020603050405020304"/>
                <a:sym typeface="+mn-ea"/>
              </a:rPr>
              <a:t>Papanastasiou</a:t>
            </a:r>
            <a:r>
              <a:rPr lang="en-US" sz="1600">
                <a:latin typeface="Times New Roman" panose="02020603050405020304"/>
                <a:ea typeface="宋体" panose="02010600030101010101" pitchFamily="2" charset="-122"/>
              </a:rPr>
              <a:t>models in comparison with the testing data.</a:t>
            </a:r>
            <a:endParaRPr lang="en-US" sz="1600">
              <a:latin typeface="Times New Roman" panose="02020603050405020304"/>
              <a:ea typeface="宋体" panose="02010600030101010101" pitchFamily="2" charset="-122"/>
            </a:endParaRPr>
          </a:p>
        </p:txBody>
      </p:sp>
      <p:sp>
        <p:nvSpPr>
          <p:cNvPr id="15" name="文本框 14"/>
          <p:cNvSpPr txBox="1"/>
          <p:nvPr/>
        </p:nvSpPr>
        <p:spPr>
          <a:xfrm>
            <a:off x="1682764" y="4836160"/>
            <a:ext cx="396875" cy="337185"/>
          </a:xfrm>
          <a:prstGeom prst="rect">
            <a:avLst/>
          </a:prstGeom>
          <a:noFill/>
        </p:spPr>
        <p:txBody>
          <a:bodyPr wrap="square" rtlCol="0">
            <a:spAutoFit/>
          </a:bodyPr>
          <a:p>
            <a:pPr algn="ctr"/>
            <a:r>
              <a:rPr lang="en-US" altLang="zh-CN" sz="1600">
                <a:latin typeface="Times New Roman" panose="02020603050405020304" charset="0"/>
                <a:cs typeface="Times New Roman" panose="02020603050405020304" charset="0"/>
              </a:rPr>
              <a:t>(a)</a:t>
            </a:r>
            <a:endParaRPr lang="en-US" altLang="zh-CN" sz="1600">
              <a:latin typeface="Times New Roman" panose="02020603050405020304" charset="0"/>
              <a:cs typeface="Times New Roman" panose="02020603050405020304" charset="0"/>
            </a:endParaRPr>
          </a:p>
        </p:txBody>
      </p:sp>
      <p:sp>
        <p:nvSpPr>
          <p:cNvPr id="16" name="文本框 15"/>
          <p:cNvSpPr txBox="1"/>
          <p:nvPr/>
        </p:nvSpPr>
        <p:spPr>
          <a:xfrm>
            <a:off x="5676279" y="4836160"/>
            <a:ext cx="396875" cy="337185"/>
          </a:xfrm>
          <a:prstGeom prst="rect">
            <a:avLst/>
          </a:prstGeom>
          <a:noFill/>
        </p:spPr>
        <p:txBody>
          <a:bodyPr wrap="square" rtlCol="0">
            <a:spAutoFit/>
          </a:bodyPr>
          <a:p>
            <a:pPr algn="ctr"/>
            <a:r>
              <a:rPr lang="en-US" altLang="zh-CN" sz="1600">
                <a:latin typeface="Times New Roman" panose="02020603050405020304" charset="0"/>
                <a:cs typeface="Times New Roman" panose="02020603050405020304" charset="0"/>
              </a:rPr>
              <a:t>(</a:t>
            </a:r>
            <a:r>
              <a:rPr lang="en-US" altLang="zh-CN" sz="1600">
                <a:latin typeface="Times New Roman" panose="02020603050405020304" charset="0"/>
                <a:cs typeface="Times New Roman" panose="02020603050405020304" charset="0"/>
              </a:rPr>
              <a:t>b)</a:t>
            </a:r>
            <a:endParaRPr lang="en-US" altLang="zh-CN" sz="1600">
              <a:latin typeface="Times New Roman" panose="02020603050405020304" charset="0"/>
              <a:cs typeface="Times New Roman" panose="02020603050405020304" charset="0"/>
            </a:endParaRPr>
          </a:p>
        </p:txBody>
      </p:sp>
      <p:sp>
        <p:nvSpPr>
          <p:cNvPr id="17" name="文本框 16"/>
          <p:cNvSpPr txBox="1"/>
          <p:nvPr/>
        </p:nvSpPr>
        <p:spPr>
          <a:xfrm>
            <a:off x="9862530" y="4836160"/>
            <a:ext cx="396875" cy="337185"/>
          </a:xfrm>
          <a:prstGeom prst="rect">
            <a:avLst/>
          </a:prstGeom>
          <a:noFill/>
        </p:spPr>
        <p:txBody>
          <a:bodyPr wrap="square" rtlCol="0">
            <a:spAutoFit/>
          </a:bodyPr>
          <a:p>
            <a:pPr algn="ctr"/>
            <a:r>
              <a:rPr lang="en-US" altLang="zh-CN" sz="1600">
                <a:latin typeface="Times New Roman" panose="02020603050405020304" charset="0"/>
                <a:cs typeface="Times New Roman" panose="02020603050405020304" charset="0"/>
              </a:rPr>
              <a:t>(c</a:t>
            </a:r>
            <a:r>
              <a:rPr lang="en-US" altLang="zh-CN" sz="1600">
                <a:latin typeface="Times New Roman" panose="02020603050405020304" charset="0"/>
                <a:cs typeface="Times New Roman" panose="02020603050405020304" charset="0"/>
              </a:rPr>
              <a:t>)</a:t>
            </a:r>
            <a:endParaRPr lang="en-US" altLang="zh-CN" sz="1600">
              <a:latin typeface="Times New Roman" panose="02020603050405020304" charset="0"/>
              <a:cs typeface="Times New Roman" panose="02020603050405020304" charset="0"/>
            </a:endParaRPr>
          </a:p>
        </p:txBody>
      </p:sp>
      <p:pic>
        <p:nvPicPr>
          <p:cNvPr id="21" name="图片 21" descr="C:\Users\fxiao\OneDrive\Cooperation\XU_ZP\UptoDate\OA_zhongshiyou\surfaceFit_BinghamPapanastasiou.jpgsurfaceFit_BinghamPapanastasiou"/>
          <p:cNvPicPr>
            <a:picLocks noChangeAspect="1"/>
          </p:cNvPicPr>
          <p:nvPr/>
        </p:nvPicPr>
        <p:blipFill>
          <a:blip r:embed="rId2"/>
          <a:srcRect t="7" b="7"/>
          <a:stretch>
            <a:fillRect/>
          </a:stretch>
        </p:blipFill>
        <p:spPr>
          <a:xfrm>
            <a:off x="7929563" y="1639570"/>
            <a:ext cx="4262181" cy="3196800"/>
          </a:xfrm>
          <a:prstGeom prst="rect">
            <a:avLst/>
          </a:prstGeom>
        </p:spPr>
      </p:pic>
      <p:pic>
        <p:nvPicPr>
          <p:cNvPr id="67" name="图片 67" descr="C:\Users\fxiao\OneDrive\Cooperation\XU_ZP\UptoDate\OA_zhongshiyou\BP_tao_y_T_fit.jpgBP_tao_y_T_fit"/>
          <p:cNvPicPr>
            <a:picLocks noChangeAspect="1"/>
          </p:cNvPicPr>
          <p:nvPr/>
        </p:nvPicPr>
        <p:blipFill>
          <a:blip r:embed="rId3"/>
          <a:srcRect l="17" r="17"/>
          <a:stretch>
            <a:fillRect/>
          </a:stretch>
        </p:blipFill>
        <p:spPr>
          <a:xfrm>
            <a:off x="3983673" y="1800543"/>
            <a:ext cx="3782087" cy="2836800"/>
          </a:xfrm>
          <a:prstGeom prst="rect">
            <a:avLst/>
          </a:prstGeom>
        </p:spPr>
      </p:pic>
      <p:pic>
        <p:nvPicPr>
          <p:cNvPr id="66" name="图片 66" descr="C:\Users\fxiao\OneDrive\Cooperation\XU_ZP\UptoDate\OA_zhongshiyou\BP_mu_p_T_fit.jpgBP_mu_p_T_fit"/>
          <p:cNvPicPr>
            <a:picLocks noChangeAspect="1"/>
          </p:cNvPicPr>
          <p:nvPr/>
        </p:nvPicPr>
        <p:blipFill>
          <a:blip r:embed="rId4"/>
          <a:srcRect l="17" r="17"/>
          <a:stretch>
            <a:fillRect/>
          </a:stretch>
        </p:blipFill>
        <p:spPr>
          <a:xfrm>
            <a:off x="-9842" y="1808798"/>
            <a:ext cx="3782087" cy="2836800"/>
          </a:xfrm>
          <a:prstGeom prst="rect">
            <a:avLst/>
          </a:prstGeom>
        </p:spPr>
      </p:pic>
      <p:pic>
        <p:nvPicPr>
          <p:cNvPr id="3" name="图片 2"/>
          <p:cNvPicPr/>
          <p:nvPr/>
        </p:nvPicPr>
        <p:blipFill>
          <a:blip r:embed="rId5"/>
          <a:stretch>
            <a:fillRect/>
          </a:stretch>
        </p:blipFill>
        <p:spPr>
          <a:xfrm>
            <a:off x="1238105" y="4654550"/>
            <a:ext cx="1286192" cy="190817"/>
          </a:xfrm>
          <a:prstGeom prst="rect">
            <a:avLst/>
          </a:prstGeom>
        </p:spPr>
      </p:pic>
      <p:pic>
        <p:nvPicPr>
          <p:cNvPr id="11" name="图片 10"/>
          <p:cNvPicPr/>
          <p:nvPr/>
        </p:nvPicPr>
        <p:blipFill>
          <a:blip r:embed="rId6"/>
          <a:stretch>
            <a:fillRect/>
          </a:stretch>
        </p:blipFill>
        <p:spPr>
          <a:xfrm>
            <a:off x="5236383" y="4654232"/>
            <a:ext cx="1276667" cy="19081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9537"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02</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sym typeface="+mn-ea"/>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10358120" cy="82232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钻井液流变特性曲面构建：</a:t>
            </a:r>
            <a:endParaRPr lang="zh-CN" altLang="en-US" sz="2000" b="1">
              <a:solidFill>
                <a:srgbClr val="002060"/>
              </a:solidFill>
              <a:uFillTx/>
              <a:latin typeface="Times New Roman" panose="02020603050405020304" charset="0"/>
              <a:ea typeface="仿宋" panose="02010609060101010101" charset="-122"/>
            </a:endParaRPr>
          </a:p>
          <a:p>
            <a:pPr>
              <a:lnSpc>
                <a:spcPct val="125000"/>
              </a:lnSpc>
              <a:spcBef>
                <a:spcPts val="0"/>
              </a:spcBef>
              <a:spcAft>
                <a:spcPts val="0"/>
              </a:spcAft>
            </a:pPr>
            <a:r>
              <a:rPr lang="zh-CN" altLang="en-US" b="1">
                <a:solidFill>
                  <a:srgbClr val="C00000"/>
                </a:solidFill>
                <a:uFillTx/>
                <a:latin typeface="Times New Roman" panose="02020603050405020304" charset="0"/>
                <a:ea typeface="仿宋" panose="02010609060101010101" charset="-122"/>
              </a:rPr>
              <a:t>基于直接拟合，</a:t>
            </a:r>
            <a:r>
              <a:rPr lang="en-US" altLang="zh-CN" b="1">
                <a:solidFill>
                  <a:srgbClr val="C00000"/>
                </a:solidFill>
                <a:uFillTx/>
                <a:latin typeface="Times New Roman" panose="02020603050405020304" charset="0"/>
                <a:ea typeface="仿宋" panose="02010609060101010101" charset="-122"/>
              </a:rPr>
              <a:t>The Xiao Surface Model</a:t>
            </a:r>
            <a:endParaRPr lang="en-US" altLang="zh-CN" b="1">
              <a:solidFill>
                <a:srgbClr val="C00000"/>
              </a:solidFill>
              <a:uFillTx/>
              <a:latin typeface="Times New Roman" panose="02020603050405020304" charset="0"/>
              <a:ea typeface="仿宋" panose="02010609060101010101" charset="-122"/>
            </a:endParaRPr>
          </a:p>
        </p:txBody>
      </p:sp>
      <p:sp>
        <p:nvSpPr>
          <p:cNvPr id="14" name="文本框 13"/>
          <p:cNvSpPr txBox="1"/>
          <p:nvPr/>
        </p:nvSpPr>
        <p:spPr>
          <a:xfrm>
            <a:off x="159385" y="5632450"/>
            <a:ext cx="6959600" cy="1076325"/>
          </a:xfrm>
          <a:prstGeom prst="rect">
            <a:avLst/>
          </a:prstGeom>
        </p:spPr>
        <p:txBody>
          <a:bodyPr wrap="square">
            <a:spAutoFit/>
          </a:bodyPr>
          <a:p>
            <a:pPr marL="0" indent="0" algn="just" defTabSz="266700">
              <a:spcBef>
                <a:spcPct val="0"/>
              </a:spcBef>
              <a:spcAft>
                <a:spcPct val="0"/>
              </a:spcAft>
            </a:pPr>
            <a:r>
              <a:rPr lang="en-US" altLang="zh-CN" sz="1600">
                <a:solidFill>
                  <a:schemeClr val="tx1"/>
                </a:solidFill>
                <a:uFillTx/>
                <a:latin typeface="Times New Roman" panose="02020603050405020304" charset="0"/>
                <a:ea typeface="Times New Roman" panose="02020603050405020304"/>
                <a:cs typeface="Times New Roman" panose="02020603050405020304" charset="0"/>
              </a:rPr>
              <a:t>(a) Fitting of 180 laboratory testing data to form the Xiao rheological surface (R2=0.9989) and (b) </a:t>
            </a:r>
            <a:r>
              <a:rPr lang="en-US" sz="1600">
                <a:solidFill>
                  <a:schemeClr val="tx1"/>
                </a:solidFill>
                <a:uFillTx/>
                <a:latin typeface="Times New Roman" panose="02020603050405020304" charset="0"/>
                <a:cs typeface="Times New Roman" panose="02020603050405020304" charset="0"/>
              </a:rPr>
              <a:t>forecast of shear stress using specific shear rate and temperature through three rheological surface models in comparison with laboratory testing data listed in Table 1: assessment of relative prediction errors</a:t>
            </a:r>
            <a:endParaRPr lang="en-US" sz="1600">
              <a:solidFill>
                <a:schemeClr val="tx1"/>
              </a:solidFill>
              <a:uFillTx/>
              <a:latin typeface="Times New Roman" panose="02020603050405020304" charset="0"/>
              <a:cs typeface="Times New Roman" panose="02020603050405020304" charset="0"/>
            </a:endParaRPr>
          </a:p>
        </p:txBody>
      </p:sp>
      <p:pic>
        <p:nvPicPr>
          <p:cNvPr id="9" name="图片 1" descr="C:\Users\fxiao\OneDrive\Cooperation\XU_ZP\UptoDate\OA_zhongshiyou\surfaceFit_Xiao.jpgsurfaceFit_Xiao"/>
          <p:cNvPicPr>
            <a:picLocks noChangeAspect="1"/>
          </p:cNvPicPr>
          <p:nvPr/>
        </p:nvPicPr>
        <p:blipFill>
          <a:blip r:embed="rId2"/>
          <a:srcRect l="9" r="9"/>
          <a:stretch>
            <a:fillRect/>
          </a:stretch>
        </p:blipFill>
        <p:spPr>
          <a:xfrm>
            <a:off x="1268472" y="1656080"/>
            <a:ext cx="4741425" cy="3556800"/>
          </a:xfrm>
          <a:prstGeom prst="rect">
            <a:avLst/>
          </a:prstGeom>
        </p:spPr>
      </p:pic>
      <p:pic>
        <p:nvPicPr>
          <p:cNvPr id="10" name="图片 9"/>
          <p:cNvPicPr/>
          <p:nvPr/>
        </p:nvPicPr>
        <p:blipFill>
          <a:blip r:embed="rId3"/>
          <a:stretch>
            <a:fillRect/>
          </a:stretch>
        </p:blipFill>
        <p:spPr>
          <a:xfrm>
            <a:off x="1129189" y="5212874"/>
            <a:ext cx="5019992" cy="409892"/>
          </a:xfrm>
          <a:prstGeom prst="rect">
            <a:avLst/>
          </a:prstGeom>
        </p:spPr>
      </p:pic>
      <p:pic>
        <p:nvPicPr>
          <p:cNvPr id="50" name="Picture 1" descr="C:/Users/lenovo/WPSDrive/877685951/WPS云盘/Research/Paper/OA_zhongshiyou/relErr.pngrelErr"/>
          <p:cNvPicPr>
            <a:picLocks noChangeAspect="1" noChangeArrowheads="1"/>
          </p:cNvPicPr>
          <p:nvPr/>
        </p:nvPicPr>
        <p:blipFill>
          <a:blip r:embed="rId4"/>
          <a:srcRect l="27" r="27"/>
          <a:stretch>
            <a:fillRect/>
          </a:stretch>
        </p:blipFill>
        <p:spPr>
          <a:xfrm>
            <a:off x="7192010" y="708660"/>
            <a:ext cx="4883496" cy="6436800"/>
          </a:xfrm>
          <a:prstGeom prst="rect">
            <a:avLst/>
          </a:prstGeom>
          <a:noFill/>
          <a:ln>
            <a:noFill/>
          </a:ln>
        </p:spPr>
      </p:pic>
      <p:sp>
        <p:nvSpPr>
          <p:cNvPr id="12" name="文本框 11"/>
          <p:cNvSpPr txBox="1"/>
          <p:nvPr/>
        </p:nvSpPr>
        <p:spPr>
          <a:xfrm>
            <a:off x="1640840" y="1741805"/>
            <a:ext cx="596265" cy="368300"/>
          </a:xfrm>
          <a:prstGeom prst="rect">
            <a:avLst/>
          </a:prstGeom>
          <a:noFill/>
        </p:spPr>
        <p:txBody>
          <a:bodyPr wrap="square" rtlCol="0">
            <a:spAutoFit/>
          </a:bodyPr>
          <a:p>
            <a:pPr algn="ctr"/>
            <a:r>
              <a:rPr lang="en-US" b="1">
                <a:solidFill>
                  <a:srgbClr val="C00000"/>
                </a:solidFill>
                <a:uFillTx/>
                <a:latin typeface="Times New Roman" panose="02020603050405020304" charset="0"/>
              </a:rPr>
              <a:t>(a)</a:t>
            </a:r>
            <a:endParaRPr lang="en-US" b="1">
              <a:solidFill>
                <a:srgbClr val="C00000"/>
              </a:solidFill>
              <a:uFillTx/>
              <a:latin typeface="Times New Roman" panose="02020603050405020304" charset="0"/>
            </a:endParaRPr>
          </a:p>
        </p:txBody>
      </p:sp>
      <p:sp>
        <p:nvSpPr>
          <p:cNvPr id="13" name="文本框 12"/>
          <p:cNvSpPr txBox="1"/>
          <p:nvPr/>
        </p:nvSpPr>
        <p:spPr>
          <a:xfrm>
            <a:off x="7353935" y="712470"/>
            <a:ext cx="596265" cy="368300"/>
          </a:xfrm>
          <a:prstGeom prst="rect">
            <a:avLst/>
          </a:prstGeom>
          <a:noFill/>
        </p:spPr>
        <p:txBody>
          <a:bodyPr wrap="square" rtlCol="0">
            <a:spAutoFit/>
          </a:bodyPr>
          <a:p>
            <a:pPr algn="ctr"/>
            <a:r>
              <a:rPr lang="en-US" b="1">
                <a:solidFill>
                  <a:srgbClr val="C00000"/>
                </a:solidFill>
                <a:uFillTx/>
                <a:latin typeface="Times New Roman" panose="02020603050405020304" charset="0"/>
              </a:rPr>
              <a:t>(b)</a:t>
            </a:r>
            <a:endParaRPr lang="en-US" b="1">
              <a:solidFill>
                <a:srgbClr val="C00000"/>
              </a:solidFill>
              <a:uFillTx/>
              <a:latin typeface="Times New Roman" panose="0202060305040502030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9537"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02</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sym typeface="+mn-ea"/>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10358120" cy="82232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钻井液流变特性曲面构建：</a:t>
            </a:r>
            <a:endParaRPr lang="zh-CN" altLang="en-US" sz="2000" b="1">
              <a:solidFill>
                <a:srgbClr val="002060"/>
              </a:solidFill>
              <a:uFillTx/>
              <a:latin typeface="Times New Roman" panose="02020603050405020304" charset="0"/>
              <a:ea typeface="仿宋" panose="02010609060101010101" charset="-122"/>
            </a:endParaRPr>
          </a:p>
          <a:p>
            <a:pPr>
              <a:lnSpc>
                <a:spcPct val="125000"/>
              </a:lnSpc>
              <a:spcBef>
                <a:spcPts val="0"/>
              </a:spcBef>
              <a:spcAft>
                <a:spcPts val="0"/>
              </a:spcAft>
            </a:pPr>
            <a:r>
              <a:rPr lang="zh-CN" altLang="en-US" b="1">
                <a:solidFill>
                  <a:srgbClr val="C00000"/>
                </a:solidFill>
                <a:uFillTx/>
                <a:latin typeface="Times New Roman" panose="02020603050405020304" charset="0"/>
                <a:ea typeface="仿宋" panose="02010609060101010101" charset="-122"/>
              </a:rPr>
              <a:t>基于直接拟合，</a:t>
            </a:r>
            <a:r>
              <a:rPr lang="en-US" altLang="zh-CN" b="1">
                <a:solidFill>
                  <a:srgbClr val="C00000"/>
                </a:solidFill>
                <a:uFillTx/>
                <a:latin typeface="Times New Roman" panose="02020603050405020304" charset="0"/>
                <a:ea typeface="仿宋" panose="02010609060101010101" charset="-122"/>
              </a:rPr>
              <a:t>The Xiao Surface Model</a:t>
            </a:r>
            <a:endParaRPr lang="en-US" altLang="zh-CN" b="1">
              <a:solidFill>
                <a:srgbClr val="C00000"/>
              </a:solidFill>
              <a:uFillTx/>
              <a:latin typeface="Times New Roman" panose="02020603050405020304" charset="0"/>
              <a:ea typeface="仿宋" panose="02010609060101010101" charset="-122"/>
            </a:endParaRPr>
          </a:p>
        </p:txBody>
      </p:sp>
      <p:sp>
        <p:nvSpPr>
          <p:cNvPr id="14" name="文本框 13"/>
          <p:cNvSpPr txBox="1"/>
          <p:nvPr/>
        </p:nvSpPr>
        <p:spPr>
          <a:xfrm>
            <a:off x="730885" y="5632450"/>
            <a:ext cx="10568940" cy="583565"/>
          </a:xfrm>
          <a:prstGeom prst="rect">
            <a:avLst/>
          </a:prstGeom>
        </p:spPr>
        <p:txBody>
          <a:bodyPr wrap="square">
            <a:spAutoFit/>
          </a:bodyPr>
          <a:p>
            <a:pPr marL="0" indent="0" algn="just" defTabSz="266700">
              <a:spcBef>
                <a:spcPct val="0"/>
              </a:spcBef>
              <a:spcAft>
                <a:spcPct val="0"/>
              </a:spcAft>
            </a:pPr>
            <a:r>
              <a:rPr lang="en-US" altLang="zh-CN" sz="1600">
                <a:solidFill>
                  <a:schemeClr val="tx1"/>
                </a:solidFill>
                <a:uFillTx/>
                <a:latin typeface="Times New Roman" panose="02020603050405020304" charset="0"/>
                <a:ea typeface="Times New Roman" panose="02020603050405020304"/>
                <a:cs typeface="Times New Roman" panose="02020603050405020304" charset="0"/>
              </a:rPr>
              <a:t>(a) Fitting of 180 laboratory testing data to form the Xiao rheological surface (R2=0.9989) and (b) </a:t>
            </a:r>
            <a:r>
              <a:rPr lang="en-US" sz="1600">
                <a:solidFill>
                  <a:schemeClr val="tx1"/>
                </a:solidFill>
                <a:uFillTx/>
                <a:latin typeface="Times New Roman" panose="02020603050405020304" charset="0"/>
                <a:cs typeface="Times New Roman" panose="02020603050405020304" charset="0"/>
              </a:rPr>
              <a:t>r</a:t>
            </a:r>
            <a:r>
              <a:rPr lang="en-US" sz="1600">
                <a:solidFill>
                  <a:schemeClr val="tx1"/>
                </a:solidFill>
                <a:uFillTx/>
                <a:latin typeface="Times New Roman" panose="02020603050405020304" charset="0"/>
                <a:cs typeface="Times New Roman" panose="02020603050405020304" charset="0"/>
              </a:rPr>
              <a:t>elative errors between apparent viscosity predicted by the Xiao surface and the laboratory testing data listed in Table 2.</a:t>
            </a:r>
            <a:endParaRPr lang="en-US" sz="1600">
              <a:solidFill>
                <a:schemeClr val="tx1"/>
              </a:solidFill>
              <a:uFillTx/>
              <a:latin typeface="Times New Roman" panose="02020603050405020304" charset="0"/>
              <a:cs typeface="Times New Roman" panose="02020603050405020304" charset="0"/>
            </a:endParaRPr>
          </a:p>
        </p:txBody>
      </p:sp>
      <p:pic>
        <p:nvPicPr>
          <p:cNvPr id="9" name="图片 1" descr="C:\Users\fxiao\OneDrive\Cooperation\XU_ZP\UptoDate\OA_zhongshiyou\surfaceFit_Xiao.jpgsurfaceFit_Xiao"/>
          <p:cNvPicPr>
            <a:picLocks noChangeAspect="1"/>
          </p:cNvPicPr>
          <p:nvPr/>
        </p:nvPicPr>
        <p:blipFill>
          <a:blip r:embed="rId2"/>
          <a:srcRect l="9" r="9"/>
          <a:stretch>
            <a:fillRect/>
          </a:stretch>
        </p:blipFill>
        <p:spPr>
          <a:xfrm>
            <a:off x="1268472" y="1656080"/>
            <a:ext cx="4741425" cy="3556800"/>
          </a:xfrm>
          <a:prstGeom prst="rect">
            <a:avLst/>
          </a:prstGeom>
        </p:spPr>
      </p:pic>
      <p:pic>
        <p:nvPicPr>
          <p:cNvPr id="10" name="图片 9"/>
          <p:cNvPicPr/>
          <p:nvPr/>
        </p:nvPicPr>
        <p:blipFill>
          <a:blip r:embed="rId3"/>
          <a:stretch>
            <a:fillRect/>
          </a:stretch>
        </p:blipFill>
        <p:spPr>
          <a:xfrm>
            <a:off x="1129189" y="5212874"/>
            <a:ext cx="5019992" cy="409892"/>
          </a:xfrm>
          <a:prstGeom prst="rect">
            <a:avLst/>
          </a:prstGeom>
        </p:spPr>
      </p:pic>
      <p:sp>
        <p:nvSpPr>
          <p:cNvPr id="12" name="文本框 11"/>
          <p:cNvSpPr txBox="1"/>
          <p:nvPr/>
        </p:nvSpPr>
        <p:spPr>
          <a:xfrm>
            <a:off x="1640840" y="1741805"/>
            <a:ext cx="596265" cy="368300"/>
          </a:xfrm>
          <a:prstGeom prst="rect">
            <a:avLst/>
          </a:prstGeom>
          <a:noFill/>
        </p:spPr>
        <p:txBody>
          <a:bodyPr wrap="square" rtlCol="0">
            <a:spAutoFit/>
          </a:bodyPr>
          <a:p>
            <a:pPr algn="ctr"/>
            <a:r>
              <a:rPr lang="en-US" b="1">
                <a:solidFill>
                  <a:srgbClr val="C00000"/>
                </a:solidFill>
                <a:uFillTx/>
                <a:latin typeface="Times New Roman" panose="02020603050405020304" charset="0"/>
              </a:rPr>
              <a:t>(a)</a:t>
            </a:r>
            <a:endParaRPr lang="en-US" b="1">
              <a:solidFill>
                <a:srgbClr val="C00000"/>
              </a:solidFill>
              <a:uFillTx/>
              <a:latin typeface="Times New Roman" panose="02020603050405020304" charset="0"/>
            </a:endParaRPr>
          </a:p>
        </p:txBody>
      </p:sp>
      <p:sp>
        <p:nvSpPr>
          <p:cNvPr id="13" name="文本框 12"/>
          <p:cNvSpPr txBox="1"/>
          <p:nvPr/>
        </p:nvSpPr>
        <p:spPr>
          <a:xfrm>
            <a:off x="6149340" y="1741805"/>
            <a:ext cx="596265" cy="368300"/>
          </a:xfrm>
          <a:prstGeom prst="rect">
            <a:avLst/>
          </a:prstGeom>
          <a:noFill/>
        </p:spPr>
        <p:txBody>
          <a:bodyPr wrap="square" rtlCol="0">
            <a:spAutoFit/>
          </a:bodyPr>
          <a:p>
            <a:pPr algn="ctr"/>
            <a:r>
              <a:rPr lang="en-US" b="1">
                <a:solidFill>
                  <a:srgbClr val="C00000"/>
                </a:solidFill>
                <a:uFillTx/>
                <a:latin typeface="Times New Roman" panose="02020603050405020304" charset="0"/>
              </a:rPr>
              <a:t>(b)</a:t>
            </a:r>
            <a:endParaRPr lang="en-US" b="1">
              <a:solidFill>
                <a:srgbClr val="C00000"/>
              </a:solidFill>
              <a:uFillTx/>
              <a:latin typeface="Times New Roman" panose="02020603050405020304" charset="0"/>
            </a:endParaRPr>
          </a:p>
        </p:txBody>
      </p:sp>
      <p:pic>
        <p:nvPicPr>
          <p:cNvPr id="51" name="Picture 1" descr="C:/Users/fxiao/OneDrive/Cooperation/XU_ZP/UptoDate/OA_zhongshiyou/validation_Xiao.jpgvalidation_Xiao"/>
          <p:cNvPicPr>
            <a:picLocks noChangeAspect="1" noChangeArrowheads="1"/>
          </p:cNvPicPr>
          <p:nvPr/>
        </p:nvPicPr>
        <p:blipFill>
          <a:blip r:embed="rId4"/>
          <a:srcRect t="7" b="7"/>
          <a:stretch>
            <a:fillRect/>
          </a:stretch>
        </p:blipFill>
        <p:spPr>
          <a:xfrm>
            <a:off x="6629400" y="1656080"/>
            <a:ext cx="4740987" cy="35568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9537"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02</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sym typeface="+mn-ea"/>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6263005" cy="82232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钻井液挟岩能力数值仿真模型</a:t>
            </a:r>
            <a:r>
              <a:rPr lang="zh-CN" altLang="en-US" sz="2000" b="1">
                <a:solidFill>
                  <a:srgbClr val="002060"/>
                </a:solidFill>
                <a:uFillTx/>
                <a:latin typeface="Times New Roman" panose="02020603050405020304" charset="0"/>
                <a:ea typeface="仿宋" panose="02010609060101010101" charset="-122"/>
              </a:rPr>
              <a:t>构建：</a:t>
            </a:r>
            <a:endParaRPr lang="zh-CN" altLang="en-US" sz="2000" b="1">
              <a:solidFill>
                <a:srgbClr val="002060"/>
              </a:solidFill>
              <a:uFillTx/>
              <a:latin typeface="Times New Roman" panose="02020603050405020304" charset="0"/>
              <a:ea typeface="仿宋" panose="02010609060101010101" charset="-122"/>
            </a:endParaRPr>
          </a:p>
          <a:p>
            <a:pPr>
              <a:lnSpc>
                <a:spcPct val="125000"/>
              </a:lnSpc>
              <a:spcBef>
                <a:spcPts val="0"/>
              </a:spcBef>
              <a:spcAft>
                <a:spcPts val="0"/>
              </a:spcAft>
            </a:pPr>
            <a:r>
              <a:rPr lang="en-US" b="1">
                <a:solidFill>
                  <a:srgbClr val="C00000"/>
                </a:solidFill>
                <a:uFillTx/>
                <a:latin typeface="Times New Roman" panose="02020603050405020304" charset="0"/>
                <a:ea typeface="仿宋" panose="02010609060101010101" charset="-122"/>
              </a:rPr>
              <a:t>Two modules: </a:t>
            </a:r>
            <a:r>
              <a:rPr b="1">
                <a:solidFill>
                  <a:srgbClr val="C00000"/>
                </a:solidFill>
                <a:uFillTx/>
                <a:latin typeface="Times New Roman" panose="02020603050405020304" charset="0"/>
                <a:ea typeface="仿宋" panose="02010609060101010101" charset="-122"/>
              </a:rPr>
              <a:t>Fluid flow and Particle Tracing for Fluid Flow</a:t>
            </a:r>
            <a:endParaRPr b="1">
              <a:solidFill>
                <a:srgbClr val="C00000"/>
              </a:solidFill>
              <a:uFillTx/>
              <a:latin typeface="Times New Roman" panose="02020603050405020304" charset="0"/>
              <a:ea typeface="仿宋" panose="02010609060101010101" charset="-122"/>
            </a:endParaRPr>
          </a:p>
        </p:txBody>
      </p:sp>
      <p:pic>
        <p:nvPicPr>
          <p:cNvPr id="3" name="图片 2" descr="cal_fig_01(1)"/>
          <p:cNvPicPr>
            <a:picLocks noChangeAspect="1"/>
          </p:cNvPicPr>
          <p:nvPr/>
        </p:nvPicPr>
        <p:blipFill>
          <a:blip r:embed="rId2"/>
          <a:stretch>
            <a:fillRect/>
          </a:stretch>
        </p:blipFill>
        <p:spPr>
          <a:xfrm>
            <a:off x="161925" y="1764360"/>
            <a:ext cx="3781387" cy="2836800"/>
          </a:xfrm>
          <a:prstGeom prst="rect">
            <a:avLst/>
          </a:prstGeom>
        </p:spPr>
      </p:pic>
      <p:sp>
        <p:nvSpPr>
          <p:cNvPr id="9" name="文本框 8"/>
          <p:cNvSpPr txBox="1"/>
          <p:nvPr/>
        </p:nvSpPr>
        <p:spPr>
          <a:xfrm>
            <a:off x="320675" y="4946015"/>
            <a:ext cx="11634470" cy="829945"/>
          </a:xfrm>
          <a:prstGeom prst="rect">
            <a:avLst/>
          </a:prstGeom>
        </p:spPr>
        <p:txBody>
          <a:bodyPr wrap="square">
            <a:spAutoFit/>
          </a:bodyPr>
          <a:p>
            <a:pPr marL="0" indent="0" algn="just" defTabSz="266700">
              <a:spcBef>
                <a:spcPct val="0"/>
              </a:spcBef>
              <a:spcAft>
                <a:spcPct val="0"/>
              </a:spcAft>
            </a:pPr>
            <a:r>
              <a:rPr lang="en-US" altLang="zh-CN" sz="1600">
                <a:latin typeface="Times New Roman" panose="02020603050405020304" charset="0"/>
                <a:ea typeface="Times New Roman" panose="02020603050405020304"/>
                <a:cs typeface="Times New Roman" panose="02020603050405020304" charset="0"/>
              </a:rPr>
              <a:t>(a) Development of numerical</a:t>
            </a:r>
            <a:r>
              <a:rPr lang="en-US" altLang="zh-CN" sz="1600">
                <a:latin typeface="Times New Roman" panose="02020603050405020304" charset="0"/>
                <a:ea typeface="宋体" panose="02010600030101010101" pitchFamily="2" charset="-122"/>
                <a:cs typeface="Times New Roman" panose="02020603050405020304" charset="0"/>
              </a:rPr>
              <a:t> </a:t>
            </a:r>
            <a:r>
              <a:rPr lang="en-US" altLang="zh-CN" sz="1600">
                <a:latin typeface="Times New Roman" panose="02020603050405020304" charset="0"/>
                <a:ea typeface="Times New Roman" panose="02020603050405020304"/>
                <a:cs typeface="Times New Roman" panose="02020603050405020304" charset="0"/>
              </a:rPr>
              <a:t>model of Reelwell Drilling Method (RDM): </a:t>
            </a:r>
            <a:r>
              <a:rPr lang="en-US" altLang="zh-CN" sz="1600">
                <a:latin typeface="Times New Roman" panose="02020603050405020304" charset="0"/>
                <a:ea typeface="宋体" panose="02010600030101010101" pitchFamily="2" charset="-122"/>
                <a:cs typeface="Times New Roman" panose="02020603050405020304" charset="0"/>
              </a:rPr>
              <a:t>inclination </a:t>
            </a:r>
            <a:r>
              <a:rPr lang="en-US" altLang="zh-CN" sz="1600">
                <a:latin typeface="Times New Roman" panose="02020603050405020304" charset="0"/>
                <a:ea typeface="Times New Roman" panose="02020603050405020304"/>
                <a:cs typeface="Times New Roman" panose="02020603050405020304" charset="0"/>
              </a:rPr>
              <a:t>angle of 90</a:t>
            </a:r>
            <a:r>
              <a:rPr lang="en-US" altLang="zh-CN" sz="1600">
                <a:latin typeface="Times New Roman" panose="02020603050405020304" charset="0"/>
                <a:ea typeface="微软雅黑" panose="020B0503020204020204" charset="-122"/>
                <a:cs typeface="Times New Roman" panose="02020603050405020304" charset="0"/>
              </a:rPr>
              <a:t>°, (b) Simulation results of particle trajectories after 4s of well cleaning. 0°, 30°, 60° and 90° are four different inclination angles, and (c) Full-scale test for evaluating the cuttings carrying capacity of RDM (validation test).</a:t>
            </a:r>
            <a:endParaRPr lang="en-US" altLang="zh-CN" sz="1600">
              <a:latin typeface="Times New Roman" panose="02020603050405020304" charset="0"/>
              <a:ea typeface="微软雅黑" panose="020B0503020204020204" charset="-122"/>
              <a:cs typeface="Times New Roman" panose="02020603050405020304" charset="0"/>
            </a:endParaRPr>
          </a:p>
        </p:txBody>
      </p:sp>
      <p:pic>
        <p:nvPicPr>
          <p:cNvPr id="10" name="图片 3" descr="C:/Users/lenovo/WPSDrive/877685951/WPS云盘/RealWell/particle_trajectories_01(1).pngparticle_trajectories_01(1)"/>
          <p:cNvPicPr>
            <a:picLocks noChangeAspect="1"/>
          </p:cNvPicPr>
          <p:nvPr/>
        </p:nvPicPr>
        <p:blipFill>
          <a:blip r:embed="rId3"/>
          <a:srcRect t="25" b="25"/>
          <a:stretch>
            <a:fillRect/>
          </a:stretch>
        </p:blipFill>
        <p:spPr>
          <a:xfrm>
            <a:off x="4103332" y="1765250"/>
            <a:ext cx="4034155" cy="2836545"/>
          </a:xfrm>
          <a:prstGeom prst="rect">
            <a:avLst/>
          </a:prstGeom>
        </p:spPr>
      </p:pic>
      <p:pic>
        <p:nvPicPr>
          <p:cNvPr id="11" name="图片 4" descr="onsite_test_01"/>
          <p:cNvPicPr>
            <a:picLocks noChangeAspect="1"/>
          </p:cNvPicPr>
          <p:nvPr/>
        </p:nvPicPr>
        <p:blipFill>
          <a:blip r:embed="rId4"/>
          <a:stretch>
            <a:fillRect/>
          </a:stretch>
        </p:blipFill>
        <p:spPr>
          <a:xfrm>
            <a:off x="8297507" y="1765885"/>
            <a:ext cx="3781425" cy="2836545"/>
          </a:xfrm>
          <a:prstGeom prst="rect">
            <a:avLst/>
          </a:prstGeom>
        </p:spPr>
      </p:pic>
      <p:sp>
        <p:nvSpPr>
          <p:cNvPr id="12" name="文本框 11"/>
          <p:cNvSpPr txBox="1"/>
          <p:nvPr/>
        </p:nvSpPr>
        <p:spPr>
          <a:xfrm>
            <a:off x="1844656" y="4605655"/>
            <a:ext cx="415925" cy="337185"/>
          </a:xfrm>
          <a:prstGeom prst="rect">
            <a:avLst/>
          </a:prstGeom>
          <a:noFill/>
        </p:spPr>
        <p:txBody>
          <a:bodyPr wrap="square" rtlCol="0" anchor="t" anchorCtr="0">
            <a:spAutoFit/>
          </a:bodyPr>
          <a:p>
            <a:pPr algn="ctr"/>
            <a:r>
              <a:rPr lang="en-US" altLang="zh-CN" sz="1600">
                <a:latin typeface="Times New Roman" panose="02020603050405020304" charset="0"/>
                <a:cs typeface="Times New Roman" panose="02020603050405020304" charset="0"/>
              </a:rPr>
              <a:t>(a)</a:t>
            </a:r>
            <a:endParaRPr lang="en-US" altLang="zh-CN" sz="1600">
              <a:latin typeface="Times New Roman" panose="02020603050405020304" charset="0"/>
              <a:cs typeface="Times New Roman" panose="02020603050405020304" charset="0"/>
            </a:endParaRPr>
          </a:p>
        </p:txBody>
      </p:sp>
      <p:sp>
        <p:nvSpPr>
          <p:cNvPr id="13" name="文本框 12"/>
          <p:cNvSpPr txBox="1"/>
          <p:nvPr/>
        </p:nvSpPr>
        <p:spPr>
          <a:xfrm>
            <a:off x="5912447" y="4605655"/>
            <a:ext cx="415925" cy="337185"/>
          </a:xfrm>
          <a:prstGeom prst="rect">
            <a:avLst/>
          </a:prstGeom>
          <a:noFill/>
        </p:spPr>
        <p:txBody>
          <a:bodyPr wrap="square" rtlCol="0" anchor="t" anchorCtr="0">
            <a:spAutoFit/>
          </a:bodyPr>
          <a:p>
            <a:pPr algn="ctr"/>
            <a:r>
              <a:rPr lang="en-US" altLang="zh-CN" sz="1600">
                <a:latin typeface="Times New Roman" panose="02020603050405020304" charset="0"/>
                <a:cs typeface="Times New Roman" panose="02020603050405020304" charset="0"/>
              </a:rPr>
              <a:t>(b)</a:t>
            </a:r>
            <a:endParaRPr lang="en-US" altLang="zh-CN" sz="1600">
              <a:latin typeface="Times New Roman" panose="02020603050405020304" charset="0"/>
              <a:cs typeface="Times New Roman" panose="02020603050405020304" charset="0"/>
            </a:endParaRPr>
          </a:p>
        </p:txBody>
      </p:sp>
      <p:sp>
        <p:nvSpPr>
          <p:cNvPr id="14" name="文本框 13"/>
          <p:cNvSpPr txBox="1"/>
          <p:nvPr/>
        </p:nvSpPr>
        <p:spPr>
          <a:xfrm>
            <a:off x="9980257" y="4605655"/>
            <a:ext cx="415925" cy="337185"/>
          </a:xfrm>
          <a:prstGeom prst="rect">
            <a:avLst/>
          </a:prstGeom>
          <a:noFill/>
        </p:spPr>
        <p:txBody>
          <a:bodyPr wrap="square" rtlCol="0" anchor="t" anchorCtr="0">
            <a:spAutoFit/>
          </a:bodyPr>
          <a:p>
            <a:pPr algn="ctr"/>
            <a:r>
              <a:rPr lang="en-US" altLang="zh-CN" sz="1600">
                <a:latin typeface="Times New Roman" panose="02020603050405020304" charset="0"/>
                <a:cs typeface="Times New Roman" panose="02020603050405020304" charset="0"/>
              </a:rPr>
              <a:t>(c)</a:t>
            </a:r>
            <a:endParaRPr lang="en-US" altLang="zh-CN" sz="1600">
              <a:latin typeface="Times New Roman" panose="02020603050405020304" charset="0"/>
              <a:cs typeface="Times New Roman" panose="02020603050405020304" charset="0"/>
            </a:endParaRPr>
          </a:p>
        </p:txBody>
      </p:sp>
      <p:sp>
        <p:nvSpPr>
          <p:cNvPr id="17" name="文本框 16"/>
          <p:cNvSpPr txBox="1"/>
          <p:nvPr/>
        </p:nvSpPr>
        <p:spPr>
          <a:xfrm>
            <a:off x="320675" y="5814060"/>
            <a:ext cx="4441825" cy="337185"/>
          </a:xfrm>
          <a:prstGeom prst="rect">
            <a:avLst/>
          </a:prstGeom>
        </p:spPr>
        <p:txBody>
          <a:bodyPr wrap="square">
            <a:spAutoFit/>
          </a:bodyPr>
          <a:p>
            <a:pPr marL="0" indent="0" algn="just" defTabSz="266700">
              <a:lnSpc>
                <a:spcPct val="100000"/>
              </a:lnSpc>
              <a:spcBef>
                <a:spcPct val="0"/>
              </a:spcBef>
              <a:spcAft>
                <a:spcPct val="0"/>
              </a:spcAft>
            </a:pPr>
            <a:r>
              <a:rPr lang="en-US" altLang="zh-CN" sz="1600" b="1">
                <a:solidFill>
                  <a:srgbClr val="C00000"/>
                </a:solidFill>
                <a:latin typeface="Times New Roman" panose="02020603050405020304"/>
                <a:ea typeface="Times New Roman" panose="02020603050405020304"/>
              </a:rPr>
              <a:t>Particle size</a:t>
            </a:r>
            <a:r>
              <a:rPr lang="en-US" altLang="zh-CN" sz="1600">
                <a:latin typeface="Times New Roman" panose="02020603050405020304"/>
                <a:ea typeface="Times New Roman" panose="02020603050405020304"/>
              </a:rPr>
              <a:t>: randomly distributed from 3 to</a:t>
            </a:r>
            <a:r>
              <a:rPr lang="en-US" altLang="zh-CN" sz="1600">
                <a:latin typeface="Times New Roman" panose="02020603050405020304"/>
                <a:ea typeface="黑体" panose="02010609060101010101" pitchFamily="49" charset="-122"/>
              </a:rPr>
              <a:t> </a:t>
            </a:r>
            <a:r>
              <a:rPr lang="en-US" altLang="zh-CN" sz="1600">
                <a:latin typeface="Times New Roman" panose="02020603050405020304"/>
                <a:ea typeface="Times New Roman" panose="02020603050405020304"/>
              </a:rPr>
              <a:t>5</a:t>
            </a:r>
            <a:r>
              <a:rPr lang="en-US" altLang="zh-CN" sz="1600">
                <a:latin typeface="Times New Roman" panose="02020603050405020304"/>
                <a:ea typeface="黑体" panose="02010609060101010101" pitchFamily="49" charset="-122"/>
              </a:rPr>
              <a:t> </a:t>
            </a:r>
            <a:r>
              <a:rPr lang="en-US" altLang="zh-CN" sz="1600">
                <a:latin typeface="Times New Roman" panose="02020603050405020304"/>
                <a:ea typeface="Times New Roman" panose="02020603050405020304"/>
              </a:rPr>
              <a:t>mm</a:t>
            </a:r>
            <a:endParaRPr lang="en-US" altLang="zh-CN" sz="1600">
              <a:latin typeface="Times New Roman" panose="02020603050405020304"/>
              <a:ea typeface="Times New Roman" panose="02020603050405020304"/>
            </a:endParaRPr>
          </a:p>
        </p:txBody>
      </p:sp>
      <p:sp>
        <p:nvSpPr>
          <p:cNvPr id="18" name="文本框 17"/>
          <p:cNvSpPr txBox="1"/>
          <p:nvPr/>
        </p:nvSpPr>
        <p:spPr>
          <a:xfrm>
            <a:off x="4898390" y="5814060"/>
            <a:ext cx="4940300" cy="337185"/>
          </a:xfrm>
          <a:prstGeom prst="rect">
            <a:avLst/>
          </a:prstGeom>
          <a:noFill/>
        </p:spPr>
        <p:txBody>
          <a:bodyPr wrap="square" rtlCol="0">
            <a:spAutoFit/>
          </a:bodyPr>
          <a:p>
            <a:r>
              <a:rPr lang="en-US" sz="1600" b="1">
                <a:solidFill>
                  <a:srgbClr val="C00000"/>
                </a:solidFill>
                <a:latin typeface="Times New Roman" panose="02020603050405020304" charset="0"/>
                <a:cs typeface="Times New Roman" panose="02020603050405020304" charset="0"/>
                <a:sym typeface="+mn-ea"/>
              </a:rPr>
              <a:t>Number of </a:t>
            </a:r>
            <a:r>
              <a:rPr lang="en-US" sz="1600" b="1">
                <a:solidFill>
                  <a:srgbClr val="C00000"/>
                </a:solidFill>
                <a:latin typeface="Times New Roman" panose="02020603050405020304" charset="0"/>
                <a:cs typeface="Times New Roman" panose="02020603050405020304" charset="0"/>
              </a:rPr>
              <a:t>particles released</a:t>
            </a:r>
            <a:r>
              <a:rPr lang="en-US" altLang="zh-CN" sz="1600">
                <a:latin typeface="Times New Roman" panose="02020603050405020304" charset="0"/>
                <a:cs typeface="Times New Roman" panose="02020603050405020304" charset="0"/>
              </a:rPr>
              <a:t>: 88, 132, and 177 per 0.01s  </a:t>
            </a:r>
            <a:endParaRPr lang="en-US" altLang="zh-CN" sz="1600">
              <a:latin typeface="Times New Roman" panose="02020603050405020304" charset="0"/>
              <a:cs typeface="Times New Roman" panose="02020603050405020304" charset="0"/>
            </a:endParaRPr>
          </a:p>
        </p:txBody>
      </p:sp>
      <mc:AlternateContent xmlns:mc="http://schemas.openxmlformats.org/markup-compatibility/2006">
        <mc:Choice xmlns:a14="http://schemas.microsoft.com/office/drawing/2010/main" Requires="a14">
          <p:sp>
            <p:nvSpPr>
              <p:cNvPr id="19" name="文本框 18"/>
              <p:cNvSpPr txBox="1"/>
              <p:nvPr/>
            </p:nvSpPr>
            <p:spPr>
              <a:xfrm>
                <a:off x="320675" y="6243955"/>
                <a:ext cx="10075545" cy="339090"/>
              </a:xfrm>
              <a:prstGeom prst="rect">
                <a:avLst/>
              </a:prstGeom>
              <a:noFill/>
            </p:spPr>
            <p:txBody>
              <a:bodyPr wrap="square" rtlCol="0">
                <a:spAutoFit/>
              </a:bodyPr>
              <a:p>
                <a:r>
                  <a:rPr lang="en-US" altLang="zh-CN" sz="1600" b="1">
                    <a:solidFill>
                      <a:srgbClr val="C00000"/>
                    </a:solidFill>
                    <a:latin typeface="Times New Roman" panose="02020603050405020304" charset="0"/>
                    <a:cs typeface="Times New Roman" panose="02020603050405020304" charset="0"/>
                  </a:rPr>
                  <a:t>Forces applied to particles</a:t>
                </a:r>
                <a:r>
                  <a:rPr lang="en-US" altLang="zh-CN" sz="1600">
                    <a:latin typeface="Times New Roman" panose="02020603050405020304" charset="0"/>
                    <a:cs typeface="Times New Roman" panose="02020603050405020304" charset="0"/>
                  </a:rPr>
                  <a:t> (only three included): lift force </a:t>
                </a:r>
                <a14:m>
                  <m:oMath xmlns:m="http://schemas.openxmlformats.org/officeDocument/2006/math">
                    <m:sSub>
                      <m:sSubPr>
                        <m:ctrlPr>
                          <a:rPr lang="en-US" altLang="zh-CN" sz="1600" b="1" i="1">
                            <a:solidFill>
                              <a:srgbClr val="C00000"/>
                            </a:solidFill>
                            <a:latin typeface="Cambria Math" panose="02040503050406030204" charset="0"/>
                            <a:cs typeface="Cambria Math" panose="02040503050406030204" charset="0"/>
                          </a:rPr>
                        </m:ctrlPr>
                      </m:sSubPr>
                      <m:e>
                        <m:r>
                          <a:rPr lang="en-US" altLang="zh-CN" sz="1600" b="1" i="1">
                            <a:solidFill>
                              <a:srgbClr val="C00000"/>
                            </a:solidFill>
                            <a:latin typeface="Cambria Math" panose="02040503050406030204" charset="0"/>
                            <a:cs typeface="Cambria Math" panose="02040503050406030204" charset="0"/>
                          </a:rPr>
                          <m:t>𝑭</m:t>
                        </m:r>
                      </m:e>
                      <m:sub>
                        <m:r>
                          <a:rPr lang="en-US" altLang="zh-CN" sz="1600" b="1" i="1">
                            <a:solidFill>
                              <a:srgbClr val="C00000"/>
                            </a:solidFill>
                            <a:latin typeface="Cambria Math" panose="02040503050406030204" charset="0"/>
                            <a:cs typeface="Cambria Math" panose="02040503050406030204" charset="0"/>
                          </a:rPr>
                          <m:t>𝑳</m:t>
                        </m:r>
                      </m:sub>
                    </m:sSub>
                  </m:oMath>
                </a14:m>
                <a:r>
                  <a:rPr lang="en-US" altLang="zh-CN" sz="1600">
                    <a:latin typeface="Times New Roman" panose="02020603050405020304" charset="0"/>
                    <a:cs typeface="Times New Roman" panose="02020603050405020304" charset="0"/>
                  </a:rPr>
                  <a:t>, drag force </a:t>
                </a:r>
                <a14:m>
                  <m:oMath xmlns:m="http://schemas.openxmlformats.org/officeDocument/2006/math">
                    <m:sSub>
                      <m:sSubPr>
                        <m:ctrlPr>
                          <a:rPr lang="en-US" altLang="zh-CN" sz="1600" b="1" i="1">
                            <a:solidFill>
                              <a:srgbClr val="C00000"/>
                            </a:solidFill>
                            <a:latin typeface="Cambria Math" panose="02040503050406030204" charset="0"/>
                            <a:cs typeface="Cambria Math" panose="02040503050406030204" charset="0"/>
                          </a:rPr>
                        </m:ctrlPr>
                      </m:sSubPr>
                      <m:e>
                        <m:r>
                          <a:rPr lang="en-US" altLang="zh-CN" sz="1600" b="1" i="1">
                            <a:solidFill>
                              <a:srgbClr val="C00000"/>
                            </a:solidFill>
                            <a:latin typeface="Cambria Math" panose="02040503050406030204" charset="0"/>
                            <a:cs typeface="Cambria Math" panose="02040503050406030204" charset="0"/>
                          </a:rPr>
                          <m:t>𝑭</m:t>
                        </m:r>
                      </m:e>
                      <m:sub>
                        <m:r>
                          <a:rPr lang="en-US" altLang="zh-CN" sz="1600" b="1" i="1">
                            <a:solidFill>
                              <a:srgbClr val="C00000"/>
                            </a:solidFill>
                            <a:latin typeface="Cambria Math" panose="02040503050406030204" charset="0"/>
                            <a:cs typeface="Cambria Math" panose="02040503050406030204" charset="0"/>
                          </a:rPr>
                          <m:t>𝑫</m:t>
                        </m:r>
                      </m:sub>
                    </m:sSub>
                  </m:oMath>
                </a14:m>
                <a:r>
                  <a:rPr lang="en-US" altLang="zh-CN" sz="1600">
                    <a:latin typeface="Times New Roman" panose="02020603050405020304" charset="0"/>
                    <a:cs typeface="Times New Roman" panose="02020603050405020304" charset="0"/>
                  </a:rPr>
                  <a:t> and gravitational force </a:t>
                </a:r>
                <a14:m>
                  <m:oMath xmlns:m="http://schemas.openxmlformats.org/officeDocument/2006/math">
                    <m:sSub>
                      <m:sSubPr>
                        <m:ctrlPr>
                          <a:rPr lang="en-US" altLang="zh-CN" sz="1600" b="1" i="1">
                            <a:solidFill>
                              <a:srgbClr val="C00000"/>
                            </a:solidFill>
                            <a:latin typeface="Cambria Math" panose="02040503050406030204" charset="0"/>
                            <a:cs typeface="Cambria Math" panose="02040503050406030204" charset="0"/>
                          </a:rPr>
                        </m:ctrlPr>
                      </m:sSubPr>
                      <m:e>
                        <m:r>
                          <a:rPr lang="en-US" altLang="zh-CN" sz="1600" b="1" i="1">
                            <a:solidFill>
                              <a:srgbClr val="C00000"/>
                            </a:solidFill>
                            <a:latin typeface="Cambria Math" panose="02040503050406030204" charset="0"/>
                            <a:cs typeface="Cambria Math" panose="02040503050406030204" charset="0"/>
                          </a:rPr>
                          <m:t>𝑭</m:t>
                        </m:r>
                      </m:e>
                      <m:sub>
                        <m:r>
                          <a:rPr lang="en-US" altLang="zh-CN" sz="1600" b="1" i="1">
                            <a:solidFill>
                              <a:srgbClr val="C00000"/>
                            </a:solidFill>
                            <a:latin typeface="Cambria Math" panose="02040503050406030204" charset="0"/>
                            <a:cs typeface="Cambria Math" panose="02040503050406030204" charset="0"/>
                          </a:rPr>
                          <m:t>𝒈</m:t>
                        </m:r>
                      </m:sub>
                    </m:sSub>
                  </m:oMath>
                </a14:m>
                <a:endParaRPr lang="en-US" altLang="zh-CN" sz="1600" b="1" i="1">
                  <a:solidFill>
                    <a:srgbClr val="C00000"/>
                  </a:solidFill>
                  <a:latin typeface="Cambria Math" panose="02040503050406030204" charset="0"/>
                  <a:cs typeface="Cambria Math" panose="02040503050406030204" charset="0"/>
                </a:endParaRPr>
              </a:p>
            </p:txBody>
          </p:sp>
        </mc:Choice>
        <mc:Fallback>
          <p:sp>
            <p:nvSpPr>
              <p:cNvPr id="19" name="文本框 18"/>
              <p:cNvSpPr txBox="1">
                <a:spLocks noRot="1" noChangeAspect="1" noMove="1" noResize="1" noEditPoints="1" noAdjustHandles="1" noChangeArrowheads="1" noChangeShapeType="1" noTextEdit="1"/>
              </p:cNvSpPr>
              <p:nvPr/>
            </p:nvSpPr>
            <p:spPr>
              <a:xfrm>
                <a:off x="320675" y="6243955"/>
                <a:ext cx="10075545" cy="339090"/>
              </a:xfrm>
              <a:prstGeom prst="rect">
                <a:avLst/>
              </a:prstGeom>
              <a:blipFill rotWithShape="1">
                <a:blip r:embed="rId5"/>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3" name="文本框 22"/>
              <p:cNvSpPr txBox="1"/>
              <p:nvPr/>
            </p:nvSpPr>
            <p:spPr>
              <a:xfrm>
                <a:off x="4103306" y="1765871"/>
                <a:ext cx="2088515" cy="723900"/>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1400" b="1" i="1">
                              <a:solidFill>
                                <a:srgbClr val="C00000"/>
                              </a:solidFill>
                              <a:latin typeface="Cambria Math" panose="02040503050406030204" charset="0"/>
                              <a:cs typeface="Cambria Math" panose="02040503050406030204" charset="0"/>
                            </a:rPr>
                          </m:ctrlPr>
                        </m:sSubPr>
                        <m:e>
                          <m:r>
                            <a:rPr lang="en-US" altLang="zh-CN" sz="1400" b="1" i="1">
                              <a:solidFill>
                                <a:srgbClr val="C00000"/>
                              </a:solidFill>
                              <a:latin typeface="Cambria Math" panose="02040503050406030204" charset="0"/>
                              <a:cs typeface="Cambria Math" panose="02040503050406030204" charset="0"/>
                            </a:rPr>
                            <m:t>𝑭</m:t>
                          </m:r>
                        </m:e>
                        <m:sub>
                          <m:r>
                            <a:rPr lang="en-US" altLang="zh-CN" sz="1400" b="1" i="1">
                              <a:solidFill>
                                <a:srgbClr val="C00000"/>
                              </a:solidFill>
                              <a:latin typeface="Cambria Math" panose="02040503050406030204" charset="0"/>
                              <a:cs typeface="Cambria Math" panose="02040503050406030204" charset="0"/>
                            </a:rPr>
                            <m:t>𝑳</m:t>
                          </m:r>
                        </m:sub>
                      </m:sSub>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cs typeface="Cambria Math" panose="02040503050406030204" charset="0"/>
                        </a:rPr>
                        <m:t>6</m:t>
                      </m:r>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cs typeface="Cambria Math" panose="02040503050406030204" charset="0"/>
                        </a:rPr>
                        <m:t>46</m:t>
                      </m:r>
                      <m:sSubSup>
                        <m:sSubSupPr>
                          <m:ctrlPr>
                            <a:rPr lang="en-US" altLang="zh-CN" sz="1400" i="1">
                              <a:latin typeface="Cambria Math" panose="02040503050406030204" charset="0"/>
                              <a:cs typeface="Cambria Math" panose="02040503050406030204" charset="0"/>
                            </a:rPr>
                          </m:ctrlPr>
                        </m:sSubSupPr>
                        <m:e>
                          <m:r>
                            <a:rPr lang="en-US" altLang="zh-CN" sz="1400" i="1">
                              <a:latin typeface="Cambria Math" panose="02040503050406030204" charset="0"/>
                              <a:cs typeface="Cambria Math" panose="02040503050406030204" charset="0"/>
                            </a:rPr>
                            <m:t>𝑟</m:t>
                          </m:r>
                        </m:e>
                        <m:sub>
                          <m:r>
                            <a:rPr lang="en-US" altLang="zh-CN" sz="1400" i="1">
                              <a:latin typeface="Cambria Math" panose="02040503050406030204" charset="0"/>
                              <a:cs typeface="Cambria Math" panose="02040503050406030204" charset="0"/>
                            </a:rPr>
                            <m:t>𝑝</m:t>
                          </m:r>
                        </m:sub>
                        <m:sup>
                          <m:r>
                            <a:rPr lang="en-US" altLang="zh-CN" sz="1400" i="1">
                              <a:latin typeface="Cambria Math" panose="02040503050406030204" charset="0"/>
                              <a:cs typeface="Cambria Math" panose="02040503050406030204" charset="0"/>
                            </a:rPr>
                            <m:t>2</m:t>
                          </m:r>
                        </m:sup>
                      </m:sSubSup>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𝐿</m:t>
                          </m:r>
                        </m:e>
                        <m:sub>
                          <m:r>
                            <a:rPr lang="en-US" altLang="zh-CN" sz="1400" i="1">
                              <a:latin typeface="Cambria Math" panose="02040503050406030204" charset="0"/>
                              <a:cs typeface="Cambria Math" panose="02040503050406030204" charset="0"/>
                            </a:rPr>
                            <m:t>𝑉</m:t>
                          </m:r>
                        </m:sub>
                      </m:sSub>
                      <m:rad>
                        <m:radPr>
                          <m:degHide m:val="on"/>
                          <m:ctrlPr>
                            <a:rPr lang="en-US" altLang="zh-CN" sz="1400" i="1">
                              <a:latin typeface="Cambria Math" panose="02040503050406030204" charset="0"/>
                              <a:cs typeface="Cambria Math" panose="02040503050406030204" charset="0"/>
                            </a:rPr>
                          </m:ctrlPr>
                        </m:radPr>
                        <m:deg/>
                        <m:e>
                          <m:r>
                            <a:rPr lang="en-US" altLang="zh-CN" sz="1400" i="1">
                              <a:latin typeface="Cambria Math" panose="02040503050406030204" charset="0"/>
                              <a:cs typeface="Cambria Math" panose="02040503050406030204" charset="0"/>
                            </a:rPr>
                            <m:t>𝜇𝜌</m:t>
                          </m:r>
                          <m:f>
                            <m:fPr>
                              <m:ctrlPr>
                                <a:rPr lang="en-US" altLang="zh-CN" sz="1400" i="1">
                                  <a:latin typeface="Cambria Math" panose="02040503050406030204" charset="0"/>
                                  <a:cs typeface="Cambria Math" panose="02040503050406030204" charset="0"/>
                                </a:rPr>
                              </m:ctrlPr>
                            </m:fPr>
                            <m:num>
                              <m:r>
                                <a:rPr lang="en-US" altLang="zh-CN" sz="1400" b="1">
                                  <a:latin typeface="Cambria Math" panose="02040503050406030204" charset="0"/>
                                  <a:cs typeface="Cambria Math" panose="02040503050406030204" charset="0"/>
                                </a:rPr>
                                <m:t>𝐮</m:t>
                              </m:r>
                              <m:r>
                                <a:rPr lang="en-US" altLang="zh-CN" sz="1400" i="1">
                                  <a:latin typeface="Cambria Math" panose="02040503050406030204" charset="0"/>
                                  <a:cs typeface="Cambria Math" panose="02040503050406030204" charset="0"/>
                                </a:rPr>
                                <m:t>−</m:t>
                              </m:r>
                              <m:r>
                                <a:rPr lang="en-US" altLang="zh-CN" sz="1400" b="1">
                                  <a:latin typeface="Cambria Math" panose="02040503050406030204" charset="0"/>
                                  <a:cs typeface="Cambria Math" panose="02040503050406030204" charset="0"/>
                                </a:rPr>
                                <m:t>𝐯</m:t>
                              </m:r>
                            </m:num>
                            <m:den>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𝐿</m:t>
                                  </m:r>
                                </m:e>
                                <m:sub>
                                  <m:r>
                                    <a:rPr lang="en-US" altLang="zh-CN" sz="1400" i="1">
                                      <a:latin typeface="Cambria Math" panose="02040503050406030204" charset="0"/>
                                      <a:cs typeface="Cambria Math" panose="02040503050406030204" charset="0"/>
                                    </a:rPr>
                                    <m:t>𝑉</m:t>
                                  </m:r>
                                </m:sub>
                              </m:sSub>
                            </m:den>
                          </m:f>
                        </m:e>
                      </m:rad>
                    </m:oMath>
                  </m:oMathPara>
                </a14:m>
                <a:endParaRPr lang="en-US" altLang="zh-CN" sz="1400" i="1">
                  <a:latin typeface="Cambria Math" panose="02040503050406030204" charset="0"/>
                  <a:cs typeface="Cambria Math" panose="02040503050406030204" charset="0"/>
                </a:endParaRPr>
              </a:p>
            </p:txBody>
          </p:sp>
        </mc:Choice>
        <mc:Fallback>
          <p:sp>
            <p:nvSpPr>
              <p:cNvPr id="23" name="文本框 22"/>
              <p:cNvSpPr txBox="1">
                <a:spLocks noRot="1" noChangeAspect="1" noMove="1" noResize="1" noEditPoints="1" noAdjustHandles="1" noChangeArrowheads="1" noChangeShapeType="1" noTextEdit="1"/>
              </p:cNvSpPr>
              <p:nvPr/>
            </p:nvSpPr>
            <p:spPr>
              <a:xfrm>
                <a:off x="4103306" y="1765871"/>
                <a:ext cx="2088515" cy="723900"/>
              </a:xfrm>
              <a:prstGeom prst="rect">
                <a:avLst/>
              </a:prstGeom>
              <a:blipFill rotWithShape="1">
                <a:blip r:embed="rId6"/>
                <a:stretch>
                  <a:fillRect l="-27" t="-79" r="27" b="7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4" name="文本框 23"/>
              <p:cNvSpPr txBox="1"/>
              <p:nvPr/>
            </p:nvSpPr>
            <p:spPr>
              <a:xfrm>
                <a:off x="2456751" y="1765871"/>
                <a:ext cx="1443355" cy="569595"/>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1400" b="1" i="1">
                              <a:solidFill>
                                <a:srgbClr val="C00000"/>
                              </a:solidFill>
                              <a:latin typeface="Cambria Math" panose="02040503050406030204" charset="0"/>
                              <a:cs typeface="Cambria Math" panose="02040503050406030204" charset="0"/>
                            </a:rPr>
                          </m:ctrlPr>
                        </m:sSubPr>
                        <m:e>
                          <m:r>
                            <a:rPr lang="en-US" altLang="zh-CN" sz="1400" b="1" i="1">
                              <a:solidFill>
                                <a:srgbClr val="C00000"/>
                              </a:solidFill>
                              <a:latin typeface="Cambria Math" panose="02040503050406030204" charset="0"/>
                              <a:cs typeface="Cambria Math" panose="02040503050406030204" charset="0"/>
                            </a:rPr>
                            <m:t>𝑭</m:t>
                          </m:r>
                        </m:e>
                        <m:sub>
                          <m:r>
                            <a:rPr lang="en-US" altLang="zh-CN" sz="1400" b="1" i="1">
                              <a:solidFill>
                                <a:srgbClr val="C00000"/>
                              </a:solidFill>
                              <a:latin typeface="Cambria Math" panose="02040503050406030204" charset="0"/>
                              <a:cs typeface="Cambria Math" panose="02040503050406030204" charset="0"/>
                            </a:rPr>
                            <m:t>𝑳</m:t>
                          </m:r>
                        </m:sub>
                      </m:sSub>
                      <m:r>
                        <a:rPr lang="en-US" altLang="zh-CN" sz="1400" i="1">
                          <a:latin typeface="Cambria Math" panose="02040503050406030204" charset="0"/>
                          <a:cs typeface="Cambria Math" panose="02040503050406030204" charset="0"/>
                        </a:rPr>
                        <m:t>=</m:t>
                      </m:r>
                      <m:f>
                        <m:fPr>
                          <m:ctrlPr>
                            <a:rPr lang="en-US" altLang="zh-CN" sz="1400" i="1">
                              <a:latin typeface="Cambria Math" panose="02040503050406030204" charset="0"/>
                              <a:cs typeface="Cambria Math" panose="02040503050406030204" charset="0"/>
                            </a:rPr>
                          </m:ctrlPr>
                        </m:fPr>
                        <m:num>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𝑚</m:t>
                              </m:r>
                            </m:e>
                            <m:sub>
                              <m:r>
                                <a:rPr lang="en-US" altLang="zh-CN" sz="1400" i="1">
                                  <a:latin typeface="Cambria Math" panose="02040503050406030204" charset="0"/>
                                  <a:cs typeface="Cambria Math" panose="02040503050406030204" charset="0"/>
                                </a:rPr>
                                <m:t>𝑝</m:t>
                              </m:r>
                            </m:sub>
                          </m:sSub>
                          <m:d>
                            <m:dPr>
                              <m:ctrlPr>
                                <a:rPr lang="en-US" altLang="zh-CN" sz="1400" i="1">
                                  <a:latin typeface="Cambria Math" panose="02040503050406030204" charset="0"/>
                                  <a:cs typeface="Cambria Math" panose="02040503050406030204" charset="0"/>
                                </a:rPr>
                              </m:ctrlPr>
                            </m:dPr>
                            <m:e>
                              <m:r>
                                <a:rPr lang="en-US" altLang="zh-CN" sz="1400" b="1">
                                  <a:latin typeface="Cambria Math" panose="02040503050406030204" charset="0"/>
                                  <a:cs typeface="Cambria Math" panose="02040503050406030204" charset="0"/>
                                </a:rPr>
                                <m:t>𝐮</m:t>
                              </m:r>
                              <m:r>
                                <a:rPr lang="en-US" altLang="zh-CN" sz="1400" i="1">
                                  <a:latin typeface="Cambria Math" panose="02040503050406030204" charset="0"/>
                                  <a:cs typeface="Cambria Math" panose="02040503050406030204" charset="0"/>
                                </a:rPr>
                                <m:t>−</m:t>
                              </m:r>
                              <m:r>
                                <a:rPr lang="en-US" altLang="zh-CN" sz="1400" b="1">
                                  <a:latin typeface="Cambria Math" panose="02040503050406030204" charset="0"/>
                                  <a:cs typeface="Cambria Math" panose="02040503050406030204" charset="0"/>
                                </a:rPr>
                                <m:t>𝐯</m:t>
                              </m:r>
                            </m:e>
                          </m:d>
                        </m:num>
                        <m:den>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𝜏</m:t>
                              </m:r>
                            </m:e>
                            <m:sub>
                              <m:r>
                                <a:rPr lang="en-US" altLang="zh-CN" sz="1400" i="1">
                                  <a:latin typeface="Cambria Math" panose="02040503050406030204" charset="0"/>
                                  <a:cs typeface="Cambria Math" panose="02040503050406030204" charset="0"/>
                                </a:rPr>
                                <m:t>𝑝</m:t>
                              </m:r>
                            </m:sub>
                          </m:sSub>
                        </m:den>
                      </m:f>
                    </m:oMath>
                  </m:oMathPara>
                </a14:m>
                <a:endParaRPr lang="en-US" altLang="zh-CN" sz="1400" i="1">
                  <a:latin typeface="Cambria Math" panose="02040503050406030204" charset="0"/>
                  <a:cs typeface="Cambria Math" panose="02040503050406030204" charset="0"/>
                </a:endParaRPr>
              </a:p>
            </p:txBody>
          </p:sp>
        </mc:Choice>
        <mc:Fallback>
          <p:sp>
            <p:nvSpPr>
              <p:cNvPr id="24" name="文本框 23"/>
              <p:cNvSpPr txBox="1">
                <a:spLocks noRot="1" noChangeAspect="1" noMove="1" noResize="1" noEditPoints="1" noAdjustHandles="1" noChangeArrowheads="1" noChangeShapeType="1" noTextEdit="1"/>
              </p:cNvSpPr>
              <p:nvPr/>
            </p:nvSpPr>
            <p:spPr>
              <a:xfrm>
                <a:off x="2456751" y="1765871"/>
                <a:ext cx="1443355" cy="569595"/>
              </a:xfrm>
              <a:prstGeom prst="rect">
                <a:avLst/>
              </a:prstGeom>
              <a:blipFill rotWithShape="1">
                <a:blip r:embed="rId7"/>
                <a:stretch>
                  <a:fillRect l="-40" t="-100" r="40" b="10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5" name="文本框 24"/>
              <p:cNvSpPr txBox="1"/>
              <p:nvPr/>
            </p:nvSpPr>
            <p:spPr>
              <a:xfrm>
                <a:off x="161861" y="3597211"/>
                <a:ext cx="1687195" cy="593725"/>
              </a:xfrm>
              <a:prstGeom prst="rect">
                <a:avLst/>
              </a:prstGeom>
              <a:solidFill>
                <a:schemeClr val="bg1"/>
              </a:solidFill>
            </p:spPr>
            <p:txBody>
              <a:bodyPr wrap="none" rtlCol="0" anchor="t">
                <a:spAutoFit/>
              </a:bodyPr>
              <a:p>
                <a:pPr algn="l"/>
                <a14:m>
                  <m:oMathPara xmlns:m="http://schemas.openxmlformats.org/officeDocument/2006/math">
                    <m:oMathParaPr>
                      <m:jc m:val="centerGroup"/>
                    </m:oMathParaPr>
                    <m:oMath xmlns:m="http://schemas.openxmlformats.org/officeDocument/2006/math">
                      <m:sSub>
                        <m:sSubPr>
                          <m:ctrlPr>
                            <a:rPr lang="en-US" altLang="zh-CN" sz="1400" b="1" i="1">
                              <a:solidFill>
                                <a:srgbClr val="C00000"/>
                              </a:solidFill>
                              <a:latin typeface="Cambria Math" panose="02040503050406030204" charset="0"/>
                              <a:cs typeface="Cambria Math" panose="02040503050406030204" charset="0"/>
                            </a:rPr>
                          </m:ctrlPr>
                        </m:sSubPr>
                        <m:e>
                          <m:r>
                            <a:rPr lang="en-US" altLang="zh-CN" sz="1400" b="1" i="1">
                              <a:solidFill>
                                <a:srgbClr val="C00000"/>
                              </a:solidFill>
                              <a:latin typeface="Cambria Math" panose="02040503050406030204" charset="0"/>
                              <a:cs typeface="Cambria Math" panose="02040503050406030204" charset="0"/>
                            </a:rPr>
                            <m:t>𝑭</m:t>
                          </m:r>
                        </m:e>
                        <m:sub>
                          <m:r>
                            <a:rPr lang="en-US" altLang="zh-CN" sz="1400" b="1" i="1">
                              <a:solidFill>
                                <a:srgbClr val="C00000"/>
                              </a:solidFill>
                              <a:latin typeface="Cambria Math" panose="02040503050406030204" charset="0"/>
                              <a:cs typeface="Cambria Math" panose="02040503050406030204" charset="0"/>
                            </a:rPr>
                            <m:t>𝒈</m:t>
                          </m:r>
                        </m:sub>
                      </m:sSub>
                      <m:r>
                        <a:rPr lang="en-US" altLang="zh-CN" sz="1400" i="1">
                          <a:latin typeface="Cambria Math" panose="02040503050406030204" charset="0"/>
                          <a:cs typeface="Cambria Math" panose="02040503050406030204" charset="0"/>
                        </a:rPr>
                        <m:t>=</m:t>
                      </m:r>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𝑚</m:t>
                          </m:r>
                        </m:e>
                        <m:sub>
                          <m:r>
                            <a:rPr lang="en-US" altLang="zh-CN" sz="1400" i="1">
                              <a:latin typeface="Cambria Math" panose="02040503050406030204" charset="0"/>
                              <a:cs typeface="Cambria Math" panose="02040503050406030204" charset="0"/>
                            </a:rPr>
                            <m:t>𝑝</m:t>
                          </m:r>
                        </m:sub>
                      </m:sSub>
                      <m:r>
                        <a:rPr lang="en-US" altLang="zh-CN" sz="1400" b="1">
                          <a:latin typeface="Cambria Math" panose="02040503050406030204" charset="0"/>
                          <a:cs typeface="Cambria Math" panose="02040503050406030204" charset="0"/>
                        </a:rPr>
                        <m:t>𝐠</m:t>
                      </m:r>
                      <m:f>
                        <m:fPr>
                          <m:ctrlPr>
                            <a:rPr lang="en-US" altLang="zh-CN" sz="1400" i="1">
                              <a:latin typeface="Cambria Math" panose="02040503050406030204" charset="0"/>
                              <a:cs typeface="Cambria Math" panose="02040503050406030204" charset="0"/>
                            </a:rPr>
                          </m:ctrlPr>
                        </m:fPr>
                        <m:num>
                          <m:d>
                            <m:dPr>
                              <m:ctrlPr>
                                <a:rPr lang="en-US" altLang="zh-CN" sz="1400" i="1">
                                  <a:latin typeface="Cambria Math" panose="02040503050406030204" charset="0"/>
                                  <a:cs typeface="Cambria Math" panose="02040503050406030204" charset="0"/>
                                </a:rPr>
                              </m:ctrlPr>
                            </m:dPr>
                            <m:e>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𝜌</m:t>
                                  </m:r>
                                </m:e>
                                <m:sub>
                                  <m:r>
                                    <a:rPr lang="en-US" altLang="zh-CN" sz="1400" i="1">
                                      <a:latin typeface="Cambria Math" panose="02040503050406030204" charset="0"/>
                                      <a:cs typeface="Cambria Math" panose="02040503050406030204" charset="0"/>
                                    </a:rPr>
                                    <m:t>𝑝</m:t>
                                  </m:r>
                                </m:sub>
                              </m:sSub>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cs typeface="Cambria Math" panose="02040503050406030204" charset="0"/>
                                </a:rPr>
                                <m:t>𝜌</m:t>
                              </m:r>
                            </m:e>
                          </m:d>
                        </m:num>
                        <m:den>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𝜌</m:t>
                              </m:r>
                            </m:e>
                            <m:sub>
                              <m:r>
                                <a:rPr lang="en-US" altLang="zh-CN" sz="1400" i="1">
                                  <a:latin typeface="Cambria Math" panose="02040503050406030204" charset="0"/>
                                  <a:cs typeface="Cambria Math" panose="02040503050406030204" charset="0"/>
                                </a:rPr>
                                <m:t>𝑝</m:t>
                              </m:r>
                            </m:sub>
                          </m:sSub>
                        </m:den>
                      </m:f>
                    </m:oMath>
                  </m:oMathPara>
                </a14:m>
                <a:endParaRPr lang="en-US" altLang="zh-CN" sz="1400" i="1">
                  <a:latin typeface="Cambria Math" panose="02040503050406030204" charset="0"/>
                  <a:cs typeface="Cambria Math" panose="02040503050406030204" charset="0"/>
                </a:endParaRPr>
              </a:p>
            </p:txBody>
          </p:sp>
        </mc:Choice>
        <mc:Fallback>
          <p:sp>
            <p:nvSpPr>
              <p:cNvPr id="25" name="文本框 24"/>
              <p:cNvSpPr txBox="1">
                <a:spLocks noRot="1" noChangeAspect="1" noMove="1" noResize="1" noEditPoints="1" noAdjustHandles="1" noChangeArrowheads="1" noChangeShapeType="1" noTextEdit="1"/>
              </p:cNvSpPr>
              <p:nvPr/>
            </p:nvSpPr>
            <p:spPr>
              <a:xfrm>
                <a:off x="161861" y="3597211"/>
                <a:ext cx="1687195" cy="593725"/>
              </a:xfrm>
              <a:prstGeom prst="rect">
                <a:avLst/>
              </a:prstGeom>
              <a:blipFill rotWithShape="1">
                <a:blip r:embed="rId8"/>
                <a:stretch>
                  <a:fillRect l="-34" t="-96" r="34" b="96"/>
                </a:stretch>
              </a:blipFill>
            </p:spPr>
            <p:txBody>
              <a:bodyPr/>
              <a:lstStyle/>
              <a:p>
                <a:r>
                  <a:rPr lang="zh-CN" altLang="en-US">
                    <a:noFill/>
                  </a:rPr>
                  <a:t> </a:t>
                </a:r>
              </a:p>
            </p:txBody>
          </p:sp>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9537"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02</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sym typeface="+mn-ea"/>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10453370" cy="82232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钻井液挟岩能力</a:t>
            </a:r>
            <a:r>
              <a:rPr lang="zh-CN" altLang="en-US" sz="2000" b="1">
                <a:solidFill>
                  <a:srgbClr val="002060"/>
                </a:solidFill>
                <a:uFillTx/>
                <a:latin typeface="Times New Roman" panose="02020603050405020304" charset="0"/>
                <a:ea typeface="仿宋" panose="02010609060101010101" charset="-122"/>
              </a:rPr>
              <a:t>评估：</a:t>
            </a:r>
            <a:endParaRPr lang="zh-CN" altLang="en-US" sz="2000" b="1">
              <a:solidFill>
                <a:srgbClr val="002060"/>
              </a:solidFill>
              <a:uFillTx/>
              <a:latin typeface="Times New Roman" panose="02020603050405020304" charset="0"/>
              <a:ea typeface="仿宋" panose="02010609060101010101" charset="-122"/>
            </a:endParaRPr>
          </a:p>
          <a:p>
            <a:pPr>
              <a:lnSpc>
                <a:spcPct val="125000"/>
              </a:lnSpc>
              <a:spcBef>
                <a:spcPts val="0"/>
              </a:spcBef>
              <a:spcAft>
                <a:spcPts val="0"/>
              </a:spcAft>
            </a:pPr>
            <a:r>
              <a:rPr lang="zh-CN" altLang="en-US" b="1">
                <a:solidFill>
                  <a:srgbClr val="C00000"/>
                </a:solidFill>
                <a:uFillTx/>
                <a:latin typeface="Times New Roman" panose="02020603050405020304" charset="0"/>
                <a:ea typeface="仿宋" panose="02010609060101010101" charset="-122"/>
              </a:rPr>
              <a:t>统计</a:t>
            </a:r>
            <a:r>
              <a:rPr lang="en-US" altLang="zh-CN" b="1">
                <a:solidFill>
                  <a:srgbClr val="C00000"/>
                </a:solidFill>
                <a:uFillTx/>
                <a:latin typeface="Times New Roman" panose="02020603050405020304" charset="0"/>
                <a:ea typeface="仿宋" panose="02010609060101010101" charset="-122"/>
              </a:rPr>
              <a:t>Outflow pipe</a:t>
            </a:r>
            <a:r>
              <a:rPr lang="zh-CN" altLang="en-US" b="1">
                <a:solidFill>
                  <a:srgbClr val="C00000"/>
                </a:solidFill>
                <a:uFillTx/>
                <a:latin typeface="Times New Roman" panose="02020603050405020304" charset="0"/>
                <a:ea typeface="仿宋" panose="02010609060101010101" charset="-122"/>
              </a:rPr>
              <a:t>末端面的颗粒直径分布与数量，与</a:t>
            </a:r>
            <a:r>
              <a:rPr lang="en-US" altLang="zh-CN" b="1">
                <a:solidFill>
                  <a:srgbClr val="C00000"/>
                </a:solidFill>
                <a:uFillTx/>
                <a:latin typeface="Times New Roman" panose="02020603050405020304" charset="0"/>
                <a:ea typeface="仿宋" panose="02010609060101010101" charset="-122"/>
              </a:rPr>
              <a:t>Area for particle release</a:t>
            </a:r>
            <a:r>
              <a:rPr lang="zh-CN" altLang="en-US" b="1">
                <a:solidFill>
                  <a:srgbClr val="C00000"/>
                </a:solidFill>
                <a:uFillTx/>
                <a:latin typeface="Times New Roman" panose="02020603050405020304" charset="0"/>
                <a:ea typeface="仿宋" panose="02010609060101010101" charset="-122"/>
              </a:rPr>
              <a:t>区域释放的颗粒</a:t>
            </a:r>
            <a:r>
              <a:rPr lang="zh-CN" altLang="en-US" b="1">
                <a:solidFill>
                  <a:srgbClr val="C00000"/>
                </a:solidFill>
                <a:uFillTx/>
                <a:latin typeface="Times New Roman" panose="02020603050405020304" charset="0"/>
                <a:ea typeface="仿宋" panose="02010609060101010101" charset="-122"/>
              </a:rPr>
              <a:t>作比较</a:t>
            </a:r>
            <a:endParaRPr lang="zh-CN" altLang="en-US" b="1">
              <a:solidFill>
                <a:srgbClr val="C00000"/>
              </a:solidFill>
              <a:uFillTx/>
              <a:latin typeface="Times New Roman" panose="02020603050405020304" charset="0"/>
              <a:ea typeface="仿宋" panose="02010609060101010101" charset="-122"/>
            </a:endParaRPr>
          </a:p>
        </p:txBody>
      </p:sp>
      <p:pic>
        <p:nvPicPr>
          <p:cNvPr id="3" name="图片 2" descr="cal_fig_01(1)"/>
          <p:cNvPicPr>
            <a:picLocks noChangeAspect="1"/>
          </p:cNvPicPr>
          <p:nvPr/>
        </p:nvPicPr>
        <p:blipFill>
          <a:blip r:embed="rId3"/>
          <a:stretch>
            <a:fillRect/>
          </a:stretch>
        </p:blipFill>
        <p:spPr>
          <a:xfrm>
            <a:off x="483190" y="1883740"/>
            <a:ext cx="1861901" cy="1396800"/>
          </a:xfrm>
          <a:prstGeom prst="rect">
            <a:avLst/>
          </a:prstGeom>
        </p:spPr>
      </p:pic>
      <p:graphicFrame>
        <p:nvGraphicFramePr>
          <p:cNvPr id="13" name="图表 4" descr="7b0a202020202263686172745265734964223a20223230343736313837220a7d0a"/>
          <p:cNvGraphicFramePr>
            <a:graphicFrameLocks noChangeAspect="1"/>
          </p:cNvGraphicFramePr>
          <p:nvPr/>
        </p:nvGraphicFramePr>
        <p:xfrm>
          <a:off x="2720975" y="2038192"/>
          <a:ext cx="4357333" cy="2476800"/>
        </p:xfrm>
        <a:graphic>
          <a:graphicData uri="http://schemas.openxmlformats.org/drawingml/2006/chart">
            <c:chart xmlns:c="http://schemas.openxmlformats.org/drawingml/2006/chart" xmlns:r="http://schemas.openxmlformats.org/officeDocument/2006/relationships" r:id="rId1"/>
          </a:graphicData>
        </a:graphic>
      </p:graphicFrame>
      <p:pic>
        <p:nvPicPr>
          <p:cNvPr id="11" name="图片 4" descr="onsite_test_01"/>
          <p:cNvPicPr>
            <a:picLocks noChangeAspect="1"/>
          </p:cNvPicPr>
          <p:nvPr/>
        </p:nvPicPr>
        <p:blipFill>
          <a:blip r:embed="rId4"/>
          <a:stretch>
            <a:fillRect/>
          </a:stretch>
        </p:blipFill>
        <p:spPr>
          <a:xfrm>
            <a:off x="483541" y="5012820"/>
            <a:ext cx="1861200" cy="1395730"/>
          </a:xfrm>
          <a:prstGeom prst="rect">
            <a:avLst/>
          </a:prstGeom>
        </p:spPr>
      </p:pic>
      <p:pic>
        <p:nvPicPr>
          <p:cNvPr id="27" name="图片 27" descr="C:/Users/lenovo/WPSDrive/877685951/WPS云盘/RealWell/portion_left.pngportion_left"/>
          <p:cNvPicPr>
            <a:picLocks noChangeAspect="1"/>
          </p:cNvPicPr>
          <p:nvPr/>
        </p:nvPicPr>
        <p:blipFill>
          <a:blip r:embed="rId5"/>
          <a:srcRect l="11" r="11"/>
          <a:stretch>
            <a:fillRect/>
          </a:stretch>
        </p:blipFill>
        <p:spPr>
          <a:xfrm>
            <a:off x="7413625" y="2038192"/>
            <a:ext cx="4315045" cy="2476800"/>
          </a:xfrm>
          <a:prstGeom prst="rect">
            <a:avLst/>
          </a:prstGeom>
        </p:spPr>
      </p:pic>
      <p:sp>
        <p:nvSpPr>
          <p:cNvPr id="9" name="文本框 8"/>
          <p:cNvSpPr txBox="1"/>
          <p:nvPr/>
        </p:nvSpPr>
        <p:spPr>
          <a:xfrm>
            <a:off x="4658360" y="4503103"/>
            <a:ext cx="482600" cy="368300"/>
          </a:xfrm>
          <a:prstGeom prst="rect">
            <a:avLst/>
          </a:prstGeom>
          <a:noFill/>
        </p:spPr>
        <p:txBody>
          <a:bodyPr wrap="square" rtlCol="0">
            <a:spAutoFit/>
          </a:bodyPr>
          <a:p>
            <a:pPr algn="ctr"/>
            <a:r>
              <a:rPr lang="en-US" altLang="zh-CN">
                <a:latin typeface="Times New Roman" panose="02020603050405020304" charset="0"/>
                <a:cs typeface="Times New Roman" panose="02020603050405020304" charset="0"/>
              </a:rPr>
              <a:t>(a)</a:t>
            </a:r>
            <a:endParaRPr lang="en-US" altLang="zh-CN">
              <a:latin typeface="Times New Roman" panose="02020603050405020304" charset="0"/>
              <a:cs typeface="Times New Roman" panose="02020603050405020304" charset="0"/>
            </a:endParaRPr>
          </a:p>
        </p:txBody>
      </p:sp>
      <p:sp>
        <p:nvSpPr>
          <p:cNvPr id="10" name="文本框 9"/>
          <p:cNvSpPr txBox="1"/>
          <p:nvPr/>
        </p:nvSpPr>
        <p:spPr>
          <a:xfrm>
            <a:off x="9329848" y="4503103"/>
            <a:ext cx="482600" cy="368300"/>
          </a:xfrm>
          <a:prstGeom prst="rect">
            <a:avLst/>
          </a:prstGeom>
          <a:noFill/>
        </p:spPr>
        <p:txBody>
          <a:bodyPr wrap="square" rtlCol="0">
            <a:spAutoFit/>
          </a:bodyPr>
          <a:p>
            <a:pPr algn="ctr"/>
            <a:r>
              <a:rPr lang="en-US" altLang="zh-CN">
                <a:latin typeface="Times New Roman" panose="02020603050405020304" charset="0"/>
                <a:cs typeface="Times New Roman" panose="02020603050405020304" charset="0"/>
              </a:rPr>
              <a:t>(b)</a:t>
            </a:r>
            <a:endParaRPr lang="en-US" altLang="zh-CN">
              <a:latin typeface="Times New Roman" panose="02020603050405020304" charset="0"/>
              <a:cs typeface="Times New Roman" panose="02020603050405020304" charset="0"/>
            </a:endParaRPr>
          </a:p>
        </p:txBody>
      </p:sp>
      <p:sp>
        <p:nvSpPr>
          <p:cNvPr id="12" name="文本框 11"/>
          <p:cNvSpPr txBox="1"/>
          <p:nvPr/>
        </p:nvSpPr>
        <p:spPr>
          <a:xfrm>
            <a:off x="2720975" y="4801870"/>
            <a:ext cx="9006840" cy="1568450"/>
          </a:xfrm>
          <a:prstGeom prst="rect">
            <a:avLst/>
          </a:prstGeom>
          <a:noFill/>
        </p:spPr>
        <p:txBody>
          <a:bodyPr wrap="square" rtlCol="0" anchor="ctr" anchorCtr="0">
            <a:spAutoFit/>
          </a:bodyPr>
          <a:p>
            <a:pPr algn="just">
              <a:lnSpc>
                <a:spcPct val="150000"/>
              </a:lnSpc>
            </a:pPr>
            <a:r>
              <a:rPr lang="en-US" altLang="zh-CN" sz="1600">
                <a:latin typeface="Times New Roman" panose="02020603050405020304" charset="0"/>
                <a:cs typeface="Times New Roman" panose="02020603050405020304" charset="0"/>
              </a:rPr>
              <a:t>(a) </a:t>
            </a:r>
            <a:r>
              <a:rPr lang="zh-CN" altLang="en-US" sz="1600">
                <a:latin typeface="Times New Roman" panose="02020603050405020304" charset="0"/>
                <a:cs typeface="Times New Roman" panose="02020603050405020304" charset="0"/>
              </a:rPr>
              <a:t>Cuttings carrying capacity of a certain drilling mud regarding particle size</a:t>
            </a:r>
            <a:r>
              <a:rPr lang="en-US" altLang="zh-CN" sz="1600">
                <a:latin typeface="Times New Roman" panose="02020603050405020304" charset="0"/>
                <a:cs typeface="Times New Roman" panose="02020603050405020304" charset="0"/>
              </a:rPr>
              <a:t>, and (b) The fraction of particles that remain at the well bottom (number of large font size, SI unit: %) labeled by size category (number of small font size, SI unit: mm).</a:t>
            </a:r>
            <a:endParaRPr lang="zh-CN" altLang="en-US" sz="1600">
              <a:latin typeface="Times New Roman" panose="02020603050405020304" charset="0"/>
              <a:cs typeface="Times New Roman" panose="02020603050405020304" charset="0"/>
            </a:endParaRPr>
          </a:p>
          <a:p>
            <a:pPr algn="just">
              <a:lnSpc>
                <a:spcPct val="150000"/>
              </a:lnSpc>
            </a:pPr>
            <a:r>
              <a:rPr lang="en-US" altLang="zh-CN" sz="1600">
                <a:solidFill>
                  <a:srgbClr val="00B050"/>
                </a:solidFill>
                <a:latin typeface="Times New Roman" panose="02020603050405020304" charset="0"/>
                <a:cs typeface="Times New Roman" panose="02020603050405020304" charset="0"/>
              </a:rPr>
              <a:t>Here, </a:t>
            </a:r>
            <a:r>
              <a:rPr lang="zh-CN" altLang="en-US" sz="1600">
                <a:solidFill>
                  <a:srgbClr val="00B050"/>
                </a:solidFill>
                <a:latin typeface="Times New Roman" panose="02020603050405020304" charset="0"/>
                <a:cs typeface="Times New Roman" panose="02020603050405020304" charset="0"/>
              </a:rPr>
              <a:t>the circulation flow rate is 400L/min, inclination angle is 0°, and drilling mud temperature is 25℃.</a:t>
            </a:r>
            <a:endParaRPr lang="zh-CN" altLang="en-US" sz="1600">
              <a:solidFill>
                <a:srgbClr val="00B050"/>
              </a:solidFill>
              <a:latin typeface="Times New Roman" panose="02020603050405020304" charset="0"/>
              <a:cs typeface="Times New Roman" panose="02020603050405020304" charset="0"/>
            </a:endParaRPr>
          </a:p>
        </p:txBody>
      </p:sp>
      <p:pic>
        <p:nvPicPr>
          <p:cNvPr id="14" name="图片 3" descr="C:/Users/lenovo/WPSDrive/877685951/WPS云盘/RealWell/particle_trajectories_01(1).pngparticle_trajectories_01(1)"/>
          <p:cNvPicPr>
            <a:picLocks noChangeAspect="1"/>
          </p:cNvPicPr>
          <p:nvPr/>
        </p:nvPicPr>
        <p:blipFill>
          <a:blip r:embed="rId6"/>
          <a:srcRect t="25" b="25"/>
          <a:stretch>
            <a:fillRect/>
          </a:stretch>
        </p:blipFill>
        <p:spPr>
          <a:xfrm>
            <a:off x="483541" y="3492630"/>
            <a:ext cx="1861200" cy="13081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9537"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02</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sym typeface="+mn-ea"/>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10453370" cy="47561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钻井液挟岩能力评估：</a:t>
            </a:r>
            <a:r>
              <a:rPr lang="zh-CN" altLang="en-US" b="1">
                <a:solidFill>
                  <a:srgbClr val="C00000"/>
                </a:solidFill>
                <a:uFillTx/>
                <a:latin typeface="Times New Roman" panose="02020603050405020304" charset="0"/>
                <a:ea typeface="仿宋" panose="02010609060101010101" charset="-122"/>
              </a:rPr>
              <a:t>循环流量（</a:t>
            </a:r>
            <a:r>
              <a:rPr lang="en-US" altLang="zh-CN" b="1">
                <a:solidFill>
                  <a:srgbClr val="C00000"/>
                </a:solidFill>
                <a:uFillTx/>
                <a:latin typeface="Times New Roman" panose="02020603050405020304" charset="0"/>
                <a:ea typeface="仿宋" panose="02010609060101010101" charset="-122"/>
              </a:rPr>
              <a:t>Circulation flow rate</a:t>
            </a:r>
            <a:r>
              <a:rPr lang="zh-CN" altLang="en-US" b="1">
                <a:solidFill>
                  <a:srgbClr val="C00000"/>
                </a:solidFill>
                <a:uFillTx/>
                <a:latin typeface="Times New Roman" panose="02020603050405020304" charset="0"/>
                <a:ea typeface="仿宋" panose="02010609060101010101" charset="-122"/>
              </a:rPr>
              <a:t>）的影响</a:t>
            </a:r>
            <a:r>
              <a:rPr lang="en-US" altLang="zh-CN" b="1">
                <a:solidFill>
                  <a:srgbClr val="C00000"/>
                </a:solidFill>
                <a:uFillTx/>
                <a:latin typeface="Times New Roman" panose="02020603050405020304" charset="0"/>
                <a:ea typeface="仿宋" panose="02010609060101010101" charset="-122"/>
              </a:rPr>
              <a:t> </a:t>
            </a:r>
            <a:r>
              <a:rPr lang="zh-CN" altLang="en-US" b="1">
                <a:solidFill>
                  <a:srgbClr val="C00000"/>
                </a:solidFill>
                <a:uFillTx/>
                <a:latin typeface="Times New Roman" panose="02020603050405020304" charset="0"/>
                <a:ea typeface="仿宋" panose="02010609060101010101" charset="-122"/>
              </a:rPr>
              <a:t>（drilling mud </a:t>
            </a:r>
            <a:r>
              <a:rPr lang="en-US" altLang="zh-CN" b="1">
                <a:solidFill>
                  <a:srgbClr val="C00000"/>
                </a:solidFill>
                <a:uFillTx/>
                <a:latin typeface="Times New Roman" panose="02020603050405020304" charset="0"/>
                <a:ea typeface="仿宋" panose="02010609060101010101" charset="-122"/>
              </a:rPr>
              <a:t>temperature:</a:t>
            </a:r>
            <a:r>
              <a:rPr lang="zh-CN" altLang="en-US" b="1">
                <a:solidFill>
                  <a:srgbClr val="C00000"/>
                </a:solidFill>
                <a:uFillTx/>
                <a:latin typeface="Times New Roman" panose="02020603050405020304" charset="0"/>
                <a:ea typeface="仿宋" panose="02010609060101010101" charset="-122"/>
              </a:rPr>
              <a:t> 25℃）</a:t>
            </a:r>
            <a:endParaRPr lang="zh-CN" altLang="en-US" b="1">
              <a:solidFill>
                <a:srgbClr val="C00000"/>
              </a:solidFill>
              <a:uFillTx/>
              <a:latin typeface="Times New Roman" panose="02020603050405020304" charset="0"/>
              <a:ea typeface="仿宋" panose="02010609060101010101" charset="-122"/>
            </a:endParaRPr>
          </a:p>
        </p:txBody>
      </p:sp>
      <p:graphicFrame>
        <p:nvGraphicFramePr>
          <p:cNvPr id="34" name="图表 4" descr="7b0a202020202263686172745265734964223a20223230343736313938220a7d0a"/>
          <p:cNvGraphicFramePr/>
          <p:nvPr/>
        </p:nvGraphicFramePr>
        <p:xfrm>
          <a:off x="-89217" y="1374934"/>
          <a:ext cx="4276725" cy="2476500"/>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35" name="图表 4" descr="7b0a202020202263686172745265734964223a20223230343736313938220a7d0a"/>
          <p:cNvGraphicFramePr/>
          <p:nvPr/>
        </p:nvGraphicFramePr>
        <p:xfrm>
          <a:off x="3913823" y="1374934"/>
          <a:ext cx="4276725" cy="24765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6" name="图表 4" descr="7b0a202020202263686172745265734964223a20223230343736313938220a7d0a"/>
          <p:cNvGraphicFramePr/>
          <p:nvPr/>
        </p:nvGraphicFramePr>
        <p:xfrm>
          <a:off x="7916863" y="1374934"/>
          <a:ext cx="4276725" cy="24765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7" name="图表 4" descr="7b0a202020202263686172745265734964223a20223230343736313938220a7d0a"/>
          <p:cNvGraphicFramePr/>
          <p:nvPr/>
        </p:nvGraphicFramePr>
        <p:xfrm>
          <a:off x="-89217" y="4101783"/>
          <a:ext cx="4276725" cy="2476500"/>
        </p:xfrm>
        <a:graphic>
          <a:graphicData uri="http://schemas.openxmlformats.org/drawingml/2006/chart">
            <c:chart xmlns:c="http://schemas.openxmlformats.org/drawingml/2006/chart" xmlns:r="http://schemas.openxmlformats.org/officeDocument/2006/relationships" r:id="rId4"/>
          </a:graphicData>
        </a:graphic>
      </p:graphicFrame>
      <p:sp>
        <p:nvSpPr>
          <p:cNvPr id="9" name="文本框 8"/>
          <p:cNvSpPr txBox="1"/>
          <p:nvPr/>
        </p:nvSpPr>
        <p:spPr>
          <a:xfrm>
            <a:off x="1562418" y="3726180"/>
            <a:ext cx="973455" cy="332740"/>
          </a:xfrm>
          <a:prstGeom prst="rect">
            <a:avLst/>
          </a:prstGeom>
          <a:noFill/>
        </p:spPr>
        <p:txBody>
          <a:bodyPr vert="horz" wrap="square" rtlCol="0">
            <a:noAutofit/>
          </a:bodyPr>
          <a:p>
            <a:pPr algn="ctr"/>
            <a:r>
              <a:rPr lang="en-US" altLang="zh-CN" sz="1400" b="1">
                <a:solidFill>
                  <a:srgbClr val="FF0000"/>
                </a:solidFill>
                <a:latin typeface="Times New Roman" panose="02020603050405020304" charset="0"/>
                <a:cs typeface="Times New Roman" panose="02020603050405020304" charset="0"/>
              </a:rPr>
              <a:t>(a) 0°</a:t>
            </a:r>
            <a:endParaRPr lang="en-US" altLang="zh-CN" sz="1400" b="1">
              <a:solidFill>
                <a:srgbClr val="FF0000"/>
              </a:solidFill>
              <a:latin typeface="Times New Roman" panose="02020603050405020304" charset="0"/>
              <a:cs typeface="Times New Roman" panose="02020603050405020304" charset="0"/>
            </a:endParaRPr>
          </a:p>
        </p:txBody>
      </p:sp>
      <p:sp>
        <p:nvSpPr>
          <p:cNvPr id="10" name="文本框 9"/>
          <p:cNvSpPr txBox="1"/>
          <p:nvPr/>
        </p:nvSpPr>
        <p:spPr>
          <a:xfrm>
            <a:off x="9637395" y="3726180"/>
            <a:ext cx="836930" cy="307340"/>
          </a:xfrm>
          <a:prstGeom prst="rect">
            <a:avLst/>
          </a:prstGeom>
          <a:noFill/>
        </p:spPr>
        <p:txBody>
          <a:bodyPr vert="horz" wrap="square" rtlCol="0">
            <a:noAutofit/>
          </a:bodyPr>
          <a:p>
            <a:pPr algn="ctr"/>
            <a:r>
              <a:rPr lang="en-US" altLang="zh-CN" sz="1400" b="1">
                <a:solidFill>
                  <a:srgbClr val="FF0000"/>
                </a:solidFill>
                <a:latin typeface="Times New Roman" panose="02020603050405020304" charset="0"/>
                <a:cs typeface="Times New Roman" panose="02020603050405020304" charset="0"/>
              </a:rPr>
              <a:t>(c) 6</a:t>
            </a:r>
            <a:r>
              <a:rPr lang="en-US" altLang="zh-CN" sz="1400" b="1">
                <a:solidFill>
                  <a:srgbClr val="FF0000"/>
                </a:solidFill>
                <a:latin typeface="Times New Roman" panose="02020603050405020304" charset="0"/>
                <a:cs typeface="Times New Roman" panose="02020603050405020304" charset="0"/>
                <a:sym typeface="+mn-ea"/>
              </a:rPr>
              <a:t>0°</a:t>
            </a:r>
            <a:endParaRPr lang="en-US" altLang="zh-CN" sz="1400" b="1">
              <a:solidFill>
                <a:srgbClr val="FF0000"/>
              </a:solidFill>
              <a:latin typeface="Times New Roman" panose="02020603050405020304" charset="0"/>
              <a:cs typeface="Times New Roman" panose="02020603050405020304" charset="0"/>
            </a:endParaRPr>
          </a:p>
          <a:p>
            <a:pPr algn="ctr"/>
            <a:endParaRPr lang="en-US" altLang="zh-CN" sz="1400" b="1">
              <a:solidFill>
                <a:srgbClr val="FF0000"/>
              </a:solidFill>
              <a:latin typeface="Times New Roman" panose="02020603050405020304" charset="0"/>
              <a:cs typeface="Times New Roman" panose="02020603050405020304" charset="0"/>
            </a:endParaRPr>
          </a:p>
        </p:txBody>
      </p:sp>
      <p:sp>
        <p:nvSpPr>
          <p:cNvPr id="11" name="文本框 10"/>
          <p:cNvSpPr txBox="1"/>
          <p:nvPr/>
        </p:nvSpPr>
        <p:spPr>
          <a:xfrm>
            <a:off x="5680075" y="3726180"/>
            <a:ext cx="975995" cy="341630"/>
          </a:xfrm>
          <a:prstGeom prst="rect">
            <a:avLst/>
          </a:prstGeom>
          <a:noFill/>
        </p:spPr>
        <p:txBody>
          <a:bodyPr vert="horz" wrap="square" rtlCol="0" anchor="t" anchorCtr="0">
            <a:noAutofit/>
          </a:bodyPr>
          <a:p>
            <a:pPr algn="ctr">
              <a:lnSpc>
                <a:spcPct val="100000"/>
              </a:lnSpc>
            </a:pPr>
            <a:r>
              <a:rPr lang="en-US" altLang="zh-CN" sz="1400" b="1">
                <a:solidFill>
                  <a:srgbClr val="FF0000"/>
                </a:solidFill>
                <a:latin typeface="Times New Roman" panose="02020603050405020304" charset="0"/>
                <a:cs typeface="Times New Roman" panose="02020603050405020304" charset="0"/>
              </a:rPr>
              <a:t>(b) 3</a:t>
            </a:r>
            <a:r>
              <a:rPr lang="en-US" altLang="zh-CN" sz="1400" b="1">
                <a:solidFill>
                  <a:srgbClr val="FF0000"/>
                </a:solidFill>
                <a:latin typeface="Times New Roman" panose="02020603050405020304" charset="0"/>
                <a:cs typeface="Times New Roman" panose="02020603050405020304" charset="0"/>
                <a:sym typeface="+mn-ea"/>
              </a:rPr>
              <a:t>0°</a:t>
            </a:r>
            <a:endParaRPr lang="en-US" altLang="zh-CN" sz="1400" b="1">
              <a:solidFill>
                <a:srgbClr val="FF0000"/>
              </a:solidFill>
              <a:latin typeface="Times New Roman" panose="02020603050405020304" charset="0"/>
              <a:cs typeface="Times New Roman" panose="02020603050405020304" charset="0"/>
            </a:endParaRPr>
          </a:p>
          <a:p>
            <a:pPr algn="ctr"/>
            <a:endParaRPr lang="en-US" altLang="zh-CN" sz="1400" b="1">
              <a:solidFill>
                <a:srgbClr val="FF0000"/>
              </a:solidFill>
              <a:latin typeface="Times New Roman" panose="02020603050405020304" charset="0"/>
              <a:cs typeface="Times New Roman" panose="02020603050405020304" charset="0"/>
            </a:endParaRPr>
          </a:p>
        </p:txBody>
      </p:sp>
      <p:sp>
        <p:nvSpPr>
          <p:cNvPr id="12" name="文本框 11"/>
          <p:cNvSpPr txBox="1"/>
          <p:nvPr/>
        </p:nvSpPr>
        <p:spPr>
          <a:xfrm>
            <a:off x="1703705" y="6474460"/>
            <a:ext cx="690880" cy="320040"/>
          </a:xfrm>
          <a:prstGeom prst="rect">
            <a:avLst/>
          </a:prstGeom>
          <a:noFill/>
        </p:spPr>
        <p:txBody>
          <a:bodyPr vert="horz" wrap="square" rtlCol="0">
            <a:noAutofit/>
          </a:bodyPr>
          <a:p>
            <a:pPr algn="ctr"/>
            <a:r>
              <a:rPr lang="en-US" altLang="zh-CN" sz="1400" b="1">
                <a:solidFill>
                  <a:srgbClr val="FF0000"/>
                </a:solidFill>
                <a:latin typeface="Times New Roman" panose="02020603050405020304" charset="0"/>
                <a:cs typeface="Times New Roman" panose="02020603050405020304" charset="0"/>
              </a:rPr>
              <a:t>(d) 9</a:t>
            </a:r>
            <a:r>
              <a:rPr lang="en-US" altLang="zh-CN" sz="1400" b="1">
                <a:solidFill>
                  <a:srgbClr val="FF0000"/>
                </a:solidFill>
                <a:latin typeface="Times New Roman" panose="02020603050405020304" charset="0"/>
                <a:cs typeface="Times New Roman" panose="02020603050405020304" charset="0"/>
                <a:sym typeface="+mn-ea"/>
              </a:rPr>
              <a:t>0°</a:t>
            </a:r>
            <a:endParaRPr lang="en-US" altLang="zh-CN" sz="1400" b="1">
              <a:solidFill>
                <a:srgbClr val="FF0000"/>
              </a:solidFill>
              <a:latin typeface="Times New Roman" panose="02020603050405020304" charset="0"/>
              <a:cs typeface="Times New Roman" panose="02020603050405020304" charset="0"/>
            </a:endParaRPr>
          </a:p>
          <a:p>
            <a:pPr algn="ctr"/>
            <a:endParaRPr lang="en-US" altLang="zh-CN" sz="1400" b="1">
              <a:solidFill>
                <a:srgbClr val="FF0000"/>
              </a:solidFill>
              <a:latin typeface="Times New Roman" panose="02020603050405020304" charset="0"/>
              <a:cs typeface="Times New Roman" panose="02020603050405020304" charset="0"/>
            </a:endParaRPr>
          </a:p>
        </p:txBody>
      </p:sp>
      <p:sp>
        <p:nvSpPr>
          <p:cNvPr id="14" name="文本框 13"/>
          <p:cNvSpPr txBox="1"/>
          <p:nvPr/>
        </p:nvSpPr>
        <p:spPr>
          <a:xfrm>
            <a:off x="4326890" y="3995420"/>
            <a:ext cx="7647940" cy="2676525"/>
          </a:xfrm>
          <a:prstGeom prst="rect">
            <a:avLst/>
          </a:prstGeom>
        </p:spPr>
        <p:txBody>
          <a:bodyPr wrap="square">
            <a:spAutoFit/>
          </a:bodyPr>
          <a:p>
            <a:pPr indent="0" algn="just" defTabSz="266700">
              <a:lnSpc>
                <a:spcPct val="150000"/>
              </a:lnSpc>
              <a:spcBef>
                <a:spcPts val="0"/>
              </a:spcBef>
              <a:spcAft>
                <a:spcPts val="0"/>
              </a:spcAft>
              <a:buFont typeface="Wingdings" panose="05000000000000000000" charset="0"/>
              <a:buNone/>
            </a:pPr>
            <a:r>
              <a:rPr lang="en-US" altLang="zh-CN" sz="1400">
                <a:latin typeface="Times New Roman" panose="02020603050405020304"/>
                <a:ea typeface="Times New Roman" panose="02020603050405020304"/>
              </a:rPr>
              <a:t>(1) When the circulation flow rate is </a:t>
            </a:r>
            <a:r>
              <a:rPr lang="en-US" altLang="zh-CN" sz="1400" b="1">
                <a:solidFill>
                  <a:srgbClr val="002060"/>
                </a:solidFill>
                <a:latin typeface="Times New Roman" panose="02020603050405020304"/>
                <a:ea typeface="Times New Roman" panose="02020603050405020304"/>
              </a:rPr>
              <a:t>raised from 400 L/min to 600 L/min</a:t>
            </a:r>
            <a:r>
              <a:rPr lang="en-US" altLang="zh-CN" sz="1400">
                <a:latin typeface="Times New Roman" panose="02020603050405020304"/>
                <a:ea typeface="Times New Roman" panose="02020603050405020304"/>
              </a:rPr>
              <a:t>, the increments in averaged dimensionless cuttings carrying capacities for drilling pipes </a:t>
            </a:r>
            <a:r>
              <a:rPr lang="en-US" altLang="zh-CN" sz="1400" b="1">
                <a:solidFill>
                  <a:srgbClr val="002060"/>
                </a:solidFill>
                <a:latin typeface="Times New Roman" panose="02020603050405020304"/>
                <a:ea typeface="Times New Roman" panose="02020603050405020304"/>
              </a:rPr>
              <a:t>inclined at 0°, 30°, 60°, and 90°</a:t>
            </a:r>
            <a:r>
              <a:rPr lang="en-US" altLang="zh-CN" sz="1400">
                <a:latin typeface="Times New Roman" panose="02020603050405020304"/>
                <a:ea typeface="黑体" panose="02010609060101010101" pitchFamily="49" charset="-122"/>
              </a:rPr>
              <a:t> </a:t>
            </a:r>
            <a:r>
              <a:rPr lang="en-US" altLang="zh-CN" sz="1400">
                <a:latin typeface="Times New Roman" panose="02020603050405020304"/>
                <a:ea typeface="Times New Roman" panose="02020603050405020304"/>
              </a:rPr>
              <a:t>are documented as </a:t>
            </a:r>
            <a:r>
              <a:rPr lang="en-US" altLang="zh-CN" sz="1400" b="1">
                <a:solidFill>
                  <a:srgbClr val="002060"/>
                </a:solidFill>
                <a:latin typeface="Times New Roman" panose="02020603050405020304"/>
                <a:ea typeface="Times New Roman" panose="02020603050405020304"/>
              </a:rPr>
              <a:t>116.6%, 80.6%, 63.8%, and 74.8%</a:t>
            </a:r>
            <a:r>
              <a:rPr lang="en-US" altLang="zh-CN" sz="1400">
                <a:latin typeface="Times New Roman" panose="02020603050405020304"/>
                <a:ea typeface="Times New Roman" panose="02020603050405020304"/>
              </a:rPr>
              <a:t>,</a:t>
            </a:r>
            <a:r>
              <a:rPr lang="en-US" altLang="zh-CN" sz="1400">
                <a:latin typeface="Times New Roman" panose="02020603050405020304"/>
                <a:ea typeface="黑体" panose="02010609060101010101" pitchFamily="49" charset="-122"/>
              </a:rPr>
              <a:t> </a:t>
            </a:r>
            <a:r>
              <a:rPr lang="en-US" altLang="zh-CN" sz="1400">
                <a:latin typeface="Times New Roman" panose="02020603050405020304"/>
                <a:ea typeface="Times New Roman" panose="02020603050405020304"/>
              </a:rPr>
              <a:t>respectively. </a:t>
            </a:r>
            <a:endParaRPr lang="en-US" altLang="zh-CN" sz="1400">
              <a:latin typeface="Times New Roman" panose="02020603050405020304"/>
              <a:ea typeface="Times New Roman" panose="02020603050405020304"/>
            </a:endParaRPr>
          </a:p>
          <a:p>
            <a:pPr indent="0" algn="just" defTabSz="266700">
              <a:lnSpc>
                <a:spcPct val="150000"/>
              </a:lnSpc>
              <a:spcBef>
                <a:spcPts val="0"/>
              </a:spcBef>
              <a:spcAft>
                <a:spcPts val="0"/>
              </a:spcAft>
              <a:buFont typeface="Wingdings" panose="05000000000000000000" charset="0"/>
              <a:buNone/>
            </a:pPr>
            <a:r>
              <a:rPr lang="en-US" altLang="zh-CN" sz="1400">
                <a:latin typeface="Times New Roman" panose="02020603050405020304"/>
                <a:ea typeface="Times New Roman" panose="02020603050405020304"/>
              </a:rPr>
              <a:t>(2) Furthermore, augmenting the flow rate </a:t>
            </a:r>
            <a:r>
              <a:rPr lang="en-US" altLang="zh-CN" sz="1400" b="1">
                <a:solidFill>
                  <a:srgbClr val="002060"/>
                </a:solidFill>
                <a:latin typeface="Times New Roman" panose="02020603050405020304"/>
                <a:ea typeface="Times New Roman" panose="02020603050405020304"/>
              </a:rPr>
              <a:t>from 400 L/min to 800 L/min</a:t>
            </a:r>
            <a:r>
              <a:rPr lang="en-US" altLang="zh-CN" sz="1400">
                <a:latin typeface="Times New Roman" panose="02020603050405020304"/>
                <a:ea typeface="Times New Roman" panose="02020603050405020304"/>
              </a:rPr>
              <a:t> yields respective averaged growth magnitudes of </a:t>
            </a:r>
            <a:r>
              <a:rPr lang="en-US" altLang="zh-CN" sz="1400" b="1">
                <a:solidFill>
                  <a:srgbClr val="002060"/>
                </a:solidFill>
                <a:latin typeface="Times New Roman" panose="02020603050405020304"/>
                <a:ea typeface="Times New Roman" panose="02020603050405020304"/>
              </a:rPr>
              <a:t>182.1%, 102.2%, 93.3%, and 111.5%</a:t>
            </a:r>
            <a:r>
              <a:rPr lang="en-US" altLang="zh-CN" sz="1400">
                <a:latin typeface="Times New Roman" panose="02020603050405020304"/>
                <a:ea typeface="Times New Roman" panose="02020603050405020304"/>
              </a:rPr>
              <a:t> for the same angles.</a:t>
            </a:r>
            <a:endParaRPr lang="en-US" altLang="zh-CN" sz="1400">
              <a:latin typeface="Times New Roman" panose="02020603050405020304"/>
              <a:ea typeface="Times New Roman" panose="02020603050405020304"/>
            </a:endParaRPr>
          </a:p>
          <a:p>
            <a:pPr indent="0" algn="just" defTabSz="266700">
              <a:lnSpc>
                <a:spcPct val="150000"/>
              </a:lnSpc>
              <a:spcBef>
                <a:spcPts val="0"/>
              </a:spcBef>
              <a:spcAft>
                <a:spcPts val="0"/>
              </a:spcAft>
              <a:buFont typeface="Wingdings" panose="05000000000000000000" charset="0"/>
              <a:buNone/>
            </a:pPr>
            <a:r>
              <a:rPr lang="en-US" altLang="zh-CN" sz="1400">
                <a:latin typeface="Times New Roman" panose="02020603050405020304"/>
                <a:ea typeface="Times New Roman" panose="02020603050405020304"/>
              </a:rPr>
              <a:t>(3) The </a:t>
            </a:r>
            <a:r>
              <a:rPr lang="en-US" altLang="zh-CN" sz="1400" b="1">
                <a:solidFill>
                  <a:srgbClr val="002060"/>
                </a:solidFill>
                <a:latin typeface="Times New Roman" panose="02020603050405020304"/>
                <a:ea typeface="Times New Roman" panose="02020603050405020304"/>
              </a:rPr>
              <a:t>conclusions</a:t>
            </a:r>
            <a:r>
              <a:rPr lang="en-US" altLang="zh-CN" sz="1400">
                <a:latin typeface="Times New Roman" panose="02020603050405020304"/>
                <a:ea typeface="Times New Roman" panose="02020603050405020304"/>
              </a:rPr>
              <a:t> reached herein </a:t>
            </a:r>
            <a:r>
              <a:rPr lang="en-US" altLang="zh-CN" sz="1400" b="1">
                <a:solidFill>
                  <a:srgbClr val="002060"/>
                </a:solidFill>
                <a:latin typeface="Times New Roman" panose="02020603050405020304"/>
                <a:ea typeface="Times New Roman" panose="02020603050405020304"/>
              </a:rPr>
              <a:t>align closely with prior experimental evidence</a:t>
            </a:r>
            <a:r>
              <a:rPr lang="en-US" altLang="zh-CN" sz="1400">
                <a:latin typeface="Times New Roman" panose="02020603050405020304"/>
                <a:ea typeface="Times New Roman" panose="02020603050405020304"/>
              </a:rPr>
              <a:t>, reinforcing the notion that </a:t>
            </a:r>
            <a:r>
              <a:rPr lang="en-US" altLang="zh-CN" sz="1400" b="1">
                <a:solidFill>
                  <a:srgbClr val="C00000"/>
                </a:solidFill>
                <a:latin typeface="Times New Roman" panose="02020603050405020304"/>
                <a:ea typeface="Times New Roman" panose="02020603050405020304"/>
              </a:rPr>
              <a:t>inclination angles ranging from 30° to 60° constitute a critical zone for the cuttings transportation performance</a:t>
            </a:r>
            <a:r>
              <a:rPr lang="en-US" altLang="zh-CN" sz="1400">
                <a:latin typeface="Times New Roman" panose="02020603050405020304"/>
                <a:ea typeface="Times New Roman" panose="02020603050405020304"/>
              </a:rPr>
              <a:t> (Tomren et al. 1986; Boyou et al. 2019; Deshmukh and Dewangan 2022).</a:t>
            </a:r>
            <a:endParaRPr lang="en-US" altLang="zh-CN" sz="1400">
              <a:latin typeface="Times New Roman" panose="02020603050405020304"/>
              <a:ea typeface="Times New Roman" panose="02020603050405020304"/>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9537"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02</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sym typeface="+mn-ea"/>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10453370" cy="47561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钻井液挟岩能力评估：</a:t>
            </a:r>
            <a:r>
              <a:rPr lang="zh-CN" altLang="en-US" b="1">
                <a:solidFill>
                  <a:srgbClr val="C00000"/>
                </a:solidFill>
                <a:uFillTx/>
                <a:latin typeface="Times New Roman" panose="02020603050405020304" charset="0"/>
                <a:ea typeface="仿宋" panose="02010609060101010101" charset="-122"/>
              </a:rPr>
              <a:t>钻井液温度的影响（drilling mud </a:t>
            </a:r>
            <a:r>
              <a:rPr lang="en-US" altLang="zh-CN" b="1">
                <a:solidFill>
                  <a:srgbClr val="C00000"/>
                </a:solidFill>
                <a:uFillTx/>
                <a:latin typeface="Times New Roman" panose="02020603050405020304" charset="0"/>
                <a:ea typeface="仿宋" panose="02010609060101010101" charset="-122"/>
              </a:rPr>
              <a:t>temperature:</a:t>
            </a:r>
            <a:r>
              <a:rPr lang="zh-CN" altLang="en-US" b="1">
                <a:solidFill>
                  <a:srgbClr val="C00000"/>
                </a:solidFill>
                <a:uFillTx/>
                <a:latin typeface="Times New Roman" panose="02020603050405020304" charset="0"/>
                <a:ea typeface="仿宋" panose="02010609060101010101" charset="-122"/>
              </a:rPr>
              <a:t> 25℃</a:t>
            </a:r>
            <a:r>
              <a:rPr lang="en-US" altLang="zh-CN" b="1">
                <a:solidFill>
                  <a:srgbClr val="C00000"/>
                </a:solidFill>
                <a:uFillTx/>
                <a:latin typeface="Times New Roman" panose="02020603050405020304" charset="0"/>
                <a:ea typeface="仿宋" panose="02010609060101010101" charset="-122"/>
              </a:rPr>
              <a:t> and 70</a:t>
            </a:r>
            <a:r>
              <a:rPr lang="zh-CN" altLang="en-US" b="1">
                <a:solidFill>
                  <a:srgbClr val="C00000"/>
                </a:solidFill>
                <a:uFillTx/>
                <a:latin typeface="Times New Roman" panose="02020603050405020304" charset="0"/>
                <a:ea typeface="仿宋" panose="02010609060101010101" charset="-122"/>
                <a:sym typeface="+mn-ea"/>
              </a:rPr>
              <a:t>℃</a:t>
            </a:r>
            <a:r>
              <a:rPr lang="zh-CN" altLang="en-US" b="1">
                <a:solidFill>
                  <a:srgbClr val="C00000"/>
                </a:solidFill>
                <a:uFillTx/>
                <a:latin typeface="Times New Roman" panose="02020603050405020304" charset="0"/>
                <a:ea typeface="仿宋" panose="02010609060101010101" charset="-122"/>
              </a:rPr>
              <a:t>）</a:t>
            </a:r>
            <a:endParaRPr lang="zh-CN" altLang="en-US" b="1">
              <a:solidFill>
                <a:srgbClr val="C00000"/>
              </a:solidFill>
              <a:uFillTx/>
              <a:latin typeface="Times New Roman" panose="02020603050405020304" charset="0"/>
              <a:ea typeface="仿宋" panose="02010609060101010101" charset="-122"/>
            </a:endParaRPr>
          </a:p>
        </p:txBody>
      </p:sp>
      <p:sp>
        <p:nvSpPr>
          <p:cNvPr id="14" name="文本框 13"/>
          <p:cNvSpPr txBox="1"/>
          <p:nvPr/>
        </p:nvSpPr>
        <p:spPr>
          <a:xfrm>
            <a:off x="5210175" y="1407795"/>
            <a:ext cx="6594475" cy="737235"/>
          </a:xfrm>
          <a:prstGeom prst="rect">
            <a:avLst/>
          </a:prstGeom>
        </p:spPr>
        <p:txBody>
          <a:bodyPr wrap="square" anchor="t" anchorCtr="0">
            <a:spAutoFit/>
          </a:bodyPr>
          <a:p>
            <a:pPr indent="0" algn="just" defTabSz="266700">
              <a:lnSpc>
                <a:spcPct val="150000"/>
              </a:lnSpc>
              <a:spcBef>
                <a:spcPts val="0"/>
              </a:spcBef>
              <a:spcAft>
                <a:spcPts val="0"/>
              </a:spcAft>
              <a:buFont typeface="Wingdings" panose="05000000000000000000" charset="0"/>
              <a:buNone/>
            </a:pPr>
            <a:r>
              <a:rPr lang="en-US" altLang="zh-CN" sz="1400" b="1">
                <a:solidFill>
                  <a:srgbClr val="C00000"/>
                </a:solidFill>
                <a:latin typeface="Times New Roman" panose="02020603050405020304"/>
              </a:rPr>
              <a:t>Figure caption</a:t>
            </a:r>
            <a:r>
              <a:rPr lang="en-US" altLang="zh-CN" sz="1400">
                <a:latin typeface="Times New Roman" panose="02020603050405020304"/>
              </a:rPr>
              <a:t>: Impact of circulation flow rate on the Cuttings Transportation Efficiency (CTE) of drilling mud at </a:t>
            </a:r>
            <a:r>
              <a:rPr lang="en-US" altLang="zh-CN" sz="1400" b="1">
                <a:solidFill>
                  <a:srgbClr val="7030A0"/>
                </a:solidFill>
                <a:latin typeface="Times New Roman" panose="02020603050405020304"/>
              </a:rPr>
              <a:t>(a) 25℃</a:t>
            </a:r>
            <a:r>
              <a:rPr lang="en-US" altLang="zh-CN" sz="1400">
                <a:latin typeface="Times New Roman" panose="02020603050405020304"/>
              </a:rPr>
              <a:t> and </a:t>
            </a:r>
            <a:r>
              <a:rPr lang="en-US" altLang="zh-CN" sz="1400" b="1">
                <a:solidFill>
                  <a:srgbClr val="7030A0"/>
                </a:solidFill>
                <a:latin typeface="Times New Roman" panose="02020603050405020304"/>
              </a:rPr>
              <a:t>(b) </a:t>
            </a:r>
            <a:r>
              <a:rPr lang="en-US" altLang="zh-CN" sz="1400" b="1">
                <a:solidFill>
                  <a:srgbClr val="7030A0"/>
                </a:solidFill>
                <a:uFillTx/>
                <a:latin typeface="Times New Roman" panose="02020603050405020304" charset="0"/>
                <a:ea typeface="仿宋" panose="02010609060101010101" charset="-122"/>
                <a:sym typeface="+mn-ea"/>
              </a:rPr>
              <a:t>70</a:t>
            </a:r>
            <a:r>
              <a:rPr lang="zh-CN" altLang="en-US" sz="1400" b="1">
                <a:solidFill>
                  <a:srgbClr val="7030A0"/>
                </a:solidFill>
                <a:uFillTx/>
                <a:latin typeface="Times New Roman" panose="02020603050405020304" charset="0"/>
                <a:ea typeface="仿宋" panose="02010609060101010101" charset="-122"/>
                <a:sym typeface="+mn-ea"/>
              </a:rPr>
              <a:t>℃</a:t>
            </a:r>
            <a:r>
              <a:rPr lang="en-US" altLang="zh-CN" sz="1400" b="1">
                <a:solidFill>
                  <a:srgbClr val="C00000"/>
                </a:solidFill>
                <a:uFillTx/>
                <a:latin typeface="Times New Roman" panose="02020603050405020304" charset="0"/>
                <a:ea typeface="仿宋" panose="02010609060101010101" charset="-122"/>
                <a:sym typeface="+mn-ea"/>
              </a:rPr>
              <a:t> </a:t>
            </a:r>
            <a:r>
              <a:rPr lang="en-US" altLang="zh-CN" sz="1400">
                <a:latin typeface="Times New Roman" panose="02020603050405020304"/>
              </a:rPr>
              <a:t>considering four inclination angles</a:t>
            </a:r>
            <a:endParaRPr lang="en-US" altLang="zh-CN" sz="1400">
              <a:latin typeface="Times New Roman" panose="02020603050405020304"/>
              <a:ea typeface="Times New Roman" panose="02020603050405020304"/>
            </a:endParaRPr>
          </a:p>
        </p:txBody>
      </p:sp>
      <p:graphicFrame>
        <p:nvGraphicFramePr>
          <p:cNvPr id="32" name="图表 32" descr="7b0a202020202263686172745265734964223a20223230343734393831220a7d0a"/>
          <p:cNvGraphicFramePr>
            <a:graphicFrameLocks noChangeAspect="1"/>
          </p:cNvGraphicFramePr>
          <p:nvPr/>
        </p:nvGraphicFramePr>
        <p:xfrm>
          <a:off x="32428" y="1306037"/>
          <a:ext cx="4987282" cy="2728800"/>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3" name="图表 3" descr="7b0a202020202263686172745265734964223a20223230343734393831220a7d0a"/>
          <p:cNvGraphicFramePr/>
          <p:nvPr/>
        </p:nvGraphicFramePr>
        <p:xfrm>
          <a:off x="33070" y="4085432"/>
          <a:ext cx="4986000" cy="2728800"/>
        </p:xfrm>
        <a:graphic>
          <a:graphicData uri="http://schemas.openxmlformats.org/drawingml/2006/chart">
            <c:chart xmlns:c="http://schemas.openxmlformats.org/drawingml/2006/chart" xmlns:r="http://schemas.openxmlformats.org/officeDocument/2006/relationships" r:id="rId2"/>
          </a:graphicData>
        </a:graphic>
      </p:graphicFrame>
      <p:sp>
        <p:nvSpPr>
          <p:cNvPr id="13" name="文本框 12"/>
          <p:cNvSpPr txBox="1"/>
          <p:nvPr/>
        </p:nvSpPr>
        <p:spPr>
          <a:xfrm>
            <a:off x="38100" y="3666536"/>
            <a:ext cx="452755" cy="368300"/>
          </a:xfrm>
          <a:prstGeom prst="rect">
            <a:avLst/>
          </a:prstGeom>
          <a:noFill/>
        </p:spPr>
        <p:txBody>
          <a:bodyPr wrap="square" rtlCol="0">
            <a:spAutoFit/>
          </a:bodyPr>
          <a:p>
            <a:r>
              <a:rPr lang="en-US" altLang="zh-CN" b="1">
                <a:solidFill>
                  <a:srgbClr val="7030A0"/>
                </a:solidFill>
                <a:latin typeface="Times New Roman" panose="02020603050405020304" charset="0"/>
                <a:cs typeface="Times New Roman" panose="02020603050405020304" charset="0"/>
              </a:rPr>
              <a:t>(a)</a:t>
            </a:r>
            <a:endParaRPr lang="en-US" altLang="zh-CN" b="1">
              <a:solidFill>
                <a:srgbClr val="7030A0"/>
              </a:solidFill>
              <a:latin typeface="Times New Roman" panose="02020603050405020304" charset="0"/>
              <a:cs typeface="Times New Roman" panose="02020603050405020304" charset="0"/>
            </a:endParaRPr>
          </a:p>
        </p:txBody>
      </p:sp>
      <p:sp>
        <p:nvSpPr>
          <p:cNvPr id="15" name="文本框 14"/>
          <p:cNvSpPr txBox="1"/>
          <p:nvPr/>
        </p:nvSpPr>
        <p:spPr>
          <a:xfrm>
            <a:off x="38100" y="6445931"/>
            <a:ext cx="452755" cy="368300"/>
          </a:xfrm>
          <a:prstGeom prst="rect">
            <a:avLst/>
          </a:prstGeom>
          <a:noFill/>
        </p:spPr>
        <p:txBody>
          <a:bodyPr wrap="square" rtlCol="0">
            <a:spAutoFit/>
          </a:bodyPr>
          <a:p>
            <a:r>
              <a:rPr lang="en-US" altLang="zh-CN" b="1">
                <a:solidFill>
                  <a:srgbClr val="7030A0"/>
                </a:solidFill>
                <a:latin typeface="Times New Roman" panose="02020603050405020304" charset="0"/>
                <a:cs typeface="Times New Roman" panose="02020603050405020304" charset="0"/>
              </a:rPr>
              <a:t>(b)</a:t>
            </a:r>
            <a:endParaRPr lang="en-US" altLang="zh-CN" b="1">
              <a:solidFill>
                <a:srgbClr val="7030A0"/>
              </a:solidFill>
              <a:latin typeface="Times New Roman" panose="02020603050405020304" charset="0"/>
              <a:cs typeface="Times New Roman" panose="02020603050405020304" charset="0"/>
            </a:endParaRPr>
          </a:p>
        </p:txBody>
      </p:sp>
      <p:sp>
        <p:nvSpPr>
          <p:cNvPr id="16" name="文本框 15"/>
          <p:cNvSpPr txBox="1"/>
          <p:nvPr/>
        </p:nvSpPr>
        <p:spPr>
          <a:xfrm>
            <a:off x="5210810" y="2176780"/>
            <a:ext cx="6593840" cy="2074545"/>
          </a:xfrm>
          <a:prstGeom prst="rect">
            <a:avLst/>
          </a:prstGeom>
          <a:noFill/>
        </p:spPr>
        <p:txBody>
          <a:bodyPr wrap="square" rtlCol="0" anchor="t">
            <a:noAutofit/>
          </a:bodyPr>
          <a:p>
            <a:pPr indent="0" algn="just" defTabSz="266700">
              <a:lnSpc>
                <a:spcPct val="150000"/>
              </a:lnSpc>
              <a:spcBef>
                <a:spcPts val="0"/>
              </a:spcBef>
              <a:spcAft>
                <a:spcPts val="0"/>
              </a:spcAft>
              <a:buFont typeface="Wingdings" panose="05000000000000000000" charset="0"/>
              <a:buNone/>
            </a:pPr>
            <a:r>
              <a:rPr lang="en-US" altLang="zh-CN" sz="1400" b="1">
                <a:solidFill>
                  <a:srgbClr val="C00000"/>
                </a:solidFill>
                <a:latin typeface="Times New Roman" panose="02020603050405020304"/>
                <a:ea typeface="Times New Roman" panose="02020603050405020304"/>
                <a:sym typeface="+mn-ea"/>
              </a:rPr>
              <a:t>Understandable findings</a:t>
            </a:r>
            <a:endParaRPr lang="en-US" altLang="zh-CN" sz="1400">
              <a:latin typeface="Times New Roman" panose="02020603050405020304"/>
              <a:ea typeface="Times New Roman" panose="02020603050405020304"/>
              <a:sym typeface="+mn-ea"/>
            </a:endParaRPr>
          </a:p>
          <a:p>
            <a:pPr indent="0" algn="just" defTabSz="266700">
              <a:lnSpc>
                <a:spcPct val="150000"/>
              </a:lnSpc>
              <a:spcBef>
                <a:spcPts val="0"/>
              </a:spcBef>
              <a:spcAft>
                <a:spcPts val="0"/>
              </a:spcAft>
              <a:buFont typeface="Wingdings" panose="05000000000000000000" charset="0"/>
              <a:buNone/>
            </a:pPr>
            <a:r>
              <a:rPr lang="en-US" altLang="zh-CN" sz="1400">
                <a:latin typeface="Times New Roman" panose="02020603050405020304"/>
                <a:ea typeface="Times New Roman" panose="02020603050405020304"/>
                <a:sym typeface="+mn-ea"/>
              </a:rPr>
              <a:t>(1) </a:t>
            </a:r>
            <a:r>
              <a:rPr lang="en-US" altLang="zh-CN" sz="1400" b="1">
                <a:solidFill>
                  <a:srgbClr val="002060"/>
                </a:solidFill>
                <a:latin typeface="Times New Roman" panose="02020603050405020304"/>
                <a:ea typeface="Times New Roman" panose="02020603050405020304"/>
                <a:sym typeface="+mn-ea"/>
              </a:rPr>
              <a:t>CTEs</a:t>
            </a:r>
            <a:r>
              <a:rPr lang="en-US" altLang="zh-CN" sz="1400">
                <a:latin typeface="Times New Roman" panose="02020603050405020304"/>
                <a:ea typeface="Times New Roman" panose="02020603050405020304"/>
                <a:sym typeface="+mn-ea"/>
              </a:rPr>
              <a:t> at </a:t>
            </a:r>
            <a:r>
              <a:rPr lang="en-US" altLang="zh-CN" sz="1400" b="1">
                <a:solidFill>
                  <a:srgbClr val="002060"/>
                </a:solidFill>
                <a:latin typeface="Times New Roman" panose="02020603050405020304"/>
                <a:ea typeface="Times New Roman" panose="02020603050405020304"/>
                <a:sym typeface="+mn-ea"/>
              </a:rPr>
              <a:t>both 25°C and 70°C</a:t>
            </a:r>
            <a:r>
              <a:rPr lang="en-US" altLang="zh-CN" sz="1400">
                <a:latin typeface="Times New Roman" panose="02020603050405020304"/>
                <a:ea typeface="Times New Roman" panose="02020603050405020304"/>
                <a:sym typeface="+mn-ea"/>
              </a:rPr>
              <a:t> exhibit </a:t>
            </a:r>
            <a:r>
              <a:rPr lang="en-US" altLang="zh-CN" sz="1400" b="1">
                <a:solidFill>
                  <a:srgbClr val="002060"/>
                </a:solidFill>
                <a:latin typeface="Times New Roman" panose="02020603050405020304"/>
                <a:ea typeface="Times New Roman" panose="02020603050405020304"/>
                <a:sym typeface="+mn-ea"/>
              </a:rPr>
              <a:t>an ascending trend with escalating circulation flow rates</a:t>
            </a:r>
            <a:r>
              <a:rPr lang="en-US" altLang="zh-CN" sz="1400">
                <a:latin typeface="Times New Roman" panose="02020603050405020304"/>
                <a:ea typeface="Times New Roman" panose="02020603050405020304"/>
                <a:sym typeface="+mn-ea"/>
              </a:rPr>
              <a:t>, and the patterns of variation in CTEs under each specific inclination angle display a consistent similarity.</a:t>
            </a:r>
            <a:endParaRPr lang="en-US" altLang="zh-CN" sz="1400">
              <a:latin typeface="Times New Roman" panose="02020603050405020304"/>
              <a:ea typeface="Times New Roman" panose="02020603050405020304"/>
            </a:endParaRPr>
          </a:p>
          <a:p>
            <a:pPr indent="0" algn="just" defTabSz="266700">
              <a:lnSpc>
                <a:spcPct val="150000"/>
              </a:lnSpc>
              <a:spcBef>
                <a:spcPts val="0"/>
              </a:spcBef>
              <a:spcAft>
                <a:spcPts val="0"/>
              </a:spcAft>
              <a:buFont typeface="Wingdings" panose="05000000000000000000" charset="0"/>
              <a:buNone/>
            </a:pPr>
            <a:r>
              <a:rPr lang="en-US" altLang="zh-CN" sz="1400">
                <a:latin typeface="Times New Roman" panose="02020603050405020304"/>
                <a:ea typeface="Times New Roman" panose="02020603050405020304"/>
                <a:sym typeface="+mn-ea"/>
              </a:rPr>
              <a:t>(2) At circulation flow rates of 400 L/min, 600 L/min, and 800 L/min, the average CTEs measured at 25°C exceed those at 70°C by 29.09%, 12.60 %, and 6.39 %, respectively.</a:t>
            </a:r>
            <a:endParaRPr lang="en-US" altLang="zh-CN" sz="1400">
              <a:latin typeface="Times New Roman" panose="02020603050405020304"/>
              <a:ea typeface="Times New Roman" panose="02020603050405020304"/>
              <a:sym typeface="+mn-ea"/>
            </a:endParaRPr>
          </a:p>
          <a:p>
            <a:pPr indent="0" algn="just" defTabSz="266700">
              <a:lnSpc>
                <a:spcPct val="150000"/>
              </a:lnSpc>
              <a:spcBef>
                <a:spcPts val="0"/>
              </a:spcBef>
              <a:spcAft>
                <a:spcPts val="0"/>
              </a:spcAft>
              <a:buFont typeface="Wingdings" panose="05000000000000000000" charset="0"/>
              <a:buNone/>
            </a:pPr>
            <a:endParaRPr lang="en-US" altLang="zh-CN" sz="1400">
              <a:latin typeface="Times New Roman" panose="02020603050405020304"/>
              <a:ea typeface="Times New Roman" panose="02020603050405020304"/>
              <a:sym typeface="+mn-ea"/>
            </a:endParaRPr>
          </a:p>
          <a:p>
            <a:pPr indent="0" algn="just" defTabSz="266700">
              <a:lnSpc>
                <a:spcPct val="150000"/>
              </a:lnSpc>
              <a:spcBef>
                <a:spcPts val="0"/>
              </a:spcBef>
              <a:spcAft>
                <a:spcPts val="0"/>
              </a:spcAft>
              <a:buFont typeface="Wingdings" panose="05000000000000000000" charset="0"/>
              <a:buNone/>
            </a:pPr>
            <a:endParaRPr lang="en-US" altLang="zh-CN" sz="1400">
              <a:latin typeface="Times New Roman" panose="02020603050405020304"/>
              <a:ea typeface="Times New Roman" panose="02020603050405020304"/>
              <a:sym typeface="+mn-ea"/>
            </a:endParaRPr>
          </a:p>
        </p:txBody>
      </p:sp>
      <p:sp>
        <p:nvSpPr>
          <p:cNvPr id="17" name="文本框 16"/>
          <p:cNvSpPr txBox="1"/>
          <p:nvPr/>
        </p:nvSpPr>
        <p:spPr>
          <a:xfrm>
            <a:off x="5211445" y="4283075"/>
            <a:ext cx="6593205" cy="2353945"/>
          </a:xfrm>
          <a:prstGeom prst="rect">
            <a:avLst/>
          </a:prstGeom>
          <a:noFill/>
        </p:spPr>
        <p:txBody>
          <a:bodyPr wrap="square" rtlCol="0" anchor="t">
            <a:noAutofit/>
          </a:bodyPr>
          <a:p>
            <a:pPr indent="0" algn="just" defTabSz="266700">
              <a:lnSpc>
                <a:spcPct val="150000"/>
              </a:lnSpc>
              <a:spcBef>
                <a:spcPts val="0"/>
              </a:spcBef>
              <a:spcAft>
                <a:spcPts val="0"/>
              </a:spcAft>
              <a:buFont typeface="Wingdings" panose="05000000000000000000" charset="0"/>
              <a:buNone/>
            </a:pPr>
            <a:r>
              <a:rPr lang="en-US" altLang="zh-CN" sz="1400" b="1">
                <a:solidFill>
                  <a:srgbClr val="C00000"/>
                </a:solidFill>
                <a:latin typeface="Times New Roman" panose="02020603050405020304"/>
                <a:ea typeface="Times New Roman" panose="02020603050405020304"/>
                <a:sym typeface="+mn-ea"/>
              </a:rPr>
              <a:t>Anticommon-</a:t>
            </a:r>
            <a:r>
              <a:rPr lang="en-US" altLang="zh-CN" sz="1400" b="1">
                <a:solidFill>
                  <a:srgbClr val="C00000"/>
                </a:solidFill>
                <a:latin typeface="Times New Roman" panose="02020603050405020304"/>
                <a:ea typeface="Times New Roman" panose="02020603050405020304"/>
                <a:sym typeface="+mn-ea"/>
              </a:rPr>
              <a:t>sense findings</a:t>
            </a:r>
            <a:endParaRPr lang="en-US" altLang="zh-CN" sz="1400">
              <a:latin typeface="Times New Roman" panose="02020603050405020304"/>
              <a:ea typeface="Times New Roman" panose="02020603050405020304"/>
              <a:sym typeface="+mn-ea"/>
            </a:endParaRPr>
          </a:p>
          <a:p>
            <a:pPr indent="0" algn="just" defTabSz="266700">
              <a:lnSpc>
                <a:spcPct val="150000"/>
              </a:lnSpc>
              <a:spcBef>
                <a:spcPts val="0"/>
              </a:spcBef>
              <a:spcAft>
                <a:spcPts val="0"/>
              </a:spcAft>
              <a:buFont typeface="Wingdings" panose="05000000000000000000" charset="0"/>
              <a:buNone/>
            </a:pPr>
            <a:r>
              <a:rPr lang="en-US" altLang="zh-CN" sz="1400">
                <a:latin typeface="Times New Roman" panose="02020603050405020304"/>
                <a:ea typeface="Times New Roman" panose="02020603050405020304"/>
                <a:sym typeface="+mn-ea"/>
              </a:rPr>
              <a:t>(1) </a:t>
            </a:r>
            <a:r>
              <a:rPr lang="en-US" altLang="zh-CN" sz="1400" b="1">
                <a:solidFill>
                  <a:srgbClr val="002060"/>
                </a:solidFill>
                <a:latin typeface="Times New Roman" panose="02020603050405020304"/>
                <a:ea typeface="Times New Roman" panose="02020603050405020304"/>
                <a:sym typeface="+mn-ea"/>
              </a:rPr>
              <a:t>At 25°C</a:t>
            </a:r>
            <a:r>
              <a:rPr lang="en-US" altLang="zh-CN" sz="1400">
                <a:latin typeface="Times New Roman" panose="02020603050405020304"/>
                <a:ea typeface="Times New Roman" panose="02020603050405020304"/>
                <a:sym typeface="+mn-ea"/>
              </a:rPr>
              <a:t>, the </a:t>
            </a:r>
            <a:r>
              <a:rPr lang="en-US" altLang="zh-CN" sz="1400" b="1">
                <a:solidFill>
                  <a:srgbClr val="002060"/>
                </a:solidFill>
                <a:latin typeface="Times New Roman" panose="02020603050405020304"/>
                <a:ea typeface="Times New Roman" panose="02020603050405020304"/>
                <a:sym typeface="+mn-ea"/>
              </a:rPr>
              <a:t>minimum CTE</a:t>
            </a:r>
            <a:r>
              <a:rPr lang="en-US" altLang="zh-CN" sz="1400">
                <a:latin typeface="Times New Roman" panose="02020603050405020304"/>
                <a:ea typeface="Times New Roman" panose="02020603050405020304"/>
                <a:sym typeface="+mn-ea"/>
              </a:rPr>
              <a:t> consistently emerges at an </a:t>
            </a:r>
            <a:r>
              <a:rPr lang="en-US" altLang="zh-CN" sz="1400" b="1">
                <a:solidFill>
                  <a:srgbClr val="002060"/>
                </a:solidFill>
                <a:latin typeface="Times New Roman" panose="02020603050405020304"/>
                <a:ea typeface="Times New Roman" panose="02020603050405020304"/>
                <a:sym typeface="+mn-ea"/>
              </a:rPr>
              <a:t>inclination angle of 60°</a:t>
            </a:r>
            <a:r>
              <a:rPr lang="en-US" altLang="zh-CN" sz="1400">
                <a:latin typeface="Times New Roman" panose="02020603050405020304"/>
                <a:ea typeface="Times New Roman" panose="02020603050405020304"/>
                <a:sym typeface="+mn-ea"/>
              </a:rPr>
              <a:t>, irrespective of whether the circulation flow rate is set at 600 L/min or 800 L/min; while </a:t>
            </a:r>
            <a:r>
              <a:rPr lang="en-US" altLang="zh-CN" sz="1400" b="1">
                <a:solidFill>
                  <a:srgbClr val="00B0F0"/>
                </a:solidFill>
                <a:latin typeface="Times New Roman" panose="02020603050405020304"/>
                <a:ea typeface="Times New Roman" panose="02020603050405020304"/>
                <a:sym typeface="+mn-ea"/>
              </a:rPr>
              <a:t>for 70°C</a:t>
            </a:r>
            <a:r>
              <a:rPr lang="en-US" altLang="zh-CN" sz="1400">
                <a:latin typeface="Times New Roman" panose="02020603050405020304"/>
                <a:ea typeface="Times New Roman" panose="02020603050405020304"/>
                <a:sym typeface="+mn-ea"/>
              </a:rPr>
              <a:t>, the </a:t>
            </a:r>
            <a:r>
              <a:rPr lang="en-US" altLang="zh-CN" sz="1400" b="1">
                <a:solidFill>
                  <a:srgbClr val="00B0F0"/>
                </a:solidFill>
                <a:latin typeface="Times New Roman" panose="02020603050405020304"/>
                <a:ea typeface="Times New Roman" panose="02020603050405020304"/>
                <a:sym typeface="+mn-ea"/>
              </a:rPr>
              <a:t>lowest CTE</a:t>
            </a:r>
            <a:r>
              <a:rPr lang="en-US" altLang="zh-CN" sz="1400">
                <a:latin typeface="Times New Roman" panose="02020603050405020304"/>
                <a:ea typeface="Times New Roman" panose="02020603050405020304"/>
                <a:sym typeface="+mn-ea"/>
              </a:rPr>
              <a:t> is recorded at </a:t>
            </a:r>
            <a:r>
              <a:rPr lang="en-US" altLang="zh-CN" sz="1400" b="1">
                <a:solidFill>
                  <a:srgbClr val="7030A0"/>
                </a:solidFill>
                <a:latin typeface="Times New Roman" panose="02020603050405020304"/>
                <a:ea typeface="Times New Roman" panose="02020603050405020304"/>
                <a:sym typeface="+mn-ea"/>
              </a:rPr>
              <a:t>60°</a:t>
            </a:r>
            <a:r>
              <a:rPr lang="en-US" altLang="zh-CN" sz="1400" b="1">
                <a:solidFill>
                  <a:srgbClr val="00B0F0"/>
                </a:solidFill>
                <a:latin typeface="Times New Roman" panose="02020603050405020304"/>
                <a:ea typeface="Times New Roman" panose="02020603050405020304"/>
                <a:sym typeface="+mn-ea"/>
              </a:rPr>
              <a:t> </a:t>
            </a:r>
            <a:r>
              <a:rPr lang="en-US" altLang="zh-CN" sz="1400">
                <a:latin typeface="Times New Roman" panose="02020603050405020304"/>
                <a:ea typeface="Times New Roman" panose="02020603050405020304"/>
                <a:sym typeface="+mn-ea"/>
              </a:rPr>
              <a:t>for a flow rate of </a:t>
            </a:r>
            <a:r>
              <a:rPr lang="en-US" altLang="zh-CN" sz="1400" b="1">
                <a:solidFill>
                  <a:srgbClr val="00B0F0"/>
                </a:solidFill>
                <a:latin typeface="Times New Roman" panose="02020603050405020304"/>
                <a:ea typeface="Times New Roman" panose="02020603050405020304"/>
                <a:sym typeface="+mn-ea"/>
              </a:rPr>
              <a:t>600 L/min</a:t>
            </a:r>
            <a:r>
              <a:rPr lang="en-US" altLang="zh-CN" sz="1400">
                <a:latin typeface="Times New Roman" panose="02020603050405020304"/>
                <a:ea typeface="Times New Roman" panose="02020603050405020304"/>
                <a:sym typeface="+mn-ea"/>
              </a:rPr>
              <a:t>, while at </a:t>
            </a:r>
            <a:r>
              <a:rPr lang="en-US" altLang="zh-CN" sz="1400">
                <a:solidFill>
                  <a:srgbClr val="00B0F0"/>
                </a:solidFill>
                <a:latin typeface="Times New Roman" panose="02020603050405020304"/>
                <a:ea typeface="Times New Roman" panose="02020603050405020304"/>
                <a:sym typeface="+mn-ea"/>
              </a:rPr>
              <a:t>800 L/min</a:t>
            </a:r>
            <a:r>
              <a:rPr lang="en-US" altLang="zh-CN" sz="1400">
                <a:latin typeface="Times New Roman" panose="02020603050405020304"/>
                <a:ea typeface="Times New Roman" panose="02020603050405020304"/>
                <a:sym typeface="+mn-ea"/>
              </a:rPr>
              <a:t>, it shifts to an inclination angle of </a:t>
            </a:r>
            <a:r>
              <a:rPr lang="en-US" altLang="zh-CN" sz="1400" b="1">
                <a:solidFill>
                  <a:srgbClr val="7030A0"/>
                </a:solidFill>
                <a:latin typeface="Times New Roman" panose="02020603050405020304"/>
                <a:ea typeface="Times New Roman" panose="02020603050405020304"/>
                <a:sym typeface="+mn-ea"/>
              </a:rPr>
              <a:t>30°</a:t>
            </a:r>
            <a:r>
              <a:rPr lang="en-US" altLang="zh-CN" sz="1400">
                <a:latin typeface="Times New Roman" panose="02020603050405020304"/>
                <a:ea typeface="Times New Roman" panose="02020603050405020304"/>
                <a:sym typeface="+mn-ea"/>
              </a:rPr>
              <a:t>. </a:t>
            </a:r>
            <a:endParaRPr lang="en-US" altLang="zh-CN" sz="1400">
              <a:latin typeface="Times New Roman" panose="02020603050405020304"/>
              <a:ea typeface="Times New Roman" panose="02020603050405020304"/>
              <a:sym typeface="+mn-ea"/>
            </a:endParaRPr>
          </a:p>
          <a:p>
            <a:pPr indent="0" algn="just" defTabSz="266700">
              <a:lnSpc>
                <a:spcPct val="150000"/>
              </a:lnSpc>
              <a:spcBef>
                <a:spcPts val="0"/>
              </a:spcBef>
              <a:spcAft>
                <a:spcPts val="0"/>
              </a:spcAft>
              <a:buFont typeface="Wingdings" panose="05000000000000000000" charset="0"/>
              <a:buNone/>
            </a:pPr>
            <a:r>
              <a:rPr lang="en-US" altLang="zh-CN" sz="1400">
                <a:latin typeface="Times New Roman" panose="02020603050405020304"/>
                <a:ea typeface="Times New Roman" panose="02020603050405020304"/>
                <a:sym typeface="+mn-ea"/>
              </a:rPr>
              <a:t>(2) When the </a:t>
            </a:r>
            <a:r>
              <a:rPr lang="en-US" altLang="zh-CN" sz="1400" b="1">
                <a:solidFill>
                  <a:srgbClr val="FF0000"/>
                </a:solidFill>
                <a:latin typeface="Times New Roman" panose="02020603050405020304"/>
                <a:ea typeface="Times New Roman" panose="02020603050405020304"/>
                <a:sym typeface="+mn-ea"/>
              </a:rPr>
              <a:t>circulation flow rate</a:t>
            </a:r>
            <a:r>
              <a:rPr lang="en-US" altLang="zh-CN" sz="1400">
                <a:latin typeface="Times New Roman" panose="02020603050405020304"/>
                <a:ea typeface="Times New Roman" panose="02020603050405020304"/>
                <a:sym typeface="+mn-ea"/>
              </a:rPr>
              <a:t> is </a:t>
            </a:r>
            <a:r>
              <a:rPr lang="en-US" altLang="zh-CN" sz="1400" b="1">
                <a:solidFill>
                  <a:srgbClr val="FF0000"/>
                </a:solidFill>
                <a:latin typeface="Times New Roman" panose="02020603050405020304"/>
                <a:ea typeface="Times New Roman" panose="02020603050405020304"/>
                <a:sym typeface="+mn-ea"/>
              </a:rPr>
              <a:t>400 L/min</a:t>
            </a:r>
            <a:r>
              <a:rPr lang="en-US" altLang="zh-CN" sz="1400">
                <a:latin typeface="Times New Roman" panose="02020603050405020304"/>
                <a:ea typeface="Times New Roman" panose="02020603050405020304"/>
                <a:sym typeface="+mn-ea"/>
              </a:rPr>
              <a:t>, the associated </a:t>
            </a:r>
            <a:r>
              <a:rPr lang="en-US" altLang="zh-CN" sz="1400" b="1">
                <a:solidFill>
                  <a:srgbClr val="FF0000"/>
                </a:solidFill>
                <a:latin typeface="Times New Roman" panose="02020603050405020304"/>
                <a:ea typeface="Times New Roman" panose="02020603050405020304"/>
                <a:sym typeface="+mn-ea"/>
              </a:rPr>
              <a:t>lowest CTE</a:t>
            </a:r>
            <a:r>
              <a:rPr lang="en-US" altLang="zh-CN" sz="1400">
                <a:latin typeface="Times New Roman" panose="02020603050405020304"/>
                <a:ea typeface="Times New Roman" panose="02020603050405020304"/>
                <a:sym typeface="+mn-ea"/>
              </a:rPr>
              <a:t> is observed at an inclination angle of </a:t>
            </a:r>
            <a:r>
              <a:rPr lang="en-US" altLang="zh-CN" sz="1400" b="1">
                <a:solidFill>
                  <a:srgbClr val="FF0000"/>
                </a:solidFill>
                <a:latin typeface="Times New Roman" panose="02020603050405020304"/>
                <a:ea typeface="Times New Roman" panose="02020603050405020304"/>
                <a:sym typeface="+mn-ea"/>
              </a:rPr>
              <a:t>0°</a:t>
            </a:r>
            <a:r>
              <a:rPr lang="en-US" altLang="zh-CN" sz="1400">
                <a:latin typeface="Times New Roman" panose="02020603050405020304"/>
                <a:ea typeface="Times New Roman" panose="02020603050405020304"/>
                <a:sym typeface="+mn-ea"/>
              </a:rPr>
              <a:t> for both temperatures.</a:t>
            </a:r>
            <a:endParaRPr lang="en-US" altLang="zh-CN" sz="1400">
              <a:latin typeface="Times New Roman" panose="02020603050405020304"/>
              <a:ea typeface="Times New Roman" panose="02020603050405020304"/>
              <a:sym typeface="+mn-ea"/>
            </a:endParaRPr>
          </a:p>
          <a:p>
            <a:pPr indent="0" algn="just" defTabSz="266700">
              <a:lnSpc>
                <a:spcPct val="150000"/>
              </a:lnSpc>
              <a:spcBef>
                <a:spcPts val="0"/>
              </a:spcBef>
              <a:spcAft>
                <a:spcPts val="0"/>
              </a:spcAft>
              <a:buFont typeface="Wingdings" panose="05000000000000000000" charset="0"/>
              <a:buNone/>
            </a:pPr>
            <a:endParaRPr lang="en-US" altLang="zh-CN" sz="1400">
              <a:latin typeface="Times New Roman" panose="02020603050405020304"/>
              <a:ea typeface="Times New Roman" panose="02020603050405020304"/>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91334" y="72554"/>
              <a:ext cx="744754"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01</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540708" y="-74340"/>
            <a:ext cx="2824480" cy="811530"/>
          </a:xfrm>
          <a:prstGeom prst="rect">
            <a:avLst/>
          </a:prstGeom>
        </p:spPr>
        <p:txBody>
          <a:bodyPr wrap="none">
            <a:spAutoFit/>
          </a:bodyPr>
          <a:p>
            <a:pPr algn="ctr" defTabSz="1218565">
              <a:lnSpc>
                <a:spcPct val="130000"/>
              </a:lnSpc>
            </a:pPr>
            <a:r>
              <a:rPr lang="en-US" altLang="zh-CN" sz="3600" b="1" spc="600" dirty="0">
                <a:solidFill>
                  <a:schemeClr val="bg1"/>
                </a:solidFill>
                <a:latin typeface="Times New Roman" panose="02020603050405020304" charset="0"/>
                <a:ea typeface="方正粗黑宋简体" panose="02000000000000000000" pitchFamily="2" charset="-122"/>
                <a:cs typeface="Times New Roman" panose="02020603050405020304" charset="0"/>
              </a:rPr>
              <a:t>OUTLINE</a:t>
            </a:r>
            <a:endParaRPr lang="en-US" altLang="zh-CN" sz="3600" b="1" spc="600" dirty="0">
              <a:solidFill>
                <a:schemeClr val="bg1"/>
              </a:solidFill>
              <a:latin typeface="Times New Roman" panose="02020603050405020304" charset="0"/>
              <a:ea typeface="方正粗黑宋简体" panose="02000000000000000000" pitchFamily="2" charset="-122"/>
              <a:cs typeface="Times New Roman" panose="02020603050405020304" charset="0"/>
            </a:endParaRPr>
          </a:p>
        </p:txBody>
      </p:sp>
      <p:sp>
        <p:nvSpPr>
          <p:cNvPr id="33" name="矩形: 圆角 32"/>
          <p:cNvSpPr/>
          <p:nvPr>
            <p:custDataLst>
              <p:tags r:id="rId2"/>
            </p:custDataLst>
          </p:nvPr>
        </p:nvSpPr>
        <p:spPr>
          <a:xfrm flipH="1">
            <a:off x="5180965" y="3607118"/>
            <a:ext cx="1830838" cy="1830838"/>
          </a:xfrm>
          <a:prstGeom prst="roundRect">
            <a:avLst>
              <a:gd name="adj" fmla="val 17214"/>
            </a:avLst>
          </a:prstGeom>
          <a:gradFill flip="none" rotWithShape="0">
            <a:gsLst>
              <a:gs pos="95000">
                <a:schemeClr val="accent1">
                  <a:lumMod val="20000"/>
                  <a:lumOff val="80000"/>
                  <a:alpha val="20000"/>
                </a:schemeClr>
              </a:gs>
              <a:gs pos="4000">
                <a:schemeClr val="accent1">
                  <a:lumMod val="60000"/>
                  <a:lumOff val="40000"/>
                  <a:alpha val="20000"/>
                </a:schemeClr>
              </a:gs>
            </a:gsLst>
            <a:lin ang="18900000" scaled="0"/>
            <a:tileRect/>
          </a:gradFill>
          <a:ln w="34925" cmpd="sng">
            <a:gradFill flip="none" rotWithShape="1">
              <a:gsLst>
                <a:gs pos="55000">
                  <a:schemeClr val="accent1">
                    <a:alpha val="0"/>
                  </a:schemeClr>
                </a:gs>
                <a:gs pos="100000">
                  <a:schemeClr val="accent1">
                    <a:alpha val="40000"/>
                  </a:schemeClr>
                </a:gs>
              </a:gsLst>
              <a:lin ang="2700000" scaled="1"/>
              <a:tileRect/>
            </a:gradFill>
            <a:prstDash val="solid"/>
          </a:ln>
          <a:effectLst>
            <a:outerShdw blurRad="152400" dist="304800" dir="8700000" algn="t" rotWithShape="0">
              <a:schemeClr val="accent1">
                <a:alpha val="29000"/>
              </a:schemeClr>
            </a:outerShdw>
          </a:effectLst>
          <a:scene3d>
            <a:camera prst="isometricTopUp"/>
            <a:lightRig rig="threePt" dir="t"/>
          </a:scene3d>
          <a:sp3d prstMaterial="metal">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Autofit/>
          </a:bodyPr>
          <a:p>
            <a:pPr algn="ctr"/>
            <a:endParaRPr lang="zh-CN" altLang="en-US">
              <a:solidFill>
                <a:schemeClr val="lt1"/>
              </a:solidFill>
            </a:endParaRPr>
          </a:p>
        </p:txBody>
      </p:sp>
      <p:sp>
        <p:nvSpPr>
          <p:cNvPr id="35" name="Freeform 488"/>
          <p:cNvSpPr/>
          <p:nvPr>
            <p:custDataLst>
              <p:tags r:id="rId3"/>
            </p:custDataLst>
          </p:nvPr>
        </p:nvSpPr>
        <p:spPr>
          <a:xfrm>
            <a:off x="4615180" y="4237673"/>
            <a:ext cx="549984" cy="628075"/>
          </a:xfrm>
          <a:custGeom>
            <a:avLst/>
            <a:gdLst>
              <a:gd name="connsiteX0" fmla="*/ 534844 w 1166285"/>
              <a:gd name="connsiteY0" fmla="*/ 11393 h 1315046"/>
              <a:gd name="connsiteX1" fmla="*/ 59701 w 1166285"/>
              <a:gd name="connsiteY1" fmla="*/ 248964 h 1315046"/>
              <a:gd name="connsiteX2" fmla="*/ 0 w 1166285"/>
              <a:gd name="connsiteY2" fmla="*/ 345563 h 1315046"/>
              <a:gd name="connsiteX3" fmla="*/ 0 w 1166285"/>
              <a:gd name="connsiteY3" fmla="*/ 969484 h 1315046"/>
              <a:gd name="connsiteX4" fmla="*/ 59701 w 1166285"/>
              <a:gd name="connsiteY4" fmla="*/ 1066083 h 1315046"/>
              <a:gd name="connsiteX5" fmla="*/ 534844 w 1166285"/>
              <a:gd name="connsiteY5" fmla="*/ 1303654 h 1315046"/>
              <a:gd name="connsiteX6" fmla="*/ 631443 w 1166285"/>
              <a:gd name="connsiteY6" fmla="*/ 1303654 h 1315046"/>
              <a:gd name="connsiteX7" fmla="*/ 1106584 w 1166285"/>
              <a:gd name="connsiteY7" fmla="*/ 1066083 h 1315046"/>
              <a:gd name="connsiteX8" fmla="*/ 1166285 w 1166285"/>
              <a:gd name="connsiteY8" fmla="*/ 969484 h 1315046"/>
              <a:gd name="connsiteX9" fmla="*/ 1166285 w 1166285"/>
              <a:gd name="connsiteY9" fmla="*/ 345562 h 1315046"/>
              <a:gd name="connsiteX10" fmla="*/ 1106584 w 1166285"/>
              <a:gd name="connsiteY10" fmla="*/ 248964 h 1315046"/>
              <a:gd name="connsiteX11" fmla="*/ 631443 w 1166285"/>
              <a:gd name="connsiteY11" fmla="*/ 11393 h 1315046"/>
              <a:gd name="connsiteX12" fmla="*/ 534844 w 1166285"/>
              <a:gd name="connsiteY12" fmla="*/ 11393 h 131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6285" h="1315046">
                <a:moveTo>
                  <a:pt x="534844" y="11393"/>
                </a:moveTo>
                <a:lnTo>
                  <a:pt x="59701" y="248964"/>
                </a:lnTo>
                <a:cubicBezTo>
                  <a:pt x="23104" y="267263"/>
                  <a:pt x="0" y="304646"/>
                  <a:pt x="0" y="345563"/>
                </a:cubicBezTo>
                <a:lnTo>
                  <a:pt x="0" y="969484"/>
                </a:lnTo>
                <a:cubicBezTo>
                  <a:pt x="0" y="1010401"/>
                  <a:pt x="23104" y="1047784"/>
                  <a:pt x="59701" y="1066083"/>
                </a:cubicBezTo>
                <a:lnTo>
                  <a:pt x="534844" y="1303654"/>
                </a:lnTo>
                <a:cubicBezTo>
                  <a:pt x="565224" y="1318844"/>
                  <a:pt x="601062" y="1318844"/>
                  <a:pt x="631443" y="1303654"/>
                </a:cubicBezTo>
                <a:lnTo>
                  <a:pt x="1106584" y="1066083"/>
                </a:lnTo>
                <a:cubicBezTo>
                  <a:pt x="1143181" y="1047784"/>
                  <a:pt x="1166285" y="1010401"/>
                  <a:pt x="1166285" y="969484"/>
                </a:cubicBezTo>
                <a:lnTo>
                  <a:pt x="1166285" y="345562"/>
                </a:lnTo>
                <a:cubicBezTo>
                  <a:pt x="1166285" y="304646"/>
                  <a:pt x="1143181" y="267263"/>
                  <a:pt x="1106584" y="248964"/>
                </a:cubicBezTo>
                <a:lnTo>
                  <a:pt x="631443" y="11393"/>
                </a:lnTo>
                <a:cubicBezTo>
                  <a:pt x="601062" y="-3797"/>
                  <a:pt x="565224" y="-3797"/>
                  <a:pt x="534844" y="11393"/>
                </a:cubicBezTo>
              </a:path>
            </a:pathLst>
          </a:custGeom>
          <a:gradFill>
            <a:gsLst>
              <a:gs pos="0">
                <a:schemeClr val="accent1">
                  <a:lumMod val="60000"/>
                  <a:lumOff val="40000"/>
                  <a:alpha val="100000"/>
                </a:schemeClr>
              </a:gs>
              <a:gs pos="100000">
                <a:schemeClr val="accent1">
                  <a:alpha val="100000"/>
                </a:schemeClr>
              </a:gs>
            </a:gsLst>
            <a:lin ang="2700000" scaled="0"/>
          </a:gradFill>
          <a:ln w="9525" cap="flat">
            <a:noFill/>
            <a:prstDash val="solid"/>
            <a:miter/>
          </a:ln>
          <a:effectLst>
            <a:outerShdw blurRad="152400" dist="76200" dir="2700000" algn="tl" rotWithShape="0">
              <a:schemeClr val="accent1">
                <a:alpha val="20000"/>
              </a:schemeClr>
            </a:outerShdw>
          </a:effectLst>
        </p:spPr>
        <p:txBody>
          <a:bodyPr wrap="none" lIns="0" tIns="0" rIns="0" bIns="0" rtlCol="0" anchor="ctr">
            <a:noAutofit/>
          </a:bodyPr>
          <a:p>
            <a:pPr algn="ctr"/>
            <a:r>
              <a:rPr lang="en-US" altLang="zh-CN" b="1" dirty="0">
                <a:solidFill>
                  <a:srgbClr val="FFFFFF"/>
                </a:solidFill>
                <a:latin typeface="+mn-ea"/>
              </a:rPr>
              <a:t>05</a:t>
            </a:r>
            <a:endParaRPr lang="en-US" altLang="zh-CN" b="1" dirty="0">
              <a:solidFill>
                <a:srgbClr val="FFFFFF"/>
              </a:solidFill>
              <a:latin typeface="+mn-ea"/>
            </a:endParaRPr>
          </a:p>
        </p:txBody>
      </p:sp>
      <p:cxnSp>
        <p:nvCxnSpPr>
          <p:cNvPr id="36" name="直接连接符 35"/>
          <p:cNvCxnSpPr/>
          <p:nvPr>
            <p:custDataLst>
              <p:tags r:id="rId4"/>
            </p:custDataLst>
          </p:nvPr>
        </p:nvCxnSpPr>
        <p:spPr>
          <a:xfrm>
            <a:off x="3824605" y="4550728"/>
            <a:ext cx="792000" cy="0"/>
          </a:xfrm>
          <a:prstGeom prst="line">
            <a:avLst/>
          </a:prstGeom>
          <a:ln w="9525">
            <a:gradFill>
              <a:gsLst>
                <a:gs pos="0">
                  <a:schemeClr val="accent1">
                    <a:alpha val="100000"/>
                  </a:schemeClr>
                </a:gs>
                <a:gs pos="100000">
                  <a:schemeClr val="accent1">
                    <a:lumMod val="60000"/>
                    <a:lumOff val="40000"/>
                    <a:alpha val="100000"/>
                  </a:schemeClr>
                </a:gs>
              </a:gsLst>
              <a:lin ang="0" scaled="0"/>
            </a:gradFill>
            <a:headEnd type="oval"/>
          </a:ln>
        </p:spPr>
        <p:style>
          <a:lnRef idx="1">
            <a:schemeClr val="accent1"/>
          </a:lnRef>
          <a:fillRef idx="0">
            <a:schemeClr val="accent1"/>
          </a:fillRef>
          <a:effectRef idx="0">
            <a:schemeClr val="accent1"/>
          </a:effectRef>
          <a:fontRef idx="minor">
            <a:schemeClr val="tx1"/>
          </a:fontRef>
        </p:style>
      </p:cxnSp>
      <p:sp>
        <p:nvSpPr>
          <p:cNvPr id="37" name="矩形: 圆角 1"/>
          <p:cNvSpPr/>
          <p:nvPr>
            <p:custDataLst>
              <p:tags r:id="rId5"/>
            </p:custDataLst>
          </p:nvPr>
        </p:nvSpPr>
        <p:spPr>
          <a:xfrm flipH="1">
            <a:off x="5180965" y="3066098"/>
            <a:ext cx="1830838" cy="1830838"/>
          </a:xfrm>
          <a:prstGeom prst="roundRect">
            <a:avLst>
              <a:gd name="adj" fmla="val 17214"/>
            </a:avLst>
          </a:prstGeom>
          <a:gradFill flip="none" rotWithShape="0">
            <a:gsLst>
              <a:gs pos="100000">
                <a:schemeClr val="accent2">
                  <a:lumMod val="20000"/>
                  <a:lumOff val="80000"/>
                  <a:alpha val="20000"/>
                </a:schemeClr>
              </a:gs>
              <a:gs pos="4000">
                <a:schemeClr val="accent2">
                  <a:lumMod val="60000"/>
                  <a:lumOff val="40000"/>
                  <a:alpha val="20000"/>
                </a:schemeClr>
              </a:gs>
            </a:gsLst>
            <a:lin ang="18900000" scaled="0"/>
            <a:tileRect/>
          </a:gradFill>
          <a:ln w="34925">
            <a:gradFill flip="none" rotWithShape="1">
              <a:gsLst>
                <a:gs pos="55000">
                  <a:schemeClr val="accent2">
                    <a:alpha val="0"/>
                  </a:schemeClr>
                </a:gs>
                <a:gs pos="100000">
                  <a:schemeClr val="accent2">
                    <a:alpha val="40000"/>
                  </a:schemeClr>
                </a:gs>
              </a:gsLst>
              <a:lin ang="2700000" scaled="1"/>
              <a:tileRect/>
            </a:gradFill>
          </a:ln>
          <a:effectLst/>
          <a:scene3d>
            <a:camera prst="isometricTopUp"/>
            <a:lightRig rig="threePt" dir="t"/>
          </a:scene3d>
          <a:sp3d prstMaterial="metal">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39" name="Freeform 488"/>
          <p:cNvSpPr/>
          <p:nvPr>
            <p:custDataLst>
              <p:tags r:id="rId6"/>
            </p:custDataLst>
          </p:nvPr>
        </p:nvSpPr>
        <p:spPr>
          <a:xfrm>
            <a:off x="6998335" y="3667443"/>
            <a:ext cx="549984" cy="628075"/>
          </a:xfrm>
          <a:custGeom>
            <a:avLst/>
            <a:gdLst>
              <a:gd name="connsiteX0" fmla="*/ 534844 w 1166285"/>
              <a:gd name="connsiteY0" fmla="*/ 11393 h 1315046"/>
              <a:gd name="connsiteX1" fmla="*/ 59701 w 1166285"/>
              <a:gd name="connsiteY1" fmla="*/ 248964 h 1315046"/>
              <a:gd name="connsiteX2" fmla="*/ 0 w 1166285"/>
              <a:gd name="connsiteY2" fmla="*/ 345563 h 1315046"/>
              <a:gd name="connsiteX3" fmla="*/ 0 w 1166285"/>
              <a:gd name="connsiteY3" fmla="*/ 969484 h 1315046"/>
              <a:gd name="connsiteX4" fmla="*/ 59701 w 1166285"/>
              <a:gd name="connsiteY4" fmla="*/ 1066083 h 1315046"/>
              <a:gd name="connsiteX5" fmla="*/ 534844 w 1166285"/>
              <a:gd name="connsiteY5" fmla="*/ 1303654 h 1315046"/>
              <a:gd name="connsiteX6" fmla="*/ 631443 w 1166285"/>
              <a:gd name="connsiteY6" fmla="*/ 1303654 h 1315046"/>
              <a:gd name="connsiteX7" fmla="*/ 1106584 w 1166285"/>
              <a:gd name="connsiteY7" fmla="*/ 1066083 h 1315046"/>
              <a:gd name="connsiteX8" fmla="*/ 1166285 w 1166285"/>
              <a:gd name="connsiteY8" fmla="*/ 969484 h 1315046"/>
              <a:gd name="connsiteX9" fmla="*/ 1166285 w 1166285"/>
              <a:gd name="connsiteY9" fmla="*/ 345562 h 1315046"/>
              <a:gd name="connsiteX10" fmla="*/ 1106584 w 1166285"/>
              <a:gd name="connsiteY10" fmla="*/ 248964 h 1315046"/>
              <a:gd name="connsiteX11" fmla="*/ 631443 w 1166285"/>
              <a:gd name="connsiteY11" fmla="*/ 11393 h 1315046"/>
              <a:gd name="connsiteX12" fmla="*/ 534844 w 1166285"/>
              <a:gd name="connsiteY12" fmla="*/ 11393 h 131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6285" h="1315046">
                <a:moveTo>
                  <a:pt x="534844" y="11393"/>
                </a:moveTo>
                <a:lnTo>
                  <a:pt x="59701" y="248964"/>
                </a:lnTo>
                <a:cubicBezTo>
                  <a:pt x="23104" y="267263"/>
                  <a:pt x="0" y="304646"/>
                  <a:pt x="0" y="345563"/>
                </a:cubicBezTo>
                <a:lnTo>
                  <a:pt x="0" y="969484"/>
                </a:lnTo>
                <a:cubicBezTo>
                  <a:pt x="0" y="1010401"/>
                  <a:pt x="23104" y="1047784"/>
                  <a:pt x="59701" y="1066083"/>
                </a:cubicBezTo>
                <a:lnTo>
                  <a:pt x="534844" y="1303654"/>
                </a:lnTo>
                <a:cubicBezTo>
                  <a:pt x="565224" y="1318844"/>
                  <a:pt x="601062" y="1318844"/>
                  <a:pt x="631443" y="1303654"/>
                </a:cubicBezTo>
                <a:lnTo>
                  <a:pt x="1106584" y="1066083"/>
                </a:lnTo>
                <a:cubicBezTo>
                  <a:pt x="1143181" y="1047784"/>
                  <a:pt x="1166285" y="1010401"/>
                  <a:pt x="1166285" y="969484"/>
                </a:cubicBezTo>
                <a:lnTo>
                  <a:pt x="1166285" y="345562"/>
                </a:lnTo>
                <a:cubicBezTo>
                  <a:pt x="1166285" y="304646"/>
                  <a:pt x="1143181" y="267263"/>
                  <a:pt x="1106584" y="248964"/>
                </a:cubicBezTo>
                <a:lnTo>
                  <a:pt x="631443" y="11393"/>
                </a:lnTo>
                <a:cubicBezTo>
                  <a:pt x="601062" y="-3797"/>
                  <a:pt x="565224" y="-3797"/>
                  <a:pt x="534844" y="11393"/>
                </a:cubicBezTo>
              </a:path>
            </a:pathLst>
          </a:custGeom>
          <a:gradFill>
            <a:gsLst>
              <a:gs pos="0">
                <a:schemeClr val="accent2">
                  <a:lumMod val="60000"/>
                  <a:lumOff val="40000"/>
                  <a:alpha val="100000"/>
                </a:schemeClr>
              </a:gs>
              <a:gs pos="100000">
                <a:schemeClr val="accent2">
                  <a:alpha val="100000"/>
                </a:schemeClr>
              </a:gs>
            </a:gsLst>
            <a:lin ang="2700000" scaled="0"/>
          </a:gradFill>
          <a:ln w="9525" cap="flat">
            <a:noFill/>
            <a:prstDash val="solid"/>
            <a:miter/>
          </a:ln>
          <a:effectLst>
            <a:outerShdw blurRad="152400" dist="76200" dir="2700000" algn="tl" rotWithShape="0">
              <a:schemeClr val="accent2">
                <a:alpha val="20000"/>
              </a:schemeClr>
            </a:outerShdw>
          </a:effectLst>
        </p:spPr>
        <p:txBody>
          <a:bodyPr wrap="none" lIns="0" tIns="0" rIns="0" bIns="0" rtlCol="0" anchor="ctr">
            <a:noAutofit/>
          </a:bodyPr>
          <a:p>
            <a:pPr algn="ctr"/>
            <a:r>
              <a:rPr lang="en-US" altLang="zh-CN" b="1" dirty="0">
                <a:solidFill>
                  <a:srgbClr val="FFFFFF"/>
                </a:solidFill>
                <a:latin typeface="+mn-ea"/>
              </a:rPr>
              <a:t>04</a:t>
            </a:r>
            <a:endParaRPr lang="en-US" altLang="zh-CN" b="1" dirty="0">
              <a:solidFill>
                <a:srgbClr val="FFFFFF"/>
              </a:solidFill>
              <a:latin typeface="+mn-ea"/>
            </a:endParaRPr>
          </a:p>
        </p:txBody>
      </p:sp>
      <p:cxnSp>
        <p:nvCxnSpPr>
          <p:cNvPr id="40" name="直接连接符 39"/>
          <p:cNvCxnSpPr/>
          <p:nvPr>
            <p:custDataLst>
              <p:tags r:id="rId7"/>
            </p:custDataLst>
          </p:nvPr>
        </p:nvCxnSpPr>
        <p:spPr>
          <a:xfrm flipH="1">
            <a:off x="7552055" y="3984308"/>
            <a:ext cx="792000" cy="0"/>
          </a:xfrm>
          <a:prstGeom prst="line">
            <a:avLst/>
          </a:prstGeom>
          <a:ln w="9525">
            <a:gradFill>
              <a:gsLst>
                <a:gs pos="0">
                  <a:schemeClr val="accent2">
                    <a:alpha val="100000"/>
                  </a:schemeClr>
                </a:gs>
                <a:gs pos="100000">
                  <a:schemeClr val="accent2">
                    <a:lumMod val="60000"/>
                    <a:lumOff val="40000"/>
                    <a:alpha val="100000"/>
                  </a:schemeClr>
                </a:gs>
              </a:gsLst>
              <a:lin ang="0" scaled="0"/>
            </a:gradFill>
            <a:headEnd type="oval"/>
          </a:ln>
        </p:spPr>
        <p:style>
          <a:lnRef idx="1">
            <a:schemeClr val="accent1"/>
          </a:lnRef>
          <a:fillRef idx="0">
            <a:schemeClr val="accent1"/>
          </a:fillRef>
          <a:effectRef idx="0">
            <a:schemeClr val="accent1"/>
          </a:effectRef>
          <a:fontRef idx="minor">
            <a:schemeClr val="tx1"/>
          </a:fontRef>
        </p:style>
      </p:cxnSp>
      <p:sp>
        <p:nvSpPr>
          <p:cNvPr id="41" name="矩形: 圆角 10"/>
          <p:cNvSpPr/>
          <p:nvPr>
            <p:custDataLst>
              <p:tags r:id="rId8"/>
            </p:custDataLst>
          </p:nvPr>
        </p:nvSpPr>
        <p:spPr>
          <a:xfrm flipH="1">
            <a:off x="5180965" y="2497138"/>
            <a:ext cx="1830838" cy="1830838"/>
          </a:xfrm>
          <a:prstGeom prst="roundRect">
            <a:avLst>
              <a:gd name="adj" fmla="val 17214"/>
            </a:avLst>
          </a:prstGeom>
          <a:gradFill flip="none" rotWithShape="0">
            <a:gsLst>
              <a:gs pos="100000">
                <a:schemeClr val="accent1">
                  <a:lumMod val="20000"/>
                  <a:lumOff val="80000"/>
                  <a:alpha val="20000"/>
                </a:schemeClr>
              </a:gs>
              <a:gs pos="4000">
                <a:schemeClr val="accent1">
                  <a:lumMod val="60000"/>
                  <a:lumOff val="40000"/>
                  <a:alpha val="20000"/>
                </a:schemeClr>
              </a:gs>
            </a:gsLst>
            <a:lin ang="18900000" scaled="0"/>
            <a:tileRect/>
          </a:gradFill>
          <a:ln w="34925">
            <a:gradFill flip="none" rotWithShape="1">
              <a:gsLst>
                <a:gs pos="55000">
                  <a:schemeClr val="accent1">
                    <a:alpha val="0"/>
                  </a:schemeClr>
                </a:gs>
                <a:gs pos="100000">
                  <a:schemeClr val="accent1">
                    <a:alpha val="40000"/>
                  </a:schemeClr>
                </a:gs>
              </a:gsLst>
              <a:lin ang="2700000" scaled="1"/>
              <a:tileRect/>
            </a:gradFill>
          </a:ln>
          <a:effectLst/>
          <a:scene3d>
            <a:camera prst="isometricTopUp"/>
            <a:lightRig rig="threePt" dir="t"/>
          </a:scene3d>
          <a:sp3d prstMaterial="metal">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42" name="Freeform 488"/>
          <p:cNvSpPr/>
          <p:nvPr>
            <p:custDataLst>
              <p:tags r:id="rId9"/>
            </p:custDataLst>
          </p:nvPr>
        </p:nvSpPr>
        <p:spPr>
          <a:xfrm>
            <a:off x="4615180" y="3128328"/>
            <a:ext cx="549984" cy="628075"/>
          </a:xfrm>
          <a:custGeom>
            <a:avLst/>
            <a:gdLst>
              <a:gd name="connsiteX0" fmla="*/ 534844 w 1166285"/>
              <a:gd name="connsiteY0" fmla="*/ 11393 h 1315046"/>
              <a:gd name="connsiteX1" fmla="*/ 59701 w 1166285"/>
              <a:gd name="connsiteY1" fmla="*/ 248964 h 1315046"/>
              <a:gd name="connsiteX2" fmla="*/ 0 w 1166285"/>
              <a:gd name="connsiteY2" fmla="*/ 345563 h 1315046"/>
              <a:gd name="connsiteX3" fmla="*/ 0 w 1166285"/>
              <a:gd name="connsiteY3" fmla="*/ 969484 h 1315046"/>
              <a:gd name="connsiteX4" fmla="*/ 59701 w 1166285"/>
              <a:gd name="connsiteY4" fmla="*/ 1066083 h 1315046"/>
              <a:gd name="connsiteX5" fmla="*/ 534844 w 1166285"/>
              <a:gd name="connsiteY5" fmla="*/ 1303654 h 1315046"/>
              <a:gd name="connsiteX6" fmla="*/ 631443 w 1166285"/>
              <a:gd name="connsiteY6" fmla="*/ 1303654 h 1315046"/>
              <a:gd name="connsiteX7" fmla="*/ 1106584 w 1166285"/>
              <a:gd name="connsiteY7" fmla="*/ 1066083 h 1315046"/>
              <a:gd name="connsiteX8" fmla="*/ 1166285 w 1166285"/>
              <a:gd name="connsiteY8" fmla="*/ 969484 h 1315046"/>
              <a:gd name="connsiteX9" fmla="*/ 1166285 w 1166285"/>
              <a:gd name="connsiteY9" fmla="*/ 345562 h 1315046"/>
              <a:gd name="connsiteX10" fmla="*/ 1106584 w 1166285"/>
              <a:gd name="connsiteY10" fmla="*/ 248964 h 1315046"/>
              <a:gd name="connsiteX11" fmla="*/ 631443 w 1166285"/>
              <a:gd name="connsiteY11" fmla="*/ 11393 h 1315046"/>
              <a:gd name="connsiteX12" fmla="*/ 534844 w 1166285"/>
              <a:gd name="connsiteY12" fmla="*/ 11393 h 131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6285" h="1315046">
                <a:moveTo>
                  <a:pt x="534844" y="11393"/>
                </a:moveTo>
                <a:lnTo>
                  <a:pt x="59701" y="248964"/>
                </a:lnTo>
                <a:cubicBezTo>
                  <a:pt x="23104" y="267263"/>
                  <a:pt x="0" y="304646"/>
                  <a:pt x="0" y="345563"/>
                </a:cubicBezTo>
                <a:lnTo>
                  <a:pt x="0" y="969484"/>
                </a:lnTo>
                <a:cubicBezTo>
                  <a:pt x="0" y="1010401"/>
                  <a:pt x="23104" y="1047784"/>
                  <a:pt x="59701" y="1066083"/>
                </a:cubicBezTo>
                <a:lnTo>
                  <a:pt x="534844" y="1303654"/>
                </a:lnTo>
                <a:cubicBezTo>
                  <a:pt x="565224" y="1318844"/>
                  <a:pt x="601062" y="1318844"/>
                  <a:pt x="631443" y="1303654"/>
                </a:cubicBezTo>
                <a:lnTo>
                  <a:pt x="1106584" y="1066083"/>
                </a:lnTo>
                <a:cubicBezTo>
                  <a:pt x="1143181" y="1047784"/>
                  <a:pt x="1166285" y="1010401"/>
                  <a:pt x="1166285" y="969484"/>
                </a:cubicBezTo>
                <a:lnTo>
                  <a:pt x="1166285" y="345562"/>
                </a:lnTo>
                <a:cubicBezTo>
                  <a:pt x="1166285" y="304646"/>
                  <a:pt x="1143181" y="267263"/>
                  <a:pt x="1106584" y="248964"/>
                </a:cubicBezTo>
                <a:lnTo>
                  <a:pt x="631443" y="11393"/>
                </a:lnTo>
                <a:cubicBezTo>
                  <a:pt x="601062" y="-3797"/>
                  <a:pt x="565224" y="-3797"/>
                  <a:pt x="534844" y="11393"/>
                </a:cubicBezTo>
              </a:path>
            </a:pathLst>
          </a:custGeom>
          <a:gradFill>
            <a:gsLst>
              <a:gs pos="0">
                <a:schemeClr val="accent1">
                  <a:lumMod val="60000"/>
                  <a:lumOff val="40000"/>
                  <a:alpha val="100000"/>
                </a:schemeClr>
              </a:gs>
              <a:gs pos="100000">
                <a:schemeClr val="accent1">
                  <a:alpha val="100000"/>
                </a:schemeClr>
              </a:gs>
            </a:gsLst>
            <a:lin ang="2700000" scaled="0"/>
          </a:gradFill>
          <a:ln w="9525" cap="flat">
            <a:noFill/>
            <a:prstDash val="solid"/>
            <a:miter/>
          </a:ln>
          <a:effectLst>
            <a:outerShdw blurRad="152400" dist="76200" dir="2700000" algn="tl" rotWithShape="0">
              <a:schemeClr val="accent1">
                <a:alpha val="20000"/>
              </a:schemeClr>
            </a:outerShdw>
          </a:effectLst>
        </p:spPr>
        <p:txBody>
          <a:bodyPr wrap="none" lIns="0" tIns="0" rIns="0" bIns="0" rtlCol="0" anchor="ctr">
            <a:noAutofit/>
          </a:bodyPr>
          <a:p>
            <a:pPr algn="ctr"/>
            <a:r>
              <a:rPr lang="en-US" altLang="zh-CN" b="1" dirty="0">
                <a:solidFill>
                  <a:srgbClr val="FFFFFF"/>
                </a:solidFill>
                <a:latin typeface="+mn-ea"/>
              </a:rPr>
              <a:t>03</a:t>
            </a:r>
            <a:endParaRPr lang="en-US" altLang="zh-CN" b="1" dirty="0">
              <a:solidFill>
                <a:srgbClr val="FFFFFF"/>
              </a:solidFill>
              <a:latin typeface="+mn-ea"/>
            </a:endParaRPr>
          </a:p>
        </p:txBody>
      </p:sp>
      <p:cxnSp>
        <p:nvCxnSpPr>
          <p:cNvPr id="43" name="直接连接符 42"/>
          <p:cNvCxnSpPr/>
          <p:nvPr>
            <p:custDataLst>
              <p:tags r:id="rId10"/>
            </p:custDataLst>
          </p:nvPr>
        </p:nvCxnSpPr>
        <p:spPr>
          <a:xfrm>
            <a:off x="3824605" y="3440748"/>
            <a:ext cx="792000" cy="0"/>
          </a:xfrm>
          <a:prstGeom prst="line">
            <a:avLst/>
          </a:prstGeom>
          <a:ln w="9525">
            <a:gradFill>
              <a:gsLst>
                <a:gs pos="0">
                  <a:schemeClr val="accent1">
                    <a:alpha val="100000"/>
                  </a:schemeClr>
                </a:gs>
                <a:gs pos="100000">
                  <a:schemeClr val="accent1">
                    <a:lumMod val="60000"/>
                    <a:lumOff val="40000"/>
                    <a:alpha val="100000"/>
                  </a:schemeClr>
                </a:gs>
              </a:gsLst>
              <a:lin ang="0" scaled="0"/>
            </a:gradFill>
            <a:headEnd type="oval"/>
          </a:ln>
        </p:spPr>
        <p:style>
          <a:lnRef idx="1">
            <a:schemeClr val="accent1"/>
          </a:lnRef>
          <a:fillRef idx="0">
            <a:schemeClr val="accent1"/>
          </a:fillRef>
          <a:effectRef idx="0">
            <a:schemeClr val="accent1"/>
          </a:effectRef>
          <a:fontRef idx="minor">
            <a:schemeClr val="tx1"/>
          </a:fontRef>
        </p:style>
      </p:cxnSp>
      <p:sp>
        <p:nvSpPr>
          <p:cNvPr id="44" name="矩形: 圆角 4"/>
          <p:cNvSpPr/>
          <p:nvPr>
            <p:custDataLst>
              <p:tags r:id="rId11"/>
            </p:custDataLst>
          </p:nvPr>
        </p:nvSpPr>
        <p:spPr>
          <a:xfrm flipH="1">
            <a:off x="5180965" y="1959928"/>
            <a:ext cx="1830838" cy="1830838"/>
          </a:xfrm>
          <a:prstGeom prst="roundRect">
            <a:avLst>
              <a:gd name="adj" fmla="val 17214"/>
            </a:avLst>
          </a:prstGeom>
          <a:gradFill flip="none" rotWithShape="0">
            <a:gsLst>
              <a:gs pos="100000">
                <a:schemeClr val="accent2">
                  <a:lumMod val="20000"/>
                  <a:lumOff val="80000"/>
                  <a:alpha val="20000"/>
                </a:schemeClr>
              </a:gs>
              <a:gs pos="4000">
                <a:schemeClr val="accent2">
                  <a:lumMod val="60000"/>
                  <a:lumOff val="40000"/>
                  <a:alpha val="20000"/>
                </a:schemeClr>
              </a:gs>
            </a:gsLst>
            <a:lin ang="18900000" scaled="0"/>
            <a:tileRect/>
          </a:gradFill>
          <a:ln w="34925">
            <a:gradFill flip="none" rotWithShape="1">
              <a:gsLst>
                <a:gs pos="55000">
                  <a:schemeClr val="accent2">
                    <a:alpha val="0"/>
                  </a:schemeClr>
                </a:gs>
                <a:gs pos="100000">
                  <a:schemeClr val="accent2">
                    <a:alpha val="40000"/>
                  </a:schemeClr>
                </a:gs>
              </a:gsLst>
              <a:lin ang="2700000" scaled="1"/>
              <a:tileRect/>
            </a:gradFill>
          </a:ln>
          <a:effectLst/>
          <a:scene3d>
            <a:camera prst="isometricTopUp"/>
            <a:lightRig rig="threePt" dir="t"/>
          </a:scene3d>
          <a:sp3d prstMaterial="metal">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45" name="Freeform 488"/>
          <p:cNvSpPr/>
          <p:nvPr>
            <p:custDataLst>
              <p:tags r:id="rId12"/>
            </p:custDataLst>
          </p:nvPr>
        </p:nvSpPr>
        <p:spPr>
          <a:xfrm>
            <a:off x="6998335" y="2561273"/>
            <a:ext cx="549984" cy="628075"/>
          </a:xfrm>
          <a:custGeom>
            <a:avLst/>
            <a:gdLst>
              <a:gd name="connsiteX0" fmla="*/ 534844 w 1166285"/>
              <a:gd name="connsiteY0" fmla="*/ 11393 h 1315046"/>
              <a:gd name="connsiteX1" fmla="*/ 59701 w 1166285"/>
              <a:gd name="connsiteY1" fmla="*/ 248964 h 1315046"/>
              <a:gd name="connsiteX2" fmla="*/ 0 w 1166285"/>
              <a:gd name="connsiteY2" fmla="*/ 345563 h 1315046"/>
              <a:gd name="connsiteX3" fmla="*/ 0 w 1166285"/>
              <a:gd name="connsiteY3" fmla="*/ 969484 h 1315046"/>
              <a:gd name="connsiteX4" fmla="*/ 59701 w 1166285"/>
              <a:gd name="connsiteY4" fmla="*/ 1066083 h 1315046"/>
              <a:gd name="connsiteX5" fmla="*/ 534844 w 1166285"/>
              <a:gd name="connsiteY5" fmla="*/ 1303654 h 1315046"/>
              <a:gd name="connsiteX6" fmla="*/ 631443 w 1166285"/>
              <a:gd name="connsiteY6" fmla="*/ 1303654 h 1315046"/>
              <a:gd name="connsiteX7" fmla="*/ 1106584 w 1166285"/>
              <a:gd name="connsiteY7" fmla="*/ 1066083 h 1315046"/>
              <a:gd name="connsiteX8" fmla="*/ 1166285 w 1166285"/>
              <a:gd name="connsiteY8" fmla="*/ 969484 h 1315046"/>
              <a:gd name="connsiteX9" fmla="*/ 1166285 w 1166285"/>
              <a:gd name="connsiteY9" fmla="*/ 345562 h 1315046"/>
              <a:gd name="connsiteX10" fmla="*/ 1106584 w 1166285"/>
              <a:gd name="connsiteY10" fmla="*/ 248964 h 1315046"/>
              <a:gd name="connsiteX11" fmla="*/ 631443 w 1166285"/>
              <a:gd name="connsiteY11" fmla="*/ 11393 h 1315046"/>
              <a:gd name="connsiteX12" fmla="*/ 534844 w 1166285"/>
              <a:gd name="connsiteY12" fmla="*/ 11393 h 131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6285" h="1315046">
                <a:moveTo>
                  <a:pt x="534844" y="11393"/>
                </a:moveTo>
                <a:lnTo>
                  <a:pt x="59701" y="248964"/>
                </a:lnTo>
                <a:cubicBezTo>
                  <a:pt x="23104" y="267263"/>
                  <a:pt x="0" y="304646"/>
                  <a:pt x="0" y="345563"/>
                </a:cubicBezTo>
                <a:lnTo>
                  <a:pt x="0" y="969484"/>
                </a:lnTo>
                <a:cubicBezTo>
                  <a:pt x="0" y="1010401"/>
                  <a:pt x="23104" y="1047784"/>
                  <a:pt x="59701" y="1066083"/>
                </a:cubicBezTo>
                <a:lnTo>
                  <a:pt x="534844" y="1303654"/>
                </a:lnTo>
                <a:cubicBezTo>
                  <a:pt x="565224" y="1318844"/>
                  <a:pt x="601062" y="1318844"/>
                  <a:pt x="631443" y="1303654"/>
                </a:cubicBezTo>
                <a:lnTo>
                  <a:pt x="1106584" y="1066083"/>
                </a:lnTo>
                <a:cubicBezTo>
                  <a:pt x="1143181" y="1047784"/>
                  <a:pt x="1166285" y="1010401"/>
                  <a:pt x="1166285" y="969484"/>
                </a:cubicBezTo>
                <a:lnTo>
                  <a:pt x="1166285" y="345562"/>
                </a:lnTo>
                <a:cubicBezTo>
                  <a:pt x="1166285" y="304646"/>
                  <a:pt x="1143181" y="267263"/>
                  <a:pt x="1106584" y="248964"/>
                </a:cubicBezTo>
                <a:lnTo>
                  <a:pt x="631443" y="11393"/>
                </a:lnTo>
                <a:cubicBezTo>
                  <a:pt x="601062" y="-3797"/>
                  <a:pt x="565224" y="-3797"/>
                  <a:pt x="534844" y="11393"/>
                </a:cubicBezTo>
              </a:path>
            </a:pathLst>
          </a:custGeom>
          <a:gradFill>
            <a:gsLst>
              <a:gs pos="0">
                <a:schemeClr val="accent2">
                  <a:lumMod val="60000"/>
                  <a:lumOff val="40000"/>
                  <a:alpha val="100000"/>
                </a:schemeClr>
              </a:gs>
              <a:gs pos="100000">
                <a:schemeClr val="accent2">
                  <a:alpha val="100000"/>
                </a:schemeClr>
              </a:gs>
            </a:gsLst>
            <a:lin ang="2700000" scaled="0"/>
          </a:gradFill>
          <a:ln w="9525" cap="flat">
            <a:noFill/>
            <a:prstDash val="solid"/>
            <a:miter/>
          </a:ln>
          <a:effectLst>
            <a:outerShdw blurRad="152400" dist="76200" dir="2700000" algn="tl" rotWithShape="0">
              <a:schemeClr val="accent2">
                <a:alpha val="20000"/>
              </a:schemeClr>
            </a:outerShdw>
          </a:effectLst>
        </p:spPr>
        <p:txBody>
          <a:bodyPr wrap="none" lIns="0" tIns="0" rIns="0" bIns="0" rtlCol="0" anchor="ctr">
            <a:noAutofit/>
          </a:bodyPr>
          <a:p>
            <a:pPr algn="ctr"/>
            <a:r>
              <a:rPr lang="en-US" altLang="zh-CN" b="1" dirty="0">
                <a:solidFill>
                  <a:srgbClr val="FFFFFF"/>
                </a:solidFill>
                <a:latin typeface="+mn-ea"/>
              </a:rPr>
              <a:t>02</a:t>
            </a:r>
            <a:endParaRPr lang="en-US" altLang="zh-CN" b="1" dirty="0">
              <a:solidFill>
                <a:srgbClr val="FFFFFF"/>
              </a:solidFill>
              <a:latin typeface="+mn-ea"/>
            </a:endParaRPr>
          </a:p>
        </p:txBody>
      </p:sp>
      <p:cxnSp>
        <p:nvCxnSpPr>
          <p:cNvPr id="46" name="直接连接符 45"/>
          <p:cNvCxnSpPr/>
          <p:nvPr>
            <p:custDataLst>
              <p:tags r:id="rId13"/>
            </p:custDataLst>
          </p:nvPr>
        </p:nvCxnSpPr>
        <p:spPr>
          <a:xfrm flipH="1">
            <a:off x="7552055" y="2878138"/>
            <a:ext cx="792000" cy="0"/>
          </a:xfrm>
          <a:prstGeom prst="line">
            <a:avLst/>
          </a:prstGeom>
          <a:ln w="9525">
            <a:gradFill>
              <a:gsLst>
                <a:gs pos="0">
                  <a:schemeClr val="accent2">
                    <a:alpha val="100000"/>
                  </a:schemeClr>
                </a:gs>
                <a:gs pos="100000">
                  <a:schemeClr val="accent2">
                    <a:lumMod val="60000"/>
                    <a:lumOff val="40000"/>
                    <a:alpha val="100000"/>
                  </a:schemeClr>
                </a:gs>
              </a:gsLst>
              <a:lin ang="0" scaled="0"/>
            </a:gradFill>
            <a:headEnd type="oval"/>
          </a:ln>
        </p:spPr>
        <p:style>
          <a:lnRef idx="1">
            <a:schemeClr val="accent1"/>
          </a:lnRef>
          <a:fillRef idx="0">
            <a:schemeClr val="accent1"/>
          </a:fillRef>
          <a:effectRef idx="0">
            <a:schemeClr val="accent1"/>
          </a:effectRef>
          <a:fontRef idx="minor">
            <a:schemeClr val="tx1"/>
          </a:fontRef>
        </p:style>
      </p:cxnSp>
      <p:sp>
        <p:nvSpPr>
          <p:cNvPr id="47" name="矩形: 圆角 20"/>
          <p:cNvSpPr/>
          <p:nvPr>
            <p:custDataLst>
              <p:tags r:id="rId14"/>
            </p:custDataLst>
          </p:nvPr>
        </p:nvSpPr>
        <p:spPr>
          <a:xfrm flipH="1">
            <a:off x="5180965" y="1420178"/>
            <a:ext cx="1830838" cy="1830838"/>
          </a:xfrm>
          <a:prstGeom prst="roundRect">
            <a:avLst>
              <a:gd name="adj" fmla="val 17214"/>
            </a:avLst>
          </a:prstGeom>
          <a:gradFill flip="none" rotWithShape="0">
            <a:gsLst>
              <a:gs pos="100000">
                <a:schemeClr val="accent1">
                  <a:lumMod val="20000"/>
                  <a:lumOff val="80000"/>
                  <a:alpha val="20000"/>
                </a:schemeClr>
              </a:gs>
              <a:gs pos="4000">
                <a:schemeClr val="accent1">
                  <a:lumMod val="60000"/>
                  <a:lumOff val="40000"/>
                  <a:alpha val="20000"/>
                </a:schemeClr>
              </a:gs>
            </a:gsLst>
            <a:lin ang="18900000" scaled="0"/>
            <a:tileRect/>
          </a:gradFill>
          <a:ln w="34925">
            <a:gradFill flip="none" rotWithShape="1">
              <a:gsLst>
                <a:gs pos="55000">
                  <a:schemeClr val="accent1">
                    <a:alpha val="0"/>
                  </a:schemeClr>
                </a:gs>
                <a:gs pos="100000">
                  <a:schemeClr val="accent1">
                    <a:alpha val="40000"/>
                  </a:schemeClr>
                </a:gs>
              </a:gsLst>
              <a:lin ang="2700000" scaled="1"/>
              <a:tileRect/>
            </a:gradFill>
          </a:ln>
          <a:effectLst/>
          <a:scene3d>
            <a:camera prst="isometricTopUp"/>
            <a:lightRig rig="threePt" dir="t"/>
          </a:scene3d>
          <a:sp3d prstMaterial="metal">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48" name="Freeform 488"/>
          <p:cNvSpPr/>
          <p:nvPr>
            <p:custDataLst>
              <p:tags r:id="rId15"/>
            </p:custDataLst>
          </p:nvPr>
        </p:nvSpPr>
        <p:spPr>
          <a:xfrm>
            <a:off x="4615180" y="2050733"/>
            <a:ext cx="549984" cy="628075"/>
          </a:xfrm>
          <a:custGeom>
            <a:avLst/>
            <a:gdLst>
              <a:gd name="connsiteX0" fmla="*/ 534844 w 1166285"/>
              <a:gd name="connsiteY0" fmla="*/ 11393 h 1315046"/>
              <a:gd name="connsiteX1" fmla="*/ 59701 w 1166285"/>
              <a:gd name="connsiteY1" fmla="*/ 248964 h 1315046"/>
              <a:gd name="connsiteX2" fmla="*/ 0 w 1166285"/>
              <a:gd name="connsiteY2" fmla="*/ 345563 h 1315046"/>
              <a:gd name="connsiteX3" fmla="*/ 0 w 1166285"/>
              <a:gd name="connsiteY3" fmla="*/ 969484 h 1315046"/>
              <a:gd name="connsiteX4" fmla="*/ 59701 w 1166285"/>
              <a:gd name="connsiteY4" fmla="*/ 1066083 h 1315046"/>
              <a:gd name="connsiteX5" fmla="*/ 534844 w 1166285"/>
              <a:gd name="connsiteY5" fmla="*/ 1303654 h 1315046"/>
              <a:gd name="connsiteX6" fmla="*/ 631443 w 1166285"/>
              <a:gd name="connsiteY6" fmla="*/ 1303654 h 1315046"/>
              <a:gd name="connsiteX7" fmla="*/ 1106584 w 1166285"/>
              <a:gd name="connsiteY7" fmla="*/ 1066083 h 1315046"/>
              <a:gd name="connsiteX8" fmla="*/ 1166285 w 1166285"/>
              <a:gd name="connsiteY8" fmla="*/ 969484 h 1315046"/>
              <a:gd name="connsiteX9" fmla="*/ 1166285 w 1166285"/>
              <a:gd name="connsiteY9" fmla="*/ 345562 h 1315046"/>
              <a:gd name="connsiteX10" fmla="*/ 1106584 w 1166285"/>
              <a:gd name="connsiteY10" fmla="*/ 248964 h 1315046"/>
              <a:gd name="connsiteX11" fmla="*/ 631443 w 1166285"/>
              <a:gd name="connsiteY11" fmla="*/ 11393 h 1315046"/>
              <a:gd name="connsiteX12" fmla="*/ 534844 w 1166285"/>
              <a:gd name="connsiteY12" fmla="*/ 11393 h 131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6285" h="1315046">
                <a:moveTo>
                  <a:pt x="534844" y="11393"/>
                </a:moveTo>
                <a:lnTo>
                  <a:pt x="59701" y="248964"/>
                </a:lnTo>
                <a:cubicBezTo>
                  <a:pt x="23104" y="267263"/>
                  <a:pt x="0" y="304646"/>
                  <a:pt x="0" y="345563"/>
                </a:cubicBezTo>
                <a:lnTo>
                  <a:pt x="0" y="969484"/>
                </a:lnTo>
                <a:cubicBezTo>
                  <a:pt x="0" y="1010401"/>
                  <a:pt x="23104" y="1047784"/>
                  <a:pt x="59701" y="1066083"/>
                </a:cubicBezTo>
                <a:lnTo>
                  <a:pt x="534844" y="1303654"/>
                </a:lnTo>
                <a:cubicBezTo>
                  <a:pt x="565224" y="1318844"/>
                  <a:pt x="601062" y="1318844"/>
                  <a:pt x="631443" y="1303654"/>
                </a:cubicBezTo>
                <a:lnTo>
                  <a:pt x="1106584" y="1066083"/>
                </a:lnTo>
                <a:cubicBezTo>
                  <a:pt x="1143181" y="1047784"/>
                  <a:pt x="1166285" y="1010401"/>
                  <a:pt x="1166285" y="969484"/>
                </a:cubicBezTo>
                <a:lnTo>
                  <a:pt x="1166285" y="345562"/>
                </a:lnTo>
                <a:cubicBezTo>
                  <a:pt x="1166285" y="304646"/>
                  <a:pt x="1143181" y="267263"/>
                  <a:pt x="1106584" y="248964"/>
                </a:cubicBezTo>
                <a:lnTo>
                  <a:pt x="631443" y="11393"/>
                </a:lnTo>
                <a:cubicBezTo>
                  <a:pt x="601062" y="-3797"/>
                  <a:pt x="565224" y="-3797"/>
                  <a:pt x="534844" y="11393"/>
                </a:cubicBezTo>
              </a:path>
            </a:pathLst>
          </a:custGeom>
          <a:gradFill>
            <a:gsLst>
              <a:gs pos="0">
                <a:schemeClr val="accent1">
                  <a:lumMod val="60000"/>
                  <a:lumOff val="40000"/>
                  <a:alpha val="100000"/>
                </a:schemeClr>
              </a:gs>
              <a:gs pos="100000">
                <a:schemeClr val="accent1">
                  <a:alpha val="100000"/>
                </a:schemeClr>
              </a:gs>
            </a:gsLst>
            <a:lin ang="2700000" scaled="0"/>
          </a:gradFill>
          <a:ln w="9525" cap="flat">
            <a:noFill/>
            <a:prstDash val="solid"/>
            <a:miter/>
          </a:ln>
          <a:effectLst>
            <a:outerShdw blurRad="152400" dist="76200" dir="2700000" algn="tl" rotWithShape="0">
              <a:schemeClr val="accent1">
                <a:alpha val="20000"/>
              </a:schemeClr>
            </a:outerShdw>
          </a:effectLst>
        </p:spPr>
        <p:txBody>
          <a:bodyPr wrap="none" lIns="0" tIns="0" rIns="0" bIns="0" rtlCol="0" anchor="ctr">
            <a:noAutofit/>
          </a:bodyPr>
          <a:p>
            <a:pPr algn="ctr"/>
            <a:r>
              <a:rPr lang="en-US" altLang="zh-CN" b="1" dirty="0">
                <a:solidFill>
                  <a:srgbClr val="FFFFFF"/>
                </a:solidFill>
                <a:latin typeface="+mn-ea"/>
              </a:rPr>
              <a:t>01</a:t>
            </a:r>
            <a:endParaRPr lang="en-US" altLang="zh-CN" b="1" dirty="0">
              <a:solidFill>
                <a:srgbClr val="FFFFFF"/>
              </a:solidFill>
              <a:latin typeface="+mn-ea"/>
            </a:endParaRPr>
          </a:p>
        </p:txBody>
      </p:sp>
      <p:cxnSp>
        <p:nvCxnSpPr>
          <p:cNvPr id="49" name="直接连接符 48"/>
          <p:cNvCxnSpPr/>
          <p:nvPr>
            <p:custDataLst>
              <p:tags r:id="rId16"/>
            </p:custDataLst>
          </p:nvPr>
        </p:nvCxnSpPr>
        <p:spPr>
          <a:xfrm>
            <a:off x="3824605" y="2363788"/>
            <a:ext cx="792000" cy="0"/>
          </a:xfrm>
          <a:prstGeom prst="line">
            <a:avLst/>
          </a:prstGeom>
          <a:ln w="9525">
            <a:gradFill>
              <a:gsLst>
                <a:gs pos="0">
                  <a:schemeClr val="accent1">
                    <a:alpha val="100000"/>
                  </a:schemeClr>
                </a:gs>
                <a:gs pos="100000">
                  <a:schemeClr val="accent1">
                    <a:lumMod val="60000"/>
                    <a:lumOff val="40000"/>
                    <a:alpha val="100000"/>
                  </a:schemeClr>
                </a:gs>
              </a:gsLst>
              <a:lin ang="0" scaled="0"/>
            </a:gradFill>
            <a:headEnd type="oval"/>
          </a:ln>
        </p:spPr>
        <p:style>
          <a:lnRef idx="1">
            <a:schemeClr val="accent1"/>
          </a:lnRef>
          <a:fillRef idx="0">
            <a:schemeClr val="accent1"/>
          </a:fillRef>
          <a:effectRef idx="0">
            <a:schemeClr val="accent1"/>
          </a:effectRef>
          <a:fontRef idx="minor">
            <a:schemeClr val="tx1"/>
          </a:fontRef>
        </p:style>
      </p:cxnSp>
      <p:sp>
        <p:nvSpPr>
          <p:cNvPr id="50" name="矩形 49"/>
          <p:cNvSpPr/>
          <p:nvPr>
            <p:custDataLst>
              <p:tags r:id="rId17"/>
            </p:custDataLst>
          </p:nvPr>
        </p:nvSpPr>
        <p:spPr>
          <a:xfrm>
            <a:off x="8486775" y="2497138"/>
            <a:ext cx="2137659" cy="523822"/>
          </a:xfrm>
          <a:prstGeom prst="rect">
            <a:avLst/>
          </a:prstGeom>
          <a:noFill/>
        </p:spPr>
        <p:txBody>
          <a:bodyPr wrap="square" lIns="0" tIns="0" rIns="0" bIns="0" rtlCol="0" anchor="b">
            <a:noAutofit/>
          </a:bodyPr>
          <a:p>
            <a:pPr>
              <a:spcBef>
                <a:spcPct val="0"/>
              </a:spcBef>
              <a:spcAft>
                <a:spcPct val="0"/>
              </a:spcAft>
            </a:pPr>
            <a:r>
              <a:rPr lang="zh-CN" altLang="en-US" sz="2000" b="1" dirty="0">
                <a:solidFill>
                  <a:schemeClr val="accent2"/>
                </a:solidFill>
                <a:latin typeface="+mn-ea"/>
                <a:cs typeface="+mn-ea"/>
              </a:rPr>
              <a:t>研究目的</a:t>
            </a:r>
            <a:endParaRPr lang="zh-CN" altLang="en-US" sz="2000" b="1" dirty="0">
              <a:solidFill>
                <a:schemeClr val="accent2"/>
              </a:solidFill>
              <a:latin typeface="+mn-ea"/>
              <a:cs typeface="+mn-ea"/>
            </a:endParaRPr>
          </a:p>
        </p:txBody>
      </p:sp>
      <p:sp>
        <p:nvSpPr>
          <p:cNvPr id="52" name="矩形 51"/>
          <p:cNvSpPr/>
          <p:nvPr>
            <p:custDataLst>
              <p:tags r:id="rId18"/>
            </p:custDataLst>
          </p:nvPr>
        </p:nvSpPr>
        <p:spPr>
          <a:xfrm>
            <a:off x="8486775" y="3623628"/>
            <a:ext cx="2137659" cy="491518"/>
          </a:xfrm>
          <a:prstGeom prst="rect">
            <a:avLst/>
          </a:prstGeom>
          <a:noFill/>
        </p:spPr>
        <p:txBody>
          <a:bodyPr wrap="square" lIns="0" tIns="0" rIns="0" bIns="0" rtlCol="0" anchor="b">
            <a:noAutofit/>
          </a:bodyPr>
          <a:p>
            <a:pPr>
              <a:spcBef>
                <a:spcPct val="0"/>
              </a:spcBef>
              <a:spcAft>
                <a:spcPct val="0"/>
              </a:spcAft>
            </a:pPr>
            <a:r>
              <a:rPr lang="zh-CN" altLang="en-US" sz="2000" b="1" dirty="0">
                <a:solidFill>
                  <a:schemeClr val="accent2"/>
                </a:solidFill>
                <a:latin typeface="+mn-ea"/>
                <a:cs typeface="+mn-ea"/>
              </a:rPr>
              <a:t>仿真结果</a:t>
            </a:r>
            <a:endParaRPr lang="zh-CN" altLang="en-US" sz="2000" b="1" dirty="0">
              <a:solidFill>
                <a:schemeClr val="accent2"/>
              </a:solidFill>
              <a:latin typeface="+mn-ea"/>
              <a:cs typeface="+mn-ea"/>
            </a:endParaRPr>
          </a:p>
        </p:txBody>
      </p:sp>
      <p:sp>
        <p:nvSpPr>
          <p:cNvPr id="54" name="矩形 53"/>
          <p:cNvSpPr/>
          <p:nvPr>
            <p:custDataLst>
              <p:tags r:id="rId19"/>
            </p:custDataLst>
          </p:nvPr>
        </p:nvSpPr>
        <p:spPr>
          <a:xfrm>
            <a:off x="1569085" y="4237673"/>
            <a:ext cx="2137659" cy="452784"/>
          </a:xfrm>
          <a:prstGeom prst="rect">
            <a:avLst/>
          </a:prstGeom>
          <a:noFill/>
        </p:spPr>
        <p:txBody>
          <a:bodyPr wrap="square" lIns="0" tIns="0" rIns="0" bIns="0" rtlCol="0" anchor="b">
            <a:noAutofit/>
          </a:bodyPr>
          <a:p>
            <a:pPr algn="r">
              <a:spcBef>
                <a:spcPct val="0"/>
              </a:spcBef>
              <a:spcAft>
                <a:spcPct val="0"/>
              </a:spcAft>
            </a:pPr>
            <a:r>
              <a:rPr lang="zh-CN" altLang="en-US" sz="2000" b="1" dirty="0">
                <a:solidFill>
                  <a:schemeClr val="accent1"/>
                </a:solidFill>
                <a:latin typeface="+mn-ea"/>
                <a:cs typeface="+mn-ea"/>
              </a:rPr>
              <a:t>结论</a:t>
            </a:r>
            <a:endParaRPr lang="zh-CN" altLang="en-US" sz="2000" b="1" dirty="0">
              <a:solidFill>
                <a:schemeClr val="accent1"/>
              </a:solidFill>
              <a:latin typeface="+mn-ea"/>
              <a:cs typeface="+mn-ea"/>
            </a:endParaRPr>
          </a:p>
        </p:txBody>
      </p:sp>
      <p:sp>
        <p:nvSpPr>
          <p:cNvPr id="56" name="矩形 55"/>
          <p:cNvSpPr/>
          <p:nvPr>
            <p:custDataLst>
              <p:tags r:id="rId20"/>
            </p:custDataLst>
          </p:nvPr>
        </p:nvSpPr>
        <p:spPr>
          <a:xfrm>
            <a:off x="1569085" y="3128328"/>
            <a:ext cx="2137659" cy="495190"/>
          </a:xfrm>
          <a:prstGeom prst="rect">
            <a:avLst/>
          </a:prstGeom>
          <a:noFill/>
        </p:spPr>
        <p:txBody>
          <a:bodyPr wrap="square" lIns="0" tIns="0" rIns="0" bIns="0" rtlCol="0" anchor="b">
            <a:noAutofit/>
          </a:bodyPr>
          <a:p>
            <a:pPr algn="r">
              <a:spcBef>
                <a:spcPct val="0"/>
              </a:spcBef>
              <a:spcAft>
                <a:spcPct val="0"/>
              </a:spcAft>
            </a:pPr>
            <a:r>
              <a:rPr lang="zh-CN" altLang="en-US" sz="2000" b="1" dirty="0">
                <a:solidFill>
                  <a:schemeClr val="accent1"/>
                </a:solidFill>
                <a:latin typeface="+mn-ea"/>
                <a:cs typeface="+mn-ea"/>
              </a:rPr>
              <a:t>研究方法</a:t>
            </a:r>
            <a:endParaRPr lang="zh-CN" altLang="en-US" sz="2000" b="1" dirty="0">
              <a:solidFill>
                <a:schemeClr val="accent1"/>
              </a:solidFill>
              <a:latin typeface="+mn-ea"/>
              <a:cs typeface="+mn-ea"/>
            </a:endParaRPr>
          </a:p>
        </p:txBody>
      </p:sp>
      <p:sp>
        <p:nvSpPr>
          <p:cNvPr id="58" name="矩形 57"/>
          <p:cNvSpPr/>
          <p:nvPr>
            <p:custDataLst>
              <p:tags r:id="rId21"/>
            </p:custDataLst>
          </p:nvPr>
        </p:nvSpPr>
        <p:spPr>
          <a:xfrm>
            <a:off x="1569085" y="2050733"/>
            <a:ext cx="2137660" cy="493253"/>
          </a:xfrm>
          <a:prstGeom prst="rect">
            <a:avLst/>
          </a:prstGeom>
          <a:noFill/>
        </p:spPr>
        <p:txBody>
          <a:bodyPr wrap="square" lIns="0" tIns="0" rIns="0" bIns="0" rtlCol="0" anchor="b">
            <a:noAutofit/>
          </a:bodyPr>
          <a:p>
            <a:pPr algn="r">
              <a:spcBef>
                <a:spcPct val="0"/>
              </a:spcBef>
              <a:spcAft>
                <a:spcPct val="0"/>
              </a:spcAft>
            </a:pPr>
            <a:r>
              <a:rPr lang="zh-CN" altLang="en-US" sz="2000" b="1" dirty="0">
                <a:solidFill>
                  <a:schemeClr val="accent1"/>
                </a:solidFill>
                <a:latin typeface="+mn-ea"/>
                <a:cs typeface="+mn-ea"/>
              </a:rPr>
              <a:t>背景介绍</a:t>
            </a:r>
            <a:endParaRPr lang="zh-CN" altLang="en-US" sz="2000" b="1" dirty="0">
              <a:solidFill>
                <a:schemeClr val="accent1"/>
              </a:solidFill>
              <a:latin typeface="+mn-ea"/>
              <a:cs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custDataLst>
                <p:tags r:id="rId1"/>
              </p:custDataLst>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custDataLst>
                <p:tags r:id="rId2"/>
              </p:custDataLst>
            </p:nvPr>
          </p:nvSpPr>
          <p:spPr bwMode="auto">
            <a:xfrm>
              <a:off x="49539"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05</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custDataLst>
              <p:tags r:id="rId3"/>
            </p:custDataLst>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custDataLst>
              <p:tags r:id="rId5"/>
            </p:custDataLst>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custDataLst>
              <p:tags r:id="rId6"/>
            </p:custDataLst>
          </p:nvPr>
        </p:nvSpPr>
        <p:spPr>
          <a:xfrm>
            <a:off x="9326203" y="-74340"/>
            <a:ext cx="125349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rPr>
              <a:t>结论</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pic>
        <p:nvPicPr>
          <p:cNvPr id="3" name="图片 2" descr="cal_fig_01(1)"/>
          <p:cNvPicPr>
            <a:picLocks noChangeAspect="1"/>
          </p:cNvPicPr>
          <p:nvPr/>
        </p:nvPicPr>
        <p:blipFill>
          <a:blip r:embed="rId7"/>
          <a:stretch>
            <a:fillRect/>
          </a:stretch>
        </p:blipFill>
        <p:spPr>
          <a:xfrm>
            <a:off x="746715" y="952195"/>
            <a:ext cx="2341772" cy="1756800"/>
          </a:xfrm>
          <a:prstGeom prst="rect">
            <a:avLst/>
          </a:prstGeom>
        </p:spPr>
      </p:pic>
      <p:pic>
        <p:nvPicPr>
          <p:cNvPr id="11" name="图片 4" descr="onsite_test_01"/>
          <p:cNvPicPr>
            <a:picLocks noChangeAspect="1"/>
          </p:cNvPicPr>
          <p:nvPr/>
        </p:nvPicPr>
        <p:blipFill>
          <a:blip r:embed="rId8"/>
          <a:stretch>
            <a:fillRect/>
          </a:stretch>
        </p:blipFill>
        <p:spPr>
          <a:xfrm>
            <a:off x="730556" y="4822320"/>
            <a:ext cx="2340000" cy="1754786"/>
          </a:xfrm>
          <a:prstGeom prst="rect">
            <a:avLst/>
          </a:prstGeom>
        </p:spPr>
      </p:pic>
      <p:pic>
        <p:nvPicPr>
          <p:cNvPr id="14" name="图片 3" descr="C:/Users/lenovo/WPSDrive/877685951/WPS云盘/RealWell/particle_trajectories_01(1).pngparticle_trajectories_01(1)"/>
          <p:cNvPicPr>
            <a:picLocks noChangeAspect="1"/>
          </p:cNvPicPr>
          <p:nvPr/>
        </p:nvPicPr>
        <p:blipFill>
          <a:blip r:embed="rId9"/>
          <a:srcRect t="25" b="25"/>
          <a:stretch>
            <a:fillRect/>
          </a:stretch>
        </p:blipFill>
        <p:spPr>
          <a:xfrm>
            <a:off x="747066" y="2943355"/>
            <a:ext cx="2340000" cy="1644613"/>
          </a:xfrm>
          <a:prstGeom prst="rect">
            <a:avLst/>
          </a:prstGeom>
        </p:spPr>
      </p:pic>
      <p:sp>
        <p:nvSpPr>
          <p:cNvPr id="2" name="文本框 1"/>
          <p:cNvSpPr txBox="1"/>
          <p:nvPr/>
        </p:nvSpPr>
        <p:spPr>
          <a:xfrm>
            <a:off x="3649345" y="1411605"/>
            <a:ext cx="7772400" cy="4707890"/>
          </a:xfrm>
          <a:prstGeom prst="rect">
            <a:avLst/>
          </a:prstGeom>
          <a:noFill/>
        </p:spPr>
        <p:txBody>
          <a:bodyPr wrap="square" rtlCol="0">
            <a:spAutoFit/>
          </a:bodyPr>
          <a:p>
            <a:pPr marL="342900" indent="-342900" algn="just">
              <a:lnSpc>
                <a:spcPct val="150000"/>
              </a:lnSpc>
              <a:buFont typeface="+mj-lt"/>
              <a:buAutoNum type="arabicPeriod"/>
            </a:pPr>
            <a:r>
              <a:rPr lang="en-US" altLang="zh-CN" sz="2000">
                <a:solidFill>
                  <a:schemeClr val="tx1"/>
                </a:solidFill>
                <a:uFillTx/>
                <a:latin typeface="Times New Roman" panose="02020603050405020304" charset="0"/>
                <a:ea typeface="仿宋" panose="02010609060101010101" charset="-122"/>
              </a:rPr>
              <a:t>COMSOL Multiphysics</a:t>
            </a:r>
            <a:r>
              <a:rPr lang="zh-CN" altLang="en-US" sz="2000">
                <a:solidFill>
                  <a:schemeClr val="tx1"/>
                </a:solidFill>
                <a:uFillTx/>
                <a:latin typeface="Times New Roman" panose="02020603050405020304" charset="0"/>
                <a:ea typeface="仿宋" panose="02010609060101010101" charset="-122"/>
              </a:rPr>
              <a:t>可模拟基于</a:t>
            </a:r>
            <a:r>
              <a:rPr lang="en-US" altLang="zh-CN" sz="2000">
                <a:solidFill>
                  <a:schemeClr val="tx1"/>
                </a:solidFill>
                <a:uFillTx/>
                <a:latin typeface="Times New Roman" panose="02020603050405020304" charset="0"/>
                <a:ea typeface="仿宋" panose="02010609060101010101" charset="-122"/>
              </a:rPr>
              <a:t>Reelwell Drilling Method</a:t>
            </a:r>
            <a:r>
              <a:rPr lang="zh-CN" altLang="en-US" sz="2000">
                <a:solidFill>
                  <a:schemeClr val="tx1"/>
                </a:solidFill>
                <a:uFillTx/>
                <a:latin typeface="Times New Roman" panose="02020603050405020304" charset="0"/>
                <a:ea typeface="仿宋" panose="02010609060101010101" charset="-122"/>
              </a:rPr>
              <a:t>洗井环节的岩屑运移过程，仿真结果能很好反映全尺寸试验过程发现的岩屑运移特征；</a:t>
            </a:r>
            <a:endParaRPr lang="zh-CN" altLang="en-US" sz="2000">
              <a:solidFill>
                <a:schemeClr val="tx1"/>
              </a:solidFill>
              <a:uFillTx/>
              <a:latin typeface="Times New Roman" panose="02020603050405020304" charset="0"/>
              <a:ea typeface="仿宋" panose="02010609060101010101" charset="-122"/>
            </a:endParaRPr>
          </a:p>
          <a:p>
            <a:pPr marL="342900" indent="-342900" algn="just">
              <a:lnSpc>
                <a:spcPct val="150000"/>
              </a:lnSpc>
              <a:buFont typeface="+mj-lt"/>
              <a:buAutoNum type="arabicPeriod"/>
            </a:pPr>
            <a:r>
              <a:rPr lang="zh-CN" altLang="en-US" sz="2000">
                <a:uFillTx/>
                <a:latin typeface="Times New Roman" panose="02020603050405020304" charset="0"/>
                <a:ea typeface="仿宋" panose="02010609060101010101" charset="-122"/>
                <a:cs typeface="Times New Roman" panose="02020603050405020304" charset="0"/>
                <a:sym typeface="+mn-ea"/>
              </a:rPr>
              <a:t>模拟结果显示钻井液岩屑运移效率随循环流量提高而大幅提升，符合工程实践规律；</a:t>
            </a:r>
            <a:endParaRPr lang="zh-CN" altLang="en-US" sz="2000">
              <a:solidFill>
                <a:schemeClr val="tx1"/>
              </a:solidFill>
              <a:uFillTx/>
              <a:latin typeface="Times New Roman" panose="02020603050405020304" charset="0"/>
              <a:ea typeface="仿宋" panose="02010609060101010101" charset="-122"/>
            </a:endParaRPr>
          </a:p>
          <a:p>
            <a:pPr marL="342900" indent="-342900" algn="just">
              <a:lnSpc>
                <a:spcPct val="150000"/>
              </a:lnSpc>
              <a:buFont typeface="+mj-lt"/>
              <a:buAutoNum type="arabicPeriod"/>
            </a:pPr>
            <a:r>
              <a:rPr lang="zh-CN" altLang="en-US" sz="2000">
                <a:solidFill>
                  <a:schemeClr val="tx1"/>
                </a:solidFill>
                <a:uFillTx/>
                <a:latin typeface="Times New Roman" panose="02020603050405020304" charset="0"/>
                <a:ea typeface="仿宋" panose="02010609060101010101" charset="-122"/>
              </a:rPr>
              <a:t>仿真结果显示</a:t>
            </a:r>
            <a:r>
              <a:rPr lang="en-US" altLang="zh-CN" sz="2000">
                <a:solidFill>
                  <a:schemeClr val="tx1"/>
                </a:solidFill>
                <a:uFillTx/>
                <a:latin typeface="Times New Roman" panose="02020603050405020304" charset="0"/>
                <a:ea typeface="仿宋" panose="02010609060101010101" charset="-122"/>
              </a:rPr>
              <a:t>30</a:t>
            </a:r>
            <a:r>
              <a:rPr lang="en-US" altLang="zh-CN" sz="2000">
                <a:solidFill>
                  <a:schemeClr val="tx1"/>
                </a:solidFill>
                <a:uFillTx/>
                <a:latin typeface="Times New Roman" panose="02020603050405020304" charset="0"/>
                <a:ea typeface="仿宋" panose="02010609060101010101" charset="-122"/>
                <a:cs typeface="Times New Roman" panose="02020603050405020304" charset="0"/>
                <a:sym typeface="+mn-ea"/>
              </a:rPr>
              <a:t>°</a:t>
            </a:r>
            <a:r>
              <a:rPr lang="zh-CN" altLang="en-US" sz="2000">
                <a:solidFill>
                  <a:schemeClr val="tx1"/>
                </a:solidFill>
                <a:uFillTx/>
                <a:latin typeface="Times New Roman" panose="02020603050405020304" charset="0"/>
                <a:ea typeface="仿宋" panose="02010609060101010101" charset="-122"/>
                <a:cs typeface="Times New Roman" panose="02020603050405020304" charset="0"/>
                <a:sym typeface="+mn-ea"/>
              </a:rPr>
              <a:t>到</a:t>
            </a:r>
            <a:r>
              <a:rPr lang="en-US" altLang="zh-CN" sz="2000">
                <a:solidFill>
                  <a:schemeClr val="tx1"/>
                </a:solidFill>
                <a:uFillTx/>
                <a:latin typeface="Times New Roman" panose="02020603050405020304" charset="0"/>
                <a:ea typeface="仿宋" panose="02010609060101010101" charset="-122"/>
              </a:rPr>
              <a:t>60</a:t>
            </a:r>
            <a:r>
              <a:rPr lang="en-US" altLang="zh-CN" sz="2000">
                <a:solidFill>
                  <a:schemeClr val="tx1"/>
                </a:solidFill>
                <a:uFillTx/>
                <a:latin typeface="Times New Roman" panose="02020603050405020304" charset="0"/>
                <a:ea typeface="仿宋" panose="02010609060101010101" charset="-122"/>
                <a:cs typeface="Times New Roman" panose="02020603050405020304" charset="0"/>
                <a:sym typeface="+mn-ea"/>
              </a:rPr>
              <a:t>°</a:t>
            </a:r>
            <a:r>
              <a:rPr lang="zh-CN" altLang="en-US" sz="2000">
                <a:solidFill>
                  <a:schemeClr val="tx1"/>
                </a:solidFill>
                <a:uFillTx/>
                <a:latin typeface="Times New Roman" panose="02020603050405020304" charset="0"/>
                <a:ea typeface="仿宋" panose="02010609060101010101" charset="-122"/>
                <a:cs typeface="Times New Roman" panose="02020603050405020304" charset="0"/>
                <a:sym typeface="+mn-ea"/>
              </a:rPr>
              <a:t>倾斜角区间对应的钻井液岩屑运移效率最低，此结果与其他学者的既有试验研究结论高度吻合；</a:t>
            </a:r>
            <a:endParaRPr lang="zh-CN" altLang="en-US" sz="2000">
              <a:solidFill>
                <a:schemeClr val="tx1"/>
              </a:solidFill>
              <a:uFillTx/>
              <a:latin typeface="Times New Roman" panose="02020603050405020304" charset="0"/>
              <a:ea typeface="仿宋" panose="02010609060101010101" charset="-122"/>
              <a:cs typeface="Times New Roman" panose="02020603050405020304" charset="0"/>
              <a:sym typeface="+mn-ea"/>
            </a:endParaRPr>
          </a:p>
          <a:p>
            <a:pPr marL="342900" indent="-342900" algn="just">
              <a:lnSpc>
                <a:spcPct val="150000"/>
              </a:lnSpc>
              <a:buFont typeface="+mj-lt"/>
              <a:buAutoNum type="arabicPeriod"/>
            </a:pPr>
            <a:r>
              <a:rPr lang="zh-CN" altLang="en-US" sz="2000">
                <a:solidFill>
                  <a:schemeClr val="tx1"/>
                </a:solidFill>
                <a:uFillTx/>
                <a:latin typeface="Times New Roman" panose="02020603050405020304" charset="0"/>
                <a:ea typeface="仿宋" panose="02010609060101010101" charset="-122"/>
                <a:cs typeface="Times New Roman" panose="02020603050405020304" charset="0"/>
                <a:sym typeface="+mn-ea"/>
              </a:rPr>
              <a:t>尚存在一些难题，需要进一步</a:t>
            </a:r>
            <a:r>
              <a:rPr lang="zh-CN" altLang="en-US" sz="2000">
                <a:uFillTx/>
                <a:latin typeface="Times New Roman" panose="02020603050405020304" charset="0"/>
                <a:ea typeface="仿宋" panose="02010609060101010101" charset="-122"/>
                <a:cs typeface="Times New Roman" panose="02020603050405020304" charset="0"/>
                <a:sym typeface="+mn-ea"/>
              </a:rPr>
              <a:t>展开</a:t>
            </a:r>
            <a:r>
              <a:rPr lang="zh-CN" altLang="en-US" sz="2000">
                <a:solidFill>
                  <a:schemeClr val="tx1"/>
                </a:solidFill>
                <a:uFillTx/>
                <a:latin typeface="Times New Roman" panose="02020603050405020304" charset="0"/>
                <a:ea typeface="仿宋" panose="02010609060101010101" charset="-122"/>
                <a:cs typeface="Times New Roman" panose="02020603050405020304" charset="0"/>
                <a:sym typeface="+mn-ea"/>
              </a:rPr>
              <a:t>研究或与试验</a:t>
            </a:r>
            <a:r>
              <a:rPr lang="zh-CN" altLang="en-US" sz="2000">
                <a:solidFill>
                  <a:schemeClr val="tx1"/>
                </a:solidFill>
                <a:uFillTx/>
                <a:latin typeface="Times New Roman" panose="02020603050405020304" charset="0"/>
                <a:ea typeface="仿宋" panose="02010609060101010101" charset="-122"/>
                <a:cs typeface="Times New Roman" panose="02020603050405020304" charset="0"/>
                <a:sym typeface="+mn-ea"/>
              </a:rPr>
              <a:t>结果验证，如不同温度条件下岩屑运移效率最低对应的倾斜角不同，循环流量较小时</a:t>
            </a:r>
            <a:r>
              <a:rPr lang="en-US" altLang="zh-CN" sz="2000">
                <a:uFillTx/>
                <a:latin typeface="Times New Roman" panose="02020603050405020304" charset="0"/>
                <a:ea typeface="仿宋" panose="02010609060101010101" charset="-122"/>
                <a:sym typeface="+mn-ea"/>
              </a:rPr>
              <a:t>0</a:t>
            </a:r>
            <a:r>
              <a:rPr lang="en-US" altLang="zh-CN" sz="2000">
                <a:uFillTx/>
                <a:latin typeface="Times New Roman" panose="02020603050405020304" charset="0"/>
                <a:ea typeface="仿宋" panose="02010609060101010101" charset="-122"/>
                <a:cs typeface="Times New Roman" panose="02020603050405020304" charset="0"/>
                <a:sym typeface="+mn-ea"/>
              </a:rPr>
              <a:t>°</a:t>
            </a:r>
            <a:r>
              <a:rPr lang="zh-CN" altLang="en-US" sz="2000">
                <a:uFillTx/>
                <a:latin typeface="Times New Roman" panose="02020603050405020304" charset="0"/>
                <a:ea typeface="仿宋" panose="02010609060101010101" charset="-122"/>
                <a:cs typeface="Times New Roman" panose="02020603050405020304" charset="0"/>
                <a:sym typeface="+mn-ea"/>
              </a:rPr>
              <a:t>倾斜角区对应最低运移效率。</a:t>
            </a:r>
            <a:endParaRPr lang="zh-CN" altLang="en-US" sz="2000">
              <a:uFillTx/>
              <a:latin typeface="Times New Roman" panose="02020603050405020304" charset="0"/>
              <a:ea typeface="仿宋" panose="02010609060101010101" charset="-122"/>
              <a:cs typeface="Times New Roman" panose="02020603050405020304" charset="0"/>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91334" y="72554"/>
              <a:ext cx="744754"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600" b="1" dirty="0">
                  <a:solidFill>
                    <a:schemeClr val="bg1"/>
                  </a:solidFill>
                  <a:latin typeface="BankGothic Md BT" panose="020B0807020203060204" pitchFamily="34" charset="0"/>
                  <a:sym typeface="宋体" panose="02010600030101010101" pitchFamily="2" charset="-122"/>
                </a:rPr>
                <a:t>01</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790898" y="-74340"/>
            <a:ext cx="2324100" cy="811530"/>
          </a:xfrm>
          <a:prstGeom prst="rect">
            <a:avLst/>
          </a:prstGeom>
        </p:spPr>
        <p:txBody>
          <a:bodyPr wrap="none">
            <a:spAutoFit/>
          </a:bodyPr>
          <a:lstStyle/>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rPr>
              <a:t>背景介绍</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pic>
        <p:nvPicPr>
          <p:cNvPr id="11" name="图片 6" descr="C:/Users/lenovo/WPSDrive/877685951/WPS云盘/Research/Paper/RDM-revise_01.pngRDM-revise_01"/>
          <p:cNvPicPr>
            <a:picLocks noChangeAspect="1"/>
          </p:cNvPicPr>
          <p:nvPr>
            <p:custDataLst>
              <p:tags r:id="rId2"/>
            </p:custDataLst>
          </p:nvPr>
        </p:nvPicPr>
        <p:blipFill>
          <a:blip r:embed="rId3"/>
          <a:srcRect t="-17" b="465"/>
          <a:stretch>
            <a:fillRect/>
          </a:stretch>
        </p:blipFill>
        <p:spPr>
          <a:xfrm>
            <a:off x="940753" y="812245"/>
            <a:ext cx="4998884" cy="5356800"/>
          </a:xfrm>
          <a:prstGeom prst="rect">
            <a:avLst/>
          </a:prstGeom>
        </p:spPr>
      </p:pic>
      <p:sp>
        <p:nvSpPr>
          <p:cNvPr id="13" name="文本框 12"/>
          <p:cNvSpPr txBox="1"/>
          <p:nvPr>
            <p:custDataLst>
              <p:tags r:id="rId4"/>
            </p:custDataLst>
          </p:nvPr>
        </p:nvSpPr>
        <p:spPr>
          <a:xfrm>
            <a:off x="940435" y="6169025"/>
            <a:ext cx="4999355" cy="583565"/>
          </a:xfrm>
          <a:prstGeom prst="rect">
            <a:avLst/>
          </a:prstGeom>
          <a:noFill/>
        </p:spPr>
        <p:txBody>
          <a:bodyPr wrap="square" rtlCol="0">
            <a:spAutoFit/>
          </a:bodyPr>
          <a:p>
            <a:pPr algn="ctr"/>
            <a:r>
              <a:rPr lang="en-US" altLang="zh-CN" sz="1600">
                <a:latin typeface="Times New Roman" panose="02020603050405020304" charset="0"/>
                <a:cs typeface="Times New Roman" panose="02020603050405020304" charset="0"/>
              </a:rPr>
              <a:t>Schematic diagram of </a:t>
            </a:r>
            <a:r>
              <a:rPr lang="zh-CN" altLang="en-US" sz="1600">
                <a:latin typeface="Times New Roman" panose="02020603050405020304" charset="0"/>
                <a:cs typeface="Times New Roman" panose="02020603050405020304" charset="0"/>
              </a:rPr>
              <a:t>Reelwell Drilling Method</a:t>
            </a:r>
            <a:r>
              <a:rPr lang="en-US" altLang="zh-CN" sz="1600">
                <a:latin typeface="Times New Roman" panose="02020603050405020304" charset="0"/>
                <a:cs typeface="Times New Roman" panose="02020603050405020304" charset="0"/>
              </a:rPr>
              <a:t> (RDM)</a:t>
            </a:r>
            <a:r>
              <a:rPr lang="zh-CN" altLang="en-US" sz="1600">
                <a:latin typeface="Times New Roman" panose="02020603050405020304" charset="0"/>
                <a:cs typeface="Times New Roman" panose="02020603050405020304" charset="0"/>
              </a:rPr>
              <a:t>  (</a:t>
            </a:r>
            <a:r>
              <a:rPr lang="en-US" altLang="zh-CN" sz="1600">
                <a:latin typeface="Times New Roman" panose="02020603050405020304" charset="0"/>
                <a:cs typeface="Times New Roman" panose="02020603050405020304" charset="0"/>
              </a:rPr>
              <a:t>after </a:t>
            </a:r>
            <a:r>
              <a:rPr lang="zh-CN" altLang="en-US" sz="1600">
                <a:latin typeface="Times New Roman" panose="02020603050405020304" charset="0"/>
                <a:cs typeface="Times New Roman" panose="02020603050405020304" charset="0"/>
              </a:rPr>
              <a:t>Hurum 2015)</a:t>
            </a:r>
            <a:endParaRPr lang="zh-CN" altLang="en-US" sz="1600">
              <a:latin typeface="Times New Roman" panose="02020603050405020304" charset="0"/>
              <a:cs typeface="Times New Roman" panose="02020603050405020304" charset="0"/>
            </a:endParaRPr>
          </a:p>
        </p:txBody>
      </p:sp>
      <p:sp>
        <p:nvSpPr>
          <p:cNvPr id="14" name="文本框 13"/>
          <p:cNvSpPr txBox="1"/>
          <p:nvPr>
            <p:custDataLst>
              <p:tags r:id="rId5"/>
            </p:custDataLst>
          </p:nvPr>
        </p:nvSpPr>
        <p:spPr>
          <a:xfrm>
            <a:off x="6830060" y="6169025"/>
            <a:ext cx="4334510" cy="583565"/>
          </a:xfrm>
          <a:prstGeom prst="rect">
            <a:avLst/>
          </a:prstGeom>
          <a:noFill/>
        </p:spPr>
        <p:txBody>
          <a:bodyPr wrap="square" rtlCol="0">
            <a:spAutoFit/>
          </a:bodyPr>
          <a:p>
            <a:pPr algn="ctr"/>
            <a:r>
              <a:rPr lang="zh-CN" altLang="en-US" sz="1600">
                <a:latin typeface="Times New Roman" panose="02020603050405020304" charset="0"/>
                <a:cs typeface="Times New Roman" panose="02020603050405020304" charset="0"/>
              </a:rPr>
              <a:t>Schematic diagram of </a:t>
            </a:r>
            <a:r>
              <a:rPr lang="en-US" altLang="zh-CN" sz="1600">
                <a:latin typeface="Times New Roman" panose="02020603050405020304" charset="0"/>
                <a:cs typeface="Times New Roman" panose="02020603050405020304" charset="0"/>
              </a:rPr>
              <a:t> traditional drilling method (</a:t>
            </a:r>
            <a:r>
              <a:rPr lang="en-US" altLang="zh-CN" sz="1600">
                <a:latin typeface="Times New Roman" panose="02020603050405020304" charset="0"/>
                <a:cs typeface="Times New Roman" panose="02020603050405020304" charset="0"/>
                <a:sym typeface="+mn-ea"/>
              </a:rPr>
              <a:t>Mikhail Gelfgat, 2022</a:t>
            </a:r>
            <a:r>
              <a:rPr lang="en-US" altLang="zh-CN" sz="1600">
                <a:latin typeface="Times New Roman" panose="02020603050405020304" charset="0"/>
                <a:cs typeface="Times New Roman" panose="02020603050405020304" charset="0"/>
              </a:rPr>
              <a:t>)</a:t>
            </a:r>
            <a:endParaRPr lang="en-US" altLang="zh-CN" sz="1600">
              <a:latin typeface="Times New Roman" panose="02020603050405020304" charset="0"/>
              <a:cs typeface="Times New Roman" panose="02020603050405020304" charset="0"/>
            </a:endParaRPr>
          </a:p>
        </p:txBody>
      </p:sp>
      <p:pic>
        <p:nvPicPr>
          <p:cNvPr id="3" name="图片 2" descr="drilling-traditional-color"/>
          <p:cNvPicPr>
            <a:picLocks noChangeAspect="1"/>
          </p:cNvPicPr>
          <p:nvPr/>
        </p:nvPicPr>
        <p:blipFill>
          <a:blip r:embed="rId6"/>
          <a:stretch>
            <a:fillRect/>
          </a:stretch>
        </p:blipFill>
        <p:spPr>
          <a:xfrm>
            <a:off x="6943090" y="812245"/>
            <a:ext cx="4117792" cy="53568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91334" y="72554"/>
              <a:ext cx="744754"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600" b="1" dirty="0">
                  <a:solidFill>
                    <a:schemeClr val="bg1"/>
                  </a:solidFill>
                  <a:latin typeface="BankGothic Md BT" panose="020B0807020203060204" pitchFamily="34" charset="0"/>
                  <a:sym typeface="宋体" panose="02010600030101010101" pitchFamily="2" charset="-122"/>
                </a:rPr>
                <a:t>01</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790898" y="-74340"/>
            <a:ext cx="2324100" cy="811530"/>
          </a:xfrm>
          <a:prstGeom prst="rect">
            <a:avLst/>
          </a:prstGeom>
        </p:spPr>
        <p:txBody>
          <a:bodyPr wrap="none">
            <a:spAutoFit/>
          </a:bodyPr>
          <a:lstStyle/>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rPr>
              <a:t>背景介绍</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12" name="文本框 11"/>
          <p:cNvSpPr txBox="1"/>
          <p:nvPr/>
        </p:nvSpPr>
        <p:spPr>
          <a:xfrm>
            <a:off x="5309235" y="884555"/>
            <a:ext cx="6390000" cy="5631180"/>
          </a:xfrm>
          <a:prstGeom prst="rect">
            <a:avLst/>
          </a:prstGeom>
        </p:spPr>
        <p:txBody>
          <a:bodyPr wrap="square">
            <a:spAutoFit/>
          </a:bodyPr>
          <a:p>
            <a:pPr indent="0" algn="just" fontAlgn="auto">
              <a:lnSpc>
                <a:spcPts val="2400"/>
              </a:lnSpc>
              <a:spcBef>
                <a:spcPts val="0"/>
              </a:spcBef>
              <a:spcAft>
                <a:spcPts val="0"/>
              </a:spcAft>
              <a:buNone/>
            </a:pPr>
            <a:r>
              <a:rPr lang="en-US" altLang="zh-CN" b="1" i="0">
                <a:solidFill>
                  <a:srgbClr val="002060"/>
                </a:solidFill>
                <a:uFillTx/>
                <a:latin typeface="Times New Roman" panose="02020603050405020304" charset="0"/>
                <a:ea typeface="仿宋" panose="02010609060101010101" charset="-122"/>
                <a:cs typeface="仿宋" panose="02010609060101010101" charset="-122"/>
              </a:rPr>
              <a:t>Reelwell Drilling Method</a:t>
            </a:r>
            <a:r>
              <a:rPr lang="zh-CN" altLang="en-US" b="1" i="0">
                <a:solidFill>
                  <a:srgbClr val="002060"/>
                </a:solidFill>
                <a:latin typeface="Times New Roman" panose="02020603050405020304" charset="0"/>
                <a:ea typeface="仿宋" panose="02010609060101010101" charset="-122"/>
                <a:cs typeface="仿宋" panose="02010609060101010101" charset="-122"/>
              </a:rPr>
              <a:t>主要优势</a:t>
            </a:r>
            <a:endParaRPr lang="zh-CN" altLang="en-US" b="1" i="0">
              <a:solidFill>
                <a:srgbClr val="002060"/>
              </a:solidFill>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solidFill>
                  <a:srgbClr val="C00000"/>
                </a:solidFill>
                <a:latin typeface="Times New Roman" panose="02020603050405020304" charset="0"/>
                <a:ea typeface="仿宋" panose="02010609060101010101" charset="-122"/>
                <a:cs typeface="仿宋" panose="02010609060101010101" charset="-122"/>
              </a:rPr>
              <a:t>提高效率</a:t>
            </a:r>
            <a:r>
              <a:rPr lang="zh-CN" altLang="en-US" sz="1600" b="0" i="0">
                <a:latin typeface="Times New Roman" panose="02020603050405020304" charset="0"/>
                <a:ea typeface="仿宋" panose="02010609060101010101" charset="-122"/>
                <a:cs typeface="仿宋" panose="02010609060101010101" charset="-122"/>
              </a:rPr>
              <a:t>：使用双壁钻杆和特殊的流动转换装置，可实现更高效的岩屑携带和钻井液循环。</a:t>
            </a:r>
            <a:endParaRPr lang="zh-CN" altLang="en-US" sz="1600" b="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latin typeface="Times New Roman" panose="02020603050405020304" charset="0"/>
                <a:ea typeface="仿宋" panose="02010609060101010101" charset="-122"/>
                <a:cs typeface="仿宋" panose="02010609060101010101" charset="-122"/>
              </a:rPr>
              <a:t>减少环境影响</a:t>
            </a:r>
            <a:r>
              <a:rPr lang="zh-CN" altLang="en-US" sz="1600" b="0" i="0">
                <a:latin typeface="Times New Roman" panose="02020603050405020304" charset="0"/>
                <a:ea typeface="仿宋" panose="02010609060101010101" charset="-122"/>
                <a:cs typeface="仿宋" panose="02010609060101010101" charset="-122"/>
              </a:rPr>
              <a:t>：实现闭环循环系统，</a:t>
            </a:r>
            <a:r>
              <a:rPr lang="zh-CN" altLang="en-US" sz="1600">
                <a:latin typeface="Times New Roman" panose="02020603050405020304" charset="0"/>
                <a:ea typeface="仿宋" panose="02010609060101010101" charset="-122"/>
                <a:cs typeface="仿宋" panose="02010609060101010101" charset="-122"/>
                <a:sym typeface="+mn-ea"/>
              </a:rPr>
              <a:t>可减少钻井液使用和排放</a:t>
            </a:r>
            <a:r>
              <a:rPr lang="zh-CN" altLang="en-US" sz="1600" b="0" i="0">
                <a:latin typeface="Times New Roman" panose="02020603050405020304" charset="0"/>
                <a:ea typeface="仿宋" panose="02010609060101010101" charset="-122"/>
                <a:cs typeface="仿宋" panose="02010609060101010101" charset="-122"/>
              </a:rPr>
              <a:t>。</a:t>
            </a:r>
            <a:endParaRPr lang="zh-CN" altLang="en-US" sz="1600" b="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solidFill>
                  <a:srgbClr val="C00000"/>
                </a:solidFill>
                <a:latin typeface="Times New Roman" panose="02020603050405020304" charset="0"/>
                <a:ea typeface="仿宋" panose="02010609060101010101" charset="-122"/>
                <a:cs typeface="仿宋" panose="02010609060101010101" charset="-122"/>
              </a:rPr>
              <a:t>更好的井底压力控制</a:t>
            </a:r>
            <a:r>
              <a:rPr lang="zh-CN" altLang="en-US" sz="1600" b="0" i="0">
                <a:latin typeface="Times New Roman" panose="02020603050405020304" charset="0"/>
                <a:ea typeface="仿宋" panose="02010609060101010101" charset="-122"/>
                <a:cs typeface="仿宋" panose="02010609060101010101" charset="-122"/>
              </a:rPr>
              <a:t>：避免地层损害和提高油气产量</a:t>
            </a:r>
            <a:endParaRPr lang="zh-CN" altLang="en-US" sz="1600" b="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solidFill>
                  <a:srgbClr val="C00000"/>
                </a:solidFill>
                <a:latin typeface="Times New Roman" panose="02020603050405020304" charset="0"/>
                <a:ea typeface="仿宋" panose="02010609060101010101" charset="-122"/>
                <a:cs typeface="仿宋" panose="02010609060101010101" charset="-122"/>
              </a:rPr>
              <a:t>适用于复杂地质条件</a:t>
            </a:r>
            <a:r>
              <a:rPr lang="zh-CN" altLang="en-US" sz="1600" b="0" i="0">
                <a:latin typeface="Times New Roman" panose="02020603050405020304" charset="0"/>
                <a:ea typeface="仿宋" panose="02010609060101010101" charset="-122"/>
                <a:cs typeface="仿宋" panose="02010609060101010101" charset="-122"/>
              </a:rPr>
              <a:t>：适用于水平井或大位移钻井，能够在复杂的地质条件下保持高效的钻井作业。</a:t>
            </a:r>
            <a:endParaRPr lang="zh-CN" altLang="en-US" sz="1600" b="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solidFill>
                  <a:srgbClr val="C00000"/>
                </a:solidFill>
                <a:latin typeface="Times New Roman" panose="02020603050405020304" charset="0"/>
                <a:ea typeface="仿宋" panose="02010609060101010101" charset="-122"/>
                <a:cs typeface="仿宋" panose="02010609060101010101" charset="-122"/>
              </a:rPr>
              <a:t>减少钻杆扭矩和拖拽力</a:t>
            </a:r>
            <a:r>
              <a:rPr lang="zh-CN" altLang="en-US" sz="1600" b="0" i="0">
                <a:latin typeface="Times New Roman" panose="02020603050405020304" charset="0"/>
                <a:ea typeface="仿宋" panose="02010609060101010101" charset="-122"/>
                <a:cs typeface="仿宋" panose="02010609060101010101" charset="-122"/>
              </a:rPr>
              <a:t>：通过特殊的浮力技术，可显著减少钻杆的扭矩和拖拽力，有助于延长钻杆的使用寿命和提高钻井效率。</a:t>
            </a:r>
            <a:endParaRPr lang="zh-CN" altLang="en-US" sz="1600" b="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solidFill>
                  <a:srgbClr val="C00000"/>
                </a:solidFill>
                <a:latin typeface="Times New Roman" panose="02020603050405020304" charset="0"/>
                <a:ea typeface="仿宋" panose="02010609060101010101" charset="-122"/>
                <a:cs typeface="仿宋" panose="02010609060101010101" charset="-122"/>
              </a:rPr>
              <a:t>提高井筒清洁度</a:t>
            </a:r>
            <a:r>
              <a:rPr lang="zh-CN" altLang="en-US" sz="1600" b="0" i="0">
                <a:latin typeface="Times New Roman" panose="02020603050405020304" charset="0"/>
                <a:ea typeface="仿宋" panose="02010609060101010101" charset="-122"/>
                <a:cs typeface="仿宋" panose="02010609060101010101" charset="-122"/>
              </a:rPr>
              <a:t>：更快的岩屑运输速度，从而保持井筒的清洁，对于钻水平井尤为重要。</a:t>
            </a:r>
            <a:endParaRPr lang="zh-CN" altLang="en-US" sz="1600" b="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latin typeface="Times New Roman" panose="02020603050405020304" charset="0"/>
                <a:ea typeface="仿宋" panose="02010609060101010101" charset="-122"/>
                <a:cs typeface="仿宋" panose="02010609060101010101" charset="-122"/>
              </a:rPr>
              <a:t>减少钻井液密度</a:t>
            </a:r>
            <a:r>
              <a:rPr lang="zh-CN" altLang="en-US" sz="1600" b="0" i="0">
                <a:latin typeface="Times New Roman" panose="02020603050405020304" charset="0"/>
                <a:ea typeface="仿宋" panose="02010609060101010101" charset="-122"/>
                <a:cs typeface="仿宋" panose="02010609060101010101" charset="-122"/>
              </a:rPr>
              <a:t>：可在较低的钻井液密度下进行钻井，这有助于减少钻压，避免地层损害，同时提高钻井效率。</a:t>
            </a:r>
            <a:endParaRPr lang="zh-CN" altLang="en-US" sz="1600" b="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latin typeface="Times New Roman" panose="02020603050405020304" charset="0"/>
                <a:ea typeface="仿宋" panose="02010609060101010101" charset="-122"/>
                <a:cs typeface="仿宋" panose="02010609060101010101" charset="-122"/>
              </a:rPr>
              <a:t>提高钻井深度</a:t>
            </a:r>
            <a:r>
              <a:rPr lang="zh-CN" altLang="en-US" sz="1600" b="0" i="0">
                <a:latin typeface="Times New Roman" panose="02020603050405020304" charset="0"/>
                <a:ea typeface="仿宋" panose="02010609060101010101" charset="-122"/>
                <a:cs typeface="仿宋" panose="02010609060101010101" charset="-122"/>
              </a:rPr>
              <a:t>：在开放孔延伸极限的预测模型中显示出与传统钻井方法相比有显著的改进。</a:t>
            </a:r>
            <a:endParaRPr lang="zh-CN" altLang="en-US" sz="1600" b="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latin typeface="Times New Roman" panose="02020603050405020304" charset="0"/>
                <a:ea typeface="仿宋" panose="02010609060101010101" charset="-122"/>
                <a:cs typeface="仿宋" panose="02010609060101010101" charset="-122"/>
              </a:rPr>
              <a:t>实时地层评估</a:t>
            </a:r>
            <a:r>
              <a:rPr lang="zh-CN" altLang="en-US" sz="1600" b="0" i="0">
                <a:latin typeface="Times New Roman" panose="02020603050405020304" charset="0"/>
                <a:ea typeface="仿宋" panose="02010609060101010101" charset="-122"/>
                <a:cs typeface="仿宋" panose="02010609060101010101" charset="-122"/>
              </a:rPr>
              <a:t>：</a:t>
            </a:r>
            <a:r>
              <a:rPr lang="en-US" altLang="zh-CN" sz="1600" b="0" i="0">
                <a:latin typeface="Times New Roman" panose="02020603050405020304" charset="0"/>
                <a:ea typeface="仿宋" panose="02010609060101010101" charset="-122"/>
                <a:cs typeface="仿宋" panose="02010609060101010101" charset="-122"/>
              </a:rPr>
              <a:t>RDM </a:t>
            </a:r>
            <a:r>
              <a:rPr lang="zh-CN" altLang="en-US" sz="1600" b="0" i="0">
                <a:latin typeface="Times New Roman" panose="02020603050405020304" charset="0"/>
                <a:ea typeface="仿宋" panose="02010609060101010101" charset="-122"/>
                <a:cs typeface="仿宋" panose="02010609060101010101" charset="-122"/>
              </a:rPr>
              <a:t>技术可以在钻井过程中进行实时地层评估，因岩屑高速返回地面，未受机械研磨与混合影响，可减少对岩心取样、井下测井和使用高级测井工具的需求。</a:t>
            </a:r>
            <a:endParaRPr lang="zh-CN" altLang="en-US" sz="1600" b="0" i="0">
              <a:latin typeface="Times New Roman" panose="02020603050405020304" charset="0"/>
              <a:ea typeface="仿宋" panose="02010609060101010101" charset="-122"/>
              <a:cs typeface="仿宋" panose="02010609060101010101" charset="-122"/>
            </a:endParaRPr>
          </a:p>
        </p:txBody>
      </p:sp>
      <p:pic>
        <p:nvPicPr>
          <p:cNvPr id="19" name="图片 6" descr="C:/Users/lenovo/WPSDrive/877685951/WPS云盘/Research/Paper/RDM-revise_01.pngRDM-revise_01"/>
          <p:cNvPicPr>
            <a:picLocks noChangeAspect="1"/>
          </p:cNvPicPr>
          <p:nvPr>
            <p:custDataLst>
              <p:tags r:id="rId2"/>
            </p:custDataLst>
          </p:nvPr>
        </p:nvPicPr>
        <p:blipFill>
          <a:blip r:embed="rId3"/>
          <a:srcRect t="-17" b="465"/>
          <a:stretch>
            <a:fillRect/>
          </a:stretch>
        </p:blipFill>
        <p:spPr>
          <a:xfrm>
            <a:off x="447993" y="1163400"/>
            <a:ext cx="4326991" cy="4636800"/>
          </a:xfrm>
          <a:prstGeom prst="rect">
            <a:avLst/>
          </a:prstGeom>
        </p:spPr>
      </p:pic>
      <p:sp>
        <p:nvSpPr>
          <p:cNvPr id="20" name="文本框 19"/>
          <p:cNvSpPr txBox="1"/>
          <p:nvPr>
            <p:custDataLst>
              <p:tags r:id="rId4"/>
            </p:custDataLst>
          </p:nvPr>
        </p:nvSpPr>
        <p:spPr>
          <a:xfrm>
            <a:off x="448945" y="5932170"/>
            <a:ext cx="4326255" cy="583565"/>
          </a:xfrm>
          <a:prstGeom prst="rect">
            <a:avLst/>
          </a:prstGeom>
          <a:noFill/>
        </p:spPr>
        <p:txBody>
          <a:bodyPr wrap="square" rtlCol="0">
            <a:spAutoFit/>
          </a:bodyPr>
          <a:p>
            <a:pPr algn="ctr"/>
            <a:r>
              <a:rPr lang="en-US" altLang="zh-CN" sz="1600">
                <a:latin typeface="Times New Roman" panose="02020603050405020304" charset="0"/>
                <a:cs typeface="Times New Roman" panose="02020603050405020304" charset="0"/>
              </a:rPr>
              <a:t>Schematic diagram of </a:t>
            </a:r>
            <a:r>
              <a:rPr lang="zh-CN" altLang="en-US" sz="1600">
                <a:latin typeface="Times New Roman" panose="02020603050405020304" charset="0"/>
                <a:cs typeface="Times New Roman" panose="02020603050405020304" charset="0"/>
              </a:rPr>
              <a:t>Reelwell Drilling Method  (</a:t>
            </a:r>
            <a:r>
              <a:rPr lang="en-US" altLang="zh-CN" sz="1600">
                <a:latin typeface="Times New Roman" panose="02020603050405020304" charset="0"/>
                <a:cs typeface="Times New Roman" panose="02020603050405020304" charset="0"/>
              </a:rPr>
              <a:t>after </a:t>
            </a:r>
            <a:r>
              <a:rPr lang="zh-CN" altLang="en-US" sz="1600">
                <a:latin typeface="Times New Roman" panose="02020603050405020304" charset="0"/>
                <a:cs typeface="Times New Roman" panose="02020603050405020304" charset="0"/>
              </a:rPr>
              <a:t>Hurum 2015)</a:t>
            </a:r>
            <a:endParaRPr lang="zh-CN" altLang="en-US" sz="1600">
              <a:latin typeface="Times New Roman" panose="02020603050405020304" charset="0"/>
              <a:cs typeface="Times New Roman" panose="0202060305040502030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91334" y="72554"/>
              <a:ext cx="744754"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01</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rPr>
              <a:t>背景介绍</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14" name="文本框 13"/>
          <p:cNvSpPr txBox="1"/>
          <p:nvPr>
            <p:custDataLst>
              <p:tags r:id="rId2"/>
            </p:custDataLst>
          </p:nvPr>
        </p:nvSpPr>
        <p:spPr>
          <a:xfrm>
            <a:off x="40005" y="5902960"/>
            <a:ext cx="4334510" cy="583565"/>
          </a:xfrm>
          <a:prstGeom prst="rect">
            <a:avLst/>
          </a:prstGeom>
          <a:noFill/>
        </p:spPr>
        <p:txBody>
          <a:bodyPr wrap="square" rtlCol="0">
            <a:spAutoFit/>
          </a:bodyPr>
          <a:p>
            <a:pPr algn="ctr"/>
            <a:r>
              <a:rPr lang="zh-CN" altLang="en-US" sz="1600">
                <a:latin typeface="Times New Roman" panose="02020603050405020304" charset="0"/>
                <a:cs typeface="Times New Roman" panose="02020603050405020304" charset="0"/>
              </a:rPr>
              <a:t>Schematic diagram of </a:t>
            </a:r>
            <a:r>
              <a:rPr lang="en-US" altLang="zh-CN" sz="1600">
                <a:latin typeface="Times New Roman" panose="02020603050405020304" charset="0"/>
                <a:cs typeface="Times New Roman" panose="02020603050405020304" charset="0"/>
              </a:rPr>
              <a:t> traditional drilling method (</a:t>
            </a:r>
            <a:r>
              <a:rPr lang="en-US" altLang="zh-CN" sz="1600">
                <a:latin typeface="Times New Roman" panose="02020603050405020304" charset="0"/>
                <a:cs typeface="Times New Roman" panose="02020603050405020304" charset="0"/>
                <a:sym typeface="+mn-ea"/>
              </a:rPr>
              <a:t>Mikhail Gelfgat, 2022</a:t>
            </a:r>
            <a:r>
              <a:rPr lang="en-US" altLang="zh-CN" sz="1600">
                <a:latin typeface="Times New Roman" panose="02020603050405020304" charset="0"/>
                <a:cs typeface="Times New Roman" panose="02020603050405020304" charset="0"/>
              </a:rPr>
              <a:t>)</a:t>
            </a:r>
            <a:endParaRPr lang="en-US" altLang="zh-CN" sz="1600">
              <a:latin typeface="Times New Roman" panose="02020603050405020304" charset="0"/>
              <a:cs typeface="Times New Roman" panose="02020603050405020304" charset="0"/>
            </a:endParaRPr>
          </a:p>
        </p:txBody>
      </p:sp>
      <p:pic>
        <p:nvPicPr>
          <p:cNvPr id="9" name="图片 8" descr="drilling-traditional-color"/>
          <p:cNvPicPr>
            <a:picLocks noChangeAspect="1"/>
          </p:cNvPicPr>
          <p:nvPr/>
        </p:nvPicPr>
        <p:blipFill>
          <a:blip r:embed="rId3"/>
          <a:stretch>
            <a:fillRect/>
          </a:stretch>
        </p:blipFill>
        <p:spPr>
          <a:xfrm>
            <a:off x="425097" y="1160225"/>
            <a:ext cx="3564325" cy="4636800"/>
          </a:xfrm>
          <a:prstGeom prst="rect">
            <a:avLst/>
          </a:prstGeom>
        </p:spPr>
      </p:pic>
      <p:sp>
        <p:nvSpPr>
          <p:cNvPr id="12" name="文本框 11"/>
          <p:cNvSpPr txBox="1"/>
          <p:nvPr/>
        </p:nvSpPr>
        <p:spPr>
          <a:xfrm>
            <a:off x="4618990" y="884555"/>
            <a:ext cx="7045960" cy="5631180"/>
          </a:xfrm>
          <a:prstGeom prst="rect">
            <a:avLst/>
          </a:prstGeom>
        </p:spPr>
        <p:txBody>
          <a:bodyPr wrap="square">
            <a:spAutoFit/>
          </a:bodyPr>
          <a:p>
            <a:pPr indent="0" algn="just" fontAlgn="auto">
              <a:lnSpc>
                <a:spcPts val="2400"/>
              </a:lnSpc>
              <a:spcBef>
                <a:spcPts val="0"/>
              </a:spcBef>
              <a:spcAft>
                <a:spcPts val="0"/>
              </a:spcAft>
              <a:buNone/>
            </a:pPr>
            <a:r>
              <a:rPr lang="zh-CN" altLang="en-US" b="1">
                <a:solidFill>
                  <a:srgbClr val="002060"/>
                </a:solidFill>
                <a:uFillTx/>
                <a:latin typeface="Times New Roman" panose="02020603050405020304" charset="0"/>
                <a:ea typeface="仿宋" panose="02010609060101010101" charset="-122"/>
                <a:cs typeface="仿宋" panose="02010609060101010101" charset="-122"/>
                <a:sym typeface="+mn-ea"/>
              </a:rPr>
              <a:t>较之</a:t>
            </a:r>
            <a:r>
              <a:rPr lang="en-US" altLang="zh-CN" b="1">
                <a:solidFill>
                  <a:srgbClr val="002060"/>
                </a:solidFill>
                <a:uFillTx/>
                <a:latin typeface="Times New Roman" panose="02020603050405020304" charset="0"/>
                <a:ea typeface="仿宋" panose="02010609060101010101" charset="-122"/>
                <a:cs typeface="仿宋" panose="02010609060101010101" charset="-122"/>
                <a:sym typeface="+mn-ea"/>
              </a:rPr>
              <a:t>Reelwell Drilling Method</a:t>
            </a:r>
            <a:r>
              <a:rPr lang="zh-CN" altLang="en-US" b="1">
                <a:solidFill>
                  <a:srgbClr val="002060"/>
                </a:solidFill>
                <a:uFillTx/>
                <a:latin typeface="Times New Roman" panose="02020603050405020304" charset="0"/>
                <a:ea typeface="仿宋" panose="02010609060101010101" charset="-122"/>
                <a:cs typeface="仿宋" panose="02010609060101010101" charset="-122"/>
                <a:sym typeface="+mn-ea"/>
              </a:rPr>
              <a:t>，</a:t>
            </a:r>
            <a:r>
              <a:rPr lang="zh-CN" altLang="en-US" b="1" i="0">
                <a:solidFill>
                  <a:srgbClr val="002060"/>
                </a:solidFill>
                <a:latin typeface="Times New Roman" panose="02020603050405020304" charset="0"/>
                <a:ea typeface="仿宋" panose="02010609060101010101" charset="-122"/>
                <a:cs typeface="仿宋" panose="02010609060101010101" charset="-122"/>
              </a:rPr>
              <a:t>传统钻井方法的主要不足</a:t>
            </a:r>
            <a:endParaRPr lang="zh-CN" altLang="en-US" b="1" i="0">
              <a:solidFill>
                <a:srgbClr val="002060"/>
              </a:solidFill>
              <a:latin typeface="Times New Roman" panose="02020603050405020304" charset="0"/>
              <a:ea typeface="仿宋" panose="02010609060101010101" charset="-122"/>
              <a:cs typeface="仿宋" panose="02010609060101010101" charset="-122"/>
            </a:endParaRPr>
          </a:p>
          <a:p>
            <a:pPr algn="just" fontAlgn="auto">
              <a:lnSpc>
                <a:spcPts val="2400"/>
              </a:lnSpc>
              <a:spcBef>
                <a:spcPts val="0"/>
              </a:spcBef>
              <a:spcAft>
                <a:spcPts val="0"/>
              </a:spcAft>
              <a:buClrTx/>
              <a:buSzTx/>
              <a:buFontTx/>
              <a:buAutoNum type="arabicPeriod"/>
            </a:pPr>
            <a:r>
              <a:rPr lang="zh-CN" altLang="en-US" sz="1600" b="1" i="0">
                <a:solidFill>
                  <a:srgbClr val="C00000"/>
                </a:solidFill>
                <a:latin typeface="Times New Roman" panose="02020603050405020304" charset="0"/>
                <a:ea typeface="仿宋" panose="02010609060101010101" charset="-122"/>
                <a:cs typeface="仿宋" panose="02010609060101010101" charset="-122"/>
              </a:rPr>
              <a:t>钻井速度慢</a:t>
            </a:r>
            <a:r>
              <a:rPr lang="zh-CN" altLang="en-US" sz="1600" b="1" i="0">
                <a:latin typeface="Times New Roman" panose="02020603050405020304" charset="0"/>
                <a:ea typeface="仿宋" panose="02010609060101010101" charset="-122"/>
                <a:cs typeface="仿宋" panose="02010609060101010101" charset="-122"/>
              </a:rPr>
              <a:t>：</a:t>
            </a:r>
            <a:r>
              <a:rPr lang="zh-CN" altLang="en-US" sz="1600" i="0">
                <a:latin typeface="Times New Roman" panose="02020603050405020304" charset="0"/>
                <a:ea typeface="仿宋" panose="02010609060101010101" charset="-122"/>
                <a:cs typeface="仿宋" panose="02010609060101010101" charset="-122"/>
              </a:rPr>
              <a:t>传统钻井方法需要频繁地将钻杆接长，这不仅耗时而且效率低下。而在RDM中，使用的是连续的管材，可以快速下放和回收，大大提高了钻井速度。</a:t>
            </a:r>
            <a:endParaRPr lang="zh-CN" altLang="en-US" sz="160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solidFill>
                  <a:srgbClr val="C00000"/>
                </a:solidFill>
                <a:latin typeface="Times New Roman" panose="02020603050405020304" charset="0"/>
                <a:ea typeface="仿宋" panose="02010609060101010101" charset="-122"/>
                <a:cs typeface="仿宋" panose="02010609060101010101" charset="-122"/>
              </a:rPr>
              <a:t>成本较高</a:t>
            </a:r>
            <a:r>
              <a:rPr lang="zh-CN" altLang="en-US" sz="1600" i="0">
                <a:latin typeface="Times New Roman" panose="02020603050405020304" charset="0"/>
                <a:ea typeface="仿宋" panose="02010609060101010101" charset="-122"/>
                <a:cs typeface="仿宋" panose="02010609060101010101" charset="-122"/>
              </a:rPr>
              <a:t>：传统钻井过程中，由于需要不断添加钻杆，增加了作业时间和人力成本。此外，每次更换钻杆时还需要停机，导致了额外的时间损失。相比之下，RDM减少了这些不必要的操作，降低了整体成本。</a:t>
            </a:r>
            <a:endParaRPr lang="zh-CN" altLang="en-US" sz="160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solidFill>
                  <a:srgbClr val="C00000"/>
                </a:solidFill>
                <a:latin typeface="Times New Roman" panose="02020603050405020304" charset="0"/>
                <a:ea typeface="仿宋" panose="02010609060101010101" charset="-122"/>
                <a:cs typeface="仿宋" panose="02010609060101010101" charset="-122"/>
              </a:rPr>
              <a:t>环境影响较大</a:t>
            </a:r>
            <a:r>
              <a:rPr lang="zh-CN" altLang="en-US" sz="1600" i="0">
                <a:latin typeface="Times New Roman" panose="02020603050405020304" charset="0"/>
                <a:ea typeface="仿宋" panose="02010609060101010101" charset="-122"/>
                <a:cs typeface="仿宋" panose="02010609060101010101" charset="-122"/>
              </a:rPr>
              <a:t>：传统钻井方法可能会产生更多的废弃物，如废弃的钻杆等，对环境造成一定负担。而RDM由于其高效性和减少材料使用的特点，有助于减轻对环境的影响。</a:t>
            </a:r>
            <a:endParaRPr lang="zh-CN" altLang="en-US" sz="160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latin typeface="Times New Roman" panose="02020603050405020304" charset="0"/>
                <a:ea typeface="仿宋" panose="02010609060101010101" charset="-122"/>
                <a:cs typeface="仿宋" panose="02010609060101010101" charset="-122"/>
              </a:rPr>
              <a:t>安全风险</a:t>
            </a:r>
            <a:r>
              <a:rPr lang="zh-CN" altLang="en-US" sz="1600" i="0">
                <a:latin typeface="Times New Roman" panose="02020603050405020304" charset="0"/>
                <a:ea typeface="仿宋" panose="02010609060101010101" charset="-122"/>
                <a:cs typeface="仿宋" panose="02010609060101010101" charset="-122"/>
              </a:rPr>
              <a:t>：在传统钻井过程中，频繁的操作增加了工人受伤的风险。例如，在连接和拆卸钻杆时可能发生意外。RDM通过减少此类操作，提高了作业的安全性。</a:t>
            </a:r>
            <a:endParaRPr lang="zh-CN" altLang="en-US" sz="160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solidFill>
                  <a:srgbClr val="C00000"/>
                </a:solidFill>
                <a:latin typeface="Times New Roman" panose="02020603050405020304" charset="0"/>
                <a:ea typeface="仿宋" panose="02010609060101010101" charset="-122"/>
                <a:cs typeface="仿宋" panose="02010609060101010101" charset="-122"/>
              </a:rPr>
              <a:t>灵活性较低</a:t>
            </a:r>
            <a:r>
              <a:rPr lang="zh-CN" altLang="en-US" sz="1600" i="0">
                <a:latin typeface="Times New Roman" panose="02020603050405020304" charset="0"/>
                <a:ea typeface="仿宋" panose="02010609060101010101" charset="-122"/>
                <a:cs typeface="仿宋" panose="02010609060101010101" charset="-122"/>
              </a:rPr>
              <a:t>：传统钻井设备往往体积庞大，移动不便，难以适应复杂地形条件下的作业需求。而RDM使用的连续管更加轻便灵活，能够更好地应对各种地质条件。</a:t>
            </a:r>
            <a:endParaRPr lang="zh-CN" altLang="en-US" sz="1600" i="0">
              <a:latin typeface="Times New Roman" panose="02020603050405020304" charset="0"/>
              <a:ea typeface="仿宋" panose="02010609060101010101" charset="-122"/>
              <a:cs typeface="仿宋" panose="02010609060101010101" charset="-122"/>
            </a:endParaRPr>
          </a:p>
          <a:p>
            <a:pPr indent="0" algn="just" fontAlgn="auto">
              <a:lnSpc>
                <a:spcPts val="2400"/>
              </a:lnSpc>
              <a:spcBef>
                <a:spcPts val="0"/>
              </a:spcBef>
              <a:spcAft>
                <a:spcPts val="0"/>
              </a:spcAft>
              <a:buAutoNum type="arabicPeriod"/>
            </a:pPr>
            <a:r>
              <a:rPr lang="zh-CN" altLang="en-US" sz="1600" b="1" i="0">
                <a:solidFill>
                  <a:srgbClr val="C00000"/>
                </a:solidFill>
                <a:latin typeface="Times New Roman" panose="02020603050405020304" charset="0"/>
                <a:ea typeface="仿宋" panose="02010609060101010101" charset="-122"/>
                <a:cs typeface="仿宋" panose="02010609060101010101" charset="-122"/>
              </a:rPr>
              <a:t>维护成本高</a:t>
            </a:r>
            <a:r>
              <a:rPr lang="zh-CN" altLang="en-US" sz="1600" i="0">
                <a:latin typeface="Times New Roman" panose="02020603050405020304" charset="0"/>
                <a:ea typeface="仿宋" panose="02010609060101010101" charset="-122"/>
                <a:cs typeface="仿宋" panose="02010609060101010101" charset="-122"/>
              </a:rPr>
              <a:t>：传统钻井设备复杂，维护成本相对较高。RDM则因为系统设计更为简化，维护起来更加方便快捷，从而降低了维护成本。</a:t>
            </a:r>
            <a:endParaRPr lang="zh-CN" altLang="en-US" sz="1600" i="0">
              <a:latin typeface="Times New Roman" panose="02020603050405020304" charset="0"/>
              <a:ea typeface="仿宋" panose="02010609060101010101" charset="-122"/>
              <a:cs typeface="仿宋" panose="0201060906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91334" y="72554"/>
              <a:ext cx="744754"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600" b="1" dirty="0">
                  <a:solidFill>
                    <a:schemeClr val="bg1"/>
                  </a:solidFill>
                  <a:latin typeface="BankGothic Md BT" panose="020B0807020203060204" pitchFamily="34" charset="0"/>
                  <a:sym typeface="宋体" panose="02010600030101010101" pitchFamily="2" charset="-122"/>
                </a:rPr>
                <a:t>01</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790898" y="-74340"/>
            <a:ext cx="2324100" cy="811530"/>
          </a:xfrm>
          <a:prstGeom prst="rect">
            <a:avLst/>
          </a:prstGeom>
        </p:spPr>
        <p:txBody>
          <a:bodyPr wrap="none">
            <a:spAutoFit/>
          </a:bodyPr>
          <a:lstStyle/>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rPr>
              <a:t>背景介绍</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12" name="文本框 11"/>
          <p:cNvSpPr txBox="1"/>
          <p:nvPr/>
        </p:nvSpPr>
        <p:spPr>
          <a:xfrm>
            <a:off x="6045200" y="810895"/>
            <a:ext cx="5824220" cy="5677535"/>
          </a:xfrm>
          <a:prstGeom prst="rect">
            <a:avLst/>
          </a:prstGeom>
        </p:spPr>
        <p:txBody>
          <a:bodyPr wrap="square" anchor="t" anchorCtr="0">
            <a:spAutoFit/>
          </a:bodyPr>
          <a:p>
            <a:pPr indent="0" algn="just" fontAlgn="auto">
              <a:lnSpc>
                <a:spcPct val="150000"/>
              </a:lnSpc>
              <a:spcBef>
                <a:spcPts val="0"/>
              </a:spcBef>
              <a:spcAft>
                <a:spcPts val="0"/>
              </a:spcAft>
              <a:buNone/>
            </a:pPr>
            <a:r>
              <a:rPr lang="en-US" altLang="zh-CN" b="1" i="0">
                <a:solidFill>
                  <a:srgbClr val="002060"/>
                </a:solidFill>
                <a:uFillTx/>
                <a:latin typeface="Times New Roman" panose="02020603050405020304" charset="0"/>
                <a:ea typeface="仿宋" panose="02010609060101010101" charset="-122"/>
                <a:cs typeface="仿宋" panose="02010609060101010101" charset="-122"/>
              </a:rPr>
              <a:t>Reelwell Drilling Method</a:t>
            </a:r>
            <a:r>
              <a:rPr lang="zh-CN" altLang="en-US" b="1" i="0">
                <a:solidFill>
                  <a:srgbClr val="002060"/>
                </a:solidFill>
                <a:uFillTx/>
                <a:latin typeface="Times New Roman" panose="02020603050405020304" charset="0"/>
                <a:ea typeface="仿宋" panose="02010609060101010101" charset="-122"/>
                <a:cs typeface="仿宋" panose="02010609060101010101" charset="-122"/>
              </a:rPr>
              <a:t>的研究现状：</a:t>
            </a:r>
            <a:endParaRPr lang="zh-CN" altLang="en-US" b="1" i="0">
              <a:solidFill>
                <a:srgbClr val="002060"/>
              </a:solidFill>
              <a:uFillTx/>
              <a:latin typeface="Times New Roman" panose="02020603050405020304" charset="0"/>
              <a:ea typeface="仿宋" panose="02010609060101010101" charset="-122"/>
              <a:cs typeface="仿宋" panose="02010609060101010101" charset="-122"/>
            </a:endParaRPr>
          </a:p>
          <a:p>
            <a:pPr indent="0" algn="just" fontAlgn="auto">
              <a:lnSpc>
                <a:spcPct val="150000"/>
              </a:lnSpc>
              <a:spcBef>
                <a:spcPts val="0"/>
              </a:spcBef>
              <a:spcAft>
                <a:spcPts val="0"/>
              </a:spcAft>
              <a:buNone/>
            </a:pPr>
            <a:r>
              <a:rPr lang="zh-CN" altLang="en-US" sz="1600" b="1" i="0">
                <a:solidFill>
                  <a:srgbClr val="C00000"/>
                </a:solidFill>
                <a:uFillTx/>
                <a:latin typeface="Times New Roman" panose="02020603050405020304" charset="0"/>
                <a:ea typeface="仿宋" panose="02010609060101010101" charset="-122"/>
                <a:cs typeface="仿宋" panose="02010609060101010101" charset="-122"/>
              </a:rPr>
              <a:t>主要涉及钻井液（</a:t>
            </a:r>
            <a:r>
              <a:rPr lang="en-US" altLang="zh-CN" sz="1600" b="1" i="0">
                <a:solidFill>
                  <a:srgbClr val="C00000"/>
                </a:solidFill>
                <a:uFillTx/>
                <a:latin typeface="Times New Roman" panose="02020603050405020304" charset="0"/>
                <a:ea typeface="仿宋" panose="02010609060101010101" charset="-122"/>
                <a:cs typeface="仿宋" panose="02010609060101010101" charset="-122"/>
              </a:rPr>
              <a:t>Drilling mud</a:t>
            </a:r>
            <a:r>
              <a:rPr lang="zh-CN" altLang="en-US" sz="1600" b="1" i="0">
                <a:solidFill>
                  <a:srgbClr val="C00000"/>
                </a:solidFill>
                <a:uFillTx/>
                <a:latin typeface="Times New Roman" panose="02020603050405020304" charset="0"/>
                <a:ea typeface="仿宋" panose="02010609060101010101" charset="-122"/>
                <a:cs typeface="仿宋" panose="02010609060101010101" charset="-122"/>
              </a:rPr>
              <a:t>）流变特性及其挟岩能力（</a:t>
            </a:r>
            <a:r>
              <a:rPr lang="en-US" altLang="zh-CN" sz="1600" b="1" i="0">
                <a:solidFill>
                  <a:srgbClr val="C00000"/>
                </a:solidFill>
                <a:uFillTx/>
                <a:latin typeface="Times New Roman" panose="02020603050405020304" charset="0"/>
                <a:ea typeface="仿宋" panose="02010609060101010101" charset="-122"/>
                <a:cs typeface="仿宋" panose="02010609060101010101" charset="-122"/>
              </a:rPr>
              <a:t>Cuttings carring capacity</a:t>
            </a:r>
            <a:r>
              <a:rPr lang="zh-CN" altLang="en-US" sz="1600" b="1" i="0">
                <a:solidFill>
                  <a:srgbClr val="C00000"/>
                </a:solidFill>
                <a:uFillTx/>
                <a:latin typeface="Times New Roman" panose="02020603050405020304" charset="0"/>
                <a:ea typeface="仿宋" panose="02010609060101010101" charset="-122"/>
                <a:cs typeface="仿宋" panose="02010609060101010101" charset="-122"/>
              </a:rPr>
              <a:t>）</a:t>
            </a:r>
            <a:r>
              <a:rPr lang="zh-CN" altLang="en-US" sz="1600" b="1">
                <a:solidFill>
                  <a:srgbClr val="C00000"/>
                </a:solidFill>
                <a:uFillTx/>
                <a:latin typeface="Times New Roman" panose="02020603050405020304" charset="0"/>
                <a:ea typeface="仿宋" panose="02010609060101010101" charset="-122"/>
                <a:cs typeface="仿宋" panose="02010609060101010101" charset="-122"/>
                <a:sym typeface="+mn-ea"/>
              </a:rPr>
              <a:t>评估</a:t>
            </a:r>
            <a:endParaRPr lang="zh-CN" altLang="en-US" sz="1600" b="1" i="0">
              <a:solidFill>
                <a:srgbClr val="C00000"/>
              </a:solidFill>
              <a:latin typeface="Times New Roman" panose="02020603050405020304" charset="0"/>
              <a:ea typeface="仿宋" panose="02010609060101010101" charset="-122"/>
              <a:cs typeface="仿宋" panose="02010609060101010101" charset="-122"/>
            </a:endParaRPr>
          </a:p>
          <a:p>
            <a:pPr indent="0" algn="just" fontAlgn="auto">
              <a:lnSpc>
                <a:spcPct val="150000"/>
              </a:lnSpc>
              <a:spcBef>
                <a:spcPts val="0"/>
              </a:spcBef>
              <a:spcAft>
                <a:spcPts val="0"/>
              </a:spcAft>
              <a:buAutoNum type="arabicPeriod"/>
            </a:pPr>
            <a:r>
              <a:rPr lang="zh-CN" altLang="en-US" sz="1600" b="1" i="0">
                <a:latin typeface="Times New Roman" panose="02020603050405020304" charset="0"/>
                <a:ea typeface="仿宋" panose="02010609060101010101" charset="-122"/>
                <a:cs typeface="仿宋" panose="02010609060101010101" charset="-122"/>
              </a:rPr>
              <a:t>钻井液流变特性</a:t>
            </a:r>
            <a:r>
              <a:rPr lang="zh-CN" altLang="en-US" sz="1600" b="0" i="0">
                <a:latin typeface="Times New Roman" panose="02020603050405020304" charset="0"/>
                <a:ea typeface="仿宋" panose="02010609060101010101" charset="-122"/>
                <a:cs typeface="仿宋" panose="02010609060101010101" charset="-122"/>
              </a:rPr>
              <a:t>：目前两参数（包括Casson model、Power law model、Bingham model等）、三参数</a:t>
            </a:r>
            <a:r>
              <a:rPr lang="zh-CN" altLang="en-US" sz="1600">
                <a:latin typeface="Times New Roman" panose="02020603050405020304" charset="0"/>
                <a:ea typeface="仿宋" panose="02010609060101010101" charset="-122"/>
                <a:cs typeface="仿宋" panose="02010609060101010101" charset="-122"/>
                <a:sym typeface="+mn-ea"/>
              </a:rPr>
              <a:t>（包括Herschel-Bulkley model、Bingham-Papanastasiou model 、Robertson-Stiff model等）</a:t>
            </a:r>
            <a:r>
              <a:rPr lang="zh-CN" altLang="en-US" sz="1600" b="0" i="0">
                <a:latin typeface="Times New Roman" panose="02020603050405020304" charset="0"/>
                <a:ea typeface="仿宋" panose="02010609060101010101" charset="-122"/>
                <a:cs typeface="仿宋" panose="02010609060101010101" charset="-122"/>
              </a:rPr>
              <a:t>的流变模型很多，</a:t>
            </a:r>
            <a:r>
              <a:rPr lang="zh-CN" altLang="en-US" sz="1600" b="1" i="0">
                <a:solidFill>
                  <a:srgbClr val="002060"/>
                </a:solidFill>
                <a:latin typeface="Times New Roman" panose="02020603050405020304" charset="0"/>
                <a:ea typeface="仿宋" panose="02010609060101010101" charset="-122"/>
                <a:cs typeface="仿宋" panose="02010609060101010101" charset="-122"/>
              </a:rPr>
              <a:t>缺乏表征温度影响的高精度连续模型</a:t>
            </a:r>
            <a:r>
              <a:rPr lang="zh-CN" altLang="en-US" sz="1600" b="0" i="0">
                <a:latin typeface="Times New Roman" panose="02020603050405020304" charset="0"/>
                <a:ea typeface="仿宋" panose="02010609060101010101" charset="-122"/>
                <a:cs typeface="仿宋" panose="02010609060101010101" charset="-122"/>
              </a:rPr>
              <a:t>。</a:t>
            </a:r>
            <a:endParaRPr lang="zh-CN" altLang="en-US" sz="1600" b="0" i="0">
              <a:latin typeface="Times New Roman" panose="02020603050405020304" charset="0"/>
              <a:ea typeface="仿宋" panose="02010609060101010101" charset="-122"/>
              <a:cs typeface="仿宋" panose="02010609060101010101" charset="-122"/>
            </a:endParaRPr>
          </a:p>
          <a:p>
            <a:pPr indent="0" algn="just" fontAlgn="auto">
              <a:lnSpc>
                <a:spcPct val="150000"/>
              </a:lnSpc>
              <a:spcBef>
                <a:spcPts val="0"/>
              </a:spcBef>
              <a:spcAft>
                <a:spcPts val="0"/>
              </a:spcAft>
              <a:buAutoNum type="arabicPeriod"/>
            </a:pPr>
            <a:r>
              <a:rPr lang="zh-CN" altLang="en-US" sz="1600" b="1" i="0">
                <a:latin typeface="Times New Roman" panose="02020603050405020304" charset="0"/>
                <a:ea typeface="仿宋" panose="02010609060101010101" charset="-122"/>
                <a:cs typeface="仿宋" panose="02010609060101010101" charset="-122"/>
              </a:rPr>
              <a:t>钻井液挟岩能力</a:t>
            </a:r>
            <a:r>
              <a:rPr lang="zh-CN" altLang="en-US" sz="1600" b="0" i="0">
                <a:latin typeface="Times New Roman" panose="02020603050405020304" charset="0"/>
                <a:ea typeface="仿宋" panose="02010609060101010101" charset="-122"/>
                <a:cs typeface="仿宋" panose="02010609060101010101" charset="-122"/>
              </a:rPr>
              <a:t>：传统钻井方法相关研究较多，包括倾斜钻井内岩屑的沉积、岩屑对于管壁的侵蚀、倾斜角及温度的影响等，</a:t>
            </a:r>
            <a:r>
              <a:rPr lang="zh-CN" altLang="en-US" sz="1600" b="1">
                <a:solidFill>
                  <a:srgbClr val="002060"/>
                </a:solidFill>
                <a:latin typeface="Times New Roman" panose="02020603050405020304" charset="0"/>
                <a:ea typeface="仿宋" panose="02010609060101010101" charset="-122"/>
                <a:cs typeface="仿宋" panose="02010609060101010101" charset="-122"/>
              </a:rPr>
              <a:t>实验研究</a:t>
            </a:r>
            <a:r>
              <a:rPr lang="zh-CN" altLang="en-US" sz="1600" b="0" i="0">
                <a:latin typeface="Times New Roman" panose="02020603050405020304" charset="0"/>
                <a:ea typeface="仿宋" panose="02010609060101010101" charset="-122"/>
                <a:cs typeface="仿宋" panose="02010609060101010101" charset="-122"/>
              </a:rPr>
              <a:t>多采用接近实际的钻井液与岩屑，但</a:t>
            </a:r>
            <a:r>
              <a:rPr lang="zh-CN" altLang="en-US" sz="1600" b="1" i="0">
                <a:solidFill>
                  <a:srgbClr val="002060"/>
                </a:solidFill>
                <a:latin typeface="Times New Roman" panose="02020603050405020304" charset="0"/>
                <a:ea typeface="仿宋" panose="02010609060101010101" charset="-122"/>
                <a:cs typeface="仿宋" panose="02010609060101010101" charset="-122"/>
              </a:rPr>
              <a:t>成本通常较高</a:t>
            </a:r>
            <a:r>
              <a:rPr lang="zh-CN" altLang="en-US" sz="1600" b="0" i="0">
                <a:latin typeface="Times New Roman" panose="02020603050405020304" charset="0"/>
                <a:ea typeface="仿宋" panose="02010609060101010101" charset="-122"/>
                <a:cs typeface="仿宋" panose="02010609060101010101" charset="-122"/>
              </a:rPr>
              <a:t>（全尺寸现场试验更是贵得离谱）；</a:t>
            </a:r>
            <a:r>
              <a:rPr lang="zh-CN" altLang="en-US" sz="1600" b="1" i="0">
                <a:solidFill>
                  <a:srgbClr val="002060"/>
                </a:solidFill>
                <a:latin typeface="Times New Roman" panose="02020603050405020304" charset="0"/>
                <a:ea typeface="仿宋" panose="02010609060101010101" charset="-122"/>
                <a:cs typeface="仿宋" panose="02010609060101010101" charset="-122"/>
              </a:rPr>
              <a:t>数值仿真性价比高</a:t>
            </a:r>
            <a:r>
              <a:rPr lang="zh-CN" altLang="en-US" sz="1600" b="1" i="0">
                <a:latin typeface="Times New Roman" panose="02020603050405020304" charset="0"/>
                <a:ea typeface="仿宋" panose="02010609060101010101" charset="-122"/>
                <a:cs typeface="仿宋" panose="02010609060101010101" charset="-122"/>
              </a:rPr>
              <a:t>，但目前多采用两相流或稀释物质的输送模型来计算，</a:t>
            </a:r>
            <a:r>
              <a:rPr lang="zh-CN" altLang="en-US" sz="1600" b="1" i="0">
                <a:solidFill>
                  <a:srgbClr val="002060"/>
                </a:solidFill>
                <a:latin typeface="Times New Roman" panose="02020603050405020304" charset="0"/>
                <a:ea typeface="仿宋" panose="02010609060101010101" charset="-122"/>
                <a:cs typeface="仿宋" panose="02010609060101010101" charset="-122"/>
              </a:rPr>
              <a:t>与实际情况相差甚远</a:t>
            </a:r>
            <a:r>
              <a:rPr lang="zh-CN" altLang="en-US" sz="1600" b="0" i="0">
                <a:latin typeface="Times New Roman" panose="02020603050405020304" charset="0"/>
                <a:ea typeface="仿宋" panose="02010609060101010101" charset="-122"/>
                <a:cs typeface="仿宋" panose="02010609060101010101" charset="-122"/>
              </a:rPr>
              <a:t>。</a:t>
            </a:r>
            <a:endParaRPr lang="zh-CN" altLang="en-US" sz="1600" b="0" i="0">
              <a:latin typeface="Times New Roman" panose="02020603050405020304" charset="0"/>
              <a:ea typeface="仿宋" panose="02010609060101010101" charset="-122"/>
              <a:cs typeface="仿宋" panose="02010609060101010101" charset="-122"/>
            </a:endParaRPr>
          </a:p>
          <a:p>
            <a:pPr indent="0" algn="just" fontAlgn="auto">
              <a:lnSpc>
                <a:spcPct val="150000"/>
              </a:lnSpc>
              <a:spcBef>
                <a:spcPts val="0"/>
              </a:spcBef>
              <a:spcAft>
                <a:spcPts val="0"/>
              </a:spcAft>
              <a:buAutoNum type="arabicPeriod"/>
            </a:pPr>
            <a:r>
              <a:rPr lang="zh-CN" altLang="en-US" sz="1600" b="1" i="0">
                <a:latin typeface="Times New Roman" panose="02020603050405020304" charset="0"/>
                <a:ea typeface="仿宋" panose="02010609060101010101" charset="-122"/>
                <a:cs typeface="仿宋" panose="02010609060101010101" charset="-122"/>
              </a:rPr>
              <a:t>新模型开发需求</a:t>
            </a:r>
            <a:r>
              <a:rPr lang="zh-CN" altLang="en-US" sz="1600" b="0" i="0">
                <a:latin typeface="Times New Roman" panose="02020603050405020304" charset="0"/>
                <a:ea typeface="仿宋" panose="02010609060101010101" charset="-122"/>
                <a:cs typeface="仿宋" panose="02010609060101010101" charset="-122"/>
              </a:rPr>
              <a:t>：亟需开发</a:t>
            </a:r>
            <a:r>
              <a:rPr lang="zh-CN" altLang="en-US" sz="1600" b="0" i="0">
                <a:latin typeface="Times New Roman" panose="02020603050405020304" charset="0"/>
                <a:ea typeface="仿宋" panose="02010609060101010101" charset="-122"/>
                <a:cs typeface="仿宋" panose="02010609060101010101" charset="-122"/>
              </a:rPr>
              <a:t>符合钻井液流变特性及岩屑运移特征的</a:t>
            </a:r>
            <a:r>
              <a:rPr lang="zh-CN" altLang="en-US" sz="1600" b="0" i="0">
                <a:latin typeface="Times New Roman" panose="02020603050405020304" charset="0"/>
                <a:ea typeface="仿宋" panose="02010609060101010101" charset="-122"/>
                <a:cs typeface="仿宋" panose="02010609060101010101" charset="-122"/>
              </a:rPr>
              <a:t>模型。</a:t>
            </a:r>
            <a:endParaRPr lang="zh-CN" altLang="en-US" sz="1600" b="0" i="0">
              <a:latin typeface="Times New Roman" panose="02020603050405020304" charset="0"/>
              <a:ea typeface="仿宋" panose="02010609060101010101" charset="-122"/>
              <a:cs typeface="仿宋" panose="02010609060101010101" charset="-122"/>
            </a:endParaRPr>
          </a:p>
        </p:txBody>
      </p:sp>
      <p:grpSp>
        <p:nvGrpSpPr>
          <p:cNvPr id="9" name="组合 8"/>
          <p:cNvGrpSpPr/>
          <p:nvPr/>
        </p:nvGrpSpPr>
        <p:grpSpPr>
          <a:xfrm>
            <a:off x="399415" y="1771015"/>
            <a:ext cx="5509260" cy="3757295"/>
            <a:chOff x="629" y="2778"/>
            <a:chExt cx="8676" cy="5917"/>
          </a:xfrm>
        </p:grpSpPr>
        <p:pic>
          <p:nvPicPr>
            <p:cNvPr id="2" name="图片 1"/>
            <p:cNvPicPr>
              <a:picLocks noChangeAspect="1"/>
            </p:cNvPicPr>
            <p:nvPr/>
          </p:nvPicPr>
          <p:blipFill>
            <a:blip r:embed="rId2"/>
            <a:stretch>
              <a:fillRect/>
            </a:stretch>
          </p:blipFill>
          <p:spPr>
            <a:xfrm>
              <a:off x="629" y="2778"/>
              <a:ext cx="8676" cy="4467"/>
            </a:xfrm>
            <a:prstGeom prst="rect">
              <a:avLst/>
            </a:prstGeom>
          </p:spPr>
        </p:pic>
        <p:sp>
          <p:nvSpPr>
            <p:cNvPr id="3" name="文本框 2"/>
            <p:cNvSpPr txBox="1"/>
            <p:nvPr/>
          </p:nvSpPr>
          <p:spPr>
            <a:xfrm>
              <a:off x="630" y="7388"/>
              <a:ext cx="8675" cy="1307"/>
            </a:xfrm>
            <a:prstGeom prst="rect">
              <a:avLst/>
            </a:prstGeom>
            <a:noFill/>
          </p:spPr>
          <p:txBody>
            <a:bodyPr wrap="square" rtlCol="0">
              <a:spAutoFit/>
            </a:bodyPr>
            <a:p>
              <a:pPr algn="ctr"/>
              <a:r>
                <a:rPr lang="en-US" altLang="zh-CN" sz="1600">
                  <a:solidFill>
                    <a:schemeClr val="tx1"/>
                  </a:solidFill>
                  <a:uFillTx/>
                  <a:latin typeface="Times New Roman" panose="02020603050405020304" charset="0"/>
                  <a:ea typeface="仿宋" panose="02010609060101010101" charset="-122"/>
                </a:rPr>
                <a:t>Rock cuttings are carried out by drilling mud (active mud) via the inner tube of a dual-wall drill pipe</a:t>
              </a:r>
              <a:endParaRPr lang="en-US" altLang="zh-CN" sz="1600">
                <a:solidFill>
                  <a:schemeClr val="tx1"/>
                </a:solidFill>
                <a:uFillTx/>
                <a:latin typeface="Times New Roman" panose="02020603050405020304" charset="0"/>
                <a:ea typeface="仿宋" panose="02010609060101010101" charset="-122"/>
              </a:endParaRPr>
            </a:p>
            <a:p>
              <a:pPr algn="ctr"/>
              <a:r>
                <a:rPr lang="en-US" altLang="zh-CN" sz="1600">
                  <a:solidFill>
                    <a:schemeClr val="tx1"/>
                  </a:solidFill>
                  <a:uFillTx/>
                  <a:latin typeface="Times New Roman" panose="02020603050405020304" charset="0"/>
                  <a:ea typeface="仿宋" panose="02010609060101010101" charset="-122"/>
                </a:rPr>
                <a:t> (Figure source: https://www.reelwell.com/dualpipe) </a:t>
              </a:r>
              <a:endParaRPr lang="en-US" altLang="zh-CN" sz="1600">
                <a:solidFill>
                  <a:schemeClr val="tx1"/>
                </a:solidFill>
                <a:uFillTx/>
                <a:latin typeface="Times New Roman" panose="02020603050405020304" charset="0"/>
                <a:ea typeface="仿宋" panose="02010609060101010101" charset="-122"/>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nvSpPr>
          <p:spPr bwMode="auto">
            <a:xfrm>
              <a:off x="49537"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600" b="1" dirty="0">
                  <a:solidFill>
                    <a:schemeClr val="bg1"/>
                  </a:solidFill>
                  <a:latin typeface="BankGothic Md BT" panose="020B0807020203060204" pitchFamily="34" charset="0"/>
                  <a:sym typeface="宋体" panose="02010600030101010101" pitchFamily="2" charset="-122"/>
                </a:rPr>
                <a:t>02</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nvPicPr>
        <p:blipFill rotWithShape="1">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790898" y="-74340"/>
            <a:ext cx="2324100" cy="811530"/>
          </a:xfrm>
          <a:prstGeom prst="rect">
            <a:avLst/>
          </a:prstGeom>
        </p:spPr>
        <p:txBody>
          <a:bodyPr wrap="none">
            <a:spAutoFit/>
          </a:bodyPr>
          <a:lstStyle/>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rPr>
              <a:t>研究目的</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14" name="任意多边形 213"/>
          <p:cNvSpPr/>
          <p:nvPr>
            <p:custDataLst>
              <p:tags r:id="rId2"/>
            </p:custDataLst>
          </p:nvPr>
        </p:nvSpPr>
        <p:spPr>
          <a:xfrm>
            <a:off x="1457277" y="5151742"/>
            <a:ext cx="8856384" cy="1309799"/>
          </a:xfrm>
          <a:custGeom>
            <a:avLst/>
            <a:gdLst>
              <a:gd name="connsiteX0" fmla="*/ 0 w 16290"/>
              <a:gd name="connsiteY0" fmla="*/ 1606 h 3120"/>
              <a:gd name="connsiteX1" fmla="*/ 8115 w 16290"/>
              <a:gd name="connsiteY1" fmla="*/ 0 h 3120"/>
              <a:gd name="connsiteX2" fmla="*/ 16290 w 16290"/>
              <a:gd name="connsiteY2" fmla="*/ 1606 h 3120"/>
              <a:gd name="connsiteX3" fmla="*/ 8145 w 16290"/>
              <a:gd name="connsiteY3" fmla="*/ 3120 h 3120"/>
              <a:gd name="connsiteX4" fmla="*/ 0 w 16290"/>
              <a:gd name="connsiteY4" fmla="*/ 1606 h 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90" h="2409">
                <a:moveTo>
                  <a:pt x="7928" y="0"/>
                </a:moveTo>
                <a:cubicBezTo>
                  <a:pt x="7990" y="0"/>
                  <a:pt x="8053" y="0"/>
                  <a:pt x="8115" y="0"/>
                </a:cubicBezTo>
                <a:cubicBezTo>
                  <a:pt x="12105" y="15"/>
                  <a:pt x="16290" y="770"/>
                  <a:pt x="16290" y="1606"/>
                </a:cubicBezTo>
                <a:cubicBezTo>
                  <a:pt x="16290" y="1900"/>
                  <a:pt x="15839" y="2175"/>
                  <a:pt x="15059" y="2407"/>
                </a:cubicBezTo>
                <a:lnTo>
                  <a:pt x="15052" y="2409"/>
                </a:lnTo>
                <a:lnTo>
                  <a:pt x="1238" y="2409"/>
                </a:lnTo>
                <a:lnTo>
                  <a:pt x="1231" y="2407"/>
                </a:lnTo>
                <a:cubicBezTo>
                  <a:pt x="451" y="2175"/>
                  <a:pt x="0" y="1900"/>
                  <a:pt x="0" y="1606"/>
                </a:cubicBezTo>
                <a:cubicBezTo>
                  <a:pt x="0" y="783"/>
                  <a:pt x="3997" y="10"/>
                  <a:pt x="7928" y="0"/>
                </a:cubicBezTo>
                <a:close/>
              </a:path>
            </a:pathLst>
          </a:custGeom>
          <a:gradFill>
            <a:gsLst>
              <a:gs pos="71000">
                <a:schemeClr val="accent1">
                  <a:lumMod val="60000"/>
                  <a:lumOff val="40000"/>
                  <a:alpha val="30000"/>
                </a:schemeClr>
              </a:gs>
              <a:gs pos="17000">
                <a:schemeClr val="accent1">
                  <a:alpha val="0"/>
                </a:schemeClr>
              </a:gs>
              <a:gs pos="100000">
                <a:schemeClr val="accent1">
                  <a:lumMod val="60000"/>
                  <a:lumOff val="40000"/>
                  <a:alpha val="60000"/>
                </a:schemeClr>
              </a:gs>
            </a:gsLst>
            <a:lin ang="5400000" scaled="0"/>
          </a:gradFill>
          <a:ln>
            <a:gradFill flip="none" rotWithShape="1">
              <a:gsLst>
                <a:gs pos="0">
                  <a:schemeClr val="accent1">
                    <a:lumMod val="60000"/>
                    <a:lumOff val="40000"/>
                    <a:alpha val="100000"/>
                  </a:schemeClr>
                </a:gs>
                <a:gs pos="75000">
                  <a:schemeClr val="accent1">
                    <a:alpha val="0"/>
                  </a:schemeClr>
                </a:gs>
                <a:gs pos="26000">
                  <a:schemeClr val="accent1">
                    <a:alpha val="0"/>
                  </a:schemeClr>
                </a:gs>
                <a:gs pos="100000">
                  <a:schemeClr val="accent1">
                    <a:lumMod val="60000"/>
                    <a:lumOff val="40000"/>
                    <a:alpha val="100000"/>
                  </a:schemeClr>
                </a:gs>
              </a:gsLst>
              <a:lin ang="0" scaled="1"/>
              <a:tileRect/>
            </a:grad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ts val="0"/>
              </a:spcBef>
              <a:spcAft>
                <a:spcPts val="0"/>
              </a:spcAft>
              <a:buClrTx/>
              <a:buSzTx/>
              <a:buFontTx/>
            </a:pPr>
            <a:endParaRPr lang="zh-CN" altLang="en-US" noProof="0">
              <a:ln>
                <a:noFill/>
              </a:ln>
              <a:solidFill>
                <a:srgbClr val="FFFFFF"/>
              </a:solidFill>
              <a:effectLst/>
              <a:uLnTx/>
              <a:uFillTx/>
              <a:sym typeface="+mn-ea"/>
            </a:endParaRPr>
          </a:p>
        </p:txBody>
      </p:sp>
      <p:sp>
        <p:nvSpPr>
          <p:cNvPr id="215" name="任意多边形 214"/>
          <p:cNvSpPr/>
          <p:nvPr>
            <p:custDataLst>
              <p:tags r:id="rId3"/>
            </p:custDataLst>
          </p:nvPr>
        </p:nvSpPr>
        <p:spPr>
          <a:xfrm>
            <a:off x="2443693" y="5151833"/>
            <a:ext cx="7075321" cy="1310091"/>
          </a:xfrm>
          <a:custGeom>
            <a:avLst/>
            <a:gdLst>
              <a:gd name="connsiteX0" fmla="*/ 0 w 13014"/>
              <a:gd name="connsiteY0" fmla="*/ 1351 h 2625"/>
              <a:gd name="connsiteX1" fmla="*/ 6483 w 13014"/>
              <a:gd name="connsiteY1" fmla="*/ 0 h 2625"/>
              <a:gd name="connsiteX2" fmla="*/ 13014 w 13014"/>
              <a:gd name="connsiteY2" fmla="*/ 1351 h 2625"/>
              <a:gd name="connsiteX3" fmla="*/ 6507 w 13014"/>
              <a:gd name="connsiteY3" fmla="*/ 2625 h 2625"/>
              <a:gd name="connsiteX4" fmla="*/ 0 w 13014"/>
              <a:gd name="connsiteY4" fmla="*/ 1351 h 2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14" h="2410">
                <a:moveTo>
                  <a:pt x="6291" y="0"/>
                </a:moveTo>
                <a:cubicBezTo>
                  <a:pt x="6355" y="0"/>
                  <a:pt x="6419" y="0"/>
                  <a:pt x="6483" y="0"/>
                </a:cubicBezTo>
                <a:cubicBezTo>
                  <a:pt x="10596" y="18"/>
                  <a:pt x="13014" y="648"/>
                  <a:pt x="13014" y="1352"/>
                </a:cubicBezTo>
                <a:cubicBezTo>
                  <a:pt x="13014" y="1792"/>
                  <a:pt x="11876" y="2179"/>
                  <a:pt x="10145" y="2408"/>
                </a:cubicBezTo>
                <a:lnTo>
                  <a:pt x="10133" y="2410"/>
                </a:lnTo>
                <a:lnTo>
                  <a:pt x="2881" y="2410"/>
                </a:lnTo>
                <a:lnTo>
                  <a:pt x="2869" y="2408"/>
                </a:lnTo>
                <a:cubicBezTo>
                  <a:pt x="1138" y="2179"/>
                  <a:pt x="0" y="1792"/>
                  <a:pt x="0" y="1352"/>
                </a:cubicBezTo>
                <a:cubicBezTo>
                  <a:pt x="0" y="659"/>
                  <a:pt x="2297" y="3"/>
                  <a:pt x="6291" y="0"/>
                </a:cubicBezTo>
                <a:close/>
              </a:path>
            </a:pathLst>
          </a:custGeom>
          <a:gradFill>
            <a:gsLst>
              <a:gs pos="36000">
                <a:schemeClr val="accent1">
                  <a:lumMod val="60000"/>
                  <a:lumOff val="40000"/>
                  <a:alpha val="0"/>
                </a:schemeClr>
              </a:gs>
              <a:gs pos="100000">
                <a:schemeClr val="accent1">
                  <a:lumMod val="60000"/>
                  <a:lumOff val="40000"/>
                  <a:alpha val="10000"/>
                </a:schemeClr>
              </a:gs>
            </a:gsLst>
            <a:lin ang="5400000" scaled="1"/>
          </a:gradFill>
          <a:ln>
            <a:gradFill flip="none" rotWithShape="1">
              <a:gsLst>
                <a:gs pos="19000">
                  <a:schemeClr val="accent1">
                    <a:alpha val="0"/>
                  </a:schemeClr>
                </a:gs>
                <a:gs pos="100000">
                  <a:schemeClr val="accent1">
                    <a:lumMod val="60000"/>
                    <a:lumOff val="40000"/>
                    <a:alpha val="99000"/>
                  </a:schemeClr>
                </a:gs>
              </a:gsLst>
              <a:lin ang="5400000" scaled="1"/>
              <a:tileRect/>
            </a:gradFill>
            <a:prstDash val="solid"/>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ts val="0"/>
              </a:spcBef>
              <a:spcAft>
                <a:spcPts val="0"/>
              </a:spcAft>
              <a:buClrTx/>
              <a:buSzTx/>
              <a:buFontTx/>
            </a:pPr>
            <a:endParaRPr lang="zh-CN" altLang="en-US" noProof="0" dirty="0">
              <a:ln>
                <a:noFill/>
              </a:ln>
              <a:solidFill>
                <a:srgbClr val="FFFFFF"/>
              </a:solidFill>
              <a:effectLst/>
              <a:uLnTx/>
              <a:uFillTx/>
              <a:sym typeface="+mn-ea"/>
            </a:endParaRPr>
          </a:p>
        </p:txBody>
      </p:sp>
      <p:sp>
        <p:nvSpPr>
          <p:cNvPr id="216" name="任意多边形 215"/>
          <p:cNvSpPr/>
          <p:nvPr>
            <p:custDataLst>
              <p:tags r:id="rId4"/>
            </p:custDataLst>
          </p:nvPr>
        </p:nvSpPr>
        <p:spPr>
          <a:xfrm>
            <a:off x="4031791" y="4715257"/>
            <a:ext cx="4126455" cy="709489"/>
          </a:xfrm>
          <a:custGeom>
            <a:avLst/>
            <a:gdLst>
              <a:gd name="connsiteX0" fmla="*/ 0 w 13014"/>
              <a:gd name="connsiteY0" fmla="*/ 1351 h 2625"/>
              <a:gd name="connsiteX1" fmla="*/ 6483 w 13014"/>
              <a:gd name="connsiteY1" fmla="*/ 0 h 2625"/>
              <a:gd name="connsiteX2" fmla="*/ 13014 w 13014"/>
              <a:gd name="connsiteY2" fmla="*/ 1351 h 2625"/>
              <a:gd name="connsiteX3" fmla="*/ 6507 w 13014"/>
              <a:gd name="connsiteY3" fmla="*/ 2625 h 2625"/>
              <a:gd name="connsiteX4" fmla="*/ 0 w 13014"/>
              <a:gd name="connsiteY4" fmla="*/ 1351 h 2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14" h="2625">
                <a:moveTo>
                  <a:pt x="0" y="1351"/>
                </a:moveTo>
                <a:cubicBezTo>
                  <a:pt x="0" y="648"/>
                  <a:pt x="2370" y="-18"/>
                  <a:pt x="6483" y="0"/>
                </a:cubicBezTo>
                <a:cubicBezTo>
                  <a:pt x="10596" y="18"/>
                  <a:pt x="13014" y="648"/>
                  <a:pt x="13014" y="1351"/>
                </a:cubicBezTo>
                <a:cubicBezTo>
                  <a:pt x="13014" y="2055"/>
                  <a:pt x="10100" y="2625"/>
                  <a:pt x="6507" y="2625"/>
                </a:cubicBezTo>
                <a:cubicBezTo>
                  <a:pt x="2914" y="2625"/>
                  <a:pt x="0" y="2055"/>
                  <a:pt x="0" y="1351"/>
                </a:cubicBezTo>
                <a:close/>
              </a:path>
            </a:pathLst>
          </a:custGeom>
          <a:gradFill flip="none" rotWithShape="1">
            <a:gsLst>
              <a:gs pos="37000">
                <a:schemeClr val="accent1">
                  <a:alpha val="50000"/>
                </a:schemeClr>
              </a:gs>
              <a:gs pos="0">
                <a:schemeClr val="accent1">
                  <a:alpha val="0"/>
                </a:schemeClr>
              </a:gs>
              <a:gs pos="100000">
                <a:schemeClr val="accent1">
                  <a:alpha val="0"/>
                </a:schemeClr>
              </a:gs>
            </a:gsLst>
            <a:path path="circle">
              <a:fillToRect l="100000" t="100000"/>
            </a:path>
            <a:tileRect r="-100000" b="-100000"/>
          </a:gradFill>
          <a:ln>
            <a:gradFill flip="none" rotWithShape="1">
              <a:gsLst>
                <a:gs pos="0">
                  <a:schemeClr val="accent1">
                    <a:lumMod val="60000"/>
                    <a:lumOff val="40000"/>
                    <a:alpha val="100000"/>
                  </a:schemeClr>
                </a:gs>
                <a:gs pos="60000">
                  <a:schemeClr val="accent1">
                    <a:alpha val="0"/>
                  </a:schemeClr>
                </a:gs>
                <a:gs pos="41000">
                  <a:schemeClr val="accent1">
                    <a:alpha val="0"/>
                  </a:schemeClr>
                </a:gs>
                <a:gs pos="100000">
                  <a:schemeClr val="accent1">
                    <a:lumMod val="60000"/>
                    <a:lumOff val="40000"/>
                    <a:alpha val="100000"/>
                  </a:schemeClr>
                </a:gs>
              </a:gsLst>
              <a:lin ang="0" scaled="1"/>
              <a:tileRect/>
            </a:grad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ts val="0"/>
              </a:spcBef>
              <a:spcAft>
                <a:spcPts val="0"/>
              </a:spcAft>
              <a:buClrTx/>
              <a:buSzTx/>
              <a:buFontTx/>
            </a:pPr>
            <a:endParaRPr lang="zh-CN" altLang="en-US" noProof="0">
              <a:ln>
                <a:noFill/>
              </a:ln>
              <a:solidFill>
                <a:srgbClr val="FFFFFF"/>
              </a:solidFill>
              <a:effectLst/>
              <a:uLnTx/>
              <a:uFillTx/>
              <a:sym typeface="+mn-ea"/>
            </a:endParaRPr>
          </a:p>
        </p:txBody>
      </p:sp>
      <p:sp>
        <p:nvSpPr>
          <p:cNvPr id="217" name="任意多边形 216"/>
          <p:cNvSpPr/>
          <p:nvPr>
            <p:custDataLst>
              <p:tags r:id="rId5"/>
            </p:custDataLst>
          </p:nvPr>
        </p:nvSpPr>
        <p:spPr>
          <a:xfrm>
            <a:off x="4547734" y="4794633"/>
            <a:ext cx="3094570" cy="498002"/>
          </a:xfrm>
          <a:custGeom>
            <a:avLst/>
            <a:gdLst>
              <a:gd name="connsiteX0" fmla="*/ 0 w 13014"/>
              <a:gd name="connsiteY0" fmla="*/ 1351 h 2625"/>
              <a:gd name="connsiteX1" fmla="*/ 6483 w 13014"/>
              <a:gd name="connsiteY1" fmla="*/ 0 h 2625"/>
              <a:gd name="connsiteX2" fmla="*/ 13014 w 13014"/>
              <a:gd name="connsiteY2" fmla="*/ 1351 h 2625"/>
              <a:gd name="connsiteX3" fmla="*/ 6507 w 13014"/>
              <a:gd name="connsiteY3" fmla="*/ 2625 h 2625"/>
              <a:gd name="connsiteX4" fmla="*/ 0 w 13014"/>
              <a:gd name="connsiteY4" fmla="*/ 1351 h 2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14" h="2625">
                <a:moveTo>
                  <a:pt x="0" y="1351"/>
                </a:moveTo>
                <a:cubicBezTo>
                  <a:pt x="0" y="648"/>
                  <a:pt x="2370" y="-18"/>
                  <a:pt x="6483" y="0"/>
                </a:cubicBezTo>
                <a:cubicBezTo>
                  <a:pt x="10596" y="18"/>
                  <a:pt x="13014" y="648"/>
                  <a:pt x="13014" y="1351"/>
                </a:cubicBezTo>
                <a:cubicBezTo>
                  <a:pt x="13014" y="2055"/>
                  <a:pt x="10100" y="2625"/>
                  <a:pt x="6507" y="2625"/>
                </a:cubicBezTo>
                <a:cubicBezTo>
                  <a:pt x="2914" y="2625"/>
                  <a:pt x="0" y="2055"/>
                  <a:pt x="0" y="1351"/>
                </a:cubicBezTo>
                <a:close/>
              </a:path>
            </a:pathLst>
          </a:custGeom>
          <a:gradFill>
            <a:gsLst>
              <a:gs pos="36000">
                <a:schemeClr val="accent1">
                  <a:lumMod val="60000"/>
                  <a:lumOff val="40000"/>
                  <a:alpha val="0"/>
                </a:schemeClr>
              </a:gs>
              <a:gs pos="100000">
                <a:schemeClr val="accent1">
                  <a:lumMod val="60000"/>
                  <a:lumOff val="40000"/>
                  <a:alpha val="10000"/>
                </a:schemeClr>
              </a:gs>
            </a:gsLst>
            <a:lin ang="5400000" scaled="1"/>
          </a:gradFill>
          <a:ln>
            <a:gradFill flip="none" rotWithShape="1">
              <a:gsLst>
                <a:gs pos="19000">
                  <a:schemeClr val="accent1">
                    <a:alpha val="0"/>
                  </a:schemeClr>
                </a:gs>
                <a:gs pos="100000">
                  <a:schemeClr val="accent1">
                    <a:lumMod val="60000"/>
                    <a:lumOff val="40000"/>
                    <a:alpha val="99000"/>
                  </a:schemeClr>
                </a:gs>
              </a:gsLst>
              <a:lin ang="5400000" scaled="1"/>
              <a:tileRect/>
            </a:gradFill>
            <a:prstDash val="solid"/>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ts val="0"/>
              </a:spcBef>
              <a:spcAft>
                <a:spcPts val="0"/>
              </a:spcAft>
              <a:buClrTx/>
              <a:buSzTx/>
              <a:buFontTx/>
            </a:pPr>
            <a:endParaRPr lang="zh-CN" altLang="en-US" noProof="0" dirty="0">
              <a:ln>
                <a:noFill/>
              </a:ln>
              <a:solidFill>
                <a:srgbClr val="FFFFFF"/>
              </a:solidFill>
              <a:effectLst/>
              <a:uLnTx/>
              <a:uFillTx/>
              <a:sym typeface="+mn-ea"/>
            </a:endParaRPr>
          </a:p>
        </p:txBody>
      </p:sp>
      <p:sp>
        <p:nvSpPr>
          <p:cNvPr id="219" name="矩形 218"/>
          <p:cNvSpPr/>
          <p:nvPr>
            <p:custDataLst>
              <p:tags r:id="rId6"/>
            </p:custDataLst>
          </p:nvPr>
        </p:nvSpPr>
        <p:spPr>
          <a:xfrm>
            <a:off x="1387380" y="2801539"/>
            <a:ext cx="2446515" cy="928588"/>
          </a:xfrm>
          <a:prstGeom prst="rect">
            <a:avLst/>
          </a:prstGeom>
        </p:spPr>
        <p:txBody>
          <a:bodyPr wrap="square" lIns="91440" tIns="45720" rIns="91440" bIns="45720"/>
          <a:lstStyle/>
          <a:p>
            <a:pPr indent="0" algn="just" fontAlgn="auto">
              <a:lnSpc>
                <a:spcPct val="130000"/>
              </a:lnSpc>
            </a:pPr>
            <a:r>
              <a:rPr lang="zh-CN" altLang="en-US" sz="1400" dirty="0">
                <a:ln>
                  <a:noFill/>
                  <a:prstDash val="sysDot"/>
                </a:ln>
                <a:solidFill>
                  <a:schemeClr val="tx1">
                    <a:lumMod val="85000"/>
                    <a:lumOff val="15000"/>
                  </a:schemeClr>
                </a:solidFill>
                <a:uFillTx/>
                <a:latin typeface="Times New Roman" panose="02020603050405020304" charset="0"/>
                <a:ea typeface="仿宋" panose="02010609060101010101" charset="-122"/>
                <a:sym typeface="+mn-ea"/>
              </a:rPr>
              <a:t>油气</a:t>
            </a:r>
            <a:r>
              <a:rPr lang="en-US" altLang="zh-CN" sz="1400" dirty="0">
                <a:ln>
                  <a:noFill/>
                  <a:prstDash val="sysDot"/>
                </a:ln>
                <a:solidFill>
                  <a:schemeClr val="tx1">
                    <a:lumMod val="85000"/>
                    <a:lumOff val="15000"/>
                  </a:schemeClr>
                </a:solidFill>
                <a:uFillTx/>
                <a:latin typeface="Times New Roman" panose="02020603050405020304" charset="0"/>
                <a:ea typeface="仿宋" panose="02010609060101010101" charset="-122"/>
                <a:sym typeface="+mn-ea"/>
              </a:rPr>
              <a:t>/</a:t>
            </a:r>
            <a:r>
              <a:rPr lang="zh-CN" altLang="en-US" sz="1400" dirty="0">
                <a:ln>
                  <a:noFill/>
                  <a:prstDash val="sysDot"/>
                </a:ln>
                <a:solidFill>
                  <a:schemeClr val="tx1">
                    <a:lumMod val="85000"/>
                    <a:lumOff val="15000"/>
                  </a:schemeClr>
                </a:solidFill>
                <a:uFillTx/>
                <a:latin typeface="Times New Roman" panose="02020603050405020304" charset="0"/>
                <a:ea typeface="仿宋" panose="02010609060101010101" charset="-122"/>
                <a:sym typeface="+mn-ea"/>
              </a:rPr>
              <a:t>地热能开采成本高企，需降本增效，RDM成为首选</a:t>
            </a:r>
            <a:endParaRPr lang="zh-CN" altLang="en-US" sz="1400" dirty="0">
              <a:ln>
                <a:noFill/>
                <a:prstDash val="sysDot"/>
              </a:ln>
              <a:solidFill>
                <a:schemeClr val="tx1">
                  <a:lumMod val="85000"/>
                  <a:lumOff val="15000"/>
                </a:schemeClr>
              </a:solidFill>
              <a:uFillTx/>
              <a:latin typeface="Times New Roman" panose="02020603050405020304" charset="0"/>
              <a:ea typeface="仿宋" panose="02010609060101010101" charset="-122"/>
              <a:sym typeface="+mn-ea"/>
            </a:endParaRPr>
          </a:p>
        </p:txBody>
      </p:sp>
      <p:sp>
        <p:nvSpPr>
          <p:cNvPr id="223" name="椭圆 222"/>
          <p:cNvSpPr/>
          <p:nvPr>
            <p:custDataLst>
              <p:tags r:id="rId7"/>
            </p:custDataLst>
          </p:nvPr>
        </p:nvSpPr>
        <p:spPr>
          <a:xfrm>
            <a:off x="2380122" y="1967006"/>
            <a:ext cx="461032" cy="461032"/>
          </a:xfrm>
          <a:prstGeom prst="ellipse">
            <a:avLst/>
          </a:prstGeom>
          <a:gradFill>
            <a:gsLst>
              <a:gs pos="0">
                <a:schemeClr val="accent1">
                  <a:lumMod val="60000"/>
                  <a:lumOff val="40000"/>
                  <a:alpha val="100000"/>
                </a:schemeClr>
              </a:gs>
              <a:gs pos="60000">
                <a:schemeClr val="accent1">
                  <a:alpha val="100000"/>
                </a:schemeClr>
              </a:gs>
            </a:gsLst>
            <a:lin ang="2700000" scaled="0"/>
          </a:gradFill>
          <a:ln w="63500" cap="rnd" cmpd="sng">
            <a:solidFill>
              <a:schemeClr val="accent1">
                <a:alpha val="40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3765"/>
            <a:endParaRPr sz="2000" b="1">
              <a:solidFill>
                <a:srgbClr val="FFFFFF"/>
              </a:solidFill>
            </a:endParaRPr>
          </a:p>
        </p:txBody>
      </p:sp>
      <p:sp>
        <p:nvSpPr>
          <p:cNvPr id="226" name="矩形 225"/>
          <p:cNvSpPr/>
          <p:nvPr>
            <p:custDataLst>
              <p:tags r:id="rId8"/>
            </p:custDataLst>
          </p:nvPr>
        </p:nvSpPr>
        <p:spPr>
          <a:xfrm>
            <a:off x="8776943" y="2497084"/>
            <a:ext cx="1603283" cy="310979"/>
          </a:xfrm>
          <a:prstGeom prst="rect">
            <a:avLst/>
          </a:prstGeom>
        </p:spPr>
        <p:txBody>
          <a:bodyPr wrap="square" lIns="91440" tIns="45720" rIns="91440" bIns="45720" anchor="b"/>
          <a:lstStyle/>
          <a:p>
            <a:pPr algn="ctr"/>
            <a:r>
              <a:rPr lang="zh-CN" altLang="en-US" b="1" dirty="0">
                <a:solidFill>
                  <a:schemeClr val="tx1"/>
                </a:solidFill>
                <a:latin typeface="+mn-ea"/>
                <a:sym typeface="+mn-ea"/>
              </a:rPr>
              <a:t>自主</a:t>
            </a:r>
            <a:r>
              <a:rPr lang="zh-CN" altLang="en-US" b="1" dirty="0">
                <a:solidFill>
                  <a:schemeClr val="tx1"/>
                </a:solidFill>
                <a:latin typeface="+mn-ea"/>
                <a:sym typeface="+mn-ea"/>
              </a:rPr>
              <a:t>研发</a:t>
            </a:r>
            <a:endParaRPr lang="zh-CN" altLang="en-US" b="1" dirty="0">
              <a:solidFill>
                <a:schemeClr val="tx1"/>
              </a:solidFill>
              <a:latin typeface="+mn-ea"/>
              <a:sym typeface="+mn-ea"/>
            </a:endParaRPr>
          </a:p>
        </p:txBody>
      </p:sp>
      <p:sp>
        <p:nvSpPr>
          <p:cNvPr id="227" name="矩形 226"/>
          <p:cNvSpPr/>
          <p:nvPr>
            <p:custDataLst>
              <p:tags r:id="rId9"/>
            </p:custDataLst>
          </p:nvPr>
        </p:nvSpPr>
        <p:spPr>
          <a:xfrm>
            <a:off x="8356686" y="2803714"/>
            <a:ext cx="2447602" cy="927501"/>
          </a:xfrm>
          <a:prstGeom prst="rect">
            <a:avLst/>
          </a:prstGeom>
        </p:spPr>
        <p:txBody>
          <a:bodyPr wrap="square" lIns="91440" tIns="45720" rIns="91440" bIns="45720">
            <a:noAutofit/>
          </a:bodyPr>
          <a:lstStyle/>
          <a:p>
            <a:pPr indent="0" algn="just" fontAlgn="auto">
              <a:lnSpc>
                <a:spcPct val="130000"/>
              </a:lnSpc>
            </a:pPr>
            <a:r>
              <a:rPr lang="zh-CN" altLang="en-US" sz="1400" dirty="0">
                <a:ln>
                  <a:noFill/>
                  <a:prstDash val="sysDot"/>
                </a:ln>
                <a:solidFill>
                  <a:schemeClr val="tx1">
                    <a:lumMod val="85000"/>
                    <a:lumOff val="15000"/>
                  </a:schemeClr>
                </a:solidFill>
                <a:uFillTx/>
                <a:latin typeface="Times New Roman" panose="02020603050405020304" charset="0"/>
                <a:ea typeface="仿宋" panose="02010609060101010101" charset="-122"/>
                <a:sym typeface="+mn-ea"/>
              </a:rPr>
              <a:t>国内大型油气公司大概率被限购或价格高企，迫切需要自主研发相关设备</a:t>
            </a:r>
            <a:endParaRPr lang="zh-CN" altLang="en-US" sz="1400" dirty="0">
              <a:ln>
                <a:noFill/>
                <a:prstDash val="sysDot"/>
              </a:ln>
              <a:solidFill>
                <a:schemeClr val="tx1">
                  <a:lumMod val="85000"/>
                  <a:lumOff val="15000"/>
                </a:schemeClr>
              </a:solidFill>
              <a:uFillTx/>
              <a:latin typeface="Times New Roman" panose="02020603050405020304" charset="0"/>
              <a:ea typeface="仿宋" panose="02010609060101010101" charset="-122"/>
              <a:sym typeface="+mn-ea"/>
            </a:endParaRPr>
          </a:p>
        </p:txBody>
      </p:sp>
      <p:sp>
        <p:nvSpPr>
          <p:cNvPr id="229" name="椭圆 228"/>
          <p:cNvSpPr/>
          <p:nvPr>
            <p:custDataLst>
              <p:tags r:id="rId10"/>
            </p:custDataLst>
          </p:nvPr>
        </p:nvSpPr>
        <p:spPr>
          <a:xfrm>
            <a:off x="9348340" y="1967006"/>
            <a:ext cx="461032" cy="461032"/>
          </a:xfrm>
          <a:prstGeom prst="ellipse">
            <a:avLst/>
          </a:prstGeom>
          <a:gradFill>
            <a:gsLst>
              <a:gs pos="0">
                <a:schemeClr val="accent1">
                  <a:lumMod val="60000"/>
                  <a:lumOff val="40000"/>
                  <a:alpha val="100000"/>
                </a:schemeClr>
              </a:gs>
              <a:gs pos="60000">
                <a:schemeClr val="accent1">
                  <a:alpha val="100000"/>
                </a:schemeClr>
              </a:gs>
            </a:gsLst>
            <a:lin ang="2700000" scaled="0"/>
          </a:gradFill>
          <a:ln w="63500" cap="rnd" cmpd="sng">
            <a:solidFill>
              <a:schemeClr val="accent1">
                <a:alpha val="40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defTabSz="913765">
              <a:buClrTx/>
              <a:buSzTx/>
              <a:buFontTx/>
            </a:pPr>
            <a:endParaRPr sz="2000" b="1">
              <a:solidFill>
                <a:srgbClr val="FFFFFF"/>
              </a:solidFill>
              <a:sym typeface="+mn-ea"/>
            </a:endParaRPr>
          </a:p>
        </p:txBody>
      </p:sp>
      <p:cxnSp>
        <p:nvCxnSpPr>
          <p:cNvPr id="230" name="直接连接符 229"/>
          <p:cNvCxnSpPr/>
          <p:nvPr>
            <p:custDataLst>
              <p:tags r:id="rId11"/>
            </p:custDataLst>
          </p:nvPr>
        </p:nvCxnSpPr>
        <p:spPr>
          <a:xfrm flipH="1" flipV="1">
            <a:off x="4177494" y="1495100"/>
            <a:ext cx="8699" cy="2217086"/>
          </a:xfrm>
          <a:prstGeom prst="line">
            <a:avLst/>
          </a:prstGeom>
          <a:ln w="25400" cap="rnd">
            <a:gradFill>
              <a:gsLst>
                <a:gs pos="0">
                  <a:schemeClr val="accent2">
                    <a:alpha val="0"/>
                  </a:schemeClr>
                </a:gs>
                <a:gs pos="95000">
                  <a:schemeClr val="accent2">
                    <a:alpha val="50000"/>
                  </a:schemeClr>
                </a:gs>
              </a:gsLst>
              <a:lin ang="5400000" scaled="1"/>
            </a:gradFill>
            <a:round/>
            <a:tailEnd type="triangle"/>
          </a:ln>
          <a:effectLst>
            <a:outerShdw blurRad="38100" dist="12700" dir="5400000" algn="t" rotWithShape="0">
              <a:schemeClr val="accent2">
                <a:lumMod val="75000"/>
                <a:alpha val="20000"/>
              </a:schemeClr>
            </a:outerShdw>
          </a:effectLst>
        </p:spPr>
        <p:style>
          <a:lnRef idx="2">
            <a:schemeClr val="accent1"/>
          </a:lnRef>
          <a:fillRef idx="0">
            <a:srgbClr val="FFFFFF"/>
          </a:fillRef>
          <a:effectRef idx="0">
            <a:srgbClr val="FFFFFF"/>
          </a:effectRef>
          <a:fontRef idx="minor">
            <a:schemeClr val="tx1"/>
          </a:fontRef>
        </p:style>
      </p:cxnSp>
      <p:cxnSp>
        <p:nvCxnSpPr>
          <p:cNvPr id="231" name="直接连接符 230"/>
          <p:cNvCxnSpPr/>
          <p:nvPr>
            <p:custDataLst>
              <p:tags r:id="rId12"/>
            </p:custDataLst>
          </p:nvPr>
        </p:nvCxnSpPr>
        <p:spPr>
          <a:xfrm flipV="1">
            <a:off x="8004387" y="1481508"/>
            <a:ext cx="8155" cy="2216119"/>
          </a:xfrm>
          <a:prstGeom prst="line">
            <a:avLst/>
          </a:prstGeom>
          <a:ln w="25400" cap="rnd">
            <a:gradFill>
              <a:gsLst>
                <a:gs pos="0">
                  <a:schemeClr val="accent1">
                    <a:alpha val="0"/>
                  </a:schemeClr>
                </a:gs>
                <a:gs pos="95000">
                  <a:schemeClr val="accent1">
                    <a:alpha val="50000"/>
                  </a:schemeClr>
                </a:gs>
              </a:gsLst>
              <a:lin ang="5400000" scaled="1"/>
            </a:gradFill>
            <a:round/>
            <a:tailEnd type="triangle"/>
          </a:ln>
          <a:effectLst>
            <a:outerShdw blurRad="38100" dist="12700" dir="5400000" algn="t" rotWithShape="0">
              <a:schemeClr val="accent1">
                <a:lumMod val="75000"/>
                <a:alpha val="20000"/>
              </a:schemeClr>
            </a:outerShdw>
          </a:effectLst>
        </p:spPr>
        <p:style>
          <a:lnRef idx="2">
            <a:schemeClr val="accent1"/>
          </a:lnRef>
          <a:fillRef idx="0">
            <a:srgbClr val="FFFFFF"/>
          </a:fillRef>
          <a:effectRef idx="0">
            <a:srgbClr val="FFFFFF"/>
          </a:effectRef>
          <a:fontRef idx="minor">
            <a:schemeClr val="tx1"/>
          </a:fontRef>
        </p:style>
      </p:cxnSp>
      <p:sp>
        <p:nvSpPr>
          <p:cNvPr id="232" name="矩形 231"/>
          <p:cNvSpPr/>
          <p:nvPr>
            <p:custDataLst>
              <p:tags r:id="rId13"/>
            </p:custDataLst>
          </p:nvPr>
        </p:nvSpPr>
        <p:spPr>
          <a:xfrm>
            <a:off x="5296911" y="1535332"/>
            <a:ext cx="1595671" cy="310979"/>
          </a:xfrm>
          <a:prstGeom prst="rect">
            <a:avLst/>
          </a:prstGeom>
        </p:spPr>
        <p:txBody>
          <a:bodyPr wrap="square" lIns="91440" tIns="45720" rIns="91440" bIns="45720" anchor="b"/>
          <a:lstStyle/>
          <a:p>
            <a:pPr algn="ctr"/>
            <a:r>
              <a:rPr lang="zh-CN" altLang="en-US" b="1" dirty="0">
                <a:solidFill>
                  <a:schemeClr val="tx1"/>
                </a:solidFill>
                <a:latin typeface="+mn-ea"/>
                <a:sym typeface="+mn-ea"/>
              </a:rPr>
              <a:t>购买</a:t>
            </a:r>
            <a:r>
              <a:rPr lang="zh-CN" altLang="en-US" b="1" dirty="0">
                <a:solidFill>
                  <a:schemeClr val="tx1"/>
                </a:solidFill>
                <a:latin typeface="+mn-ea"/>
                <a:sym typeface="+mn-ea"/>
              </a:rPr>
              <a:t>途径</a:t>
            </a:r>
            <a:endParaRPr lang="zh-CN" altLang="en-US" b="1" dirty="0">
              <a:solidFill>
                <a:schemeClr val="tx1"/>
              </a:solidFill>
              <a:latin typeface="+mn-ea"/>
              <a:sym typeface="+mn-ea"/>
            </a:endParaRPr>
          </a:p>
        </p:txBody>
      </p:sp>
      <p:sp>
        <p:nvSpPr>
          <p:cNvPr id="233" name="矩形 232"/>
          <p:cNvSpPr/>
          <p:nvPr>
            <p:custDataLst>
              <p:tags r:id="rId14"/>
            </p:custDataLst>
          </p:nvPr>
        </p:nvSpPr>
        <p:spPr>
          <a:xfrm>
            <a:off x="4870130" y="1841418"/>
            <a:ext cx="2449233" cy="927501"/>
          </a:xfrm>
          <a:prstGeom prst="rect">
            <a:avLst/>
          </a:prstGeom>
        </p:spPr>
        <p:txBody>
          <a:bodyPr wrap="square" lIns="91440" tIns="45720" rIns="91440" bIns="45720">
            <a:noAutofit/>
          </a:bodyPr>
          <a:lstStyle/>
          <a:p>
            <a:pPr indent="0" algn="just" fontAlgn="auto">
              <a:lnSpc>
                <a:spcPct val="130000"/>
              </a:lnSpc>
            </a:pPr>
            <a:r>
              <a:rPr lang="zh-CN" altLang="en-US" sz="1400" dirty="0">
                <a:ln>
                  <a:noFill/>
                  <a:prstDash val="sysDot"/>
                </a:ln>
                <a:solidFill>
                  <a:schemeClr val="tx1">
                    <a:lumMod val="85000"/>
                    <a:lumOff val="15000"/>
                  </a:schemeClr>
                </a:solidFill>
                <a:uFillTx/>
                <a:latin typeface="Times New Roman" panose="02020603050405020304" charset="0"/>
                <a:ea typeface="仿宋" panose="02010609060101010101" charset="-122"/>
                <a:sym typeface="+mn-ea"/>
              </a:rPr>
              <a:t>Reelwell 公司正在准备将这项技术商业化，目前商业市场上尚无购买信息</a:t>
            </a:r>
            <a:endParaRPr lang="zh-CN" altLang="en-US" sz="1400" dirty="0">
              <a:ln>
                <a:noFill/>
                <a:prstDash val="sysDot"/>
              </a:ln>
              <a:solidFill>
                <a:schemeClr val="tx1">
                  <a:lumMod val="85000"/>
                  <a:lumOff val="15000"/>
                </a:schemeClr>
              </a:solidFill>
              <a:uFillTx/>
              <a:latin typeface="Times New Roman" panose="02020603050405020304" charset="0"/>
              <a:ea typeface="仿宋" panose="02010609060101010101" charset="-122"/>
              <a:sym typeface="+mn-ea"/>
            </a:endParaRPr>
          </a:p>
        </p:txBody>
      </p:sp>
      <p:sp>
        <p:nvSpPr>
          <p:cNvPr id="234" name="椭圆 233"/>
          <p:cNvSpPr/>
          <p:nvPr>
            <p:custDataLst>
              <p:tags r:id="rId15"/>
            </p:custDataLst>
          </p:nvPr>
        </p:nvSpPr>
        <p:spPr>
          <a:xfrm>
            <a:off x="5864502" y="1007428"/>
            <a:ext cx="461032" cy="461032"/>
          </a:xfrm>
          <a:prstGeom prst="ellipse">
            <a:avLst/>
          </a:prstGeom>
          <a:gradFill>
            <a:gsLst>
              <a:gs pos="0">
                <a:schemeClr val="accent2">
                  <a:lumMod val="60000"/>
                  <a:lumOff val="40000"/>
                  <a:alpha val="100000"/>
                </a:schemeClr>
              </a:gs>
              <a:gs pos="60000">
                <a:schemeClr val="accent2">
                  <a:alpha val="100000"/>
                </a:schemeClr>
              </a:gs>
            </a:gsLst>
            <a:lin ang="2700000" scaled="0"/>
          </a:gradFill>
          <a:ln w="63500" cap="rnd" cmpd="sng">
            <a:solidFill>
              <a:schemeClr val="accent2">
                <a:alpha val="40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defTabSz="913765">
              <a:buClrTx/>
              <a:buSzTx/>
              <a:buFontTx/>
            </a:pPr>
            <a:endParaRPr sz="2000" b="1">
              <a:solidFill>
                <a:srgbClr val="FFFFFF"/>
              </a:solidFill>
              <a:sym typeface="+mn-ea"/>
            </a:endParaRPr>
          </a:p>
        </p:txBody>
      </p:sp>
      <p:sp>
        <p:nvSpPr>
          <p:cNvPr id="239" name="矩形 238"/>
          <p:cNvSpPr/>
          <p:nvPr>
            <p:custDataLst>
              <p:tags r:id="rId16"/>
            </p:custDataLst>
          </p:nvPr>
        </p:nvSpPr>
        <p:spPr>
          <a:xfrm>
            <a:off x="1816476" y="2496722"/>
            <a:ext cx="1595671" cy="310979"/>
          </a:xfrm>
          <a:prstGeom prst="rect">
            <a:avLst/>
          </a:prstGeom>
        </p:spPr>
        <p:txBody>
          <a:bodyPr wrap="square" lIns="91440" tIns="45720" rIns="91440" bIns="45720" anchor="b"/>
          <a:p>
            <a:pPr algn="ctr"/>
            <a:r>
              <a:rPr lang="zh-CN" altLang="en-US" b="1" dirty="0">
                <a:solidFill>
                  <a:schemeClr val="tx1"/>
                </a:solidFill>
                <a:latin typeface="+mn-ea"/>
                <a:sym typeface="+mn-ea"/>
              </a:rPr>
              <a:t>现实需求</a:t>
            </a:r>
            <a:endParaRPr lang="zh-CN" altLang="en-US" b="1" dirty="0">
              <a:solidFill>
                <a:schemeClr val="tx1"/>
              </a:solidFill>
              <a:latin typeface="+mn-ea"/>
              <a:sym typeface="+mn-ea"/>
            </a:endParaRPr>
          </a:p>
        </p:txBody>
      </p:sp>
      <p:pic>
        <p:nvPicPr>
          <p:cNvPr id="240" name="F35B0BEE-F18A-47BB-8FCB-E00DA2F2635D-1" descr="C:/Users/lenovo/WPSDrive/877685951/WPS云盘/Research/Conference/COMSOL年会/Reelwell_810x450.jpgReelwell_810x450"/>
          <p:cNvPicPr>
            <a:picLocks noChangeAspect="1"/>
          </p:cNvPicPr>
          <p:nvPr/>
        </p:nvPicPr>
        <p:blipFill>
          <a:blip r:embed="rId17">
            <a:alphaModFix amt="70000"/>
          </a:blip>
          <a:srcRect l="10" r="10"/>
          <a:stretch>
            <a:fillRect/>
          </a:stretch>
        </p:blipFill>
        <p:spPr>
          <a:xfrm>
            <a:off x="3937745" y="3742055"/>
            <a:ext cx="4315460" cy="2397600"/>
          </a:xfrm>
          <a:prstGeom prst="rect">
            <a:avLst/>
          </a:prstGeom>
        </p:spPr>
      </p:pic>
      <p:sp>
        <p:nvSpPr>
          <p:cNvPr id="241" name="文本框 240"/>
          <p:cNvSpPr txBox="1"/>
          <p:nvPr/>
        </p:nvSpPr>
        <p:spPr>
          <a:xfrm>
            <a:off x="2470785" y="2077507"/>
            <a:ext cx="279400" cy="240030"/>
          </a:xfrm>
          <a:prstGeom prst="rect">
            <a:avLst/>
          </a:prstGeom>
          <a:noFill/>
        </p:spPr>
        <p:txBody>
          <a:bodyPr wrap="square" rtlCol="0" anchor="ctr" anchorCtr="0">
            <a:noAutofit/>
          </a:bodyPr>
          <a:p>
            <a:pPr algn="ctr"/>
            <a:r>
              <a:rPr lang="zh-CN" altLang="en-US">
                <a:solidFill>
                  <a:schemeClr val="bg1"/>
                </a:solidFill>
                <a:latin typeface="华文行楷" panose="02010800040101010101" charset="-122"/>
                <a:ea typeface="华文行楷" panose="02010800040101010101" charset="-122"/>
              </a:rPr>
              <a:t>有</a:t>
            </a:r>
            <a:endParaRPr lang="zh-CN" altLang="en-US">
              <a:solidFill>
                <a:schemeClr val="bg1"/>
              </a:solidFill>
              <a:latin typeface="华文行楷" panose="02010800040101010101" charset="-122"/>
              <a:ea typeface="华文行楷" panose="02010800040101010101" charset="-122"/>
            </a:endParaRPr>
          </a:p>
        </p:txBody>
      </p:sp>
      <p:sp>
        <p:nvSpPr>
          <p:cNvPr id="242" name="文本框 241"/>
          <p:cNvSpPr txBox="1"/>
          <p:nvPr/>
        </p:nvSpPr>
        <p:spPr>
          <a:xfrm>
            <a:off x="5955318" y="1117929"/>
            <a:ext cx="279400" cy="240030"/>
          </a:xfrm>
          <a:prstGeom prst="rect">
            <a:avLst/>
          </a:prstGeom>
          <a:noFill/>
        </p:spPr>
        <p:txBody>
          <a:bodyPr wrap="square" rtlCol="0" anchor="ctr" anchorCtr="0">
            <a:noAutofit/>
          </a:bodyPr>
          <a:p>
            <a:pPr algn="ctr"/>
            <a:r>
              <a:rPr lang="zh-CN" altLang="en-US">
                <a:solidFill>
                  <a:schemeClr val="bg1"/>
                </a:solidFill>
                <a:latin typeface="华文行楷" panose="02010800040101010101" charset="-122"/>
                <a:ea typeface="华文行楷" panose="02010800040101010101" charset="-122"/>
              </a:rPr>
              <a:t>无</a:t>
            </a:r>
            <a:endParaRPr lang="zh-CN" altLang="en-US">
              <a:solidFill>
                <a:schemeClr val="bg1"/>
              </a:solidFill>
              <a:latin typeface="华文行楷" panose="02010800040101010101" charset="-122"/>
              <a:ea typeface="华文行楷" panose="02010800040101010101" charset="-122"/>
            </a:endParaRPr>
          </a:p>
        </p:txBody>
      </p:sp>
      <p:sp>
        <p:nvSpPr>
          <p:cNvPr id="243" name="文本框 242"/>
          <p:cNvSpPr txBox="1"/>
          <p:nvPr/>
        </p:nvSpPr>
        <p:spPr>
          <a:xfrm>
            <a:off x="9439156" y="2077507"/>
            <a:ext cx="279400" cy="240030"/>
          </a:xfrm>
          <a:prstGeom prst="rect">
            <a:avLst/>
          </a:prstGeom>
          <a:noFill/>
        </p:spPr>
        <p:txBody>
          <a:bodyPr wrap="square" rtlCol="0" anchor="ctr" anchorCtr="0">
            <a:noAutofit/>
          </a:bodyPr>
          <a:p>
            <a:pPr algn="ctr"/>
            <a:r>
              <a:rPr lang="zh-CN" altLang="en-US">
                <a:solidFill>
                  <a:schemeClr val="bg1"/>
                </a:solidFill>
                <a:latin typeface="华文行楷" panose="02010800040101010101" charset="-122"/>
                <a:ea typeface="华文行楷" panose="02010800040101010101" charset="-122"/>
              </a:rPr>
              <a:t>须</a:t>
            </a:r>
            <a:endParaRPr lang="zh-CN" altLang="en-US">
              <a:solidFill>
                <a:schemeClr val="bg1"/>
              </a:solidFill>
              <a:latin typeface="华文行楷" panose="02010800040101010101" charset="-122"/>
              <a:ea typeface="华文行楷" panose="02010800040101010101" charset="-122"/>
            </a:endParaRPr>
          </a:p>
        </p:txBody>
      </p:sp>
      <p:sp>
        <p:nvSpPr>
          <p:cNvPr id="244" name="文本框 243"/>
          <p:cNvSpPr txBox="1"/>
          <p:nvPr/>
        </p:nvSpPr>
        <p:spPr>
          <a:xfrm>
            <a:off x="8128000" y="6582410"/>
            <a:ext cx="4064000" cy="275590"/>
          </a:xfrm>
          <a:prstGeom prst="rect">
            <a:avLst/>
          </a:prstGeom>
          <a:noFill/>
        </p:spPr>
        <p:txBody>
          <a:bodyPr wrap="square" rtlCol="0">
            <a:spAutoFit/>
          </a:bodyPr>
          <a:p>
            <a:pPr algn="r"/>
            <a:r>
              <a:rPr lang="en-US" altLang="zh-CN" sz="1200">
                <a:solidFill>
                  <a:schemeClr val="tx1"/>
                </a:solidFill>
                <a:uFillTx/>
                <a:latin typeface="Times New Roman" panose="02020603050405020304" charset="0"/>
                <a:ea typeface="仿宋" panose="02010609060101010101" charset="-122"/>
              </a:rPr>
              <a:t>Figure source</a:t>
            </a:r>
            <a:r>
              <a:rPr lang="zh-CN" altLang="en-US" sz="1200">
                <a:solidFill>
                  <a:schemeClr val="tx1"/>
                </a:solidFill>
                <a:uFillTx/>
                <a:latin typeface="Times New Roman" panose="02020603050405020304" charset="0"/>
                <a:ea typeface="仿宋" panose="02010609060101010101" charset="-122"/>
              </a:rPr>
              <a:t>：https://www.lrpartners.com/portfolio/reelwell/</a:t>
            </a:r>
            <a:endParaRPr lang="zh-CN" altLang="en-US" sz="1200">
              <a:solidFill>
                <a:schemeClr val="tx1"/>
              </a:solidFill>
              <a:uFillTx/>
              <a:latin typeface="Times New Roman" panose="02020603050405020304" charset="0"/>
              <a:ea typeface="仿宋" panose="02010609060101010101"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custDataLst>
                <p:tags r:id="rId1"/>
              </p:custDataLst>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custDataLst>
                <p:tags r:id="rId2"/>
              </p:custDataLst>
            </p:nvPr>
          </p:nvSpPr>
          <p:spPr bwMode="auto">
            <a:xfrm>
              <a:off x="49538" y="72554"/>
              <a:ext cx="828349"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03</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custDataLst>
              <p:tags r:id="rId3"/>
            </p:custDataLst>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custDataLst>
              <p:tags r:id="rId5"/>
            </p:custDataLst>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custDataLst>
              <p:tags r:id="rId6"/>
            </p:custDataLst>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rPr>
              <a:t>研究方法</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pic>
        <p:nvPicPr>
          <p:cNvPr id="10" name="MyVideo_1">
            <a:hlinkClick r:id="" action="ppaction://media"/>
          </p:cNvPr>
          <p:cNvPicPr>
            <a:picLocks noChangeAspect="1"/>
          </p:cNvPicPr>
          <p:nvPr>
            <a:videoFile r:link="rId7"/>
            <p:extLst>
              <p:ext uri="{DAA4B4D4-6D71-4841-9C94-3DE7FCFB9230}">
                <p14:media xmlns:p14="http://schemas.microsoft.com/office/powerpoint/2010/main" r:embed="rId8"/>
              </p:ext>
            </p:extLst>
          </p:nvPr>
        </p:nvPicPr>
        <p:blipFill>
          <a:blip r:embed="rId9"/>
          <a:stretch>
            <a:fillRect/>
          </a:stretch>
        </p:blipFill>
        <p:spPr>
          <a:xfrm>
            <a:off x="376555" y="1669777"/>
            <a:ext cx="6323200" cy="3556800"/>
          </a:xfrm>
          <a:prstGeom prst="rect">
            <a:avLst/>
          </a:prstGeom>
        </p:spPr>
      </p:pic>
      <p:sp>
        <p:nvSpPr>
          <p:cNvPr id="14" name="文本框 13"/>
          <p:cNvSpPr txBox="1"/>
          <p:nvPr/>
        </p:nvSpPr>
        <p:spPr>
          <a:xfrm>
            <a:off x="1032445" y="5508943"/>
            <a:ext cx="5092700" cy="337185"/>
          </a:xfrm>
          <a:prstGeom prst="rect">
            <a:avLst/>
          </a:prstGeom>
          <a:noFill/>
        </p:spPr>
        <p:txBody>
          <a:bodyPr wrap="square" rtlCol="0">
            <a:spAutoFit/>
          </a:bodyPr>
          <a:p>
            <a:pPr algn="ctr"/>
            <a:r>
              <a:rPr lang="zh-CN" altLang="en-US" sz="1600">
                <a:latin typeface="Times New Roman" panose="02020603050405020304" charset="0"/>
                <a:cs typeface="Times New Roman" panose="02020603050405020304" charset="0"/>
              </a:rPr>
              <a:t>Reelwell Drilling Method (RDM) </a:t>
            </a:r>
            <a:r>
              <a:rPr lang="en-US" altLang="zh-CN" sz="1600">
                <a:latin typeface="Times New Roman" panose="02020603050405020304" charset="0"/>
                <a:cs typeface="Times New Roman" panose="02020603050405020304" charset="0"/>
              </a:rPr>
              <a:t>: </a:t>
            </a:r>
            <a:r>
              <a:rPr lang="en-US" altLang="zh-CN" sz="1600">
                <a:latin typeface="Times New Roman" panose="02020603050405020304" charset="0"/>
                <a:cs typeface="Times New Roman" panose="02020603050405020304" charset="0"/>
              </a:rPr>
              <a:t>demonstration </a:t>
            </a:r>
            <a:r>
              <a:rPr lang="en-US" altLang="zh-CN" sz="1600">
                <a:latin typeface="Times New Roman" panose="02020603050405020304" charset="0"/>
                <a:cs typeface="Times New Roman" panose="02020603050405020304" charset="0"/>
              </a:rPr>
              <a:t>video</a:t>
            </a:r>
            <a:endParaRPr lang="en-US" altLang="zh-CN" sz="1600">
              <a:latin typeface="Times New Roman" panose="02020603050405020304" charset="0"/>
              <a:cs typeface="Times New Roman" panose="02020603050405020304" charset="0"/>
            </a:endParaRPr>
          </a:p>
        </p:txBody>
      </p:sp>
      <p:sp>
        <p:nvSpPr>
          <p:cNvPr id="9" name="文本框 8"/>
          <p:cNvSpPr txBox="1"/>
          <p:nvPr/>
        </p:nvSpPr>
        <p:spPr>
          <a:xfrm>
            <a:off x="7032815" y="5493385"/>
            <a:ext cx="4567555" cy="368300"/>
          </a:xfrm>
          <a:prstGeom prst="rect">
            <a:avLst/>
          </a:prstGeom>
          <a:noFill/>
        </p:spPr>
        <p:txBody>
          <a:bodyPr wrap="square" rtlCol="0">
            <a:spAutoFit/>
          </a:bodyPr>
          <a:p>
            <a:pPr algn="ctr"/>
            <a:r>
              <a:rPr lang="zh-CN" altLang="en-US">
                <a:uFillTx/>
                <a:latin typeface="Times New Roman" panose="02020603050405020304" charset="0"/>
                <a:ea typeface="仿宋" panose="02010609060101010101" charset="-122"/>
                <a:sym typeface="+mn-ea"/>
              </a:rPr>
              <a:t>钻井液挟岩能力</a:t>
            </a:r>
            <a:r>
              <a:rPr lang="zh-CN" altLang="en-US">
                <a:uFillTx/>
                <a:latin typeface="Times New Roman" panose="02020603050405020304" charset="0"/>
                <a:ea typeface="仿宋" panose="02010609060101010101" charset="-122"/>
                <a:sym typeface="+mn-ea"/>
              </a:rPr>
              <a:t>评估技术</a:t>
            </a:r>
            <a:r>
              <a:rPr lang="zh-CN" altLang="en-US">
                <a:uFillTx/>
                <a:latin typeface="Times New Roman" panose="02020603050405020304" charset="0"/>
                <a:ea typeface="仿宋" panose="02010609060101010101" charset="-122"/>
                <a:sym typeface="+mn-ea"/>
              </a:rPr>
              <a:t>路线</a:t>
            </a:r>
            <a:endParaRPr lang="zh-CN" altLang="en-US">
              <a:uFillTx/>
              <a:latin typeface="Times New Roman" panose="02020603050405020304" charset="0"/>
              <a:ea typeface="仿宋" panose="02010609060101010101" charset="-122"/>
              <a:sym typeface="+mn-ea"/>
            </a:endParaRPr>
          </a:p>
        </p:txBody>
      </p:sp>
      <p:pic>
        <p:nvPicPr>
          <p:cNvPr id="2" name="1BCC2C28-871D-48CB-8BE0-2867F7803ADB-2" descr="C:/Users/lenovo/AppData/Local/Temp/导图1(1).png导图1(1)"/>
          <p:cNvPicPr>
            <a:picLocks noChangeAspect="1"/>
          </p:cNvPicPr>
          <p:nvPr/>
        </p:nvPicPr>
        <p:blipFill>
          <a:blip r:embed="rId10"/>
          <a:stretch>
            <a:fillRect/>
          </a:stretch>
        </p:blipFill>
        <p:spPr>
          <a:xfrm>
            <a:off x="6715125" y="1523365"/>
            <a:ext cx="5324856" cy="3849624"/>
          </a:xfrm>
          <a:prstGeom prst="rect">
            <a:avLst/>
          </a:prstGeom>
        </p:spPr>
      </p:pic>
    </p:spTree>
  </p:cSld>
  <p:clrMapOvr>
    <a:masterClrMapping/>
  </p:clrMapOvr>
  <p:timing>
    <p:tnLst>
      <p:par>
        <p:cTn id="1" dur="indefinite" restart="never" nodeType="tmRoot">
          <p:childTnLst>
            <p:video fullScrn="0">
              <p:cMediaNode>
                <p:cTn id="2" fill="hold" display="1">
                  <p:stCondLst>
                    <p:cond delay="indefinite"/>
                  </p:stCondLst>
                </p:cTn>
                <p:tgtEl>
                  <p:spTgt spid="10"/>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bwMode="auto">
          <a:xfrm>
            <a:off x="-3351" y="-5757"/>
            <a:ext cx="749882" cy="958257"/>
            <a:chOff x="0" y="0"/>
            <a:chExt cx="897441" cy="1148103"/>
          </a:xfrm>
        </p:grpSpPr>
        <p:sp>
          <p:nvSpPr>
            <p:cNvPr id="5" name="五边形 4"/>
            <p:cNvSpPr>
              <a:spLocks noChangeArrowheads="1"/>
            </p:cNvSpPr>
            <p:nvPr>
              <p:custDataLst>
                <p:tags r:id="rId1"/>
              </p:custDataLst>
            </p:nvPr>
          </p:nvSpPr>
          <p:spPr bwMode="auto">
            <a:xfrm rot="5400000">
              <a:off x="-125331" y="125331"/>
              <a:ext cx="1148103" cy="897441"/>
            </a:xfrm>
            <a:prstGeom prst="homePlate">
              <a:avLst>
                <a:gd name="adj" fmla="val 31983"/>
              </a:avLst>
            </a:prstGeom>
            <a:solidFill>
              <a:srgbClr val="002B82"/>
            </a:solidFill>
            <a:ln>
              <a:noFill/>
            </a:ln>
            <a:extLst>
              <a:ext uri="{91240B29-F687-4F45-9708-019B960494DF}">
                <a14:hiddenLine xmlns:a14="http://schemas.microsoft.com/office/drawing/2010/main" w="12700">
                  <a:solidFill>
                    <a:srgbClr val="42719B"/>
                  </a:solidFill>
                  <a:bevel/>
                </a14:hiddenLine>
              </a:ext>
            </a:extLst>
          </p:spPr>
          <p:txBody>
            <a:bodyPr anchor="ctr"/>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45"/>
            <p:cNvSpPr>
              <a:spLocks noChangeArrowheads="1"/>
            </p:cNvSpPr>
            <p:nvPr>
              <p:custDataLst>
                <p:tags r:id="rId2"/>
              </p:custDataLst>
            </p:nvPr>
          </p:nvSpPr>
          <p:spPr bwMode="auto">
            <a:xfrm>
              <a:off x="43839" y="72554"/>
              <a:ext cx="839748" cy="7729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p>
              <a:pPr algn="ctr"/>
              <a:r>
                <a:rPr lang="en-US" altLang="zh-CN" sz="3600" b="1" dirty="0">
                  <a:solidFill>
                    <a:schemeClr val="bg1"/>
                  </a:solidFill>
                  <a:latin typeface="BankGothic Md BT" panose="020B0807020203060204" pitchFamily="34" charset="0"/>
                  <a:sym typeface="宋体" panose="02010600030101010101" pitchFamily="2" charset="-122"/>
                </a:rPr>
                <a:t>04</a:t>
              </a:r>
              <a:endParaRPr lang="zh-CN" altLang="en-US" sz="3600" b="1" dirty="0">
                <a:solidFill>
                  <a:schemeClr val="bg1"/>
                </a:solidFill>
                <a:latin typeface="BankGothic Md BT" panose="020B0807020203060204" pitchFamily="34" charset="0"/>
                <a:sym typeface="宋体" panose="02010600030101010101" pitchFamily="2" charset="-122"/>
              </a:endParaRPr>
            </a:p>
          </p:txBody>
        </p:sp>
      </p:grpSp>
      <p:pic>
        <p:nvPicPr>
          <p:cNvPr id="7" name="图片 6"/>
          <p:cNvPicPr>
            <a:picLocks noChangeAspect="1"/>
          </p:cNvPicPr>
          <p:nvPr>
            <p:custDataLst>
              <p:tags r:id="rId3"/>
            </p:custDataLst>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6582" t="66388" r="27865" b="15140"/>
          <a:stretch>
            <a:fillRect/>
          </a:stretch>
        </p:blipFill>
        <p:spPr>
          <a:xfrm>
            <a:off x="941228" y="24856"/>
            <a:ext cx="2344082" cy="676275"/>
          </a:xfrm>
          <a:prstGeom prst="rect">
            <a:avLst/>
          </a:prstGeom>
        </p:spPr>
      </p:pic>
      <p:sp>
        <p:nvSpPr>
          <p:cNvPr id="8" name="矩形 7"/>
          <p:cNvSpPr/>
          <p:nvPr>
            <p:custDataLst>
              <p:tags r:id="rId5"/>
            </p:custDataLst>
          </p:nvPr>
        </p:nvSpPr>
        <p:spPr>
          <a:xfrm>
            <a:off x="3525970" y="-5757"/>
            <a:ext cx="8666030" cy="706888"/>
          </a:xfrm>
          <a:prstGeom prst="rect">
            <a:avLst/>
          </a:prstGeom>
          <a:solidFill>
            <a:srgbClr val="002B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custDataLst>
              <p:tags r:id="rId6"/>
            </p:custDataLst>
          </p:nvPr>
        </p:nvSpPr>
        <p:spPr>
          <a:xfrm>
            <a:off x="8790898" y="-74340"/>
            <a:ext cx="2324100" cy="811530"/>
          </a:xfrm>
          <a:prstGeom prst="rect">
            <a:avLst/>
          </a:prstGeom>
        </p:spPr>
        <p:txBody>
          <a:bodyPr wrap="none">
            <a:spAutoFit/>
          </a:bodyPr>
          <a:p>
            <a:pPr algn="ctr" defTabSz="1218565">
              <a:lnSpc>
                <a:spcPct val="130000"/>
              </a:lnSpc>
            </a:pPr>
            <a:r>
              <a:rPr lang="zh-CN" altLang="en-US" sz="3600" b="1" spc="600" dirty="0">
                <a:solidFill>
                  <a:schemeClr val="bg1"/>
                </a:solidFill>
                <a:latin typeface="方正粗黑宋简体" panose="02000000000000000000" pitchFamily="2" charset="-122"/>
                <a:ea typeface="方正粗黑宋简体" panose="02000000000000000000" pitchFamily="2" charset="-122"/>
              </a:rPr>
              <a:t>仿真结果</a:t>
            </a:r>
            <a:endParaRPr lang="zh-CN" altLang="en-US" sz="3600" b="1" spc="600" dirty="0">
              <a:solidFill>
                <a:schemeClr val="bg1"/>
              </a:solidFill>
              <a:latin typeface="方正粗黑宋简体" panose="02000000000000000000" pitchFamily="2" charset="-122"/>
              <a:ea typeface="方正粗黑宋简体" panose="02000000000000000000" pitchFamily="2" charset="-122"/>
            </a:endParaRPr>
          </a:p>
        </p:txBody>
      </p:sp>
      <p:sp>
        <p:nvSpPr>
          <p:cNvPr id="2" name="文本框 1"/>
          <p:cNvSpPr txBox="1"/>
          <p:nvPr/>
        </p:nvSpPr>
        <p:spPr>
          <a:xfrm>
            <a:off x="941705" y="881380"/>
            <a:ext cx="10358120" cy="1398905"/>
          </a:xfrm>
          <a:prstGeom prst="rect">
            <a:avLst/>
          </a:prstGeom>
          <a:noFill/>
        </p:spPr>
        <p:txBody>
          <a:bodyPr wrap="square" rtlCol="0">
            <a:spAutoFit/>
          </a:bodyPr>
          <a:p>
            <a:pPr>
              <a:lnSpc>
                <a:spcPct val="125000"/>
              </a:lnSpc>
              <a:spcBef>
                <a:spcPts val="0"/>
              </a:spcBef>
              <a:spcAft>
                <a:spcPts val="0"/>
              </a:spcAft>
            </a:pPr>
            <a:r>
              <a:rPr lang="zh-CN" altLang="en-US" sz="2000" b="1">
                <a:solidFill>
                  <a:srgbClr val="002060"/>
                </a:solidFill>
                <a:uFillTx/>
                <a:latin typeface="Times New Roman" panose="02020603050405020304" charset="0"/>
                <a:ea typeface="仿宋" panose="02010609060101010101" charset="-122"/>
              </a:rPr>
              <a:t>钻井液流变特性</a:t>
            </a:r>
            <a:r>
              <a:rPr lang="zh-CN" altLang="en-US" sz="2000" b="1">
                <a:solidFill>
                  <a:srgbClr val="002060"/>
                </a:solidFill>
                <a:uFillTx/>
                <a:latin typeface="Times New Roman" panose="02020603050405020304" charset="0"/>
                <a:ea typeface="仿宋" panose="02010609060101010101" charset="-122"/>
                <a:sym typeface="+mn-ea"/>
              </a:rPr>
              <a:t>测试</a:t>
            </a:r>
            <a:r>
              <a:rPr lang="zh-CN" altLang="en-US" sz="2000" b="1">
                <a:solidFill>
                  <a:srgbClr val="002060"/>
                </a:solidFill>
                <a:uFillTx/>
                <a:latin typeface="Times New Roman" panose="02020603050405020304" charset="0"/>
                <a:ea typeface="仿宋" panose="02010609060101010101" charset="-122"/>
              </a:rPr>
              <a:t>实验</a:t>
            </a:r>
            <a:endParaRPr lang="zh-CN" altLang="en-US" sz="2000">
              <a:solidFill>
                <a:schemeClr val="tx1"/>
              </a:solidFill>
              <a:uFillTx/>
              <a:latin typeface="Times New Roman" panose="02020603050405020304" charset="0"/>
              <a:ea typeface="仿宋" panose="02010609060101010101" charset="-122"/>
            </a:endParaRPr>
          </a:p>
          <a:p>
            <a:pPr>
              <a:lnSpc>
                <a:spcPct val="125000"/>
              </a:lnSpc>
              <a:spcBef>
                <a:spcPts val="0"/>
              </a:spcBef>
              <a:spcAft>
                <a:spcPts val="0"/>
              </a:spcAft>
            </a:pPr>
            <a:r>
              <a:rPr lang="zh-CN" altLang="en-US" sz="1600" b="1">
                <a:solidFill>
                  <a:srgbClr val="C00000"/>
                </a:solidFill>
                <a:uFillTx/>
                <a:latin typeface="Times New Roman" panose="02020603050405020304" charset="0"/>
                <a:ea typeface="仿宋" panose="02010609060101010101" charset="-122"/>
              </a:rPr>
              <a:t>测试温度</a:t>
            </a:r>
            <a:r>
              <a:rPr lang="en-US" altLang="zh-CN" sz="1600">
                <a:solidFill>
                  <a:schemeClr val="tx1"/>
                </a:solidFill>
                <a:uFillTx/>
                <a:latin typeface="Times New Roman" panose="02020603050405020304" charset="0"/>
                <a:ea typeface="仿宋" panose="02010609060101010101" charset="-122"/>
              </a:rPr>
              <a:t> (℃)</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4</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10</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16</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22</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28</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34</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40</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46</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52</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58</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64</a:t>
            </a:r>
            <a:r>
              <a:rPr lang="zh-CN" altLang="en-US" sz="1600">
                <a:solidFill>
                  <a:schemeClr val="tx1"/>
                </a:solidFill>
                <a:uFillTx/>
                <a:latin typeface="Times New Roman" panose="02020603050405020304" charset="0"/>
                <a:ea typeface="仿宋" panose="02010609060101010101" charset="-122"/>
              </a:rPr>
              <a:t>、</a:t>
            </a:r>
            <a:r>
              <a:rPr lang="en-US" altLang="zh-CN" sz="1600">
                <a:solidFill>
                  <a:schemeClr val="tx1"/>
                </a:solidFill>
                <a:uFillTx/>
                <a:latin typeface="Times New Roman" panose="02020603050405020304" charset="0"/>
                <a:ea typeface="仿宋" panose="02010609060101010101" charset="-122"/>
              </a:rPr>
              <a:t>70</a:t>
            </a:r>
            <a:endParaRPr lang="zh-CN" altLang="en-US" sz="1600">
              <a:solidFill>
                <a:schemeClr val="tx1"/>
              </a:solidFill>
              <a:uFillTx/>
              <a:latin typeface="Times New Roman" panose="02020603050405020304" charset="0"/>
              <a:ea typeface="仿宋" panose="02010609060101010101" charset="-122"/>
            </a:endParaRPr>
          </a:p>
          <a:p>
            <a:pPr>
              <a:lnSpc>
                <a:spcPct val="125000"/>
              </a:lnSpc>
              <a:spcBef>
                <a:spcPts val="0"/>
              </a:spcBef>
              <a:spcAft>
                <a:spcPts val="0"/>
              </a:spcAft>
            </a:pPr>
            <a:r>
              <a:rPr lang="zh-CN" altLang="en-US" sz="1600" b="1">
                <a:solidFill>
                  <a:srgbClr val="C00000"/>
                </a:solidFill>
                <a:uFillTx/>
                <a:latin typeface="Times New Roman" panose="02020603050405020304" charset="0"/>
                <a:ea typeface="仿宋" panose="02010609060101010101" charset="-122"/>
              </a:rPr>
              <a:t>测试剪切率</a:t>
            </a:r>
            <a:r>
              <a:rPr lang="zh-CN" altLang="en-US" sz="1600">
                <a:solidFill>
                  <a:schemeClr val="tx1"/>
                </a:solidFill>
                <a:uFillTx/>
                <a:latin typeface="Times New Roman" panose="02020603050405020304" charset="0"/>
                <a:ea typeface="仿宋" panose="02010609060101010101" charset="-122"/>
              </a:rPr>
              <a:t> (1/s)：3.178、4.313、5.675、7.378、10.22、15.89、21.57、28.38、36.89、51.08、63.56、86.28、113.5、147.6、201.4</a:t>
            </a:r>
            <a:endParaRPr lang="zh-CN" altLang="en-US" sz="1600">
              <a:solidFill>
                <a:schemeClr val="tx1"/>
              </a:solidFill>
              <a:uFillTx/>
              <a:latin typeface="Times New Roman" panose="02020603050405020304" charset="0"/>
              <a:ea typeface="仿宋" panose="02010609060101010101" charset="-122"/>
            </a:endParaRPr>
          </a:p>
        </p:txBody>
      </p:sp>
      <p:pic>
        <p:nvPicPr>
          <p:cNvPr id="22" name="图片 22" descr="density"/>
          <p:cNvPicPr>
            <a:picLocks noChangeAspect="1"/>
          </p:cNvPicPr>
          <p:nvPr/>
        </p:nvPicPr>
        <p:blipFill>
          <a:blip r:embed="rId7"/>
          <a:stretch>
            <a:fillRect/>
          </a:stretch>
        </p:blipFill>
        <p:spPr>
          <a:xfrm>
            <a:off x="941070" y="2447290"/>
            <a:ext cx="4878437" cy="3196800"/>
          </a:xfrm>
          <a:prstGeom prst="rect">
            <a:avLst/>
          </a:prstGeom>
        </p:spPr>
      </p:pic>
      <p:pic>
        <p:nvPicPr>
          <p:cNvPr id="23" name="图片 23" descr="viscosity"/>
          <p:cNvPicPr>
            <a:picLocks noChangeAspect="1"/>
          </p:cNvPicPr>
          <p:nvPr/>
        </p:nvPicPr>
        <p:blipFill>
          <a:blip r:embed="rId8"/>
          <a:stretch>
            <a:fillRect/>
          </a:stretch>
        </p:blipFill>
        <p:spPr>
          <a:xfrm>
            <a:off x="6421120" y="2447290"/>
            <a:ext cx="4878437" cy="3196800"/>
          </a:xfrm>
          <a:prstGeom prst="rect">
            <a:avLst/>
          </a:prstGeom>
        </p:spPr>
      </p:pic>
      <p:sp>
        <p:nvSpPr>
          <p:cNvPr id="3" name="文本框 2"/>
          <p:cNvSpPr txBox="1"/>
          <p:nvPr/>
        </p:nvSpPr>
        <p:spPr>
          <a:xfrm>
            <a:off x="1004570" y="5963920"/>
            <a:ext cx="10358755" cy="583565"/>
          </a:xfrm>
          <a:prstGeom prst="rect">
            <a:avLst/>
          </a:prstGeom>
          <a:noFill/>
        </p:spPr>
        <p:txBody>
          <a:bodyPr wrap="square" rtlCol="0" anchor="t">
            <a:spAutoFit/>
          </a:bodyPr>
          <a:p>
            <a:pPr algn="ctr"/>
            <a:r>
              <a:rPr lang="zh-CN" altLang="en-US" sz="1600">
                <a:solidFill>
                  <a:schemeClr val="tx1"/>
                </a:solidFill>
                <a:uFillTx/>
                <a:latin typeface="Times New Roman" panose="02020603050405020304" charset="0"/>
                <a:ea typeface="仿宋" panose="02010609060101010101" charset="-122"/>
              </a:rPr>
              <a:t>Some devices used for laboratory (a) XYM-3 densitometer and (b) thermostatic bath system and NXS-11B rotary viscometer (right)</a:t>
            </a:r>
            <a:endParaRPr lang="zh-CN" altLang="en-US" sz="1600">
              <a:solidFill>
                <a:schemeClr val="tx1"/>
              </a:solidFill>
              <a:uFillTx/>
              <a:latin typeface="Times New Roman" panose="02020603050405020304" charset="0"/>
              <a:ea typeface="仿宋" panose="02010609060101010101" charset="-122"/>
            </a:endParaRPr>
          </a:p>
        </p:txBody>
      </p:sp>
      <p:sp>
        <p:nvSpPr>
          <p:cNvPr id="11" name="文本框 10"/>
          <p:cNvSpPr txBox="1"/>
          <p:nvPr/>
        </p:nvSpPr>
        <p:spPr>
          <a:xfrm>
            <a:off x="3158039" y="5643880"/>
            <a:ext cx="444500" cy="337185"/>
          </a:xfrm>
          <a:prstGeom prst="rect">
            <a:avLst/>
          </a:prstGeom>
          <a:noFill/>
        </p:spPr>
        <p:txBody>
          <a:bodyPr wrap="square" rtlCol="0">
            <a:spAutoFit/>
          </a:bodyPr>
          <a:p>
            <a:r>
              <a:rPr lang="en-US" altLang="zh-CN" sz="1600">
                <a:latin typeface="Times New Roman" panose="02020603050405020304" charset="0"/>
                <a:cs typeface="Times New Roman" panose="02020603050405020304" charset="0"/>
              </a:rPr>
              <a:t>(a)</a:t>
            </a:r>
            <a:endParaRPr lang="en-US" altLang="zh-CN" sz="1600">
              <a:latin typeface="Times New Roman" panose="02020603050405020304" charset="0"/>
              <a:cs typeface="Times New Roman" panose="02020603050405020304" charset="0"/>
            </a:endParaRPr>
          </a:p>
        </p:txBody>
      </p:sp>
      <p:sp>
        <p:nvSpPr>
          <p:cNvPr id="12" name="文本框 11"/>
          <p:cNvSpPr txBox="1"/>
          <p:nvPr/>
        </p:nvSpPr>
        <p:spPr>
          <a:xfrm>
            <a:off x="8638089" y="5643880"/>
            <a:ext cx="444500" cy="337185"/>
          </a:xfrm>
          <a:prstGeom prst="rect">
            <a:avLst/>
          </a:prstGeom>
          <a:noFill/>
        </p:spPr>
        <p:txBody>
          <a:bodyPr wrap="square" rtlCol="0">
            <a:spAutoFit/>
          </a:bodyPr>
          <a:p>
            <a:r>
              <a:rPr lang="en-US" altLang="zh-CN" sz="1600">
                <a:latin typeface="Times New Roman" panose="02020603050405020304" charset="0"/>
                <a:cs typeface="Times New Roman" panose="02020603050405020304" charset="0"/>
              </a:rPr>
              <a:t>(b)</a:t>
            </a:r>
            <a:endParaRPr lang="en-US" altLang="zh-CN" sz="1600">
              <a:latin typeface="Times New Roman" panose="02020603050405020304" charset="0"/>
              <a:cs typeface="Times New Roman" panose="02020603050405020304" charset="0"/>
            </a:endParaRPr>
          </a:p>
        </p:txBody>
      </p:sp>
    </p:spTree>
  </p:cSld>
  <p:clrMapOvr>
    <a:masterClrMapping/>
  </p:clrMapOvr>
</p:sld>
</file>

<file path=ppt/tags/tag1.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31402_4*l_h_i*1_5_3"/>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gradient&quot;:[{&quot;brightness&quot;:0.800000011920929,&quot;colorType&quot;:1,&quot;foreColorIndex&quot;:5,&quot;pos&quot;:0.949999988079071,&quot;transparency&quot;:0.800000011920929},{&quot;brightness&quot;:0.4000000059604645,&quot;colorType&quot;:1,&quot;foreColorIndex&quot;:5,&quot;pos&quot;:0.03999999910593033,&quot;transparency&quot;:0.800000011920929}],&quot;type&quot;:3},&quot;glow&quot;:{&quot;colorType&quot;:0},&quot;line&quot;:{&quot;gradient&quot;:[{&quot;brightness&quot;:0,&quot;colorType&quot;:1,&quot;foreColorIndex&quot;:5,&quot;pos&quot;:0.550000011920929,&quot;transparency&quot;:1},{&quot;brightness&quot;:0,&quot;colorType&quot;:1,&quot;foreColorIndex&quot;:5,&quot;pos&quot;:1,&quot;transparency&quot;:0.6000000238418579}],&quot;type&quot;:2},&quot;shadow&quot;:{&quot;brightness&quot;:0,&quot;colorType&quot;:1,&quot;foreColorIndex&quot;:5,&quot;transparency&quot;:0.7099999785423279},&quot;threeD&quot;:{&quot;curvedSurface&quot;:{&quot;brightness&quot;:0,&quot;colorType&quot;:2,&quot;rgb&quot;:&quot;#000000&quot;},&quot;depth&quot;:{&quot;brightness&quot;:0,&quot;colorType&quot;:1,&quot;foreColorIndex&quot;:14}}},&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0.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402_4*l_h_i*1_2_3"/>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gradient&quot;:[{&quot;brightness&quot;:0.800000011920929,&quot;colorType&quot;:1,&quot;foreColorIndex&quot;:8,&quot;pos&quot;:1,&quot;transparency&quot;:0.800000011920929},{&quot;brightness&quot;:0.4000000059604645,&quot;colorType&quot;:1,&quot;foreColorIndex&quot;:8,&quot;pos&quot;:0.03999999910593033,&quot;transparency&quot;:0.800000011920929}],&quot;type&quot;:3},&quot;glow&quot;:{&quot;colorType&quot;:0},&quot;line&quot;:{&quot;gradient&quot;:[{&quot;brightness&quot;:0,&quot;colorType&quot;:1,&quot;foreColorIndex&quot;:8,&quot;pos&quot;:0.550000011920929,&quot;transparency&quot;:1},{&quot;brightness&quot;:0,&quot;colorType&quot;:1,&quot;foreColorIndex&quot;:8,&quot;pos&quot;:1,&quot;transparency&quot;:0.6000000238418579}],&quot;type&quot;:2},&quot;shadow&quot;:{&quot;colorType&quot;:0},&quot;threeD&quot;:{&quot;curvedSurface&quot;:{&quot;brightness&quot;:0,&quot;colorType&quot;:2,&quot;rgb&quot;:&quot;#000000&quot;},&quot;depth&quot;:{&quot;brightness&quot;:0,&quot;colorType&quot;:1,&quot;foreColorIndex&quot;:14}}},&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1.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402_4*l_h_i*1_2_1"/>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FILL_TYPE" val="3"/>
  <p:tag name="KSO_WM_DIAGRAM_USE_COLOR_VALUE" val="{&quot;color_scheme&quot;:1,&quot;color_type&quot;:1,&quot;theme_color_indexes&quot;:[5,6,5,6,5,6]}"/>
</p:tagLst>
</file>

<file path=ppt/tags/tag12.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402_4*l_h_i*1_2_2"/>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type&quot;:0},&quot;glow&quot;:{&quot;colorType&quot;:0},&quot;line&quot;:{&quot;gradient&quot;:[{&quot;brightness&quot;:0,&quot;colorType&quot;:1,&quot;foreColorIndex&quot;:8,&quot;pos&quot;:0,&quot;transparency&quot;:0},{&quot;brightness&quot;:0.4000000059604645,&quot;colorType&quot;:1,&quot;foreColorIndex&quot;:8,&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3.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402_4*l_h_i*1_1_3"/>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gradient&quot;:[{&quot;brightness&quot;:0.800000011920929,&quot;colorType&quot;:1,&quot;foreColorIndex&quot;:5,&quot;pos&quot;:1,&quot;transparency&quot;:0.800000011920929},{&quot;brightness&quot;:0.4000000059604645,&quot;colorType&quot;:1,&quot;foreColorIndex&quot;:5,&quot;pos&quot;:0.03999999910593033,&quot;transparency&quot;:0.800000011920929}],&quot;type&quot;:3},&quot;glow&quot;:{&quot;colorType&quot;:0},&quot;line&quot;:{&quot;gradient&quot;:[{&quot;brightness&quot;:0,&quot;colorType&quot;:1,&quot;foreColorIndex&quot;:5,&quot;pos&quot;:0.550000011920929,&quot;transparency&quot;:1},{&quot;brightness&quot;:0,&quot;colorType&quot;:1,&quot;foreColorIndex&quot;:5,&quot;pos&quot;:1,&quot;transparency&quot;:0.6000000238418579}],&quot;type&quot;:2},&quot;shadow&quot;:{&quot;colorType&quot;:0},&quot;threeD&quot;:{&quot;curvedSurface&quot;:{&quot;brightness&quot;:0,&quot;colorType&quot;:2,&quot;rgb&quot;:&quot;#000000&quot;},&quot;depth&quot;:{&quot;brightness&quot;:0,&quot;colorType&quot;:1,&quot;foreColorIndex&quot;:14}}},&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4.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402_4*l_h_i*1_1_1"/>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FILL_TYPE" val="3"/>
  <p:tag name="KSO_WM_DIAGRAM_USE_COLOR_VALUE" val="{&quot;color_scheme&quot;:1,&quot;color_type&quot;:1,&quot;theme_color_indexes&quot;:[5,6,5,6,5,6]}"/>
</p:tagLst>
</file>

<file path=ppt/tags/tag15.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402_4*l_h_i*1_1_2"/>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type&quot;:0},&quot;glow&quot;:{&quot;colorType&quot;:0},&quot;line&quot;:{&quot;gradient&quot;:[{&quot;brightness&quot;:0,&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402_4*l_h_a*1_2_1"/>
  <p:tag name="KSO_WM_TEMPLATE_CATEGORY" val="diagram"/>
  <p:tag name="KSO_WM_TEMPLATE_INDEX" val="20231402"/>
  <p:tag name="KSO_WM_UNIT_LAYERLEVEL" val="1_1_1"/>
  <p:tag name="KSO_WM_TAG_VERSION" val="3.0"/>
  <p:tag name="KSO_WM_BEAUTIFY_FLAG" val="#wm#"/>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添加标题"/>
  <p:tag name="KSO_WM_UNIT_TEXT_TYPE" val="1"/>
  <p:tag name="KSO_WM_DIAGRAM_USE_COLOR_VALUE" val="{&quot;color_scheme&quot;:1,&quot;color_type&quot;:1,&quot;theme_color_indexes&quot;:[5,6,5,6,5,6]}"/>
</p:tagLst>
</file>

<file path=ppt/tags/tag1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1402_4*l_h_a*1_4_1"/>
  <p:tag name="KSO_WM_TEMPLATE_CATEGORY" val="diagram"/>
  <p:tag name="KSO_WM_TEMPLATE_INDEX" val="20231402"/>
  <p:tag name="KSO_WM_UNIT_LAYERLEVEL" val="1_1_1"/>
  <p:tag name="KSO_WM_TAG_VERSION" val="3.0"/>
  <p:tag name="KSO_WM_BEAUTIFY_FLAG" val="#wm#"/>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添加标题"/>
  <p:tag name="KSO_WM_UNIT_TEXT_TYPE" val="1"/>
  <p:tag name="KSO_WM_DIAGRAM_USE_COLOR_VALUE" val="{&quot;color_scheme&quot;:1,&quot;color_type&quot;:1,&quot;theme_color_indexes&quot;:[5,6,5,6,5,6]}"/>
</p:tagLst>
</file>

<file path=ppt/tags/tag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5_1"/>
  <p:tag name="KSO_WM_UNIT_ID" val="diagram20231402_4*l_h_a*1_5_1"/>
  <p:tag name="KSO_WM_TEMPLATE_CATEGORY" val="diagram"/>
  <p:tag name="KSO_WM_TEMPLATE_INDEX" val="20231402"/>
  <p:tag name="KSO_WM_UNIT_LAYERLEVEL" val="1_1_1"/>
  <p:tag name="KSO_WM_TAG_VERSION" val="3.0"/>
  <p:tag name="KSO_WM_BEAUTIFY_FLAG" val="#wm#"/>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添加标题"/>
  <p:tag name="KSO_WM_UNIT_TEXT_TYPE" val="1"/>
  <p:tag name="KSO_WM_DIAGRAM_USE_COLOR_VALUE" val="{&quot;color_scheme&quot;:1,&quot;color_type&quot;:1,&quot;theme_color_indexes&quot;:[5,6,5,6,5,6]}"/>
</p:tagLst>
</file>

<file path=ppt/tags/tag1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402_4*l_h_a*1_3_1"/>
  <p:tag name="KSO_WM_TEMPLATE_CATEGORY" val="diagram"/>
  <p:tag name="KSO_WM_TEMPLATE_INDEX" val="20231402"/>
  <p:tag name="KSO_WM_UNIT_LAYERLEVEL" val="1_1_1"/>
  <p:tag name="KSO_WM_TAG_VERSION" val="3.0"/>
  <p:tag name="KSO_WM_BEAUTIFY_FLAG" val="#wm#"/>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添加标题"/>
  <p:tag name="KSO_WM_UNIT_TEXT_TYPE" val="1"/>
  <p:tag name="KSO_WM_DIAGRAM_USE_COLOR_VALUE" val="{&quot;color_scheme&quot;:1,&quot;color_type&quot;:1,&quot;theme_color_indexes&quot;:[5,6,5,6,5,6]}"/>
</p:tagLst>
</file>

<file path=ppt/tags/tag2.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31402_4*l_h_i*1_5_1"/>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FILL_TYPE" val="3"/>
  <p:tag name="KSO_WM_DIAGRAM_USE_COLOR_VALUE" val="{&quot;color_scheme&quot;:1,&quot;color_type&quot;:1,&quot;theme_color_indexes&quot;:[5,6,5,6,5,6]}"/>
</p:tagLst>
</file>

<file path=ppt/tags/tag2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402_4*l_h_a*1_1_1"/>
  <p:tag name="KSO_WM_TEMPLATE_CATEGORY" val="diagram"/>
  <p:tag name="KSO_WM_TEMPLATE_INDEX" val="20231402"/>
  <p:tag name="KSO_WM_UNIT_LAYERLEVEL" val="1_1_1"/>
  <p:tag name="KSO_WM_TAG_VERSION" val="3.0"/>
  <p:tag name="KSO_WM_BEAUTIFY_FLAG" val="#wm#"/>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添加标题"/>
  <p:tag name="KSO_WM_UNIT_TEXT_TYPE" val="1"/>
  <p:tag name="KSO_WM_DIAGRAM_USE_COLOR_VALUE" val="{&quot;color_scheme&quot;:1,&quot;color_type&quot;:1,&quot;theme_color_indexes&quot;:[5,6,5,6,5,6]}"/>
</p:tagLst>
</file>

<file path=ppt/tags/tag21.xml><?xml version="1.0" encoding="utf-8"?>
<p:tagLst xmlns:p="http://schemas.openxmlformats.org/presentationml/2006/main">
  <p:tag name="KSO_WM_DIAGRAM_VIRTUALLY_FRAME" val="{&quot;height&quot;:449.4374803149606,&quot;left&quot;:67.4,&quot;top&quot;:87.46251968503937,&quot;width&quot;:844.4166929133859}"/>
</p:tagLst>
</file>

<file path=ppt/tags/tag22.xml><?xml version="1.0" encoding="utf-8"?>
<p:tagLst xmlns:p="http://schemas.openxmlformats.org/presentationml/2006/main">
  <p:tag name="KSO_WM_DIAGRAM_VIRTUALLY_FRAME" val="{&quot;height&quot;:449.4374803149606,&quot;left&quot;:67.4,&quot;top&quot;:87.46251968503937,&quot;width&quot;:844.4166929133859}"/>
</p:tagLst>
</file>

<file path=ppt/tags/tag23.xml><?xml version="1.0" encoding="utf-8"?>
<p:tagLst xmlns:p="http://schemas.openxmlformats.org/presentationml/2006/main">
  <p:tag name="KSO_WM_DIAGRAM_VIRTUALLY_FRAME" val="{&quot;height&quot;:449.4374803149606,&quot;left&quot;:67.4,&quot;top&quot;:87.46251968503937,&quot;width&quot;:844.4166929133859}"/>
</p:tagLst>
</file>

<file path=ppt/tags/tag24.xml><?xml version="1.0" encoding="utf-8"?>
<p:tagLst xmlns:p="http://schemas.openxmlformats.org/presentationml/2006/main">
  <p:tag name="KSO_WM_DIAGRAM_VIRTUALLY_FRAME" val="{&quot;height&quot;:449.4374803149606,&quot;left&quot;:67.4,&quot;top&quot;:87.46251968503937,&quot;width&quot;:844.4166929133859}"/>
</p:tagLst>
</file>

<file path=ppt/tags/tag25.xml><?xml version="1.0" encoding="utf-8"?>
<p:tagLst xmlns:p="http://schemas.openxmlformats.org/presentationml/2006/main">
  <p:tag name="KSO_WM_DIAGRAM_VIRTUALLY_FRAME" val="{&quot;height&quot;:449.4374803149606,&quot;left&quot;:67.4,&quot;top&quot;:87.46251968503937,&quot;width&quot;:844.4166929133859}"/>
</p:tagLst>
</file>

<file path=ppt/tags/tag26.xml><?xml version="1.0" encoding="utf-8"?>
<p:tagLst xmlns:p="http://schemas.openxmlformats.org/presentationml/2006/main">
  <p:tag name="KSO_WM_DIAGRAM_VIRTUALLY_FRAME" val="{&quot;height&quot;:449.4374803149606,&quot;left&quot;:67.4,&quot;top&quot;:87.46251968503937,&quot;width&quot;:844.4166929133859}"/>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5020_1*l_i*1_1"/>
  <p:tag name="KSO_WM_TEMPLATE_CATEGORY" val="diagram"/>
  <p:tag name="KSO_WM_TEMPLATE_INDEX" val="20235020"/>
  <p:tag name="KSO_WM_UNIT_LAYERLEVEL" val="1_1"/>
  <p:tag name="KSO_WM_TAG_VERSION" val="3.0"/>
  <p:tag name="KSO_WM_BEAUTIFY_FLAG" val="#wm#"/>
  <p:tag name="KSO_WM_DIAGRAM_VERSION" val="3"/>
  <p:tag name="KSO_WM_DIAGRAM_COLOR_TRICK" val="1"/>
  <p:tag name="KSO_WM_DIAGRAM_COLOR_TEXT_CAN_REMOVE" val="n"/>
  <p:tag name="KSO_WM_UNIT_FILL_TYPE" val="3"/>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gradient&quot;:[{&quot;brightness&quot;:0.4000000059604645,&quot;colorType&quot;:1,&quot;foreColorIndex&quot;:5,&quot;pos&quot;:0.7099999785423279,&quot;transparency&quot;:0.699999988079071},{&quot;brightness&quot;:0,&quot;colorType&quot;:1,&quot;foreColorIndex&quot;:5,&quot;pos&quot;:0.17000000178813934,&quot;transparency&quot;:1},{&quot;brightness&quot;:0.4000000059604645,&quot;colorType&quot;:1,&quot;foreColorIndex&quot;:5,&quot;pos&quot;:1,&quot;transparency&quot;:0.4000000059604645}],&quot;type&quot;:3},&quot;glow&quot;:{&quot;colorType&quot;:0},&quot;line&quot;:{&quot;gradient&quot;:[{&quot;brightness&quot;:0.4000000059604645,&quot;colorType&quot;:1,&quot;foreColorIndex&quot;:5,&quot;pos&quot;:0,&quot;transparency&quot;:0},{&quot;brightness&quot;:0,&quot;colorType&quot;:1,&quot;foreColorIndex&quot;:5,&quot;pos&quot;:0.75,&quot;transparency&quot;:1},{&quot;brightness&quot;:0,&quot;colorType&quot;:1,&quot;foreColorIndex&quot;:5,&quot;pos&quot;:0.25999999046325684,&quot;transparency&quot;:1},{&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35020_1*l_i*1_2"/>
  <p:tag name="KSO_WM_TEMPLATE_CATEGORY" val="diagram"/>
  <p:tag name="KSO_WM_TEMPLATE_INDEX" val="20235020"/>
  <p:tag name="KSO_WM_UNIT_LAYERLEVEL" val="1_1"/>
  <p:tag name="KSO_WM_TAG_VERSION" val="3.0"/>
  <p:tag name="KSO_WM_BEAUTIFY_FLAG" val="#wm#"/>
  <p:tag name="KSO_WM_DIAGRAM_VERSION" val="3"/>
  <p:tag name="KSO_WM_DIAGRAM_COLOR_TRICK" val="1"/>
  <p:tag name="KSO_WM_DIAGRAM_COLOR_TEXT_CAN_REMOVE" val="n"/>
  <p:tag name="KSO_WM_UNIT_FILL_TYPE" val="3"/>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gradient&quot;:[{&quot;brightness&quot;:0.4000000059604645,&quot;colorType&quot;:1,&quot;foreColorIndex&quot;:5,&quot;pos&quot;:0.36000001430511475,&quot;transparency&quot;:1},{&quot;brightness&quot;:0.4000000059604645,&quot;colorType&quot;:1,&quot;foreColorIndex&quot;:5,&quot;pos&quot;:1,&quot;transparency&quot;:0.8999999761581421}],&quot;type&quot;:3},&quot;glow&quot;:{&quot;colorType&quot;:0},&quot;line&quot;:{&quot;gradient&quot;:[{&quot;brightness&quot;:0,&quot;colorType&quot;:1,&quot;foreColorIndex&quot;:5,&quot;pos&quot;:0.1899999976158142,&quot;transparency&quot;:1},{&quot;brightness&quot;:0.4000000059604645,&quot;colorType&quot;:1,&quot;foreColorIndex&quot;:5,&quot;pos&quot;:1,&quot;transparency&quot;:0.009999999776482582}],&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35020_1*l_i*1_3"/>
  <p:tag name="KSO_WM_TEMPLATE_CATEGORY" val="diagram"/>
  <p:tag name="KSO_WM_TEMPLATE_INDEX" val="20235020"/>
  <p:tag name="KSO_WM_UNIT_LAYERLEVEL" val="1_1"/>
  <p:tag name="KSO_WM_TAG_VERSION" val="3.0"/>
  <p:tag name="KSO_WM_BEAUTIFY_FLAG" val="#wm#"/>
  <p:tag name="KSO_WM_DIAGRAM_VERSION" val="3"/>
  <p:tag name="KSO_WM_DIAGRAM_COLOR_TRICK" val="1"/>
  <p:tag name="KSO_WM_DIAGRAM_COLOR_TEXT_CAN_REMOVE" val="n"/>
  <p:tag name="KSO_WM_UNIT_FILL_TYPE" val="3"/>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gradient&quot;:[{&quot;brightness&quot;:0,&quot;colorType&quot;:1,&quot;foreColorIndex&quot;:5,&quot;pos&quot;:0.3700000047683716,&quot;transparency&quot;:0.5},{&quot;brightness&quot;:0,&quot;colorType&quot;:1,&quot;foreColorIndex&quot;:5,&quot;pos&quot;:0,&quot;transparency&quot;:1},{&quot;brightness&quot;:0,&quot;colorType&quot;:1,&quot;foreColorIndex&quot;:5,&quot;pos&quot;:1,&quot;transparency&quot;:1}],&quot;type&quot;:3},&quot;glow&quot;:{&quot;colorType&quot;:0},&quot;line&quot;:{&quot;gradient&quot;:[{&quot;brightness&quot;:0.4000000059604645,&quot;colorType&quot;:1,&quot;foreColorIndex&quot;:5,&quot;pos&quot;:0,&quot;transparency&quot;:0},{&quot;brightness&quot;:0,&quot;colorType&quot;:1,&quot;foreColorIndex&quot;:5,&quot;pos&quot;:0.6000000238418579,&quot;transparency&quot;:1},{&quot;brightness&quot;:0,&quot;colorType&quot;:1,&quot;foreColorIndex&quot;:5,&quot;pos&quot;:0.4099999964237213,&quot;transparency&quot;:1},{&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31402_4*l_h_i*1_5_2"/>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type&quot;:0},&quot;glow&quot;:{&quot;colorType&quot;:0},&quot;line&quot;:{&quot;gradient&quot;:[{&quot;brightness&quot;:0,&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235020_1*l_i*1_4"/>
  <p:tag name="KSO_WM_TEMPLATE_CATEGORY" val="diagram"/>
  <p:tag name="KSO_WM_TEMPLATE_INDEX" val="20235020"/>
  <p:tag name="KSO_WM_UNIT_LAYERLEVEL" val="1_1"/>
  <p:tag name="KSO_WM_TAG_VERSION" val="3.0"/>
  <p:tag name="KSO_WM_BEAUTIFY_FLAG" val="#wm#"/>
  <p:tag name="KSO_WM_DIAGRAM_VERSION" val="3"/>
  <p:tag name="KSO_WM_DIAGRAM_COLOR_TRICK" val="1"/>
  <p:tag name="KSO_WM_DIAGRAM_COLOR_TEXT_CAN_REMOVE" val="n"/>
  <p:tag name="KSO_WM_UNIT_FILL_TYPE" val="3"/>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gradient&quot;:[{&quot;brightness&quot;:0.4000000059604645,&quot;colorType&quot;:1,&quot;foreColorIndex&quot;:5,&quot;pos&quot;:0.36000001430511475,&quot;transparency&quot;:1},{&quot;brightness&quot;:0.4000000059604645,&quot;colorType&quot;:1,&quot;foreColorIndex&quot;:5,&quot;pos&quot;:1,&quot;transparency&quot;:0.8999999761581421}],&quot;type&quot;:3},&quot;glow&quot;:{&quot;colorType&quot;:0},&quot;line&quot;:{&quot;gradient&quot;:[{&quot;brightness&quot;:0,&quot;colorType&quot;:1,&quot;foreColorIndex&quot;:5,&quot;pos&quot;:0.1899999976158142,&quot;transparency&quot;:1},{&quot;brightness&quot;:0.4000000059604645,&quot;colorType&quot;:1,&quot;foreColorIndex&quot;:5,&quot;pos&quot;:1,&quot;transparency&quot;:0.009999999776482582}],&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1.xml><?xml version="1.0" encoding="utf-8"?>
<p:tagLst xmlns:p="http://schemas.openxmlformats.org/presentationml/2006/main">
  <p:tag name="KSO_WM_UNIT_SUBTYPE" val="a"/>
  <p:tag name="KSO_WM_UNIT_PRESET_TEXT_INDEX" val="0"/>
  <p:tag name="KSO_WM_UNIT_PRESET_TEXT_LEN" val="0"/>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5020_1*l_h_f*1_1_1"/>
  <p:tag name="KSO_WM_TEMPLATE_CATEGORY" val="diagram"/>
  <p:tag name="KSO_WM_TEMPLATE_INDEX" val="20235020"/>
  <p:tag name="KSO_WM_UNIT_LAYERLEVEL" val="1_1_1"/>
  <p:tag name="KSO_WM_TAG_VERSION" val="3.0"/>
  <p:tag name="KSO_WM_DIAGRAM_VERSION" val="3"/>
  <p:tag name="KSO_WM_DIAGRAM_COLOR_TRICK" val="1"/>
  <p:tag name="KSO_WM_DIAGRAM_COLOR_TEXT_CAN_REMOVE" val="n"/>
  <p:tag name="KSO_WM_UNIT_TEXT_FILL_FORE_SCHEMECOLOR_INDEX" val="1"/>
  <p:tag name="KSO_WM_UNIT_TEXT_FILL_TYPE" val="1"/>
  <p:tag name="KSO_WM_UNIT_TEXT_TYPE" val="1"/>
  <p:tag name="KSO_WM_DIAGRAM_MAX_ITEMCNT" val="5"/>
  <p:tag name="KSO_WM_DIAGRAM_MIN_ITEMCNT" val="3"/>
  <p:tag name="KSO_WM_DIAGRAM_VIRTUALLY_FRAME" val="{&quot;height&quot;:365.8077165354331,&quot;left&quot;:48.149991349347964,&quot;top&quot;:87.12503937007874,&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5020_1*l_h_i*1_1_1"/>
  <p:tag name="KSO_WM_TEMPLATE_CATEGORY" val="diagram"/>
  <p:tag name="KSO_WM_TEMPLATE_INDEX" val="20235020"/>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UNIT_LINE_FORE_SCHEMECOLOR_INDEX" val="5"/>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gradient&quot;:[{&quot;brightness&quot;:0.4000000059604645,&quot;colorType&quot;:1,&quot;foreColorIndex&quot;:5,&quot;pos&quot;:0,&quot;transparency&quot;:0},{&quot;brightness&quot;:0,&quot;colorType&quot;:1,&quot;foreColorIndex&quot;:5,&quot;pos&quot;:0.6000000238418579,&quot;transparency&quot;:0}],&quot;type&quot;:3},&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xml><?xml version="1.0" encoding="utf-8"?>
<p:tagLst xmlns:p="http://schemas.openxmlformats.org/presentationml/2006/main">
  <p:tag name="KSO_WM_UNIT_ISCONTENTSTITLE" val="0"/>
  <p:tag name="KSO_WM_UNIT_ISNUMDGMTITLE" val="0"/>
  <p:tag name="KSO_WM_UNIT_PRESET_TEXT_INDEX" val="0"/>
  <p:tag name="KSO_WM_UNIT_PRESET_TEXT_LEN"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5020_1*l_h_a*1_3_1"/>
  <p:tag name="KSO_WM_TEMPLATE_CATEGORY" val="diagram"/>
  <p:tag name="KSO_WM_TEMPLATE_INDEX" val="20235020"/>
  <p:tag name="KSO_WM_UNIT_LAYERLEVEL" val="1_1_1"/>
  <p:tag name="KSO_WM_TAG_VERSION" val="3.0"/>
  <p:tag name="KSO_WM_BEAUTIFY_FLAG" val="#wm#"/>
  <p:tag name="KSO_WM_DIAGRAM_VERSION" val="3"/>
  <p:tag name="KSO_WM_DIAGRAM_COLOR_TRICK" val="1"/>
  <p:tag name="KSO_WM_DIAGRAM_COLOR_TEXT_CAN_REMOVE" val="n"/>
  <p:tag name="KSO_WM_UNIT_TEXT_FILL_FORE_SCHEMECOLOR_INDEX" val="1"/>
  <p:tag name="KSO_WM_UNIT_TEXT_FILL_TYPE" val="1"/>
  <p:tag name="KSO_WM_UNIT_TEXT_TYPE" val="1"/>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4.xml><?xml version="1.0" encoding="utf-8"?>
<p:tagLst xmlns:p="http://schemas.openxmlformats.org/presentationml/2006/main">
  <p:tag name="KSO_WM_UNIT_SUBTYPE" val="a"/>
  <p:tag name="KSO_WM_UNIT_PRESET_TEXT_INDEX" val="0"/>
  <p:tag name="KSO_WM_UNIT_PRESET_TEXT_LEN"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5020_1*l_h_f*1_3_1"/>
  <p:tag name="KSO_WM_TEMPLATE_CATEGORY" val="diagram"/>
  <p:tag name="KSO_WM_TEMPLATE_INDEX" val="20235020"/>
  <p:tag name="KSO_WM_UNIT_LAYERLEVEL" val="1_1_1"/>
  <p:tag name="KSO_WM_TAG_VERSION" val="3.0"/>
  <p:tag name="KSO_WM_DIAGRAM_VERSION" val="3"/>
  <p:tag name="KSO_WM_DIAGRAM_COLOR_TRICK" val="1"/>
  <p:tag name="KSO_WM_DIAGRAM_COLOR_TEXT_CAN_REMOVE" val="n"/>
  <p:tag name="KSO_WM_UNIT_TEXT_FILL_FORE_SCHEMECOLOR_INDEX" val="1"/>
  <p:tag name="KSO_WM_UNIT_TEXT_FILL_TYPE" val="1"/>
  <p:tag name="KSO_WM_UNIT_TEXT_TYPE" val="1"/>
  <p:tag name="KSO_WM_DIAGRAM_MAX_ITEMCNT" val="5"/>
  <p:tag name="KSO_WM_DIAGRAM_MIN_ITEMCNT" val="3"/>
  <p:tag name="KSO_WM_DIAGRAM_VIRTUALLY_FRAME" val="{&quot;height&quot;:365.8077165354331,&quot;left&quot;:48.149991349347964,&quot;top&quot;:87.12503937007874,&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5020_1*l_h_i*1_3_1"/>
  <p:tag name="KSO_WM_TEMPLATE_CATEGORY" val="diagram"/>
  <p:tag name="KSO_WM_TEMPLATE_INDEX" val="20235020"/>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UNIT_LINE_FORE_SCHEMECOLOR_INDEX" val="5"/>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gradient&quot;:[{&quot;brightness&quot;:0.4000000059604645,&quot;colorType&quot;:1,&quot;foreColorIndex&quot;:5,&quot;pos&quot;:0,&quot;transparency&quot;:0},{&quot;brightness&quot;:0,&quot;colorType&quot;:1,&quot;foreColorIndex&quot;:5,&quot;pos&quot;:0.6000000238418579,&quot;transparency&quot;:0}],&quot;type&quot;:3},&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5020_1*l_h_i*1_2_2"/>
  <p:tag name="KSO_WM_TEMPLATE_CATEGORY" val="diagram"/>
  <p:tag name="KSO_WM_TEMPLATE_INDEX" val="20235020"/>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949999988079071,&quot;transparency&quot;:0.5}],&quot;type&quot;:2},&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5020_1*l_h_i*1_3_2"/>
  <p:tag name="KSO_WM_TEMPLATE_CATEGORY" val="diagram"/>
  <p:tag name="KSO_WM_TEMPLATE_INDEX" val="20235020"/>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949999988079071,&quot;transparency&quot;:0.5}],&quot;type&quot;:2},&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38.xml><?xml version="1.0" encoding="utf-8"?>
<p:tagLst xmlns:p="http://schemas.openxmlformats.org/presentationml/2006/main">
  <p:tag name="KSO_WM_UNIT_ISCONTENTSTITLE" val="0"/>
  <p:tag name="KSO_WM_UNIT_ISNUMDGMTITLE" val="0"/>
  <p:tag name="KSO_WM_UNIT_PRESET_TEXT_INDEX" val="0"/>
  <p:tag name="KSO_WM_UNIT_PRESET_TEXT_LEN"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5020_1*l_h_a*1_2_1"/>
  <p:tag name="KSO_WM_TEMPLATE_CATEGORY" val="diagram"/>
  <p:tag name="KSO_WM_TEMPLATE_INDEX" val="20235020"/>
  <p:tag name="KSO_WM_UNIT_LAYERLEVEL" val="1_1_1"/>
  <p:tag name="KSO_WM_TAG_VERSION" val="3.0"/>
  <p:tag name="KSO_WM_BEAUTIFY_FLAG" val="#wm#"/>
  <p:tag name="KSO_WM_DIAGRAM_VERSION" val="3"/>
  <p:tag name="KSO_WM_DIAGRAM_COLOR_TRICK" val="1"/>
  <p:tag name="KSO_WM_DIAGRAM_COLOR_TEXT_CAN_REMOVE" val="n"/>
  <p:tag name="KSO_WM_UNIT_TEXT_FILL_FORE_SCHEMECOLOR_INDEX" val="1"/>
  <p:tag name="KSO_WM_UNIT_TEXT_FILL_TYPE" val="1"/>
  <p:tag name="KSO_WM_UNIT_TEXT_TYPE" val="1"/>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9.xml><?xml version="1.0" encoding="utf-8"?>
<p:tagLst xmlns:p="http://schemas.openxmlformats.org/presentationml/2006/main">
  <p:tag name="KSO_WM_UNIT_SUBTYPE" val="a"/>
  <p:tag name="KSO_WM_UNIT_PRESET_TEXT_INDEX" val="0"/>
  <p:tag name="KSO_WM_UNIT_PRESET_TEXT_LEN" val="0"/>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5020_1*l_h_f*1_2_1"/>
  <p:tag name="KSO_WM_TEMPLATE_CATEGORY" val="diagram"/>
  <p:tag name="KSO_WM_TEMPLATE_INDEX" val="20235020"/>
  <p:tag name="KSO_WM_UNIT_LAYERLEVEL" val="1_1_1"/>
  <p:tag name="KSO_WM_TAG_VERSION" val="3.0"/>
  <p:tag name="KSO_WM_DIAGRAM_VERSION" val="3"/>
  <p:tag name="KSO_WM_DIAGRAM_COLOR_TRICK" val="1"/>
  <p:tag name="KSO_WM_DIAGRAM_COLOR_TEXT_CAN_REMOVE" val="n"/>
  <p:tag name="KSO_WM_UNIT_TEXT_FILL_FORE_SCHEMECOLOR_INDEX" val="1"/>
  <p:tag name="KSO_WM_UNIT_TEXT_FILL_TYPE" val="1"/>
  <p:tag name="KSO_WM_UNIT_TEXT_TYPE" val="1"/>
  <p:tag name="KSO_WM_DIAGRAM_MAX_ITEMCNT" val="5"/>
  <p:tag name="KSO_WM_DIAGRAM_MIN_ITEMCNT" val="3"/>
  <p:tag name="KSO_WM_DIAGRAM_VIRTUALLY_FRAME" val="{&quot;height&quot;:365.8077165354331,&quot;left&quot;:48.149991349347964,&quot;top&quot;:87.12503937007874,&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31402_4*l_h_i*1_4_3"/>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gradient&quot;:[{&quot;brightness&quot;:0.800000011920929,&quot;colorType&quot;:1,&quot;foreColorIndex&quot;:8,&quot;pos&quot;:1,&quot;transparency&quot;:0.800000011920929},{&quot;brightness&quot;:0.4000000059604645,&quot;colorType&quot;:1,&quot;foreColorIndex&quot;:8,&quot;pos&quot;:0.03999999910593033,&quot;transparency&quot;:0.800000011920929}],&quot;type&quot;:3},&quot;glow&quot;:{&quot;colorType&quot;:0},&quot;line&quot;:{&quot;gradient&quot;:[{&quot;brightness&quot;:0,&quot;colorType&quot;:1,&quot;foreColorIndex&quot;:8,&quot;pos&quot;:0.550000011920929,&quot;transparency&quot;:1},{&quot;brightness&quot;:0,&quot;colorType&quot;:1,&quot;foreColorIndex&quot;:8,&quot;pos&quot;:1,&quot;transparency&quot;:0.6000000238418579}],&quot;type&quot;:2},&quot;shadow&quot;:{&quot;colorType&quot;:0},&quot;threeD&quot;:{&quot;curvedSurface&quot;:{&quot;brightness&quot;:0,&quot;colorType&quot;:2,&quot;rgb&quot;:&quot;#000000&quot;},&quot;depth&quot;:{&quot;brightness&quot;:0,&quot;colorType&quot;:1,&quot;foreColorIndex&quot;:14}}},&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5020_1*l_h_i*1_2_1"/>
  <p:tag name="KSO_WM_TEMPLATE_CATEGORY" val="diagram"/>
  <p:tag name="KSO_WM_TEMPLATE_INDEX" val="20235020"/>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UNIT_LINE_FORE_SCHEMECOLOR_INDEX" val="5"/>
  <p:tag name="KSO_WM_DIAGRAM_MAX_ITEMCNT" val="5"/>
  <p:tag name="KSO_WM_DIAGRAM_MIN_ITEMCNT" val="3"/>
  <p:tag name="KSO_WM_DIAGRAM_VIRTUALLY_FRAME" val="{&quot;height&quot;:437.2878740157481,&quot;left&quot;:48.149991349347964,&quot;top&quot;:79.32503937007871,&quot;width&quot;:863.716552734375}"/>
  <p:tag name="KSO_WM_DIAGRAM_COLOR_MATCH_VALUE" val="{&quot;shape&quot;:{&quot;fill&quot;:{&quot;gradient&quot;:[{&quot;brightness&quot;:0.4000000059604645,&quot;colorType&quot;:1,&quot;foreColorIndex&quot;:5,&quot;pos&quot;:0,&quot;transparency&quot;:0},{&quot;brightness&quot;:0,&quot;colorType&quot;:1,&quot;foreColorIndex&quot;:5,&quot;pos&quot;:0.6000000238418579,&quot;transparency&quot;:0}],&quot;type&quot;:3},&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1.xml><?xml version="1.0" encoding="utf-8"?>
<p:tagLst xmlns:p="http://schemas.openxmlformats.org/presentationml/2006/main">
  <p:tag name="KSO_WM_UNIT_ISCONTENTSTITLE" val="0"/>
  <p:tag name="KSO_WM_UNIT_ISNUMDGMTITLE" val="0"/>
  <p:tag name="KSO_WM_UNIT_PRESET_TEXT_INDEX" val="0"/>
  <p:tag name="KSO_WM_UNIT_PRESET_TEXT_LEN"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5020_1*l_h_a*1_2_1"/>
  <p:tag name="KSO_WM_TEMPLATE_CATEGORY" val="diagram"/>
  <p:tag name="KSO_WM_TEMPLATE_INDEX" val="20235020"/>
  <p:tag name="KSO_WM_UNIT_LAYERLEVEL" val="1_1_1"/>
  <p:tag name="KSO_WM_TAG_VERSION" val="3.0"/>
  <p:tag name="KSO_WM_DIAGRAM_VERSION" val="3"/>
  <p:tag name="KSO_WM_DIAGRAM_COLOR_TRICK" val="1"/>
  <p:tag name="KSO_WM_DIAGRAM_COLOR_TEXT_CAN_REMOVE" val="n"/>
  <p:tag name="KSO_WM_UNIT_TEXT_FILL_FORE_SCHEMECOLOR_INDEX" val="1"/>
  <p:tag name="KSO_WM_UNIT_TEXT_FILL_TYPE" val="1"/>
  <p:tag name="KSO_WM_UNIT_TEXT_TYPE" val="1"/>
  <p:tag name="KSO_WM_DIAGRAM_MAX_ITEMCNT" val="5"/>
  <p:tag name="KSO_WM_DIAGRAM_MIN_ITEMCNT" val="3"/>
  <p:tag name="KSO_WM_DIAGRAM_VIRTUALLY_FRAME" val="{&quot;height&quot;:365.8077165354331,&quot;left&quot;:48.149991349347964,&quot;top&quot;:87.12503937007874,&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31402_4*l_h_i*1_4_1"/>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FILL_TYPE" val="3"/>
  <p:tag name="KSO_WM_DIAGRAM_USE_COLOR_VALUE" val="{&quot;color_scheme&quot;:1,&quot;color_type&quot;:1,&quot;theme_color_indexes&quot;:[5,6,5,6,5,6]}"/>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8.xml><?xml version="1.0" encoding="utf-8"?>
<p:tagLst xmlns:p="http://schemas.openxmlformats.org/presentationml/2006/main">
  <p:tag name="resource_record_key" val="{&quot;13&quot;:[19950693],&quot;70&quot;:[3317058,3318867,3318593,3332794]}"/>
  <p:tag name="commondata" val="eyJoZGlkIjoiYTczMzYzMTY2ZjA2ODJlMzM2MDM5ODUwNzRhNWIxN2QifQ=="/>
</p:tagLst>
</file>

<file path=ppt/tags/tag6.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1402_4*l_h_i*1_4_2"/>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type&quot;:0},&quot;glow&quot;:{&quot;colorType&quot;:0},&quot;line&quot;:{&quot;gradient&quot;:[{&quot;brightness&quot;:0,&quot;colorType&quot;:1,&quot;foreColorIndex&quot;:8,&quot;pos&quot;:0,&quot;transparency&quot;:0},{&quot;brightness&quot;:0.4000000059604645,&quot;colorType&quot;:1,&quot;foreColorIndex&quot;:8,&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7.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402_4*l_h_i*1_3_3"/>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gradient&quot;:[{&quot;brightness&quot;:0.800000011920929,&quot;colorType&quot;:1,&quot;foreColorIndex&quot;:5,&quot;pos&quot;:1,&quot;transparency&quot;:0.800000011920929},{&quot;brightness&quot;:0.4000000059604645,&quot;colorType&quot;:1,&quot;foreColorIndex&quot;:5,&quot;pos&quot;:0.03999999910593033,&quot;transparency&quot;:0.800000011920929}],&quot;type&quot;:3},&quot;glow&quot;:{&quot;colorType&quot;:0},&quot;line&quot;:{&quot;gradient&quot;:[{&quot;brightness&quot;:0,&quot;colorType&quot;:1,&quot;foreColorIndex&quot;:5,&quot;pos&quot;:0.550000011920929,&quot;transparency&quot;:1},{&quot;brightness&quot;:0,&quot;colorType&quot;:1,&quot;foreColorIndex&quot;:5,&quot;pos&quot;:1,&quot;transparency&quot;:0.6000000238418579}],&quot;type&quot;:2},&quot;shadow&quot;:{&quot;colorType&quot;:0},&quot;threeD&quot;:{&quot;curvedSurface&quot;:{&quot;brightness&quot;:0,&quot;colorType&quot;:2,&quot;rgb&quot;:&quot;#000000&quot;},&quot;depth&quot;:{&quot;brightness&quot;:0,&quot;colorType&quot;:1,&quot;foreColorIndex&quot;:14}}},&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8.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1402_4*l_h_i*1_3_1"/>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FILL_TYPE" val="3"/>
  <p:tag name="KSO_WM_DIAGRAM_USE_COLOR_VALUE" val="{&quot;color_scheme&quot;:1,&quot;color_type&quot;:1,&quot;theme_color_indexes&quot;:[5,6,5,6,5,6]}"/>
</p:tagLst>
</file>

<file path=ppt/tags/tag9.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402_4*l_h_i*1_3_2"/>
  <p:tag name="KSO_WM_TEMPLATE_CATEGORY" val="diagram"/>
  <p:tag name="KSO_WM_TEMPLATE_INDEX" val="20231402"/>
  <p:tag name="KSO_WM_UNIT_LAYERLEVEL" val="1_1_1"/>
  <p:tag name="KSO_WM_TAG_VERSION" val="3.0"/>
  <p:tag name="KSO_WM_BEAUTIFY_FLAG" val="#wm#"/>
  <p:tag name="KSO_WM_DIAGRAM_MAX_ITEMCNT" val="6"/>
  <p:tag name="KSO_WM_DIAGRAM_MIN_ITEMCNT" val="2"/>
  <p:tag name="KSO_WM_DIAGRAM_VIRTUALLY_FRAME" val="{&quot;height&quot;:367.15087890625,&quot;left&quot;:123.55,&quot;top&quot;:86.42983613742618,&quot;width&quot;:713.0196062992127}"/>
  <p:tag name="KSO_WM_DIAGRAM_COLOR_MATCH_VALUE" val="{&quot;shape&quot;:{&quot;fill&quot;:{&quot;type&quot;:0},&quot;glow&quot;:{&quot;colorType&quot;:0},&quot;line&quot;:{&quot;gradient&quot;:[{&quot;brightness&quot;:0,&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7】">
    <a:dk1>
      <a:srgbClr val="000000"/>
    </a:dk1>
    <a:lt1>
      <a:srgbClr val="FFFFFF"/>
    </a:lt1>
    <a:dk2>
      <a:srgbClr val="0C0E1F"/>
    </a:dk2>
    <a:lt2>
      <a:srgbClr val="FEFFFF"/>
    </a:lt2>
    <a:accent1>
      <a:srgbClr val="7262FD"/>
    </a:accent1>
    <a:accent2>
      <a:srgbClr val="FF6637"/>
    </a:accent2>
    <a:accent3>
      <a:srgbClr val="FF860F"/>
    </a:accent3>
    <a:accent4>
      <a:srgbClr val="FFB607"/>
    </a:accent4>
    <a:accent5>
      <a:srgbClr val="45CBF1"/>
    </a:accent5>
    <a:accent6>
      <a:srgbClr val="41DDAC"/>
    </a:accent6>
    <a:hlink>
      <a:srgbClr val="304FFE"/>
    </a:hlink>
    <a:folHlink>
      <a:srgbClr val="492067"/>
    </a:folHlink>
  </a:clrScheme>
  <a:fontScheme name="自定义 2">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12】">
    <a:dk1>
      <a:srgbClr val="000000"/>
    </a:dk1>
    <a:lt1>
      <a:srgbClr val="FFFFFF"/>
    </a:lt1>
    <a:dk2>
      <a:srgbClr val="0C0E1F"/>
    </a:dk2>
    <a:lt2>
      <a:srgbClr val="FEFFFF"/>
    </a:lt2>
    <a:accent1>
      <a:srgbClr val="54C9FA"/>
    </a:accent1>
    <a:accent2>
      <a:srgbClr val="6C92FD"/>
    </a:accent2>
    <a:accent3>
      <a:srgbClr val="FF731F"/>
    </a:accent3>
    <a:accent4>
      <a:srgbClr val="16CC8A"/>
    </a:accent4>
    <a:accent5>
      <a:srgbClr val="FFC619"/>
    </a:accent5>
    <a:accent6>
      <a:srgbClr val="4F80FF"/>
    </a:accent6>
    <a:hlink>
      <a:srgbClr val="304FFE"/>
    </a:hlink>
    <a:folHlink>
      <a:srgbClr val="492067"/>
    </a:folHlink>
  </a:clrScheme>
  <a:fontScheme name="自定义 2">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12】">
    <a:dk1>
      <a:srgbClr val="000000"/>
    </a:dk1>
    <a:lt1>
      <a:srgbClr val="FFFFFF"/>
    </a:lt1>
    <a:dk2>
      <a:srgbClr val="0C0E1F"/>
    </a:dk2>
    <a:lt2>
      <a:srgbClr val="FEFFFF"/>
    </a:lt2>
    <a:accent1>
      <a:srgbClr val="54C9FA"/>
    </a:accent1>
    <a:accent2>
      <a:srgbClr val="6C92FD"/>
    </a:accent2>
    <a:accent3>
      <a:srgbClr val="FF731F"/>
    </a:accent3>
    <a:accent4>
      <a:srgbClr val="16CC8A"/>
    </a:accent4>
    <a:accent5>
      <a:srgbClr val="FFC619"/>
    </a:accent5>
    <a:accent6>
      <a:srgbClr val="4F80FF"/>
    </a:accent6>
    <a:hlink>
      <a:srgbClr val="304FFE"/>
    </a:hlink>
    <a:folHlink>
      <a:srgbClr val="492067"/>
    </a:folHlink>
  </a:clrScheme>
  <a:fontScheme name="自定义 2">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12】">
    <a:dk1>
      <a:srgbClr val="000000"/>
    </a:dk1>
    <a:lt1>
      <a:srgbClr val="FFFFFF"/>
    </a:lt1>
    <a:dk2>
      <a:srgbClr val="0C0E1F"/>
    </a:dk2>
    <a:lt2>
      <a:srgbClr val="FEFFFF"/>
    </a:lt2>
    <a:accent1>
      <a:srgbClr val="54C9FA"/>
    </a:accent1>
    <a:accent2>
      <a:srgbClr val="6C92FD"/>
    </a:accent2>
    <a:accent3>
      <a:srgbClr val="FF731F"/>
    </a:accent3>
    <a:accent4>
      <a:srgbClr val="16CC8A"/>
    </a:accent4>
    <a:accent5>
      <a:srgbClr val="FFC619"/>
    </a:accent5>
    <a:accent6>
      <a:srgbClr val="4F80FF"/>
    </a:accent6>
    <a:hlink>
      <a:srgbClr val="304FFE"/>
    </a:hlink>
    <a:folHlink>
      <a:srgbClr val="492067"/>
    </a:folHlink>
  </a:clrScheme>
  <a:fontScheme name="自定义 2">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12】">
    <a:dk1>
      <a:srgbClr val="000000"/>
    </a:dk1>
    <a:lt1>
      <a:srgbClr val="FFFFFF"/>
    </a:lt1>
    <a:dk2>
      <a:srgbClr val="0C0E1F"/>
    </a:dk2>
    <a:lt2>
      <a:srgbClr val="FEFFFF"/>
    </a:lt2>
    <a:accent1>
      <a:srgbClr val="54C9FA"/>
    </a:accent1>
    <a:accent2>
      <a:srgbClr val="6C92FD"/>
    </a:accent2>
    <a:accent3>
      <a:srgbClr val="FF731F"/>
    </a:accent3>
    <a:accent4>
      <a:srgbClr val="16CC8A"/>
    </a:accent4>
    <a:accent5>
      <a:srgbClr val="FFC619"/>
    </a:accent5>
    <a:accent6>
      <a:srgbClr val="4F80FF"/>
    </a:accent6>
    <a:hlink>
      <a:srgbClr val="304FFE"/>
    </a:hlink>
    <a:folHlink>
      <a:srgbClr val="492067"/>
    </a:folHlink>
  </a:clrScheme>
  <a:fontScheme name="自定义 2">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多彩-01">
    <a:dk1>
      <a:srgbClr val="000000"/>
    </a:dk1>
    <a:lt1>
      <a:srgbClr val="FFFFFF"/>
    </a:lt1>
    <a:dk2>
      <a:srgbClr val="000000"/>
    </a:dk2>
    <a:lt2>
      <a:srgbClr val="FEFFFF"/>
    </a:lt2>
    <a:accent1>
      <a:srgbClr val="FFBF1F"/>
    </a:accent1>
    <a:accent2>
      <a:srgbClr val="FF6F2F"/>
    </a:accent2>
    <a:accent3>
      <a:srgbClr val="F75F83"/>
    </a:accent3>
    <a:accent4>
      <a:srgbClr val="5BC7F7"/>
    </a:accent4>
    <a:accent5>
      <a:srgbClr val="5089FA"/>
    </a:accent5>
    <a:accent6>
      <a:srgbClr val="6C5CFE"/>
    </a:accent6>
    <a:hlink>
      <a:srgbClr val="304FFE"/>
    </a:hlink>
    <a:folHlink>
      <a:srgbClr val="492067"/>
    </a:folHlink>
  </a:clrScheme>
  <a:fontScheme name="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多彩-01">
    <a:dk1>
      <a:srgbClr val="000000"/>
    </a:dk1>
    <a:lt1>
      <a:srgbClr val="FFFFFF"/>
    </a:lt1>
    <a:dk2>
      <a:srgbClr val="000000"/>
    </a:dk2>
    <a:lt2>
      <a:srgbClr val="FEFFFF"/>
    </a:lt2>
    <a:accent1>
      <a:srgbClr val="FFBF1F"/>
    </a:accent1>
    <a:accent2>
      <a:srgbClr val="FF6F2F"/>
    </a:accent2>
    <a:accent3>
      <a:srgbClr val="F75F83"/>
    </a:accent3>
    <a:accent4>
      <a:srgbClr val="5BC7F7"/>
    </a:accent4>
    <a:accent5>
      <a:srgbClr val="5089FA"/>
    </a:accent5>
    <a:accent6>
      <a:srgbClr val="6C5CFE"/>
    </a:accent6>
    <a:hlink>
      <a:srgbClr val="304FFE"/>
    </a:hlink>
    <a:folHlink>
      <a:srgbClr val="492067"/>
    </a:folHlink>
  </a:clrScheme>
  <a:fontScheme name="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item1.xml><?xml version="1.0" encoding="utf-8"?>
<s:customData xmlns="http://www.wps.cn/officeDocument/2013/wpsCustomData" xmlns:s="http://www.wps.cn/officeDocument/2013/wpsCustomData">
  <extobjs>
    <extobj name="F35B0BEE-F18A-47BB-8FCB-E00DA2F2635D-1">
      <extobjdata type="F35B0BEE-F18A-47BB-8FCB-E00DA2F2635D" data="ewoJIkRlc2lnbklkIiA6ICJlNDdkMzA5Mi0wNjI4LTQ2ZDQtYjAxOC02YjYxNTM4NTNiN2QiCn0K"/>
    </extobj>
    <extobj name="1BCC2C28-871D-48CB-8BE0-2867F7803ADB-2">
      <extobjdata type="1BCC2C28-871D-48CB-8BE0-2867F7803ADB" data="ewoJIkZpbGVDb250ZW50IiA6ICJVRXNEQkJRQUFBQUlBQnV5V0ZrOFlUQ0NzQUVBQURrRUFBQU1BQUFBWkc5amRXMWxiblF1ZUcxc2ZaUmhUK293RklhL20vZ2ZsbjBmZElPTmdlTWFJeEZOMUdzQ1hqL1g5Y0NPYk8xU09wUVkvN3RkQVlVeTdwWXM3RHp2T1c5N1RrZHkrVkhremdya0VnVWZ1bjZMdUE3d1ZERGs4Nkg3UEwzeFl2Znl6L2xaTWhKcFZRQlh6cjhmTFduRnJkQjFOUG1ObVFJNk1xNlFEZDFQd2pwK0dIV1l4d2lOdkc3cWg5NHJpZnRlRktid3l0SlpBTDN3eTlYMUhYMGxUMUtVSUJYQ2Noc3gwYXRLaVh1NkZwWDIxZzV1ZXg5T3NZQWNPYndnVTVuaGhKQkR5VFhOYzUxOHNzUWtFKzlqS2FyeWtSYlF3RWNsTmtTdlVvVXJ1T01NUG1wcWVVNVNDY0IvRmhXRWNhUGdGbkNlYmRaRWJNVlRUdFZNeUtLbTc4Z1A0WU1lMEd6OVg4bTFCS3FBYlVlejhUQURPMVlKV2VNY3VGaUpCaCtFazN4ck10SVBzMDhTZEQyZmVFSFg4ZjFCMEI5MGVvMzFtaEtDWU9CSGc3QnJkWUhPWVZrclMvM0Rxa1ZMWGM2YVdOSStPa1RKbUhLbC9wWkt0MkUvLzBYSXhZaXVUZjdGN2lZWHhIWjVFM0tLNmFMV2RTeUcvSmZaQTFaVXF0MDJMWGFESEpmWkNXZ1M2Mk50K2hQSDluSGVKTzhFWVMreUJjOGMxZjduWUUwc28zd09adVdINWtuN3VFOTY5M0l4eVFCVXJVcmF1ejhCL2ZJTlVFc0RCQlFBQUFBSUFEVmJXRm5icm5vSjZBOEFBRFFTQUFBSUFBQUFiVzB1WW10cGQyazFsNFYyOGd6WGJYR1hBaTN1RVlJVEFpR0JRQWp1SlRnVXFVSUxMVktoK3J5OTliL2ZPT1Bjd2h4N3J6WFhsUW4yZSt6TWVkYXgrYmhmbjVRajcxRU40bmVXc25uQ0IwRnRwbEN0K0dCVndCOW5HOHozMnNYbEVZZWpwQVpIMXRIN3UvSXFIWkdyeE5GL09CWjBzLzRSZ3hPcitENDlIMlNPalVGWmFUc1dKazlPNGt6Q3dYRi9mbkNhVGxlZmFoTUpKUVFzejVYK1dxUGhlV1Zqa3poWDJkNFJTSVpEMThtdnFIbTQwSG9ibTlHNG1VS0gwbGU0Y0lVcGpiNVM1RDFYRnpqQnFSVlVYRFhwVGl3YkZBUlB6U0xJdU4vZDBEQ1E1YnBVKzRkNjJGN3d5d0lKeldPWEtKdFRocEVaNDJxYTA5dFlTdStZbmxwR0ZTSTVnbmkyaENock9vbUw5SXZ4d1I5OWt4U3dHU2Q5d0dzcHVPbHFkZGR0eXBCaEsreTVoR0lGUUg1R2ZGb2taYVduVDlTWXZwTW5nVkZJeS9vYXVtT1ZqWmcvRHMwbm05aE5EZWIrVlY5dnIzL3VHN3BQWnBPMUp0WVBSNWc2MnVVQVhLd1UxSmg3ZngxYlRRUitlZzEycmk3aU5iNWc4QWYwY2RDMVV3YXkyc2cxcFVIcVZDUStiRGVQaXEySDlZZWhZcUdBK0ZQTWdNaUdvSlE4eUErbG1FNHhyMlI5K21OcWY5REJzNlhNYzc4dVh4R1VGRUgycjFna3E5ZzVScjNPL0FSRkp4ZXoyTEhXaVFuMVd2ZGtWNjd3VmVwSjIxK0lmWHZ4RUM4OGZtd2Z2SG94MlY4eGJ6SWZOZEx4SHlyTG0ycUkwb0toQW9COVIxRjlxQ2NBeHRWNisxbEV0WHdpc2Q0Z1FNaTNYTVB1RGtYZVh6L25nVkluaGpXNGZpc3Z3eGIyZDd5aE1qVGRzbCt2Z05FUFRzSmhuOStpZEJPRk9wZlBmTTUyNzVtZ2ZreHAwWW5RRXFtakpHWW05Q2phc3JDVDNmTy9pTDIxSE50eWFJblRPaVpxY2JoQk9RMUd3S051OVpvOTVCUjl0ME9CTVBIN2VaVTN1Z2FOOHo3N2FGZWJJejU5N01sbHNoQVFlclUvSVVUeFZKb29qUDNYZ3plVlcyOFZ1RDdQTjFuZVhLbWd2SnZvNFphbXdGQklZN2YvOGIvdUtIeDRJQWZmQk1acG1EOE5uSTBjZzlxNks0T1FZREFUQ0NSemg4MlJvMDVpV1VzL04yYWJBc3pwY25vTlE4eUpwSFBNeHUwaDJSenpjZUZYbVdyNzEzMmxPaGIvai8veS85My9BWStoWVRaOGNkSE5uYUo0SjlHSGpBaXZaMVhxNHJISGJPMm9zQlltVThuKzQzelVzZ0dBb3YxVGY5YUFKQmNqWFkyWi8xY3pBdmxPWnpBdXNxc2ovN0NQNGtJVGJ3Zlo5bmsyd0JLR2drOGNNVVJlenNsdjVRNUxobVpucjE4bzJQbmpmeTRBTk1aWUJ0L2YzS1RVNEVLZVVPMmZ6bTlESXlJZHBDeFN4MCtwZW44emRWQXBPeExqL3VyZWI3QmJTeHByUEkweHltYkR3MXQyWVRVeFNtUHJZdVo4N3FIYnFtTUFSUFBPZnNtVzVvRWFYMHdhSVMzOTJDN2pHZEZmSDdxcFBkeWJpWVRzWTMvaTlEdWtlTU90RW96YjZDV0cyL2wwN0V3NjZMZnVlaDljSWlVa1paL1ZUWjR6VUNuZWxwc0VuK2V6Y1d1bFpRODU0MTg2Q3B6U2VPM25jbXA0RHlhNmFmeHBzMmp2UkdZYWhrSVdlZHh2V1YwZnRoYUpjK29aQjB4c28xUkNReURJWmNPbjFXeXViZ01EZ2IvODJaOEhSYnoyL251ZkxmZDVBWTZ4L0ZqcldQV2lnZWFaUmVGNlF4dExma1d1RjZuQjFHRjNRL0gxbHdPWWJNcDF1NExmalRzWlhBNmlRYm1aVU1WRjlmbEx4VTVxclFxRS9yQnJlOVR1cXVFa09YLzhmN0VYZHN3Sk56YTljWk9JdGVPYW40QXlaamoyeTBsS2MzK1dnZ3FZUmI4QTJRNUdlb1JhZzhBTk9FM2FHMktkYjl2RVdvZkRJdkYxWVVWeGROelM5VE5RZlBKdG4yeVBMVUErVHY3eHZ6UElnZG0wT0JoOHNQSWZmb3l5SFBEeDhXSllVUlM0RTNIeUVHbTFzUnJrQjlORVFBR3pCYllvaTVXa2tEek4yalE2YkY5Qit5RU01Nlg4MVY3OVVUZ09DNFYwSnEvNnVLa2I2WmdBVGFUOHR4a05ONkFWTkI4L2E3S0E5RUwwOFBOMFh6UktUM3VOV2xHZmlYbnYwa3RVaG9WRUpVcEV6SWlHZDRLNFhnUmdXdjczTCtkT0dGMlhXbm11ek1vVm41U2o3MUV3UktOblNNcVh6N0dwS0JtQlBQbkxldG1kOFlia1JPNzZaV0pBSFhBMnQybmVyNFZTS0NtZ09GblRzRkFzUnFGZUU4ZFhrVVZxT2hVY0s1MkU5TXpoakQwV2FpOENUcWRkak1jT2xTa2tEd1JCVkJ6UVdldlRiWUduOEVjWEtYMCtMRktlVnliUEFKaE5kRGo5aFlWQk40T1VrdzRNS0xLRkMzMnk0MWNKUGZYMkpNNDZ2djlubnF2R21UblQydWVlM1pnM1RzcDVjN1ZnWUNVdGd2dm1GZGlPUHBURzd4WjZHZ1h2dCtSM1ZPYndvU2Y0L1AyT0VWZzE0U3lKRC9yMnVLTWtSc2EzaDVqUHhIYUpSN3h6dExodG5lU1FRU2huVk8ydC9MYmFZZENsaitRZU8vbkpSQjJSRHExdzR5Ly9PMDZlSXVDa25aa3hJT09OdXltVlNRdnYyUFloT1pvWERJUGxmZFZrREJob3lKSExKaTdsSnA1a25wQVJ2YmRhVVoxTTQ1THNVblNYSnh6NWpLZ3hWdFFlYzRpcjU0NGk2ODVuemVjQ1VnQ0U1eTQzbjNLQkVLbG5la2xtVUR3UElsUkNFczh5dFdwZXI0TThBWGV5bVAvSGV2bWFHYW1YMUpESUd1RW80NEdRYS9kdkZ4R1hXTmo5RFJRdmN1Z2xHa0ZuUTBJSHdQR2J6MmVETE9TSGRLSnRETDF3bGt4Y0N0MDJ4L2VZelNkSmhZUGIwbjdseEVhOFREK3l1ejNQVVNJOE1IUE1SQXplekZKT2tkS0hCY2p1djV4ZkJOKyt2WlFYNWlqQmRxcGwzcGxrQzNiZ01WWStNZ3BCZ283cXBacmVla3V1S1pWTllPSEZzN1hyNGxTa0JNZXVqTlRBeWliOTkzckU4TzdtUzQ4bVN4cWFrcEhCd09BUzVYazB0WHREV2RQb2lsWG1xRGNaS0Nna294NS9yN1VBTTVTdDFhMFFHVHpaRjBjOUkvTHJRMUpTZ3V6QXgvUTNROVNYZ1BETVNMLzVIWGRHSElQYXhvR2srM1lDWDNCQ25QdjNyemVGUnVtVitQZ2RwZTF0OTNCeEl2UDJXclhzYWRSTGNodEw3SzVnc1Y5Z25IWnNCdHF2WEhqYk1lZzhVR2EzeHhSTVJwbHlic25UaW9Va1VndEY2a3dYak1hZEFYK1UvY2kydUpFb2ZPYnhoZi80N3dlUVdrZDhQeCtBZW1YVHVOOWkxaVMxKzl5aG91NFV4RDZSWGhsUHJ1SWRmRkJ2L0dzT1N6WkxBc2pZeTh4K0krdVdLdGhNUXFFd3A5WjVHSjVnS283UHl2RTQ3c29Ud0NGNEMwcDV5V0RvZFZBbm96WGVzR0JDQmh3ZTZndjk4WDh2ZVpUQm1JbGpKLzhya1NvVW5Ec3Q4c3MvLzhFdUVpS1BURGc0eTc1QWlwN1lNelQzUG82aWtBeUpNUThGeXFLa2U2WHkvVjNUNnJZY1MrTlZCK2Z6c2VWdVNyR3pZb1k5OU43TEtpSWpGcUx0ZmZCdEtMaEFKMmFicWVNSDh0NkJKeTZrallhMHREbHFmbE45UHFsTDFJSFBMZmJ0SC9iZElPMkFSOXh4SlJvWlFXNGpuVUd2WG5XSWRYQ3hINVd6T1JuNCtsVC80TkF5ZTFLRjJoTExoNk5OVmRieTNNNWlucmtHUXhwRDF0M1hBSk9uOEZESUpsaVNkMFE4N1EzYmZrUVZOSkwyd3dLbW1ydTBPN2lPaHl6NU8wWVZoQmZReHAxQmtDV1pnak9wZDU4Nk9WZ01qRnVuaFp0ajFNUUZvY3BRSERJL2x1Nll0RXdtbTU3OHZ1Smx1a2xkRGJ2eTNqNHg3emRlaTg2Skk4SDNUUjdLZFIyUDk1RXRNZWhITGVQa3dXYWgrNjM1ZGFBaitqZ216VXlDeDVkUktxZ0FvTW5ic0ZWdzFFVlhDelZJL1BWakt1UnNzci9oUEJlV21LTys5Z2xDM0hieXR4cjk2YlFadStoTTNhNy8rWStiZVZ0ZDE0WHhnenh0TTFxcFZTVmVFUVlTT2gvZDh6VzJxNlFENDV0VmNUM092bCtYQllhQXBGZEgyK3kvTlBkSmtFN3Y5dWpDTkxxdVNVYWVncG82SFNlSE9YOG5uT1RqY0tUVmFZNUREbkxpR0NySHFNK291L0FGRjBTekFtbWhkSFZSWDhXS3ZoU1B5N3B1dmdTQVhBUjZ4NTRvd3FkRkZwb1UwRkl2aGVYK1M2elVWb2VSaWVveXhGbkd1Q3hQM3ZTczhFTHVOdGxubVQ5ekl5YnJXQklmQ0lpWTF5VjNtZEtXNmhkVGpZalVScHVSeEs3ZW5ia3FBTHFSR0tXTFN3aTJtVFVCQ2JVUmhtMkJxSklvTFIxMXpPNGdhNzFON2Y0cHBCZmdYaDEvL3BxSWxFTjEzdUp6c2VDaDBRNWFEZklnYmxzdE81NWQzQ3RzdEZyUUhTd1lYT0dpcWcrMWtjMHJESDBkNmtNenBwSFRWRUZnUm05M2w5NFFZc0xweUJJN2xycktPREZrcHltUW5xYzFNeVdjdnptK3VldDJYNC9uNUwzdVh6NHltYnk3eDRpanVkL2pIQW9CT3QzVUtQKzM3WDU5cXRJUzV6L1ZRMjc4WXlRUHZNWnVGWlZGVlNKRWRuS2UwaTVqVnpkK211bjNMQkU1L1l4c3BqNno3aHJWWEhRUHdXSVAyMldOQlRNQk5rZy91RzVYM2oxdUtRRHF5YTU5bUJzaE9sbDRZZ3NTNUhtYkVFVWxzTDkreDVLSVdPZktYQnU0U21UWGI5L0VCL1hDaWZ0MVY5OWFBMVo5MnFHUjUyKzJieC9pbmtSQ09ya0F0dXhObG5KR3Z0TFF1RG84dkFrbm1oNTRTT1BqVGJmOVRKd0FGZ1IyT3FLdCt1clpLdFdsNEptOWlES2o0alFhRDZIeGt3SHNDbFRyK1I4Q2RrTStqQmdBS2gzeCtmeEkxcm9PMEp4eUs0S281V3NaZlNqMllXeVkrV20zaXlzQ2F6RFQ4Ti9ucmJoMk96YTVLL2Z0Um42dlBkYjFGY0ZSZHJ1T1NkeGE5eW0zUHQ1ZWFtVms3SnpHMFBNZEUzRGlSaUpUd042NVVmVDFlbUtLSkFLQXZRZTlvb1dTUzg2M3VkYzg4QUM0Nm9rRGF4bTVKdWxDV1NJSW50RmF0clRQeW1xd2Z5ZzNuWjBxejVkTlhZQ1Q4UEhDNERCT0U3cXJ6KzV1N28vb2kwRHNkS3ExU3VncmtoaDh5RkZOVmhnMzIrdzVuM094SlM3eC84cnlvSDNzTzBVTGNGcGtsMVFPclMrU0JFMlprUlNNak5DdlBwZlJRNXQyQ0kyNU5hUFdhS25OZk1BeUVXVjh1L205dXJGZ2lFQ1dyNWM1Zy9mN1d4M2Z4T0ZTaUU4OUZpZzBUK3M0YytiMUtFTGtzajFoOUF5bm84aE1yc0tYd3FHL1Q0dTYxVkY4bEVLTm1VUUFET1J5NnpjQU9PUGdab0UxUWY1RTNnT1JSRkFIVWpMSVM1U2F2MXlSV0VTN0pmRTA4eC94SWljM01aM0F2K3pwNnJ2SFh6a1VsSDJ4MFdaL2dmaG03a0w4QjUyMXkzQjNBaDdWSFpXVEkzSWpqOXhhdzZRdXpxL0RIVVBsdE5yTkVITHFwTzU3Zmt1cEEyZC8rWCtxTU02aDNmcWNTNWtBRVNzZFBjZnhHTTZxSWZROE4vb21OU1ZBbHJqOWZSRlc3Y2psNnFMK3lySHAvNWYvci85Ly81cis5dSt2eVZYbkVucW5WYjhxeEpRdXZkZWdwZ2V1eHRQcUVKWTZES0dJakIwK0w3OGtWbm5vb2prSFQwN1RaOHltUFlhRTQ3K20vZjE1d0hxLzFyQnhIQ0JpL25iTHJFNkViRUdvMldzbThJbWQ3MC8zSFJFQSs2a2NaMTZQa0IrSkJ6VHFaYy9QZGVoYzBKM2Nwa0JnYmZ0dHZHTHlaenlyRW5hUTBydWZTaElYZFZTS2xFTFVQancyUkFGU0k0VkNQTUZNRzdzdFNmblRVMWtqT0t4dG9yWmtpY2pRTnE3ZUY0STgxUTFqOFo4U0pySFY3eVNQa1ZNVUNDQnhpL1BQK2RPTUdUWDdZQjZkTDdFMnd0ZDJpWG5FKzdNMzJjcXF5RFF2cEtuTmQwNUhWOUROYVVOVFloU25VWXJwdUlkMWdRNk16NnlmdjJXUk5RN1lUY0N3M0VBbThrcXZpcEZ4VHV6RXFEV0VYTnVIZlNvWWE1aTFLTE9qMGlCK0JpaHpaL1BVc2ZoV0l1VUFCZmdDVDVuMEpuRmR1RE9jZVBvV2IxTm45MVVkWE1VL3NOREJzWUFEVGZIQXRFWUF5VWNDYUNycmZlL2xYaFZkenZoUXY1bHlYNWFLOS96RkNXTGxxWUw2aVpoUFkvZTdOREdieklsNHlzbkpweUR1N2dPbCthMytVTnd4WksxdVY5NHdyUG1qWGt4SUJSVVVnYmlib2Q1Y0dBdmc5MmN5K3MvL1dUWVFvbE5KLzhrb3QweU4zRHp0My8yZmZDd2JBaHFnaU5ac3JqR1lOZlh2dlVzaFU1Z0FhVnVrZkh2Y2pMUnFpSEFSb0dTb09NaG5XbFppbjN5RjA3SUcxZGV0M1ZWZzZzRFNhY3BHdXFxZHFnVkplbVRBS1ZmeE4wcFhrUWppVm9ZaFVCRUlRN013V2Eza0lnSXdGQUQ5aUpKUndrZDZML28vVUVzREJCUUFBQUFJQUJ1eVdGbGdsSWlicUFJQUFIa0ZBQUFQQUFBQWJXMXdZV2RsTDNCaFoyVXVZbWx1aGRQTlQ5TndHQWZ3NS9tdFFxdWowUXhOaUJnbndZTUhEOTVKWEZRUzM2Sm9ETkhvQVpOdERCd0UyTVlZRzdBeHdoZ3hES2RFakZHREdDY2VGR2NnTUJRNWVmTi9JSEhkeTkwL3dLZnRqMjFRbVQwMFRiN3BwOC9McjVqOU9abEFkcXllblM4dXJCUmZ2VDE3RGk1TUEwUXZ4Z0htTHRFdDJqcEZUNWRicnJSY3hXdjJHN2FiOXJhMlcvYmJyZmFCaDM2NGcrMTRGKy9oL1VtQWR3OWlBR2Q2R3pESW1nU1RFOHhoSm1Qb3RPajBCZnd1OTBDL2pzWEJCb0NkckZrd2RZSG9NS05Gb0dDcm43NFMvZ3JZdFNmb2U4cURIalhvQnRGbHhqcTAxRkIwK0FWRnR0K0FIa08wL0lsSFhrTzB2Y2lqUVI0NVMxRzRuVWRENVVnUHVua3d2RGZvNE1Fb0QwSWFkbEF0UEVpdFdvOEFSdENRYVdOUXM2Z3htNTNtbVlNZEY1aUQ1bmlBMWZhSWJ1a1IxQ0JOb1ZkQTVoYUt5WTFzWmk2M21zNDlmcU9rbHdyUjc4cjB5OExuaWV5M1phREx6R1RtZEZtRWVuYXF1Ykc1c2J4R1FDZHJGRmlmeWFPeVB0R3JzejZOOVZhd0t4RWxNWitQcitmQ0tSVVVIVktubWRXaGJLSmxXbXJJdGNwV3VTbFltc0V2UU5lLzVVRk5waUtWTDA4S1AyYnpxUTFpbGMwSVo3dDBsczdIYmxiZkU3RnVka0l3K1hVMElBMlZ5dzF3TkRlM1hJd2xOTTRsOWFpY0pzbUNMR2lTYllha3JUK0EvVldreEhNYVlFVmhMc2xqWnRvQVMwNTRuVHNEK3p2NWRGTEp2RmVtSnBXMUtIZThleDJ0TTlYeDdlOFVGajRVVXVQNTlEeHBtdU9VQmczMVhPZU92MHBmOFkvS1ZFekpQS1B1dUROa2NMemNDZnpQeWMvRU9ESnNRRG80RW1JblM4ZldKd2FsNFRJVEZKUllSa2tzVnE0dHV6YWp6bXh6Z21hV2V6MnI4VUh6SWZWSWpJeU4weTlCSHhIcDJ2bHJ0bW9CUi9hdms4N3R6bGtJU2FNVlJhcHo5OUQ3MncyQVkxWDZERzhXVWtuK2ZnUjE0R2lKMEVwUWlYR3NVc1BhMHM3V1FsSVVkeGRoVGVvQy9BVlFTd01FRkFBQUFBZ0FHN0pZV1RUaWtYcnFDZ0FBRm5RQUFBMEFBQUJ3WVdkbEwzQmhaMlV1ZUcxczdaM3ZiOXkyR2NmZjc2ODRYRjliSjFJaUtTRzJpL2dTcndIaXdhdmROTms3eFNmYmg5eWREbmZuTk42clp1MmF0QmlhTmxpeEFzRTJkQU9XZFMvV0xrQ0dMRm16ZnlibjJQL0YrRU8vcUJObDZTVC9hS01FaVhXUytKQjh5TytIcFBUd3ZQajJuWDZ2Y2RzZGpidmVZS2tKTkwzWmNBZGJYcWM3MkZscXZyZTV1bUExMzE1ZVhIZDIzTWFWUzB0TlEyZC9nRTV2Mjl3ZnVrdE5kcVhaK0lYVHA4ZEgzenc5K3VOZkZrQ3o4U3ZQNjFOcnpjWXY5N3BidDlhYzhhMmxwdDRVZHRaSDNuQzh2UGgrdHpQWmJWeGpKbTNjYkMwdnZ1TjJkM1luN0F6QVVHZG4ydGY1SjJSYXpjWUtON2ZPekxBck45Z1ZDK2o4QW93dWJHeU52RjZQcDlNMUZKMjU0WjlCaGcwdGRyb1ZLOHBWWjkvYm05QVNiQXlkTFZweFVTcDIxN1daTStKZTlobHk2KzdXeEJ0ZDdIVjNCcnlzM0hSZ2I3WGI2NjE2bzc0em9XZlhSOTNCWk1PZDdBMGJxOTNKeE52WWRkMEpyOVE3MGVHMTZIREYyYnExTS9MMkJoMytrYnVMWnNxcUxEeEZQOWlrMlhodjBLV0gvWDZ6Y2RYZG5xdzVvNTB1YTBqV1FONHcvdkZkbGloK1lzV2p4ZWpIenRCU2J1NjZmZEhTaUNWeHVvT2IzZ2ZNdDQzTDI5dTBydnhRdFBibHpzajVvT2tuYVhzOWI4UzlCRU16SWdVN2lTTGJtKzRkZnNxTVRtM3NPa00zdXEzRlQxTFg4dE9zS0FBYVFYZmIyT3YzbmRFK3kzYmtETWJiMUx1eHJvUjBPOUdUWUo1K0JIU0lraDJwRmJQUFN5SWFNdG1ocFNhKzJoMzR0NG5qOThOeThHTHd5L1Qrb0NwZXI5dWhKb1RySWk4dU5lMG1TL1BXOXZZMnRHMEVSWi95RXdlSGZqYXRXTmxvRHU1dHQzZkptVGkwekhzMytTZmhCVlBZaUM3LzNQWDY3bVRVZGNmaDhYNmozZlBHYmtjMHNjY3lZNzVhWGx6emJydWIzdktpVUZYU2hiNnlkTXZFRU9LNEd6VmRKem9DbHRCYllLVzlONHFaTTZBR0VBQnhvNXFPRFlCRnRibHhwRmtFSWFtRk5OT3lNZVNOZlRHMVZDc2lvWTJKYnp4TWFCT0llTUoyanZ3dkhaOS9LNndRYTVld1loQVNXbjliTW15YXlMWnpWcXNWV0pQOUJaR3BJY2tvQ2czU3poN1pBcUZ2TWt1eWNueEoyaG41Y3Y5Z3pVSzJRYVRraUFBTVROay9pWnBZUUxOdDJmTUltVG9vMHU0UUlRMWJXRGFpUThNSTY1WmR1UGF4SlptL0I1aUU1aTBqUjdNTmJJbkN6ZDhGa05TV2tidG14c0tMeDVjaWIvT241T2s3aG1BbWNEbXBEaENSSGRNS0dCTWRjdlJ3ZW0xTTludXVhRTArRVZoaGd4NkZ2QTh5ZHN2WXgvUUZBTWdGQUFIOWFWOEF1a24vV2ZTWS9nUzhQaTA1cmFDak5KVG80VkN5dHRiMkJnTStmaXVHRTEwZVRPSnpFcFBZNldPSlJjQXBEQ1h2c21vRzg1SmdiR2s3US9hWlh5czAzdEN5YnRMSkNSVkxNUENZaVAybEV3QjNtMzZtTTc0NXg2Q2hPeEl0QndvT1FJbFJCODk0bXp0N3daanA5T0U0STJsUmxkN1VqQmtEUVVMSndBSTJpbHVRZGJ1Z0tBVFFTS3B5RnpEV0RKL3B5WkV0TGR1MkloTXUxQVdnWVdsODBEUElwU3BwaXJlRGRQa0V6bnZCaWt2bm0rdVR4dlZnU25hRHFzYmtseTRQT3Y0RmswMVE2UVZiOUp5WVZodXJQZmVPeDAxU3V0R2V1MHRWTkhESDQ2QklLWnBIbFdnZUEwTWpxSmI5NmNsK0FhTVVqeGVUZnBhTjNQSkg5bHcyWkFDb0M2SkNBRGJvWkxRZ0FWSnpLYzRBZFdGUGtRS1kyR3pXV1JrSDdHbzRZR0FOS2poZ1UyaWY4Rm9TL0NoSlVIUUZtaUNCYWFTNFhBZ1F3aFNQcDZJZ3d3Z0FLVWJTWndKcUs1VVlTYTNPSEFMam4xam5TcFZjVEZtbUtZdU9McGZFQmN2T2toek9KVGxRemRCTHFGZFVRMjh0dVpPUlhFWWZUWmRMUWMzbFY4czVGZ3ZCdUVLeDRHckdKMUhjV2l1bnA1WDBwNklGWkpKdUlMOUUwdE9mdVR4aWx5b1JpRldKUUF3eTQ2NWFIcG55Z0NWbmJ3cDlGSmk2RlZHWVlzcFZWbU1xQzZlanN2Q0pTRkpqaHFGWHB6Q29WL040Rk5VS08xV0ZxZnBta1psYVdYMmNzRHh5aWNHMHF4UURyRVlNb0JiRHFZcmhKejRieXljRVVLVVFxbG1ZSUVDVXEzaWcyMm51cWNWUU9IWWpJUVpEbisvSldlTGxsZHBNbWhVUmxLRlowR0J2a1ZPZlg2Y2xhNHRrdW0xYU9QMFpkbXFSQzc1bXpqSFpDcDVJQTUzb0NWMVp4Ri9SQVBad0swTmFQQVFyaDdhcWVTaWRFZHhVQyt0RWhEWFBta1lXVmY1aElpUElLVU5JNTFOQjRaVnE5R09BYXZSRExPVkxuVnBDSnlTaGpGR2xpSTdtR0pzVzVoeWNGczczNklSMXE5clJTWS9VNVhRSFZ6cXVvNUNXSDFRWmlRdm5DcjFOQ2VFdXJLdTU0bW1qNU9jZ2JwY0ZSU3ZjQ2hQTU1rRE1yZERXRkg2bGtqQXppY1d5WE9sNVc3Y2E3RWdVSkhMdWJOMUFXRGYraCtlMDY0eWNyUWxsd1pYcmZMUlpkZnJkM3Y1U2MvcnluNGMvZkhmMDZMZEhMNzVzTmphNnYyYjlqUlkwNkhyTmhtLzByY2pZT3JXMU0zS0d1NEV4SGxQUDMreHZESm5uV0dma3RSRE9HZzRiNitMRzluVlI1c2t3T0R4NitPTFY4NjhPL3YzazRIZC9uajc1OXZDakg2YWZQVHI4N3VOWC8vMStzVFVaVWtjTTJYL0NVQ3YwUkhoS0ZVYk40ZzhMdmluSUd6K2RiMTNLUkpZcjlETjlXYXBLam1jQ2g0c3NhOHVsTGh0TUloVHFiN2k0MG1lYk9yeHhTTTJJZVB3QlZYUnZtRlJzZnhqTG15Y3NlZk9FbWR3OHdVUW5iNTd3ZTRWZmpqU1F3amhJcWZYdWxvS2tnRUJaOHFhUjYyRlM2dUJUT1V2cFhJSWE2dEI3V01Td1FBTHNrRzFpQmRNSzA3eEpuTTZKUVpaRk1BVWwwTU1TYkJNSGIwVWxjQ3diVllGZllCQzVMU0NPMnNMQzJreFFxR2dMcUd2MithS3ZPUjk5UVNuNlByMDdmZkQxNjAvL2MvRGg0K0xjbFdNSU43M1lHYTRIaWN4UlZQZ1owcGtKdHdTZFZjbE5vd3hmeTZXdWhNNnprOW1jdk1aNWVZMGxYcE1rcm5FUzEwU2lkYkJuUUV5cEROVk0yTXdOY0dSa0FEd3JPcU5HK0FrZ0hGaHFoTFBOTVRYQ1p4Qk9KODNUZjMxNStMOHZYajkrUWZrOWZYbTNVbjZqR1g0bmR2R2NFYitSVVlyZml1UTF2ODhIdjhQWUlkcnpzdkJORXZTR0tQNGd3MVpNK2FpMjBsNFBWditNOEd3ZS82bjVpcEtiOSszSVhZWnloZ3hBQlhpVmFsV1lwM3BFMGNoRTlSUTkrT3I3bzNzUFN2RFRuT0huV1U1eVNTbEdLbEpMMis4TFE2NWM2aDhISW9sRVNKZ2dKRWtDRXM0QlNHQlVBVWdlRUYwRHNnWmtIa0ErK01QMHMwZWxKNWd6Z0FTb0J1UTVBMlRGVDJoUEE0ZG1GVGpNV08zWFFLeUJtQURpNnljUHA4Ly9OcjMveWZUWlI1VUNFZGRBcklGWUZvaWtDaUFhaHVMOVZZM0RHb2NKSEI1KzgvZkR4Nzk1L2VSckNzVVNPSVF6T0xScUhOWTRMSXREdXdvYzh2MHFOUTVySE9aWkxuLzZqK245ZTlQbnY2ZUw1aXB4Q1BVYWh6VU9TK0lRZ3B3NHhIb1dEbFhSVFc4c0RrMURqVU4xK09lYmc4UFhuOStybElYRnRoNVd5MEtzbDJHaEluWE53dE5uWWV6UklmKzY2dXh3VDZDUnhKekhrSGFtcUhkMm9mSkUvQ2tIendPVHFPRnBZUTJvSEd0V0VEeC9yVlN3ajM3aUlUNzNuazhmL0RYK2l2clZzOC9aODhlWEgwL3ZmM0x3cHkvbXB5cWNqYytFNkFLQTVBSXdTazQxZ1dnV0pKb2w5dDNYdVVOOE1CTWJ1eGZuc0JHa2xiY2IrWXBOZ3kyUXVvMnd6ZmNiQVl3MDNUU2xuQ0UwTEg3SFNtcnViWFZlL3RkdUU0QmtmNFFXVlYrNm5WbC82WXNkbys4UFR5OENMek0wTkdqNVVpSEpNclNQcmZlbDlGd1YzMGlwYlBzVUMra05wOWpXcjJxekxBZXZwR2VjdGU4eXkxZnE5c3JiM3pOMmlHYlZvMzNjRFpmU2xWRjBVNXRpVjF2T3NWMzhib29jZzdzcERlN0pmUnRtY25BL2R0Y0dSRGxYTmNtUlJsN1ZpRDNqNlJOMVNON0lkWTJSV0FaSzZ4cmpUWDdNYy9EMGJxbUFNVGp6K2crZTVlcy9rNVJaMUNoUzE0dWFDaGMxYWR6TCs2NHZrM3ZxbFV0TnZacDZpZlhJaHk4UEh6K3NsSHBuR1NaYlU2OWk2b21QYTI3ZkUwOWZUZzJGYkpKZkhvWCtGelBVTUt4aG1HY0srT3piVWlFUHN6QTBpdjBtamhxRzV4cUdKOFk5L2xzeGwzLzJmMUJMQXdRVUFBQUFDQUFic2xoWmpJdGNOL3NCQUFEMUJnQUFGUUFBQUhKbGJITXZjR0ZuWlY5bWIzSnRZWFJ6TG5odGJKMVZUWTdUTUJqZEkzR0h5S3lIMk02LzVNd0lpaUtOaEFTYUZKaHRwblZhQ3llcE9obEUyWE1BMXR3QkRvRGdOa2pNTGJEelU4ZFdMSFVtMlRTZi9KN2Y4L2Y2bVZ4OHJyanppZTV2V1ZPbkFEMkh3S0gxcWxtemVwT0NkOHZzTEFZWDUwK2ZrS3paVjBVcmZqbmlJWXVHTi92YjRVdFZuTXRyd1lFRngvc1VQQ3RMUDVBdmNHMEw4Yml3ZjZ3TFlRU2M1WlpXdEt1SndxazRUOGVKL1phc2JsTVFHZ3FkSzFxS2J3aWhsUXNoblNzY3VjNkNZR1RENjZpTTRwSE45MitpWW0wWEIzWEM1R2dLSjBtQTdVSU1Vd2dySmNlVHgyVlVoQ3VscElnVDFRZmlhdjBqR2VNOHExcXRuN0kyNkpUR0R6dWFncnpoYkEyY0RuejVxcmZnV2tDK0hlVFpRSjJUZVpBNGZSdkl2aFB5SnBZTmsrUTFxNmxwV3RZR1Z0R05ENVJ0dG0yWE5nbnV4ZnU2RG9XQVdDSHdGSUZzQ0JUTUk1QjlqMUJUZGRYYzFmMGZWVVJDcmxvVXV4UjAxZE1rNndJZVRFZGM0eERKWWx2c3pVT1Z0Y0d3aUdmT3Z0QXU2MWxSTVg0UVhXTlZmbGNiYVQ5Q01Cb2hFanhpL3Y3NThlLzN6L3Z2WCs5L2ZSc2FMbE0rTjIwVWszYzYwK3hZVVRiaUk1UElYdDRlT08xRE1zZHA0d2dmd0hHaUxxaDB4WS9tRkxOQjd5RjV5WnZWUjdPcFhYR3dJb1p6dnBOSkdJYmFDODQyOGk3UmRVNFFNSmxIVEpObDdrcmVGaHY2WnRlS2EycktLcXVPektVSDVUT2RTTVRWSUdJQ2pGZllmMUJMQXdRVUFBQUFDQUFic2xoWkpQRGIrRG9BQUFBNkFBQUFFZ0FBQUhKbGJITXZjR0ZuWlY5eVpXeHpMbmh0YkxPeHI4ak5VU2hMTFNyT3pNK3pWVExVTTFCU1NNMUx6ay9KekV1M1ZTb3RTZE8xVUxLMzQrV3lDVXJOU1N3QnFpbk95Q3dvMWdlS0FBQlFTd01FRkFBQUFBZ0FHN0pZV2Q0c09mTHBBd0FBaGpRQUFBa0FBQUIwYUdWdFpTNTRiV3p0V3N0dTAwQVUzU1B4RDViWndLTDRFVHR4SkllcURZMVVxVVVsaVdBOXNTZkpLSTRuc2gzYXN1Y0RXTE5GWWdjZmdPQnZLdEcvWUdiOHlzT1RSbjNaYlNmWjJOZjNPZmZPbWV2eDJMdG5VMC82QklNUVliOGxhNjlWV1lLK2cxM2tqMXJ5UEJydVdQTHVtK2ZQN1A0WVRtRklyaVR5aSsra3c3Y3QyU1FDQjhNaGRLS1dUQzY3QVBrRGZNcXUzNEVwYk1rSGJnQk81VVF3RjI1akR3ZE1RMDFQV1RzZ0hCTTNGcG1aQU9QdE9jem1udU5BUDdKYThndk5hRmlXSXljVWcxQU1ZOUFBYmtyUlZFWUNWdE5NU1RVcXBwbkRSaTJsbUlTaXU0UDZRRTBwT3FHNHd6cXN3NVRTSkJUTEdwaWdtYWttRkZYVGF3WklLUTFDR2VyTnBxbW5sRHJWUEFTUVNDbUwwU3Q1K0d1REVnOWtOcTZjQVdUOHgyQVdjNjg4WUE5N1l6Q0RIUnhNUVNTOW55Tm5jZ3pDU1V2ZTBWYlZaQklkNUhtSlFQOThScXoyc0lkY0hudWVGZWtERFR6NXlWSWVXMHRlam50SlZNbk44VmlPa0E4M2NtUmNIeUVhalNQcWlNNjFtS3NraHJlTjhJWlJ4cEdtUnJsRHNURlFXMWxJWldVelhaY2w0b2RMZEpsa3FuWGhNT044RWlXZzZYbjg2cGJ4eDJOUTRlTGdKdTQ2V2RGS3lBcEpTaC81RWF0T2tSS1JrbXBEcU1ZSHJydUN5aXNxb0l2blB1MENLYXRSRHFxS3NoQTlsTWkweVBRcXcwUEpkSzFXQ0d4VnpQUUppQ0lZK096VlU2K1ZVQm4xaDFzWnQ5cVhpVmxaNmJGdmd4bmxaTTNSOXYxVEdSUHE4VFhiOS8zK0kzSXRjcjNPTFhKZDZWeVhpZUdMVGRRVmErcUI3KzRGQVQ2TjkvcGxxWWMrdzNMZXM4dGIvRzJGOXhIRGJxUEE4ZUIySHpnTy9URU1VTVNiNXRmbUxXOHZxR3BiUVFMSFJBRThnUUt3bFEyd1krL1BCd01CU2V1aW9pSUZKSWtDdUROSTJnQTdkby9RY0hEN2tDUU9FcFIya0VBZ2pVQWFVUUNpQURoYTczU3AyYkNjMkgxNEZqSFB3eUsxMlZPZVc5Zkx1YTFzVXZ3UXJCb20vVDhXTTZWbTduR1pLY1lDYmR2amcvWStjQ1kzOW43aHllcTBaZ1pHQWQzL2xJNHg3Y2lJYS91VFVRZEY2VzNCcWVZMTdJaVBOVk1yYktQVHlBNDFYL3o5K2UvUHI4dHZYeTUvZjVWZVhuei84V3J0aEhNSCsxRjg2UHNvTEFTem5FSHFlR0JFYTFGaU5MYVhxbG54M2JxOTRsRzZRcHR4UTIzcWtqYTFVdHFXSTlVcjVWczF0SkhPZzFPTlNlWFRFbCtyZTdiWWJuV2F2NDM5VkgxUkhQUXhXNXdKYkpDdXpJZGh5R0xwUmVjZTVHTHdQVW5aQ3QvN3VLUGtCOWJITStSSUhSU09LVGhvRkFlblNXWlNlMnF4bTdGa3dxN2w3SnlvWXZhRWliTlNic1BUaFI2SUVQYkRNWnJsTGhMN0p5QWEweUpZUmNaTWNwOWlLUWpPVXlsZExmNmlaUGZtMCtraW4xbDhOTVp1QTgvRDh5amxxNmtXWnhKNG1ManNqellQODBaZmxrYW1ZSWlUdm5JdHo4bmtZQThUY2tJaWQ4a1ZYWG4rQTFCTEF3UVVBQUFBQ0FBYnNsaFpzQWsvdFBjb0FBQW1LZ0FBRFFBQUFIUm9kVzFpYm1GcGJDNXdibWVOZW1WUUhGSFhaZzhNR29LN1F4SXN1RU1nUUhBbkJBOHlFTnlEdTdzR0o3aTd1d1lMd2QxMWNIZUMyMDdlL2JIMTdlNjN0VS9WM0o2NmZmdjRPZmZjcmc1VlVwQjhqVXFNQ2dEQWEya3BNV1VBQUtIRC9uY2l3OEZHTndsaVA5Z0Z4VlpLMHg0QTBILy8rNEVTM3FPVEFBQWxJQzBtb3VLU2RweHVaWXVqbm5MNkVydE4wTXVpRVFWZE1WKzBreklRU0NicWczOWZ6ZGtOTG5CaVNDSml0Y1RCdXUyVXI1YlZZUTc0V1Y0RStmTDF1Zk1UdlNNSHl2S3luUlZETHhKaDJsOHdmTyswb2JNVTZ5ZVV5YmViUDdvaXZqdGh5MDNGVmxlVERSRkdNSDIxWHNGZ0dxaXBsbjlqT1ZBOVZrbkhXSytRZWZtWDcwbG83RExOdWw3RlZ4Z0F3NjEvTHRxMEFuelBlbnlrQW9XVndER292bG5JMUhod0lsaGlER0EvYXM1emJzaTlxOUlMeXhzb05LSVI3ekk5b0RBOHMrUlo2THpCZ1ArbnYyN2duaUUzNjQyRVBycE1vSEF5U29nS01sZ2NzeGdUT1l4U21Rb1RWeVR2RXlXZDMvOUc5VktGSWFYK2F2OURPVllqUTlWaSt0Vyt4VUl3YXRTS3JvRThWRE5UYXdBTU5iYVNKMnNOYjdrd3ZSOTFzMEloWCtSMS9DbzN1WE9HVDJObTczbS9VMzVRbFo0OTEwWEdReUdma0VwWFhYQXFrQktQVjJkdW1SdEhwbEEwV205WmxaMisrUklZYlcxSklLKzZMcUNQdmpxZkEzQlhFM2F5SDQrNnJRMzUzbGcrRjVsUHRGVjkxb240T3lJaGxHam1nTFUwTjExWUNRSmNGRys4SGV3Y0hoYmRyTDd2eVordi9rMTNCOTJ5cUdBc0t4bldPdTNxUnQ0NHZDQTRYNlMwcDNCSnhsWFVnY1FIVWcvaXpyYzczV2VVOGVHUnUybzA3d2NLaGUvbWI4eGxTNUErbHBDanpubGM5cmNya202R3J6aUl6M0hZWTg4c1ArQnZ0ZCtVRkRKblZRaWthRTF3cTFHVk9lMnVUcGoxdUxlOG9DYTBHQy9nSmtpcGU2MUE2UUpXMmFSVG9USi85cDlmalZzdjBvbW5QZVZlbkdXY3ZPemw0VnBiREJjUHZMWHllcy8zeWZMYi81empWemJPcmJ0VE9DWTZRR2wvWDEyZ2FHVGZ4RnE2MGl6dG1TOWZvbEhRN0xxMVNvdThnT08xcnFST0xsOU9kNkhINjhmbFRwc3MzM2RvYmpEcFBDdFVNNHdSY3Jlbk90MUNuU1hWV2t1K09YcGJiZExaVGtMb3JaV2tNVFhIK09xVW5hRVptMWtUNlNVd2pwVlVGZjdnaC9xNVhoSDViVjZMSHZQMWhQVFY0djMwQmd2U3FqMENDY3dWbFpvN0hVcUN0cUtFcUFwbmNkU2V5cDQyeXdYWUZ2Y3BSaWo4V2NIU2k0OXFHeU42Tnp5TEp3UFlJNHNwTFdadnFOR3RJa1Q5djYwSklnRmNVZVlNM08rTTBsR2RaTGRwWGk5NjZQRUIzTTA1ZERWYmJ6Tk12TmdvOGpkZTh1NVg5OHp1d1hpdVMyOFpweXBXRG9hMEVlc2lYUmEydU1RbkUvUWUydXFncFlvcmRkODlXdlhTRThONGFOVGQzZ0xqdEtxTS9qZDFwMEdNelRuMGl6RVZqeTBkanVJSEJaRzUrZ2t3WDBxMlZScG8ya2tsS20rdGhQTEx2SmJDbWNaMTB0TkRiek81YlBTaVVyV1U0OXd6Y3Vmc0ZXOXlOU3lTbkVYVEY3aXNVcFRJSlJ0SnVYZm9TWHJlTU9yU1JkN0IrSmFiTWhCalBYKy9qZE5PQ0dEUEhhbkNLNTlYMXVHZDZaaDl5YldhSjJIK0d0L21WUHAzUUJxSzBBZ1RyOXhucTEzZ2I4SlhQMUc0OGFaZDNjMGlmWnhYdkJZSW4wSWpqYTNhdVhFNjgzNUpsYitIbzNRTkRQNklGZlN4NVBxZnd3RGdiOXFSOStuYlR2UDNRRk5QZmJHamVHeWpmSVZoUkFSRnJmY080YVVTUS9lNDVJeG9ybTdneklsMkVCdVYyc1R0RmxXODMxRFIrMVdaeWgrN1YwTXBJemJ2RGlrek5jekpnS0p6OFJmM0pLNVVxTjlOWFlkSkhibmpqdDN4S0hJanBicGYrenFwUk8xMXVTR1o3V1UvYmhTelFSZWxhY25wZEFiVkNpL0dnR2xZdUE5TGNLRlQ4aVoyNmhtYm15TEdzc0N4Ulg2ZFJYZVV0UXJKUWRYd0RnVk1DQmxraFhtN0VDRTMvS2dSVllCYkJHbC9zUEtoWGZ1ZStCWVdsdDJ6MC9Ja1g1eXR3WXNlaFFveVB0T3ZVS3pNZFpZNkpidFVBNVFXTVpzdjhMT0hxMnZBMUhQd2Yxeng1TnJnMUxwaDh1cXNVMmkxbWNkUjYzUkZLaGx3NkpNckcwUldiTzZ3WG41bFFMUm9BY1ZWQkNkcTFQZittQXFWUmlYazhoRmlIOTF2RmpoYVNTNkRiOU83ZFFjNlg2VHJWVnc1dWJheXBoTWtZY3NxMGhJWnVNMmR5YS9TRnpsdzExMnBWVUdVZFZYY2c0U1ZjQkdoZ1c2R0hCckhLVWFkU2I4bVp2aUFDSDc3dHVPRHdWeXQwd3hhbVprZG9rc3RoaFFEdExaZG1lVm15eVB0VmNTQXpUaHVhR0Fjem5hZk1PdTdXN3RiUkNVNEFJV0ZWSjZGR1c2dDR5Ni93T1hid1doa2w2T3VEdFk0Ti9HWml5SUdaMGE4Vmt5TDJiZUxnbnZEVTFnK0YyYTNSb1N4bFNUL0NHNlg4VVBmODRVNUhqOTdSaGVXdjVHdHltSzBlMEJsV3hxbU5pREgvSEVGV2xTVmFRakZLNUJmdDdhUGNHWEFxNitnaTgrc0N1MFViVWJsUEx0dEc4S3VFR0R3ZnAzdUxSekRYOHRFWFdZUXk5MlJZUHZPUVhDcllNaGI5SzhxbzJ3YkVlcXFtOEoxaHpPZjJXV2w3WHJldEg4Mk9VMHgzUGhBMTFJVERUVVVYUGtpcGM0c3k4TnFqSEEwYUR1NTR6MGhkdit6ckJ3cjNEZzNKYW5OcXJPNFQvUDZYVE1xcXhDTENMWkJEMmtybUUveEZQUUdrNXpnZjIwTi8rOXFIOEpIbHhCUVNIdHJ6RVQxWjdqOWM3SS9UOE13YUxiOHEvUHo0NTNMVnhIQ0h0Sy9ET0J1T2VILzJ4N3gzNUkzT0ZtZXQzdDVmb0krN3ZCNGVuckt5OHVmTjJ4TFM4dkxINStlUmpmaWZWYlcxZFZWVmIyNnpId1JXQTJTNDdEZjRvUEFscjFjMjd4Y2o3MDhqbzBKdlhpMFdWR3RqZkJBajA1T1ZuOTV1cmU5L3Ftd0l3VTRIYzFYT3g3T1lxVVBZK3Q2UDExRlJVVkZDejN6d2tqUTJvc3hrRWVibkxnK1VuQldkank3aVlxS3RwVW5LK3lFcU93SWU3SGZKSC96WjVlRUNUYk0rZjloa2Y5ZU56WkJxTjlqMzh2TkR0UzZOYk10ZzRKNURQL0ErNlpERjZiU0Z6YUtQNllTa3ZwdXZ4RHVHcGVzNmRtc3RFcnVmZGtmeHJydldDVTQrRkhmQW0vK0s2TkJGNW5TYTY1alhYVmlqNlNYeFpPZTNaS0xUZk9KSXhxYmxlYUpreFNKUlBKeVY2T252K29rZ3RXdVRaK2ZMVnB2MUhTRWFuNWx3d01YcytsTHFyTktEOWNmbkNWazQ5V09Od2w0N0U4emJFSTkycmNTN1BreUVXL2dadTJETVJLNU96NWZMdGxqSE1NeENtclY5aTVmNlBONU8xcE94Vm1PZlhXMlZqOTU2Q3FCY1Zqd3UzOXlyNGhzWExEZGx6cDB1TzZ4Tk42ZlNDbVpYV3lFTnZ0ZkxhLzczMWFsZFJBZjVTK09xanVYRzlNc1N0cVNha0xSRENzYlZMbktUOTJxaTFzWU4zb1UzQzBxRmdEQTlLNXFPY09aT1FlNzY3dWhwMmdmYm01VnhwSUJZbWU3WFJWbmpRTEVqeW9LaXkxR1J0ZFZsWnZReVFabnliWHMrdGdaOTdUUjZ6dlJGeTBuenNJRmdVVTlJeVFMZEFyd3VHZU0rNDMvdC9DYnhTYnQrRVMyaStEOHJ5bm1EY0RlZ1lTQ2s1aDQ5akV3ZmtFMXAxci9hZ1R3K3hUYnFFNWhYZkxucW1GMDlDT2xPOWZZOW1LdGZzV3FCV0xuaVpXQmFPNkhwSUdWNnNPenFMVkQyK2dCc2hsWHk2TnAvTFJuWUpuUHhqSCtQSHhJRnZwa2RaZmNqUGlqc0RZdDZPSlFOc1ZwRzNrbHZlK2oyME8wMFlOTHcrRlRVTlJraVdkY3BOOVR1TEg5ZmpKK24wTDRPUlcrc3FhTjdvaVlBcUlySVZuQ1NYaWxIb3Q3M0FnQ3NIWEJWU3I2WVJzMkl2VEYyUDJDWDg5b2lSOVNmek5aU3NoOHJPY3Q3NFJWdXM1Yjh3dFVlYnphbW52WXczVVIwY1NuTGt4ay94U0N4M0laM25yVWIvWWtsY0hWbUN4ckR5TGRxa2lZTzRwT0c1dTFmOUQ5WjR6YUhyVXdIdk9QWEdMM1BjM0RNNEpjY2NPenJvZTZaTGs1bjhHQXNHelAwamFPd0IrNmwvb1ZkMmREK1BuSmVQdVkwanNIckp1TExwMWdad2U5TGZQUlJ1RFEzcTZRTUhCMkVhUHE3bXhDbGlMSDdkWEJ6WnpDa3I2RVlsa0dNLzNZWWE1ZmFCckg2SXQ2VHdCSVkyck02ZFRLSUJWYTFIeE5uV3BSNmUwK3NkRURHRlpTODBacGdPeXZmczJOYTZ1MnA0alluaUQ1SERISmsxcXhjR1huLzBSQm1samdLNCtxSUd1OXpyNkczM0lnTDdXcEtCbjFmTG1QL1d6enhiT3BtSmh3bjkrZXo0ZVVraWRwLytRUm4vVjNrZi9Hc052SldkY0FkdFNzTVNpOXp4eHF6VVh4VVdQUjBvYWVZM09qT20zbWcrM0VvcytjRThWcXpPdXU3NThoNnFsOXgvTVhtWDFuR0I5cXFCeTJGODJ2MlMvK1ZIeGdBbjdZSkJ2Z3RyRDgwcjIrU0YxSWQ5b2E2YXlXa0diTXM0dUN2cFFmaGR4OXNCdUQrMkZDLzNDTFJoVWI1YndxNkZkQ29GZTJZSUI0Rks3SHA3Rkk3N0NMbWhSVlY3Rm9zWGRnMm54OVRjSVhyRGR5Qi9FY3VWUGlkNEF4emZWNktRekg2Q0IyWURkU3RUTmFHZkcyNUgyUlBOb2NjZDArL1JYWjVxZ0tWRVQrUVR0czdrR3laN1k3elpDYytmVzZNeWVOMUVISEF1VEYzWlBPSWN2YmR5cEVxNmpNK0tkUHkvVnc5SGhRNUtSRlhSWVUvMU1XVkxZS0FrcWRtZmc2ZGxmZXpMYzNvc3E3bTQ4R3h3NVlzTXhhaWp3OUw2WjVldENQcjRTbUtWaU0ySHhOYkp0VTBjRlA0Mnhsc1R2OXRjSytRS2M5dUYxcVAzR3hubUhCcTBYRy9zYTludFQwOTFCUG56QURWbFJUd1pjOWRLUW4yZWhaeTlCYlhBd2t5SjcxczczVGd1SUVURlhFcVlSRGlvYUt4ZFkzclhlUkZzREZhejdoSkZKTUhvcFhQTW0xSnpOcDRSMTlxd1hFQU5DYWhLRnFXZ25WVy8xQmtYall0ZktnT3pKcUpDR3ZNMkx2M01RTTNEWmtkK25XdnRQdUVlaFhsVUF5c0N5YmVaU3cydDA3VlBwTFF2d0xPYkhOcmdyMytoNmFBVDllc3cyNWVwL09WTlhva0RMeCtIeEZvM0pzWWRDNldyVGd6Y3hidlBLOGNOTHphSmhiNVVRTjM4b3llcWVkdjVudWZQUHlmYnIwcU54dGI4cFpJaTR5WkhocjVaTHBuOUZRYWRDQ1lBV0tmeTU5cWQ0SWlaTDNvMkR3bXJuditFeTE2WGRydWdmU2JYdXZsOTFjKzYzSlhLNnZ3eXNFRnBYaURja1B6NjF6dW1VTDFMdWZ1KzRpT3NJWUZvVDVuQ2hhblhoTVVBNE5MZTkvYlNVVW1NTUNVVVRkZ3JhazI0S0I2aWlYNVZMM3F5cGlKNk9rRXFEVUFQZWl1WFRseDdjNzJzZ0h5OHhVcUcwODJYTDc2SGk5bStSYzhQWnJiL0dldk55emU4ZEhnZDFzVytiVjMyZlN0N0RxNU1TelJNVVNpTkM0QUlMc1QraVVFbkYybkkvdmEyaXAvWEhnQ2NZSnV0cVpRUU44OUcvSWp4ZjFVci84eWJwN0duV3NWT3ZSaFFhb2xrcmV4TU52QkRVT3RlcWFMVHE2d1BTTGlsZTBiZEZiK1pMcWJEMFhlOVZFREt0bHpGakRYdnlyemRPVy9mdUc4elhCUXUvMXRJTk93cUZ3T0c0Smt5VkpzS1EvaXAxTmVkckdPUDZxZFFYM3lkVjdQMWFieXYwcXFpSlkzYjB2dXR1YlMxdCtZNmRZNWNLN2daZUFpU0x4MGxsM1NlZFBCRXJuRnQ3ZjBXLzE2MnlFUnA4VktteWY0UG4wV2RVcHVKR0NHZjVUU3NvVzE4U1p0WWdocTkxMUhrM1B4THBmRWRZVUxIaWNxa3BiVzdCR2NZL3R4a2xuZDVzQzd6N3N6czExVEtyWUUvcTBlems4NUpSNGV0anFNTmRCTUU4QmlISHo5WklneklYVkdKVU9YRHc2TnFPOWQvaGxKQ3MwSm1SN0FyT2g0dUhmeTV4ZUtJYXV6NytSb1ZOV0RzRjM0ZElSckJBMHAwQVZsbjF4b2ordFdyU3FwNEpVS0xqaHM1TUZySE5aQlhuV1gyNzFYbTdTT2l3Y3phZDdibDR1VGw5NFZ0WGtlajBJYzRuSUVPeSt2ZnB2TnUza2pONE5rMWRYdFM5RDJ4eUR0WUgzTHFsbnlEczloQ043ZE1NeDBIS2g3eHUvRzZ5V05xd1E5TkhzTFpXa0FJbi8yaGRSSjJSblo3dWtDaE9Pa1pMRUU2NXFDc0QvdmI2R05TT3Q3ZTByMjNhQ1QzK25FQkFRQXY4REZCU1VjMjZyNThtWm1abUpmMWgzNEsrdHFibTR2THk4dUVCRlJhM1RzbXFUZDZmMmNua1ArWmhaMmQ3K2RIMjgxR2dEVlZCUVlHWmtaS1NqYTdKZDd3NTZUV0s0VUZkZi80L3V4ZlhSMFpIa25KU0x3YStYNTRjb3pJV0ZoYnYvWUhjc0UxcWxMeW9wMlpmK3dabWZuNStUV040clpHdHJ5eVgxY2Y0UjBqWUltelY4dDl6aHJYZE5MblEzb0VoTlcxSlhWMmVTNlhtOVlKS0pNQTRqczdyNnZDdjBjbmV5MGlvdUxtNTNWNWpoeHVDMU15YlNwbXVqUWY0S243Ri9iSXlGaWFtOHBFUzVXR1dkM2N6TWJFemdjcGhqVEFBK3E3S3lNamRYRkxlWHBlT1IvZDI3ZDR5cHYzLy92aVg3L1kyMU5IOXlibzcydzQvcjYzOUNkM2QzZHp5MGRnd05EcnB0UlRYL0I3Skp6R1RrNUlsUGlsKyt4RW5rMHRQUi9VakE0VXNEYnkrM3UvTXdSazlQVHo4K1BvcUg0NWRyTnl2bnV2NE5qWS81QjZveG8vYjJkakl5c3ZMeThpUVd2ZEgrL2gvK2RiQ0ZDNlI4WS96RnQwOWVtaVF3QTZxVnpzQ01INDdQcEZWdm5xQkZOb0lxWm1DdzBSMzRpb0JaRzNrTnB1UHg4VEhVNDFJZTFnenE2bWFRWnROanJRcnNQajg5d01qQzdzREdnWUVCbUZGN2Uzc2xjdG5vNmVrUCtEbitnMHp2WjFkQVVGQVF0dUxsQ2ZyaXVUK1piMnNkbDVrcHRGUlF1MENkY0hKaTdYcC9lbnljc0psZlUxTlRWN2YveUREcGh3Q3puZ1lsaGlMTU5URGY2akRQK1NOaEdJN2c0dU1YNU9YSmZiTVhNaVVYY01HOEpqZXY1eGNTMHF1Y2UvbGJLSlFleWp6NEgyaTF1YkQ1bkp5Y3dOclpuWjBkbVBSYk96dUROUU5EcVhqUnZHR0ZLdmNQRDBhdWRZMk5Kc2JHK0xpNEttcHFmMml3a25JTkFYOS8veHFRbnVkVmdscHBBc0g0VnZRT0NXeEczMVVxOXEzelJMVDM0NmJHanN2Q2Z5QjBQeEVOOUllRDFDdDFqNCtPMEdpNXYyc1hodGFydkpWRzdWTi84K1lOTEJKZ0puaXZWcWFFZlRRS2h0a0IwYjhMd2dxY3ViWERUUHpMNlhpeE1OT0wySWtMcG1CSXVINjF2cWtwSFNORzVsaFNacWFla3RKWkxzV1RxZHVUcTBQQWt6UWw1bytrQ1dJU0VuYzN0KzZhME85bnBMazRkWVdGa21wUzZ1cEpIcWdmYjVidGlZaUlxczEwcVBqVEZRcW5FaElTRU9CQW1zTkp6RG9YRDA4MVhiQmNVc1JPSHlOLzlQTFdJSDk2ZXJvd2d6MHdOcklvTFpLdmpJZjdEd0FoRVZHTTBXV2gwRk14TEJxenNvUVZMTms1T0V3V0k0amlCenM3ZlR3U2N0dmJCV0hSbTVXVjFkYm1rZmc3L1V1dWN2R1dGRm9uekJYVzBGOU1ZUnVaejM4TEl5TFFORGxnWVJsZFpxaEdGYTZYMkxmUzZtemtXcVpSL2Fsd3FuZXBydThORlZWMjBUOGdkNTZkVlhtSVFiMGVqdGZXSUM2Q2tLQ0N0ZjBrR2Q1ZkYzY2VzS2h6YS9kYXFERVMraTJyd0s0b2VLVnlPeWpzN096czd2NHdwK2Y5OUhRREhkSXlJRFRtYmlYbVd6N2QyOXM3T1VuY3J2YTR1NEJaa24vVlNSNGpORFRVclYyM2NnNys3TTdqSXFhaHJ1NWZSSE56eWl0dTdzblZxb3ltOGNYRnhIeFdVcXF5Mng0a3ZQM05XaDFhdnAxblB4RDdEdWF0bXA3SEplano5YVFzUzIvV1BoMnYvWTZjbHBhV2w1Y1h6SXV3ZW5MME9zU29PeTR0amZRWEEyVXdoL1BKOHQxT3FrM0JkNGVDTzZlQmg1dlRTczFhNC9PTjN1cnAwR1ZyeGxSWktha3NPdk83aTIzZFNwN0U0NC80TjZkUXZWYW40OWgzc2hzNU9MODlsTHBONjdWZ29jQkpYT2pzc05PZjNnczdCb3IrYjRkSGFmVk9tTFE0NGxwT1YrYWNIYzhwaVlrTitqMUJ0R3hyMVl1ZUZ6czVGczdtOERSditIc3dPNnFUNHhBQllRaDJGSVhReHdYSnFkRUFxNUUwRUp2MUNjcFNXTDUrSEJmQnpXaG9LOGhYMkFjTWdWWHdlRDAvaDlZVllLM01Qb1dSQmhnL3ZMcVFFRXhyNEFjQm5ScGxkWEdGdkFvWVRhNnJQZC8vOURPNHBBYlhFbE9VYURXL3RrdkE0bXAxeWRpUUkwK2k5UkRHVGNBQUZBcjdESE13MlIwS1VuSWpKRHpGSnZyYmRiaEp5aFR0NnI0c0lFUk5EYzNhdWpVT0lhQ1NqeVd6NHhxQmwyMzVCZE5DWTEvc0pKcDAycjZRTW9tbDhuNXo4TVN4NU44UTc2ODdGejNhME1GRk1qRXMvdjRnNXJ0MGpFcFdTY2NQOXRWbnluNUR0SFNNczdSdjExelVULzRxY2lPZUxpRnM2ZmpjQlFqeG8rd1VuZW9hSVkvdVc3ZGxSL3RXM1ltQzgvSFdwKzlUaUlDaVBTbUNpRU16TUNqRlo2V1E0b3Vja3E4andPSlhJQzhUUWZKTjJQU0hLemtua0xHcnY4RUwrR1RrQ0NqUXl0RU1YcDRqVVlTL0h6S2JvRUtXbXgra3E4dXA0dHZ0ZTFuZk96WWlsR0JtZ0FPc051aWFRS3h5cGw2aFdtVTRtMWhIZlZadzhDS1loQ0lBbUpGN0V6UXl1WTZkMDRPU2kwSk9DNnlpNElCQnpBUlpXQWl0Z0FUelc0Qkc3STBSd1ZpNFQvOFNHSVFKRnNGTUhwWXpURlJrL2MyYzZ0K2dCY0t4YkZ2NjlDR2RHdHlGL21mNHNtc3dKN2FVM0xhNy83UEE2VHJ2SzV0TEpiY0E0OHNKNitDcGZVQ2pjV2dmRjZHVkRCQk41WjFlRUF1ZktYS0dSNDdLemJsT1FJUzRoYUFIOTZ4amdwSDlldFp0ZWNYMjFySEVXUy9vOTdIQUdGVlYwMkRrdWdGRE1CQlVRQ2ZUSUlxSjBLcURLZjc1K2NHRkRCNXdRL1VEQURqQWh4M0VxZDJ3NmVTZVBySURRcmdMR05aV0FvUnhBV1JxdWhCMHVzT1F2UlI0SUlqckp5K09zRDJwNUZUZGZyYnZEYStyT2k2TlhCakowZlV4NDFETjByWlEyVThSRmxFU3FyQjRyQnlwejlRYWNWaFpsUFBIY0ZhZjB0T3JiZVBuLzhxL0orVEE2Ujd1M0EvYm9mK0QrMW9FRTBnMDBwUzFzaW9QTkhyUFRrRnUwRGhrak1OMEFhN2NaWFJZb1VLeTJqQmxYU3FuUVdiOVR0cjMvWE16RjQvZWJoVkY0OElCdUV1L2xxeW01M09ma0FObFJyU0ZqUzlvRFNRL2hkYkR5aWtQbjhXSTN4TGwzQXhxSndmeUhjaS83S2t1TTlNU0JzVzRJMTh3SGpqNDVsWVArY0p6aXZubzB3a0hTRlp4MUVtZk9yV20rUUVwaWZuZFZXbWhXQWNBRUxHQVhiNkVSSWtNWjZWdkpneitLM0hvOVBtNmxCa0xkdzBmd1pRb0dCa1JiZVNUQXpXbi82aUdQZkM3aFY5RE0zc1VnWmUwaXRpL3V2aUxUK2pVSVNpYXNjVk1WUEd6VDIxRlZJUEdGbkpjRHFkQ0lmVGQ0bkhmTVFCQklpVDBVYXZhT2M0U3FFcGVkM0QvY1plRDR1Z0lJWVNGVHhBV1dDTUgxZjh2N210UVhhOFVuMnYwQkhJaDhoUlk5TWlwZHZoY3RQV29xNTN3RWhTK3M2bnp3Z0NKbElkRlR4VUtYREw4TEozY21ZOStZN0NYR3dHajdPZWNLWGpDUGlmM3lvSy9tWHRJM0VoeWFybXJwcHd0c0N5TnNMME1qdUpBUXVjOVRLTjV6elNQY1Z5VDJqaG5GMzFkZ2RvZXR0ci9QUzBVTVJsK2FTVExES1l6KzRFSUNFNTRvazZ5YmltZFBBVTlCQUtXSkR0MUNLdnJOZkRiaTRmL05JRTNiQXpNcDAvSTE2Qlo1SUE0WkVHMi9HWmFIeFhYdmkrNDZLTE5abWplNG93Ty9wVEQxOEtWcDhIcFJmRFBKaktQb2g4Mk5JMEszQ3NnREdtRHR5d2FXbEh3WlJ1WnRsOFFkQXcrZ29nVnl1bWs0d2ozZ3d6KzF0cytObEh5SDVENm9IUlRJUldNa0N2YXhvdUlPdlRBS3lWRFFxN2MzcWk3ZHc0blkwelB6czVhbTR5dm00MHNQd3VOTEpXcmhmOWsrMW8yZXl6bmNFekNOeW9WaW82Rkt5N2lFREllZlBHNzMvclVlN3o3QS9qUEoxZVhET2RtN1J4S1hoMXZKNzZ1Q080aEdCMkdDWlI0SkFqenFyRjlHRVRPYmZCM0dMcHZ2WkpicHlxdEpSUzlNQmliRE80Ym9yam41VWk1Y2xDMUJwL1d0V1c4NVVjSXUxWTU0eHRrdjg0cXBQaWYzUGc4cHNRS3dVRG5Kc2lVbDVTOGt3blZDUXRmQzNOK2JXdjYrSHV6Tm5tMEpDNjRzRy96ZS9PZi9OYXBKVzJiY0FCVkloekZiVlRtRlZWK2swNkRxSDY0SDdyenZhMi93WWp4S3dJL0k3ZEs1Q3lBZFljU3pkOGpONVNMQTdOVEk4SnQzQWRvRXZ5bWdJT1lZVnFBMWZpS2M0Z1YvMzBoVDRxY2JTaXJmZzJWMHd6Q1F4Y1RhaitQblhZVExUaDZDQy9sZTQ3SW1LWnBYN2FvSXpyL0VYR2ZvL3VDb3Q2T0J1STRpVHhBOTJhRWxXWlRNVEl0TkxSRUpOK3NQYWFXZUwzbXVHVFRMRHkwVm11RmVSVUJ4Nmo2NE1wNllvZFRzNXdtNlhpY3Fzc0Q4aUVOb0p3L3RJU2o5T0VDWmFWenAzYXlsdlhDRmRhTzdrQTBEamNQZXZkdGtkRXNxb2tGSHlzMm5UcmIydkVCazNMSHl3YitXZk4xcTlZalZwdEdZdityc0p3Y3gwaGE4NU8rWHJTdkozVUxBV2ZXM0tuOWlkMXNrT0w2QXhDQmpUMHlSR09vcnNKLy84b05BMXc0aENlMzJidmFDdkdxUUJyR2o1cnFPZDVJaHhQdDJYYUFjV0hyNmxraXJjdHZ1R1o1cVRtOENSK1c1UkRGNGdRbTluUElQeERQa2tTNkpkRjFqd1RqZjN3NGRwNTZCbTBHejhOSmtqR3FqZmFlOGx1YkRDK1Z1d0Z1Y2RJVmdkbDBZVFVTUEorWVY1MjBmWDdXa3hZRkJqc3ZranI1THZ3aVF6L1B0azdhbFJZMHNWdDBXcWgrRWk1Q0xQemlRemtQQnJpLy9yNWZVQkU0Q1V6KzZhUHRsMWJSclRoNmRKVFdSSUpKbVVTSkFnNlVJL2JKejg5UDUvMU96UzBoZCt2WS9KT0Q4czhJUFNja3JKdU5BNjIyM243REd2QUtpYjZod2R5QVErbUVuWkhrR0JMY0hUOEVmeTI4b3Vid1pUMGtzdWFEdnJRSzRuaHh1Z0kwa1dpUGN4MmkrY3J2Q29zSmNJczVYczI4Q2xQNUdjZ3dnbkhGSmc3dTVvWHo5MVMyU1owK2pIRmJlbXZ6RmJMbnk2QmFxSFA1dm9qR2xpcTZYeld2bGV5TkRsVGFlU2x2ZFdseXBVSDQxTXJ4cE5iWDNmbEhrYXBaYkV4eWpvemNaelBsSDhsbENpUG90eWNqOHlJakNDcWhpZ2dxU29XR1JYV3ZWT2lKU3VMUkVyaEZFMkxaMWp2bHBDQm51cEF6YThpYU5TU0xoZFZGbmJncEhHQjloRWlNUEdmbnlrZ25uVGoyQ0dFU0VxUGRJckZ5RXA1aGdJTVFWWW51ZkhXaitXdWwwcVdMT2NLblczSUMwa3hVNk9NK1dwOVdUOTEzZHE3NFFJUFhmZjhOWFoxbmtFNmhFSDBLSHgvb1RWNHdWK0ZuczFoNGpMWkppTjQvWmxVc3JQTUVoSHRmVFBBUkVVL2ZHWkpNTHdRRldJcCtXclZYaW43KzB5L2xYRHE5d3ZBU0hmQjI0SDJKTXY0L3NSZlJWQWZoNnAxOEQrako5cStMWWJTeTRUaTFWSlhEWkhMRmxjUE0vMTU5ZTl3aDF3U0ZDOFhPa1NVR01GQVdody9HNmEwRmRUaWlQVzFITUlpOGtaVkt0NUxxZDBXc1BhS1YzTUVUWTZpTjZobzZsVTJIRnRmdWJXMHZxZER2bjNNSFl3YjhwL05xcnZpdlRkakNSVzF4YldMbldlZjRETWNiSysrRSs1TWlUdW5KOWxHWHI1enBSVlAyOE05VWpoSzZuOVpqOHloZWxCTnVDY01MTDEvSHppb0ducFpDWDN0N01sQkcvbDc2b1pHbFRQdjIyZkRMeGFzWFFodFJZM294aGpoMlU2R0RseE03NFl1K3BSL3oyY3Btbk9GcWVjbTB2MURNTTBUdEVrTFBQYTgrdkRSZXl0SUNjS0NPbDlhaFg1VmVCTEFIMzRneDRHQVNraE0rMzZ0UXNuWTRVT1A4ZU96UnkwUkZ3NER4MEVTU1BxU0Y3TEdZRkE0ckp1ZlZ2My9NVElzSGdBTkdtZ3VPWWtuaDJkbTNhYVFIdmdWMnBkTXV5b01HWEpqWnVYM1Q2M2hQUHNUdk9Wdml2RmpnZTFBZE42V0ZDT1czdzBJV2hvNXRIS1I4V3V4S1c4NE44Mno5dVNUYmZMVExydXlhcUFZT2Y3aGxGUnZtUzVneTlHWkxVSmw2dkJPYzNoUEd6NTJkTUFjd24zZ0NwS2JnWWprZHJpenR0b2RrSGl5OGhQUFlRVzhhSytVZlJXRHNWd2F5U2JxY0QyUktkOXdWdTZkTzFzOFUwWmN4azJJQkFHWDQzN2NBQnhIRTgwRU9LZ2FCWE5rRUI4UFUwcElnOGIxSHVGQ3MzaXhGems0b2FqMm9VKzAxczZoa2RzQU1SS1A4YTRaUEErVEpoeEdqM3RyMVltZDduVVdvU01XcXA1emNNWjlMQk1rUXY5Z3hmbXNicVUyYi9kYVhYT1ExNEhEeDZzKzZJcWx5S05lRUJRbndXRVZqdEJEa2xzV3NHWlBsVDJOUnVyaDIzUmoyVEs2ZnM0a1dVYWNESHpPb0VhSkNJM3pReW5FWEhNRWZMaEhBUVhUTy8waDFuaVdXQ1M1YXY5QUpYUmF2VkJqeW1RT3RxQlZQbEJmalBvMWpOUElEaUMzeW9ieGNhOXQxdXIrZ3JkUjNydUEydllDVkJlUXNldjBnYStRenIvV0hneHJjQ3NWRzZnWGhTQmVkbnZJZjFyeDVqR3J3SXE5WEN6ZGpheXk5VnNLMndyYWJYRkhmcVpWSFVaaUNnZUtZcEZueW1ZWm40N1VnRXNUMjZVMDFFa3grVkpFRDF6THk1RUxNWWprZm1UaUI4eHJJbUpHMFpLbmpmWUFjS3IrV24yUUszVkpjRzNVVjlSMUM0K243dS9YaG5MZmw0MFdhanVjWFd4dmJBRFlJcGR3SFZLNTNTMWxDaGY0dFVDdTRreWZwSEE2cGtsWkVNdEpGRUlYL2xoZ0JVQzc5Z01zSWdpblNVL2dEWmY5OXNPRjhDU0prUEJkTGVUWk1KYjNQWkw3RXVsM2diRUxhc0hyQUNDcDcxeUhEaEs3cGVNbnprVVhKWUJvb3lwTllnek9OQkQycjZYZVR1OVF3cC9uRHhCU0R4SXJsR3dZdXV0c1ZCWDhtVWJ1MTRjMHJLNWQyZy9oUnhPWEV6VEgyeVp1aXVRSGpuMjlINFNtcGNnS0lnYUl0VkxRYk81VHlOb3o0MlRXaTI2MzFjd2huZ25ZTzgrTXN4NUdWYUFsNXU4ckdxNitlNVVvbUlCOHd6WUNQZnVVU0ZEWFNPdERwTlk5ZEw5Zms0NjhYRGhwTXVkTDVQQmtwUVNsMkZ3L2RHNlUzc1F6aXhVaXM0eGl0OGNWdUVISlJXRHdlSEdIdmV6VjJkNlBncVpWVC9hWEJlVU9RRmNUcmNSbHUyeEFaV3o2QWkyZnFCRy9WdzdQZFI2YU1ZbnJUMkRMTi93MU80QmNKbkl5UEFXVjRrUFBmNXVvM3VrVzFZTzljcTJFWjdRRm0rWlFsSVhEeGVSNzRUMmF2dWUwQ2huNFJsblFDcHh2cGMxVXNLTjRXcGJ5QkN0QzhCNGNnRTd5ZjZEbE0zbGpZaGJFUERCYnlwbFQrNmZQYlpPVE44Unp0N1hNdEFRcUx4cmE3RVBhc2xtOU96T2lYSGdLRit4NGNlL3hTVUI2NWlOVWE1enRMSllZV05EeUJIc0ZPZWEraXo4TDRxWVpaRW0zamhCRW91a21WZUFjeUZqbEpweTlGRzhYZWp3dFNoMWNBS3paMnhHSm5pVHNwTnNDYVV0OGhNeG93N1Q1NEV5cXEwNHluK2JXZXBWOFI0RFovci9OTEFzdW5ZSktoTlN1Z1hrMVZSaTJyM1NrclJuNnhqYjc2NWhXVTl0TXRMeWYvTFFtdG9JZXFqTnVHL1E3dFhrY3pTck9XRUJ2OHJ0WHpWKzgvQWtla0NWcTFWY3F0bzhRMkg0ekp0ckMzZnB2T2FlSmNaQVM3WlZ4RmE2WC91Q0dkR0FqQXJHVEg4ODk4Nmp0ckpGaW5pR3FrWWhPSlMyNHlkUndjOUE1ckpLdkZwVTZReEhRWi8rQndmQU16UTc1N3V2MDF6ZVBmNVFDL1htblo1K0NENG1GWWZYV25VZzRWYXJSZXViOC9ySFRrSit0aDNkL2YxeXEvbmk3K3d0THhlTkhaS2F5b0dFMkpMQ2dvaUllSDk0cUFPYUl4LzVLNEJnNWZFYzdYcDJkZHFYU200M0dicGM4emI4SjBjdW9makFKNVNhTytObHBYTTM3NHpCV2d3VG8yT2J2dysrbmhSakZEUUZOYnU4MXVlMUFTMzFqVGFiMDdrRllocmNuYjIwODJJNEJRT0ErYmd2L0RCeEppWWwzWGJidzdwSnlFS3R2MWJxdWxCaTVPVGdlbjBXS1AvV0M0R0JuU0p1ZlRqS2w5N1E0dlQ5eUhDcjJPMVgwSGJDaTJlNGlLUWVSYjZZNlhwMU1LQllYNHl5Rzk1NHVqaFZwRFFaby9tTVcvVTRRZTF6Rm1abVlVTlFZSzVGT2Z6NEtGNU1JRndZR3dPL0ZEU1N4SkNRbnZhSVgybVU3bzZlbGhmWWRDb2IxV0dUV2RyOVE3SnhlQmpQVjFmZit1czcwY1ZEcDYrdk03RC9MbzNRbHhsQ2xRak14UjFkSnhxVnA1eWgvVUVlUExmTm1rZ3VwUDNiZ3dpaUZqSHg4c3R3Y1RTc3llZkhFVFpLNXV2Rjl1L3IyNDVKeVZUa2FqVHRDd1BaeGxBamkrbTRScEYyb0w2VXRRS2YvOER1ZmJ1WnZwWGJFVjYrRlFwdDE4Y1RrbVJHdlJ4L0U2WmpEQy9ueER2SFpCSUZlK1RLcys3QzNUdjduaGl4Vm5xRm45WWs1T0RwRlZZRTVSWGw0ZXJIVW5zakxLZ0NXZFB4b2Ftc2ZsQ0k5RUxodWkxVSs1Z3AyZG5hNnVMc0k2TGlFWUh4R0ZkUDZyZis5YnlwcVRkTjJLZi8zNmFEd3l3aE9pWWh4V2F6Sm1QVjlGbGNoVW9sS2k5N2hCWURLV0VXbVVlNGxFblVDMHZ0eHMvMTZ0VEVwV052eDdxNW1aR1UzY1BteUd6ZHI1STJ6UEdWbHVjVHo4SFlxanFxckt4OGYzblkyU2g2ZXhwT1FBTnJObE1QVDNVeDY3RlJqT1Z6YUpPVFNuQ2ViRytZYzRxY25KeVFhckpTZVlEWUo3c0NRNWRnaTNXcThVQTZDbjNtZHJYVGRRYisvRDJmTFYxZFd3TU5SdHFIbWFtVVppdStQaDdFS3RDUWNIQjFIUVFILy91SG05RnRPZC9qUWRsYUxsejJRT2sxR0JpOVFnNzZkRFBaQXBaMHBkWFYzRWZ4QThsSmVmSHlsN2tqRHRjWFV3QS9PTmdzN09lZ3B0YVZ2bFA5aEFJQkNYZitCdFNVSDVYU28zREl2TFJxc2xia2VpRG1qbGhFQU92R0lhTDViNFNEUWpxLzRJNnZ2b0NtTzRBZFdjM1JoK3F1RjMvWkQzM2NjYmdyZ20wL0RXcTdDV25zL1R0UFlMS1pONEttL3V4NUo3SFFHTXVOQlB0NmxhOFJONzFlZFZ5WFNBbTZkRFBlSkl3UnFxTnlpQ0haSEo0Wklid3lTeTF4TnNqMENOSjc0WFNSTWR2bnNJYnFYMHdiTGs5b0dkaGtMOGRKQ2ZaRUtCWk15VjVsMXNrU255dlVpSjl1QmQrcWlwVnRkVTArcGtJTHBXQVUyV2c2RldoM3lDYXBMeHRiQURMMWZPdUF3SHBraHRYZml1K0hqZEFHRis1eTdCVytDTDM1SlJLWHp2VHczV0hYZ2tSbnhFQ0YvNzBqYjRtL0duWkNKZW5SUFRFbWMrY0FvMldiQUxpUTBPQ09ObEo1VUxidTNjSmMwUnZhb3V1UEc4b21oNDUxQ1lDQlJVUUJlV1E1Y0NBa1J3ajV4RWNNWHZiRGp4eHlSRFZPS3plTFNZY0plQm5rbUZ3ajdSMm9nOXU4TklHbVE0Z09wV1NHNUNic3hhRi94cS9BZ1VoU0FLejFxdWZmY0syWTh1ekEvekhpZDlJUzJRdURVVWtUQ3hOcG5vanVsYmd4Z0p4K2dIS2FBQXJYRnFuL01ua0F4Z3ZBdGI0eFhFVE1BZ2lzN1kxSmdUVmZCbnE2WEJFWWRIZmc1RmhhM0pwZ0krcGZjTEE4bUZoQUsyTXlqWkZJMjFIM1JJSmRueDMyRlc1cUJoUUNiZHdRRzBabzFEMjA3dW5henIxR2p3aW44WHowUDZEclZaSjlCYlY5WURqQUhPcTcxMGNwMVNJQXhPZEFydFd3NVJrTEhiVnlCdXd0eUlTQVFUSENRbzdKQ0RDL05MazNpbkdjNEN4RTMrVlI4R1gwc0hlcmtYRzFWWHlHZWE5MENFZG5rQzlxRllROE9zakxmVFR1SnNFUWF6aCtzQk9sbjArTjdtR2piUjRpWXUrRFBzY0VxSGJIQ3A1MlpqQmp2YXlZTXRxcXN3RHkwbjhrVXVZd0I5Nm45dkRVV3ZoclZIcGxUdkhEUjUreWgxL3pXL3NIYVNob25KU3V2azFPVVdmL05ucVdzTFEvU3AxVVF0dmwzclc5OHNaR3dmclAvakE0L2ZMMGlxSk8zQlF5QjVMUUFHYVhFRnNZcFBFTC8vQVZCTEFRSVVBeFFBQUFBSUFCdXlXRms4WVRDQ3NBRUFBRGtFQUFBTUFBa0FBQUFBQUFBQUFBQzJnUUFBQUFCa2IyTjFiV1Z1ZEM1NGJXeFZWQVVBQjlaV0dtZFFTd0VDRkFNVUFBQUFDQUExVzFoWjI2NTZDZWdQQUFBMEVnQUFDQUFKQUFBQUFBQUFBQUFBdG9IYUFRQUFiVzB1WW10cGQybFZWQVVBQnplK0dXZFFTd0VDRkFNVUFBQUFDQUFic2xoWllKU0ltNmdDQUFCNUJRQUFEd0FKQUFBQUFBQUFBQUFBdG9Ib0VRQUFiVzF3WVdkbEwzQmhaMlV1WW1sdVZWUUZBQWZXVmhwblVFc0JBaFFERkFBQUFBZ0FHN0pZV1RUaWtYcnFDZ0FBRm5RQUFBMEFDUUFBQUFBQUFBQUFBTGFCdlJRQUFIQmhaMlV2Y0dGblpTNTRiV3hWVkFVQUI5WldHbWRRU3dFQ0ZBTVVBQUFBQ0FBYnNsaFpqSXRjTi9zQkFBRDFCZ0FBRlFBSkFBQUFBQUFBQUFBQXRvSFNId0FBY21Wc2N5OXdZV2RsWDJadmNtMWhkSE11ZUcxc1ZWUUZBQWZXVmhwblVFc0JBaFFERkFBQUFBZ0FHN0pZV1NUdzIvZzZBQUFBT2dBQUFCSUFDUUFBQUFBQUFBQUFBTGFCQUNJQUFISmxiSE12Y0dGblpWOXlaV3h6TG5odGJGVlVCUUFIMWxZYVoxQkxBUUlVQXhRQUFBQUlBQnV5V0ZuZUxEbnk2UU1BQUlZMEFBQUpBQWtBQUFBQUFBQUFBQUMyZ1dvaUFBQjBhR1Z0WlM1NGJXeFZWQVVBQjlaV0dtZFFTd0VDRkFNVUFBQUFDQUFic2xoWnNBay90UGNvQUFBbUtnQUFEUUFKQUFBQUFBQUFBQUFBdG9GNkpnQUFkR2gxYldKdVlXbHNMbkJ1WjFWVUJRQUgxbFlhWjFCTEJRWUFBQUFBQ0FBSUFDVUNBQUNjVHdBQUFBQT0iLAoJIkZpbGVOYW1lIiA6ICLlr7zlm74xLmVtbXgiCn0K"/>
    </extobj>
  </extobjs>
</s:customData>
</file>

<file path=customXml/itemProps57.xml><?xml version="1.0" encoding="utf-8"?>
<ds:datastoreItem xmlns:ds="http://schemas.openxmlformats.org/officeDocument/2006/customXml" ds:itemID="s:customData">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otalTime>0</TotalTime>
  <Words>31567</Words>
  <Application>WPS 演示</Application>
  <PresentationFormat>宽屏</PresentationFormat>
  <Paragraphs>1500</Paragraphs>
  <Slides>20</Slides>
  <Notes>0</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20</vt:i4>
      </vt:variant>
    </vt:vector>
  </HeadingPairs>
  <TitlesOfParts>
    <vt:vector size="42" baseType="lpstr">
      <vt:lpstr>Arial</vt:lpstr>
      <vt:lpstr>宋体</vt:lpstr>
      <vt:lpstr>Wingdings</vt:lpstr>
      <vt:lpstr>黑体</vt:lpstr>
      <vt:lpstr>Lato</vt:lpstr>
      <vt:lpstr>Calibri</vt:lpstr>
      <vt:lpstr>Times New Roman</vt:lpstr>
      <vt:lpstr>BankGothic Md BT</vt:lpstr>
      <vt:lpstr>Yu Gothic UI Semibold</vt:lpstr>
      <vt:lpstr>方正粗黑宋简体</vt:lpstr>
      <vt:lpstr>仿宋</vt:lpstr>
      <vt:lpstr>华文行楷</vt:lpstr>
      <vt:lpstr>微软雅黑</vt:lpstr>
      <vt:lpstr>Arial Unicode MS</vt:lpstr>
      <vt:lpstr>等线</vt:lpstr>
      <vt:lpstr>Times New Roman</vt:lpstr>
      <vt:lpstr>Cambria Math</vt:lpstr>
      <vt:lpstr>等线 Light</vt:lpstr>
      <vt:lpstr>Wingdings</vt:lpstr>
      <vt:lpstr>Calibri Light</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Existing guidelines for submissions</dc:title>
  <dc:creator>Microsoft Office User</dc:creator>
  <cp:lastModifiedBy>Fei</cp:lastModifiedBy>
  <cp:revision>49</cp:revision>
  <dcterms:created xsi:type="dcterms:W3CDTF">2024-02-12T14:03:00Z</dcterms:created>
  <dcterms:modified xsi:type="dcterms:W3CDTF">2024-10-25T08:28:55Z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A895CDA01C2F43B5AC5EBC790A43DD08_13</vt:lpwstr>
  </property>
  <property fmtid="{D5CDD505-2E9C-101B-9397-08002B2CF9AE}" pid="3" name="KSOProductBuildVer">
    <vt:lpwstr>2052-12.1.0.18608</vt:lpwstr>
  </property>
</Properties>
</file>