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39" d="100"/>
          <a:sy n="39" d="100"/>
        </p:scale>
        <p:origin x="192" y="-28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doi.org/10.1016/j.corsci.2022.110772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hyperlink" Target="https://doi.org/10.1016/B978-0-08-103003-5.00027-8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doi.org/10.3969/j.issn.1673-5005.2021.03.017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7441" y="1534000"/>
            <a:ext cx="17937188" cy="3907429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zh-CN" altLang="en-US" sz="9600" dirty="0">
                <a:latin typeface="+mn-lt"/>
                <a:ea typeface="+mn-ea"/>
              </a:rPr>
              <a:t>电场指纹无损检测技术高通量</a:t>
            </a:r>
            <a:br>
              <a:rPr lang="en-US" altLang="zh-CN" sz="9600" dirty="0">
                <a:latin typeface="+mn-lt"/>
                <a:ea typeface="+mn-ea"/>
              </a:rPr>
            </a:br>
            <a:r>
              <a:rPr lang="zh-CN" altLang="en-US" sz="9600" dirty="0">
                <a:latin typeface="+mn-lt"/>
                <a:ea typeface="+mn-ea"/>
              </a:rPr>
              <a:t>仿真计算 </a:t>
            </a:r>
            <a:r>
              <a:rPr lang="en-US" altLang="zh-CN" sz="9600" dirty="0">
                <a:latin typeface="+mn-lt"/>
                <a:ea typeface="+mn-ea"/>
              </a:rPr>
              <a:t>App </a:t>
            </a:r>
            <a:r>
              <a:rPr lang="zh-CN" altLang="en-US" sz="9600" dirty="0">
                <a:latin typeface="+mn-lt"/>
                <a:ea typeface="+mn-ea"/>
              </a:rPr>
              <a:t>开发</a:t>
            </a:r>
            <a:endParaRPr lang="en-US" sz="9600" dirty="0">
              <a:latin typeface="+mn-lt"/>
              <a:ea typeface="+mn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</a:rPr>
              <a:t>蒋涛，姚万鹏，李焰*</a:t>
            </a:r>
            <a:endParaRPr lang="en-US" altLang="zh-CN" dirty="0">
              <a:latin typeface="+mn-lt"/>
            </a:endParaRPr>
          </a:p>
          <a:p>
            <a:r>
              <a:rPr lang="zh-CN" altLang="en-US" dirty="0">
                <a:latin typeface="+mn-lt"/>
              </a:rPr>
              <a:t>中国石油大学（华东）材料科学与工程学院</a:t>
            </a:r>
            <a:endParaRPr lang="en-US" dirty="0">
              <a:latin typeface="+mn-lt"/>
            </a:endParaRPr>
          </a:p>
        </p:txBody>
      </p:sp>
      <p:pic>
        <p:nvPicPr>
          <p:cNvPr id="34" name="图片占位符 33">
            <a:extLst>
              <a:ext uri="{FF2B5EF4-FFF2-40B4-BE49-F238E27FC236}">
                <a16:creationId xmlns:a16="http://schemas.microsoft.com/office/drawing/2014/main" id="{C4FC12AC-1CA9-54DC-57AF-2AA2EC7B45C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" r="1446"/>
          <a:stretch>
            <a:fillRect/>
          </a:stretch>
        </p:blipFill>
        <p:spPr>
          <a:xfrm>
            <a:off x="0" y="-33338"/>
            <a:ext cx="12557125" cy="12209463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6283989" y="21687824"/>
            <a:ext cx="15434125" cy="6856707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zh-CN" altLang="zh-CN" sz="4800" dirty="0">
                <a:effectLst/>
                <a:cs typeface="Times New Roman" panose="02020603050405020304" pitchFamily="18" charset="0"/>
              </a:rPr>
              <a:t>图</a:t>
            </a:r>
            <a:r>
              <a:rPr lang="en-US" altLang="zh-CN" sz="4800">
                <a:effectLst/>
                <a:cs typeface="Times New Roman" panose="02020603050405020304" pitchFamily="18" charset="0"/>
              </a:rPr>
              <a:t>1</a:t>
            </a:r>
            <a:r>
              <a:rPr lang="zh-CN" altLang="zh-CN" sz="4800">
                <a:effectLst/>
                <a:cs typeface="Times New Roman" panose="02020603050405020304" pitchFamily="18" charset="0"/>
              </a:rPr>
              <a:t>为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电场指纹技术仿真计算</a:t>
            </a:r>
            <a:r>
              <a:rPr lang="en-US" altLang="zh-CN" sz="4800" dirty="0">
                <a:effectLst/>
                <a:cs typeface="Times New Roman" panose="02020603050405020304" pitchFamily="18" charset="0"/>
              </a:rPr>
              <a:t> App 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计算流程，通过</a:t>
            </a:r>
            <a:r>
              <a:rPr lang="en-US" altLang="zh-CN" sz="4800" dirty="0">
                <a:effectLst/>
                <a:cs typeface="Times New Roman" panose="02020603050405020304" pitchFamily="18" charset="0"/>
              </a:rPr>
              <a:t> MATLAB 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进行模型参数设置并对</a:t>
            </a:r>
            <a:r>
              <a:rPr lang="en-US" altLang="zh-CN" sz="4800" dirty="0">
                <a:effectLst/>
                <a:cs typeface="Times New Roman" panose="02020603050405020304" pitchFamily="18" charset="0"/>
              </a:rPr>
              <a:t> COMSOL 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计算的仿真结果数据进行提取、后处理和存储，实现了不同模型参数的高通量计算，加快了电场指纹技术的仿真计算过程。同时，基于仿真数据分析了电极布设方案、电流大小、温度波动和检测对象初始壁厚等不同因素对</a:t>
            </a:r>
            <a:r>
              <a:rPr lang="en-US" altLang="zh-CN" sz="4800" dirty="0">
                <a:effectLst/>
                <a:cs typeface="Times New Roman" panose="02020603050405020304" pitchFamily="18" charset="0"/>
              </a:rPr>
              <a:t> PMM 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采集电压的影响，建立了点蚀形貌参数反演算法。</a:t>
            </a:r>
            <a:endParaRPr lang="zh-CN" altLang="zh-CN" sz="49600" kern="100" dirty="0">
              <a:effectLst/>
              <a:cs typeface="Times New Roman" panose="02020603050405020304" pitchFamily="18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48062" y="39623894"/>
            <a:ext cx="15220541" cy="2315228"/>
          </a:xfrm>
        </p:spPr>
        <p:txBody>
          <a:bodyPr/>
          <a:lstStyle/>
          <a:p>
            <a:pPr marL="304800" indent="-304800">
              <a:lnSpc>
                <a:spcPct val="114000"/>
              </a:lnSpc>
              <a:spcBef>
                <a:spcPts val="0"/>
              </a:spcBef>
            </a:pPr>
            <a:r>
              <a:rPr lang="en-US" altLang="zh-CN" sz="1800" dirty="0">
                <a:effectLst/>
                <a:latin typeface="+mn-lt"/>
              </a:rPr>
              <a:t>1. Sahu, S., &amp; Frankel, G. S. (2023). Effect of substrate orientation and anisotropic strength on corrosion pits. Corrosion Science, 211, 110772. </a:t>
            </a:r>
            <a:r>
              <a:rPr lang="en-US" altLang="zh-CN" sz="1800" u="sng" dirty="0">
                <a:solidFill>
                  <a:srgbClr val="0000FF"/>
                </a:solidFill>
                <a:effectLst/>
                <a:latin typeface="+mn-lt"/>
                <a:hlinkClick r:id="rId3"/>
              </a:rPr>
              <a:t>https://doi.org/10.1016/j.corsci.2022.110772</a:t>
            </a:r>
            <a:endParaRPr lang="zh-CN" altLang="zh-CN" sz="1800" dirty="0">
              <a:effectLst/>
              <a:latin typeface="+mn-lt"/>
            </a:endParaRPr>
          </a:p>
          <a:p>
            <a:pPr marL="304800" indent="-304800">
              <a:lnSpc>
                <a:spcPct val="114000"/>
              </a:lnSpc>
              <a:spcBef>
                <a:spcPts val="0"/>
              </a:spcBef>
            </a:pPr>
            <a:r>
              <a:rPr lang="en-US" altLang="zh-CN" sz="1800" dirty="0">
                <a:effectLst/>
                <a:latin typeface="+mn-lt"/>
              </a:rPr>
              <a:t>2. Wu, C. H., Yao, W. P., T, X., &amp; L, Y. (2021). Compensation Factor on Pitting Corrosion Via Field Signature Method Based on BP Neural Network. Journal of China University of Petroleum (Edition of Natural Science), 45(03), 142-147. </a:t>
            </a:r>
            <a:r>
              <a:rPr lang="nl-BE" altLang="zh-CN" sz="1800" u="sng" dirty="0">
                <a:solidFill>
                  <a:srgbClr val="0000FF"/>
                </a:solidFill>
                <a:effectLst/>
                <a:latin typeface="+mn-lt"/>
                <a:hlinkClick r:id="rId4"/>
              </a:rPr>
              <a:t>https://doi.org/10.3969/j.issn.1673-5005.2021.03.017</a:t>
            </a:r>
            <a:endParaRPr lang="zh-CN" altLang="zh-CN" sz="1800" dirty="0">
              <a:effectLst/>
              <a:latin typeface="+mn-lt"/>
            </a:endParaRPr>
          </a:p>
          <a:p>
            <a:pPr marL="306000" indent="-306000">
              <a:lnSpc>
                <a:spcPct val="114000"/>
              </a:lnSpc>
              <a:spcBef>
                <a:spcPts val="0"/>
              </a:spcBef>
            </a:pPr>
            <a:r>
              <a:rPr lang="en-US" altLang="zh-CN" sz="1800" dirty="0">
                <a:effectLst/>
                <a:latin typeface="+mn-lt"/>
              </a:rPr>
              <a:t>3. </a:t>
            </a:r>
            <a:r>
              <a:rPr lang="en-US" altLang="zh-CN" sz="1800" dirty="0" err="1">
                <a:effectLst/>
                <a:latin typeface="+mn-lt"/>
              </a:rPr>
              <a:t>Wold</a:t>
            </a:r>
            <a:r>
              <a:rPr lang="en-US" altLang="zh-CN" sz="1800" dirty="0">
                <a:effectLst/>
                <a:latin typeface="+mn-lt"/>
              </a:rPr>
              <a:t>, K. (2021). Corrosion monitoring using the field signature method. In L. Yang (Ed.), Techniques for Corrosion Monitoring (Second Edition) (pp. 571-585). Woodhead Publishing. </a:t>
            </a:r>
            <a:r>
              <a:rPr lang="en-US" altLang="zh-CN" sz="1800" u="sng" dirty="0">
                <a:solidFill>
                  <a:srgbClr val="0000FF"/>
                </a:solidFill>
                <a:effectLst/>
                <a:latin typeface="+mn-lt"/>
                <a:hlinkClick r:id="rId5"/>
              </a:rPr>
              <a:t>https://doi.org/10.1016/B978-0-08-103003-5.00027-8</a:t>
            </a:r>
            <a:endParaRPr lang="zh-CN" altLang="zh-CN" sz="1800" dirty="0">
              <a:effectLst/>
              <a:latin typeface="+mn-lt"/>
            </a:endParaRP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r>
              <a:rPr lang="zh-CN" altLang="en-US" sz="5400" kern="100" dirty="0">
                <a:latin typeface="+mn-lt"/>
                <a:cs typeface="Times New Roman" panose="02020603050405020304" pitchFamily="18" charset="0"/>
              </a:rPr>
              <a:t>采用 </a:t>
            </a:r>
            <a:r>
              <a:rPr lang="en-US" altLang="zh-CN" sz="5400" kern="100" dirty="0">
                <a:latin typeface="+mn-lt"/>
                <a:cs typeface="Times New Roman" panose="02020603050405020304" pitchFamily="18" charset="0"/>
              </a:rPr>
              <a:t>COMSOL </a:t>
            </a:r>
            <a:r>
              <a:rPr lang="zh-CN" altLang="en-US" sz="5400" kern="100" dirty="0">
                <a:latin typeface="+mn-lt"/>
                <a:cs typeface="Times New Roman" panose="02020603050405020304" pitchFamily="18" charset="0"/>
              </a:rPr>
              <a:t>和 </a:t>
            </a:r>
            <a:r>
              <a:rPr lang="en-US" altLang="zh-CN" sz="5400" kern="100" dirty="0">
                <a:latin typeface="+mn-lt"/>
                <a:cs typeface="Times New Roman" panose="02020603050405020304" pitchFamily="18" charset="0"/>
              </a:rPr>
              <a:t>MATLAB </a:t>
            </a:r>
            <a:r>
              <a:rPr lang="zh-CN" altLang="zh-CN" sz="5400" kern="100" dirty="0">
                <a:latin typeface="+mn-lt"/>
                <a:cs typeface="Times New Roman" panose="02020603050405020304" pitchFamily="18" charset="0"/>
              </a:rPr>
              <a:t>开发了电场指纹技术高通量仿真计算</a:t>
            </a:r>
            <a:r>
              <a:rPr lang="en-US" altLang="zh-CN" sz="5400" kern="100" dirty="0">
                <a:latin typeface="+mn-lt"/>
                <a:cs typeface="Times New Roman" panose="02020603050405020304" pitchFamily="18" charset="0"/>
              </a:rPr>
              <a:t> App</a:t>
            </a:r>
            <a:r>
              <a:rPr lang="zh-CN" altLang="zh-CN" sz="5400" kern="100" dirty="0">
                <a:latin typeface="+mn-lt"/>
                <a:cs typeface="Times New Roman" panose="02020603050405020304" pitchFamily="18" charset="0"/>
              </a:rPr>
              <a:t>，实现了含点蚀管道</a:t>
            </a:r>
            <a:r>
              <a:rPr lang="zh-CN" altLang="en-US" sz="5400" kern="100" dirty="0">
                <a:latin typeface="+mn-lt"/>
                <a:cs typeface="Times New Roman" panose="02020603050405020304" pitchFamily="18" charset="0"/>
              </a:rPr>
              <a:t>高通量</a:t>
            </a:r>
            <a:r>
              <a:rPr lang="zh-CN" altLang="zh-CN" sz="5400" kern="100" dirty="0">
                <a:latin typeface="+mn-lt"/>
                <a:cs typeface="Times New Roman" panose="02020603050405020304" pitchFamily="18" charset="0"/>
              </a:rPr>
              <a:t>电场计算、二次数据处理和数据存储，加快</a:t>
            </a:r>
            <a:r>
              <a:rPr lang="zh-CN" altLang="en-US" sz="5400" kern="100" dirty="0">
                <a:latin typeface="+mn-lt"/>
                <a:cs typeface="Times New Roman" panose="02020603050405020304" pitchFamily="18" charset="0"/>
              </a:rPr>
              <a:t>了</a:t>
            </a:r>
            <a:r>
              <a:rPr lang="zh-CN" altLang="zh-CN" sz="5400" kern="100" dirty="0">
                <a:latin typeface="+mn-lt"/>
                <a:cs typeface="Times New Roman" panose="02020603050405020304" pitchFamily="18" charset="0"/>
              </a:rPr>
              <a:t>电场指纹技术仿真数据库的构建。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ct val="114000"/>
              </a:lnSpc>
            </a:pPr>
            <a:r>
              <a:rPr lang="zh-CN" altLang="zh-CN" sz="4400" dirty="0">
                <a:effectLst/>
                <a:cs typeface="Times New Roman" panose="02020603050405020304" pitchFamily="18" charset="0"/>
              </a:rPr>
              <a:t>随着管道运输在运输业中越来越重要的作用，对管道腐蚀部位进行精确的检测也尤为迫切，常规的无损检测方法难于对于局部腐蚀进行有效的检测。电场指纹法（</a:t>
            </a:r>
            <a:r>
              <a:rPr lang="en-US" altLang="zh-CN" sz="4400" dirty="0">
                <a:effectLst/>
              </a:rPr>
              <a:t>Field Signature Method</a:t>
            </a:r>
            <a:r>
              <a:rPr lang="zh-CN" altLang="zh-CN" sz="4400" dirty="0">
                <a:effectLst/>
                <a:cs typeface="Times New Roman" panose="02020603050405020304" pitchFamily="18" charset="0"/>
              </a:rPr>
              <a:t>，简称</a:t>
            </a:r>
            <a:r>
              <a:rPr lang="en-US" altLang="zh-CN" sz="4400" dirty="0">
                <a:effectLst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effectLst/>
              </a:rPr>
              <a:t>FSM</a:t>
            </a:r>
            <a:r>
              <a:rPr lang="zh-CN" altLang="zh-CN" sz="4400" dirty="0">
                <a:effectLst/>
                <a:cs typeface="Times New Roman" panose="02020603050405020304" pitchFamily="18" charset="0"/>
              </a:rPr>
              <a:t>）是一种高精度、高敏感性的无损检测技术，其依据被测表面电压信号的变化判断金属内壁的腐蚀情况，但目前对于局部腐蚀的解析仍然是一个技术难点。同时，鉴于实际腐蚀是一个缓慢且不易预测的行为，难以获得多个管道实际腐蚀信息数据库，基于此，本研究采用</a:t>
            </a:r>
            <a:r>
              <a:rPr lang="en-US" altLang="zh-CN" sz="4400" dirty="0">
                <a:effectLst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effectLst/>
              </a:rPr>
              <a:t>COMSOL </a:t>
            </a:r>
            <a:r>
              <a:rPr lang="zh-CN" altLang="zh-CN" sz="4400" dirty="0">
                <a:effectLst/>
                <a:cs typeface="Times New Roman" panose="02020603050405020304" pitchFamily="18" charset="0"/>
              </a:rPr>
              <a:t>多物理场仿真软件进行有限元分析，采用</a:t>
            </a:r>
            <a:r>
              <a:rPr lang="en-US" altLang="zh-CN" sz="4400" dirty="0">
                <a:effectLst/>
              </a:rPr>
              <a:t> MATLAB </a:t>
            </a:r>
            <a:r>
              <a:rPr lang="zh-CN" altLang="zh-CN" sz="4400" dirty="0">
                <a:effectLst/>
                <a:cs typeface="Times New Roman" panose="02020603050405020304" pitchFamily="18" charset="0"/>
              </a:rPr>
              <a:t>和</a:t>
            </a:r>
            <a:r>
              <a:rPr lang="en-US" altLang="zh-CN" sz="4400" dirty="0">
                <a:effectLst/>
                <a:cs typeface="Times New Roman" panose="02020603050405020304" pitchFamily="18" charset="0"/>
              </a:rPr>
              <a:t> </a:t>
            </a:r>
            <a:r>
              <a:rPr lang="en-US" altLang="zh-CN" sz="4400" dirty="0"/>
              <a:t>COMSOL </a:t>
            </a:r>
            <a:r>
              <a:rPr lang="en-US" altLang="zh-CN" sz="4400" dirty="0" err="1"/>
              <a:t>LiveLink</a:t>
            </a:r>
            <a:r>
              <a:rPr lang="en-US" altLang="zh-CN" sz="4400" dirty="0"/>
              <a:t>™ </a:t>
            </a:r>
            <a:r>
              <a:rPr lang="en-US" altLang="zh-CN" i="1" dirty="0"/>
              <a:t>fo</a:t>
            </a:r>
            <a:r>
              <a:rPr lang="en-US" altLang="zh-CN" dirty="0"/>
              <a:t>r MATLAB® </a:t>
            </a:r>
            <a:r>
              <a:rPr lang="zh-CN" altLang="en-US" sz="4400" dirty="0"/>
              <a:t>模块</a:t>
            </a:r>
            <a:r>
              <a:rPr lang="zh-CN" altLang="zh-CN" sz="4400" dirty="0">
                <a:effectLst/>
                <a:cs typeface="Times New Roman" panose="02020603050405020304" pitchFamily="18" charset="0"/>
              </a:rPr>
              <a:t>开发了仿真计算</a:t>
            </a:r>
            <a:r>
              <a:rPr lang="en-US" altLang="zh-CN" sz="4400" dirty="0">
                <a:effectLst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effectLst/>
              </a:rPr>
              <a:t>App</a:t>
            </a:r>
            <a:r>
              <a:rPr lang="zh-CN" altLang="zh-CN" sz="4400" dirty="0">
                <a:effectLst/>
                <a:cs typeface="Times New Roman" panose="02020603050405020304" pitchFamily="18" charset="0"/>
              </a:rPr>
              <a:t>，</a:t>
            </a:r>
            <a:r>
              <a:rPr lang="zh-CN" altLang="en-US" sz="4400" dirty="0">
                <a:cs typeface="Times New Roman" panose="02020603050405020304" pitchFamily="18" charset="0"/>
              </a:rPr>
              <a:t>实现了不同仿真参数下的</a:t>
            </a:r>
            <a:r>
              <a:rPr lang="zh-CN" altLang="en-US" sz="4400" dirty="0">
                <a:effectLst/>
                <a:cs typeface="Times New Roman" panose="02020603050405020304" pitchFamily="18" charset="0"/>
              </a:rPr>
              <a:t>电场指纹技术</a:t>
            </a:r>
            <a:r>
              <a:rPr lang="zh-CN" altLang="en-US" sz="4400" dirty="0">
                <a:cs typeface="Times New Roman" panose="02020603050405020304" pitchFamily="18" charset="0"/>
              </a:rPr>
              <a:t>电场分布信息快速计算和数据库的构建</a:t>
            </a:r>
            <a:r>
              <a:rPr lang="zh-CN" altLang="zh-CN" sz="4400" dirty="0">
                <a:effectLst/>
                <a:cs typeface="Times New Roman" panose="02020603050405020304" pitchFamily="18" charset="0"/>
              </a:rPr>
              <a:t>。</a:t>
            </a:r>
            <a:endParaRPr lang="en-US" altLang="zh-CN" sz="199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简介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259253" y="26649932"/>
            <a:ext cx="8575394" cy="1468347"/>
          </a:xfrm>
        </p:spPr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1. </a:t>
            </a:r>
            <a:r>
              <a:rPr lang="zh-CN" altLang="en-US" dirty="0"/>
              <a:t>电场指纹技术仿真 </a:t>
            </a:r>
            <a:r>
              <a:rPr lang="en-US" altLang="zh-CN" dirty="0"/>
              <a:t>App </a:t>
            </a:r>
            <a:r>
              <a:rPr lang="zh-CN" altLang="en-US" dirty="0"/>
              <a:t>计算流程</a:t>
            </a:r>
            <a:endParaRPr lang="en-US" dirty="0"/>
          </a:p>
        </p:txBody>
      </p:sp>
      <p:pic>
        <p:nvPicPr>
          <p:cNvPr id="21" name="图片占位符 20">
            <a:extLst>
              <a:ext uri="{FF2B5EF4-FFF2-40B4-BE49-F238E27FC236}">
                <a16:creationId xmlns:a16="http://schemas.microsoft.com/office/drawing/2014/main" id="{58DB139C-2590-6570-EB2C-D3864287AACD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1" r="2941"/>
          <a:stretch>
            <a:fillRect/>
          </a:stretch>
        </p:blipFill>
        <p:spPr/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2" y="31318198"/>
            <a:ext cx="16152625" cy="5428655"/>
          </a:xfrm>
        </p:spPr>
        <p:txBody>
          <a:bodyPr/>
          <a:lstStyle/>
          <a:p>
            <a:pPr algn="just">
              <a:lnSpc>
                <a:spcPct val="114000"/>
              </a:lnSpc>
            </a:pPr>
            <a:r>
              <a:rPr lang="en-US" altLang="zh-CN" sz="4800" dirty="0">
                <a:effectLst/>
                <a:cs typeface="Times New Roman" panose="02020603050405020304" pitchFamily="18" charset="0"/>
              </a:rPr>
              <a:t> 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如图</a:t>
            </a:r>
            <a:r>
              <a:rPr lang="en-US" altLang="zh-CN" sz="4800" dirty="0">
                <a:effectLst/>
                <a:cs typeface="Times New Roman" panose="02020603050405020304" pitchFamily="18" charset="0"/>
              </a:rPr>
              <a:t>2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所示，为本研究开发的电场指纹技术仿真计算</a:t>
            </a:r>
            <a:r>
              <a:rPr lang="en-US" altLang="zh-CN" sz="4800" dirty="0">
                <a:effectLst/>
                <a:cs typeface="Times New Roman" panose="02020603050405020304" pitchFamily="18" charset="0"/>
              </a:rPr>
              <a:t> App </a:t>
            </a:r>
            <a:r>
              <a:rPr lang="zh-CN" altLang="en-US" sz="4800" dirty="0">
                <a:effectLst/>
                <a:cs typeface="Times New Roman" panose="02020603050405020304" pitchFamily="18" charset="0"/>
              </a:rPr>
              <a:t>界面图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，通过设置不同模型参数和计算条件，可以实现按设定参数</a:t>
            </a:r>
            <a:r>
              <a:rPr lang="zh-CN" altLang="en-US" sz="4800" dirty="0">
                <a:effectLst/>
                <a:cs typeface="Times New Roman" panose="02020603050405020304" pitchFamily="18" charset="0"/>
              </a:rPr>
              <a:t>序列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变化的含点蚀管道模型高通量计算</a:t>
            </a:r>
            <a:r>
              <a:rPr lang="zh-CN" altLang="en-US" sz="4800" dirty="0">
                <a:effectLst/>
                <a:cs typeface="Times New Roman" panose="02020603050405020304" pitchFamily="18" charset="0"/>
              </a:rPr>
              <a:t>、仿真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数据</a:t>
            </a:r>
            <a:r>
              <a:rPr lang="zh-CN" altLang="en-US" sz="4800" dirty="0">
                <a:effectLst/>
                <a:cs typeface="Times New Roman" panose="02020603050405020304" pitchFamily="18" charset="0"/>
              </a:rPr>
              <a:t>后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处理</a:t>
            </a:r>
            <a:r>
              <a:rPr lang="zh-CN" altLang="en-US" sz="4800" dirty="0">
                <a:effectLst/>
                <a:cs typeface="Times New Roman" panose="02020603050405020304" pitchFamily="18" charset="0"/>
              </a:rPr>
              <a:t>和存储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，提高了电场指纹技术仿真</a:t>
            </a:r>
            <a:r>
              <a:rPr lang="zh-CN" altLang="en-US" sz="4800" dirty="0">
                <a:effectLst/>
                <a:cs typeface="Times New Roman" panose="02020603050405020304" pitchFamily="18" charset="0"/>
              </a:rPr>
              <a:t>计算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的效率</a:t>
            </a:r>
            <a:r>
              <a:rPr lang="zh-CN" altLang="en-US" sz="4800" dirty="0">
                <a:cs typeface="Times New Roman" panose="02020603050405020304" pitchFamily="18" charset="0"/>
              </a:rPr>
              <a:t>和</a:t>
            </a:r>
            <a:r>
              <a:rPr lang="zh-CN" altLang="zh-CN" sz="4800" dirty="0">
                <a:effectLst/>
                <a:cs typeface="Times New Roman" panose="02020603050405020304" pitchFamily="18" charset="0"/>
              </a:rPr>
              <a:t>仿真数据库的构建，助力加速电场指纹技术产品落地和应用。</a:t>
            </a:r>
            <a:endParaRPr lang="en-US" sz="88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96913" y="29781994"/>
            <a:ext cx="15362501" cy="1303795"/>
          </a:xfrm>
        </p:spPr>
        <p:txBody>
          <a:bodyPr/>
          <a:lstStyle/>
          <a:p>
            <a:r>
              <a:rPr lang="zh-CN" altLang="en-US" dirty="0"/>
              <a:t>结果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0529755" y="37268571"/>
            <a:ext cx="9677447" cy="1468347"/>
          </a:xfrm>
        </p:spPr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2. </a:t>
            </a:r>
            <a:r>
              <a:rPr lang="zh-CN" altLang="en-US" dirty="0"/>
              <a:t>电场指纹技术仿真计算 </a:t>
            </a:r>
            <a:r>
              <a:rPr lang="en-US" altLang="zh-CN" dirty="0"/>
              <a:t>App </a:t>
            </a:r>
            <a:r>
              <a:rPr lang="zh-CN" altLang="en-US" dirty="0"/>
              <a:t>界面图</a:t>
            </a:r>
            <a:endParaRPr lang="en-US" altLang="zh-CN" dirty="0"/>
          </a:p>
        </p:txBody>
      </p:sp>
      <p:pic>
        <p:nvPicPr>
          <p:cNvPr id="41" name="图片 40" descr="图形用户界面&#10;&#10;描述已自动生成">
            <a:extLst>
              <a:ext uri="{FF2B5EF4-FFF2-40B4-BE49-F238E27FC236}">
                <a16:creationId xmlns:a16="http://schemas.microsoft.com/office/drawing/2014/main" id="{B875760A-7EED-E169-B87B-25CC5D5E54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59219" y="29684869"/>
            <a:ext cx="5201330" cy="3600000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35A054AA-7897-2354-1C8B-2DE93AAACA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05872" y="29684869"/>
            <a:ext cx="5201330" cy="3600000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467B12DF-8F2F-4219-543F-77C3F54D16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359219" y="33512608"/>
            <a:ext cx="5201330" cy="3600000"/>
          </a:xfrm>
          <a:prstGeom prst="rect">
            <a:avLst/>
          </a:prstGeom>
        </p:spPr>
      </p:pic>
      <p:pic>
        <p:nvPicPr>
          <p:cNvPr id="45" name="图片 44" descr="图表&#10;&#10;描述已自动生成">
            <a:extLst>
              <a:ext uri="{FF2B5EF4-FFF2-40B4-BE49-F238E27FC236}">
                <a16:creationId xmlns:a16="http://schemas.microsoft.com/office/drawing/2014/main" id="{6940C30F-1755-8628-53F1-3BC33FAF5B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005872" y="33512608"/>
            <a:ext cx="5201330" cy="3600000"/>
          </a:xfrm>
          <a:prstGeom prst="rect">
            <a:avLst/>
          </a:prstGeom>
        </p:spPr>
      </p:pic>
      <p:sp>
        <p:nvSpPr>
          <p:cNvPr id="47" name="图片占位符 46">
            <a:extLst>
              <a:ext uri="{FF2B5EF4-FFF2-40B4-BE49-F238E27FC236}">
                <a16:creationId xmlns:a16="http://schemas.microsoft.com/office/drawing/2014/main" id="{0FBA1155-2265-201C-2673-15F94D621A7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zh-CN" altLang="en-US">
              <a:latin typeface="+mn-lt"/>
            </a:endParaRPr>
          </a:p>
        </p:txBody>
      </p:sp>
      <p:pic>
        <p:nvPicPr>
          <p:cNvPr id="54" name="图片 53">
            <a:extLst>
              <a:ext uri="{FF2B5EF4-FFF2-40B4-BE49-F238E27FC236}">
                <a16:creationId xmlns:a16="http://schemas.microsoft.com/office/drawing/2014/main" id="{48F28357-9000-644C-DBAB-1B0C125F711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89" y="21136107"/>
            <a:ext cx="14059612" cy="417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810</TotalTime>
  <Words>582</Words>
  <Application>Microsoft Office PowerPoint</Application>
  <PresentationFormat>自定义</PresentationFormat>
  <Paragraphs>15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Theme</vt:lpstr>
      <vt:lpstr>电场指纹无损检测技术高通量 仿真计算 App 开发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Lijuan Du</cp:lastModifiedBy>
  <cp:revision>159</cp:revision>
  <cp:lastPrinted>2023-01-06T15:48:30Z</cp:lastPrinted>
  <dcterms:created xsi:type="dcterms:W3CDTF">2023-01-03T14:57:49Z</dcterms:created>
  <dcterms:modified xsi:type="dcterms:W3CDTF">2024-10-21T06:55:22Z</dcterms:modified>
</cp:coreProperties>
</file>