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69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586AB-CB4A-4A9D-8D11-D1800DB0E125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DBE08-4516-4207-99CC-780A0C2E07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47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483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0DBE08-4516-4207-99CC-780A0C2E07B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171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65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87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77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55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42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99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56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75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185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7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44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454DA-0D00-4EC9-BCBB-C5482B8F16A1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7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EA730C2-5FC9-F2CB-39BC-EF39A3FE2D6A}"/>
              </a:ext>
            </a:extLst>
          </p:cNvPr>
          <p:cNvSpPr txBox="1"/>
          <p:nvPr/>
        </p:nvSpPr>
        <p:spPr>
          <a:xfrm>
            <a:off x="1365869" y="993913"/>
            <a:ext cx="31041064" cy="1780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0970" b="1" dirty="0">
                <a:solidFill>
                  <a:schemeClr val="accent1">
                    <a:lumMod val="75000"/>
                  </a:schemeClr>
                </a:solidFill>
              </a:rPr>
              <a:t>超导</a:t>
            </a:r>
            <a:r>
              <a:rPr lang="zh-CN" altLang="en-US" sz="10970" b="1" dirty="0">
                <a:solidFill>
                  <a:schemeClr val="accent1">
                    <a:lumMod val="75000"/>
                  </a:schemeClr>
                </a:solidFill>
              </a:rPr>
              <a:t>转变</a:t>
            </a:r>
            <a:r>
              <a:rPr lang="zh-CN" altLang="zh-CN" sz="10970" b="1" dirty="0">
                <a:solidFill>
                  <a:schemeClr val="accent1">
                    <a:lumMod val="75000"/>
                  </a:schemeClr>
                </a:solidFill>
              </a:rPr>
              <a:t>边沿</a:t>
            </a:r>
            <a:r>
              <a:rPr lang="zh-CN" altLang="en-US" sz="10970" b="1" dirty="0">
                <a:solidFill>
                  <a:schemeClr val="accent1">
                    <a:lumMod val="75000"/>
                  </a:schemeClr>
                </a:solidFill>
              </a:rPr>
              <a:t>探测器结构的电热耦合仿真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A54D19D0-9E00-5DA7-6729-B80CA7FE70DD}"/>
              </a:ext>
            </a:extLst>
          </p:cNvPr>
          <p:cNvCxnSpPr>
            <a:cxnSpLocks/>
          </p:cNvCxnSpPr>
          <p:nvPr/>
        </p:nvCxnSpPr>
        <p:spPr>
          <a:xfrm>
            <a:off x="17015791" y="5355771"/>
            <a:ext cx="0" cy="3712028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D88DEB97-2C7C-96B0-9D19-7A7494F8E811}"/>
              </a:ext>
            </a:extLst>
          </p:cNvPr>
          <p:cNvSpPr txBox="1">
            <a:spLocks/>
          </p:cNvSpPr>
          <p:nvPr/>
        </p:nvSpPr>
        <p:spPr>
          <a:xfrm>
            <a:off x="1556666" y="6540987"/>
            <a:ext cx="14617663" cy="7401460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8847" rtl="0" eaLnBrk="1" latinLnBrk="0" hangingPunct="1">
              <a:spcBef>
                <a:spcPct val="20000"/>
              </a:spcBef>
              <a:buFont typeface="Arial" pitchFamily="34" charset="0"/>
              <a:buNone/>
              <a:defRPr sz="2926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807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2057272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685883" indent="-628611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3143055" indent="-457172" algn="l" defTabSz="438884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2069330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3752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177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601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57418" algn="l" defTabSz="4388847" rtl="0" eaLnBrk="1" fontAlgn="auto" latinLnBrk="1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  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超导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转变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边沿探测器（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Transition edge sensor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，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）是一种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热平衡性低温探测器，利用超导薄膜电阻对温度的高灵敏响应关系来精确测量光子能量。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探测器具有极高的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能量分辨能力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（或极低的等效噪声功率）、高探测效率，可通过 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SQUID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放大器实现大阵列（即大探测面积）复用读出，已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广泛应用于宇宙微波背景辐射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、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X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射线探测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、暗物质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等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科学研究领域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。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在 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探测器设计开发中，当前主要采用小信号原理，通过线性近似方式来建立探测器输出脉冲与各参数之间的关系，该方法无法分析探测器尺寸效应、信号饱和等情况，且无法处理更加复杂的结构，这限制了 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探测器技术的发展。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本研究基于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 </a:t>
            </a:r>
            <a:r>
              <a:rPr kumimoji="0" lang="en-US" altLang="zh-CN" sz="3170" b="0" i="0" u="none" strike="noStrike" kern="1200" cap="none" spc="0" normalizeH="0" baseline="0" noProof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COMSOL Multiphysics</a:t>
            </a:r>
            <a:r>
              <a:rPr kumimoji="0" lang="en-US" altLang="zh-CN" sz="3170" b="0" i="0" u="none" strike="noStrike" kern="1200" cap="none" spc="0" normalizeH="0" baseline="3000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®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多物理场仿真软件，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实现了 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探测器的热电建模，并据此开展了初步的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仿真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计算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，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得到了探测器各部件的热分布和脉冲信号特征，这使得我们将来可以对 </a:t>
            </a:r>
            <a:r>
              <a:rPr kumimoji="0" lang="en-US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TES </a:t>
            </a:r>
            <a:r>
              <a:rPr kumimoji="0" lang="zh-CN" altLang="en-US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探测器开展更加精细、复杂的设计</a:t>
            </a:r>
            <a:r>
              <a:rPr kumimoji="0" lang="zh-CN" altLang="zh-CN" sz="3170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。</a:t>
            </a:r>
          </a:p>
          <a:p>
            <a:pPr marL="0" marR="0" lvl="0" indent="0" algn="l" defTabSz="4388847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716C032-8B84-A8ED-978E-54656BA0C3A8}"/>
              </a:ext>
            </a:extLst>
          </p:cNvPr>
          <p:cNvSpPr txBox="1">
            <a:spLocks/>
          </p:cNvSpPr>
          <p:nvPr/>
        </p:nvSpPr>
        <p:spPr>
          <a:xfrm>
            <a:off x="1575700" y="5616150"/>
            <a:ext cx="14693782" cy="7915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摘要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Placeholder 10">
                <a:extLst>
                  <a:ext uri="{FF2B5EF4-FFF2-40B4-BE49-F238E27FC236}">
                    <a16:creationId xmlns:a16="http://schemas.microsoft.com/office/drawing/2014/main" id="{A2973886-2A35-334F-FFE3-9DD127844C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6666" y="14218591"/>
                <a:ext cx="14765118" cy="8711370"/>
              </a:xfrm>
              <a:prstGeom prst="rect">
                <a:avLst/>
              </a:prstGeom>
            </p:spPr>
            <p:txBody>
              <a:bodyPr wrap="square" lIns="187489" tIns="187489" rIns="187489" bIns="187489">
                <a:spAutoFit/>
              </a:bodyPr>
              <a:lstStyle>
                <a:lvl1pPr marL="0" indent="0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926" kern="120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1pPr>
                <a:lvl2pPr marL="1485807" indent="-571465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56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2pPr>
                <a:lvl3pPr marL="2057272" indent="-571465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56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3pPr>
                <a:lvl4pPr marL="2685883" indent="-628611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56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4pPr>
                <a:lvl5pPr marL="3143055" indent="-457172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56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5pPr>
                <a:lvl6pPr marL="12069330" indent="-1097213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9632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4263752" indent="-1097213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9632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6458177" indent="-1097213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9632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8652601" indent="-1097213" algn="l" defTabSz="4388847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9632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457200" latinLnBrk="1">
                  <a:lnSpc>
                    <a:spcPct val="120000"/>
                  </a:lnSpc>
                </a:pPr>
                <a:r>
                  <a:rPr lang="en-US" altLang="zh-CN" sz="3414" dirty="0">
                    <a:latin typeface="+mn-lt"/>
                  </a:rPr>
                  <a:t>   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TES 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探测器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基本构成如图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1(a).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所示，由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吸收体、超导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薄膜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、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弱热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连接支撑结构以及热沉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构成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。参照实际 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TES 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探测器尺寸，建立物理模型。吸收体为 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Au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，尺寸为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250um×250um×2um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；超导薄膜为 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Al/Mn 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合金，尺寸为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100um×100um×0.2um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；支撑结构为氮化硅，悬空区域尺寸为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200um×200um×1um 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。吸收体与超导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薄膜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之间的传热柱实际高度为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2-3um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，为方便观察高度延长至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100um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，计算中将忽略传热柱高度带来的传热影响，可认为传热柱两端瞬时等温。在电压偏置下，超导薄膜稳定工作在超导转变区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，满足传热与电路方程如下</a:t>
                </a:r>
                <a:r>
                  <a:rPr lang="en-US" altLang="zh-CN" sz="3170" baseline="3000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[1]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:</a:t>
                </a:r>
                <a:endParaRPr lang="zh-CN" altLang="zh-CN" sz="3170" dirty="0">
                  <a:solidFill>
                    <a:srgbClr val="7F5F52">
                      <a:lumMod val="50000"/>
                    </a:srgbClr>
                  </a:solidFill>
                  <a:latin typeface="+mn-lt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sz="3170" i="1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zh-CN" sz="3170" i="1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altLang="zh-CN" sz="3170">
                                  <a:solidFill>
                                    <a:srgbClr val="7F5F5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e>
                      </m:d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𝑎𝑝𝑝</m:t>
                          </m:r>
                        </m:sub>
                      </m:sSub>
                    </m:oMath>
                  </m:oMathPara>
                </a14:m>
                <a:endParaRPr lang="zh-CN" altLang="zh-CN" sz="3170" dirty="0">
                  <a:solidFill>
                    <a:srgbClr val="7F5F52">
                      <a:lumMod val="50000"/>
                    </a:srgbClr>
                  </a:solidFill>
                  <a:latin typeface="+mn-lt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3170">
                          <a:solidFill>
                            <a:srgbClr val="7F5F5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</a:rPr>
                        <m:t>𝐼𝑅</m:t>
                      </m:r>
                      <m:d>
                        <m:dPr>
                          <m:ctrlPr>
                            <a:rPr lang="zh-CN" altLang="zh-CN" sz="3170" i="1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3170">
                              <a:solidFill>
                                <a:srgbClr val="7F5F5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zh-CN" altLang="zh-CN" sz="3170" dirty="0">
                  <a:solidFill>
                    <a:srgbClr val="7F5F52">
                      <a:lumMod val="50000"/>
                    </a:srgbClr>
                  </a:solidFill>
                  <a:latin typeface="+mn-lt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其中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170" i="1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170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sz="3170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𝑎𝑝𝑝</m:t>
                        </m:r>
                      </m:sub>
                    </m:sSub>
                  </m:oMath>
                </a14:m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为入射功率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超导电阻</a:t>
                </a:r>
                <a14:m>
                  <m:oMath xmlns:m="http://schemas.openxmlformats.org/officeDocument/2006/math">
                    <m:r>
                      <a:rPr lang="en-US" altLang="zh-CN" sz="3170">
                        <a:solidFill>
                          <a:srgbClr val="7F5F5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zh-CN" altLang="zh-CN" sz="3170" i="1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170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altLang="zh-CN" sz="3170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3170">
                            <a:solidFill>
                              <a:srgbClr val="7F5F5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满足二流体模型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(Two-Fluid Model)</a:t>
                </a:r>
                <a:r>
                  <a:rPr lang="en-US" altLang="zh-CN" sz="3170" baseline="3000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[2]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，其电阻大小由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 I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，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T 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共同控制，如图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1(b). TES 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由该电热方程控制，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当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外界光子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入射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时，使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 TES 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温度升高，由电方程可知，电路内电阻快速增大，电流急剧降低，并逐渐回升，形成电脉冲信号被</a:t>
                </a:r>
                <a:r>
                  <a:rPr lang="en-US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 SQUID 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放大器</a:t>
                </a:r>
                <a:r>
                  <a:rPr lang="zh-CN" altLang="zh-CN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读出</a:t>
                </a:r>
                <a:r>
                  <a:rPr lang="zh-CN" altLang="en-US" sz="3170" dirty="0">
                    <a:solidFill>
                      <a:srgbClr val="7F5F52">
                        <a:lumMod val="50000"/>
                      </a:srgbClr>
                    </a:solidFill>
                    <a:latin typeface="+mn-lt"/>
                  </a:rPr>
                  <a:t>。</a:t>
                </a:r>
                <a:endParaRPr lang="zh-CN" altLang="zh-CN" sz="3170" dirty="0">
                  <a:solidFill>
                    <a:srgbClr val="7F5F52">
                      <a:lumMod val="50000"/>
                    </a:srgbClr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17" name="Text Placeholder 10">
                <a:extLst>
                  <a:ext uri="{FF2B5EF4-FFF2-40B4-BE49-F238E27FC236}">
                    <a16:creationId xmlns:a16="http://schemas.microsoft.com/office/drawing/2014/main" id="{A2973886-2A35-334F-FFE3-9DD127844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6666" y="14218591"/>
                <a:ext cx="14765118" cy="8711370"/>
              </a:xfrm>
              <a:prstGeom prst="rect">
                <a:avLst/>
              </a:prstGeom>
              <a:blipFill>
                <a:blip r:embed="rId3"/>
                <a:stretch>
                  <a:fillRect l="-372" r="-3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>
            <a:extLst>
              <a:ext uri="{FF2B5EF4-FFF2-40B4-BE49-F238E27FC236}">
                <a16:creationId xmlns:a16="http://schemas.microsoft.com/office/drawing/2014/main" id="{DCBCC8C9-6685-2E8E-CD85-9E0D466CA8AB}"/>
              </a:ext>
            </a:extLst>
          </p:cNvPr>
          <p:cNvGrpSpPr/>
          <p:nvPr/>
        </p:nvGrpSpPr>
        <p:grpSpPr>
          <a:xfrm>
            <a:off x="2284547" y="22696211"/>
            <a:ext cx="12643697" cy="6183623"/>
            <a:chOff x="1174578" y="17313749"/>
            <a:chExt cx="10370411" cy="5071832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A7F00B7-B984-5D68-0572-3CC8D487E66E}"/>
                </a:ext>
              </a:extLst>
            </p:cNvPr>
            <p:cNvGrpSpPr/>
            <p:nvPr/>
          </p:nvGrpSpPr>
          <p:grpSpPr>
            <a:xfrm>
              <a:off x="1174578" y="17313749"/>
              <a:ext cx="10370411" cy="5071832"/>
              <a:chOff x="1185992" y="15862580"/>
              <a:chExt cx="10603022" cy="5412479"/>
            </a:xfrm>
          </p:grpSpPr>
          <p:sp>
            <p:nvSpPr>
              <p:cNvPr id="21" name="Text Placeholder 10">
                <a:extLst>
                  <a:ext uri="{FF2B5EF4-FFF2-40B4-BE49-F238E27FC236}">
                    <a16:creationId xmlns:a16="http://schemas.microsoft.com/office/drawing/2014/main" id="{2AC4FA3A-DB12-505A-259D-6D96B6EB5C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32280" y="20430360"/>
                <a:ext cx="5905499" cy="844699"/>
              </a:xfrm>
              <a:prstGeom prst="rect">
                <a:avLst/>
              </a:prstGeom>
            </p:spPr>
            <p:txBody>
              <a:bodyPr wrap="square" lIns="228588" tIns="228588" rIns="228588" bIns="228588">
                <a:spAutoFit/>
              </a:bodyPr>
              <a:lstStyle>
                <a:lvl1pPr marL="0" indent="0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1pPr>
                <a:lvl2pPr marL="1218674" indent="-468721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1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2pPr>
                <a:lvl3pPr marL="1687395" indent="-468721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3pPr>
                <a:lvl4pPr marL="2202988" indent="-515593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1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4pPr>
                <a:lvl5pPr marL="2577965" indent="-374977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1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5pPr>
                <a:lvl6pPr marL="9899385" indent="-899945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7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1699272" indent="-899945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7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3499161" indent="-899945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7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5299049" indent="-899945" algn="l" defTabSz="359977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7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2438" b="1" dirty="0">
                    <a:solidFill>
                      <a:schemeClr val="tx1"/>
                    </a:solidFill>
                    <a:latin typeface="+mn-lt"/>
                  </a:rPr>
                  <a:t>图</a:t>
                </a:r>
                <a:r>
                  <a:rPr lang="en-US" altLang="zh-CN" sz="2438" b="1" dirty="0">
                    <a:solidFill>
                      <a:schemeClr val="tx1"/>
                    </a:solidFill>
                    <a:latin typeface="+mn-lt"/>
                  </a:rPr>
                  <a:t>1</a:t>
                </a:r>
                <a:r>
                  <a:rPr lang="zh-CN" altLang="en-US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：</a:t>
                </a:r>
                <a:r>
                  <a:rPr lang="en-US" altLang="zh-CN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(a).TES </a:t>
                </a:r>
                <a:r>
                  <a:rPr lang="zh-CN" altLang="en-US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基本结构；</a:t>
                </a:r>
                <a:r>
                  <a:rPr lang="en-US" altLang="zh-CN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(b).</a:t>
                </a:r>
                <a:r>
                  <a:rPr lang="zh-CN" altLang="en-US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超导薄膜</a:t>
                </a:r>
                <a:r>
                  <a:rPr lang="en-US" altLang="zh-CN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R(I,T)</a:t>
                </a:r>
                <a:r>
                  <a:rPr lang="zh-CN" altLang="en-US" sz="2438" b="1" dirty="0">
                    <a:solidFill>
                      <a:schemeClr val="tx1"/>
                    </a:solidFill>
                    <a:latin typeface="+mn-lt"/>
                    <a:sym typeface="Wingdings" panose="05000000000000000000" pitchFamily="2" charset="2"/>
                  </a:rPr>
                  <a:t>曲面</a:t>
                </a:r>
                <a:endParaRPr lang="zh-CN" altLang="en-US" sz="2438" b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C178CC0F-9C1B-A80E-3554-691B9C37643D}"/>
                  </a:ext>
                </a:extLst>
              </p:cNvPr>
              <p:cNvGrpSpPr/>
              <p:nvPr/>
            </p:nvGrpSpPr>
            <p:grpSpPr>
              <a:xfrm>
                <a:off x="1185992" y="15862580"/>
                <a:ext cx="10603022" cy="4815821"/>
                <a:chOff x="1185992" y="15862580"/>
                <a:chExt cx="10603022" cy="4815821"/>
              </a:xfrm>
            </p:grpSpPr>
            <p:grpSp>
              <p:nvGrpSpPr>
                <p:cNvPr id="23" name="组合 22">
                  <a:extLst>
                    <a:ext uri="{FF2B5EF4-FFF2-40B4-BE49-F238E27FC236}">
                      <a16:creationId xmlns:a16="http://schemas.microsoft.com/office/drawing/2014/main" id="{1F2636C3-E893-48BA-C48B-3D32A81E6DD6}"/>
                    </a:ext>
                  </a:extLst>
                </p:cNvPr>
                <p:cNvGrpSpPr/>
                <p:nvPr/>
              </p:nvGrpSpPr>
              <p:grpSpPr>
                <a:xfrm>
                  <a:off x="1185992" y="15862580"/>
                  <a:ext cx="4785130" cy="4815821"/>
                  <a:chOff x="1344096" y="15878798"/>
                  <a:chExt cx="3141318" cy="3729386"/>
                </a:xfrm>
              </p:grpSpPr>
              <p:pic>
                <p:nvPicPr>
                  <p:cNvPr id="25" name="图片 24">
                    <a:extLst>
                      <a:ext uri="{FF2B5EF4-FFF2-40B4-BE49-F238E27FC236}">
                        <a16:creationId xmlns:a16="http://schemas.microsoft.com/office/drawing/2014/main" id="{0251E15A-45CC-E6CB-C3FD-B533919F23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424957" y="15938074"/>
                    <a:ext cx="3060457" cy="3670110"/>
                  </a:xfrm>
                  <a:prstGeom prst="rect">
                    <a:avLst/>
                  </a:prstGeom>
                </p:spPr>
              </p:pic>
              <p:sp>
                <p:nvSpPr>
                  <p:cNvPr id="26" name="文本框 25">
                    <a:extLst>
                      <a:ext uri="{FF2B5EF4-FFF2-40B4-BE49-F238E27FC236}">
                        <a16:creationId xmlns:a16="http://schemas.microsoft.com/office/drawing/2014/main" id="{9AB105F8-6B16-6DBE-3565-C5050B8A026A}"/>
                      </a:ext>
                    </a:extLst>
                  </p:cNvPr>
                  <p:cNvSpPr txBox="1"/>
                  <p:nvPr/>
                </p:nvSpPr>
                <p:spPr>
                  <a:xfrm>
                    <a:off x="1344096" y="15878798"/>
                    <a:ext cx="1473918" cy="3168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438" dirty="0">
                        <a:cs typeface="Times New Roman" panose="02020603050405020304" pitchFamily="18" charset="0"/>
                      </a:rPr>
                      <a:t>(a).</a:t>
                    </a:r>
                    <a:endParaRPr lang="zh-CN" altLang="en-US" sz="2438" dirty="0"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24" name="图片 23">
                  <a:extLst>
                    <a:ext uri="{FF2B5EF4-FFF2-40B4-BE49-F238E27FC236}">
                      <a16:creationId xmlns:a16="http://schemas.microsoft.com/office/drawing/2014/main" id="{30E0EAB7-6526-4555-4FDD-7907D1D0FC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86291" y="15920104"/>
                  <a:ext cx="5402723" cy="4331202"/>
                </a:xfrm>
                <a:prstGeom prst="rect">
                  <a:avLst/>
                </a:prstGeom>
              </p:spPr>
            </p:pic>
          </p:grp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B9313076-FEBA-557B-E78A-53404C0BE395}"/>
                </a:ext>
              </a:extLst>
            </p:cNvPr>
            <p:cNvSpPr txBox="1"/>
            <p:nvPr/>
          </p:nvSpPr>
          <p:spPr>
            <a:xfrm>
              <a:off x="6335178" y="17371666"/>
              <a:ext cx="1818991" cy="383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38" dirty="0">
                  <a:cs typeface="Times New Roman" panose="02020603050405020304" pitchFamily="18" charset="0"/>
                </a:rPr>
                <a:t>(b).</a:t>
              </a:r>
              <a:endParaRPr lang="zh-CN" altLang="en-US" sz="2438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C5C5214E-D907-08C9-44A6-C6DF820C9303}"/>
              </a:ext>
            </a:extLst>
          </p:cNvPr>
          <p:cNvSpPr txBox="1">
            <a:spLocks/>
          </p:cNvSpPr>
          <p:nvPr/>
        </p:nvSpPr>
        <p:spPr>
          <a:xfrm>
            <a:off x="1666514" y="29367779"/>
            <a:ext cx="14507815" cy="3697783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77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674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687395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202988" indent="-515593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577965" indent="-374977" algn="l" defTabSz="359977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9899385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72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161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49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57418" algn="just"/>
            <a:endParaRPr lang="en-US" altLang="zh-CN" sz="2926" kern="100" dirty="0">
              <a:latin typeface="+mn-lt"/>
            </a:endParaRPr>
          </a:p>
          <a:p>
            <a:pPr indent="557418" algn="just"/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该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仿真利用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 COMSOL Multiphysics® 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软件中电路模块模拟电方程，采用固体传热模块模拟电阻热与外界能量在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 TES 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中热量分布情况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.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其中电路中除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 TES 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以外的器件参数如表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1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：</a:t>
            </a:r>
            <a:endParaRPr lang="en-US" altLang="zh-CN" sz="3170" dirty="0">
              <a:solidFill>
                <a:srgbClr val="7F5F52">
                  <a:lumMod val="50000"/>
                </a:srgbClr>
              </a:solidFill>
              <a:latin typeface="+mn-lt"/>
            </a:endParaRPr>
          </a:p>
          <a:p>
            <a:pPr indent="557418" algn="just"/>
            <a:endParaRPr lang="zh-CN" altLang="zh-CN" sz="2926" kern="100" dirty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altLang="zh-CN" sz="2926" dirty="0">
              <a:latin typeface="+mn-lt"/>
            </a:endParaRP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0BFC2781-15AF-824C-4D62-497D1564BB9C}"/>
              </a:ext>
            </a:extLst>
          </p:cNvPr>
          <p:cNvSpPr txBox="1">
            <a:spLocks/>
          </p:cNvSpPr>
          <p:nvPr/>
        </p:nvSpPr>
        <p:spPr>
          <a:xfrm>
            <a:off x="5112781" y="31380937"/>
            <a:ext cx="7200037" cy="967228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77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674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687395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202988" indent="-515593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577965" indent="-374977" algn="l" defTabSz="359977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9899385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72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161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49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表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1</a:t>
            </a: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：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TES </a:t>
            </a: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电路参数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C51E52E5-87ED-63EF-3543-9E40AEBE1EBA}"/>
                  </a:ext>
                </a:extLst>
              </p:cNvPr>
              <p:cNvSpPr txBox="1"/>
              <p:nvPr/>
            </p:nvSpPr>
            <p:spPr>
              <a:xfrm>
                <a:off x="1575700" y="36994971"/>
                <a:ext cx="14554503" cy="5122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557418" algn="just" defTabSz="4518439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由于探测器处于低温真空系统下，不存在热对流，考虑辐射热与电子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-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声子耦合对热传导的综合影响，认为温度幂指数 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n=4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。另外，根据实际探测器测试结果，初步设定 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Si</a:t>
                </a:r>
                <a:r>
                  <a:rPr kumimoji="0" lang="en-US" altLang="zh-CN" sz="1707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3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N</a:t>
                </a:r>
                <a:r>
                  <a:rPr kumimoji="0" lang="en-US" altLang="zh-CN" sz="1707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4 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的热导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G≈200pW/K</a:t>
                </a:r>
                <a:r>
                  <a:rPr kumimoji="0" lang="en-US" altLang="zh-CN" sz="3170" b="0" i="0" u="none" strike="noStrike" kern="1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[3]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，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Si 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基底外边缘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zh-CN" altLang="zh-CN" sz="3170" b="0" i="1" u="none" strike="noStrike" kern="1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kumimoji="0" lang="en-US" altLang="zh-CN" sz="3170" b="0" i="0" u="none" strike="noStrike" kern="1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cs typeface="+mn-cs"/>
                          </a:rPr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kumimoji="0" lang="en-US" altLang="zh-CN" sz="3170" b="0" i="0" u="none" strike="noStrike" kern="1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cs typeface="+mn-cs"/>
                          </a:rPr>
                          <m:t>b</m:t>
                        </m:r>
                      </m:sub>
                      <m:sup/>
                    </m:sSubSup>
                    <m:r>
                      <a:rPr kumimoji="0" lang="en-US" altLang="zh-CN" sz="3170" b="0" i="1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</m:oMath>
                </a14:m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100mK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，温度初始值设为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114mK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，在上述条件下，系统稳态的温度分布如图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2(a)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所示。</a:t>
                </a:r>
              </a:p>
              <a:p>
                <a:pPr marL="0" marR="0" lvl="0" indent="557418" algn="just" defTabSz="4518439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利用该物理模型，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我们研究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了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5.9keV 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单光子入射后的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TES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探测器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的热传递与热分布情况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。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光子能量采用脉冲方式输入，在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吸收体特定区域点施加一个功率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大小</a:t>
                </a:r>
                <a14:m>
                  <m:oMath xmlns:m="http://schemas.openxmlformats.org/officeDocument/2006/math">
                    <m:r>
                      <a:rPr kumimoji="0" lang="zh-CN" altLang="en-US" sz="3170" b="0" i="1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为</m:t>
                    </m:r>
                    <m:r>
                      <m:rPr>
                        <m:nor/>
                      </m:rPr>
                      <a:rPr kumimoji="0" lang="en-US" altLang="zh-CN" sz="317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cs typeface="+mn-cs"/>
                      </a:rPr>
                      <m:t>8.99×</m:t>
                    </m:r>
                    <m:sSup>
                      <m:sSupPr>
                        <m:ctrlPr>
                          <a:rPr kumimoji="0" lang="en-US" altLang="zh-CN" sz="3170" b="0" i="1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kumimoji="0" lang="en-US" altLang="zh-CN" sz="317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cs typeface="+mn-cs"/>
                          </a:rPr>
                          <m:t>10</m:t>
                        </m:r>
                      </m:e>
                      <m:sup>
                        <m:r>
                          <m:rPr>
                            <m:nor/>
                          </m:rPr>
                          <a:rPr kumimoji="0" lang="zh-CN" altLang="zh-CN" sz="317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cs typeface="+mn-cs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kumimoji="0" lang="en-US" altLang="zh-CN" sz="317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cs typeface="+mn-cs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kumimoji="0" lang="en-US" altLang="zh-CN" sz="317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cs typeface="+mn-cs"/>
                      </a:rPr>
                      <m:t>W</m:t>
                    </m:r>
                    <m:r>
                      <m:rPr>
                        <m:nor/>
                      </m:rPr>
                      <a:rPr kumimoji="0" lang="en-US" altLang="zh-CN" sz="317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cs typeface="+mn-cs"/>
                      </a:rPr>
                      <m:t> </m:t>
                    </m:r>
                  </m:oMath>
                </a14:m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，持续时间为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1us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。通过仿真得到不同时间的热分布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情况，如图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2</a:t>
                </a:r>
                <a:r>
                  <a:rPr kumimoji="0" lang="zh-CN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所示。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进一步还研究了不同能量的热脉冲入射后的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TES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探测器输出脉冲响应情况，如图</a:t>
                </a:r>
                <a:r>
                  <a:rPr kumimoji="0" lang="en-US" altLang="zh-CN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3</a:t>
                </a:r>
                <a:r>
                  <a:rPr kumimoji="0" lang="zh-CN" altLang="en-US" sz="3170" b="0" i="0" u="none" strike="noStrike" kern="1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cs"/>
                  </a:rPr>
                  <a:t>所示。</a:t>
                </a:r>
                <a:endParaRPr kumimoji="0" lang="zh-CN" altLang="zh-CN" sz="317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C51E52E5-87ED-63EF-3543-9E40AEBE1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700" y="36994971"/>
                <a:ext cx="14554503" cy="5122684"/>
              </a:xfrm>
              <a:prstGeom prst="rect">
                <a:avLst/>
              </a:prstGeom>
              <a:blipFill>
                <a:blip r:embed="rId6"/>
                <a:stretch>
                  <a:fillRect l="-1047" t="-1190" r="-3811" b="-3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表格 32">
                <a:extLst>
                  <a:ext uri="{FF2B5EF4-FFF2-40B4-BE49-F238E27FC236}">
                    <a16:creationId xmlns:a16="http://schemas.microsoft.com/office/drawing/2014/main" id="{FF2F37CC-E129-A719-4B0E-75328A5A0B1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4140864"/>
                  </p:ext>
                </p:extLst>
              </p:nvPr>
            </p:nvGraphicFramePr>
            <p:xfrm>
              <a:off x="1965656" y="32467477"/>
              <a:ext cx="14033500" cy="40227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016750">
                      <a:extLst>
                        <a:ext uri="{9D8B030D-6E8A-4147-A177-3AD203B41FA5}">
                          <a16:colId xmlns:a16="http://schemas.microsoft.com/office/drawing/2014/main" val="547511971"/>
                        </a:ext>
                      </a:extLst>
                    </a:gridCol>
                    <a:gridCol w="7016750">
                      <a:extLst>
                        <a:ext uri="{9D8B030D-6E8A-4147-A177-3AD203B41FA5}">
                          <a16:colId xmlns:a16="http://schemas.microsoft.com/office/drawing/2014/main" val="2530083681"/>
                        </a:ext>
                      </a:extLst>
                    </a:gridCol>
                  </a:tblGrid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器件</a:t>
                          </a: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参数</a:t>
                          </a:r>
                          <a:r>
                            <a:rPr lang="en-US" sz="3170" kern="100" baseline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3170" kern="100" baseline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C94D8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707919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等效电流源</a:t>
                          </a: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r>
                                <a:rPr lang="en-US" sz="3170" kern="100" baseline="0">
                                  <a:effectLst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 sz="3170" i="1" kern="100" baseline="0">
                                  <a:effectLst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.49</m:t>
                              </m:r>
                              <m:r>
                                <m:rPr>
                                  <m:sty m:val="p"/>
                                </m:rPr>
                                <a:rPr lang="en-US" sz="3170" i="0" kern="100" baseline="0">
                                  <a:effectLst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mA</m:t>
                              </m:r>
                            </m:oMath>
                          </a14:m>
                          <a:endParaRPr lang="zh-CN" sz="3170" i="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rgbClr val="4C94D8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91093340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偏置电阻</a:t>
                          </a:r>
                          <a:r>
                            <a:rPr lang="en-US" sz="3170" kern="100" baseline="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Rsh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0.03m</a:t>
                          </a:r>
                          <a:r>
                            <a:rPr lang="el-GR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95346164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寄生电阻</a:t>
                          </a:r>
                          <a:r>
                            <a:rPr lang="en-US" sz="3170" kern="100" baseline="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Rpar</a:t>
                          </a:r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0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444808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电感</a:t>
                          </a:r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30nH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03496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表格 32">
                <a:extLst>
                  <a:ext uri="{FF2B5EF4-FFF2-40B4-BE49-F238E27FC236}">
                    <a16:creationId xmlns:a16="http://schemas.microsoft.com/office/drawing/2014/main" id="{FF2F37CC-E129-A719-4B0E-75328A5A0B1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4140864"/>
                  </p:ext>
                </p:extLst>
              </p:nvPr>
            </p:nvGraphicFramePr>
            <p:xfrm>
              <a:off x="1965656" y="32467477"/>
              <a:ext cx="14033500" cy="40227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016750">
                      <a:extLst>
                        <a:ext uri="{9D8B030D-6E8A-4147-A177-3AD203B41FA5}">
                          <a16:colId xmlns:a16="http://schemas.microsoft.com/office/drawing/2014/main" val="547511971"/>
                        </a:ext>
                      </a:extLst>
                    </a:gridCol>
                    <a:gridCol w="7016750">
                      <a:extLst>
                        <a:ext uri="{9D8B030D-6E8A-4147-A177-3AD203B41FA5}">
                          <a16:colId xmlns:a16="http://schemas.microsoft.com/office/drawing/2014/main" val="2530083681"/>
                        </a:ext>
                      </a:extLst>
                    </a:gridCol>
                  </a:tblGrid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器件</a:t>
                          </a: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参数</a:t>
                          </a:r>
                          <a:r>
                            <a:rPr lang="en-US" sz="3170" kern="100" baseline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3170" kern="100" baseline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C94D8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707919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等效电流源</a:t>
                          </a: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rgbClr val="4C94D8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100087" t="-102273" r="-174" b="-311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1093340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偏置电阻</a:t>
                          </a:r>
                          <a:r>
                            <a:rPr lang="en-US" sz="3170" kern="100" baseline="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Rsh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0.03m</a:t>
                          </a:r>
                          <a:r>
                            <a:rPr lang="el-GR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95346164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寄生电阻</a:t>
                          </a:r>
                          <a:r>
                            <a:rPr lang="en-US" sz="3170" kern="100" baseline="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Rpar</a:t>
                          </a:r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0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444808"/>
                      </a:ext>
                    </a:extLst>
                  </a:tr>
                  <a:tr h="8045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电感</a:t>
                          </a:r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170" kern="100" baseline="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30nH </a:t>
                          </a:r>
                          <a:endParaRPr lang="zh-CN" sz="3170" kern="100" baseline="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3820" marR="83820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8575" cap="flat" cmpd="sng" algn="ctr">
                          <a:solidFill>
                            <a:srgbClr val="215E99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034968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9C51069E-1ABD-BC87-B310-D5BCB664AA04}"/>
              </a:ext>
            </a:extLst>
          </p:cNvPr>
          <p:cNvSpPr txBox="1">
            <a:spLocks/>
          </p:cNvSpPr>
          <p:nvPr/>
        </p:nvSpPr>
        <p:spPr>
          <a:xfrm>
            <a:off x="1509994" y="13450720"/>
            <a:ext cx="14765118" cy="63458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计算原理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B520C77F-8D19-7919-89BB-5F85BF7C6DE2}"/>
              </a:ext>
            </a:extLst>
          </p:cNvPr>
          <p:cNvSpPr txBox="1">
            <a:spLocks/>
          </p:cNvSpPr>
          <p:nvPr/>
        </p:nvSpPr>
        <p:spPr>
          <a:xfrm>
            <a:off x="1556666" y="28879835"/>
            <a:ext cx="14902530" cy="79230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计算方法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9390B64F-E2F8-A00A-A4D0-30D25FC2B3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6787" y="10679600"/>
            <a:ext cx="6331313" cy="466120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1D3C0212-CF61-5748-7A48-C0B8C6BB48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875" y="10633282"/>
            <a:ext cx="6320144" cy="464635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1E25E71E-CEE9-C9D6-B6AA-853F72A1BA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8772" y="5726755"/>
            <a:ext cx="6331313" cy="4551551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DF03857B-055C-B11C-ADF1-82D3954F40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1380" y="5726682"/>
            <a:ext cx="6345910" cy="4534183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id="{ED8BF6A6-9C24-79E0-D7E6-A38BDC700FD0}"/>
              </a:ext>
            </a:extLst>
          </p:cNvPr>
          <p:cNvGrpSpPr/>
          <p:nvPr/>
        </p:nvGrpSpPr>
        <p:grpSpPr>
          <a:xfrm>
            <a:off x="17967102" y="5751231"/>
            <a:ext cx="13115719" cy="11508576"/>
            <a:chOff x="13851688" y="11146373"/>
            <a:chExt cx="10172122" cy="7943767"/>
          </a:xfrm>
        </p:grpSpPr>
        <p:sp>
          <p:nvSpPr>
            <p:cNvPr id="42" name="Text Placeholder 10">
              <a:extLst>
                <a:ext uri="{FF2B5EF4-FFF2-40B4-BE49-F238E27FC236}">
                  <a16:creationId xmlns:a16="http://schemas.microsoft.com/office/drawing/2014/main" id="{7A6CA15A-FB80-63A4-BDCE-5F359BC6E9A0}"/>
                </a:ext>
              </a:extLst>
            </p:cNvPr>
            <p:cNvSpPr txBox="1">
              <a:spLocks/>
            </p:cNvSpPr>
            <p:nvPr/>
          </p:nvSpPr>
          <p:spPr>
            <a:xfrm>
              <a:off x="13851688" y="17991920"/>
              <a:ext cx="10172122" cy="1098220"/>
            </a:xfrm>
            <a:prstGeom prst="rect">
              <a:avLst/>
            </a:prstGeom>
          </p:spPr>
          <p:txBody>
            <a:bodyPr wrap="square" lIns="228588" tIns="228588" rIns="228588" bIns="228588">
              <a:spAutoFit/>
            </a:bodyPr>
            <a:lstStyle>
              <a:lvl1pPr marL="0" indent="0" algn="l" defTabSz="3599776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1pPr>
              <a:lvl2pPr marL="1218674" indent="-468721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1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2pPr>
              <a:lvl3pPr marL="1687395" indent="-468721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1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3pPr>
              <a:lvl4pPr marL="2202988" indent="-515593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1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4pPr>
              <a:lvl5pPr marL="2577965" indent="-374977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1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5pPr>
              <a:lvl6pPr marL="9899385" indent="-899945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7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1699272" indent="-899945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7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3499161" indent="-899945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7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5299049" indent="-899945" algn="l" defTabSz="3599776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7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2438" b="1" dirty="0">
                  <a:solidFill>
                    <a:schemeClr val="tx1"/>
                  </a:solidFill>
                  <a:latin typeface="+mn-lt"/>
                </a:rPr>
                <a:t>图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2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</a:rPr>
                <a:t>：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5.9keV 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</a:rPr>
                <a:t>单光子入射 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TES 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</a:rPr>
                <a:t>的瞬态传热过程：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(a). 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系统稳态；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(b).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光子入射结束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 ;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(c). 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系统达到等温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</a:rPr>
                <a:t>; 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(d).</a:t>
              </a:r>
              <a:r>
                <a:rPr lang="zh-CN" altLang="en-US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系统回到稳态</a:t>
              </a:r>
              <a:r>
                <a:rPr lang="en-US" altLang="zh-CN" sz="2438" b="1" dirty="0">
                  <a:solidFill>
                    <a:schemeClr val="tx1"/>
                  </a:solidFill>
                  <a:latin typeface="+mn-lt"/>
                  <a:sym typeface="Wingdings" panose="05000000000000000000" pitchFamily="2" charset="2"/>
                </a:rPr>
                <a:t>. </a:t>
              </a:r>
              <a:endParaRPr lang="zh-CN" altLang="en-US" sz="2438" b="1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0FF7F802-BEF8-4413-9A4E-EB75175C8E8F}"/>
                </a:ext>
              </a:extLst>
            </p:cNvPr>
            <p:cNvGrpSpPr/>
            <p:nvPr/>
          </p:nvGrpSpPr>
          <p:grpSpPr>
            <a:xfrm>
              <a:off x="13866012" y="11146373"/>
              <a:ext cx="7666769" cy="3715467"/>
              <a:chOff x="13866012" y="11146373"/>
              <a:chExt cx="7666769" cy="3715467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BC3BB600-A79F-6372-5150-4976D6696BCF}"/>
                  </a:ext>
                </a:extLst>
              </p:cNvPr>
              <p:cNvSpPr txBox="1"/>
              <p:nvPr/>
            </p:nvSpPr>
            <p:spPr>
              <a:xfrm>
                <a:off x="13866012" y="11146373"/>
                <a:ext cx="2245201" cy="322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38" dirty="0">
                    <a:solidFill>
                      <a:schemeClr val="bg1"/>
                    </a:solidFill>
                    <a:cs typeface="Times New Roman" panose="02020603050405020304" pitchFamily="18" charset="0"/>
                  </a:rPr>
                  <a:t>(a).</a:t>
                </a:r>
                <a:endParaRPr lang="zh-CN" altLang="en-US" sz="2438" dirty="0">
                  <a:solidFill>
                    <a:schemeClr val="bg1"/>
                  </a:solidFill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5" name="组合 44">
                <a:extLst>
                  <a:ext uri="{FF2B5EF4-FFF2-40B4-BE49-F238E27FC236}">
                    <a16:creationId xmlns:a16="http://schemas.microsoft.com/office/drawing/2014/main" id="{4B8D86F5-5294-36D0-B705-E2A8BCC40934}"/>
                  </a:ext>
                </a:extLst>
              </p:cNvPr>
              <p:cNvGrpSpPr/>
              <p:nvPr/>
            </p:nvGrpSpPr>
            <p:grpSpPr>
              <a:xfrm>
                <a:off x="13866012" y="14537528"/>
                <a:ext cx="7666769" cy="324312"/>
                <a:chOff x="13866012" y="14537528"/>
                <a:chExt cx="7666769" cy="324312"/>
              </a:xfrm>
            </p:grpSpPr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A16BF690-5D58-C834-6640-9F1E51CBAF4F}"/>
                    </a:ext>
                  </a:extLst>
                </p:cNvPr>
                <p:cNvSpPr txBox="1"/>
                <p:nvPr/>
              </p:nvSpPr>
              <p:spPr>
                <a:xfrm>
                  <a:off x="13866012" y="14537528"/>
                  <a:ext cx="2245201" cy="3226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38" dirty="0">
                      <a:solidFill>
                        <a:schemeClr val="bg1"/>
                      </a:solidFill>
                      <a:cs typeface="Times New Roman" panose="02020603050405020304" pitchFamily="18" charset="0"/>
                    </a:rPr>
                    <a:t>(c).</a:t>
                  </a:r>
                  <a:endParaRPr lang="zh-CN" altLang="en-US" sz="2438" dirty="0">
                    <a:solidFill>
                      <a:schemeClr val="bg1"/>
                    </a:solidFill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41911FF8-6AEA-A3C1-E60A-7D708B4B3C59}"/>
                    </a:ext>
                  </a:extLst>
                </p:cNvPr>
                <p:cNvSpPr txBox="1"/>
                <p:nvPr/>
              </p:nvSpPr>
              <p:spPr>
                <a:xfrm>
                  <a:off x="19287580" y="14539149"/>
                  <a:ext cx="2245201" cy="3226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38" dirty="0">
                      <a:solidFill>
                        <a:schemeClr val="bg1"/>
                      </a:solidFill>
                      <a:cs typeface="Times New Roman" panose="02020603050405020304" pitchFamily="18" charset="0"/>
                    </a:rPr>
                    <a:t>(d).</a:t>
                  </a:r>
                  <a:endParaRPr lang="zh-CN" altLang="en-US" sz="2438" dirty="0">
                    <a:solidFill>
                      <a:schemeClr val="bg1"/>
                    </a:solidFill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9AF791F4-A8E5-C51E-D762-8C22210CF981}"/>
              </a:ext>
            </a:extLst>
          </p:cNvPr>
          <p:cNvCxnSpPr>
            <a:cxnSpLocks/>
          </p:cNvCxnSpPr>
          <p:nvPr/>
        </p:nvCxnSpPr>
        <p:spPr>
          <a:xfrm flipH="1">
            <a:off x="19904664" y="6371850"/>
            <a:ext cx="1155762" cy="80620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F4757EFE-128A-814B-9427-4B30AB02EF82}"/>
              </a:ext>
            </a:extLst>
          </p:cNvPr>
          <p:cNvSpPr txBox="1"/>
          <p:nvPr/>
        </p:nvSpPr>
        <p:spPr>
          <a:xfrm>
            <a:off x="20321822" y="5963601"/>
            <a:ext cx="2563453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施加热脉冲处</a:t>
            </a:r>
          </a:p>
        </p:txBody>
      </p: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8B0FE382-08D0-DAB5-69FE-E32DDAA5E6F8}"/>
              </a:ext>
            </a:extLst>
          </p:cNvPr>
          <p:cNvCxnSpPr>
            <a:cxnSpLocks/>
          </p:cNvCxnSpPr>
          <p:nvPr/>
        </p:nvCxnSpPr>
        <p:spPr>
          <a:xfrm flipH="1">
            <a:off x="26860357" y="6494934"/>
            <a:ext cx="834006" cy="74319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>
            <a:extLst>
              <a:ext uri="{FF2B5EF4-FFF2-40B4-BE49-F238E27FC236}">
                <a16:creationId xmlns:a16="http://schemas.microsoft.com/office/drawing/2014/main" id="{A97B7D0A-52C2-0012-6A6C-117B708B7359}"/>
              </a:ext>
            </a:extLst>
          </p:cNvPr>
          <p:cNvSpPr txBox="1"/>
          <p:nvPr/>
        </p:nvSpPr>
        <p:spPr>
          <a:xfrm>
            <a:off x="26860357" y="6027747"/>
            <a:ext cx="3297833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入射点峰值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T</a:t>
            </a:r>
            <a:r>
              <a:rPr lang="en-US" altLang="zh-CN" sz="2195" kern="100" dirty="0">
                <a:solidFill>
                  <a:schemeClr val="bg1"/>
                </a:solidFill>
              </a:rPr>
              <a:t> 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≈121mK</a:t>
            </a:r>
            <a:endParaRPr lang="zh-CN" altLang="en-US" sz="2195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5772AC6A-C86F-9192-E745-862731EB6C11}"/>
              </a:ext>
            </a:extLst>
          </p:cNvPr>
          <p:cNvSpPr txBox="1"/>
          <p:nvPr/>
        </p:nvSpPr>
        <p:spPr>
          <a:xfrm>
            <a:off x="18727576" y="11112494"/>
            <a:ext cx="3695390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入射结束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2us</a:t>
            </a:r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后吸收体等温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06EFA0BD-36C0-3AFC-64BA-567065652407}"/>
              </a:ext>
            </a:extLst>
          </p:cNvPr>
          <p:cNvSpPr txBox="1"/>
          <p:nvPr/>
        </p:nvSpPr>
        <p:spPr>
          <a:xfrm>
            <a:off x="25534831" y="11113055"/>
            <a:ext cx="4238441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入射结束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760us</a:t>
            </a:r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后系统回到稳态</a:t>
            </a:r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FF42B507-ECFA-098B-090E-09006917C8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1935" y="23236749"/>
            <a:ext cx="6065848" cy="4658138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id="{F68FC387-9594-FAC5-A53C-A76153A22F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4095" y="23159453"/>
            <a:ext cx="6140894" cy="4566019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EB34EB95-07C1-F051-6F07-E539986F7C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8138" y="17821645"/>
            <a:ext cx="6146851" cy="4857514"/>
          </a:xfrm>
          <a:prstGeom prst="rect">
            <a:avLst/>
          </a:prstGeom>
        </p:spPr>
      </p:pic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0DBD5234-C4FC-EA4B-F1DB-5F829B990A5E}"/>
              </a:ext>
            </a:extLst>
          </p:cNvPr>
          <p:cNvSpPr txBox="1">
            <a:spLocks/>
          </p:cNvSpPr>
          <p:nvPr/>
        </p:nvSpPr>
        <p:spPr>
          <a:xfrm>
            <a:off x="18113477" y="28058404"/>
            <a:ext cx="13871398" cy="1519815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77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674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687395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202988" indent="-515593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577965" indent="-374977" algn="l" defTabSz="359977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9899385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72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161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49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图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3</a:t>
            </a: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：不同单光子入射下的 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Al-Mn </a:t>
            </a:r>
            <a:r>
              <a:rPr lang="zh-CN" altLang="en-US" sz="2438" b="1" dirty="0">
                <a:solidFill>
                  <a:schemeClr val="tx1"/>
                </a:solidFill>
                <a:latin typeface="+mn-lt"/>
              </a:rPr>
              <a:t>超导薄膜信号响应：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(a). E=2keV</a:t>
            </a:r>
            <a:r>
              <a:rPr lang="zh-CN" altLang="en-US" sz="2438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；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(b). E=4keV;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(c). E=5.9keV 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</a:rPr>
              <a:t>; </a:t>
            </a:r>
            <a:r>
              <a:rPr lang="en-US" altLang="zh-CN" sz="2438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(d). E=8keV.</a:t>
            </a:r>
            <a:endParaRPr lang="zh-CN" altLang="en-US" sz="2438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5591631E-8512-C78D-F160-F8B916A7EEB2}"/>
              </a:ext>
            </a:extLst>
          </p:cNvPr>
          <p:cNvSpPr txBox="1"/>
          <p:nvPr/>
        </p:nvSpPr>
        <p:spPr>
          <a:xfrm>
            <a:off x="17768200" y="17282305"/>
            <a:ext cx="3061709" cy="467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dirty="0">
                <a:cs typeface="Times New Roman" panose="02020603050405020304" pitchFamily="18" charset="0"/>
              </a:rPr>
              <a:t>(a).</a:t>
            </a:r>
            <a:endParaRPr lang="zh-CN" altLang="en-US" sz="2438" dirty="0">
              <a:cs typeface="Times New Roman" panose="02020603050405020304" pitchFamily="18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3E1B72EA-F87A-1649-7863-A1377E3A073F}"/>
              </a:ext>
            </a:extLst>
          </p:cNvPr>
          <p:cNvSpPr txBox="1"/>
          <p:nvPr/>
        </p:nvSpPr>
        <p:spPr>
          <a:xfrm>
            <a:off x="25049177" y="17385106"/>
            <a:ext cx="3061709" cy="467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dirty="0">
                <a:cs typeface="Times New Roman" panose="02020603050405020304" pitchFamily="18" charset="0"/>
              </a:rPr>
              <a:t>(b).</a:t>
            </a:r>
            <a:endParaRPr lang="zh-CN" altLang="en-US" sz="2438" dirty="0">
              <a:cs typeface="Times New Roman" panose="02020603050405020304" pitchFamily="18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4AF59ADD-997B-530D-FB3F-CDC9ACE97C53}"/>
              </a:ext>
            </a:extLst>
          </p:cNvPr>
          <p:cNvSpPr txBox="1"/>
          <p:nvPr/>
        </p:nvSpPr>
        <p:spPr>
          <a:xfrm>
            <a:off x="17789663" y="22820708"/>
            <a:ext cx="3061709" cy="467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dirty="0">
                <a:cs typeface="Times New Roman" panose="02020603050405020304" pitchFamily="18" charset="0"/>
              </a:rPr>
              <a:t>(c).</a:t>
            </a:r>
            <a:endParaRPr lang="zh-CN" altLang="en-US" sz="2438" dirty="0">
              <a:cs typeface="Times New Roman" panose="02020603050405020304" pitchFamily="18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706F500B-C644-6846-2C80-D19087582B09}"/>
              </a:ext>
            </a:extLst>
          </p:cNvPr>
          <p:cNvSpPr txBox="1"/>
          <p:nvPr/>
        </p:nvSpPr>
        <p:spPr>
          <a:xfrm>
            <a:off x="24974958" y="22832620"/>
            <a:ext cx="3061709" cy="467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dirty="0">
                <a:cs typeface="Times New Roman" panose="02020603050405020304" pitchFamily="18" charset="0"/>
              </a:rPr>
              <a:t>(d).</a:t>
            </a:r>
            <a:endParaRPr lang="zh-CN" altLang="en-US" sz="2438" dirty="0">
              <a:cs typeface="Times New Roman" panose="02020603050405020304" pitchFamily="18" charset="0"/>
            </a:endParaRPr>
          </a:p>
        </p:txBody>
      </p:sp>
      <p:pic>
        <p:nvPicPr>
          <p:cNvPr id="67" name="图片 66">
            <a:extLst>
              <a:ext uri="{FF2B5EF4-FFF2-40B4-BE49-F238E27FC236}">
                <a16:creationId xmlns:a16="http://schemas.microsoft.com/office/drawing/2014/main" id="{6BC006BB-E0BA-9774-24F5-C5421B1C346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6538" y="17933848"/>
            <a:ext cx="6211245" cy="4713202"/>
          </a:xfrm>
          <a:prstGeom prst="rect">
            <a:avLst/>
          </a:prstGeom>
        </p:spPr>
      </p:pic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E3A62664-E5D9-F772-A3AC-0A863E27FA59}"/>
              </a:ext>
            </a:extLst>
          </p:cNvPr>
          <p:cNvSpPr txBox="1">
            <a:spLocks/>
          </p:cNvSpPr>
          <p:nvPr/>
        </p:nvSpPr>
        <p:spPr>
          <a:xfrm>
            <a:off x="17346143" y="29511045"/>
            <a:ext cx="14527348" cy="7442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计算结果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0" name="Text Placeholder 5">
            <a:extLst>
              <a:ext uri="{FF2B5EF4-FFF2-40B4-BE49-F238E27FC236}">
                <a16:creationId xmlns:a16="http://schemas.microsoft.com/office/drawing/2014/main" id="{0C336C8A-9B2E-6CFA-25AC-316F47B16C90}"/>
              </a:ext>
            </a:extLst>
          </p:cNvPr>
          <p:cNvSpPr txBox="1">
            <a:spLocks/>
          </p:cNvSpPr>
          <p:nvPr/>
        </p:nvSpPr>
        <p:spPr>
          <a:xfrm>
            <a:off x="17346142" y="30684831"/>
            <a:ext cx="14527348" cy="4376529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8847" rtl="0" eaLnBrk="1" latinLnBrk="0" hangingPunct="1">
              <a:spcBef>
                <a:spcPct val="20000"/>
              </a:spcBef>
              <a:buFont typeface="Arial" pitchFamily="34" charset="0"/>
              <a:buNone/>
              <a:defRPr sz="2926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807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2057272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685883" indent="-628611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3143055" indent="-457172" algn="l" defTabSz="438884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2069330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3752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177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601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57418" latinLnBrk="1">
              <a:lnSpc>
                <a:spcPct val="110000"/>
              </a:lnSpc>
            </a:pP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在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5.9keV 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的单光子入射条件下，其热量在较短时间内在吸收体与 </a:t>
            </a:r>
            <a:r>
              <a:rPr lang="en-US" altLang="zh-CN" sz="3170" kern="100" dirty="0" err="1">
                <a:solidFill>
                  <a:schemeClr val="tx1"/>
                </a:solidFill>
                <a:latin typeface="+mn-lt"/>
              </a:rPr>
              <a:t>AlMn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之间达到等温，同时经历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760us 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时间后达到稳态，符合常规 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Al/Mn-TES 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器件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200us-1ms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的弛豫时间范围。</a:t>
            </a:r>
            <a:endParaRPr lang="en-US" altLang="zh-CN" sz="3170" kern="100" dirty="0">
              <a:solidFill>
                <a:schemeClr val="tx1"/>
              </a:solidFill>
              <a:latin typeface="+mn-lt"/>
            </a:endParaRPr>
          </a:p>
          <a:p>
            <a:pPr indent="557418" latinLnBrk="1">
              <a:lnSpc>
                <a:spcPct val="110000"/>
              </a:lnSpc>
            </a:pP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对于不同能量的单光子入射的器件响应，随着入射能量的增大，其脉冲逐渐趋于饱和，饱和区间随着能量的增大显著延长，该结果符合实验现象与理论上的信号响应模型的相关预测。</a:t>
            </a:r>
            <a:endParaRPr lang="zh-CN" altLang="zh-CN" sz="3170" kern="1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20000"/>
              </a:lnSpc>
            </a:pPr>
            <a:endParaRPr lang="en-US" sz="3414" kern="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ADFACC71-7272-32E8-3651-6716BE4DF961}"/>
              </a:ext>
            </a:extLst>
          </p:cNvPr>
          <p:cNvSpPr txBox="1">
            <a:spLocks/>
          </p:cNvSpPr>
          <p:nvPr/>
        </p:nvSpPr>
        <p:spPr>
          <a:xfrm>
            <a:off x="17346143" y="34408289"/>
            <a:ext cx="14527348" cy="98847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结论与展望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3" name="Text Placeholder 5">
            <a:extLst>
              <a:ext uri="{FF2B5EF4-FFF2-40B4-BE49-F238E27FC236}">
                <a16:creationId xmlns:a16="http://schemas.microsoft.com/office/drawing/2014/main" id="{C63813F4-751E-110D-1999-CB83FA094190}"/>
              </a:ext>
            </a:extLst>
          </p:cNvPr>
          <p:cNvSpPr txBox="1">
            <a:spLocks/>
          </p:cNvSpPr>
          <p:nvPr/>
        </p:nvSpPr>
        <p:spPr>
          <a:xfrm>
            <a:off x="17291254" y="35396760"/>
            <a:ext cx="14606847" cy="2703473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77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674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687395" indent="-468721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202988" indent="-515593" algn="l" defTabSz="359977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577965" indent="-374977" algn="l" defTabSz="359977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9899385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72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161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49" indent="-899945" algn="l" defTabSz="359977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57418" algn="just">
              <a:lnSpc>
                <a:spcPct val="110000"/>
              </a:lnSpc>
            </a:pP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本研究基于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COMSOL Multiphysics</a:t>
            </a:r>
            <a:r>
              <a:rPr lang="en-US" altLang="zh-CN" sz="3170" kern="100" baseline="30000" dirty="0">
                <a:solidFill>
                  <a:schemeClr val="tx1"/>
                </a:solidFill>
                <a:latin typeface="+mn-lt"/>
              </a:rPr>
              <a:t>®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已经建立起一套对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TES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的热电行为的仿真物理场。后续研究会基于该仿真物理场开展针对梁架结构、入射光子行为对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TES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性能参数的影响，进一步优化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TES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的设计，提升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3170" kern="100" dirty="0" err="1">
                <a:solidFill>
                  <a:schemeClr val="tx1"/>
                </a:solidFill>
                <a:latin typeface="+mn-lt"/>
              </a:rPr>
              <a:t>AlMn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-TES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的器件性能。</a:t>
            </a:r>
          </a:p>
          <a:p>
            <a:pPr>
              <a:lnSpc>
                <a:spcPct val="120000"/>
              </a:lnSpc>
            </a:pPr>
            <a:endParaRPr lang="en-US" sz="3170" kern="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2C5BBC78-0B6B-BC47-E2D9-9858456688E6}"/>
              </a:ext>
            </a:extLst>
          </p:cNvPr>
          <p:cNvSpPr txBox="1">
            <a:spLocks/>
          </p:cNvSpPr>
          <p:nvPr/>
        </p:nvSpPr>
        <p:spPr>
          <a:xfrm>
            <a:off x="17444563" y="37519350"/>
            <a:ext cx="14428928" cy="916283"/>
          </a:xfrm>
          <a:prstGeom prst="rect">
            <a:avLst/>
          </a:prstGeom>
          <a:solidFill>
            <a:srgbClr val="2F5597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8847">
              <a:spcBef>
                <a:spcPct val="20000"/>
              </a:spcBef>
            </a:pPr>
            <a:r>
              <a:rPr lang="zh-CN" altLang="en-US" sz="4023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参考文献</a:t>
            </a:r>
            <a:endParaRPr lang="en-US" sz="4023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6" name="Text Placeholder 7">
            <a:extLst>
              <a:ext uri="{FF2B5EF4-FFF2-40B4-BE49-F238E27FC236}">
                <a16:creationId xmlns:a16="http://schemas.microsoft.com/office/drawing/2014/main" id="{F70E8D53-04BC-1902-9C51-BF0836A18544}"/>
              </a:ext>
            </a:extLst>
          </p:cNvPr>
          <p:cNvSpPr txBox="1">
            <a:spLocks/>
          </p:cNvSpPr>
          <p:nvPr/>
        </p:nvSpPr>
        <p:spPr>
          <a:xfrm>
            <a:off x="17376993" y="38529724"/>
            <a:ext cx="14496497" cy="5829272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8847" rtl="0" eaLnBrk="1" latinLnBrk="0" hangingPunct="1">
              <a:spcBef>
                <a:spcPct val="20000"/>
              </a:spcBef>
              <a:buFont typeface="Arial" pitchFamily="34" charset="0"/>
              <a:buNone/>
              <a:defRPr sz="2926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807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2057272" indent="-571465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2685883" indent="-628611" algn="l" defTabSz="438884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3143055" indent="-457172" algn="l" defTabSz="438884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56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2069330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3752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177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601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[1] Irwin, K.D. and G.C. Hilton, Transition-edge sensors, in Cryogenic particle detection. 2005, Springer. p. 63-150.</a:t>
            </a:r>
            <a:endParaRPr kumimoji="0" lang="zh-CN" altLang="zh-CN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[2] D. A. Bennett , D. S. </a:t>
            </a:r>
            <a:r>
              <a:rPr kumimoji="0" lang="en-US" altLang="zh-CN" sz="2926" b="0" i="0" u="none" strike="noStrike" kern="1200" cap="none" spc="0" normalizeH="0" baseline="0" noProof="0" dirty="0" err="1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Swetz</a:t>
            </a: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 , R. D. </a:t>
            </a:r>
            <a:r>
              <a:rPr kumimoji="0" lang="en-US" altLang="zh-CN" sz="2926" b="0" i="0" u="none" strike="noStrike" kern="1200" cap="none" spc="0" normalizeH="0" baseline="0" noProof="0" dirty="0" err="1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Horansky</a:t>
            </a: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 , D. R. Schmidt ,and J. N. Ullom.2011."A Two-Fluid Model for the Transition Shape in Transition-Edge </a:t>
            </a:r>
            <a:r>
              <a:rPr kumimoji="0" lang="en-US" altLang="zh-CN" sz="2926" b="0" i="0" u="none" strike="noStrike" kern="1200" cap="none" spc="0" normalizeH="0" baseline="0" noProof="0" dirty="0" err="1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Sensors".Journal</a:t>
            </a: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 of Low Temperature Physics,167(3-4):102-107.</a:t>
            </a:r>
            <a:endParaRPr kumimoji="0" lang="zh-CN" altLang="zh-CN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[3] X Wang, finite element simulation of transition-edge sensor for measuring kinetic energy of fission fragments</a:t>
            </a:r>
            <a:r>
              <a:rPr kumimoji="0" lang="zh-CN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，</a:t>
            </a:r>
            <a:r>
              <a:rPr kumimoji="0" lang="en-US" altLang="zh-CN" sz="2926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EPJ Web of Conferences 239, 17022 (2020).</a:t>
            </a:r>
            <a:endParaRPr kumimoji="0" lang="zh-CN" altLang="zh-CN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l" defTabSz="4388847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926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C63D7450-D83A-7055-CDB2-87122BB5A816}"/>
              </a:ext>
            </a:extLst>
          </p:cNvPr>
          <p:cNvSpPr txBox="1"/>
          <p:nvPr/>
        </p:nvSpPr>
        <p:spPr>
          <a:xfrm>
            <a:off x="1965656" y="42647609"/>
            <a:ext cx="1403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jjzhou@ihep.ac.cn</a:t>
            </a:r>
            <a:endParaRPr lang="zh-CN" altLang="en-US" sz="3200" b="1" dirty="0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4D474C2D-CFB4-68AB-6371-B649B7807241}"/>
              </a:ext>
            </a:extLst>
          </p:cNvPr>
          <p:cNvSpPr txBox="1"/>
          <p:nvPr/>
        </p:nvSpPr>
        <p:spPr>
          <a:xfrm>
            <a:off x="17733958" y="42648310"/>
            <a:ext cx="1403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/>
              <a:t>zhangyf@ihep.ac.cn</a:t>
            </a:r>
            <a:endParaRPr lang="zh-CN" altLang="en-US" sz="3200" b="1" dirty="0"/>
          </a:p>
        </p:txBody>
      </p:sp>
      <p:sp>
        <p:nvSpPr>
          <p:cNvPr id="91" name="文本占位符 31">
            <a:extLst>
              <a:ext uri="{FF2B5EF4-FFF2-40B4-BE49-F238E27FC236}">
                <a16:creationId xmlns:a16="http://schemas.microsoft.com/office/drawing/2014/main" id="{21E6D0B7-8ABE-CFC5-1066-780D09C6E324}"/>
              </a:ext>
            </a:extLst>
          </p:cNvPr>
          <p:cNvSpPr txBox="1">
            <a:spLocks/>
          </p:cNvSpPr>
          <p:nvPr/>
        </p:nvSpPr>
        <p:spPr>
          <a:xfrm>
            <a:off x="5454693" y="2736432"/>
            <a:ext cx="22863415" cy="1560782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565938" indent="-1371515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060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483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4906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330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3752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177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601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3888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5364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周俊杰</a:t>
            </a:r>
            <a:r>
              <a:rPr kumimoji="0" lang="en-US" altLang="zh-CN" sz="5364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1,2</a:t>
            </a:r>
            <a:r>
              <a:rPr kumimoji="0" lang="zh-CN" altLang="zh-CN" sz="5364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，张翼飞</a:t>
            </a:r>
            <a:r>
              <a:rPr kumimoji="0" lang="en-US" altLang="zh-CN" sz="5364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2</a:t>
            </a:r>
            <a:r>
              <a:rPr kumimoji="0" lang="zh-CN" altLang="zh-CN" sz="5364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，刘舟慧</a:t>
            </a:r>
            <a:r>
              <a:rPr kumimoji="0" lang="en-US" altLang="zh-CN" sz="5364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2  </a:t>
            </a:r>
            <a:r>
              <a:rPr kumimoji="0" lang="zh-CN" altLang="zh-CN" sz="5364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，路雪峰</a:t>
            </a:r>
            <a:r>
              <a:rPr kumimoji="0" lang="en-US" altLang="zh-CN" sz="5364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2</a:t>
            </a:r>
            <a:endParaRPr kumimoji="0" lang="zh-CN" altLang="zh-CN" sz="5364" b="0" i="0" u="none" strike="noStrike" kern="1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ctr" defTabSz="43888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364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92" name="Text Placeholder 11">
            <a:extLst>
              <a:ext uri="{FF2B5EF4-FFF2-40B4-BE49-F238E27FC236}">
                <a16:creationId xmlns:a16="http://schemas.microsoft.com/office/drawing/2014/main" id="{AE15BB8C-6ACD-4C06-21EF-085F48BA51FA}"/>
              </a:ext>
            </a:extLst>
          </p:cNvPr>
          <p:cNvSpPr txBox="1">
            <a:spLocks/>
          </p:cNvSpPr>
          <p:nvPr/>
        </p:nvSpPr>
        <p:spPr>
          <a:xfrm>
            <a:off x="5584083" y="3900055"/>
            <a:ext cx="22863415" cy="2667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388847" rtl="0" eaLnBrk="1" latinLnBrk="0" hangingPunct="1">
              <a:spcBef>
                <a:spcPct val="20000"/>
              </a:spcBef>
              <a:buFontTx/>
              <a:buNone/>
              <a:defRPr sz="5852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565938" indent="-1371515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060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483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4906" indent="-1097213" algn="l" defTabSz="4388847" rtl="0" eaLnBrk="1" latinLnBrk="0" hangingPunct="1">
              <a:spcBef>
                <a:spcPct val="20000"/>
              </a:spcBef>
              <a:buFontTx/>
              <a:buNone/>
              <a:defRPr sz="8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330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3752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177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601" indent="-1097213" algn="l" defTabSz="438884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6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3888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1.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南昌大学，江西省南昌市，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266237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</a:t>
            </a:r>
          </a:p>
          <a:p>
            <a:pPr marL="0" marR="0" lvl="0" indent="0" algn="ctr" defTabSz="43888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2.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中国科学院高能物理研究所，北京市，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100049.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0" marR="0" lvl="0" indent="0" algn="ctr" defTabSz="43888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69" name="Rechteck 11">
            <a:extLst>
              <a:ext uri="{FF2B5EF4-FFF2-40B4-BE49-F238E27FC236}">
                <a16:creationId xmlns:a16="http://schemas.microsoft.com/office/drawing/2014/main" id="{3D8C1035-3BB3-4726-BCAB-7BFB3725631F}"/>
              </a:ext>
            </a:extLst>
          </p:cNvPr>
          <p:cNvSpPr/>
          <p:nvPr/>
        </p:nvSpPr>
        <p:spPr>
          <a:xfrm>
            <a:off x="8588827" y="42714590"/>
            <a:ext cx="15654222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83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</TotalTime>
  <Words>1212</Words>
  <Application>Microsoft Office PowerPoint</Application>
  <PresentationFormat>自定义</PresentationFormat>
  <Paragraphs>58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等线</vt:lpstr>
      <vt:lpstr>等线 Light</vt:lpstr>
      <vt:lpstr>宋体</vt:lpstr>
      <vt:lpstr>Arial</vt:lpstr>
      <vt:lpstr>Calibri</vt:lpstr>
      <vt:lpstr>Calibri Light</vt:lpstr>
      <vt:lpstr>Cambria Math</vt:lpstr>
      <vt:lpstr>Times New Roman</vt:lpstr>
      <vt:lpstr>Wingdings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junjie zhou</dc:creator>
  <cp:lastModifiedBy>Renji (Boris) Hao</cp:lastModifiedBy>
  <cp:revision>10</cp:revision>
  <dcterms:created xsi:type="dcterms:W3CDTF">2024-10-18T13:17:20Z</dcterms:created>
  <dcterms:modified xsi:type="dcterms:W3CDTF">2024-10-23T09:08:46Z</dcterms:modified>
</cp:coreProperties>
</file>