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
  </p:notesMasterIdLst>
  <p:sldIdLst>
    <p:sldId id="288"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562" autoAdjust="0"/>
    <p:restoredTop sz="96405" autoAdjust="0"/>
  </p:normalViewPr>
  <p:slideViewPr>
    <p:cSldViewPr snapToGrid="0">
      <p:cViewPr>
        <p:scale>
          <a:sx n="40" d="100"/>
          <a:sy n="40" d="100"/>
        </p:scale>
        <p:origin x="636" y="30"/>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10/24/2024</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4388485" rtl="0" eaLnBrk="1" latinLnBrk="0" hangingPunct="1">
      <a:defRPr sz="5760" kern="1200">
        <a:solidFill>
          <a:schemeClr val="tx1"/>
        </a:solidFill>
        <a:latin typeface="+mn-lt"/>
        <a:ea typeface="+mn-ea"/>
        <a:cs typeface="+mn-cs"/>
      </a:defRPr>
    </a:lvl1pPr>
    <a:lvl2pPr marL="2194560" algn="l" defTabSz="4388485" rtl="0" eaLnBrk="1" latinLnBrk="0" hangingPunct="1">
      <a:defRPr sz="5760" kern="1200">
        <a:solidFill>
          <a:schemeClr val="tx1"/>
        </a:solidFill>
        <a:latin typeface="+mn-lt"/>
        <a:ea typeface="+mn-ea"/>
        <a:cs typeface="+mn-cs"/>
      </a:defRPr>
    </a:lvl2pPr>
    <a:lvl3pPr marL="4388485" algn="l" defTabSz="4388485" rtl="0" eaLnBrk="1" latinLnBrk="0" hangingPunct="1">
      <a:defRPr sz="5760" kern="1200">
        <a:solidFill>
          <a:schemeClr val="tx1"/>
        </a:solidFill>
        <a:latin typeface="+mn-lt"/>
        <a:ea typeface="+mn-ea"/>
        <a:cs typeface="+mn-cs"/>
      </a:defRPr>
    </a:lvl3pPr>
    <a:lvl4pPr marL="6583045" algn="l" defTabSz="4388485" rtl="0" eaLnBrk="1" latinLnBrk="0" hangingPunct="1">
      <a:defRPr sz="5760" kern="1200">
        <a:solidFill>
          <a:schemeClr val="tx1"/>
        </a:solidFill>
        <a:latin typeface="+mn-lt"/>
        <a:ea typeface="+mn-ea"/>
        <a:cs typeface="+mn-cs"/>
      </a:defRPr>
    </a:lvl4pPr>
    <a:lvl5pPr marL="8777605" algn="l" defTabSz="4388485" rtl="0" eaLnBrk="1" latinLnBrk="0" hangingPunct="1">
      <a:defRPr sz="5760" kern="1200">
        <a:solidFill>
          <a:schemeClr val="tx1"/>
        </a:solidFill>
        <a:latin typeface="+mn-lt"/>
        <a:ea typeface="+mn-ea"/>
        <a:cs typeface="+mn-cs"/>
      </a:defRPr>
    </a:lvl5pPr>
    <a:lvl6pPr marL="10971530" algn="l" defTabSz="4388485" rtl="0" eaLnBrk="1" latinLnBrk="0" hangingPunct="1">
      <a:defRPr sz="5760" kern="1200">
        <a:solidFill>
          <a:schemeClr val="tx1"/>
        </a:solidFill>
        <a:latin typeface="+mn-lt"/>
        <a:ea typeface="+mn-ea"/>
        <a:cs typeface="+mn-cs"/>
      </a:defRPr>
    </a:lvl6pPr>
    <a:lvl7pPr marL="13166090" algn="l" defTabSz="4388485" rtl="0" eaLnBrk="1" latinLnBrk="0" hangingPunct="1">
      <a:defRPr sz="5760" kern="1200">
        <a:solidFill>
          <a:schemeClr val="tx1"/>
        </a:solidFill>
        <a:latin typeface="+mn-lt"/>
        <a:ea typeface="+mn-ea"/>
        <a:cs typeface="+mn-cs"/>
      </a:defRPr>
    </a:lvl7pPr>
    <a:lvl8pPr marL="15360650" algn="l" defTabSz="4388485" rtl="0" eaLnBrk="1" latinLnBrk="0" hangingPunct="1">
      <a:defRPr sz="5760" kern="1200">
        <a:solidFill>
          <a:schemeClr val="tx1"/>
        </a:solidFill>
        <a:latin typeface="+mn-lt"/>
        <a:ea typeface="+mn-ea"/>
        <a:cs typeface="+mn-cs"/>
      </a:defRPr>
    </a:lvl8pPr>
    <a:lvl9pPr marL="17554575" algn="l" defTabSz="4388485" rtl="0" eaLnBrk="1" latinLnBrk="0" hangingPunct="1">
      <a:defRPr sz="576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5"/>
          </a:p>
        </p:txBody>
      </p:sp>
      <p:sp>
        <p:nvSpPr>
          <p:cNvPr id="8" name="Titel 7"/>
          <p:cNvSpPr>
            <a:spLocks noGrp="1"/>
          </p:cNvSpPr>
          <p:nvPr>
            <p:ph type="title" hasCustomPrompt="1"/>
          </p:nvPr>
        </p:nvSpPr>
        <p:spPr>
          <a:xfrm>
            <a:off x="14197441" y="1534000"/>
            <a:ext cx="17520673" cy="3907429"/>
          </a:xfrm>
        </p:spPr>
        <p:txBody>
          <a:bodyPr anchor="b">
            <a:normAutofit/>
          </a:bodyPr>
          <a:lstStyle>
            <a:lvl1pPr>
              <a:defRPr sz="9000" b="1">
                <a:latin typeface="Calibri" panose="020F0502020204030204" pitchFamily="34" charset="0"/>
                <a:cs typeface="Calibri" panose="020F0502020204030204" pitchFamily="34" charset="0"/>
              </a:defRPr>
            </a:lvl1pPr>
          </a:lstStyle>
          <a:p>
            <a:r>
              <a:rPr lang="zh-CN" altLang="en-US" noProof="0" dirty="0"/>
              <a:t>海报标题（尽量简短，字号 </a:t>
            </a:r>
            <a:r>
              <a:rPr lang="en-US" altLang="zh-CN" noProof="0" dirty="0"/>
              <a:t>90 – 120 </a:t>
            </a:r>
            <a:r>
              <a:rPr lang="en-US" altLang="zh-CN" noProof="0" dirty="0" err="1"/>
              <a:t>pt</a:t>
            </a:r>
            <a:r>
              <a:rPr lang="zh-CN" altLang="en-US" noProof="0" dirty="0"/>
              <a:t>）</a:t>
            </a:r>
            <a:endParaRPr lang="en-US" noProof="0" dirty="0"/>
          </a:p>
        </p:txBody>
      </p:sp>
      <p:sp>
        <p:nvSpPr>
          <p:cNvPr id="9" name="Inhaltsplatzhalter 11"/>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00">
                <a:solidFill>
                  <a:schemeClr val="bg1">
                    <a:lumMod val="50000"/>
                  </a:schemeClr>
                </a:solidFill>
                <a:latin typeface="Calibri" panose="020F0502020204030204" pitchFamily="34" charset="0"/>
                <a:cs typeface="Calibri" panose="020F0502020204030204" pitchFamily="34" charset="0"/>
              </a:defRPr>
            </a:lvl1pPr>
          </a:lstStyle>
          <a:p>
            <a:pPr lvl="0"/>
            <a:r>
              <a:rPr lang="zh-CN" altLang="en-US" noProof="0" dirty="0"/>
              <a:t>作者及共同作者，以及所属机构（字号 </a:t>
            </a:r>
            <a:r>
              <a:rPr lang="en-US" noProof="0" dirty="0"/>
              <a:t>30-40 </a:t>
            </a:r>
            <a:r>
              <a:rPr lang="en-US" noProof="0" dirty="0" err="1"/>
              <a:t>pt</a:t>
            </a:r>
            <a:r>
              <a:rPr lang="zh-CN" altLang="en-US" noProof="0" dirty="0"/>
              <a:t>）</a:t>
            </a:r>
            <a:endParaRPr lang="en-US" noProof="0" dirty="0"/>
          </a:p>
        </p:txBody>
      </p:sp>
      <p:sp>
        <p:nvSpPr>
          <p:cNvPr id="10" name="Bildplatzhalter 13"/>
          <p:cNvSpPr>
            <a:spLocks noGrp="1"/>
          </p:cNvSpPr>
          <p:nvPr>
            <p:ph type="pic" sz="quarter" idx="11" hasCustomPrompt="1"/>
          </p:nvPr>
        </p:nvSpPr>
        <p:spPr>
          <a:xfrm>
            <a:off x="0" y="-1"/>
            <a:ext cx="13414251" cy="12175479"/>
          </a:xfrm>
        </p:spPr>
        <p:txBody>
          <a:bodyPr anchor="ctr">
            <a:normAutofit/>
          </a:bodyPr>
          <a:lstStyle>
            <a:lvl1pPr marL="0" indent="0" algn="ctr">
              <a:lnSpc>
                <a:spcPct val="100000"/>
              </a:lnSpc>
              <a:buNone/>
              <a:defRPr sz="7200">
                <a:latin typeface="Calibri" panose="020F0502020204030204" pitchFamily="34" charset="0"/>
                <a:cs typeface="Calibri" panose="020F0502020204030204" pitchFamily="34" charset="0"/>
              </a:defRPr>
            </a:lvl1pPr>
          </a:lstStyle>
          <a:p>
            <a:r>
              <a:rPr lang="zh-CN" altLang="en-US" noProof="0" dirty="0"/>
              <a:t>您的仿真结果图</a:t>
            </a:r>
            <a:br>
              <a:rPr lang="en-US" altLang="zh-CN" noProof="0" dirty="0"/>
            </a:br>
            <a:r>
              <a:rPr lang="zh-CN" altLang="en-US" noProof="0" dirty="0"/>
              <a:t>（在 </a:t>
            </a:r>
            <a:r>
              <a:rPr lang="en-US" altLang="zh-CN" noProof="0" dirty="0"/>
              <a:t>COMSOL </a:t>
            </a:r>
            <a:r>
              <a:rPr lang="zh-CN" altLang="en-US" noProof="0" dirty="0"/>
              <a:t>软件中使用图片快照功能导出图片。图片格式：</a:t>
            </a:r>
            <a:r>
              <a:rPr lang="en-US" altLang="zh-CN" noProof="0" dirty="0"/>
              <a:t>PNG</a:t>
            </a:r>
            <a:r>
              <a:rPr lang="zh-CN" altLang="en-US" noProof="0" dirty="0"/>
              <a:t>，图片背景：透明）</a:t>
            </a:r>
            <a:endParaRPr lang="en-US" altLang="zh-CN" noProof="0" dirty="0"/>
          </a:p>
        </p:txBody>
      </p:sp>
      <p:sp>
        <p:nvSpPr>
          <p:cNvPr id="12" name="Rechteck 11"/>
          <p:cNvSpPr/>
          <p:nvPr userDrawn="1"/>
        </p:nvSpPr>
        <p:spPr>
          <a:xfrm>
            <a:off x="8588827" y="42714590"/>
            <a:ext cx="15764828" cy="723403"/>
          </a:xfrm>
          <a:prstGeom prst="rect">
            <a:avLst/>
          </a:prstGeom>
        </p:spPr>
        <p:txBody>
          <a:bodyPr wrap="none">
            <a:spAutoFit/>
          </a:bodyPr>
          <a:lstStyle/>
          <a:p>
            <a:r>
              <a:rPr lang="en-US" sz="4100"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2024 </a:t>
            </a:r>
            <a:r>
              <a:rPr lang="en-US" altLang="zh-CN" sz="4100" noProof="0" dirty="0">
                <a:solidFill>
                  <a:schemeClr val="tx1">
                    <a:lumMod val="50000"/>
                    <a:lumOff val="50000"/>
                  </a:schemeClr>
                </a:solidFill>
                <a:latin typeface="Calibri" panose="020F0502020204030204" pitchFamily="34" charset="0"/>
                <a:cs typeface="Calibri" panose="020F0502020204030204" pitchFamily="34" charset="0"/>
              </a:rPr>
              <a:t>Shanghai</a:t>
            </a:r>
            <a:endParaRPr lang="en-US" sz="4100" noProof="0" dirty="0">
              <a:solidFill>
                <a:schemeClr val="tx1">
                  <a:lumMod val="50000"/>
                  <a:lumOff val="50000"/>
                </a:schemeClr>
              </a:solidFill>
              <a:latin typeface="Calibri" panose="020F0502020204030204" pitchFamily="34" charset="0"/>
              <a:cs typeface="Calibri" panose="020F0502020204030204" pitchFamily="34" charset="0"/>
            </a:endParaRPr>
          </a:p>
        </p:txBody>
      </p:sp>
      <p:sp>
        <p:nvSpPr>
          <p:cNvPr id="40" name="Textplatzhalter 34"/>
          <p:cNvSpPr>
            <a:spLocks noGrp="1"/>
          </p:cNvSpPr>
          <p:nvPr>
            <p:ph type="body" sz="quarter" idx="23" hasCustomPrompt="1"/>
          </p:nvPr>
        </p:nvSpPr>
        <p:spPr>
          <a:xfrm>
            <a:off x="15655929" y="21687824"/>
            <a:ext cx="16062185" cy="685670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在此处介绍您使用的研究方法。</a:t>
            </a:r>
            <a:endParaRPr lang="en-US" noProof="0" dirty="0"/>
          </a:p>
        </p:txBody>
      </p:sp>
      <p:sp>
        <p:nvSpPr>
          <p:cNvPr id="43" name="Textplatzhalter 34"/>
          <p:cNvSpPr>
            <a:spLocks noGrp="1"/>
          </p:cNvSpPr>
          <p:nvPr>
            <p:ph type="body" sz="quarter" idx="24" hasCustomPrompt="1"/>
          </p:nvPr>
        </p:nvSpPr>
        <p:spPr>
          <a:xfrm>
            <a:off x="1196912" y="39623894"/>
            <a:ext cx="15220541" cy="2315228"/>
          </a:xfrm>
        </p:spPr>
        <p:txBody>
          <a:bodyPr>
            <a:noAutofit/>
          </a:bodyPr>
          <a:lstStyle>
            <a:lvl1pPr marL="0" indent="0">
              <a:buNone/>
              <a:defRPr sz="3200">
                <a:solidFill>
                  <a:schemeClr val="bg1">
                    <a:lumMod val="65000"/>
                  </a:schemeClr>
                </a:solidFill>
                <a:latin typeface="Calibri" panose="020F0502020204030204" pitchFamily="34" charset="0"/>
                <a:cs typeface="Calibri" panose="020F0502020204030204" pitchFamily="34" charset="0"/>
              </a:defRPr>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在此处添加参考文献。</a:t>
            </a:r>
            <a:endParaRPr lang="en-US" noProof="0" dirty="0"/>
          </a:p>
        </p:txBody>
      </p:sp>
      <p:sp>
        <p:nvSpPr>
          <p:cNvPr id="2" name="TextBox 1"/>
          <p:cNvSpPr txBox="1"/>
          <p:nvPr userDrawn="1"/>
        </p:nvSpPr>
        <p:spPr>
          <a:xfrm>
            <a:off x="1196912" y="38648293"/>
            <a:ext cx="15919818" cy="923330"/>
          </a:xfrm>
          <a:prstGeom prst="rect">
            <a:avLst/>
          </a:prstGeom>
          <a:noFill/>
        </p:spPr>
        <p:txBody>
          <a:bodyPr wrap="square" rtlCol="0">
            <a:spAutoFit/>
          </a:bodyPr>
          <a:lstStyle/>
          <a:p>
            <a:r>
              <a:rPr lang="zh-CN" altLang="en-US" sz="5400" b="1" dirty="0">
                <a:solidFill>
                  <a:schemeClr val="bg1">
                    <a:lumMod val="65000"/>
                  </a:schemeClr>
                </a:solidFill>
                <a:latin typeface="Calibri" panose="020F0502020204030204" pitchFamily="34" charset="0"/>
                <a:cs typeface="Calibri" panose="020F0502020204030204" pitchFamily="34" charset="0"/>
              </a:rPr>
              <a:t>参考文献</a:t>
            </a:r>
            <a:endParaRPr lang="en-US" sz="5400"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000">
                <a:latin typeface="Calibri" panose="020F0502020204030204" pitchFamily="34" charset="0"/>
                <a:cs typeface="Calibri" panose="020F0502020204030204" pitchFamily="34" charset="0"/>
              </a:defRPr>
            </a:lvl1pPr>
          </a:lstStyle>
          <a:p>
            <a:pPr lvl="0"/>
            <a:r>
              <a:rPr lang="zh-CN" altLang="en-US" noProof="0" dirty="0"/>
              <a:t>关于研究项目的简短介绍（字号 </a:t>
            </a:r>
            <a:r>
              <a:rPr lang="en-US" altLang="zh-CN" noProof="0" dirty="0"/>
              <a:t>50-60 </a:t>
            </a:r>
            <a:r>
              <a:rPr lang="en-US" altLang="zh-CN" noProof="0" dirty="0" err="1"/>
              <a:t>pt</a:t>
            </a:r>
            <a:r>
              <a:rPr lang="zh-CN" altLang="en-US" noProof="0" dirty="0"/>
              <a:t>）</a:t>
            </a:r>
            <a:endParaRPr lang="en-US" noProof="0" dirty="0"/>
          </a:p>
        </p:txBody>
      </p:sp>
      <p:sp>
        <p:nvSpPr>
          <p:cNvPr id="20" name="Rectangle 19"/>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5" dirty="0"/>
          </a:p>
        </p:txBody>
      </p:sp>
      <p:cxnSp>
        <p:nvCxnSpPr>
          <p:cNvPr id="21" name="Straight Connector 20"/>
          <p:cNvCxnSpPr/>
          <p:nvPr userDrawn="1"/>
        </p:nvCxnSpPr>
        <p:spPr>
          <a:xfrm>
            <a:off x="1196912" y="28577628"/>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p:cNvSpPr>
            <a:spLocks noGrp="1"/>
          </p:cNvSpPr>
          <p:nvPr>
            <p:ph type="body" sz="quarter" idx="18" hasCustomPrompt="1"/>
          </p:nvPr>
        </p:nvSpPr>
        <p:spPr>
          <a:xfrm>
            <a:off x="1649531" y="14842766"/>
            <a:ext cx="29615963" cy="4714120"/>
          </a:xfrm>
        </p:spPr>
        <p:txBody>
          <a:bodyPr numCol="2" spcCol="914400">
            <a:noAutofit/>
          </a:bodyPr>
          <a:lstStyle>
            <a:lvl1pPr marL="0" marR="0" indent="0" algn="l" defTabSz="3049905" rtl="0" eaLnBrk="1" fontAlgn="auto" latinLnBrk="0" hangingPunct="1">
              <a:lnSpc>
                <a:spcPct val="100000"/>
              </a:lnSpc>
              <a:spcBef>
                <a:spcPts val="1000"/>
              </a:spcBef>
              <a:spcAft>
                <a:spcPts val="0"/>
              </a:spcAft>
              <a:buClrTx/>
              <a:buSzTx/>
              <a:buFont typeface="Arial" panose="020B0604020202020204" pitchFamily="34" charse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marL="0" marR="0" lvl="0" indent="0" algn="l" defTabSz="3049905" rtl="0" eaLnBrk="1" fontAlgn="auto" latinLnBrk="0" hangingPunct="1">
              <a:lnSpc>
                <a:spcPct val="90000"/>
              </a:lnSpc>
              <a:spcBef>
                <a:spcPts val="3335"/>
              </a:spcBef>
              <a:spcAft>
                <a:spcPts val="0"/>
              </a:spcAft>
              <a:buClrTx/>
              <a:buSzTx/>
              <a:buFont typeface="Arial" panose="020B0604020202020204" pitchFamily="34" charset="0"/>
              <a:buNone/>
              <a:defRPr/>
            </a:pPr>
            <a:r>
              <a:rPr lang="zh-CN" altLang="en-US" noProof="0" dirty="0"/>
              <a:t>在此处添加您的论文摘要</a:t>
            </a:r>
            <a:r>
              <a:rPr lang="en-US" altLang="zh-CN" noProof="0" dirty="0"/>
              <a:t>/</a:t>
            </a:r>
            <a:r>
              <a:rPr lang="zh-CN" altLang="en-US" noProof="0" dirty="0"/>
              <a:t>简介和结论。请勿在此处添加图片。</a:t>
            </a:r>
            <a:br>
              <a:rPr lang="en-US" altLang="zh-CN" noProof="0" dirty="0"/>
            </a:br>
            <a:r>
              <a:rPr lang="zh-CN" altLang="en-US" noProof="0" dirty="0"/>
              <a:t>请使用预设的两栏文本。</a:t>
            </a:r>
            <a:endParaRPr lang="en-US" altLang="zh-CN" noProof="0" dirty="0"/>
          </a:p>
        </p:txBody>
      </p:sp>
      <p:sp>
        <p:nvSpPr>
          <p:cNvPr id="30" name="Textplatzhalter 34"/>
          <p:cNvSpPr>
            <a:spLocks noGrp="1"/>
          </p:cNvSpPr>
          <p:nvPr>
            <p:ph type="body" sz="quarter" idx="27" hasCustomPrompt="1"/>
          </p:nvPr>
        </p:nvSpPr>
        <p:spPr>
          <a:xfrm>
            <a:off x="1649531" y="13540266"/>
            <a:ext cx="29615963" cy="1302499"/>
          </a:xfrm>
        </p:spPr>
        <p:txBody>
          <a:bodyPr anchor="b">
            <a:noAutofit/>
          </a:bodyPr>
          <a:lstStyle>
            <a:lvl1pPr marL="0" indent="0">
              <a:buNone/>
              <a:defRPr sz="7000" b="1"/>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副标题（可使用：摘要、简介、研究目的）</a:t>
            </a:r>
            <a:endParaRPr lang="en-US" noProof="0" dirty="0"/>
          </a:p>
        </p:txBody>
      </p:sp>
      <p:sp>
        <p:nvSpPr>
          <p:cNvPr id="31" name="Textplatzhalter 34"/>
          <p:cNvSpPr>
            <a:spLocks noGrp="1"/>
          </p:cNvSpPr>
          <p:nvPr>
            <p:ph type="body" sz="quarter" idx="28" hasCustomPrompt="1"/>
          </p:nvPr>
        </p:nvSpPr>
        <p:spPr>
          <a:xfrm>
            <a:off x="15655929" y="20398107"/>
            <a:ext cx="16062185" cy="1303795"/>
          </a:xfrm>
        </p:spPr>
        <p:txBody>
          <a:bodyPr anchor="b">
            <a:noAutofit/>
          </a:bodyPr>
          <a:lstStyle>
            <a:lvl1pPr marL="0" indent="0">
              <a:buNone/>
              <a:defRPr sz="7000" b="1"/>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副标题（请使用：方法）</a:t>
            </a:r>
            <a:endParaRPr lang="en-US" noProof="0" dirty="0"/>
          </a:p>
        </p:txBody>
      </p:sp>
      <p:sp>
        <p:nvSpPr>
          <p:cNvPr id="32" name="Bildplatzhalter 13"/>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此处添加相关图片和图表</a:t>
            </a:r>
            <a:endParaRPr lang="en-US" noProof="0" dirty="0"/>
          </a:p>
        </p:txBody>
      </p:sp>
      <p:sp>
        <p:nvSpPr>
          <p:cNvPr id="33" name="Textplatzhalter 34"/>
          <p:cNvSpPr>
            <a:spLocks noGrp="1"/>
          </p:cNvSpPr>
          <p:nvPr>
            <p:ph type="body" sz="quarter" idx="30" hasCustomPrompt="1"/>
          </p:nvPr>
        </p:nvSpPr>
        <p:spPr>
          <a:xfrm>
            <a:off x="1196912" y="27109281"/>
            <a:ext cx="13776431" cy="146834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
        <p:nvSpPr>
          <p:cNvPr id="34" name="Bildplatzhalter 13"/>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您所属机构的 </a:t>
            </a:r>
            <a:r>
              <a:rPr lang="en-US" altLang="zh-CN" noProof="0" dirty="0"/>
              <a:t>logo</a:t>
            </a:r>
            <a:endParaRPr lang="en-US" noProof="0" dirty="0"/>
          </a:p>
        </p:txBody>
      </p:sp>
      <p:sp>
        <p:nvSpPr>
          <p:cNvPr id="37" name="Textplatzhalter 34"/>
          <p:cNvSpPr>
            <a:spLocks noGrp="1"/>
          </p:cNvSpPr>
          <p:nvPr>
            <p:ph type="body" sz="quarter" idx="32" hasCustomPrompt="1"/>
          </p:nvPr>
        </p:nvSpPr>
        <p:spPr>
          <a:xfrm>
            <a:off x="1196912" y="30943096"/>
            <a:ext cx="15434125" cy="710157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在此处描述您的研究结果。</a:t>
            </a:r>
            <a:endParaRPr lang="en-US" noProof="0" dirty="0"/>
          </a:p>
        </p:txBody>
      </p:sp>
      <p:sp>
        <p:nvSpPr>
          <p:cNvPr id="38" name="Textplatzhalter 34"/>
          <p:cNvSpPr>
            <a:spLocks noGrp="1"/>
          </p:cNvSpPr>
          <p:nvPr>
            <p:ph type="body" sz="quarter" idx="33" hasCustomPrompt="1"/>
          </p:nvPr>
        </p:nvSpPr>
        <p:spPr>
          <a:xfrm>
            <a:off x="1196913" y="29529122"/>
            <a:ext cx="15362501" cy="1303795"/>
          </a:xfrm>
        </p:spPr>
        <p:txBody>
          <a:bodyPr anchor="b">
            <a:noAutofit/>
          </a:bodyPr>
          <a:lstStyle>
            <a:lvl1pPr marL="0" indent="0">
              <a:buNone/>
              <a:defRPr sz="7000" b="1"/>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副标题（请使用：结果）</a:t>
            </a:r>
            <a:endParaRPr lang="en-US" noProof="0" dirty="0"/>
          </a:p>
        </p:txBody>
      </p:sp>
      <p:sp>
        <p:nvSpPr>
          <p:cNvPr id="41" name="Bildplatzhalter 13"/>
          <p:cNvSpPr>
            <a:spLocks noGrp="1"/>
          </p:cNvSpPr>
          <p:nvPr>
            <p:ph type="pic" sz="quarter" idx="34" hasCustomPrompt="1"/>
          </p:nvPr>
        </p:nvSpPr>
        <p:spPr>
          <a:xfrm>
            <a:off x="17526117" y="29532851"/>
            <a:ext cx="14191997" cy="6565522"/>
          </a:xfrm>
        </p:spPr>
        <p:txBody>
          <a:bodyPr anchor="ctr">
            <a:normAutofit/>
          </a:bodyPr>
          <a:lstStyle>
            <a:lvl1pPr marL="0" marR="0" indent="0" algn="ctr" defTabSz="3049905" rtl="0" eaLnBrk="1" fontAlgn="auto" latinLnBrk="0" hangingPunct="1">
              <a:lnSpc>
                <a:spcPct val="90000"/>
              </a:lnSpc>
              <a:spcBef>
                <a:spcPts val="3335"/>
              </a:spcBef>
              <a:spcAft>
                <a:spcPts val="0"/>
              </a:spcAft>
              <a:buClrTx/>
              <a:buSzTx/>
              <a:buFont typeface="Arial" panose="020B0604020202020204" pitchFamily="34" charset="0"/>
              <a:buNone/>
              <a:defRPr sz="7200">
                <a:latin typeface="Calibri" panose="020F0502020204030204" pitchFamily="34" charset="0"/>
                <a:cs typeface="Calibri" panose="020F0502020204030204" pitchFamily="34" charset="0"/>
              </a:defRPr>
            </a:lvl1pPr>
          </a:lstStyle>
          <a:p>
            <a:pPr marL="0" marR="0" lvl="0" indent="0" algn="ctr" defTabSz="3049905" rtl="0" eaLnBrk="1" fontAlgn="auto" latinLnBrk="0" hangingPunct="1">
              <a:lnSpc>
                <a:spcPct val="90000"/>
              </a:lnSpc>
              <a:spcBef>
                <a:spcPts val="3335"/>
              </a:spcBef>
              <a:spcAft>
                <a:spcPts val="0"/>
              </a:spcAft>
              <a:buClrTx/>
              <a:buSzTx/>
              <a:buFont typeface="Arial" panose="020B0604020202020204" pitchFamily="34" charset="0"/>
              <a:buNone/>
              <a:defRPr/>
            </a:pPr>
            <a:r>
              <a:rPr lang="zh-CN" altLang="en-US" noProof="0" dirty="0"/>
              <a:t>此处添加相关图片和图表</a:t>
            </a:r>
            <a:endParaRPr lang="en-US" altLang="zh-CN" noProof="0" dirty="0"/>
          </a:p>
        </p:txBody>
      </p:sp>
      <p:sp>
        <p:nvSpPr>
          <p:cNvPr id="42" name="Textplatzhalter 34"/>
          <p:cNvSpPr>
            <a:spLocks noGrp="1"/>
          </p:cNvSpPr>
          <p:nvPr>
            <p:ph type="body" sz="quarter" idx="35" hasCustomPrompt="1"/>
          </p:nvPr>
        </p:nvSpPr>
        <p:spPr>
          <a:xfrm>
            <a:off x="17545431" y="36504995"/>
            <a:ext cx="14224907" cy="1468347"/>
          </a:xfrm>
        </p:spPr>
        <p:txBody>
          <a:bodyPr>
            <a:noAutofit/>
          </a:bodyPr>
          <a:lstStyle>
            <a:lvl1pPr marL="0" indent="0">
              <a:buNone/>
              <a:defRPr sz="4000"/>
            </a:lvl1pPr>
            <a:lvl2pPr marL="1551940" indent="0">
              <a:buNone/>
              <a:defRPr sz="3280"/>
            </a:lvl2pPr>
            <a:lvl3pPr marL="3104515" indent="0">
              <a:buNone/>
              <a:defRPr sz="2870"/>
            </a:lvl3pPr>
            <a:lvl4pPr marL="4656455" indent="0">
              <a:buNone/>
              <a:defRPr sz="2050"/>
            </a:lvl4pPr>
            <a:lvl5pPr marL="6209030" indent="0">
              <a:buNone/>
              <a:defRPr sz="2050"/>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10/24/2024</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Lst>
  <p:txStyles>
    <p:titleStyle>
      <a:lvl1pPr algn="l" defTabSz="3291840" rtl="0" eaLnBrk="1" latinLnBrk="0" hangingPunct="1">
        <a:lnSpc>
          <a:spcPct val="10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10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10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10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tiff"/><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tiff"/><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197441" y="211202"/>
            <a:ext cx="17520672" cy="4269961"/>
          </a:xfrm>
        </p:spPr>
        <p:txBody>
          <a:bodyPr>
            <a:normAutofit/>
          </a:bodyPr>
          <a:lstStyle/>
          <a:p>
            <a:pPr marL="0" marR="0" indent="0">
              <a:spcBef>
                <a:spcPts val="0"/>
              </a:spcBef>
              <a:spcAft>
                <a:spcPts val="0"/>
              </a:spcAft>
            </a:pPr>
            <a:r>
              <a:rPr lang="zh-CN" altLang="en-US" sz="8800" b="1" kern="100" dirty="0">
                <a:effectLst/>
                <a:latin typeface="+mn-ea"/>
                <a:ea typeface="+mn-ea"/>
                <a:cs typeface="Times New Roman" panose="02020603050405020304" pitchFamily="18" charset="0"/>
              </a:rPr>
              <a:t>基于电化学</a:t>
            </a:r>
            <a:r>
              <a:rPr lang="en-US" altLang="zh-CN" sz="8800" b="1" kern="100" dirty="0">
                <a:effectLst/>
                <a:latin typeface="+mn-ea"/>
                <a:ea typeface="+mn-ea"/>
                <a:cs typeface="Times New Roman" panose="02020603050405020304" pitchFamily="18" charset="0"/>
              </a:rPr>
              <a:t>-</a:t>
            </a:r>
            <a:r>
              <a:rPr lang="zh-CN" altLang="en-US" sz="8800" b="1" kern="100" dirty="0">
                <a:effectLst/>
                <a:latin typeface="+mn-ea"/>
                <a:ea typeface="+mn-ea"/>
                <a:cs typeface="Times New Roman" panose="02020603050405020304" pitchFamily="18" charset="0"/>
              </a:rPr>
              <a:t>热耦合模型的动力电池逆向仿真建模与参数辨识</a:t>
            </a:r>
            <a:endParaRPr lang="zh-CN" altLang="en-US" sz="8800" kern="100" dirty="0">
              <a:effectLst/>
              <a:latin typeface="+mn-ea"/>
              <a:ea typeface="+mn-ea"/>
              <a:cs typeface="Times New Roman" panose="02020603050405020304" pitchFamily="18" charset="0"/>
            </a:endParaRPr>
          </a:p>
        </p:txBody>
      </p:sp>
      <p:sp>
        <p:nvSpPr>
          <p:cNvPr id="3" name="Content Placeholder 2"/>
          <p:cNvSpPr>
            <a:spLocks noGrp="1"/>
          </p:cNvSpPr>
          <p:nvPr>
            <p:ph sz="quarter" idx="10"/>
          </p:nvPr>
        </p:nvSpPr>
        <p:spPr>
          <a:xfrm>
            <a:off x="14013480" y="9798582"/>
            <a:ext cx="16559039" cy="1984280"/>
          </a:xfrm>
        </p:spPr>
        <p:txBody>
          <a:bodyPr/>
          <a:lstStyle/>
          <a:p>
            <a:pPr marL="0" marR="0" indent="304800">
              <a:lnSpc>
                <a:spcPct val="150000"/>
              </a:lnSpc>
              <a:spcBef>
                <a:spcPts val="0"/>
              </a:spcBef>
              <a:spcAft>
                <a:spcPts val="0"/>
              </a:spcAft>
            </a:pPr>
            <a:r>
              <a:rPr lang="zh-CN" altLang="en-US" kern="100" dirty="0">
                <a:effectLst/>
                <a:latin typeface="+mn-lt"/>
                <a:cs typeface="Arial" panose="020B0604020202020204" pitchFamily="34" charset="0"/>
              </a:rPr>
              <a:t>陶正德，张志超，郭昌梁</a:t>
            </a:r>
            <a:endParaRPr lang="zh-CN" altLang="en-US" kern="100" dirty="0">
              <a:effectLst/>
              <a:latin typeface="+mn-lt"/>
              <a:cs typeface="Times New Roman" panose="02020603050405020304" pitchFamily="18" charset="0"/>
            </a:endParaRPr>
          </a:p>
          <a:p>
            <a:pPr marL="0" marR="0" indent="304800">
              <a:lnSpc>
                <a:spcPct val="150000"/>
              </a:lnSpc>
              <a:spcBef>
                <a:spcPts val="0"/>
              </a:spcBef>
              <a:spcAft>
                <a:spcPts val="0"/>
              </a:spcAft>
            </a:pPr>
            <a:r>
              <a:rPr lang="en-US" altLang="zh-CN" kern="100" dirty="0">
                <a:effectLst/>
                <a:latin typeface="+mn-lt"/>
                <a:cs typeface="Times New Roman" panose="02020603050405020304" pitchFamily="18" charset="0"/>
              </a:rPr>
              <a:t>( </a:t>
            </a:r>
            <a:r>
              <a:rPr lang="zh-CN" altLang="en-US" kern="100" dirty="0">
                <a:effectLst/>
                <a:latin typeface="+mn-lt"/>
                <a:cs typeface="Times New Roman" panose="02020603050405020304" pitchFamily="18" charset="0"/>
              </a:rPr>
              <a:t>天目湖先进储能技术研究院有限公司，江苏，溧阳 </a:t>
            </a:r>
            <a:r>
              <a:rPr lang="en-US" altLang="zh-CN" kern="100" dirty="0">
                <a:effectLst/>
                <a:latin typeface="+mn-lt"/>
                <a:cs typeface="Times New Roman" panose="02020603050405020304" pitchFamily="18" charset="0"/>
              </a:rPr>
              <a:t>213300 )</a:t>
            </a:r>
            <a:endParaRPr lang="zh-CN" altLang="en-US" kern="100" dirty="0">
              <a:effectLst/>
              <a:latin typeface="+mn-lt"/>
              <a:cs typeface="Times New Roman" panose="02020603050405020304" pitchFamily="18" charset="0"/>
            </a:endParaRPr>
          </a:p>
          <a:p>
            <a:endParaRPr lang="en-US" dirty="0">
              <a:latin typeface="+mn-lt"/>
            </a:endParaRPr>
          </a:p>
        </p:txBody>
      </p:sp>
      <p:sp>
        <p:nvSpPr>
          <p:cNvPr id="5" name="Text Placeholder 4"/>
          <p:cNvSpPr>
            <a:spLocks noGrp="1"/>
          </p:cNvSpPr>
          <p:nvPr>
            <p:ph type="body" sz="quarter" idx="23"/>
          </p:nvPr>
        </p:nvSpPr>
        <p:spPr>
          <a:xfrm>
            <a:off x="15655929" y="22012219"/>
            <a:ext cx="15224571" cy="6856707"/>
          </a:xfrm>
        </p:spPr>
        <p:txBody>
          <a:bodyPr/>
          <a:lstStyle/>
          <a:p>
            <a:pPr algn="just">
              <a:lnSpc>
                <a:spcPct val="110000"/>
              </a:lnSpc>
            </a:pPr>
            <a:r>
              <a:rPr lang="zh-CN" altLang="en-US" kern="100" dirty="0">
                <a:effectLst/>
                <a:cs typeface="Times New Roman" panose="02020603050405020304" pitchFamily="18" charset="0"/>
              </a:rPr>
              <a:t>    采用多物理场耦合软件 </a:t>
            </a:r>
            <a:r>
              <a:rPr lang="en-US" altLang="zh-CN" kern="100" dirty="0">
                <a:effectLst/>
                <a:cs typeface="Times New Roman" panose="02020603050405020304" pitchFamily="18" charset="0"/>
              </a:rPr>
              <a:t>COMSOL Multiphysics® </a:t>
            </a:r>
            <a:r>
              <a:rPr lang="zh-CN" altLang="en-US" kern="100" dirty="0">
                <a:effectLst/>
                <a:cs typeface="Times New Roman" panose="02020603050405020304" pitchFamily="18" charset="0"/>
              </a:rPr>
              <a:t>建立一维电化学</a:t>
            </a:r>
            <a:r>
              <a:rPr lang="en-US" altLang="zh-CN" kern="100" dirty="0">
                <a:effectLst/>
                <a:cs typeface="Times New Roman" panose="02020603050405020304" pitchFamily="18" charset="0"/>
              </a:rPr>
              <a:t>-</a:t>
            </a:r>
            <a:r>
              <a:rPr lang="zh-CN" altLang="en-US" kern="100" dirty="0">
                <a:effectLst/>
                <a:cs typeface="Times New Roman" panose="02020603050405020304" pitchFamily="18" charset="0"/>
              </a:rPr>
              <a:t>三维热耦合模型，基于逆向拆解参数对单体电池的电压、温度进行对标工作，并基于此模型完成参数辨识，探究不同的电化学参数对电池性能的影响。基于 </a:t>
            </a:r>
            <a:r>
              <a:rPr lang="en-US" altLang="zh-CN" kern="100" dirty="0">
                <a:effectLst/>
                <a:cs typeface="Times New Roman" panose="02020603050405020304" pitchFamily="18" charset="0"/>
              </a:rPr>
              <a:t>Newman </a:t>
            </a:r>
            <a:r>
              <a:rPr lang="zh-CN" altLang="en-US" kern="100" dirty="0">
                <a:effectLst/>
                <a:cs typeface="Times New Roman" panose="02020603050405020304" pitchFamily="18" charset="0"/>
              </a:rPr>
              <a:t>的多孔电极理论建立一维电化学模型，</a:t>
            </a:r>
            <a:r>
              <a:rPr lang="en-US" altLang="zh-CN" kern="100" dirty="0">
                <a:effectLst/>
                <a:cs typeface="Times New Roman" panose="02020603050405020304" pitchFamily="18" charset="0"/>
              </a:rPr>
              <a:t>P</a:t>
            </a:r>
            <a:r>
              <a:rPr lang="en-US" altLang="zh-CN" kern="100" baseline="-25000" dirty="0">
                <a:effectLst/>
                <a:cs typeface="Times New Roman" panose="02020603050405020304" pitchFamily="18" charset="0"/>
              </a:rPr>
              <a:t>2</a:t>
            </a:r>
            <a:r>
              <a:rPr lang="en-US" altLang="zh-CN" kern="100" dirty="0">
                <a:effectLst/>
                <a:cs typeface="Times New Roman" panose="02020603050405020304" pitchFamily="18" charset="0"/>
              </a:rPr>
              <a:t>D </a:t>
            </a:r>
            <a:r>
              <a:rPr lang="zh-CN" altLang="en-US" kern="100" dirty="0">
                <a:effectLst/>
                <a:cs typeface="Times New Roman" panose="02020603050405020304" pitchFamily="18" charset="0"/>
              </a:rPr>
              <a:t>模型采用一系列偏微分方程和代数方程组描述电池内部的锂离子的扩散与迁移、活性粒子表面电化学反应、欧姆定律以及电荷守恒等物理、化学现象。三维模型由传热模块组成，主要遵循能量守恒定量和牛顿冷却定律。</a:t>
            </a:r>
          </a:p>
        </p:txBody>
      </p:sp>
      <p:sp>
        <p:nvSpPr>
          <p:cNvPr id="6" name="Text Placeholder 5"/>
          <p:cNvSpPr>
            <a:spLocks noGrp="1"/>
          </p:cNvSpPr>
          <p:nvPr>
            <p:ph type="body" sz="quarter" idx="24"/>
          </p:nvPr>
        </p:nvSpPr>
        <p:spPr>
          <a:xfrm>
            <a:off x="1196912" y="39471493"/>
            <a:ext cx="16207168" cy="2733308"/>
          </a:xfrm>
        </p:spPr>
        <p:txBody>
          <a:bodyPr/>
          <a:lstStyle/>
          <a:p>
            <a:pPr marL="342900" indent="-342900">
              <a:spcBef>
                <a:spcPts val="600"/>
              </a:spcBef>
              <a:buAutoNum type="arabicPeriod"/>
            </a:pPr>
            <a:r>
              <a:rPr lang="en-US" altLang="zh-CN" sz="2800" kern="100" dirty="0" err="1">
                <a:effectLst/>
                <a:latin typeface="+mn-lt"/>
                <a:cs typeface="Times New Roman" panose="02020603050405020304" pitchFamily="18" charset="0"/>
              </a:rPr>
              <a:t>Etacheri</a:t>
            </a:r>
            <a:r>
              <a:rPr lang="en-US" altLang="zh-CN" sz="2800" kern="100" dirty="0">
                <a:effectLst/>
                <a:latin typeface="+mn-lt"/>
                <a:cs typeface="Times New Roman" panose="02020603050405020304" pitchFamily="18" charset="0"/>
              </a:rPr>
              <a:t> V,  et al. Challenges in the development of advanced Li-ion batteries: a review[J]. Energy &amp; Environmental Science, 2011, 4(9): 3243-3262.</a:t>
            </a:r>
          </a:p>
          <a:p>
            <a:pPr marL="342900" indent="-342900">
              <a:spcBef>
                <a:spcPts val="600"/>
              </a:spcBef>
              <a:buFont typeface="Arial" panose="020B0604020202020204" pitchFamily="34" charset="0"/>
              <a:buAutoNum type="arabicPeriod"/>
            </a:pPr>
            <a:r>
              <a:rPr lang="en-US" altLang="zh-CN" sz="2800" kern="100" dirty="0">
                <a:effectLst/>
                <a:latin typeface="+mn-lt"/>
                <a:cs typeface="Times New Roman" panose="02020603050405020304" pitchFamily="18" charset="0"/>
              </a:rPr>
              <a:t>Panchal S,  et al. Electrochemical thermal modeling and experimental measurements of 18650 cylindrical lithium-ion battery during discharge cycle for an EV[J]. Applied Thermal Engineering, 2018, 135(17): 123-132.</a:t>
            </a:r>
          </a:p>
          <a:p>
            <a:pPr marL="342900" indent="-342900">
              <a:spcBef>
                <a:spcPts val="600"/>
              </a:spcBef>
              <a:buFont typeface="Arial" panose="020B0604020202020204" pitchFamily="34" charset="0"/>
              <a:buAutoNum type="arabicPeriod"/>
            </a:pPr>
            <a:r>
              <a:rPr lang="en-US" altLang="zh-CN" sz="2800" kern="100" dirty="0" err="1">
                <a:effectLst/>
                <a:latin typeface="+mn-lt"/>
                <a:cs typeface="Times New Roman" panose="02020603050405020304" pitchFamily="18" charset="0"/>
              </a:rPr>
              <a:t>Marcicki</a:t>
            </a:r>
            <a:r>
              <a:rPr lang="en-US" altLang="zh-CN" sz="2800" kern="100" dirty="0">
                <a:effectLst/>
                <a:latin typeface="+mn-lt"/>
                <a:cs typeface="Times New Roman" panose="02020603050405020304" pitchFamily="18" charset="0"/>
              </a:rPr>
              <a:t> J, et al. Design and parametrization analysis of a reduced-order electrochemical model of graphite/LiFePO4 cells for SOC/SOH estimation[J]. Journal of Power Sources, 2013, 237: 310-324.</a:t>
            </a:r>
          </a:p>
          <a:p>
            <a:pPr marL="342900" indent="-342900">
              <a:spcBef>
                <a:spcPts val="600"/>
              </a:spcBef>
              <a:buAutoNum type="arabicPeriod"/>
            </a:pPr>
            <a:endParaRPr lang="en-US" altLang="zh-CN" sz="2000" kern="100" dirty="0">
              <a:latin typeface="+mn-lt"/>
              <a:cs typeface="Times New Roman" panose="02020603050405020304" pitchFamily="18" charset="0"/>
            </a:endParaRPr>
          </a:p>
          <a:p>
            <a:pPr>
              <a:spcBef>
                <a:spcPts val="600"/>
              </a:spcBef>
            </a:pPr>
            <a:endParaRPr lang="en-US" sz="3600" dirty="0">
              <a:latin typeface="+mn-lt"/>
            </a:endParaRPr>
          </a:p>
          <a:p>
            <a:pPr>
              <a:spcBef>
                <a:spcPts val="600"/>
              </a:spcBef>
            </a:pPr>
            <a:endParaRPr lang="en-US" sz="3600" dirty="0">
              <a:latin typeface="+mn-lt"/>
            </a:endParaRPr>
          </a:p>
        </p:txBody>
      </p:sp>
      <p:sp>
        <p:nvSpPr>
          <p:cNvPr id="7" name="Content Placeholder 6"/>
          <p:cNvSpPr>
            <a:spLocks noGrp="1"/>
          </p:cNvSpPr>
          <p:nvPr>
            <p:ph sz="quarter" idx="26"/>
          </p:nvPr>
        </p:nvSpPr>
        <p:spPr>
          <a:xfrm>
            <a:off x="14197440" y="4869847"/>
            <a:ext cx="17520673" cy="5346539"/>
          </a:xfrm>
        </p:spPr>
        <p:txBody>
          <a:bodyPr/>
          <a:lstStyle/>
          <a:p>
            <a:pPr marL="0" marR="0" indent="304800" algn="just">
              <a:lnSpc>
                <a:spcPct val="150000"/>
              </a:lnSpc>
              <a:spcBef>
                <a:spcPts val="0"/>
              </a:spcBef>
              <a:spcAft>
                <a:spcPts val="0"/>
              </a:spcAft>
            </a:pPr>
            <a:r>
              <a:rPr lang="zh-CN" altLang="en-US" sz="4000" b="0" kern="100" dirty="0">
                <a:effectLst/>
                <a:latin typeface="+mn-lt"/>
                <a:cs typeface="Times New Roman" panose="02020603050405020304" pitchFamily="18" charset="0"/>
              </a:rPr>
              <a:t>      为了便于终端用户更容易获取到电芯内部相关的电化学参数数据，本文通过逆向拆解的方法结合电化学</a:t>
            </a:r>
            <a:r>
              <a:rPr lang="en-US" altLang="zh-CN" sz="4000" b="0" kern="100" dirty="0">
                <a:effectLst/>
                <a:latin typeface="+mn-lt"/>
                <a:cs typeface="Times New Roman" panose="02020603050405020304" pitchFamily="18" charset="0"/>
              </a:rPr>
              <a:t>-</a:t>
            </a:r>
            <a:r>
              <a:rPr lang="zh-CN" altLang="en-US" sz="4000" b="0" kern="100" dirty="0">
                <a:effectLst/>
                <a:latin typeface="+mn-lt"/>
                <a:cs typeface="Times New Roman" panose="02020603050405020304" pitchFamily="18" charset="0"/>
              </a:rPr>
              <a:t>热耦合模型，采用有限元仿真分析和电化学参数优化试验的方式，验证了所获取参数的精确性，并通过参数辨识的方式考虑了 </a:t>
            </a:r>
            <a:r>
              <a:rPr lang="en-US" altLang="zh-CN" sz="4000" b="0" kern="100" dirty="0" err="1">
                <a:effectLst/>
                <a:latin typeface="+mn-lt"/>
                <a:cs typeface="Times New Roman" panose="02020603050405020304" pitchFamily="18" charset="0"/>
              </a:rPr>
              <a:t>bruggman</a:t>
            </a:r>
            <a:r>
              <a:rPr lang="en-US" altLang="zh-CN" sz="4000" b="0" kern="100" dirty="0">
                <a:effectLst/>
                <a:latin typeface="+mn-lt"/>
                <a:cs typeface="Times New Roman" panose="02020603050405020304" pitchFamily="18" charset="0"/>
              </a:rPr>
              <a:t> </a:t>
            </a:r>
            <a:r>
              <a:rPr lang="zh-CN" altLang="en-US" sz="4000" b="0" kern="100" dirty="0">
                <a:effectLst/>
                <a:latin typeface="+mn-lt"/>
                <a:cs typeface="Times New Roman" panose="02020603050405020304" pitchFamily="18" charset="0"/>
              </a:rPr>
              <a:t>系数，反应速率常数和固相扩散系数对动力电池充放电性能和温度的影响。</a:t>
            </a:r>
            <a:endParaRPr lang="zh-CN" altLang="en-US" sz="4000" kern="100" dirty="0">
              <a:effectLst/>
              <a:latin typeface="+mn-lt"/>
              <a:cs typeface="Times New Roman" panose="02020603050405020304" pitchFamily="18" charset="0"/>
            </a:endParaRPr>
          </a:p>
        </p:txBody>
      </p:sp>
      <p:sp>
        <p:nvSpPr>
          <p:cNvPr id="9" name="Text Placeholder 8"/>
          <p:cNvSpPr>
            <a:spLocks noGrp="1"/>
          </p:cNvSpPr>
          <p:nvPr>
            <p:ph type="body" sz="quarter" idx="27"/>
          </p:nvPr>
        </p:nvSpPr>
        <p:spPr>
          <a:xfrm>
            <a:off x="1926770" y="13448826"/>
            <a:ext cx="29338724" cy="1302499"/>
          </a:xfrm>
        </p:spPr>
        <p:txBody>
          <a:bodyPr/>
          <a:lstStyle/>
          <a:p>
            <a:r>
              <a:rPr lang="en-US" dirty="0"/>
              <a:t>Abstract</a:t>
            </a:r>
          </a:p>
        </p:txBody>
      </p:sp>
      <p:sp>
        <p:nvSpPr>
          <p:cNvPr id="10" name="Text Placeholder 9"/>
          <p:cNvSpPr>
            <a:spLocks noGrp="1"/>
          </p:cNvSpPr>
          <p:nvPr>
            <p:ph type="body" sz="quarter" idx="28"/>
          </p:nvPr>
        </p:nvSpPr>
        <p:spPr/>
        <p:txBody>
          <a:bodyPr/>
          <a:lstStyle/>
          <a:p>
            <a:r>
              <a:rPr lang="en-US" dirty="0"/>
              <a:t>Methodology</a:t>
            </a:r>
          </a:p>
        </p:txBody>
      </p:sp>
      <p:sp>
        <p:nvSpPr>
          <p:cNvPr id="50" name="Text Placeholder 49"/>
          <p:cNvSpPr>
            <a:spLocks noGrp="1"/>
          </p:cNvSpPr>
          <p:nvPr>
            <p:ph type="body" sz="quarter" idx="30"/>
          </p:nvPr>
        </p:nvSpPr>
        <p:spPr>
          <a:xfrm>
            <a:off x="2294192" y="27536001"/>
            <a:ext cx="13776431" cy="1468347"/>
          </a:xfrm>
        </p:spPr>
        <p:txBody>
          <a:bodyPr/>
          <a:lstStyle/>
          <a:p>
            <a:pPr marL="0" marR="0" indent="304800" algn="just">
              <a:lnSpc>
                <a:spcPct val="150000"/>
              </a:lnSpc>
              <a:spcBef>
                <a:spcPts val="0"/>
              </a:spcBef>
              <a:spcAft>
                <a:spcPts val="0"/>
              </a:spcAft>
            </a:pPr>
            <a:r>
              <a:rPr lang="en-US" sz="3200" dirty="0">
                <a:cs typeface="Times New Roman" panose="02020603050405020304" pitchFamily="18" charset="0"/>
              </a:rPr>
              <a:t>FIGURE 1. </a:t>
            </a:r>
            <a:r>
              <a:rPr lang="en-US" altLang="zh-CN" sz="3200" kern="100" dirty="0">
                <a:effectLst/>
                <a:cs typeface="Times New Roman" panose="02020603050405020304" pitchFamily="18" charset="0"/>
              </a:rPr>
              <a:t>Diagram of the electrochemical thermal coupling model</a:t>
            </a:r>
          </a:p>
          <a:p>
            <a:endParaRPr lang="en-US" sz="3200" dirty="0">
              <a:cs typeface="Times New Roman" panose="02020603050405020304" pitchFamily="18" charset="0"/>
            </a:endParaRPr>
          </a:p>
        </p:txBody>
      </p:sp>
      <p:sp>
        <p:nvSpPr>
          <p:cNvPr id="14" name="Text Placeholder 13"/>
          <p:cNvSpPr>
            <a:spLocks noGrp="1"/>
          </p:cNvSpPr>
          <p:nvPr>
            <p:ph type="body" sz="quarter" idx="32"/>
          </p:nvPr>
        </p:nvSpPr>
        <p:spPr>
          <a:xfrm>
            <a:off x="1926770" y="30582704"/>
            <a:ext cx="15189960" cy="8040824"/>
          </a:xfrm>
        </p:spPr>
        <p:txBody>
          <a:bodyPr/>
          <a:lstStyle/>
          <a:p>
            <a:pPr indent="304800" algn="just">
              <a:lnSpc>
                <a:spcPct val="110000"/>
              </a:lnSpc>
              <a:spcBef>
                <a:spcPts val="0"/>
              </a:spcBef>
            </a:pPr>
            <a:r>
              <a:rPr lang="en-US" altLang="zh-CN" kern="100" dirty="0">
                <a:effectLst/>
                <a:cs typeface="Times New Roman" panose="02020603050405020304" pitchFamily="18" charset="0"/>
              </a:rPr>
              <a:t>1</a:t>
            </a:r>
            <a:r>
              <a:rPr lang="zh-CN" altLang="en-US" kern="100" dirty="0">
                <a:effectLst/>
                <a:cs typeface="Times New Roman" panose="02020603050405020304" pitchFamily="18" charset="0"/>
              </a:rPr>
              <a:t>、通过逆向拆解结合等效电路模型拟合的方法所获取的电化学参数可以更为精确的模拟出动力电池的充放电过程中电压、温度的变化情况，经验证，电压误差在 </a:t>
            </a:r>
            <a:r>
              <a:rPr lang="en-US" altLang="zh-CN" kern="100" dirty="0">
                <a:effectLst/>
                <a:cs typeface="Times New Roman" panose="02020603050405020304" pitchFamily="18" charset="0"/>
              </a:rPr>
              <a:t>50</a:t>
            </a:r>
            <a:r>
              <a:rPr lang="zh-CN" altLang="en-US" kern="100" dirty="0">
                <a:effectLst/>
                <a:cs typeface="Times New Roman" panose="02020603050405020304" pitchFamily="18" charset="0"/>
              </a:rPr>
              <a:t> </a:t>
            </a:r>
            <a:r>
              <a:rPr lang="en-US" altLang="zh-CN" kern="100" dirty="0">
                <a:effectLst/>
                <a:cs typeface="Times New Roman" panose="02020603050405020304" pitchFamily="18" charset="0"/>
              </a:rPr>
              <a:t>mV </a:t>
            </a:r>
            <a:r>
              <a:rPr lang="zh-CN" altLang="en-US" kern="100" dirty="0">
                <a:effectLst/>
                <a:cs typeface="Times New Roman" panose="02020603050405020304" pitchFamily="18" charset="0"/>
              </a:rPr>
              <a:t>以内，最大误差为 </a:t>
            </a:r>
            <a:r>
              <a:rPr lang="en-US" altLang="zh-CN" kern="100" dirty="0">
                <a:effectLst/>
                <a:cs typeface="Times New Roman" panose="02020603050405020304" pitchFamily="18" charset="0"/>
              </a:rPr>
              <a:t>1.38%</a:t>
            </a:r>
            <a:r>
              <a:rPr lang="zh-CN" altLang="en-US" kern="100" dirty="0">
                <a:effectLst/>
                <a:cs typeface="Times New Roman" panose="02020603050405020304" pitchFamily="18" charset="0"/>
              </a:rPr>
              <a:t>，温度误差在 </a:t>
            </a:r>
            <a:r>
              <a:rPr lang="en-US" altLang="zh-CN" kern="100" dirty="0">
                <a:effectLst/>
                <a:cs typeface="Times New Roman" panose="02020603050405020304" pitchFamily="18" charset="0"/>
              </a:rPr>
              <a:t>1.5℃ </a:t>
            </a:r>
            <a:r>
              <a:rPr lang="zh-CN" altLang="en-US" kern="100" dirty="0">
                <a:effectLst/>
                <a:cs typeface="Times New Roman" panose="02020603050405020304" pitchFamily="18" charset="0"/>
              </a:rPr>
              <a:t>以内，在 </a:t>
            </a:r>
            <a:r>
              <a:rPr lang="en-US" altLang="zh-CN" kern="100" dirty="0">
                <a:cs typeface="Times New Roman" panose="02020603050405020304" pitchFamily="18" charset="0"/>
              </a:rPr>
              <a:t>1.5℃ </a:t>
            </a:r>
            <a:r>
              <a:rPr lang="zh-CN" altLang="en-US" kern="100" dirty="0">
                <a:effectLst/>
                <a:cs typeface="Times New Roman" panose="02020603050405020304" pitchFamily="18" charset="0"/>
              </a:rPr>
              <a:t>时最大误差为 </a:t>
            </a:r>
            <a:r>
              <a:rPr lang="en-US" altLang="zh-CN" kern="100" dirty="0">
                <a:effectLst/>
                <a:cs typeface="Times New Roman" panose="02020603050405020304" pitchFamily="18" charset="0"/>
              </a:rPr>
              <a:t>3.9%</a:t>
            </a:r>
            <a:r>
              <a:rPr lang="zh-CN" altLang="en-US" kern="100" dirty="0">
                <a:effectLst/>
                <a:cs typeface="Times New Roman" panose="02020603050405020304" pitchFamily="18" charset="0"/>
              </a:rPr>
              <a:t>。</a:t>
            </a:r>
          </a:p>
          <a:p>
            <a:pPr marL="0" marR="0" indent="304800" algn="just">
              <a:lnSpc>
                <a:spcPct val="110000"/>
              </a:lnSpc>
              <a:spcBef>
                <a:spcPts val="0"/>
              </a:spcBef>
              <a:spcAft>
                <a:spcPts val="0"/>
              </a:spcAft>
            </a:pPr>
            <a:r>
              <a:rPr lang="en-US" altLang="zh-CN" kern="100" dirty="0">
                <a:effectLst/>
                <a:cs typeface="Times New Roman" panose="02020603050405020304" pitchFamily="18" charset="0"/>
              </a:rPr>
              <a:t>2</a:t>
            </a:r>
            <a:r>
              <a:rPr lang="zh-CN" altLang="en-US" kern="100" dirty="0">
                <a:effectLst/>
                <a:cs typeface="Times New Roman" panose="02020603050405020304" pitchFamily="18" charset="0"/>
              </a:rPr>
              <a:t>、随着负极 </a:t>
            </a:r>
            <a:r>
              <a:rPr lang="en-US" altLang="zh-CN" kern="100" dirty="0" err="1">
                <a:effectLst/>
                <a:cs typeface="Times New Roman" panose="02020603050405020304" pitchFamily="18" charset="0"/>
              </a:rPr>
              <a:t>bruggman</a:t>
            </a:r>
            <a:r>
              <a:rPr lang="en-US" altLang="zh-CN" kern="100" dirty="0">
                <a:effectLst/>
                <a:cs typeface="Times New Roman" panose="02020603050405020304" pitchFamily="18" charset="0"/>
              </a:rPr>
              <a:t> </a:t>
            </a:r>
            <a:r>
              <a:rPr lang="zh-CN" altLang="en-US" kern="100" dirty="0">
                <a:effectLst/>
                <a:cs typeface="Times New Roman" panose="02020603050405020304" pitchFamily="18" charset="0"/>
              </a:rPr>
              <a:t>系数的不断增大，相同倍率下放电时间耗费越短，</a:t>
            </a:r>
            <a:r>
              <a:rPr lang="en-US" altLang="zh-CN" kern="100" dirty="0" err="1">
                <a:effectLst/>
                <a:cs typeface="Times New Roman" panose="02020603050405020304" pitchFamily="18" charset="0"/>
              </a:rPr>
              <a:t>bruggman</a:t>
            </a:r>
            <a:r>
              <a:rPr lang="en-US" altLang="zh-CN" kern="100" dirty="0">
                <a:effectLst/>
                <a:cs typeface="Times New Roman" panose="02020603050405020304" pitchFamily="18" charset="0"/>
              </a:rPr>
              <a:t> </a:t>
            </a:r>
            <a:r>
              <a:rPr lang="zh-CN" altLang="en-US" kern="100" dirty="0">
                <a:effectLst/>
                <a:cs typeface="Times New Roman" panose="02020603050405020304" pitchFamily="18" charset="0"/>
              </a:rPr>
              <a:t>系数影响中后期的电压变化情况，增大数值增加极化；负极反应速率常数系数影响全 </a:t>
            </a:r>
            <a:r>
              <a:rPr lang="en-US" altLang="zh-CN" kern="100" dirty="0">
                <a:effectLst/>
                <a:cs typeface="Times New Roman" panose="02020603050405020304" pitchFamily="18" charset="0"/>
              </a:rPr>
              <a:t>SOC </a:t>
            </a:r>
            <a:r>
              <a:rPr lang="zh-CN" altLang="en-US" kern="100" dirty="0">
                <a:effectLst/>
                <a:cs typeface="Times New Roman" panose="02020603050405020304" pitchFamily="18" charset="0"/>
              </a:rPr>
              <a:t>范围内的电压变化情况，增大数值减小极化；负极固相扩散系数影响低 </a:t>
            </a:r>
            <a:r>
              <a:rPr lang="en-US" altLang="zh-CN" kern="100" dirty="0">
                <a:effectLst/>
                <a:cs typeface="Times New Roman" panose="02020603050405020304" pitchFamily="18" charset="0"/>
              </a:rPr>
              <a:t>SOC </a:t>
            </a:r>
            <a:r>
              <a:rPr lang="zh-CN" altLang="en-US" kern="100" dirty="0">
                <a:effectLst/>
                <a:cs typeface="Times New Roman" panose="02020603050405020304" pitchFamily="18" charset="0"/>
              </a:rPr>
              <a:t>范围内的电压变化情况，增大数值，减小极化。</a:t>
            </a:r>
          </a:p>
        </p:txBody>
      </p:sp>
      <p:sp>
        <p:nvSpPr>
          <p:cNvPr id="15" name="Text Placeholder 14"/>
          <p:cNvSpPr>
            <a:spLocks noGrp="1"/>
          </p:cNvSpPr>
          <p:nvPr>
            <p:ph type="body" sz="quarter" idx="33"/>
          </p:nvPr>
        </p:nvSpPr>
        <p:spPr>
          <a:xfrm>
            <a:off x="1901220" y="29010962"/>
            <a:ext cx="14658194" cy="1303795"/>
          </a:xfrm>
        </p:spPr>
        <p:txBody>
          <a:bodyPr/>
          <a:lstStyle/>
          <a:p>
            <a:r>
              <a:rPr lang="en-US" dirty="0"/>
              <a:t>Results</a:t>
            </a:r>
          </a:p>
        </p:txBody>
      </p:sp>
      <p:sp>
        <p:nvSpPr>
          <p:cNvPr id="19" name="TextBox 1"/>
          <p:cNvSpPr txBox="1"/>
          <p:nvPr/>
        </p:nvSpPr>
        <p:spPr>
          <a:xfrm>
            <a:off x="1196912" y="38648293"/>
            <a:ext cx="15919818" cy="866740"/>
          </a:xfrm>
          <a:prstGeom prst="rect">
            <a:avLst/>
          </a:prstGeom>
          <a:solidFill>
            <a:schemeClr val="bg1"/>
          </a:solidFill>
        </p:spPr>
        <p:txBody>
          <a:bodyPr wrap="square" rtlCol="0">
            <a:spAutoFit/>
          </a:bodyPr>
          <a:lstStyle/>
          <a:p>
            <a:r>
              <a:rPr lang="en-US" sz="4920" b="1" dirty="0">
                <a:solidFill>
                  <a:schemeClr val="bg1">
                    <a:lumMod val="65000"/>
                  </a:schemeClr>
                </a:solidFill>
                <a:cs typeface="Calibri" panose="020F0502020204030204" pitchFamily="34" charset="0"/>
              </a:rPr>
              <a:t>REFERENCES</a:t>
            </a:r>
            <a:endParaRPr lang="en-US" sz="4100" b="1" dirty="0">
              <a:solidFill>
                <a:schemeClr val="bg1">
                  <a:lumMod val="65000"/>
                </a:schemeClr>
              </a:solidFill>
              <a:cs typeface="Calibri" panose="020F0502020204030204" pitchFamily="34" charset="0"/>
            </a:endParaRPr>
          </a:p>
        </p:txBody>
      </p:sp>
      <p:sp>
        <p:nvSpPr>
          <p:cNvPr id="11" name="Rectangle 2"/>
          <p:cNvSpPr>
            <a:spLocks noChangeArrowheads="1"/>
          </p:cNvSpPr>
          <p:nvPr/>
        </p:nvSpPr>
        <p:spPr bwMode="auto">
          <a:xfrm>
            <a:off x="1926770" y="14945947"/>
            <a:ext cx="29003035"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spAutoFit/>
          </a:bodyPr>
          <a:lstStyle/>
          <a:p>
            <a:pPr marL="0" marR="0" lvl="0" indent="304800" algn="just" defTabSz="914400" rtl="0" eaLnBrk="0" fontAlgn="base" latinLnBrk="0" hangingPunct="0">
              <a:lnSpc>
                <a:spcPct val="100000"/>
              </a:lnSpc>
              <a:spcBef>
                <a:spcPct val="0"/>
              </a:spcBef>
              <a:spcAft>
                <a:spcPct val="0"/>
              </a:spcAft>
              <a:buClrTx/>
              <a:buSzTx/>
              <a:buFontTx/>
              <a:buNone/>
            </a:pPr>
            <a:r>
              <a:rPr lang="en-US" altLang="zh-CN" sz="4800" dirty="0">
                <a:cs typeface="Times New Roman" panose="02020603050405020304" pitchFamily="18" charset="0"/>
              </a:rPr>
              <a:t>        </a:t>
            </a:r>
            <a:r>
              <a:rPr lang="zh-CN" altLang="zh-CN" sz="4800" dirty="0"/>
              <a:t>In order to facilitate end-users to more easily obtain electrochemical parameter data related to the interior of the battery cell, this paper combines the electrochemical thermal coupling model with reverse disassembly method, uses finite element simulation analysis and electrochemical parameter optimization experiments to verify the accuracy of the obtained parameters, and considers the Bruggman coefficient through parameter identification, The influence of reaction rate constant and solid-phase diffusion coefficient on the charging and discharging performance and temperature of power batteries</a:t>
            </a:r>
            <a:r>
              <a:rPr lang="en-US" altLang="zh-CN" sz="4800" dirty="0"/>
              <a:t>.</a:t>
            </a:r>
            <a:endParaRPr lang="zh-CN" altLang="zh-CN" sz="4800" dirty="0"/>
          </a:p>
        </p:txBody>
      </p:sp>
      <p:pic>
        <p:nvPicPr>
          <p:cNvPr id="18" name="图片占位符 17"/>
          <p:cNvPicPr>
            <a:picLocks noGrp="1" noChangeAspect="1"/>
          </p:cNvPicPr>
          <p:nvPr>
            <p:ph type="pic" sz="quarter" idx="29"/>
          </p:nvPr>
        </p:nvPicPr>
        <p:blipFill>
          <a:blip r:embed="rId2">
            <a:extLst>
              <a:ext uri="{28A0092B-C50C-407E-A947-70E740481C1C}">
                <a14:useLocalDpi xmlns:a14="http://schemas.microsoft.com/office/drawing/2010/main" val="0"/>
              </a:ext>
            </a:extLst>
          </a:blip>
          <a:srcRect t="8824" b="8824"/>
          <a:stretch>
            <a:fillRect/>
          </a:stretch>
        </p:blipFill>
        <p:spPr>
          <a:xfrm>
            <a:off x="1196912" y="20848127"/>
            <a:ext cx="13710909" cy="6256212"/>
          </a:xfrm>
        </p:spPr>
      </p:pic>
      <p:pic>
        <p:nvPicPr>
          <p:cNvPr id="24" name="图片 23" descr="论文21"/>
          <p:cNvPicPr>
            <a:picLocks noChangeAspect="1"/>
          </p:cNvPicPr>
          <p:nvPr/>
        </p:nvPicPr>
        <p:blipFill>
          <a:blip r:embed="rId3"/>
          <a:srcRect l="5365" t="4845" r="4650" b="4816"/>
          <a:stretch>
            <a:fillRect/>
          </a:stretch>
        </p:blipFill>
        <p:spPr>
          <a:xfrm>
            <a:off x="19455130" y="29200611"/>
            <a:ext cx="4998605" cy="4242186"/>
          </a:xfrm>
          <a:prstGeom prst="rect">
            <a:avLst/>
          </a:prstGeom>
        </p:spPr>
      </p:pic>
      <p:pic>
        <p:nvPicPr>
          <p:cNvPr id="25" name="图片 24"/>
          <p:cNvPicPr>
            <a:picLocks noChangeAspect="1"/>
          </p:cNvPicPr>
          <p:nvPr/>
        </p:nvPicPr>
        <p:blipFill>
          <a:blip r:embed="rId4"/>
          <a:stretch>
            <a:fillRect/>
          </a:stretch>
        </p:blipFill>
        <p:spPr>
          <a:xfrm>
            <a:off x="24978269" y="29261572"/>
            <a:ext cx="4710338" cy="4181225"/>
          </a:xfrm>
          <a:prstGeom prst="rect">
            <a:avLst/>
          </a:prstGeom>
          <a:noFill/>
          <a:ln>
            <a:noFill/>
          </a:ln>
        </p:spPr>
      </p:pic>
      <p:pic>
        <p:nvPicPr>
          <p:cNvPr id="26" name="图片 25"/>
          <p:cNvPicPr>
            <a:picLocks noChangeAspect="1"/>
          </p:cNvPicPr>
          <p:nvPr/>
        </p:nvPicPr>
        <p:blipFill>
          <a:blip r:embed="rId5"/>
          <a:stretch>
            <a:fillRect/>
          </a:stretch>
        </p:blipFill>
        <p:spPr>
          <a:xfrm>
            <a:off x="19470496" y="33521962"/>
            <a:ext cx="4983239" cy="4176355"/>
          </a:xfrm>
          <a:prstGeom prst="rect">
            <a:avLst/>
          </a:prstGeom>
          <a:noFill/>
          <a:ln>
            <a:noFill/>
          </a:ln>
        </p:spPr>
      </p:pic>
      <p:pic>
        <p:nvPicPr>
          <p:cNvPr id="28" name="图片 27" descr="论文23"/>
          <p:cNvPicPr>
            <a:picLocks noChangeAspect="1"/>
          </p:cNvPicPr>
          <p:nvPr/>
        </p:nvPicPr>
        <p:blipFill>
          <a:blip r:embed="rId6"/>
          <a:srcRect l="4073" t="2940" r="4424" b="3379"/>
          <a:stretch>
            <a:fillRect/>
          </a:stretch>
        </p:blipFill>
        <p:spPr>
          <a:xfrm>
            <a:off x="24941930" y="33521962"/>
            <a:ext cx="4921035" cy="4176355"/>
          </a:xfrm>
          <a:prstGeom prst="rect">
            <a:avLst/>
          </a:prstGeom>
        </p:spPr>
      </p:pic>
      <p:sp>
        <p:nvSpPr>
          <p:cNvPr id="30" name="文本框 29"/>
          <p:cNvSpPr txBox="1"/>
          <p:nvPr/>
        </p:nvSpPr>
        <p:spPr>
          <a:xfrm>
            <a:off x="16416416" y="37520875"/>
            <a:ext cx="16684088" cy="1493358"/>
          </a:xfrm>
          <a:prstGeom prst="rect">
            <a:avLst/>
          </a:prstGeom>
          <a:noFill/>
        </p:spPr>
        <p:txBody>
          <a:bodyPr wrap="square" rtlCol="0">
            <a:spAutoFit/>
          </a:bodyPr>
          <a:lstStyle/>
          <a:p>
            <a:pPr indent="304800" algn="just">
              <a:lnSpc>
                <a:spcPct val="150000"/>
              </a:lnSpc>
            </a:pPr>
            <a:r>
              <a:rPr lang="en-US" altLang="zh-CN" sz="3200" dirty="0">
                <a:cs typeface="Times New Roman" panose="02020603050405020304" pitchFamily="18" charset="0"/>
              </a:rPr>
              <a:t>FIGURE 2. </a:t>
            </a:r>
            <a:r>
              <a:rPr lang="en-US" altLang="zh-CN" sz="2800" kern="100" dirty="0">
                <a:effectLst/>
                <a:cs typeface="Times New Roman" panose="02020603050405020304" pitchFamily="18" charset="0"/>
              </a:rPr>
              <a:t>The benchmark result of the discharge voltage and temperature under 15℃and 25 ℃conditions</a:t>
            </a:r>
            <a:endParaRPr lang="en-US" altLang="zh-CN" sz="1800" kern="100" dirty="0">
              <a:effectLst/>
              <a:cs typeface="Times New Roman" panose="02020603050405020304" pitchFamily="18" charset="0"/>
            </a:endParaRPr>
          </a:p>
          <a:p>
            <a:pPr marL="0" marR="0" indent="304800" algn="just">
              <a:lnSpc>
                <a:spcPct val="150000"/>
              </a:lnSpc>
              <a:spcBef>
                <a:spcPts val="0"/>
              </a:spcBef>
              <a:spcAft>
                <a:spcPts val="0"/>
              </a:spcAft>
            </a:pPr>
            <a:endParaRPr lang="en-US" altLang="zh-CN" sz="3200" kern="100" dirty="0">
              <a:effectLst/>
              <a:cs typeface="Times New Roman" panose="02020603050405020304" pitchFamily="18" charset="0"/>
            </a:endParaRPr>
          </a:p>
        </p:txBody>
      </p:sp>
      <p:pic>
        <p:nvPicPr>
          <p:cNvPr id="12" name="图片占位符 11"/>
          <p:cNvPicPr>
            <a:picLocks noGrp="1" noChangeAspect="1"/>
          </p:cNvPicPr>
          <p:nvPr>
            <p:ph type="pic" sz="quarter" idx="11"/>
          </p:nvPr>
        </p:nvPicPr>
        <p:blipFill>
          <a:blip r:embed="rId7"/>
          <a:stretch>
            <a:fillRect/>
          </a:stretch>
        </p:blipFill>
        <p:spPr>
          <a:xfrm>
            <a:off x="0" y="601980"/>
            <a:ext cx="14321790" cy="11145520"/>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26</TotalTime>
  <Words>594</Words>
  <Application>Microsoft Office PowerPoint</Application>
  <PresentationFormat>自定义</PresentationFormat>
  <Paragraphs>18</Paragraphs>
  <Slides>1</Slides>
  <Notes>0</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vt:i4>
      </vt:variant>
    </vt:vector>
  </HeadingPairs>
  <TitlesOfParts>
    <vt:vector size="8" baseType="lpstr">
      <vt:lpstr>等线</vt:lpstr>
      <vt:lpstr>等线 Light</vt:lpstr>
      <vt:lpstr>Arial</vt:lpstr>
      <vt:lpstr>Calibri</vt:lpstr>
      <vt:lpstr>Calibri Light</vt:lpstr>
      <vt:lpstr>Times New Roman</vt:lpstr>
      <vt:lpstr>Office Theme</vt:lpstr>
      <vt:lpstr>基于电化学-热耦合模型的动力电池逆向仿真建模与参数辨识</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Renji (Boris) Hao</cp:lastModifiedBy>
  <cp:revision>131</cp:revision>
  <cp:lastPrinted>2023-01-06T15:48:00Z</cp:lastPrinted>
  <dcterms:created xsi:type="dcterms:W3CDTF">2023-01-03T14:57:00Z</dcterms:created>
  <dcterms:modified xsi:type="dcterms:W3CDTF">2024-10-24T01:43:29Z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FFE37DC3B9144043B22B83CCECA02813</vt:lpwstr>
  </property>
  <property fmtid="{D5CDD505-2E9C-101B-9397-08002B2CF9AE}" pid="3" name="KSOProductBuildVer">
    <vt:lpwstr>2052-11.8.2.11019</vt:lpwstr>
  </property>
</Properties>
</file>