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253" r:id="rId2"/>
    <p:sldId id="11886" r:id="rId3"/>
    <p:sldId id="11934" r:id="rId4"/>
    <p:sldId id="11918" r:id="rId5"/>
    <p:sldId id="11917" r:id="rId6"/>
    <p:sldId id="11889" r:id="rId7"/>
    <p:sldId id="11919" r:id="rId8"/>
    <p:sldId id="11935" r:id="rId9"/>
    <p:sldId id="11922" r:id="rId10"/>
    <p:sldId id="11923" r:id="rId11"/>
    <p:sldId id="11925" r:id="rId12"/>
    <p:sldId id="11927" r:id="rId13"/>
    <p:sldId id="11926" r:id="rId14"/>
    <p:sldId id="11936" r:id="rId15"/>
    <p:sldId id="11937" r:id="rId16"/>
    <p:sldId id="11938" r:id="rId17"/>
    <p:sldId id="11939" r:id="rId18"/>
    <p:sldId id="11892" r:id="rId19"/>
    <p:sldId id="11920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150"/>
    <a:srgbClr val="81308C"/>
    <a:srgbClr val="0070C0"/>
    <a:srgbClr val="22048E"/>
    <a:srgbClr val="003399"/>
    <a:srgbClr val="000099"/>
    <a:srgbClr val="005AE6"/>
    <a:srgbClr val="D60094"/>
    <a:srgbClr val="660873"/>
    <a:srgbClr val="995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88546" autoAdjust="0"/>
  </p:normalViewPr>
  <p:slideViewPr>
    <p:cSldViewPr snapToGrid="0" showGuides="1">
      <p:cViewPr varScale="1">
        <p:scale>
          <a:sx n="94" d="100"/>
          <a:sy n="94" d="100"/>
        </p:scale>
        <p:origin x="1776" y="84"/>
      </p:cViewPr>
      <p:guideLst>
        <p:guide orient="horz" pos="2137"/>
        <p:guide pos="3817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7" Type="http://schemas.openxmlformats.org/officeDocument/2006/relationships/image" Target="../media/image56.emf"/><Relationship Id="rId2" Type="http://schemas.openxmlformats.org/officeDocument/2006/relationships/image" Target="../media/image51.emf"/><Relationship Id="rId1" Type="http://schemas.openxmlformats.org/officeDocument/2006/relationships/image" Target="../media/image50.emf"/><Relationship Id="rId6" Type="http://schemas.openxmlformats.org/officeDocument/2006/relationships/image" Target="../media/image55.emf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0D2ADE-F552-4626-B47E-66F1D3414B4F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101555-DD54-4999-B339-197B27E364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7494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01555-DD54-4999-B339-197B27E364C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6537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01555-DD54-4999-B339-197B27E364C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8106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01555-DD54-4999-B339-197B27E364C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4407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01555-DD54-4999-B339-197B27E364C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78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01555-DD54-4999-B339-197B27E364C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651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01555-DD54-4999-B339-197B27E364C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9161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01555-DD54-4999-B339-197B27E364C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45368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01555-DD54-4999-B339-197B27E364C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0665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01555-DD54-4999-B339-197B27E364C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69730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01555-DD54-4999-B339-197B27E364C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336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01555-DD54-4999-B339-197B27E364C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16889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01555-DD54-4999-B339-197B27E364C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185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13F24038-C324-4BE9-A751-D711B211F2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4" b="22695"/>
          <a:stretch/>
        </p:blipFill>
        <p:spPr>
          <a:xfrm>
            <a:off x="-20348" y="-7899"/>
            <a:ext cx="12242555" cy="543503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484651F1-A906-4879-81AE-178801713BE7}"/>
              </a:ext>
            </a:extLst>
          </p:cNvPr>
          <p:cNvSpPr/>
          <p:nvPr userDrawn="1"/>
        </p:nvSpPr>
        <p:spPr>
          <a:xfrm>
            <a:off x="-17748" y="-15896"/>
            <a:ext cx="12227495" cy="5443029"/>
          </a:xfrm>
          <a:prstGeom prst="rect">
            <a:avLst/>
          </a:prstGeom>
          <a:gradFill flip="none" rotWithShape="1">
            <a:gsLst>
              <a:gs pos="100000">
                <a:srgbClr val="992164"/>
              </a:gs>
              <a:gs pos="77000">
                <a:srgbClr val="8A1C67">
                  <a:alpha val="84000"/>
                </a:srgbClr>
              </a:gs>
              <a:gs pos="68000">
                <a:srgbClr val="7A1769">
                  <a:alpha val="72000"/>
                </a:srgbClr>
              </a:gs>
              <a:gs pos="0">
                <a:srgbClr val="580C6E">
                  <a:alpha val="36000"/>
                </a:srgbClr>
              </a:gs>
              <a:gs pos="100000">
                <a:srgbClr val="AC276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9" name="图形 10">
            <a:extLst>
              <a:ext uri="{FF2B5EF4-FFF2-40B4-BE49-F238E27FC236}">
                <a16:creationId xmlns:a16="http://schemas.microsoft.com/office/drawing/2014/main" id="{E532C8E4-2159-4522-B2B5-FFEF7CDBD710}"/>
              </a:ext>
            </a:extLst>
          </p:cNvPr>
          <p:cNvGrpSpPr/>
          <p:nvPr userDrawn="1"/>
        </p:nvGrpSpPr>
        <p:grpSpPr>
          <a:xfrm rot="1911398" flipH="1">
            <a:off x="-6144944" y="-104741"/>
            <a:ext cx="18785954" cy="9463205"/>
            <a:chOff x="1364551" y="1662116"/>
            <a:chExt cx="9464325" cy="3530151"/>
          </a:xfrm>
          <a:noFill/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48E17399-F470-4AC3-B0C5-8C0B847B9D56}"/>
                </a:ext>
              </a:extLst>
            </p:cNvPr>
            <p:cNvSpPr/>
            <p:nvPr/>
          </p:nvSpPr>
          <p:spPr>
            <a:xfrm>
              <a:off x="1364551" y="3777993"/>
              <a:ext cx="9464325" cy="1414274"/>
            </a:xfrm>
            <a:custGeom>
              <a:avLst/>
              <a:gdLst>
                <a:gd name="connsiteX0" fmla="*/ 0 w 9464325"/>
                <a:gd name="connsiteY0" fmla="*/ 1414275 h 1414274"/>
                <a:gd name="connsiteX1" fmla="*/ 3078766 w 9464325"/>
                <a:gd name="connsiteY1" fmla="*/ 426056 h 1414274"/>
                <a:gd name="connsiteX2" fmla="*/ 6081522 w 9464325"/>
                <a:gd name="connsiteY2" fmla="*/ 920213 h 1414274"/>
                <a:gd name="connsiteX3" fmla="*/ 9464326 w 9464325"/>
                <a:gd name="connsiteY3" fmla="*/ 46008 h 1414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64325" h="1414274">
                  <a:moveTo>
                    <a:pt x="0" y="1414275"/>
                  </a:moveTo>
                  <a:cubicBezTo>
                    <a:pt x="0" y="1414275"/>
                    <a:pt x="1824419" y="312042"/>
                    <a:pt x="3078766" y="426056"/>
                  </a:cubicBezTo>
                  <a:cubicBezTo>
                    <a:pt x="4184618" y="526545"/>
                    <a:pt x="4763834" y="1160910"/>
                    <a:pt x="6081522" y="920213"/>
                  </a:cubicBezTo>
                  <a:cubicBezTo>
                    <a:pt x="7029831" y="746953"/>
                    <a:pt x="8235410" y="-220025"/>
                    <a:pt x="9464326" y="46008"/>
                  </a:cubicBezTo>
                </a:path>
              </a:pathLst>
            </a:custGeom>
            <a:noFill/>
            <a:ln w="9525" cap="flat">
              <a:gradFill>
                <a:gsLst>
                  <a:gs pos="0">
                    <a:schemeClr val="bg1">
                      <a:alpha val="7000"/>
                    </a:schemeClr>
                  </a:gs>
                  <a:gs pos="74000">
                    <a:schemeClr val="bg1">
                      <a:alpha val="19000"/>
                    </a:schemeClr>
                  </a:gs>
                  <a:gs pos="83000">
                    <a:schemeClr val="bg1">
                      <a:alpha val="15000"/>
                    </a:schemeClr>
                  </a:gs>
                  <a:gs pos="100000">
                    <a:schemeClr val="bg1">
                      <a:alpha val="8000"/>
                    </a:schemeClr>
                  </a:gs>
                </a:gsLst>
                <a:lin ang="5400000" scaled="1"/>
              </a:gra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Gotham Rounded Book"/>
                <a:ea typeface="思源黑体 CN Regular"/>
              </a:endParaRPr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745C96CD-A2E3-4EC5-AB1E-D674E18BBFAD}"/>
                </a:ext>
              </a:extLst>
            </p:cNvPr>
            <p:cNvSpPr/>
            <p:nvPr/>
          </p:nvSpPr>
          <p:spPr>
            <a:xfrm>
              <a:off x="1385887" y="3686296"/>
              <a:ext cx="9428702" cy="1351094"/>
            </a:xfrm>
            <a:custGeom>
              <a:avLst/>
              <a:gdLst>
                <a:gd name="connsiteX0" fmla="*/ 0 w 9428702"/>
                <a:gd name="connsiteY0" fmla="*/ 1351095 h 1351094"/>
                <a:gd name="connsiteX1" fmla="*/ 3014282 w 9428702"/>
                <a:gd name="connsiteY1" fmla="*/ 411263 h 1351094"/>
                <a:gd name="connsiteX2" fmla="*/ 6063139 w 9428702"/>
                <a:gd name="connsiteY2" fmla="*/ 975619 h 1351094"/>
                <a:gd name="connsiteX3" fmla="*/ 9428702 w 9428702"/>
                <a:gd name="connsiteY3" fmla="*/ 43788 h 1351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28702" h="1351094">
                  <a:moveTo>
                    <a:pt x="0" y="1351095"/>
                  </a:moveTo>
                  <a:cubicBezTo>
                    <a:pt x="0" y="1351095"/>
                    <a:pt x="1769840" y="284390"/>
                    <a:pt x="3014282" y="411263"/>
                  </a:cubicBezTo>
                  <a:cubicBezTo>
                    <a:pt x="4125754" y="528516"/>
                    <a:pt x="4762024" y="1211934"/>
                    <a:pt x="6063139" y="975619"/>
                  </a:cubicBezTo>
                  <a:cubicBezTo>
                    <a:pt x="7011639" y="803788"/>
                    <a:pt x="8199692" y="-222245"/>
                    <a:pt x="9428702" y="43788"/>
                  </a:cubicBezTo>
                </a:path>
              </a:pathLst>
            </a:custGeom>
            <a:noFill/>
            <a:ln w="9525" cap="flat">
              <a:gradFill>
                <a:gsLst>
                  <a:gs pos="0">
                    <a:schemeClr val="bg1">
                      <a:alpha val="7000"/>
                    </a:schemeClr>
                  </a:gs>
                  <a:gs pos="74000">
                    <a:schemeClr val="bg1">
                      <a:alpha val="19000"/>
                    </a:schemeClr>
                  </a:gs>
                  <a:gs pos="83000">
                    <a:schemeClr val="bg1">
                      <a:alpha val="15000"/>
                    </a:schemeClr>
                  </a:gs>
                  <a:gs pos="100000">
                    <a:schemeClr val="bg1">
                      <a:alpha val="8000"/>
                    </a:schemeClr>
                  </a:gs>
                </a:gsLst>
                <a:lin ang="5400000" scaled="1"/>
              </a:gra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Gotham Rounded Book"/>
                <a:ea typeface="思源黑体 CN Regular"/>
              </a:endParaRPr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id="{7EDB0AD7-B5CD-4227-A300-AC34CB72EAD7}"/>
                </a:ext>
              </a:extLst>
            </p:cNvPr>
            <p:cNvSpPr/>
            <p:nvPr/>
          </p:nvSpPr>
          <p:spPr>
            <a:xfrm>
              <a:off x="1407128" y="3594367"/>
              <a:ext cx="9392983" cy="1288052"/>
            </a:xfrm>
            <a:custGeom>
              <a:avLst/>
              <a:gdLst>
                <a:gd name="connsiteX0" fmla="*/ 0 w 9392983"/>
                <a:gd name="connsiteY0" fmla="*/ 1288053 h 1288052"/>
                <a:gd name="connsiteX1" fmla="*/ 2949798 w 9392983"/>
                <a:gd name="connsiteY1" fmla="*/ 396513 h 1288052"/>
                <a:gd name="connsiteX2" fmla="*/ 6044661 w 9392983"/>
                <a:gd name="connsiteY2" fmla="*/ 1031163 h 1288052"/>
                <a:gd name="connsiteX3" fmla="*/ 9392983 w 9392983"/>
                <a:gd name="connsiteY3" fmla="*/ 41802 h 1288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92983" h="1288052">
                  <a:moveTo>
                    <a:pt x="0" y="1288053"/>
                  </a:moveTo>
                  <a:cubicBezTo>
                    <a:pt x="0" y="1288053"/>
                    <a:pt x="1715643" y="252780"/>
                    <a:pt x="2949798" y="396513"/>
                  </a:cubicBezTo>
                  <a:cubicBezTo>
                    <a:pt x="4067270" y="526719"/>
                    <a:pt x="4760119" y="1263002"/>
                    <a:pt x="6044661" y="1031163"/>
                  </a:cubicBezTo>
                  <a:cubicBezTo>
                    <a:pt x="6993446" y="860666"/>
                    <a:pt x="8163973" y="-224327"/>
                    <a:pt x="9392983" y="41802"/>
                  </a:cubicBezTo>
                </a:path>
              </a:pathLst>
            </a:custGeom>
            <a:noFill/>
            <a:ln w="9525" cap="flat">
              <a:gradFill>
                <a:gsLst>
                  <a:gs pos="0">
                    <a:schemeClr val="bg1">
                      <a:alpha val="7000"/>
                    </a:schemeClr>
                  </a:gs>
                  <a:gs pos="74000">
                    <a:schemeClr val="bg1">
                      <a:alpha val="19000"/>
                    </a:schemeClr>
                  </a:gs>
                  <a:gs pos="83000">
                    <a:schemeClr val="bg1">
                      <a:alpha val="15000"/>
                    </a:schemeClr>
                  </a:gs>
                  <a:gs pos="100000">
                    <a:schemeClr val="bg1">
                      <a:alpha val="8000"/>
                    </a:schemeClr>
                  </a:gs>
                </a:gsLst>
                <a:lin ang="5400000" scaled="1"/>
              </a:gra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Gotham Rounded Book"/>
                <a:ea typeface="思源黑体 CN Regular"/>
              </a:endParaRPr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708C0C23-F511-42D7-91D4-2450C3E99286}"/>
                </a:ext>
              </a:extLst>
            </p:cNvPr>
            <p:cNvSpPr/>
            <p:nvPr/>
          </p:nvSpPr>
          <p:spPr>
            <a:xfrm>
              <a:off x="1428464" y="3502412"/>
              <a:ext cx="9357169" cy="1225130"/>
            </a:xfrm>
            <a:custGeom>
              <a:avLst/>
              <a:gdLst>
                <a:gd name="connsiteX0" fmla="*/ 0 w 9357169"/>
                <a:gd name="connsiteY0" fmla="*/ 1225131 h 1225130"/>
                <a:gd name="connsiteX1" fmla="*/ 2885218 w 9357169"/>
                <a:gd name="connsiteY1" fmla="*/ 381978 h 1225130"/>
                <a:gd name="connsiteX2" fmla="*/ 6026182 w 9357169"/>
                <a:gd name="connsiteY2" fmla="*/ 1086923 h 1225130"/>
                <a:gd name="connsiteX3" fmla="*/ 9357169 w 9357169"/>
                <a:gd name="connsiteY3" fmla="*/ 39935 h 122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7169" h="1225130">
                  <a:moveTo>
                    <a:pt x="0" y="1225131"/>
                  </a:moveTo>
                  <a:cubicBezTo>
                    <a:pt x="0" y="1225131"/>
                    <a:pt x="1661255" y="223672"/>
                    <a:pt x="2885218" y="381978"/>
                  </a:cubicBezTo>
                  <a:cubicBezTo>
                    <a:pt x="4008596" y="527330"/>
                    <a:pt x="4758214" y="1314190"/>
                    <a:pt x="6026182" y="1086923"/>
                  </a:cubicBezTo>
                  <a:cubicBezTo>
                    <a:pt x="6975158" y="917855"/>
                    <a:pt x="8128254" y="-226098"/>
                    <a:pt x="9357169" y="39935"/>
                  </a:cubicBezTo>
                </a:path>
              </a:pathLst>
            </a:custGeom>
            <a:noFill/>
            <a:ln w="9525" cap="flat">
              <a:gradFill>
                <a:gsLst>
                  <a:gs pos="0">
                    <a:schemeClr val="bg1">
                      <a:alpha val="7000"/>
                    </a:schemeClr>
                  </a:gs>
                  <a:gs pos="74000">
                    <a:schemeClr val="bg1">
                      <a:alpha val="19000"/>
                    </a:schemeClr>
                  </a:gs>
                  <a:gs pos="83000">
                    <a:schemeClr val="bg1">
                      <a:alpha val="15000"/>
                    </a:schemeClr>
                  </a:gs>
                  <a:gs pos="100000">
                    <a:schemeClr val="bg1">
                      <a:alpha val="8000"/>
                    </a:schemeClr>
                  </a:gs>
                </a:gsLst>
                <a:lin ang="5400000" scaled="1"/>
              </a:gra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Gotham Rounded Book"/>
                <a:ea typeface="思源黑体 CN Regular"/>
              </a:endParaRPr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3EF22B37-8299-49BF-84A6-2640E8ECC260}"/>
                </a:ext>
              </a:extLst>
            </p:cNvPr>
            <p:cNvSpPr/>
            <p:nvPr/>
          </p:nvSpPr>
          <p:spPr>
            <a:xfrm>
              <a:off x="1449800" y="3410088"/>
              <a:ext cx="9321545" cy="1180334"/>
            </a:xfrm>
            <a:custGeom>
              <a:avLst/>
              <a:gdLst>
                <a:gd name="connsiteX0" fmla="*/ 0 w 9321545"/>
                <a:gd name="connsiteY0" fmla="*/ 1162484 h 1180334"/>
                <a:gd name="connsiteX1" fmla="*/ 2820734 w 9321545"/>
                <a:gd name="connsiteY1" fmla="*/ 367717 h 1180334"/>
                <a:gd name="connsiteX2" fmla="*/ 6007799 w 9321545"/>
                <a:gd name="connsiteY2" fmla="*/ 1142862 h 1180334"/>
                <a:gd name="connsiteX3" fmla="*/ 9321546 w 9321545"/>
                <a:gd name="connsiteY3" fmla="*/ 38248 h 11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21545" h="1180334">
                  <a:moveTo>
                    <a:pt x="0" y="1162484"/>
                  </a:moveTo>
                  <a:cubicBezTo>
                    <a:pt x="0" y="1162484"/>
                    <a:pt x="1606868" y="195125"/>
                    <a:pt x="2820734" y="367717"/>
                  </a:cubicBezTo>
                  <a:cubicBezTo>
                    <a:pt x="3949922" y="528309"/>
                    <a:pt x="4756309" y="1365747"/>
                    <a:pt x="6007799" y="1142862"/>
                  </a:cubicBezTo>
                  <a:cubicBezTo>
                    <a:pt x="6957060" y="975222"/>
                    <a:pt x="8092536" y="-227785"/>
                    <a:pt x="9321546" y="38248"/>
                  </a:cubicBezTo>
                </a:path>
              </a:pathLst>
            </a:custGeom>
            <a:noFill/>
            <a:ln w="9525" cap="flat">
              <a:gradFill>
                <a:gsLst>
                  <a:gs pos="0">
                    <a:schemeClr val="bg1">
                      <a:alpha val="7000"/>
                    </a:schemeClr>
                  </a:gs>
                  <a:gs pos="74000">
                    <a:schemeClr val="bg1">
                      <a:alpha val="19000"/>
                    </a:schemeClr>
                  </a:gs>
                  <a:gs pos="83000">
                    <a:schemeClr val="bg1">
                      <a:alpha val="15000"/>
                    </a:schemeClr>
                  </a:gs>
                  <a:gs pos="100000">
                    <a:schemeClr val="bg1">
                      <a:alpha val="8000"/>
                    </a:schemeClr>
                  </a:gs>
                </a:gsLst>
                <a:lin ang="5400000" scaled="1"/>
              </a:gra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Gotham Rounded Book"/>
                <a:ea typeface="思源黑体 CN Regular"/>
              </a:endParaRPr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42531975-4CD7-4A59-A060-A8C009DAF4CE}"/>
                </a:ext>
              </a:extLst>
            </p:cNvPr>
            <p:cNvSpPr/>
            <p:nvPr/>
          </p:nvSpPr>
          <p:spPr>
            <a:xfrm>
              <a:off x="1471040" y="3317886"/>
              <a:ext cx="9285732" cy="1233216"/>
            </a:xfrm>
            <a:custGeom>
              <a:avLst/>
              <a:gdLst>
                <a:gd name="connsiteX0" fmla="*/ 0 w 9285732"/>
                <a:gd name="connsiteY0" fmla="*/ 1099808 h 1233216"/>
                <a:gd name="connsiteX1" fmla="*/ 2756249 w 9285732"/>
                <a:gd name="connsiteY1" fmla="*/ 353429 h 1233216"/>
                <a:gd name="connsiteX2" fmla="*/ 5989320 w 9285732"/>
                <a:gd name="connsiteY2" fmla="*/ 1198869 h 1233216"/>
                <a:gd name="connsiteX3" fmla="*/ 9285732 w 9285732"/>
                <a:gd name="connsiteY3" fmla="*/ 36723 h 1233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85732" h="1233216">
                  <a:moveTo>
                    <a:pt x="0" y="1099808"/>
                  </a:moveTo>
                  <a:cubicBezTo>
                    <a:pt x="0" y="1099808"/>
                    <a:pt x="1552575" y="166739"/>
                    <a:pt x="2756249" y="353429"/>
                  </a:cubicBezTo>
                  <a:cubicBezTo>
                    <a:pt x="3891344" y="529547"/>
                    <a:pt x="4754499" y="1417277"/>
                    <a:pt x="5989320" y="1198869"/>
                  </a:cubicBezTo>
                  <a:cubicBezTo>
                    <a:pt x="6938772" y="1032562"/>
                    <a:pt x="8056817" y="-229405"/>
                    <a:pt x="9285732" y="36723"/>
                  </a:cubicBezTo>
                </a:path>
              </a:pathLst>
            </a:custGeom>
            <a:noFill/>
            <a:ln w="9525" cap="flat">
              <a:gradFill>
                <a:gsLst>
                  <a:gs pos="0">
                    <a:schemeClr val="bg1">
                      <a:alpha val="7000"/>
                    </a:schemeClr>
                  </a:gs>
                  <a:gs pos="74000">
                    <a:schemeClr val="bg1">
                      <a:alpha val="19000"/>
                    </a:schemeClr>
                  </a:gs>
                  <a:gs pos="83000">
                    <a:schemeClr val="bg1">
                      <a:alpha val="15000"/>
                    </a:schemeClr>
                  </a:gs>
                  <a:gs pos="100000">
                    <a:schemeClr val="bg1">
                      <a:alpha val="8000"/>
                    </a:schemeClr>
                  </a:gs>
                </a:gsLst>
                <a:lin ang="5400000" scaled="1"/>
              </a:gra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Gotham Rounded Book"/>
                <a:ea typeface="思源黑体 CN Regular"/>
              </a:endParaRPr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993F8C08-ABDB-4289-90F1-F9BC56371497}"/>
                </a:ext>
              </a:extLst>
            </p:cNvPr>
            <p:cNvSpPr/>
            <p:nvPr/>
          </p:nvSpPr>
          <p:spPr>
            <a:xfrm>
              <a:off x="1492377" y="3225423"/>
              <a:ext cx="9250108" cy="1286593"/>
            </a:xfrm>
            <a:custGeom>
              <a:avLst/>
              <a:gdLst>
                <a:gd name="connsiteX0" fmla="*/ 0 w 9250108"/>
                <a:gd name="connsiteY0" fmla="*/ 1037395 h 1286593"/>
                <a:gd name="connsiteX1" fmla="*/ 2691765 w 9250108"/>
                <a:gd name="connsiteY1" fmla="*/ 339402 h 1286593"/>
                <a:gd name="connsiteX2" fmla="*/ 5970937 w 9250108"/>
                <a:gd name="connsiteY2" fmla="*/ 1255041 h 1286593"/>
                <a:gd name="connsiteX3" fmla="*/ 9250109 w 9250108"/>
                <a:gd name="connsiteY3" fmla="*/ 35269 h 1286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50108" h="1286593">
                  <a:moveTo>
                    <a:pt x="0" y="1037395"/>
                  </a:moveTo>
                  <a:cubicBezTo>
                    <a:pt x="0" y="1037395"/>
                    <a:pt x="1498187" y="138901"/>
                    <a:pt x="2691765" y="339402"/>
                  </a:cubicBezTo>
                  <a:cubicBezTo>
                    <a:pt x="3832765" y="531141"/>
                    <a:pt x="4752594" y="1469067"/>
                    <a:pt x="5970937" y="1255041"/>
                  </a:cubicBezTo>
                  <a:cubicBezTo>
                    <a:pt x="6920675" y="1090163"/>
                    <a:pt x="8021098" y="-230764"/>
                    <a:pt x="9250109" y="35269"/>
                  </a:cubicBezTo>
                </a:path>
              </a:pathLst>
            </a:custGeom>
            <a:noFill/>
            <a:ln w="9525" cap="flat">
              <a:gradFill>
                <a:gsLst>
                  <a:gs pos="0">
                    <a:schemeClr val="bg1">
                      <a:alpha val="7000"/>
                    </a:schemeClr>
                  </a:gs>
                  <a:gs pos="74000">
                    <a:schemeClr val="bg1">
                      <a:alpha val="19000"/>
                    </a:schemeClr>
                  </a:gs>
                  <a:gs pos="83000">
                    <a:schemeClr val="bg1">
                      <a:alpha val="15000"/>
                    </a:schemeClr>
                  </a:gs>
                  <a:gs pos="100000">
                    <a:schemeClr val="bg1">
                      <a:alpha val="8000"/>
                    </a:schemeClr>
                  </a:gs>
                </a:gsLst>
                <a:lin ang="5400000" scaled="1"/>
              </a:gra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Gotham Rounded Book"/>
                <a:ea typeface="思源黑体 CN Regular"/>
              </a:endParaRPr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B5C041B4-CE5C-49F2-BF76-AEEDF869577F}"/>
                </a:ext>
              </a:extLst>
            </p:cNvPr>
            <p:cNvSpPr/>
            <p:nvPr/>
          </p:nvSpPr>
          <p:spPr>
            <a:xfrm>
              <a:off x="1513713" y="3132904"/>
              <a:ext cx="9214485" cy="1340243"/>
            </a:xfrm>
            <a:custGeom>
              <a:avLst/>
              <a:gdLst>
                <a:gd name="connsiteX0" fmla="*/ 0 w 9214485"/>
                <a:gd name="connsiteY0" fmla="*/ 974942 h 1340243"/>
                <a:gd name="connsiteX1" fmla="*/ 2627281 w 9214485"/>
                <a:gd name="connsiteY1" fmla="*/ 325337 h 1340243"/>
                <a:gd name="connsiteX2" fmla="*/ 5952554 w 9214485"/>
                <a:gd name="connsiteY2" fmla="*/ 1311270 h 1340243"/>
                <a:gd name="connsiteX3" fmla="*/ 9214485 w 9214485"/>
                <a:gd name="connsiteY3" fmla="*/ 33967 h 1340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14485" h="1340243">
                  <a:moveTo>
                    <a:pt x="0" y="974942"/>
                  </a:moveTo>
                  <a:cubicBezTo>
                    <a:pt x="0" y="974942"/>
                    <a:pt x="1443800" y="111120"/>
                    <a:pt x="2627281" y="325337"/>
                  </a:cubicBezTo>
                  <a:cubicBezTo>
                    <a:pt x="3774186" y="532887"/>
                    <a:pt x="4750785" y="1520725"/>
                    <a:pt x="5952554" y="1311270"/>
                  </a:cubicBezTo>
                  <a:cubicBezTo>
                    <a:pt x="6902482" y="1147821"/>
                    <a:pt x="7985474" y="-232161"/>
                    <a:pt x="9214485" y="33967"/>
                  </a:cubicBezTo>
                </a:path>
              </a:pathLst>
            </a:custGeom>
            <a:noFill/>
            <a:ln w="9525" cap="flat">
              <a:gradFill>
                <a:gsLst>
                  <a:gs pos="0">
                    <a:schemeClr val="bg1">
                      <a:alpha val="7000"/>
                    </a:schemeClr>
                  </a:gs>
                  <a:gs pos="74000">
                    <a:schemeClr val="bg1">
                      <a:alpha val="19000"/>
                    </a:schemeClr>
                  </a:gs>
                  <a:gs pos="83000">
                    <a:schemeClr val="bg1">
                      <a:alpha val="15000"/>
                    </a:schemeClr>
                  </a:gs>
                  <a:gs pos="100000">
                    <a:schemeClr val="bg1">
                      <a:alpha val="8000"/>
                    </a:schemeClr>
                  </a:gs>
                </a:gsLst>
                <a:lin ang="5400000" scaled="1"/>
              </a:gra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Gotham Rounded Book"/>
                <a:ea typeface="思源黑体 CN Regular"/>
              </a:endParaRPr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FA4C9B64-CC68-4175-9A24-A95D5842A681}"/>
                </a:ext>
              </a:extLst>
            </p:cNvPr>
            <p:cNvSpPr/>
            <p:nvPr/>
          </p:nvSpPr>
          <p:spPr>
            <a:xfrm>
              <a:off x="1535048" y="3040331"/>
              <a:ext cx="9178670" cy="1394298"/>
            </a:xfrm>
            <a:custGeom>
              <a:avLst/>
              <a:gdLst>
                <a:gd name="connsiteX0" fmla="*/ 0 w 9178670"/>
                <a:gd name="connsiteY0" fmla="*/ 912638 h 1394298"/>
                <a:gd name="connsiteX1" fmla="*/ 2562797 w 9178670"/>
                <a:gd name="connsiteY1" fmla="*/ 311420 h 1394298"/>
                <a:gd name="connsiteX2" fmla="*/ 5934075 w 9178670"/>
                <a:gd name="connsiteY2" fmla="*/ 1367648 h 1394298"/>
                <a:gd name="connsiteX3" fmla="*/ 9178671 w 9178670"/>
                <a:gd name="connsiteY3" fmla="*/ 32719 h 1394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78670" h="1394298">
                  <a:moveTo>
                    <a:pt x="0" y="912638"/>
                  </a:moveTo>
                  <a:cubicBezTo>
                    <a:pt x="0" y="912638"/>
                    <a:pt x="1389412" y="83868"/>
                    <a:pt x="2562797" y="311420"/>
                  </a:cubicBezTo>
                  <a:cubicBezTo>
                    <a:pt x="3715607" y="534972"/>
                    <a:pt x="4748879" y="1572626"/>
                    <a:pt x="5934075" y="1367648"/>
                  </a:cubicBezTo>
                  <a:cubicBezTo>
                    <a:pt x="6884194" y="1205532"/>
                    <a:pt x="7949756" y="-233314"/>
                    <a:pt x="9178671" y="32719"/>
                  </a:cubicBezTo>
                </a:path>
              </a:pathLst>
            </a:custGeom>
            <a:noFill/>
            <a:ln w="9525" cap="flat">
              <a:gradFill>
                <a:gsLst>
                  <a:gs pos="0">
                    <a:schemeClr val="bg1">
                      <a:alpha val="7000"/>
                    </a:schemeClr>
                  </a:gs>
                  <a:gs pos="74000">
                    <a:schemeClr val="bg1">
                      <a:alpha val="19000"/>
                    </a:schemeClr>
                  </a:gs>
                  <a:gs pos="83000">
                    <a:schemeClr val="bg1">
                      <a:alpha val="15000"/>
                    </a:schemeClr>
                  </a:gs>
                  <a:gs pos="100000">
                    <a:schemeClr val="bg1">
                      <a:alpha val="8000"/>
                    </a:schemeClr>
                  </a:gs>
                </a:gsLst>
                <a:lin ang="5400000" scaled="1"/>
              </a:gra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Gotham Rounded Book"/>
                <a:ea typeface="思源黑体 CN Regular"/>
              </a:endParaRPr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5255CBA0-F2B4-448B-ABD9-4A96176269DE}"/>
                </a:ext>
              </a:extLst>
            </p:cNvPr>
            <p:cNvSpPr/>
            <p:nvPr/>
          </p:nvSpPr>
          <p:spPr>
            <a:xfrm>
              <a:off x="1556289" y="2947464"/>
              <a:ext cx="9142952" cy="1448684"/>
            </a:xfrm>
            <a:custGeom>
              <a:avLst/>
              <a:gdLst>
                <a:gd name="connsiteX0" fmla="*/ 0 w 9142952"/>
                <a:gd name="connsiteY0" fmla="*/ 850534 h 1448684"/>
                <a:gd name="connsiteX1" fmla="*/ 2498217 w 9142952"/>
                <a:gd name="connsiteY1" fmla="*/ 297703 h 1448684"/>
                <a:gd name="connsiteX2" fmla="*/ 5915597 w 9142952"/>
                <a:gd name="connsiteY2" fmla="*/ 1424130 h 1448684"/>
                <a:gd name="connsiteX3" fmla="*/ 9142953 w 9142952"/>
                <a:gd name="connsiteY3" fmla="*/ 31575 h 144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2952" h="1448684">
                  <a:moveTo>
                    <a:pt x="0" y="850534"/>
                  </a:moveTo>
                  <a:cubicBezTo>
                    <a:pt x="0" y="850534"/>
                    <a:pt x="1334929" y="56911"/>
                    <a:pt x="2498217" y="297703"/>
                  </a:cubicBezTo>
                  <a:cubicBezTo>
                    <a:pt x="3656838" y="537448"/>
                    <a:pt x="4746975" y="1624726"/>
                    <a:pt x="5915597" y="1424130"/>
                  </a:cubicBezTo>
                  <a:cubicBezTo>
                    <a:pt x="6866001" y="1263443"/>
                    <a:pt x="7913942" y="-234458"/>
                    <a:pt x="9142953" y="31575"/>
                  </a:cubicBezTo>
                </a:path>
              </a:pathLst>
            </a:custGeom>
            <a:noFill/>
            <a:ln w="9525" cap="flat">
              <a:gradFill>
                <a:gsLst>
                  <a:gs pos="0">
                    <a:schemeClr val="bg1">
                      <a:alpha val="7000"/>
                    </a:schemeClr>
                  </a:gs>
                  <a:gs pos="74000">
                    <a:schemeClr val="bg1">
                      <a:alpha val="19000"/>
                    </a:schemeClr>
                  </a:gs>
                  <a:gs pos="83000">
                    <a:schemeClr val="bg1">
                      <a:alpha val="15000"/>
                    </a:schemeClr>
                  </a:gs>
                  <a:gs pos="100000">
                    <a:schemeClr val="bg1">
                      <a:alpha val="8000"/>
                    </a:schemeClr>
                  </a:gs>
                </a:gsLst>
                <a:lin ang="5400000" scaled="1"/>
              </a:gra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Gotham Rounded Book"/>
                <a:ea typeface="思源黑体 CN Regular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AACCE77C-F2D8-440E-9010-7FCE37DA8FE9}"/>
                </a:ext>
              </a:extLst>
            </p:cNvPr>
            <p:cNvSpPr/>
            <p:nvPr/>
          </p:nvSpPr>
          <p:spPr>
            <a:xfrm>
              <a:off x="1577625" y="2854784"/>
              <a:ext cx="9107329" cy="1503233"/>
            </a:xfrm>
            <a:custGeom>
              <a:avLst/>
              <a:gdLst>
                <a:gd name="connsiteX0" fmla="*/ 0 w 9107329"/>
                <a:gd name="connsiteY0" fmla="*/ 788337 h 1503233"/>
                <a:gd name="connsiteX1" fmla="*/ 2433733 w 9107329"/>
                <a:gd name="connsiteY1" fmla="*/ 283893 h 1503233"/>
                <a:gd name="connsiteX2" fmla="*/ 5897214 w 9107329"/>
                <a:gd name="connsiteY2" fmla="*/ 1480614 h 1503233"/>
                <a:gd name="connsiteX3" fmla="*/ 9107329 w 9107329"/>
                <a:gd name="connsiteY3" fmla="*/ 30528 h 150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7329" h="1503233">
                  <a:moveTo>
                    <a:pt x="0" y="788337"/>
                  </a:moveTo>
                  <a:cubicBezTo>
                    <a:pt x="0" y="788337"/>
                    <a:pt x="1280541" y="30147"/>
                    <a:pt x="2433733" y="283893"/>
                  </a:cubicBezTo>
                  <a:cubicBezTo>
                    <a:pt x="3598164" y="540116"/>
                    <a:pt x="4745069" y="1676734"/>
                    <a:pt x="5897214" y="1480614"/>
                  </a:cubicBezTo>
                  <a:cubicBezTo>
                    <a:pt x="6847808" y="1321356"/>
                    <a:pt x="7878318" y="-235600"/>
                    <a:pt x="9107329" y="30528"/>
                  </a:cubicBezTo>
                </a:path>
              </a:pathLst>
            </a:custGeom>
            <a:noFill/>
            <a:ln w="9525" cap="flat">
              <a:gradFill>
                <a:gsLst>
                  <a:gs pos="0">
                    <a:schemeClr val="bg1">
                      <a:alpha val="7000"/>
                    </a:schemeClr>
                  </a:gs>
                  <a:gs pos="74000">
                    <a:schemeClr val="bg1">
                      <a:alpha val="19000"/>
                    </a:schemeClr>
                  </a:gs>
                  <a:gs pos="83000">
                    <a:schemeClr val="bg1">
                      <a:alpha val="15000"/>
                    </a:schemeClr>
                  </a:gs>
                  <a:gs pos="100000">
                    <a:schemeClr val="bg1">
                      <a:alpha val="8000"/>
                    </a:schemeClr>
                  </a:gs>
                </a:gsLst>
                <a:lin ang="5400000" scaled="1"/>
              </a:gra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Gotham Rounded Book"/>
                <a:ea typeface="思源黑体 CN Regular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8386DAE6-DB6D-4A4C-A4B2-810050F50283}"/>
                </a:ext>
              </a:extLst>
            </p:cNvPr>
            <p:cNvSpPr/>
            <p:nvPr/>
          </p:nvSpPr>
          <p:spPr>
            <a:xfrm>
              <a:off x="1598961" y="2761788"/>
              <a:ext cx="9071610" cy="1558068"/>
            </a:xfrm>
            <a:custGeom>
              <a:avLst/>
              <a:gdLst>
                <a:gd name="connsiteX0" fmla="*/ 0 w 9071610"/>
                <a:gd name="connsiteY0" fmla="*/ 726362 h 1558068"/>
                <a:gd name="connsiteX1" fmla="*/ 2369248 w 9071610"/>
                <a:gd name="connsiteY1" fmla="*/ 270210 h 1558068"/>
                <a:gd name="connsiteX2" fmla="*/ 5878830 w 9071610"/>
                <a:gd name="connsiteY2" fmla="*/ 1537225 h 1558068"/>
                <a:gd name="connsiteX3" fmla="*/ 9071610 w 9071610"/>
                <a:gd name="connsiteY3" fmla="*/ 29513 h 1558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71610" h="1558068">
                  <a:moveTo>
                    <a:pt x="0" y="726362"/>
                  </a:moveTo>
                  <a:cubicBezTo>
                    <a:pt x="0" y="726362"/>
                    <a:pt x="1225963" y="3700"/>
                    <a:pt x="2369248" y="270210"/>
                  </a:cubicBezTo>
                  <a:cubicBezTo>
                    <a:pt x="3539490" y="543006"/>
                    <a:pt x="4743260" y="1728868"/>
                    <a:pt x="5878830" y="1537225"/>
                  </a:cubicBezTo>
                  <a:cubicBezTo>
                    <a:pt x="6829711" y="1379301"/>
                    <a:pt x="7842695" y="-236520"/>
                    <a:pt x="9071610" y="29513"/>
                  </a:cubicBezTo>
                </a:path>
              </a:pathLst>
            </a:custGeom>
            <a:noFill/>
            <a:ln w="9525" cap="flat">
              <a:gradFill>
                <a:gsLst>
                  <a:gs pos="0">
                    <a:schemeClr val="bg1">
                      <a:alpha val="7000"/>
                    </a:schemeClr>
                  </a:gs>
                  <a:gs pos="74000">
                    <a:schemeClr val="bg1">
                      <a:alpha val="19000"/>
                    </a:schemeClr>
                  </a:gs>
                  <a:gs pos="83000">
                    <a:schemeClr val="bg1">
                      <a:alpha val="15000"/>
                    </a:schemeClr>
                  </a:gs>
                  <a:gs pos="100000">
                    <a:schemeClr val="bg1">
                      <a:alpha val="8000"/>
                    </a:schemeClr>
                  </a:gs>
                </a:gsLst>
                <a:lin ang="5400000" scaled="1"/>
              </a:gra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Gotham Rounded Book"/>
                <a:ea typeface="思源黑体 CN Regular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99504896-93EB-466A-A80D-A890E7787196}"/>
                </a:ext>
              </a:extLst>
            </p:cNvPr>
            <p:cNvSpPr/>
            <p:nvPr/>
          </p:nvSpPr>
          <p:spPr>
            <a:xfrm>
              <a:off x="1620202" y="2668806"/>
              <a:ext cx="9035891" cy="1613130"/>
            </a:xfrm>
            <a:custGeom>
              <a:avLst/>
              <a:gdLst>
                <a:gd name="connsiteX0" fmla="*/ 0 w 9035891"/>
                <a:gd name="connsiteY0" fmla="*/ 664467 h 1613130"/>
                <a:gd name="connsiteX1" fmla="*/ 2304764 w 9035891"/>
                <a:gd name="connsiteY1" fmla="*/ 256702 h 1613130"/>
                <a:gd name="connsiteX2" fmla="*/ 5860352 w 9035891"/>
                <a:gd name="connsiteY2" fmla="*/ 1593917 h 1613130"/>
                <a:gd name="connsiteX3" fmla="*/ 9035891 w 9035891"/>
                <a:gd name="connsiteY3" fmla="*/ 28578 h 1613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35891" h="1613130">
                  <a:moveTo>
                    <a:pt x="0" y="664467"/>
                  </a:moveTo>
                  <a:cubicBezTo>
                    <a:pt x="0" y="664467"/>
                    <a:pt x="1171480" y="-22381"/>
                    <a:pt x="2304764" y="256702"/>
                  </a:cubicBezTo>
                  <a:cubicBezTo>
                    <a:pt x="3480721" y="546262"/>
                    <a:pt x="4741355" y="1781083"/>
                    <a:pt x="5860352" y="1593917"/>
                  </a:cubicBezTo>
                  <a:cubicBezTo>
                    <a:pt x="6811423" y="1437421"/>
                    <a:pt x="7806880" y="-237455"/>
                    <a:pt x="9035891" y="28578"/>
                  </a:cubicBezTo>
                </a:path>
              </a:pathLst>
            </a:custGeom>
            <a:noFill/>
            <a:ln w="9525" cap="flat">
              <a:gradFill>
                <a:gsLst>
                  <a:gs pos="0">
                    <a:schemeClr val="bg1">
                      <a:alpha val="7000"/>
                    </a:schemeClr>
                  </a:gs>
                  <a:gs pos="74000">
                    <a:schemeClr val="bg1">
                      <a:alpha val="19000"/>
                    </a:schemeClr>
                  </a:gs>
                  <a:gs pos="83000">
                    <a:schemeClr val="bg1">
                      <a:alpha val="15000"/>
                    </a:schemeClr>
                  </a:gs>
                  <a:gs pos="100000">
                    <a:schemeClr val="bg1">
                      <a:alpha val="8000"/>
                    </a:schemeClr>
                  </a:gs>
                </a:gsLst>
                <a:lin ang="5400000" scaled="1"/>
              </a:gra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Gotham Rounded Book"/>
                <a:ea typeface="思源黑体 CN Regular"/>
              </a:endParaRPr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038BC248-9973-4C98-8CD3-F53DC4A41023}"/>
                </a:ext>
              </a:extLst>
            </p:cNvPr>
            <p:cNvSpPr/>
            <p:nvPr/>
          </p:nvSpPr>
          <p:spPr>
            <a:xfrm>
              <a:off x="1641538" y="2575939"/>
              <a:ext cx="9000172" cy="1668302"/>
            </a:xfrm>
            <a:custGeom>
              <a:avLst/>
              <a:gdLst>
                <a:gd name="connsiteX0" fmla="*/ 0 w 9000172"/>
                <a:gd name="connsiteY0" fmla="*/ 602458 h 1668302"/>
                <a:gd name="connsiteX1" fmla="*/ 2240280 w 9000172"/>
                <a:gd name="connsiteY1" fmla="*/ 243080 h 1668302"/>
                <a:gd name="connsiteX2" fmla="*/ 5841968 w 9000172"/>
                <a:gd name="connsiteY2" fmla="*/ 1650589 h 1668302"/>
                <a:gd name="connsiteX3" fmla="*/ 9000172 w 9000172"/>
                <a:gd name="connsiteY3" fmla="*/ 27719 h 1668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172" h="1668302">
                  <a:moveTo>
                    <a:pt x="0" y="602458"/>
                  </a:moveTo>
                  <a:cubicBezTo>
                    <a:pt x="0" y="602458"/>
                    <a:pt x="1116902" y="-48385"/>
                    <a:pt x="2240280" y="243080"/>
                  </a:cubicBezTo>
                  <a:cubicBezTo>
                    <a:pt x="3421952" y="549689"/>
                    <a:pt x="4739545" y="1833279"/>
                    <a:pt x="5841968" y="1650589"/>
                  </a:cubicBezTo>
                  <a:cubicBezTo>
                    <a:pt x="6793325" y="1495522"/>
                    <a:pt x="7771257" y="-238409"/>
                    <a:pt x="9000172" y="27719"/>
                  </a:cubicBezTo>
                </a:path>
              </a:pathLst>
            </a:custGeom>
            <a:noFill/>
            <a:ln w="9525" cap="flat">
              <a:gradFill>
                <a:gsLst>
                  <a:gs pos="0">
                    <a:schemeClr val="bg1">
                      <a:alpha val="7000"/>
                    </a:schemeClr>
                  </a:gs>
                  <a:gs pos="74000">
                    <a:schemeClr val="bg1">
                      <a:alpha val="19000"/>
                    </a:schemeClr>
                  </a:gs>
                  <a:gs pos="83000">
                    <a:schemeClr val="bg1">
                      <a:alpha val="15000"/>
                    </a:schemeClr>
                  </a:gs>
                  <a:gs pos="100000">
                    <a:schemeClr val="bg1">
                      <a:alpha val="8000"/>
                    </a:schemeClr>
                  </a:gs>
                </a:gsLst>
                <a:lin ang="5400000" scaled="1"/>
              </a:gra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Gotham Rounded Book"/>
                <a:ea typeface="思源黑体 CN Regular"/>
              </a:endParaRPr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E39650E4-79AE-4600-9B5F-83EFF079BC79}"/>
                </a:ext>
              </a:extLst>
            </p:cNvPr>
            <p:cNvSpPr/>
            <p:nvPr/>
          </p:nvSpPr>
          <p:spPr>
            <a:xfrm>
              <a:off x="1662874" y="2482864"/>
              <a:ext cx="8964548" cy="1723703"/>
            </a:xfrm>
            <a:custGeom>
              <a:avLst/>
              <a:gdLst>
                <a:gd name="connsiteX0" fmla="*/ 0 w 8964548"/>
                <a:gd name="connsiteY0" fmla="*/ 540561 h 1723703"/>
                <a:gd name="connsiteX1" fmla="*/ 2175796 w 8964548"/>
                <a:gd name="connsiteY1" fmla="*/ 229570 h 1723703"/>
                <a:gd name="connsiteX2" fmla="*/ 5823585 w 8964548"/>
                <a:gd name="connsiteY2" fmla="*/ 1707373 h 1723703"/>
                <a:gd name="connsiteX3" fmla="*/ 8964549 w 8964548"/>
                <a:gd name="connsiteY3" fmla="*/ 26878 h 1723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64548" h="1723703">
                  <a:moveTo>
                    <a:pt x="0" y="540561"/>
                  </a:moveTo>
                  <a:cubicBezTo>
                    <a:pt x="0" y="540561"/>
                    <a:pt x="1062228" y="-74087"/>
                    <a:pt x="2175796" y="229570"/>
                  </a:cubicBezTo>
                  <a:cubicBezTo>
                    <a:pt x="3363087" y="553420"/>
                    <a:pt x="4737735" y="1885586"/>
                    <a:pt x="5823585" y="1707373"/>
                  </a:cubicBezTo>
                  <a:cubicBezTo>
                    <a:pt x="6775133" y="1553640"/>
                    <a:pt x="7735539" y="-239156"/>
                    <a:pt x="8964549" y="26878"/>
                  </a:cubicBezTo>
                </a:path>
              </a:pathLst>
            </a:custGeom>
            <a:noFill/>
            <a:ln w="9525" cap="flat">
              <a:gradFill>
                <a:gsLst>
                  <a:gs pos="0">
                    <a:schemeClr val="bg1">
                      <a:alpha val="7000"/>
                    </a:schemeClr>
                  </a:gs>
                  <a:gs pos="74000">
                    <a:schemeClr val="bg1">
                      <a:alpha val="19000"/>
                    </a:schemeClr>
                  </a:gs>
                  <a:gs pos="83000">
                    <a:schemeClr val="bg1">
                      <a:alpha val="15000"/>
                    </a:schemeClr>
                  </a:gs>
                  <a:gs pos="100000">
                    <a:schemeClr val="bg1">
                      <a:alpha val="8000"/>
                    </a:schemeClr>
                  </a:gs>
                </a:gsLst>
                <a:lin ang="5400000" scaled="1"/>
              </a:gra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Gotham Rounded Book"/>
                <a:ea typeface="思源黑体 CN Regular"/>
              </a:endParaRPr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E0D35E2B-4BAF-4D64-B985-7BCA4F2A1D0C}"/>
                </a:ext>
              </a:extLst>
            </p:cNvPr>
            <p:cNvSpPr/>
            <p:nvPr/>
          </p:nvSpPr>
          <p:spPr>
            <a:xfrm>
              <a:off x="1684115" y="2389726"/>
              <a:ext cx="8928829" cy="1779288"/>
            </a:xfrm>
            <a:custGeom>
              <a:avLst/>
              <a:gdLst>
                <a:gd name="connsiteX0" fmla="*/ 0 w 8928829"/>
                <a:gd name="connsiteY0" fmla="*/ 478823 h 1779288"/>
                <a:gd name="connsiteX1" fmla="*/ 2111216 w 8928829"/>
                <a:gd name="connsiteY1" fmla="*/ 216218 h 1779288"/>
                <a:gd name="connsiteX2" fmla="*/ 5805012 w 8928829"/>
                <a:gd name="connsiteY2" fmla="*/ 1764221 h 1779288"/>
                <a:gd name="connsiteX3" fmla="*/ 8928830 w 8928829"/>
                <a:gd name="connsiteY3" fmla="*/ 26099 h 1779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28829" h="1779288">
                  <a:moveTo>
                    <a:pt x="0" y="478823"/>
                  </a:moveTo>
                  <a:cubicBezTo>
                    <a:pt x="0" y="478823"/>
                    <a:pt x="1007459" y="-99535"/>
                    <a:pt x="2111216" y="216218"/>
                  </a:cubicBezTo>
                  <a:cubicBezTo>
                    <a:pt x="3304032" y="557404"/>
                    <a:pt x="4735735" y="1938053"/>
                    <a:pt x="5805012" y="1764221"/>
                  </a:cubicBezTo>
                  <a:cubicBezTo>
                    <a:pt x="6756940" y="1611917"/>
                    <a:pt x="7699820" y="-239934"/>
                    <a:pt x="8928830" y="26099"/>
                  </a:cubicBezTo>
                </a:path>
              </a:pathLst>
            </a:custGeom>
            <a:noFill/>
            <a:ln w="9525" cap="flat">
              <a:gradFill>
                <a:gsLst>
                  <a:gs pos="0">
                    <a:schemeClr val="bg1">
                      <a:alpha val="7000"/>
                    </a:schemeClr>
                  </a:gs>
                  <a:gs pos="74000">
                    <a:schemeClr val="bg1">
                      <a:alpha val="19000"/>
                    </a:schemeClr>
                  </a:gs>
                  <a:gs pos="83000">
                    <a:schemeClr val="bg1">
                      <a:alpha val="15000"/>
                    </a:schemeClr>
                  </a:gs>
                  <a:gs pos="100000">
                    <a:schemeClr val="bg1">
                      <a:alpha val="8000"/>
                    </a:schemeClr>
                  </a:gs>
                </a:gsLst>
                <a:lin ang="5400000" scaled="1"/>
              </a:gra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Gotham Rounded Book"/>
                <a:ea typeface="思源黑体 CN Regular"/>
              </a:endParaRPr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6A29915B-B143-4512-A72A-E65D60FA80FC}"/>
                </a:ext>
              </a:extLst>
            </p:cNvPr>
            <p:cNvSpPr/>
            <p:nvPr/>
          </p:nvSpPr>
          <p:spPr>
            <a:xfrm>
              <a:off x="1705451" y="2296638"/>
              <a:ext cx="8893016" cy="1834890"/>
            </a:xfrm>
            <a:custGeom>
              <a:avLst/>
              <a:gdLst>
                <a:gd name="connsiteX0" fmla="*/ 0 w 8893016"/>
                <a:gd name="connsiteY0" fmla="*/ 416939 h 1834890"/>
                <a:gd name="connsiteX1" fmla="*/ 2046732 w 8893016"/>
                <a:gd name="connsiteY1" fmla="*/ 202722 h 1834890"/>
                <a:gd name="connsiteX2" fmla="*/ 5786628 w 8893016"/>
                <a:gd name="connsiteY2" fmla="*/ 1821019 h 1834890"/>
                <a:gd name="connsiteX3" fmla="*/ 8893016 w 8893016"/>
                <a:gd name="connsiteY3" fmla="*/ 25366 h 1834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93016" h="1834890">
                  <a:moveTo>
                    <a:pt x="0" y="416939"/>
                  </a:moveTo>
                  <a:cubicBezTo>
                    <a:pt x="0" y="416939"/>
                    <a:pt x="952691" y="-124938"/>
                    <a:pt x="2046732" y="202722"/>
                  </a:cubicBezTo>
                  <a:cubicBezTo>
                    <a:pt x="3244977" y="561528"/>
                    <a:pt x="4733925" y="1990279"/>
                    <a:pt x="5786628" y="1821019"/>
                  </a:cubicBezTo>
                  <a:cubicBezTo>
                    <a:pt x="6738652" y="1670143"/>
                    <a:pt x="7664101" y="-240667"/>
                    <a:pt x="8893016" y="25366"/>
                  </a:cubicBezTo>
                </a:path>
              </a:pathLst>
            </a:custGeom>
            <a:noFill/>
            <a:ln w="9525" cap="flat">
              <a:gradFill>
                <a:gsLst>
                  <a:gs pos="0">
                    <a:schemeClr val="bg1">
                      <a:alpha val="7000"/>
                    </a:schemeClr>
                  </a:gs>
                  <a:gs pos="74000">
                    <a:schemeClr val="bg1">
                      <a:alpha val="19000"/>
                    </a:schemeClr>
                  </a:gs>
                  <a:gs pos="83000">
                    <a:schemeClr val="bg1">
                      <a:alpha val="15000"/>
                    </a:schemeClr>
                  </a:gs>
                  <a:gs pos="100000">
                    <a:schemeClr val="bg1">
                      <a:alpha val="8000"/>
                    </a:schemeClr>
                  </a:gs>
                </a:gsLst>
                <a:lin ang="5400000" scaled="1"/>
              </a:gra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Gotham Rounded Book"/>
                <a:ea typeface="思源黑体 CN Regular"/>
              </a:endParaRPr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0EC42355-A3AB-4E57-80CC-2AB86B665278}"/>
                </a:ext>
              </a:extLst>
            </p:cNvPr>
            <p:cNvSpPr/>
            <p:nvPr/>
          </p:nvSpPr>
          <p:spPr>
            <a:xfrm>
              <a:off x="1726787" y="2203415"/>
              <a:ext cx="8857392" cy="1890742"/>
            </a:xfrm>
            <a:custGeom>
              <a:avLst/>
              <a:gdLst>
                <a:gd name="connsiteX0" fmla="*/ 0 w 8857392"/>
                <a:gd name="connsiteY0" fmla="*/ 355286 h 1890742"/>
                <a:gd name="connsiteX1" fmla="*/ 1982248 w 8857392"/>
                <a:gd name="connsiteY1" fmla="*/ 189455 h 1890742"/>
                <a:gd name="connsiteX2" fmla="*/ 5768245 w 8857392"/>
                <a:gd name="connsiteY2" fmla="*/ 1877952 h 1890742"/>
                <a:gd name="connsiteX3" fmla="*/ 8857393 w 8857392"/>
                <a:gd name="connsiteY3" fmla="*/ 24673 h 189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57392" h="1890742">
                  <a:moveTo>
                    <a:pt x="0" y="355286"/>
                  </a:moveTo>
                  <a:cubicBezTo>
                    <a:pt x="0" y="355286"/>
                    <a:pt x="897827" y="-149920"/>
                    <a:pt x="1982248" y="189455"/>
                  </a:cubicBezTo>
                  <a:cubicBezTo>
                    <a:pt x="3185922" y="566074"/>
                    <a:pt x="4732020" y="2042830"/>
                    <a:pt x="5768245" y="1877952"/>
                  </a:cubicBezTo>
                  <a:cubicBezTo>
                    <a:pt x="6720459" y="1728410"/>
                    <a:pt x="7628382" y="-241360"/>
                    <a:pt x="8857393" y="24673"/>
                  </a:cubicBezTo>
                </a:path>
              </a:pathLst>
            </a:custGeom>
            <a:noFill/>
            <a:ln w="9525" cap="flat">
              <a:gradFill>
                <a:gsLst>
                  <a:gs pos="0">
                    <a:schemeClr val="bg1">
                      <a:alpha val="7000"/>
                    </a:schemeClr>
                  </a:gs>
                  <a:gs pos="74000">
                    <a:schemeClr val="bg1">
                      <a:alpha val="19000"/>
                    </a:schemeClr>
                  </a:gs>
                  <a:gs pos="83000">
                    <a:schemeClr val="bg1">
                      <a:alpha val="15000"/>
                    </a:schemeClr>
                  </a:gs>
                  <a:gs pos="100000">
                    <a:schemeClr val="bg1">
                      <a:alpha val="8000"/>
                    </a:schemeClr>
                  </a:gs>
                </a:gsLst>
                <a:lin ang="5400000" scaled="1"/>
              </a:gra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Gotham Rounded Book"/>
                <a:ea typeface="思源黑体 CN Regular"/>
              </a:endParaRPr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4C4A7D27-C4FF-4D2A-AC2E-DB6151669C5E}"/>
                </a:ext>
              </a:extLst>
            </p:cNvPr>
            <p:cNvSpPr/>
            <p:nvPr/>
          </p:nvSpPr>
          <p:spPr>
            <a:xfrm>
              <a:off x="1748123" y="2110330"/>
              <a:ext cx="8821578" cy="1946617"/>
            </a:xfrm>
            <a:custGeom>
              <a:avLst/>
              <a:gdLst>
                <a:gd name="connsiteX0" fmla="*/ 0 w 8821578"/>
                <a:gd name="connsiteY0" fmla="*/ 293494 h 1946617"/>
                <a:gd name="connsiteX1" fmla="*/ 1917764 w 8821578"/>
                <a:gd name="connsiteY1" fmla="*/ 176051 h 1946617"/>
                <a:gd name="connsiteX2" fmla="*/ 5749766 w 8821578"/>
                <a:gd name="connsiteY2" fmla="*/ 1934842 h 1946617"/>
                <a:gd name="connsiteX3" fmla="*/ 8821579 w 8821578"/>
                <a:gd name="connsiteY3" fmla="*/ 24032 h 1946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21578" h="1946617">
                  <a:moveTo>
                    <a:pt x="0" y="293494"/>
                  </a:moveTo>
                  <a:cubicBezTo>
                    <a:pt x="0" y="293494"/>
                    <a:pt x="842867" y="-174850"/>
                    <a:pt x="1917764" y="176051"/>
                  </a:cubicBezTo>
                  <a:cubicBezTo>
                    <a:pt x="3126677" y="570767"/>
                    <a:pt x="4730211" y="2095243"/>
                    <a:pt x="5749766" y="1934842"/>
                  </a:cubicBezTo>
                  <a:cubicBezTo>
                    <a:pt x="6702266" y="1786728"/>
                    <a:pt x="7592663" y="-242097"/>
                    <a:pt x="8821579" y="24032"/>
                  </a:cubicBezTo>
                </a:path>
              </a:pathLst>
            </a:custGeom>
            <a:noFill/>
            <a:ln w="9525" cap="flat">
              <a:gradFill>
                <a:gsLst>
                  <a:gs pos="0">
                    <a:schemeClr val="bg1">
                      <a:alpha val="7000"/>
                    </a:schemeClr>
                  </a:gs>
                  <a:gs pos="74000">
                    <a:schemeClr val="bg1">
                      <a:alpha val="19000"/>
                    </a:schemeClr>
                  </a:gs>
                  <a:gs pos="83000">
                    <a:schemeClr val="bg1">
                      <a:alpha val="15000"/>
                    </a:schemeClr>
                  </a:gs>
                  <a:gs pos="100000">
                    <a:schemeClr val="bg1">
                      <a:alpha val="8000"/>
                    </a:schemeClr>
                  </a:gs>
                </a:gsLst>
                <a:lin ang="5400000" scaled="1"/>
              </a:gra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Gotham Rounded Book"/>
                <a:ea typeface="思源黑体 CN Regular"/>
              </a:endParaRPr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B62BBCEB-D039-4EAB-A109-1F739A22874E}"/>
                </a:ext>
              </a:extLst>
            </p:cNvPr>
            <p:cNvSpPr/>
            <p:nvPr/>
          </p:nvSpPr>
          <p:spPr>
            <a:xfrm>
              <a:off x="1769363" y="2016957"/>
              <a:ext cx="8785955" cy="2002662"/>
            </a:xfrm>
            <a:custGeom>
              <a:avLst/>
              <a:gdLst>
                <a:gd name="connsiteX0" fmla="*/ 0 w 8785955"/>
                <a:gd name="connsiteY0" fmla="*/ 231895 h 2002662"/>
                <a:gd name="connsiteX1" fmla="*/ 1853279 w 8785955"/>
                <a:gd name="connsiteY1" fmla="*/ 162744 h 2002662"/>
                <a:gd name="connsiteX2" fmla="*/ 5731383 w 8785955"/>
                <a:gd name="connsiteY2" fmla="*/ 1991829 h 2002662"/>
                <a:gd name="connsiteX3" fmla="*/ 8785955 w 8785955"/>
                <a:gd name="connsiteY3" fmla="*/ 23393 h 2002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85955" h="2002662">
                  <a:moveTo>
                    <a:pt x="0" y="231895"/>
                  </a:moveTo>
                  <a:cubicBezTo>
                    <a:pt x="0" y="231895"/>
                    <a:pt x="787908" y="-199492"/>
                    <a:pt x="1853279" y="162744"/>
                  </a:cubicBezTo>
                  <a:cubicBezTo>
                    <a:pt x="3067431" y="575652"/>
                    <a:pt x="4728305" y="2147754"/>
                    <a:pt x="5731383" y="1991829"/>
                  </a:cubicBezTo>
                  <a:cubicBezTo>
                    <a:pt x="6684074" y="1845144"/>
                    <a:pt x="7557040" y="-242640"/>
                    <a:pt x="8785955" y="23393"/>
                  </a:cubicBezTo>
                </a:path>
              </a:pathLst>
            </a:custGeom>
            <a:noFill/>
            <a:ln w="9525" cap="flat">
              <a:gradFill>
                <a:gsLst>
                  <a:gs pos="0">
                    <a:schemeClr val="bg1">
                      <a:alpha val="7000"/>
                    </a:schemeClr>
                  </a:gs>
                  <a:gs pos="74000">
                    <a:schemeClr val="bg1">
                      <a:alpha val="19000"/>
                    </a:schemeClr>
                  </a:gs>
                  <a:gs pos="83000">
                    <a:schemeClr val="bg1">
                      <a:alpha val="15000"/>
                    </a:schemeClr>
                  </a:gs>
                  <a:gs pos="100000">
                    <a:schemeClr val="bg1">
                      <a:alpha val="8000"/>
                    </a:schemeClr>
                  </a:gs>
                </a:gsLst>
                <a:lin ang="5400000" scaled="1"/>
              </a:gra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Gotham Rounded Book"/>
                <a:ea typeface="思源黑体 CN Regular"/>
              </a:endParaRPr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5A94B0EB-2EE9-4076-B2F1-DF3E916B2F7A}"/>
                </a:ext>
              </a:extLst>
            </p:cNvPr>
            <p:cNvSpPr/>
            <p:nvPr/>
          </p:nvSpPr>
          <p:spPr>
            <a:xfrm>
              <a:off x="1790700" y="1912397"/>
              <a:ext cx="8750236" cy="2070069"/>
            </a:xfrm>
            <a:custGeom>
              <a:avLst/>
              <a:gdLst>
                <a:gd name="connsiteX0" fmla="*/ 0 w 8750236"/>
                <a:gd name="connsiteY0" fmla="*/ 181578 h 2070069"/>
                <a:gd name="connsiteX1" fmla="*/ 1788700 w 8750236"/>
                <a:gd name="connsiteY1" fmla="*/ 160814 h 2070069"/>
                <a:gd name="connsiteX2" fmla="*/ 5712905 w 8750236"/>
                <a:gd name="connsiteY2" fmla="*/ 2060099 h 2070069"/>
                <a:gd name="connsiteX3" fmla="*/ 8750236 w 8750236"/>
                <a:gd name="connsiteY3" fmla="*/ 34131 h 2070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0236" h="2070069">
                  <a:moveTo>
                    <a:pt x="0" y="181578"/>
                  </a:moveTo>
                  <a:cubicBezTo>
                    <a:pt x="0" y="181578"/>
                    <a:pt x="732758" y="-212757"/>
                    <a:pt x="1788700" y="160814"/>
                  </a:cubicBezTo>
                  <a:cubicBezTo>
                    <a:pt x="3007900" y="592106"/>
                    <a:pt x="4726401" y="2211642"/>
                    <a:pt x="5712905" y="2060099"/>
                  </a:cubicBezTo>
                  <a:cubicBezTo>
                    <a:pt x="6665881" y="1914843"/>
                    <a:pt x="7521226" y="-231997"/>
                    <a:pt x="8750236" y="34131"/>
                  </a:cubicBezTo>
                </a:path>
              </a:pathLst>
            </a:custGeom>
            <a:noFill/>
            <a:ln w="9525" cap="flat">
              <a:gradFill>
                <a:gsLst>
                  <a:gs pos="0">
                    <a:schemeClr val="bg1">
                      <a:alpha val="7000"/>
                    </a:schemeClr>
                  </a:gs>
                  <a:gs pos="74000">
                    <a:schemeClr val="bg1">
                      <a:alpha val="19000"/>
                    </a:schemeClr>
                  </a:gs>
                  <a:gs pos="83000">
                    <a:schemeClr val="bg1">
                      <a:alpha val="15000"/>
                    </a:schemeClr>
                  </a:gs>
                  <a:gs pos="100000">
                    <a:schemeClr val="bg1">
                      <a:alpha val="8000"/>
                    </a:schemeClr>
                  </a:gs>
                </a:gsLst>
                <a:lin ang="5400000" scaled="1"/>
              </a:gra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Gotham Rounded Book"/>
                <a:ea typeface="思源黑体 CN Regular"/>
              </a:endParaRPr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18D0F080-FFF2-4046-ADFF-EEF5DDAE59FE}"/>
                </a:ext>
              </a:extLst>
            </p:cNvPr>
            <p:cNvSpPr/>
            <p:nvPr/>
          </p:nvSpPr>
          <p:spPr>
            <a:xfrm>
              <a:off x="1812036" y="1788977"/>
              <a:ext cx="8714517" cy="2156395"/>
            </a:xfrm>
            <a:custGeom>
              <a:avLst/>
              <a:gdLst>
                <a:gd name="connsiteX0" fmla="*/ 0 w 8714517"/>
                <a:gd name="connsiteY0" fmla="*/ 150026 h 2156395"/>
                <a:gd name="connsiteX1" fmla="*/ 1724215 w 8714517"/>
                <a:gd name="connsiteY1" fmla="*/ 177649 h 2156395"/>
                <a:gd name="connsiteX2" fmla="*/ 5694522 w 8714517"/>
                <a:gd name="connsiteY2" fmla="*/ 2147229 h 2156395"/>
                <a:gd name="connsiteX3" fmla="*/ 8714518 w 8714517"/>
                <a:gd name="connsiteY3" fmla="*/ 63635 h 215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14517" h="2156395">
                  <a:moveTo>
                    <a:pt x="0" y="150026"/>
                  </a:moveTo>
                  <a:cubicBezTo>
                    <a:pt x="0" y="150026"/>
                    <a:pt x="676942" y="-205256"/>
                    <a:pt x="1724215" y="177649"/>
                  </a:cubicBezTo>
                  <a:cubicBezTo>
                    <a:pt x="2947607" y="629705"/>
                    <a:pt x="4724495" y="2294295"/>
                    <a:pt x="5694522" y="2147229"/>
                  </a:cubicBezTo>
                  <a:cubicBezTo>
                    <a:pt x="6647688" y="2003306"/>
                    <a:pt x="7485507" y="-202399"/>
                    <a:pt x="8714518" y="63635"/>
                  </a:cubicBezTo>
                </a:path>
              </a:pathLst>
            </a:custGeom>
            <a:noFill/>
            <a:ln w="9525" cap="flat">
              <a:gradFill>
                <a:gsLst>
                  <a:gs pos="0">
                    <a:schemeClr val="bg1">
                      <a:alpha val="7000"/>
                    </a:schemeClr>
                  </a:gs>
                  <a:gs pos="74000">
                    <a:schemeClr val="bg1">
                      <a:alpha val="19000"/>
                    </a:schemeClr>
                  </a:gs>
                  <a:gs pos="83000">
                    <a:schemeClr val="bg1">
                      <a:alpha val="15000"/>
                    </a:schemeClr>
                  </a:gs>
                  <a:gs pos="100000">
                    <a:schemeClr val="bg1">
                      <a:alpha val="8000"/>
                    </a:schemeClr>
                  </a:gs>
                </a:gsLst>
                <a:lin ang="5400000" scaled="1"/>
              </a:gra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Gotham Rounded Book"/>
                <a:ea typeface="思源黑体 CN Regular"/>
              </a:endParaRPr>
            </a:p>
          </p:txBody>
        </p:sp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id="{9CD090EF-CA92-4656-8EBE-CF5589FD7290}"/>
                </a:ext>
              </a:extLst>
            </p:cNvPr>
            <p:cNvSpPr/>
            <p:nvPr/>
          </p:nvSpPr>
          <p:spPr>
            <a:xfrm>
              <a:off x="1833276" y="1662116"/>
              <a:ext cx="8678894" cy="2246283"/>
            </a:xfrm>
            <a:custGeom>
              <a:avLst/>
              <a:gdLst>
                <a:gd name="connsiteX0" fmla="*/ 0 w 8678894"/>
                <a:gd name="connsiteY0" fmla="*/ 122011 h 2246283"/>
                <a:gd name="connsiteX1" fmla="*/ 1659731 w 8678894"/>
                <a:gd name="connsiteY1" fmla="*/ 198021 h 2246283"/>
                <a:gd name="connsiteX2" fmla="*/ 5676138 w 8678894"/>
                <a:gd name="connsiteY2" fmla="*/ 2237895 h 2246283"/>
                <a:gd name="connsiteX3" fmla="*/ 8678894 w 8678894"/>
                <a:gd name="connsiteY3" fmla="*/ 96675 h 224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78894" h="2246283">
                  <a:moveTo>
                    <a:pt x="0" y="122011"/>
                  </a:moveTo>
                  <a:cubicBezTo>
                    <a:pt x="0" y="122011"/>
                    <a:pt x="622268" y="-197743"/>
                    <a:pt x="1659731" y="198021"/>
                  </a:cubicBezTo>
                  <a:cubicBezTo>
                    <a:pt x="2888742" y="666746"/>
                    <a:pt x="4722686" y="2380389"/>
                    <a:pt x="5676138" y="2237895"/>
                  </a:cubicBezTo>
                  <a:cubicBezTo>
                    <a:pt x="6629495" y="2095401"/>
                    <a:pt x="7449884" y="-169359"/>
                    <a:pt x="8678894" y="96675"/>
                  </a:cubicBezTo>
                </a:path>
              </a:pathLst>
            </a:custGeom>
            <a:noFill/>
            <a:ln w="9525" cap="flat">
              <a:gradFill>
                <a:gsLst>
                  <a:gs pos="0">
                    <a:schemeClr val="bg1">
                      <a:alpha val="7000"/>
                    </a:schemeClr>
                  </a:gs>
                  <a:gs pos="74000">
                    <a:schemeClr val="bg1">
                      <a:alpha val="19000"/>
                    </a:schemeClr>
                  </a:gs>
                  <a:gs pos="83000">
                    <a:schemeClr val="bg1">
                      <a:alpha val="15000"/>
                    </a:schemeClr>
                  </a:gs>
                  <a:gs pos="100000">
                    <a:schemeClr val="bg1">
                      <a:alpha val="8000"/>
                    </a:schemeClr>
                  </a:gs>
                </a:gsLst>
                <a:lin ang="5400000" scaled="1"/>
              </a:gra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Gotham Rounded Book"/>
                <a:ea typeface="思源黑体 CN Regular"/>
              </a:endParaRPr>
            </a:p>
          </p:txBody>
        </p:sp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id="{98EABED5-FFE3-4ACE-8188-E3910DBBE1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372"/>
            <a:ext cx="6429197" cy="1603089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21AC688E-347B-4CA9-AC37-8411F94749D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348" y="1532070"/>
            <a:ext cx="733042" cy="491584"/>
          </a:xfrm>
          <a:prstGeom prst="rect">
            <a:avLst/>
          </a:prstGeom>
        </p:spPr>
      </p:pic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600BBBA0-F9F7-499F-BDBD-69742D002106}"/>
              </a:ext>
            </a:extLst>
          </p:cNvPr>
          <p:cNvCxnSpPr/>
          <p:nvPr userDrawn="1"/>
        </p:nvCxnSpPr>
        <p:spPr bwMode="auto">
          <a:xfrm flipH="1">
            <a:off x="5250827" y="1835406"/>
            <a:ext cx="4126342" cy="0"/>
          </a:xfrm>
          <a:prstGeom prst="line">
            <a:avLst/>
          </a:prstGeom>
          <a:noFill/>
          <a:ln w="25400" cap="flat" cmpd="sng" algn="ctr">
            <a:gradFill flip="none" rotWithShape="1">
              <a:gsLst>
                <a:gs pos="100000">
                  <a:srgbClr val="FFFFFF"/>
                </a:gs>
                <a:gs pos="47000">
                  <a:sysClr val="window" lastClr="FFFFFF"/>
                </a:gs>
                <a:gs pos="0">
                  <a:sysClr val="window" lastClr="FFFFFF">
                    <a:alpha val="0"/>
                  </a:sysClr>
                </a:gs>
              </a:gsLst>
              <a:lin ang="0" scaled="1"/>
              <a:tileRect/>
            </a:gra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6B96ED7E-B28E-497D-90FC-428AB378A60D}"/>
              </a:ext>
            </a:extLst>
          </p:cNvPr>
          <p:cNvCxnSpPr/>
          <p:nvPr userDrawn="1"/>
        </p:nvCxnSpPr>
        <p:spPr bwMode="auto">
          <a:xfrm>
            <a:off x="86164" y="1835406"/>
            <a:ext cx="4126342" cy="0"/>
          </a:xfrm>
          <a:prstGeom prst="line">
            <a:avLst/>
          </a:prstGeom>
          <a:noFill/>
          <a:ln w="25400" cap="flat" cmpd="sng" algn="ctr">
            <a:gradFill flip="none" rotWithShape="1">
              <a:gsLst>
                <a:gs pos="100000">
                  <a:srgbClr val="FFFFFF"/>
                </a:gs>
                <a:gs pos="47000">
                  <a:sysClr val="window" lastClr="FFFFFF"/>
                </a:gs>
                <a:gs pos="0">
                  <a:sysClr val="window" lastClr="FFFFFF">
                    <a:alpha val="0"/>
                  </a:sysClr>
                </a:gs>
              </a:gsLst>
              <a:lin ang="0" scaled="1"/>
              <a:tileRect/>
            </a:gra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145312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B1C7341-4E4E-4BF9-BA30-F22597628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4163B-8FB5-43A0-9E8F-313F7FF389E5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F2211CC-491D-4333-8461-BE23DC449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6575AA-8A66-4578-9040-B049F2651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AF348-F47F-4B1B-8B2B-8DC9C2D708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4057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F7462C72-BCDD-41B6-B0DD-17582A585D8A}"/>
              </a:ext>
            </a:extLst>
          </p:cNvPr>
          <p:cNvCxnSpPr/>
          <p:nvPr userDrawn="1"/>
        </p:nvCxnSpPr>
        <p:spPr>
          <a:xfrm>
            <a:off x="0" y="847023"/>
            <a:ext cx="12192000" cy="0"/>
          </a:xfrm>
          <a:prstGeom prst="line">
            <a:avLst/>
          </a:prstGeom>
          <a:ln>
            <a:solidFill>
              <a:srgbClr val="791C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01B1C11A-CF29-4F99-A5DA-D1CB6A66D0C2}"/>
              </a:ext>
            </a:extLst>
          </p:cNvPr>
          <p:cNvSpPr/>
          <p:nvPr userDrawn="1"/>
        </p:nvSpPr>
        <p:spPr>
          <a:xfrm>
            <a:off x="9490509" y="723884"/>
            <a:ext cx="2701491" cy="123138"/>
          </a:xfrm>
          <a:prstGeom prst="rect">
            <a:avLst/>
          </a:prstGeom>
          <a:gradFill flip="none" rotWithShape="1">
            <a:gsLst>
              <a:gs pos="0">
                <a:srgbClr val="82318E"/>
              </a:gs>
              <a:gs pos="41000">
                <a:srgbClr val="82318E"/>
              </a:gs>
              <a:gs pos="72000">
                <a:srgbClr val="961F5A"/>
              </a:gs>
              <a:gs pos="100000">
                <a:srgbClr val="B70208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1642BFE6-13CD-42A3-A878-2C7F25AC61FA}"/>
              </a:ext>
            </a:extLst>
          </p:cNvPr>
          <p:cNvSpPr/>
          <p:nvPr userDrawn="1"/>
        </p:nvSpPr>
        <p:spPr>
          <a:xfrm>
            <a:off x="0" y="6719455"/>
            <a:ext cx="3470564" cy="138545"/>
          </a:xfrm>
          <a:custGeom>
            <a:avLst/>
            <a:gdLst>
              <a:gd name="connsiteX0" fmla="*/ 0 w 3470564"/>
              <a:gd name="connsiteY0" fmla="*/ 0 h 138545"/>
              <a:gd name="connsiteX1" fmla="*/ 3138055 w 3470564"/>
              <a:gd name="connsiteY1" fmla="*/ 0 h 138545"/>
              <a:gd name="connsiteX2" fmla="*/ 3470564 w 3470564"/>
              <a:gd name="connsiteY2" fmla="*/ 138545 h 138545"/>
              <a:gd name="connsiteX3" fmla="*/ 0 w 3470564"/>
              <a:gd name="connsiteY3" fmla="*/ 138545 h 138545"/>
              <a:gd name="connsiteX4" fmla="*/ 0 w 3470564"/>
              <a:gd name="connsiteY4" fmla="*/ 0 h 138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0564" h="138545">
                <a:moveTo>
                  <a:pt x="0" y="0"/>
                </a:moveTo>
                <a:lnTo>
                  <a:pt x="3138055" y="0"/>
                </a:lnTo>
                <a:lnTo>
                  <a:pt x="3470564" y="138545"/>
                </a:lnTo>
                <a:lnTo>
                  <a:pt x="0" y="13854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2318E"/>
              </a:gs>
              <a:gs pos="41000">
                <a:srgbClr val="82318E"/>
              </a:gs>
              <a:gs pos="72000">
                <a:srgbClr val="961F5A"/>
              </a:gs>
              <a:gs pos="100000">
                <a:srgbClr val="B70208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40968F89-86CA-455F-AD10-98708C25FBA2}"/>
              </a:ext>
            </a:extLst>
          </p:cNvPr>
          <p:cNvSpPr/>
          <p:nvPr userDrawn="1"/>
        </p:nvSpPr>
        <p:spPr>
          <a:xfrm>
            <a:off x="11581306" y="6595478"/>
            <a:ext cx="610694" cy="262521"/>
          </a:xfrm>
          <a:custGeom>
            <a:avLst/>
            <a:gdLst>
              <a:gd name="connsiteX0" fmla="*/ 311727 w 755073"/>
              <a:gd name="connsiteY0" fmla="*/ 0 h 277091"/>
              <a:gd name="connsiteX1" fmla="*/ 755073 w 755073"/>
              <a:gd name="connsiteY1" fmla="*/ 0 h 277091"/>
              <a:gd name="connsiteX2" fmla="*/ 755073 w 755073"/>
              <a:gd name="connsiteY2" fmla="*/ 277091 h 277091"/>
              <a:gd name="connsiteX3" fmla="*/ 0 w 755073"/>
              <a:gd name="connsiteY3" fmla="*/ 277091 h 277091"/>
              <a:gd name="connsiteX4" fmla="*/ 311727 w 755073"/>
              <a:gd name="connsiteY4" fmla="*/ 0 h 277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5073" h="277091">
                <a:moveTo>
                  <a:pt x="311727" y="0"/>
                </a:moveTo>
                <a:lnTo>
                  <a:pt x="755073" y="0"/>
                </a:lnTo>
                <a:lnTo>
                  <a:pt x="755073" y="277091"/>
                </a:lnTo>
                <a:lnTo>
                  <a:pt x="0" y="277091"/>
                </a:lnTo>
                <a:lnTo>
                  <a:pt x="311727" y="0"/>
                </a:lnTo>
                <a:close/>
              </a:path>
            </a:pathLst>
          </a:custGeom>
          <a:gradFill flip="none" rotWithShape="1">
            <a:gsLst>
              <a:gs pos="0">
                <a:srgbClr val="82318E"/>
              </a:gs>
              <a:gs pos="41000">
                <a:srgbClr val="82318E"/>
              </a:gs>
              <a:gs pos="72000">
                <a:srgbClr val="961F5A"/>
              </a:gs>
              <a:gs pos="100000">
                <a:srgbClr val="B70208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7" name="灯片编号占位符 16">
            <a:extLst>
              <a:ext uri="{FF2B5EF4-FFF2-40B4-BE49-F238E27FC236}">
                <a16:creationId xmlns:a16="http://schemas.microsoft.com/office/drawing/2014/main" id="{796BE25D-C90F-4C1C-80CC-5C975744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0284" y="6536486"/>
            <a:ext cx="1092570" cy="342854"/>
          </a:xfrm>
        </p:spPr>
        <p:txBody>
          <a:bodyPr/>
          <a:lstStyle>
            <a:lvl1pPr>
              <a:defRPr sz="17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C27AF348-F47F-4B1B-8B2B-8DC9C2D70860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pic>
        <p:nvPicPr>
          <p:cNvPr id="18" name="图片 17" descr="建筑的设计&#10;&#10;描述已自动生成">
            <a:extLst>
              <a:ext uri="{FF2B5EF4-FFF2-40B4-BE49-F238E27FC236}">
                <a16:creationId xmlns:a16="http://schemas.microsoft.com/office/drawing/2014/main" id="{FDF5DF11-CE72-499F-9A57-CC7A099A48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00" y="847534"/>
            <a:ext cx="8853953" cy="5941193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D766BA73-B79B-4DF7-A22A-8277AFC4E7A2}"/>
              </a:ext>
            </a:extLst>
          </p:cNvPr>
          <p:cNvSpPr/>
          <p:nvPr userDrawn="1"/>
        </p:nvSpPr>
        <p:spPr>
          <a:xfrm>
            <a:off x="3470564" y="1280164"/>
            <a:ext cx="6667099" cy="5577836"/>
          </a:xfrm>
          <a:prstGeom prst="roundRect">
            <a:avLst>
              <a:gd name="adj" fmla="val 0"/>
            </a:avLst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7077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7166BDE9-CB85-43FC-B7B8-90BBCCE312B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6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标题 5">
            <a:extLst>
              <a:ext uri="{FF2B5EF4-FFF2-40B4-BE49-F238E27FC236}">
                <a16:creationId xmlns:a16="http://schemas.microsoft.com/office/drawing/2014/main" id="{36BBD2D2-997A-4476-A771-8833C5535163}"/>
              </a:ext>
            </a:extLst>
          </p:cNvPr>
          <p:cNvSpPr txBox="1"/>
          <p:nvPr userDrawn="1"/>
        </p:nvSpPr>
        <p:spPr>
          <a:xfrm>
            <a:off x="817879" y="395169"/>
            <a:ext cx="9233879" cy="6635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 i="1" dirty="0">
                <a:solidFill>
                  <a:srgbClr val="660874"/>
                </a:solidFill>
              </a:rPr>
              <a:t>CONTENTS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0FAC87A-E1AA-4F53-8BFB-4E58B558578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220216" y="372022"/>
            <a:ext cx="1561684" cy="469972"/>
            <a:chOff x="2685028" y="2876682"/>
            <a:chExt cx="5502784" cy="1656004"/>
          </a:xfrm>
        </p:grpSpPr>
        <p:sp>
          <p:nvSpPr>
            <p:cNvPr id="10" name="i$ľïdê">
              <a:extLst>
                <a:ext uri="{FF2B5EF4-FFF2-40B4-BE49-F238E27FC236}">
                  <a16:creationId xmlns:a16="http://schemas.microsoft.com/office/drawing/2014/main" id="{B63E0E5D-305B-4D1A-B164-532000AE745C}"/>
                </a:ext>
              </a:extLst>
            </p:cNvPr>
            <p:cNvSpPr/>
            <p:nvPr userDrawn="1"/>
          </p:nvSpPr>
          <p:spPr>
            <a:xfrm>
              <a:off x="4486927" y="2876682"/>
              <a:ext cx="3699559" cy="1174043"/>
            </a:xfrm>
            <a:custGeom>
              <a:avLst/>
              <a:gdLst>
                <a:gd name="connsiteX0" fmla="*/ 3528743 w 3812022"/>
                <a:gd name="connsiteY0" fmla="*/ 1166183 h 1325394"/>
                <a:gd name="connsiteX1" fmla="*/ 3537795 w 3812022"/>
                <a:gd name="connsiteY1" fmla="*/ 1178430 h 1325394"/>
                <a:gd name="connsiteX2" fmla="*/ 3528743 w 3812022"/>
                <a:gd name="connsiteY2" fmla="*/ 1258302 h 1325394"/>
                <a:gd name="connsiteX3" fmla="*/ 3234282 w 3812022"/>
                <a:gd name="connsiteY3" fmla="*/ 1082322 h 1325394"/>
                <a:gd name="connsiteX4" fmla="*/ 3234282 w 3812022"/>
                <a:gd name="connsiteY4" fmla="*/ 1163814 h 1325394"/>
                <a:gd name="connsiteX5" fmla="*/ 3194545 w 3812022"/>
                <a:gd name="connsiteY5" fmla="*/ 1145948 h 1325394"/>
                <a:gd name="connsiteX6" fmla="*/ 3179436 w 3812022"/>
                <a:gd name="connsiteY6" fmla="*/ 1110272 h 1325394"/>
                <a:gd name="connsiteX7" fmla="*/ 3429169 w 3812022"/>
                <a:gd name="connsiteY7" fmla="*/ 1002179 h 1325394"/>
                <a:gd name="connsiteX8" fmla="*/ 3528210 w 3812022"/>
                <a:gd name="connsiteY8" fmla="*/ 1004309 h 1325394"/>
                <a:gd name="connsiteX9" fmla="*/ 3528210 w 3812022"/>
                <a:gd name="connsiteY9" fmla="*/ 1113467 h 1325394"/>
                <a:gd name="connsiteX10" fmla="*/ 3528210 w 3812022"/>
                <a:gd name="connsiteY10" fmla="*/ 1166183 h 1325394"/>
                <a:gd name="connsiteX11" fmla="*/ 3528210 w 3812022"/>
                <a:gd name="connsiteY11" fmla="*/ 1258302 h 1325394"/>
                <a:gd name="connsiteX12" fmla="*/ 3467508 w 3812022"/>
                <a:gd name="connsiteY12" fmla="*/ 1325394 h 1325394"/>
                <a:gd name="connsiteX13" fmla="*/ 3260373 w 3812022"/>
                <a:gd name="connsiteY13" fmla="*/ 1211443 h 1325394"/>
                <a:gd name="connsiteX14" fmla="*/ 3440351 w 3812022"/>
                <a:gd name="connsiteY14" fmla="*/ 1243925 h 1325394"/>
                <a:gd name="connsiteX15" fmla="*/ 3440351 w 3812022"/>
                <a:gd name="connsiteY15" fmla="*/ 1117727 h 1325394"/>
                <a:gd name="connsiteX16" fmla="*/ 3310959 w 3812022"/>
                <a:gd name="connsiteY16" fmla="*/ 1173105 h 1325394"/>
                <a:gd name="connsiteX17" fmla="*/ 3234282 w 3812022"/>
                <a:gd name="connsiteY17" fmla="*/ 1164053 h 1325394"/>
                <a:gd name="connsiteX18" fmla="*/ 3234282 w 3812022"/>
                <a:gd name="connsiteY18" fmla="*/ 1163814 h 1325394"/>
                <a:gd name="connsiteX19" fmla="*/ 3234814 w 3812022"/>
                <a:gd name="connsiteY19" fmla="*/ 1164053 h 1325394"/>
                <a:gd name="connsiteX20" fmla="*/ 3234814 w 3812022"/>
                <a:gd name="connsiteY20" fmla="*/ 1082051 h 1325394"/>
                <a:gd name="connsiteX21" fmla="*/ 3234282 w 3812022"/>
                <a:gd name="connsiteY21" fmla="*/ 1082322 h 1325394"/>
                <a:gd name="connsiteX22" fmla="*/ 3234282 w 3812022"/>
                <a:gd name="connsiteY22" fmla="*/ 1082051 h 1325394"/>
                <a:gd name="connsiteX23" fmla="*/ 3391896 w 3812022"/>
                <a:gd name="connsiteY23" fmla="*/ 1031465 h 1325394"/>
                <a:gd name="connsiteX24" fmla="*/ 3429169 w 3812022"/>
                <a:gd name="connsiteY24" fmla="*/ 1002179 h 1325394"/>
                <a:gd name="connsiteX25" fmla="*/ 3580394 w 3812022"/>
                <a:gd name="connsiteY25" fmla="*/ 994192 h 1325394"/>
                <a:gd name="connsiteX26" fmla="*/ 3644824 w 3812022"/>
                <a:gd name="connsiteY26" fmla="*/ 1024543 h 1325394"/>
                <a:gd name="connsiteX27" fmla="*/ 3528743 w 3812022"/>
                <a:gd name="connsiteY27" fmla="*/ 1113467 h 1325394"/>
                <a:gd name="connsiteX28" fmla="*/ 3528743 w 3812022"/>
                <a:gd name="connsiteY28" fmla="*/ 1004309 h 1325394"/>
                <a:gd name="connsiteX29" fmla="*/ 3580394 w 3812022"/>
                <a:gd name="connsiteY29" fmla="*/ 994192 h 1325394"/>
                <a:gd name="connsiteX30" fmla="*/ 2529346 w 3812022"/>
                <a:gd name="connsiteY30" fmla="*/ 901606 h 1325394"/>
                <a:gd name="connsiteX31" fmla="*/ 2547916 w 3812022"/>
                <a:gd name="connsiteY31" fmla="*/ 909528 h 1325394"/>
                <a:gd name="connsiteX32" fmla="*/ 2608619 w 3812022"/>
                <a:gd name="connsiteY32" fmla="*/ 977152 h 1325394"/>
                <a:gd name="connsiteX33" fmla="*/ 2718842 w 3812022"/>
                <a:gd name="connsiteY33" fmla="*/ 1051700 h 1325394"/>
                <a:gd name="connsiteX34" fmla="*/ 2803506 w 3812022"/>
                <a:gd name="connsiteY34" fmla="*/ 1057557 h 1325394"/>
                <a:gd name="connsiteX35" fmla="*/ 2668256 w 3812022"/>
                <a:gd name="connsiteY35" fmla="*/ 1154468 h 1325394"/>
                <a:gd name="connsiteX36" fmla="*/ 2629918 w 3812022"/>
                <a:gd name="connsiteY36" fmla="*/ 1145416 h 1325394"/>
                <a:gd name="connsiteX37" fmla="*/ 2608619 w 3812022"/>
                <a:gd name="connsiteY37" fmla="*/ 1124649 h 1325394"/>
                <a:gd name="connsiteX38" fmla="*/ 2518629 w 3812022"/>
                <a:gd name="connsiteY38" fmla="*/ 951061 h 1325394"/>
                <a:gd name="connsiteX39" fmla="*/ 2517565 w 3812022"/>
                <a:gd name="connsiteY39" fmla="*/ 903670 h 1325394"/>
                <a:gd name="connsiteX40" fmla="*/ 2529346 w 3812022"/>
                <a:gd name="connsiteY40" fmla="*/ 901606 h 1325394"/>
                <a:gd name="connsiteX41" fmla="*/ 1595483 w 3812022"/>
                <a:gd name="connsiteY41" fmla="*/ 881273 h 1325394"/>
                <a:gd name="connsiteX42" fmla="*/ 1578801 w 3812022"/>
                <a:gd name="connsiteY42" fmla="*/ 881839 h 1325394"/>
                <a:gd name="connsiteX43" fmla="*/ 1563892 w 3812022"/>
                <a:gd name="connsiteY43" fmla="*/ 881839 h 1325394"/>
                <a:gd name="connsiteX44" fmla="*/ 1552710 w 3812022"/>
                <a:gd name="connsiteY44" fmla="*/ 890358 h 1325394"/>
                <a:gd name="connsiteX45" fmla="*/ 1529281 w 3812022"/>
                <a:gd name="connsiteY45" fmla="*/ 1001647 h 1325394"/>
                <a:gd name="connsiteX46" fmla="*/ 1552710 w 3812022"/>
                <a:gd name="connsiteY46" fmla="*/ 992595 h 1325394"/>
                <a:gd name="connsiteX47" fmla="*/ 1578801 w 3812022"/>
                <a:gd name="connsiteY47" fmla="*/ 977685 h 1325394"/>
                <a:gd name="connsiteX48" fmla="*/ 1630452 w 3812022"/>
                <a:gd name="connsiteY48" fmla="*/ 922307 h 1325394"/>
                <a:gd name="connsiteX49" fmla="*/ 1595483 w 3812022"/>
                <a:gd name="connsiteY49" fmla="*/ 881273 h 1325394"/>
                <a:gd name="connsiteX50" fmla="*/ 578273 w 3812022"/>
                <a:gd name="connsiteY50" fmla="*/ 855746 h 1325394"/>
                <a:gd name="connsiteX51" fmla="*/ 576143 w 3812022"/>
                <a:gd name="connsiteY51" fmla="*/ 870122 h 1325394"/>
                <a:gd name="connsiteX52" fmla="*/ 577208 w 3812022"/>
                <a:gd name="connsiteY52" fmla="*/ 885032 h 1325394"/>
                <a:gd name="connsiteX53" fmla="*/ 577208 w 3812022"/>
                <a:gd name="connsiteY53" fmla="*/ 899409 h 1325394"/>
                <a:gd name="connsiteX54" fmla="*/ 583065 w 3812022"/>
                <a:gd name="connsiteY54" fmla="*/ 911656 h 1325394"/>
                <a:gd name="connsiteX55" fmla="*/ 609157 w 3812022"/>
                <a:gd name="connsiteY55" fmla="*/ 921773 h 1325394"/>
                <a:gd name="connsiteX56" fmla="*/ 610222 w 3812022"/>
                <a:gd name="connsiteY56" fmla="*/ 922838 h 1325394"/>
                <a:gd name="connsiteX57" fmla="*/ 610222 w 3812022"/>
                <a:gd name="connsiteY57" fmla="*/ 869058 h 1325394"/>
                <a:gd name="connsiteX58" fmla="*/ 609157 w 3812022"/>
                <a:gd name="connsiteY58" fmla="*/ 866928 h 1325394"/>
                <a:gd name="connsiteX59" fmla="*/ 578273 w 3812022"/>
                <a:gd name="connsiteY59" fmla="*/ 855746 h 1325394"/>
                <a:gd name="connsiteX60" fmla="*/ 3589446 w 3812022"/>
                <a:gd name="connsiteY60" fmla="*/ 757771 h 1325394"/>
                <a:gd name="connsiteX61" fmla="*/ 3566017 w 3812022"/>
                <a:gd name="connsiteY61" fmla="*/ 760965 h 1325394"/>
                <a:gd name="connsiteX62" fmla="*/ 3528743 w 3812022"/>
                <a:gd name="connsiteY62" fmla="*/ 790252 h 1325394"/>
                <a:gd name="connsiteX63" fmla="*/ 3528743 w 3812022"/>
                <a:gd name="connsiteY63" fmla="*/ 790784 h 1325394"/>
                <a:gd name="connsiteX64" fmla="*/ 3469105 w 3812022"/>
                <a:gd name="connsiteY64" fmla="*/ 863734 h 1325394"/>
                <a:gd name="connsiteX65" fmla="*/ 3528743 w 3812022"/>
                <a:gd name="connsiteY65" fmla="*/ 824331 h 1325394"/>
                <a:gd name="connsiteX66" fmla="*/ 3589446 w 3812022"/>
                <a:gd name="connsiteY66" fmla="*/ 757771 h 1325394"/>
                <a:gd name="connsiteX67" fmla="*/ 600104 w 3812022"/>
                <a:gd name="connsiteY67" fmla="*/ 741795 h 1325394"/>
                <a:gd name="connsiteX68" fmla="*/ 601169 w 3812022"/>
                <a:gd name="connsiteY68" fmla="*/ 782796 h 1325394"/>
                <a:gd name="connsiteX69" fmla="*/ 609157 w 3812022"/>
                <a:gd name="connsiteY69" fmla="*/ 785991 h 1325394"/>
                <a:gd name="connsiteX70" fmla="*/ 616079 w 3812022"/>
                <a:gd name="connsiteY70" fmla="*/ 790250 h 1325394"/>
                <a:gd name="connsiteX71" fmla="*/ 620339 w 3812022"/>
                <a:gd name="connsiteY71" fmla="*/ 749782 h 1325394"/>
                <a:gd name="connsiteX72" fmla="*/ 609157 w 3812022"/>
                <a:gd name="connsiteY72" fmla="*/ 742860 h 1325394"/>
                <a:gd name="connsiteX73" fmla="*/ 600104 w 3812022"/>
                <a:gd name="connsiteY73" fmla="*/ 741795 h 1325394"/>
                <a:gd name="connsiteX74" fmla="*/ 3661538 w 3812022"/>
                <a:gd name="connsiteY74" fmla="*/ 687708 h 1325394"/>
                <a:gd name="connsiteX75" fmla="*/ 3722566 w 3812022"/>
                <a:gd name="connsiteY75" fmla="*/ 730614 h 1325394"/>
                <a:gd name="connsiteX76" fmla="*/ 3618732 w 3812022"/>
                <a:gd name="connsiteY76" fmla="*/ 834448 h 1325394"/>
                <a:gd name="connsiteX77" fmla="*/ 3528743 w 3812022"/>
                <a:gd name="connsiteY77" fmla="*/ 887163 h 1325394"/>
                <a:gd name="connsiteX78" fmla="*/ 3402545 w 3812022"/>
                <a:gd name="connsiteY78" fmla="*/ 978217 h 1325394"/>
                <a:gd name="connsiteX79" fmla="*/ 3385506 w 3812022"/>
                <a:gd name="connsiteY79" fmla="*/ 977152 h 1325394"/>
                <a:gd name="connsiteX80" fmla="*/ 3460053 w 3812022"/>
                <a:gd name="connsiteY80" fmla="*/ 875981 h 1325394"/>
                <a:gd name="connsiteX81" fmla="*/ 3455793 w 3812022"/>
                <a:gd name="connsiteY81" fmla="*/ 867994 h 1325394"/>
                <a:gd name="connsiteX82" fmla="*/ 3356752 w 3812022"/>
                <a:gd name="connsiteY82" fmla="*/ 919644 h 1325394"/>
                <a:gd name="connsiteX83" fmla="*/ 3263568 w 3812022"/>
                <a:gd name="connsiteY83" fmla="*/ 925502 h 1325394"/>
                <a:gd name="connsiteX84" fmla="*/ 3238542 w 3812022"/>
                <a:gd name="connsiteY84" fmla="*/ 916450 h 1325394"/>
                <a:gd name="connsiteX85" fmla="*/ 3249724 w 3812022"/>
                <a:gd name="connsiteY85" fmla="*/ 890358 h 1325394"/>
                <a:gd name="connsiteX86" fmla="*/ 3509574 w 3812022"/>
                <a:gd name="connsiteY86" fmla="*/ 757771 h 1325394"/>
                <a:gd name="connsiteX87" fmla="*/ 3528743 w 3812022"/>
                <a:gd name="connsiteY87" fmla="*/ 746588 h 1325394"/>
                <a:gd name="connsiteX88" fmla="*/ 3634706 w 3812022"/>
                <a:gd name="connsiteY88" fmla="*/ 690146 h 1325394"/>
                <a:gd name="connsiteX89" fmla="*/ 3661538 w 3812022"/>
                <a:gd name="connsiteY89" fmla="*/ 687708 h 1325394"/>
                <a:gd name="connsiteX90" fmla="*/ 3106487 w 3812022"/>
                <a:gd name="connsiteY90" fmla="*/ 648612 h 1325394"/>
                <a:gd name="connsiteX91" fmla="*/ 3233749 w 3812022"/>
                <a:gd name="connsiteY91" fmla="*/ 667781 h 1325394"/>
                <a:gd name="connsiteX92" fmla="*/ 3234814 w 3812022"/>
                <a:gd name="connsiteY92" fmla="*/ 665652 h 1325394"/>
                <a:gd name="connsiteX93" fmla="*/ 3234814 w 3812022"/>
                <a:gd name="connsiteY93" fmla="*/ 750848 h 1325394"/>
                <a:gd name="connsiteX94" fmla="*/ 3225762 w 3812022"/>
                <a:gd name="connsiteY94" fmla="*/ 789187 h 1325394"/>
                <a:gd name="connsiteX95" fmla="*/ 3208723 w 3812022"/>
                <a:gd name="connsiteY95" fmla="*/ 792382 h 1325394"/>
                <a:gd name="connsiteX96" fmla="*/ 3106487 w 3812022"/>
                <a:gd name="connsiteY96" fmla="*/ 661924 h 1325394"/>
                <a:gd name="connsiteX97" fmla="*/ 3106487 w 3812022"/>
                <a:gd name="connsiteY97" fmla="*/ 651807 h 1325394"/>
                <a:gd name="connsiteX98" fmla="*/ 3106487 w 3812022"/>
                <a:gd name="connsiteY98" fmla="*/ 648612 h 1325394"/>
                <a:gd name="connsiteX99" fmla="*/ 1575074 w 3812022"/>
                <a:gd name="connsiteY99" fmla="*/ 608144 h 1325394"/>
                <a:gd name="connsiteX100" fmla="*/ 1552710 w 3812022"/>
                <a:gd name="connsiteY100" fmla="*/ 616131 h 1325394"/>
                <a:gd name="connsiteX101" fmla="*/ 1527684 w 3812022"/>
                <a:gd name="connsiteY101" fmla="*/ 671509 h 1325394"/>
                <a:gd name="connsiteX102" fmla="*/ 1552710 w 3812022"/>
                <a:gd name="connsiteY102" fmla="*/ 655535 h 1325394"/>
                <a:gd name="connsiteX103" fmla="*/ 1575074 w 3812022"/>
                <a:gd name="connsiteY103" fmla="*/ 608144 h 1325394"/>
                <a:gd name="connsiteX104" fmla="*/ 2635775 w 3812022"/>
                <a:gd name="connsiteY104" fmla="*/ 472893 h 1325394"/>
                <a:gd name="connsiteX105" fmla="*/ 2689556 w 3812022"/>
                <a:gd name="connsiteY105" fmla="*/ 508037 h 1325394"/>
                <a:gd name="connsiteX106" fmla="*/ 2608619 w 3812022"/>
                <a:gd name="connsiteY106" fmla="*/ 661392 h 1325394"/>
                <a:gd name="connsiteX107" fmla="*/ 2608619 w 3812022"/>
                <a:gd name="connsiteY107" fmla="*/ 553830 h 1325394"/>
                <a:gd name="connsiteX108" fmla="*/ 2635775 w 3812022"/>
                <a:gd name="connsiteY108" fmla="*/ 472893 h 1325394"/>
                <a:gd name="connsiteX109" fmla="*/ 1655479 w 3812022"/>
                <a:gd name="connsiteY109" fmla="*/ 448932 h 1325394"/>
                <a:gd name="connsiteX110" fmla="*/ 1578801 w 3812022"/>
                <a:gd name="connsiteY110" fmla="*/ 495257 h 1325394"/>
                <a:gd name="connsiteX111" fmla="*/ 1552710 w 3812022"/>
                <a:gd name="connsiteY111" fmla="*/ 523480 h 1325394"/>
                <a:gd name="connsiteX112" fmla="*/ 1542061 w 3812022"/>
                <a:gd name="connsiteY112" fmla="*/ 562351 h 1325394"/>
                <a:gd name="connsiteX113" fmla="*/ 1552177 w 3812022"/>
                <a:gd name="connsiteY113" fmla="*/ 558091 h 1325394"/>
                <a:gd name="connsiteX114" fmla="*/ 1578269 w 3812022"/>
                <a:gd name="connsiteY114" fmla="*/ 545844 h 1325394"/>
                <a:gd name="connsiteX115" fmla="*/ 1642699 w 3812022"/>
                <a:gd name="connsiteY115" fmla="*/ 481413 h 1325394"/>
                <a:gd name="connsiteX116" fmla="*/ 1667726 w 3812022"/>
                <a:gd name="connsiteY116" fmla="*/ 461179 h 1325394"/>
                <a:gd name="connsiteX117" fmla="*/ 1666661 w 3812022"/>
                <a:gd name="connsiteY117" fmla="*/ 449997 h 1325394"/>
                <a:gd name="connsiteX118" fmla="*/ 1655479 w 3812022"/>
                <a:gd name="connsiteY118" fmla="*/ 448932 h 1325394"/>
                <a:gd name="connsiteX119" fmla="*/ 3171982 w 3812022"/>
                <a:gd name="connsiteY119" fmla="*/ 389826 h 1325394"/>
                <a:gd name="connsiteX120" fmla="*/ 3189021 w 3812022"/>
                <a:gd name="connsiteY120" fmla="*/ 403138 h 1325394"/>
                <a:gd name="connsiteX121" fmla="*/ 3234814 w 3812022"/>
                <a:gd name="connsiteY121" fmla="*/ 454789 h 1325394"/>
                <a:gd name="connsiteX122" fmla="*/ 3313621 w 3812022"/>
                <a:gd name="connsiteY122" fmla="*/ 520285 h 1325394"/>
                <a:gd name="connsiteX123" fmla="*/ 3234814 w 3812022"/>
                <a:gd name="connsiteY123" fmla="*/ 600156 h 1325394"/>
                <a:gd name="connsiteX124" fmla="*/ 3233749 w 3812022"/>
                <a:gd name="connsiteY124" fmla="*/ 600156 h 1325394"/>
                <a:gd name="connsiteX125" fmla="*/ 3230554 w 3812022"/>
                <a:gd name="connsiteY125" fmla="*/ 538389 h 1325394"/>
                <a:gd name="connsiteX126" fmla="*/ 3171982 w 3812022"/>
                <a:gd name="connsiteY126" fmla="*/ 389826 h 1325394"/>
                <a:gd name="connsiteX127" fmla="*/ 2558565 w 3812022"/>
                <a:gd name="connsiteY127" fmla="*/ 235940 h 1325394"/>
                <a:gd name="connsiteX128" fmla="*/ 2599034 w 3812022"/>
                <a:gd name="connsiteY128" fmla="*/ 279603 h 1325394"/>
                <a:gd name="connsiteX129" fmla="*/ 2550578 w 3812022"/>
                <a:gd name="connsiteY129" fmla="*/ 565545 h 1325394"/>
                <a:gd name="connsiteX130" fmla="*/ 2551643 w 3812022"/>
                <a:gd name="connsiteY130" fmla="*/ 586845 h 1325394"/>
                <a:gd name="connsiteX131" fmla="*/ 2608086 w 3812022"/>
                <a:gd name="connsiteY131" fmla="*/ 553298 h 1325394"/>
                <a:gd name="connsiteX132" fmla="*/ 2608086 w 3812022"/>
                <a:gd name="connsiteY132" fmla="*/ 660327 h 1325394"/>
                <a:gd name="connsiteX133" fmla="*/ 2497863 w 3812022"/>
                <a:gd name="connsiteY133" fmla="*/ 743394 h 1325394"/>
                <a:gd name="connsiteX134" fmla="*/ 2447277 w 3812022"/>
                <a:gd name="connsiteY134" fmla="*/ 890891 h 1325394"/>
                <a:gd name="connsiteX135" fmla="*/ 2113411 w 3812022"/>
                <a:gd name="connsiteY135" fmla="*/ 1193339 h 1325394"/>
                <a:gd name="connsiteX136" fmla="*/ 2110217 w 3812022"/>
                <a:gd name="connsiteY136" fmla="*/ 1183222 h 1325394"/>
                <a:gd name="connsiteX137" fmla="*/ 2114476 w 3812022"/>
                <a:gd name="connsiteY137" fmla="*/ 1174170 h 1325394"/>
                <a:gd name="connsiteX138" fmla="*/ 2394562 w 3812022"/>
                <a:gd name="connsiteY138" fmla="*/ 811551 h 1325394"/>
                <a:gd name="connsiteX139" fmla="*/ 2393497 w 3812022"/>
                <a:gd name="connsiteY139" fmla="*/ 801434 h 1325394"/>
                <a:gd name="connsiteX140" fmla="*/ 2250259 w 3812022"/>
                <a:gd name="connsiteY140" fmla="*/ 827526 h 1325394"/>
                <a:gd name="connsiteX141" fmla="*/ 2286467 w 3812022"/>
                <a:gd name="connsiteY141" fmla="*/ 748719 h 1325394"/>
                <a:gd name="connsiteX142" fmla="*/ 2433965 w 3812022"/>
                <a:gd name="connsiteY142" fmla="*/ 653937 h 1325394"/>
                <a:gd name="connsiteX143" fmla="*/ 2525019 w 3812022"/>
                <a:gd name="connsiteY143" fmla="*/ 300370 h 1325394"/>
                <a:gd name="connsiteX144" fmla="*/ 2558565 w 3812022"/>
                <a:gd name="connsiteY144" fmla="*/ 235940 h 1325394"/>
                <a:gd name="connsiteX145" fmla="*/ 3528210 w 3812022"/>
                <a:gd name="connsiteY145" fmla="*/ 194459 h 1325394"/>
                <a:gd name="connsiteX146" fmla="*/ 3528210 w 3812022"/>
                <a:gd name="connsiteY146" fmla="*/ 484076 h 1325394"/>
                <a:gd name="connsiteX147" fmla="*/ 3528743 w 3812022"/>
                <a:gd name="connsiteY147" fmla="*/ 483543 h 1325394"/>
                <a:gd name="connsiteX148" fmla="*/ 3528743 w 3812022"/>
                <a:gd name="connsiteY148" fmla="*/ 484076 h 1325394"/>
                <a:gd name="connsiteX149" fmla="*/ 3495197 w 3812022"/>
                <a:gd name="connsiteY149" fmla="*/ 562883 h 1325394"/>
                <a:gd name="connsiteX150" fmla="*/ 3517161 w 3812022"/>
                <a:gd name="connsiteY150" fmla="*/ 553165 h 1325394"/>
                <a:gd name="connsiteX151" fmla="*/ 3528210 w 3812022"/>
                <a:gd name="connsiteY151" fmla="*/ 540085 h 1325394"/>
                <a:gd name="connsiteX152" fmla="*/ 3528210 w 3812022"/>
                <a:gd name="connsiteY152" fmla="*/ 656599 h 1325394"/>
                <a:gd name="connsiteX153" fmla="*/ 3528743 w 3812022"/>
                <a:gd name="connsiteY153" fmla="*/ 656327 h 1325394"/>
                <a:gd name="connsiteX154" fmla="*/ 3528743 w 3812022"/>
                <a:gd name="connsiteY154" fmla="*/ 656599 h 1325394"/>
                <a:gd name="connsiteX155" fmla="*/ 3406273 w 3812022"/>
                <a:gd name="connsiteY155" fmla="*/ 719432 h 1325394"/>
                <a:gd name="connsiteX156" fmla="*/ 3403078 w 3812022"/>
                <a:gd name="connsiteY156" fmla="*/ 707185 h 1325394"/>
                <a:gd name="connsiteX157" fmla="*/ 3496262 w 3812022"/>
                <a:gd name="connsiteY157" fmla="*/ 620391 h 1325394"/>
                <a:gd name="connsiteX158" fmla="*/ 3394026 w 3812022"/>
                <a:gd name="connsiteY158" fmla="*/ 629443 h 1325394"/>
                <a:gd name="connsiteX159" fmla="*/ 3246529 w 3812022"/>
                <a:gd name="connsiteY159" fmla="*/ 710380 h 1325394"/>
                <a:gd name="connsiteX160" fmla="*/ 3235347 w 3812022"/>
                <a:gd name="connsiteY160" fmla="*/ 750848 h 1325394"/>
                <a:gd name="connsiteX161" fmla="*/ 3235347 w 3812022"/>
                <a:gd name="connsiteY161" fmla="*/ 665652 h 1325394"/>
                <a:gd name="connsiteX162" fmla="*/ 3367934 w 3812022"/>
                <a:gd name="connsiteY162" fmla="*/ 560753 h 1325394"/>
                <a:gd name="connsiteX163" fmla="*/ 3370064 w 3812022"/>
                <a:gd name="connsiteY163" fmla="*/ 524544 h 1325394"/>
                <a:gd name="connsiteX164" fmla="*/ 3419585 w 3812022"/>
                <a:gd name="connsiteY164" fmla="*/ 520285 h 1325394"/>
                <a:gd name="connsiteX165" fmla="*/ 3511704 w 3812022"/>
                <a:gd name="connsiteY165" fmla="*/ 329123 h 1325394"/>
                <a:gd name="connsiteX166" fmla="*/ 3411598 w 3812022"/>
                <a:gd name="connsiteY166" fmla="*/ 341370 h 1325394"/>
                <a:gd name="connsiteX167" fmla="*/ 3447806 w 3812022"/>
                <a:gd name="connsiteY167" fmla="*/ 282798 h 1325394"/>
                <a:gd name="connsiteX168" fmla="*/ 52315 w 3812022"/>
                <a:gd name="connsiteY168" fmla="*/ 184090 h 1325394"/>
                <a:gd name="connsiteX169" fmla="*/ 88391 w 3812022"/>
                <a:gd name="connsiteY169" fmla="*/ 188017 h 1325394"/>
                <a:gd name="connsiteX170" fmla="*/ 158146 w 3812022"/>
                <a:gd name="connsiteY170" fmla="*/ 272682 h 1325394"/>
                <a:gd name="connsiteX171" fmla="*/ 137912 w 3812022"/>
                <a:gd name="connsiteY171" fmla="*/ 296111 h 1325394"/>
                <a:gd name="connsiteX172" fmla="*/ 102768 w 3812022"/>
                <a:gd name="connsiteY172" fmla="*/ 308358 h 1325394"/>
                <a:gd name="connsiteX173" fmla="*/ 88391 w 3812022"/>
                <a:gd name="connsiteY173" fmla="*/ 309423 h 1325394"/>
                <a:gd name="connsiteX174" fmla="*/ 81469 w 3812022"/>
                <a:gd name="connsiteY174" fmla="*/ 309423 h 1325394"/>
                <a:gd name="connsiteX175" fmla="*/ 65494 w 3812022"/>
                <a:gd name="connsiteY175" fmla="*/ 299306 h 1325394"/>
                <a:gd name="connsiteX176" fmla="*/ 18636 w 3812022"/>
                <a:gd name="connsiteY176" fmla="*/ 186952 h 1325394"/>
                <a:gd name="connsiteX177" fmla="*/ 52315 w 3812022"/>
                <a:gd name="connsiteY177" fmla="*/ 184090 h 1325394"/>
                <a:gd name="connsiteX178" fmla="*/ 697548 w 3812022"/>
                <a:gd name="connsiteY178" fmla="*/ 95897 h 1325394"/>
                <a:gd name="connsiteX179" fmla="*/ 698613 w 3812022"/>
                <a:gd name="connsiteY179" fmla="*/ 166717 h 1325394"/>
                <a:gd name="connsiteX180" fmla="*/ 712990 w 3812022"/>
                <a:gd name="connsiteY180" fmla="*/ 157665 h 1325394"/>
                <a:gd name="connsiteX181" fmla="*/ 727367 w 3812022"/>
                <a:gd name="connsiteY181" fmla="*/ 144353 h 1325394"/>
                <a:gd name="connsiteX182" fmla="*/ 712990 w 3812022"/>
                <a:gd name="connsiteY182" fmla="*/ 99092 h 1325394"/>
                <a:gd name="connsiteX183" fmla="*/ 697548 w 3812022"/>
                <a:gd name="connsiteY183" fmla="*/ 95897 h 1325394"/>
                <a:gd name="connsiteX184" fmla="*/ 1785205 w 3812022"/>
                <a:gd name="connsiteY184" fmla="*/ 42774 h 1325394"/>
                <a:gd name="connsiteX185" fmla="*/ 1825341 w 3812022"/>
                <a:gd name="connsiteY185" fmla="*/ 84183 h 1325394"/>
                <a:gd name="connsiteX186" fmla="*/ 1779015 w 3812022"/>
                <a:gd name="connsiteY186" fmla="*/ 158730 h 1325394"/>
                <a:gd name="connsiteX187" fmla="*/ 1835458 w 3812022"/>
                <a:gd name="connsiteY187" fmla="*/ 118262 h 1325394"/>
                <a:gd name="connsiteX188" fmla="*/ 1895628 w 3812022"/>
                <a:gd name="connsiteY188" fmla="*/ 150211 h 1325394"/>
                <a:gd name="connsiteX189" fmla="*/ 1895628 w 3812022"/>
                <a:gd name="connsiteY189" fmla="*/ 158198 h 1325394"/>
                <a:gd name="connsiteX190" fmla="*/ 1873264 w 3812022"/>
                <a:gd name="connsiteY190" fmla="*/ 191744 h 1325394"/>
                <a:gd name="connsiteX191" fmla="*/ 1646959 w 3812022"/>
                <a:gd name="connsiteY191" fmla="*/ 304097 h 1325394"/>
                <a:gd name="connsiteX192" fmla="*/ 1578269 w 3812022"/>
                <a:gd name="connsiteY192" fmla="*/ 388761 h 1325394"/>
                <a:gd name="connsiteX193" fmla="*/ 1552177 w 3812022"/>
                <a:gd name="connsiteY193" fmla="*/ 408996 h 1325394"/>
                <a:gd name="connsiteX194" fmla="*/ 1536203 w 3812022"/>
                <a:gd name="connsiteY194" fmla="*/ 450529 h 1325394"/>
                <a:gd name="connsiteX195" fmla="*/ 1552177 w 3812022"/>
                <a:gd name="connsiteY195" fmla="*/ 446269 h 1325394"/>
                <a:gd name="connsiteX196" fmla="*/ 1578269 w 3812022"/>
                <a:gd name="connsiteY196" fmla="*/ 432957 h 1325394"/>
                <a:gd name="connsiteX197" fmla="*/ 1765170 w 3812022"/>
                <a:gd name="connsiteY197" fmla="*/ 431892 h 1325394"/>
                <a:gd name="connsiteX198" fmla="*/ 1742807 w 3812022"/>
                <a:gd name="connsiteY198" fmla="*/ 521882 h 1325394"/>
                <a:gd name="connsiteX199" fmla="*/ 1578269 w 3812022"/>
                <a:gd name="connsiteY199" fmla="*/ 711978 h 1325394"/>
                <a:gd name="connsiteX200" fmla="*/ 1552177 w 3812022"/>
                <a:gd name="connsiteY200" fmla="*/ 732212 h 1325394"/>
                <a:gd name="connsiteX201" fmla="*/ 1552177 w 3812022"/>
                <a:gd name="connsiteY201" fmla="*/ 744459 h 1325394"/>
                <a:gd name="connsiteX202" fmla="*/ 1578269 w 3812022"/>
                <a:gd name="connsiteY202" fmla="*/ 737537 h 1325394"/>
                <a:gd name="connsiteX203" fmla="*/ 1734819 w 3812022"/>
                <a:gd name="connsiteY203" fmla="*/ 654470 h 1325394"/>
                <a:gd name="connsiteX204" fmla="*/ 1767300 w 3812022"/>
                <a:gd name="connsiteY204" fmla="*/ 708250 h 1325394"/>
                <a:gd name="connsiteX205" fmla="*/ 1648024 w 3812022"/>
                <a:gd name="connsiteY205" fmla="*/ 823266 h 1325394"/>
                <a:gd name="connsiteX206" fmla="*/ 1726832 w 3812022"/>
                <a:gd name="connsiteY206" fmla="*/ 893021 h 1325394"/>
                <a:gd name="connsiteX207" fmla="*/ 1578269 w 3812022"/>
                <a:gd name="connsiteY207" fmla="*/ 1037323 h 1325394"/>
                <a:gd name="connsiteX208" fmla="*/ 1552177 w 3812022"/>
                <a:gd name="connsiteY208" fmla="*/ 1054362 h 1325394"/>
                <a:gd name="connsiteX209" fmla="*/ 1528749 w 3812022"/>
                <a:gd name="connsiteY209" fmla="*/ 1070337 h 1325394"/>
                <a:gd name="connsiteX210" fmla="*/ 1518631 w 3812022"/>
                <a:gd name="connsiteY210" fmla="*/ 1185352 h 1325394"/>
                <a:gd name="connsiteX211" fmla="*/ 1521826 w 3812022"/>
                <a:gd name="connsiteY211" fmla="*/ 1284393 h 1325394"/>
                <a:gd name="connsiteX212" fmla="*/ 1499462 w 3812022"/>
                <a:gd name="connsiteY212" fmla="*/ 1313680 h 1325394"/>
                <a:gd name="connsiteX213" fmla="*/ 1437694 w 3812022"/>
                <a:gd name="connsiteY213" fmla="*/ 1117727 h 1325394"/>
                <a:gd name="connsiteX214" fmla="*/ 1380187 w 3812022"/>
                <a:gd name="connsiteY214" fmla="*/ 1071402 h 1325394"/>
                <a:gd name="connsiteX215" fmla="*/ 1437694 w 3812022"/>
                <a:gd name="connsiteY215" fmla="*/ 1051167 h 1325394"/>
                <a:gd name="connsiteX216" fmla="*/ 1434500 w 3812022"/>
                <a:gd name="connsiteY216" fmla="*/ 916982 h 1325394"/>
                <a:gd name="connsiteX217" fmla="*/ 1285938 w 3812022"/>
                <a:gd name="connsiteY217" fmla="*/ 1011764 h 1325394"/>
                <a:gd name="connsiteX218" fmla="*/ 1167727 w 3812022"/>
                <a:gd name="connsiteY218" fmla="*/ 1035193 h 1325394"/>
                <a:gd name="connsiteX219" fmla="*/ 1169857 w 3812022"/>
                <a:gd name="connsiteY219" fmla="*/ 1024011 h 1325394"/>
                <a:gd name="connsiteX220" fmla="*/ 1422253 w 3812022"/>
                <a:gd name="connsiteY220" fmla="*/ 824863 h 1325394"/>
                <a:gd name="connsiteX221" fmla="*/ 1397226 w 3812022"/>
                <a:gd name="connsiteY221" fmla="*/ 814746 h 1325394"/>
                <a:gd name="connsiteX222" fmla="*/ 1397226 w 3812022"/>
                <a:gd name="connsiteY222" fmla="*/ 802499 h 1325394"/>
                <a:gd name="connsiteX223" fmla="*/ 1427577 w 3812022"/>
                <a:gd name="connsiteY223" fmla="*/ 779070 h 1325394"/>
                <a:gd name="connsiteX224" fmla="*/ 1435565 w 3812022"/>
                <a:gd name="connsiteY224" fmla="*/ 692276 h 1325394"/>
                <a:gd name="connsiteX225" fmla="*/ 1289133 w 3812022"/>
                <a:gd name="connsiteY225" fmla="*/ 782265 h 1325394"/>
                <a:gd name="connsiteX226" fmla="*/ 1153883 w 3812022"/>
                <a:gd name="connsiteY226" fmla="*/ 833916 h 1325394"/>
                <a:gd name="connsiteX227" fmla="*/ 1156013 w 3812022"/>
                <a:gd name="connsiteY227" fmla="*/ 808889 h 1325394"/>
                <a:gd name="connsiteX228" fmla="*/ 1263041 w 3812022"/>
                <a:gd name="connsiteY228" fmla="*/ 748186 h 1325394"/>
                <a:gd name="connsiteX229" fmla="*/ 1306704 w 3812022"/>
                <a:gd name="connsiteY229" fmla="*/ 656067 h 1325394"/>
                <a:gd name="connsiteX230" fmla="*/ 1323744 w 3812022"/>
                <a:gd name="connsiteY230" fmla="*/ 676302 h 1325394"/>
                <a:gd name="connsiteX231" fmla="*/ 1440889 w 3812022"/>
                <a:gd name="connsiteY231" fmla="*/ 435620 h 1325394"/>
                <a:gd name="connsiteX232" fmla="*/ 1523956 w 3812022"/>
                <a:gd name="connsiteY232" fmla="*/ 343501 h 1325394"/>
                <a:gd name="connsiteX233" fmla="*/ 1376459 w 3812022"/>
                <a:gd name="connsiteY233" fmla="*/ 458516 h 1325394"/>
                <a:gd name="connsiteX234" fmla="*/ 1348238 w 3812022"/>
                <a:gd name="connsiteY234" fmla="*/ 446269 h 1325394"/>
                <a:gd name="connsiteX235" fmla="*/ 1161337 w 3812022"/>
                <a:gd name="connsiteY235" fmla="*/ 469698 h 1325394"/>
                <a:gd name="connsiteX236" fmla="*/ 1161337 w 3812022"/>
                <a:gd name="connsiteY236" fmla="*/ 459581 h 1325394"/>
                <a:gd name="connsiteX237" fmla="*/ 1337056 w 3812022"/>
                <a:gd name="connsiteY237" fmla="*/ 376514 h 1325394"/>
                <a:gd name="connsiteX238" fmla="*/ 1363147 w 3812022"/>
                <a:gd name="connsiteY238" fmla="*/ 194406 h 1325394"/>
                <a:gd name="connsiteX239" fmla="*/ 1453136 w 3812022"/>
                <a:gd name="connsiteY239" fmla="*/ 312617 h 1325394"/>
                <a:gd name="connsiteX240" fmla="*/ 1552177 w 3812022"/>
                <a:gd name="connsiteY240" fmla="*/ 273213 h 1325394"/>
                <a:gd name="connsiteX241" fmla="*/ 1578269 w 3812022"/>
                <a:gd name="connsiteY241" fmla="*/ 263096 h 1325394"/>
                <a:gd name="connsiteX242" fmla="*/ 1596374 w 3812022"/>
                <a:gd name="connsiteY242" fmla="*/ 256174 h 1325394"/>
                <a:gd name="connsiteX243" fmla="*/ 1760911 w 3812022"/>
                <a:gd name="connsiteY243" fmla="*/ 45844 h 1325394"/>
                <a:gd name="connsiteX244" fmla="*/ 1785205 w 3812022"/>
                <a:gd name="connsiteY244" fmla="*/ 42774 h 1325394"/>
                <a:gd name="connsiteX245" fmla="*/ 677122 w 3812022"/>
                <a:gd name="connsiteY245" fmla="*/ 5334 h 1325394"/>
                <a:gd name="connsiteX246" fmla="*/ 708198 w 3812022"/>
                <a:gd name="connsiteY246" fmla="*/ 55428 h 1325394"/>
                <a:gd name="connsiteX247" fmla="*/ 712458 w 3812022"/>
                <a:gd name="connsiteY247" fmla="*/ 55428 h 1325394"/>
                <a:gd name="connsiteX248" fmla="*/ 836526 w 3812022"/>
                <a:gd name="connsiteY248" fmla="*/ 143288 h 1325394"/>
                <a:gd name="connsiteX249" fmla="*/ 712458 w 3812022"/>
                <a:gd name="connsiteY249" fmla="*/ 269485 h 1325394"/>
                <a:gd name="connsiteX250" fmla="*/ 690094 w 3812022"/>
                <a:gd name="connsiteY250" fmla="*/ 280667 h 1325394"/>
                <a:gd name="connsiteX251" fmla="*/ 668794 w 3812022"/>
                <a:gd name="connsiteY251" fmla="*/ 420177 h 1325394"/>
                <a:gd name="connsiteX252" fmla="*/ 666664 w 3812022"/>
                <a:gd name="connsiteY252" fmla="*/ 435086 h 1325394"/>
                <a:gd name="connsiteX253" fmla="*/ 662405 w 3812022"/>
                <a:gd name="connsiteY253" fmla="*/ 440944 h 1325394"/>
                <a:gd name="connsiteX254" fmla="*/ 608624 w 3812022"/>
                <a:gd name="connsiteY254" fmla="*/ 524011 h 1325394"/>
                <a:gd name="connsiteX255" fmla="*/ 579338 w 3812022"/>
                <a:gd name="connsiteY255" fmla="*/ 591636 h 1325394"/>
                <a:gd name="connsiteX256" fmla="*/ 608624 w 3812022"/>
                <a:gd name="connsiteY256" fmla="*/ 570336 h 1325394"/>
                <a:gd name="connsiteX257" fmla="*/ 712458 w 3812022"/>
                <a:gd name="connsiteY257" fmla="*/ 512829 h 1325394"/>
                <a:gd name="connsiteX258" fmla="*/ 716718 w 3812022"/>
                <a:gd name="connsiteY258" fmla="*/ 511764 h 1325394"/>
                <a:gd name="connsiteX259" fmla="*/ 712458 w 3812022"/>
                <a:gd name="connsiteY259" fmla="*/ 579389 h 1325394"/>
                <a:gd name="connsiteX260" fmla="*/ 660807 w 3812022"/>
                <a:gd name="connsiteY260" fmla="*/ 645949 h 1325394"/>
                <a:gd name="connsiteX261" fmla="*/ 704471 w 3812022"/>
                <a:gd name="connsiteY261" fmla="*/ 713573 h 1325394"/>
                <a:gd name="connsiteX262" fmla="*/ 710328 w 3812022"/>
                <a:gd name="connsiteY262" fmla="*/ 1175233 h 1325394"/>
                <a:gd name="connsiteX263" fmla="*/ 625663 w 3812022"/>
                <a:gd name="connsiteY263" fmla="*/ 1217832 h 1325394"/>
                <a:gd name="connsiteX264" fmla="*/ 608624 w 3812022"/>
                <a:gd name="connsiteY264" fmla="*/ 1200792 h 1325394"/>
                <a:gd name="connsiteX265" fmla="*/ 561233 w 3812022"/>
                <a:gd name="connsiteY265" fmla="*/ 1090569 h 1325394"/>
                <a:gd name="connsiteX266" fmla="*/ 608624 w 3812022"/>
                <a:gd name="connsiteY266" fmla="*/ 1105479 h 1325394"/>
                <a:gd name="connsiteX267" fmla="*/ 610754 w 3812022"/>
                <a:gd name="connsiteY267" fmla="*/ 1105479 h 1325394"/>
                <a:gd name="connsiteX268" fmla="*/ 608624 w 3812022"/>
                <a:gd name="connsiteY268" fmla="*/ 1008567 h 1325394"/>
                <a:gd name="connsiteX269" fmla="*/ 606494 w 3812022"/>
                <a:gd name="connsiteY269" fmla="*/ 1005372 h 1325394"/>
                <a:gd name="connsiteX270" fmla="*/ 555909 w 3812022"/>
                <a:gd name="connsiteY270" fmla="*/ 972891 h 1325394"/>
                <a:gd name="connsiteX271" fmla="*/ 543662 w 3812022"/>
                <a:gd name="connsiteY271" fmla="*/ 973956 h 1325394"/>
                <a:gd name="connsiteX272" fmla="*/ 518635 w 3812022"/>
                <a:gd name="connsiteY272" fmla="*/ 1072997 h 1325394"/>
                <a:gd name="connsiteX273" fmla="*/ 449945 w 3812022"/>
                <a:gd name="connsiteY273" fmla="*/ 1246586 h 1325394"/>
                <a:gd name="connsiteX274" fmla="*/ 419594 w 3812022"/>
                <a:gd name="connsiteY274" fmla="*/ 1188013 h 1325394"/>
                <a:gd name="connsiteX275" fmla="*/ 500531 w 3812022"/>
                <a:gd name="connsiteY275" fmla="*/ 866928 h 1325394"/>
                <a:gd name="connsiteX276" fmla="*/ 542064 w 3812022"/>
                <a:gd name="connsiteY276" fmla="*/ 734340 h 1325394"/>
                <a:gd name="connsiteX277" fmla="*/ 438230 w 3812022"/>
                <a:gd name="connsiteY277" fmla="*/ 730080 h 1325394"/>
                <a:gd name="connsiteX278" fmla="*/ 439296 w 3812022"/>
                <a:gd name="connsiteY278" fmla="*/ 709846 h 1325394"/>
                <a:gd name="connsiteX279" fmla="*/ 487751 w 3812022"/>
                <a:gd name="connsiteY279" fmla="*/ 504841 h 1325394"/>
                <a:gd name="connsiteX280" fmla="*/ 494673 w 3812022"/>
                <a:gd name="connsiteY280" fmla="*/ 487802 h 1325394"/>
                <a:gd name="connsiteX281" fmla="*/ 520765 w 3812022"/>
                <a:gd name="connsiteY281" fmla="*/ 410060 h 1325394"/>
                <a:gd name="connsiteX282" fmla="*/ 410542 w 3812022"/>
                <a:gd name="connsiteY282" fmla="*/ 492062 h 1325394"/>
                <a:gd name="connsiteX283" fmla="*/ 317358 w 3812022"/>
                <a:gd name="connsiteY283" fmla="*/ 562882 h 1325394"/>
                <a:gd name="connsiteX284" fmla="*/ 217251 w 3812022"/>
                <a:gd name="connsiteY284" fmla="*/ 666715 h 1325394"/>
                <a:gd name="connsiteX285" fmla="*/ 155484 w 3812022"/>
                <a:gd name="connsiteY285" fmla="*/ 1054893 h 1325394"/>
                <a:gd name="connsiteX286" fmla="*/ 136314 w 3812022"/>
                <a:gd name="connsiteY286" fmla="*/ 1180026 h 1325394"/>
                <a:gd name="connsiteX287" fmla="*/ 100106 w 3812022"/>
                <a:gd name="connsiteY287" fmla="*/ 1312613 h 1325394"/>
                <a:gd name="connsiteX288" fmla="*/ 87859 w 3812022"/>
                <a:gd name="connsiteY288" fmla="*/ 1305691 h 1325394"/>
                <a:gd name="connsiteX289" fmla="*/ 21299 w 3812022"/>
                <a:gd name="connsiteY289" fmla="*/ 1256170 h 1325394"/>
                <a:gd name="connsiteX290" fmla="*/ 1064 w 3812022"/>
                <a:gd name="connsiteY290" fmla="*/ 1121985 h 1325394"/>
                <a:gd name="connsiteX291" fmla="*/ 2129 w 3812022"/>
                <a:gd name="connsiteY291" fmla="*/ 1009632 h 1325394"/>
                <a:gd name="connsiteX292" fmla="*/ 6389 w 3812022"/>
                <a:gd name="connsiteY292" fmla="*/ 796640 h 1325394"/>
                <a:gd name="connsiteX293" fmla="*/ 4259 w 3812022"/>
                <a:gd name="connsiteY293" fmla="*/ 718898 h 1325394"/>
                <a:gd name="connsiteX294" fmla="*/ 0 w 3812022"/>
                <a:gd name="connsiteY294" fmla="*/ 639026 h 1325394"/>
                <a:gd name="connsiteX295" fmla="*/ 0 w 3812022"/>
                <a:gd name="connsiteY295" fmla="*/ 632104 h 1325394"/>
                <a:gd name="connsiteX296" fmla="*/ 65495 w 3812022"/>
                <a:gd name="connsiteY296" fmla="*/ 504841 h 1325394"/>
                <a:gd name="connsiteX297" fmla="*/ 87859 w 3812022"/>
                <a:gd name="connsiteY297" fmla="*/ 536258 h 1325394"/>
                <a:gd name="connsiteX298" fmla="*/ 116080 w 3812022"/>
                <a:gd name="connsiteY298" fmla="*/ 617195 h 1325394"/>
                <a:gd name="connsiteX299" fmla="*/ 144302 w 3812022"/>
                <a:gd name="connsiteY299" fmla="*/ 775874 h 1325394"/>
                <a:gd name="connsiteX300" fmla="*/ 165601 w 3812022"/>
                <a:gd name="connsiteY300" fmla="*/ 702924 h 1325394"/>
                <a:gd name="connsiteX301" fmla="*/ 223109 w 3812022"/>
                <a:gd name="connsiteY301" fmla="*/ 498984 h 1325394"/>
                <a:gd name="connsiteX302" fmla="*/ 339189 w 3812022"/>
                <a:gd name="connsiteY302" fmla="*/ 424437 h 1325394"/>
                <a:gd name="connsiteX303" fmla="*/ 536207 w 3812022"/>
                <a:gd name="connsiteY303" fmla="*/ 310486 h 1325394"/>
                <a:gd name="connsiteX304" fmla="*/ 609157 w 3812022"/>
                <a:gd name="connsiteY304" fmla="*/ 91105 h 1325394"/>
                <a:gd name="connsiteX305" fmla="*/ 656547 w 3812022"/>
                <a:gd name="connsiteY305" fmla="*/ 8038 h 1325394"/>
                <a:gd name="connsiteX306" fmla="*/ 677122 w 3812022"/>
                <a:gd name="connsiteY306" fmla="*/ 5334 h 1325394"/>
                <a:gd name="connsiteX307" fmla="*/ 3645157 w 3812022"/>
                <a:gd name="connsiteY307" fmla="*/ 983 h 1325394"/>
                <a:gd name="connsiteX308" fmla="*/ 3704994 w 3812022"/>
                <a:gd name="connsiteY308" fmla="*/ 31467 h 1325394"/>
                <a:gd name="connsiteX309" fmla="*/ 3640564 w 3812022"/>
                <a:gd name="connsiteY309" fmla="*/ 159795 h 1325394"/>
                <a:gd name="connsiteX310" fmla="*/ 3543652 w 3812022"/>
                <a:gd name="connsiteY310" fmla="*/ 268953 h 1325394"/>
                <a:gd name="connsiteX311" fmla="*/ 3544718 w 3812022"/>
                <a:gd name="connsiteY311" fmla="*/ 279070 h 1325394"/>
                <a:gd name="connsiteX312" fmla="*/ 3621394 w 3812022"/>
                <a:gd name="connsiteY312" fmla="*/ 334448 h 1325394"/>
                <a:gd name="connsiteX313" fmla="*/ 3587849 w 3812022"/>
                <a:gd name="connsiteY313" fmla="*/ 419112 h 1325394"/>
                <a:gd name="connsiteX314" fmla="*/ 3812022 w 3812022"/>
                <a:gd name="connsiteY314" fmla="*/ 414853 h 1325394"/>
                <a:gd name="connsiteX315" fmla="*/ 3812022 w 3812022"/>
                <a:gd name="connsiteY315" fmla="*/ 421242 h 1325394"/>
                <a:gd name="connsiteX316" fmla="*/ 3812022 w 3812022"/>
                <a:gd name="connsiteY316" fmla="*/ 443606 h 1325394"/>
                <a:gd name="connsiteX317" fmla="*/ 3680500 w 3812022"/>
                <a:gd name="connsiteY317" fmla="*/ 594299 h 1325394"/>
                <a:gd name="connsiteX318" fmla="*/ 3654409 w 3812022"/>
                <a:gd name="connsiteY318" fmla="*/ 611339 h 1325394"/>
                <a:gd name="connsiteX319" fmla="*/ 3588713 w 3812022"/>
                <a:gd name="connsiteY319" fmla="*/ 625782 h 1325394"/>
                <a:gd name="connsiteX320" fmla="*/ 3528743 w 3812022"/>
                <a:gd name="connsiteY320" fmla="*/ 656327 h 1325394"/>
                <a:gd name="connsiteX321" fmla="*/ 3528743 w 3812022"/>
                <a:gd name="connsiteY321" fmla="*/ 539454 h 1325394"/>
                <a:gd name="connsiteX322" fmla="*/ 3528210 w 3812022"/>
                <a:gd name="connsiteY322" fmla="*/ 540085 h 1325394"/>
                <a:gd name="connsiteX323" fmla="*/ 3528210 w 3812022"/>
                <a:gd name="connsiteY323" fmla="*/ 539454 h 1325394"/>
                <a:gd name="connsiteX324" fmla="*/ 3607018 w 3812022"/>
                <a:gd name="connsiteY324" fmla="*/ 543714 h 1325394"/>
                <a:gd name="connsiteX325" fmla="*/ 3715111 w 3812022"/>
                <a:gd name="connsiteY325" fmla="*/ 446801 h 1325394"/>
                <a:gd name="connsiteX326" fmla="*/ 3537263 w 3812022"/>
                <a:gd name="connsiteY326" fmla="*/ 475024 h 1325394"/>
                <a:gd name="connsiteX327" fmla="*/ 3528743 w 3812022"/>
                <a:gd name="connsiteY327" fmla="*/ 483543 h 1325394"/>
                <a:gd name="connsiteX328" fmla="*/ 3528743 w 3812022"/>
                <a:gd name="connsiteY328" fmla="*/ 193873 h 1325394"/>
                <a:gd name="connsiteX329" fmla="*/ 3528210 w 3812022"/>
                <a:gd name="connsiteY329" fmla="*/ 194459 h 1325394"/>
                <a:gd name="connsiteX330" fmla="*/ 3528210 w 3812022"/>
                <a:gd name="connsiteY330" fmla="*/ 193873 h 1325394"/>
                <a:gd name="connsiteX331" fmla="*/ 3608082 w 3812022"/>
                <a:gd name="connsiteY331" fmla="*/ 30402 h 1325394"/>
                <a:gd name="connsiteX332" fmla="*/ 3645157 w 3812022"/>
                <a:gd name="connsiteY332" fmla="*/ 983 h 1325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</a:cxnLst>
              <a:rect l="l" t="t" r="r" b="b"/>
              <a:pathLst>
                <a:path w="3812022" h="1325394">
                  <a:moveTo>
                    <a:pt x="3528743" y="1166183"/>
                  </a:moveTo>
                  <a:cubicBezTo>
                    <a:pt x="3531938" y="1169377"/>
                    <a:pt x="3534601" y="1174170"/>
                    <a:pt x="3537795" y="1178430"/>
                  </a:cubicBezTo>
                  <a:cubicBezTo>
                    <a:pt x="3538860" y="1199729"/>
                    <a:pt x="3537795" y="1230080"/>
                    <a:pt x="3528743" y="1258302"/>
                  </a:cubicBezTo>
                  <a:close/>
                  <a:moveTo>
                    <a:pt x="3234282" y="1082322"/>
                  </a:moveTo>
                  <a:lnTo>
                    <a:pt x="3234282" y="1163814"/>
                  </a:lnTo>
                  <a:lnTo>
                    <a:pt x="3194545" y="1145948"/>
                  </a:lnTo>
                  <a:cubicBezTo>
                    <a:pt x="3184361" y="1137428"/>
                    <a:pt x="3178371" y="1125980"/>
                    <a:pt x="3179436" y="1110272"/>
                  </a:cubicBezTo>
                  <a:close/>
                  <a:moveTo>
                    <a:pt x="3429169" y="1002179"/>
                  </a:moveTo>
                  <a:cubicBezTo>
                    <a:pt x="3447274" y="1016556"/>
                    <a:pt x="3489872" y="1011231"/>
                    <a:pt x="3528210" y="1004309"/>
                  </a:cubicBezTo>
                  <a:lnTo>
                    <a:pt x="3528210" y="1113467"/>
                  </a:lnTo>
                  <a:cubicBezTo>
                    <a:pt x="3515964" y="1125714"/>
                    <a:pt x="3513834" y="1141688"/>
                    <a:pt x="3528210" y="1166183"/>
                  </a:cubicBezTo>
                  <a:lnTo>
                    <a:pt x="3528210" y="1258302"/>
                  </a:lnTo>
                  <a:cubicBezTo>
                    <a:pt x="3519691" y="1290250"/>
                    <a:pt x="3500522" y="1318472"/>
                    <a:pt x="3467508" y="1325394"/>
                  </a:cubicBezTo>
                  <a:cubicBezTo>
                    <a:pt x="3423844" y="1313147"/>
                    <a:pt x="3233217" y="1258834"/>
                    <a:pt x="3260373" y="1211443"/>
                  </a:cubicBezTo>
                  <a:cubicBezTo>
                    <a:pt x="3304036" y="1210378"/>
                    <a:pt x="3374324" y="1252977"/>
                    <a:pt x="3440351" y="1243925"/>
                  </a:cubicBezTo>
                  <a:cubicBezTo>
                    <a:pt x="3461650" y="1213573"/>
                    <a:pt x="3451534" y="1144883"/>
                    <a:pt x="3440351" y="1117727"/>
                  </a:cubicBezTo>
                  <a:cubicBezTo>
                    <a:pt x="3378584" y="1119857"/>
                    <a:pt x="3357284" y="1157130"/>
                    <a:pt x="3310959" y="1173105"/>
                  </a:cubicBezTo>
                  <a:cubicBezTo>
                    <a:pt x="3288595" y="1170975"/>
                    <a:pt x="3259308" y="1169910"/>
                    <a:pt x="3234282" y="1164053"/>
                  </a:cubicBezTo>
                  <a:lnTo>
                    <a:pt x="3234282" y="1163814"/>
                  </a:lnTo>
                  <a:lnTo>
                    <a:pt x="3234814" y="1164053"/>
                  </a:lnTo>
                  <a:lnTo>
                    <a:pt x="3234814" y="1082051"/>
                  </a:lnTo>
                  <a:lnTo>
                    <a:pt x="3234282" y="1082322"/>
                  </a:lnTo>
                  <a:lnTo>
                    <a:pt x="3234282" y="1082051"/>
                  </a:lnTo>
                  <a:cubicBezTo>
                    <a:pt x="3283802" y="1061816"/>
                    <a:pt x="3340245" y="1046907"/>
                    <a:pt x="3391896" y="1031465"/>
                  </a:cubicBezTo>
                  <a:cubicBezTo>
                    <a:pt x="3415325" y="1013361"/>
                    <a:pt x="3380714" y="997919"/>
                    <a:pt x="3429169" y="1002179"/>
                  </a:cubicBezTo>
                  <a:close/>
                  <a:moveTo>
                    <a:pt x="3580394" y="994192"/>
                  </a:moveTo>
                  <a:cubicBezTo>
                    <a:pt x="3600628" y="1000049"/>
                    <a:pt x="3616603" y="1004309"/>
                    <a:pt x="3644824" y="1024543"/>
                  </a:cubicBezTo>
                  <a:cubicBezTo>
                    <a:pt x="3645889" y="1077258"/>
                    <a:pt x="3560159" y="1084181"/>
                    <a:pt x="3528743" y="1113467"/>
                  </a:cubicBezTo>
                  <a:lnTo>
                    <a:pt x="3528743" y="1004309"/>
                  </a:lnTo>
                  <a:cubicBezTo>
                    <a:pt x="3547913" y="1001114"/>
                    <a:pt x="3567082" y="996321"/>
                    <a:pt x="3580394" y="994192"/>
                  </a:cubicBezTo>
                  <a:close/>
                  <a:moveTo>
                    <a:pt x="2529346" y="901606"/>
                  </a:moveTo>
                  <a:cubicBezTo>
                    <a:pt x="2533006" y="901673"/>
                    <a:pt x="2537799" y="903404"/>
                    <a:pt x="2547916" y="909528"/>
                  </a:cubicBezTo>
                  <a:cubicBezTo>
                    <a:pt x="2555903" y="927632"/>
                    <a:pt x="2579332" y="953723"/>
                    <a:pt x="2608619" y="977152"/>
                  </a:cubicBezTo>
                  <a:cubicBezTo>
                    <a:pt x="2644827" y="1008569"/>
                    <a:pt x="2689556" y="1038920"/>
                    <a:pt x="2718842" y="1051700"/>
                  </a:cubicBezTo>
                  <a:cubicBezTo>
                    <a:pt x="2747063" y="1053829"/>
                    <a:pt x="2775285" y="1055959"/>
                    <a:pt x="2803506" y="1057557"/>
                  </a:cubicBezTo>
                  <a:cubicBezTo>
                    <a:pt x="2804571" y="1095895"/>
                    <a:pt x="2702335" y="1149676"/>
                    <a:pt x="2668256" y="1154468"/>
                  </a:cubicBezTo>
                  <a:cubicBezTo>
                    <a:pt x="2656009" y="1151273"/>
                    <a:pt x="2642165" y="1147546"/>
                    <a:pt x="2629918" y="1145416"/>
                  </a:cubicBezTo>
                  <a:cubicBezTo>
                    <a:pt x="2622463" y="1139559"/>
                    <a:pt x="2615541" y="1132637"/>
                    <a:pt x="2608619" y="1124649"/>
                  </a:cubicBezTo>
                  <a:cubicBezTo>
                    <a:pt x="2568150" y="1077259"/>
                    <a:pt x="2533539" y="993659"/>
                    <a:pt x="2518629" y="951061"/>
                  </a:cubicBezTo>
                  <a:cubicBezTo>
                    <a:pt x="2517565" y="935087"/>
                    <a:pt x="2517565" y="919645"/>
                    <a:pt x="2517565" y="903670"/>
                  </a:cubicBezTo>
                  <a:cubicBezTo>
                    <a:pt x="2523156" y="903137"/>
                    <a:pt x="2525685" y="901540"/>
                    <a:pt x="2529346" y="901606"/>
                  </a:cubicBezTo>
                  <a:close/>
                  <a:moveTo>
                    <a:pt x="1595483" y="881273"/>
                  </a:moveTo>
                  <a:cubicBezTo>
                    <a:pt x="1591148" y="880907"/>
                    <a:pt x="1585857" y="881306"/>
                    <a:pt x="1578801" y="881839"/>
                  </a:cubicBezTo>
                  <a:cubicBezTo>
                    <a:pt x="1575074" y="881839"/>
                    <a:pt x="1569750" y="881839"/>
                    <a:pt x="1563892" y="881839"/>
                  </a:cubicBezTo>
                  <a:cubicBezTo>
                    <a:pt x="1559632" y="883969"/>
                    <a:pt x="1555905" y="887164"/>
                    <a:pt x="1552710" y="890358"/>
                  </a:cubicBezTo>
                  <a:cubicBezTo>
                    <a:pt x="1518099" y="915917"/>
                    <a:pt x="1528216" y="955321"/>
                    <a:pt x="1529281" y="1001647"/>
                  </a:cubicBezTo>
                  <a:cubicBezTo>
                    <a:pt x="1535671" y="999517"/>
                    <a:pt x="1543658" y="996854"/>
                    <a:pt x="1552710" y="992595"/>
                  </a:cubicBezTo>
                  <a:cubicBezTo>
                    <a:pt x="1560697" y="987802"/>
                    <a:pt x="1569750" y="983542"/>
                    <a:pt x="1578801" y="977685"/>
                  </a:cubicBezTo>
                  <a:cubicBezTo>
                    <a:pt x="1602231" y="962776"/>
                    <a:pt x="1624595" y="943606"/>
                    <a:pt x="1630452" y="922307"/>
                  </a:cubicBezTo>
                  <a:cubicBezTo>
                    <a:pt x="1612881" y="890358"/>
                    <a:pt x="1608488" y="882371"/>
                    <a:pt x="1595483" y="881273"/>
                  </a:cubicBezTo>
                  <a:close/>
                  <a:moveTo>
                    <a:pt x="578273" y="855746"/>
                  </a:moveTo>
                  <a:lnTo>
                    <a:pt x="576143" y="870122"/>
                  </a:lnTo>
                  <a:lnTo>
                    <a:pt x="577208" y="885032"/>
                  </a:lnTo>
                  <a:lnTo>
                    <a:pt x="577208" y="899409"/>
                  </a:lnTo>
                  <a:lnTo>
                    <a:pt x="583065" y="911656"/>
                  </a:lnTo>
                  <a:lnTo>
                    <a:pt x="609157" y="921773"/>
                  </a:lnTo>
                  <a:lnTo>
                    <a:pt x="610222" y="922838"/>
                  </a:lnTo>
                  <a:cubicBezTo>
                    <a:pt x="609157" y="905266"/>
                    <a:pt x="609157" y="887162"/>
                    <a:pt x="610222" y="869058"/>
                  </a:cubicBezTo>
                  <a:cubicBezTo>
                    <a:pt x="610222" y="867993"/>
                    <a:pt x="609157" y="867993"/>
                    <a:pt x="609157" y="866928"/>
                  </a:cubicBezTo>
                  <a:cubicBezTo>
                    <a:pt x="601169" y="862668"/>
                    <a:pt x="585727" y="855746"/>
                    <a:pt x="578273" y="855746"/>
                  </a:cubicBezTo>
                  <a:close/>
                  <a:moveTo>
                    <a:pt x="3589446" y="757771"/>
                  </a:moveTo>
                  <a:cubicBezTo>
                    <a:pt x="3581458" y="757771"/>
                    <a:pt x="3573471" y="759900"/>
                    <a:pt x="3566017" y="760965"/>
                  </a:cubicBezTo>
                  <a:cubicBezTo>
                    <a:pt x="3558030" y="766823"/>
                    <a:pt x="3544718" y="778005"/>
                    <a:pt x="3528743" y="790252"/>
                  </a:cubicBezTo>
                  <a:lnTo>
                    <a:pt x="3528743" y="790784"/>
                  </a:lnTo>
                  <a:cubicBezTo>
                    <a:pt x="3500522" y="815278"/>
                    <a:pt x="3468041" y="846695"/>
                    <a:pt x="3469105" y="863734"/>
                  </a:cubicBezTo>
                  <a:cubicBezTo>
                    <a:pt x="3482417" y="853617"/>
                    <a:pt x="3506379" y="840305"/>
                    <a:pt x="3528743" y="824331"/>
                  </a:cubicBezTo>
                  <a:cubicBezTo>
                    <a:pt x="3560159" y="803031"/>
                    <a:pt x="3590511" y="779070"/>
                    <a:pt x="3589446" y="757771"/>
                  </a:cubicBezTo>
                  <a:close/>
                  <a:moveTo>
                    <a:pt x="600104" y="741795"/>
                  </a:moveTo>
                  <a:cubicBezTo>
                    <a:pt x="595845" y="756704"/>
                    <a:pt x="592650" y="779068"/>
                    <a:pt x="601169" y="782796"/>
                  </a:cubicBezTo>
                  <a:cubicBezTo>
                    <a:pt x="602234" y="782796"/>
                    <a:pt x="605962" y="783861"/>
                    <a:pt x="609157" y="785991"/>
                  </a:cubicBezTo>
                  <a:cubicBezTo>
                    <a:pt x="611819" y="788121"/>
                    <a:pt x="615014" y="790250"/>
                    <a:pt x="616079" y="790250"/>
                  </a:cubicBezTo>
                  <a:cubicBezTo>
                    <a:pt x="617144" y="785991"/>
                    <a:pt x="622469" y="755639"/>
                    <a:pt x="620339" y="749782"/>
                  </a:cubicBezTo>
                  <a:cubicBezTo>
                    <a:pt x="619274" y="748717"/>
                    <a:pt x="613416" y="744990"/>
                    <a:pt x="609157" y="742860"/>
                  </a:cubicBezTo>
                  <a:cubicBezTo>
                    <a:pt x="604364" y="741795"/>
                    <a:pt x="602234" y="740730"/>
                    <a:pt x="600104" y="741795"/>
                  </a:cubicBezTo>
                  <a:close/>
                  <a:moveTo>
                    <a:pt x="3661538" y="687708"/>
                  </a:moveTo>
                  <a:cubicBezTo>
                    <a:pt x="3691615" y="686285"/>
                    <a:pt x="3726559" y="691077"/>
                    <a:pt x="3722566" y="730614"/>
                  </a:cubicBezTo>
                  <a:cubicBezTo>
                    <a:pt x="3692214" y="743926"/>
                    <a:pt x="3640564" y="808356"/>
                    <a:pt x="3618732" y="834448"/>
                  </a:cubicBezTo>
                  <a:cubicBezTo>
                    <a:pt x="3587316" y="850954"/>
                    <a:pt x="3558030" y="869059"/>
                    <a:pt x="3528743" y="887163"/>
                  </a:cubicBezTo>
                  <a:cubicBezTo>
                    <a:pt x="3484547" y="915385"/>
                    <a:pt x="3443014" y="945736"/>
                    <a:pt x="3402545" y="978217"/>
                  </a:cubicBezTo>
                  <a:cubicBezTo>
                    <a:pt x="3396688" y="977152"/>
                    <a:pt x="3391363" y="977152"/>
                    <a:pt x="3385506" y="977152"/>
                  </a:cubicBezTo>
                  <a:cubicBezTo>
                    <a:pt x="3384441" y="944671"/>
                    <a:pt x="3435026" y="899410"/>
                    <a:pt x="3460053" y="875981"/>
                  </a:cubicBezTo>
                  <a:cubicBezTo>
                    <a:pt x="3464846" y="871189"/>
                    <a:pt x="3462716" y="864799"/>
                    <a:pt x="3455793" y="867994"/>
                  </a:cubicBezTo>
                  <a:cubicBezTo>
                    <a:pt x="3422247" y="884501"/>
                    <a:pt x="3398286" y="922839"/>
                    <a:pt x="3356752" y="919644"/>
                  </a:cubicBezTo>
                  <a:cubicBezTo>
                    <a:pt x="3325336" y="921242"/>
                    <a:pt x="3293920" y="923372"/>
                    <a:pt x="3263568" y="925502"/>
                  </a:cubicBezTo>
                  <a:cubicBezTo>
                    <a:pt x="3251854" y="924437"/>
                    <a:pt x="3251854" y="924437"/>
                    <a:pt x="3238542" y="916450"/>
                  </a:cubicBezTo>
                  <a:cubicBezTo>
                    <a:pt x="3237476" y="898345"/>
                    <a:pt x="3238542" y="900475"/>
                    <a:pt x="3249724" y="890358"/>
                  </a:cubicBezTo>
                  <a:cubicBezTo>
                    <a:pt x="3333855" y="850954"/>
                    <a:pt x="3421714" y="797174"/>
                    <a:pt x="3509574" y="757771"/>
                  </a:cubicBezTo>
                  <a:cubicBezTo>
                    <a:pt x="3516496" y="754576"/>
                    <a:pt x="3522886" y="749783"/>
                    <a:pt x="3528743" y="746588"/>
                  </a:cubicBezTo>
                  <a:cubicBezTo>
                    <a:pt x="3563887" y="727419"/>
                    <a:pt x="3598498" y="709315"/>
                    <a:pt x="3634706" y="690146"/>
                  </a:cubicBezTo>
                  <a:cubicBezTo>
                    <a:pt x="3642028" y="689347"/>
                    <a:pt x="3651513" y="688182"/>
                    <a:pt x="3661538" y="687708"/>
                  </a:cubicBezTo>
                  <a:close/>
                  <a:moveTo>
                    <a:pt x="3106487" y="648612"/>
                  </a:moveTo>
                  <a:cubicBezTo>
                    <a:pt x="3152812" y="647547"/>
                    <a:pt x="3159202" y="700263"/>
                    <a:pt x="3233749" y="667781"/>
                  </a:cubicBezTo>
                  <a:cubicBezTo>
                    <a:pt x="3233749" y="666716"/>
                    <a:pt x="3234814" y="665652"/>
                    <a:pt x="3234814" y="665652"/>
                  </a:cubicBezTo>
                  <a:lnTo>
                    <a:pt x="3234814" y="750848"/>
                  </a:lnTo>
                  <a:cubicBezTo>
                    <a:pt x="3232684" y="765758"/>
                    <a:pt x="3228957" y="780135"/>
                    <a:pt x="3225762" y="789187"/>
                  </a:cubicBezTo>
                  <a:cubicBezTo>
                    <a:pt x="3219905" y="790252"/>
                    <a:pt x="3214580" y="791317"/>
                    <a:pt x="3208723" y="792382"/>
                  </a:cubicBezTo>
                  <a:cubicBezTo>
                    <a:pt x="3145890" y="762030"/>
                    <a:pt x="3108617" y="714640"/>
                    <a:pt x="3106487" y="661924"/>
                  </a:cubicBezTo>
                  <a:lnTo>
                    <a:pt x="3106487" y="651807"/>
                  </a:lnTo>
                  <a:cubicBezTo>
                    <a:pt x="3106487" y="650742"/>
                    <a:pt x="3106487" y="649677"/>
                    <a:pt x="3106487" y="648612"/>
                  </a:cubicBezTo>
                  <a:close/>
                  <a:moveTo>
                    <a:pt x="1575074" y="608144"/>
                  </a:moveTo>
                  <a:cubicBezTo>
                    <a:pt x="1566022" y="610274"/>
                    <a:pt x="1558567" y="612936"/>
                    <a:pt x="1552710" y="616131"/>
                  </a:cubicBezTo>
                  <a:cubicBezTo>
                    <a:pt x="1533541" y="625184"/>
                    <a:pt x="1526618" y="640625"/>
                    <a:pt x="1527684" y="671509"/>
                  </a:cubicBezTo>
                  <a:cubicBezTo>
                    <a:pt x="1533541" y="670444"/>
                    <a:pt x="1543658" y="663522"/>
                    <a:pt x="1552710" y="655535"/>
                  </a:cubicBezTo>
                  <a:cubicBezTo>
                    <a:pt x="1567087" y="640625"/>
                    <a:pt x="1581997" y="621456"/>
                    <a:pt x="1575074" y="608144"/>
                  </a:cubicBezTo>
                  <a:close/>
                  <a:moveTo>
                    <a:pt x="2635775" y="472893"/>
                  </a:moveTo>
                  <a:cubicBezTo>
                    <a:pt x="2661867" y="492062"/>
                    <a:pt x="2661867" y="492062"/>
                    <a:pt x="2689556" y="508037"/>
                  </a:cubicBezTo>
                  <a:cubicBezTo>
                    <a:pt x="2720972" y="548505"/>
                    <a:pt x="2667191" y="610274"/>
                    <a:pt x="2608619" y="661392"/>
                  </a:cubicBezTo>
                  <a:lnTo>
                    <a:pt x="2608619" y="553830"/>
                  </a:lnTo>
                  <a:cubicBezTo>
                    <a:pt x="2619801" y="526674"/>
                    <a:pt x="2619801" y="490997"/>
                    <a:pt x="2635775" y="472893"/>
                  </a:cubicBezTo>
                  <a:close/>
                  <a:moveTo>
                    <a:pt x="1655479" y="448932"/>
                  </a:moveTo>
                  <a:cubicBezTo>
                    <a:pt x="1629387" y="465971"/>
                    <a:pt x="1601166" y="478218"/>
                    <a:pt x="1578801" y="495257"/>
                  </a:cubicBezTo>
                  <a:cubicBezTo>
                    <a:pt x="1568685" y="503246"/>
                    <a:pt x="1558567" y="512298"/>
                    <a:pt x="1552710" y="523480"/>
                  </a:cubicBezTo>
                  <a:cubicBezTo>
                    <a:pt x="1545788" y="534662"/>
                    <a:pt x="1542593" y="547441"/>
                    <a:pt x="1542061" y="562351"/>
                  </a:cubicBezTo>
                  <a:cubicBezTo>
                    <a:pt x="1545255" y="561286"/>
                    <a:pt x="1548983" y="560221"/>
                    <a:pt x="1552177" y="558091"/>
                  </a:cubicBezTo>
                  <a:cubicBezTo>
                    <a:pt x="1561230" y="554896"/>
                    <a:pt x="1570282" y="550104"/>
                    <a:pt x="1578269" y="545844"/>
                  </a:cubicBezTo>
                  <a:cubicBezTo>
                    <a:pt x="1604361" y="532000"/>
                    <a:pt x="1626725" y="514960"/>
                    <a:pt x="1642699" y="481413"/>
                  </a:cubicBezTo>
                  <a:cubicBezTo>
                    <a:pt x="1656544" y="473426"/>
                    <a:pt x="1656544" y="473426"/>
                    <a:pt x="1667726" y="461179"/>
                  </a:cubicBezTo>
                  <a:cubicBezTo>
                    <a:pt x="1666661" y="456919"/>
                    <a:pt x="1666661" y="452127"/>
                    <a:pt x="1666661" y="449997"/>
                  </a:cubicBezTo>
                  <a:cubicBezTo>
                    <a:pt x="1662401" y="448932"/>
                    <a:pt x="1658673" y="448932"/>
                    <a:pt x="1655479" y="448932"/>
                  </a:cubicBezTo>
                  <a:close/>
                  <a:moveTo>
                    <a:pt x="3171982" y="389826"/>
                  </a:moveTo>
                  <a:cubicBezTo>
                    <a:pt x="3177839" y="394086"/>
                    <a:pt x="3183164" y="398878"/>
                    <a:pt x="3189021" y="403138"/>
                  </a:cubicBezTo>
                  <a:cubicBezTo>
                    <a:pt x="3195411" y="419112"/>
                    <a:pt x="3213515" y="436684"/>
                    <a:pt x="3234814" y="454789"/>
                  </a:cubicBezTo>
                  <a:cubicBezTo>
                    <a:pt x="3261971" y="478751"/>
                    <a:pt x="3292322" y="501115"/>
                    <a:pt x="3313621" y="520285"/>
                  </a:cubicBezTo>
                  <a:cubicBezTo>
                    <a:pt x="3315751" y="575130"/>
                    <a:pt x="3283270" y="591104"/>
                    <a:pt x="3234814" y="600156"/>
                  </a:cubicBezTo>
                  <a:lnTo>
                    <a:pt x="3233749" y="600156"/>
                  </a:lnTo>
                  <a:cubicBezTo>
                    <a:pt x="3231619" y="578857"/>
                    <a:pt x="3231619" y="558623"/>
                    <a:pt x="3230554" y="538389"/>
                  </a:cubicBezTo>
                  <a:cubicBezTo>
                    <a:pt x="3204463" y="506973"/>
                    <a:pt x="3123526" y="421242"/>
                    <a:pt x="3171982" y="389826"/>
                  </a:cubicBezTo>
                  <a:close/>
                  <a:moveTo>
                    <a:pt x="2558565" y="235940"/>
                  </a:moveTo>
                  <a:cubicBezTo>
                    <a:pt x="2573475" y="244992"/>
                    <a:pt x="2588917" y="248187"/>
                    <a:pt x="2599034" y="279603"/>
                  </a:cubicBezTo>
                  <a:cubicBezTo>
                    <a:pt x="2586787" y="368527"/>
                    <a:pt x="2575605" y="468633"/>
                    <a:pt x="2550578" y="565545"/>
                  </a:cubicBezTo>
                  <a:cubicBezTo>
                    <a:pt x="2550578" y="572467"/>
                    <a:pt x="2550578" y="578858"/>
                    <a:pt x="2551643" y="586845"/>
                  </a:cubicBezTo>
                  <a:cubicBezTo>
                    <a:pt x="2584125" y="586845"/>
                    <a:pt x="2599034" y="571934"/>
                    <a:pt x="2608086" y="553298"/>
                  </a:cubicBezTo>
                  <a:lnTo>
                    <a:pt x="2608086" y="660327"/>
                  </a:lnTo>
                  <a:cubicBezTo>
                    <a:pt x="2562825" y="698665"/>
                    <a:pt x="2513305" y="731147"/>
                    <a:pt x="2497863" y="743394"/>
                  </a:cubicBezTo>
                  <a:cubicBezTo>
                    <a:pt x="2480823" y="791849"/>
                    <a:pt x="2464317" y="841370"/>
                    <a:pt x="2447277" y="890891"/>
                  </a:cubicBezTo>
                  <a:cubicBezTo>
                    <a:pt x="2350898" y="1040517"/>
                    <a:pt x="2280077" y="1158728"/>
                    <a:pt x="2113411" y="1193339"/>
                  </a:cubicBezTo>
                  <a:cubicBezTo>
                    <a:pt x="2112346" y="1190144"/>
                    <a:pt x="2111281" y="1186417"/>
                    <a:pt x="2110217" y="1183222"/>
                  </a:cubicBezTo>
                  <a:cubicBezTo>
                    <a:pt x="2111281" y="1180027"/>
                    <a:pt x="2112346" y="1176300"/>
                    <a:pt x="2114476" y="1174170"/>
                  </a:cubicBezTo>
                  <a:cubicBezTo>
                    <a:pt x="2253986" y="1123584"/>
                    <a:pt x="2366873" y="964905"/>
                    <a:pt x="2394562" y="811551"/>
                  </a:cubicBezTo>
                  <a:cubicBezTo>
                    <a:pt x="2393497" y="808356"/>
                    <a:pt x="2393497" y="804629"/>
                    <a:pt x="2393497" y="801434"/>
                  </a:cubicBezTo>
                  <a:cubicBezTo>
                    <a:pt x="2341846" y="808356"/>
                    <a:pt x="2295520" y="826461"/>
                    <a:pt x="2250259" y="827526"/>
                  </a:cubicBezTo>
                  <a:cubicBezTo>
                    <a:pt x="2159204" y="774810"/>
                    <a:pt x="2212985" y="762031"/>
                    <a:pt x="2286467" y="748719"/>
                  </a:cubicBezTo>
                  <a:cubicBezTo>
                    <a:pt x="2337054" y="723692"/>
                    <a:pt x="2387639" y="694938"/>
                    <a:pt x="2433965" y="653937"/>
                  </a:cubicBezTo>
                  <a:cubicBezTo>
                    <a:pt x="2470174" y="535726"/>
                    <a:pt x="2509577" y="416450"/>
                    <a:pt x="2525019" y="300370"/>
                  </a:cubicBezTo>
                  <a:cubicBezTo>
                    <a:pt x="2546318" y="276941"/>
                    <a:pt x="2513837" y="252979"/>
                    <a:pt x="2558565" y="235940"/>
                  </a:cubicBezTo>
                  <a:close/>
                  <a:moveTo>
                    <a:pt x="3528210" y="194459"/>
                  </a:moveTo>
                  <a:lnTo>
                    <a:pt x="3528210" y="484076"/>
                  </a:lnTo>
                  <a:lnTo>
                    <a:pt x="3528743" y="483543"/>
                  </a:lnTo>
                  <a:lnTo>
                    <a:pt x="3528743" y="484076"/>
                  </a:lnTo>
                  <a:cubicBezTo>
                    <a:pt x="3508509" y="505375"/>
                    <a:pt x="3468041" y="540519"/>
                    <a:pt x="3495197" y="562883"/>
                  </a:cubicBezTo>
                  <a:cubicBezTo>
                    <a:pt x="3505314" y="561285"/>
                    <a:pt x="3512103" y="557558"/>
                    <a:pt x="3517161" y="553165"/>
                  </a:cubicBezTo>
                  <a:lnTo>
                    <a:pt x="3528210" y="540085"/>
                  </a:lnTo>
                  <a:lnTo>
                    <a:pt x="3528210" y="656599"/>
                  </a:lnTo>
                  <a:lnTo>
                    <a:pt x="3528743" y="656327"/>
                  </a:lnTo>
                  <a:lnTo>
                    <a:pt x="3528743" y="656599"/>
                  </a:lnTo>
                  <a:cubicBezTo>
                    <a:pt x="3488274" y="681626"/>
                    <a:pt x="3448871" y="708250"/>
                    <a:pt x="3406273" y="719432"/>
                  </a:cubicBezTo>
                  <a:cubicBezTo>
                    <a:pt x="3405208" y="715172"/>
                    <a:pt x="3403078" y="711445"/>
                    <a:pt x="3403078" y="707185"/>
                  </a:cubicBezTo>
                  <a:cubicBezTo>
                    <a:pt x="3430235" y="686951"/>
                    <a:pt x="3492002" y="651807"/>
                    <a:pt x="3496262" y="620391"/>
                  </a:cubicBezTo>
                  <a:cubicBezTo>
                    <a:pt x="3436624" y="593234"/>
                    <a:pt x="3443547" y="596962"/>
                    <a:pt x="3394026" y="629443"/>
                  </a:cubicBezTo>
                  <a:cubicBezTo>
                    <a:pt x="3321076" y="652872"/>
                    <a:pt x="3292855" y="661924"/>
                    <a:pt x="3246529" y="710380"/>
                  </a:cubicBezTo>
                  <a:cubicBezTo>
                    <a:pt x="3242269" y="722627"/>
                    <a:pt x="3238542" y="737536"/>
                    <a:pt x="3235347" y="750848"/>
                  </a:cubicBezTo>
                  <a:lnTo>
                    <a:pt x="3235347" y="665652"/>
                  </a:lnTo>
                  <a:cubicBezTo>
                    <a:pt x="3275815" y="624118"/>
                    <a:pt x="3325336" y="599092"/>
                    <a:pt x="3367934" y="560753"/>
                  </a:cubicBezTo>
                  <a:cubicBezTo>
                    <a:pt x="3368999" y="548506"/>
                    <a:pt x="3368999" y="535726"/>
                    <a:pt x="3370064" y="524544"/>
                  </a:cubicBezTo>
                  <a:cubicBezTo>
                    <a:pt x="3386039" y="523479"/>
                    <a:pt x="3402545" y="522414"/>
                    <a:pt x="3419585" y="520285"/>
                  </a:cubicBezTo>
                  <a:cubicBezTo>
                    <a:pt x="3457923" y="476621"/>
                    <a:pt x="3518626" y="380774"/>
                    <a:pt x="3511704" y="329123"/>
                  </a:cubicBezTo>
                  <a:cubicBezTo>
                    <a:pt x="3474430" y="329123"/>
                    <a:pt x="3438754" y="354150"/>
                    <a:pt x="3411598" y="341370"/>
                  </a:cubicBezTo>
                  <a:cubicBezTo>
                    <a:pt x="3410532" y="301967"/>
                    <a:pt x="3417455" y="305162"/>
                    <a:pt x="3447806" y="282798"/>
                  </a:cubicBezTo>
                  <a:close/>
                  <a:moveTo>
                    <a:pt x="52315" y="184090"/>
                  </a:moveTo>
                  <a:cubicBezTo>
                    <a:pt x="64296" y="184023"/>
                    <a:pt x="76676" y="185088"/>
                    <a:pt x="88391" y="188017"/>
                  </a:cubicBezTo>
                  <a:cubicBezTo>
                    <a:pt x="129925" y="196004"/>
                    <a:pt x="167198" y="221030"/>
                    <a:pt x="158146" y="272682"/>
                  </a:cubicBezTo>
                  <a:cubicBezTo>
                    <a:pt x="156016" y="288124"/>
                    <a:pt x="149094" y="290254"/>
                    <a:pt x="137912" y="296111"/>
                  </a:cubicBezTo>
                  <a:cubicBezTo>
                    <a:pt x="125132" y="301436"/>
                    <a:pt x="113950" y="306228"/>
                    <a:pt x="102768" y="308358"/>
                  </a:cubicBezTo>
                  <a:cubicBezTo>
                    <a:pt x="98508" y="309423"/>
                    <a:pt x="92651" y="309423"/>
                    <a:pt x="88391" y="309423"/>
                  </a:cubicBezTo>
                  <a:cubicBezTo>
                    <a:pt x="85729" y="309423"/>
                    <a:pt x="83599" y="309423"/>
                    <a:pt x="81469" y="309423"/>
                  </a:cubicBezTo>
                  <a:cubicBezTo>
                    <a:pt x="75612" y="306228"/>
                    <a:pt x="69754" y="303566"/>
                    <a:pt x="65494" y="299306"/>
                  </a:cubicBezTo>
                  <a:cubicBezTo>
                    <a:pt x="29286" y="271617"/>
                    <a:pt x="10117" y="229550"/>
                    <a:pt x="18636" y="186952"/>
                  </a:cubicBezTo>
                  <a:cubicBezTo>
                    <a:pt x="28753" y="185354"/>
                    <a:pt x="40334" y="184156"/>
                    <a:pt x="52315" y="184090"/>
                  </a:cubicBezTo>
                  <a:close/>
                  <a:moveTo>
                    <a:pt x="697548" y="95897"/>
                  </a:moveTo>
                  <a:cubicBezTo>
                    <a:pt x="698613" y="118261"/>
                    <a:pt x="698613" y="141690"/>
                    <a:pt x="698613" y="166717"/>
                  </a:cubicBezTo>
                  <a:cubicBezTo>
                    <a:pt x="703938" y="163522"/>
                    <a:pt x="708730" y="160859"/>
                    <a:pt x="712990" y="157665"/>
                  </a:cubicBezTo>
                  <a:cubicBezTo>
                    <a:pt x="717250" y="154470"/>
                    <a:pt x="721510" y="150210"/>
                    <a:pt x="727367" y="144353"/>
                  </a:cubicBezTo>
                  <a:cubicBezTo>
                    <a:pt x="727367" y="122521"/>
                    <a:pt x="723107" y="107079"/>
                    <a:pt x="712990" y="99092"/>
                  </a:cubicBezTo>
                  <a:cubicBezTo>
                    <a:pt x="708198" y="96962"/>
                    <a:pt x="703938" y="95897"/>
                    <a:pt x="697548" y="95897"/>
                  </a:cubicBezTo>
                  <a:close/>
                  <a:moveTo>
                    <a:pt x="1785205" y="42774"/>
                  </a:moveTo>
                  <a:cubicBezTo>
                    <a:pt x="1804873" y="40852"/>
                    <a:pt x="1812561" y="45445"/>
                    <a:pt x="1825341" y="84183"/>
                  </a:cubicBezTo>
                  <a:cubicBezTo>
                    <a:pt x="1816289" y="113469"/>
                    <a:pt x="1785937" y="129444"/>
                    <a:pt x="1779015" y="158730"/>
                  </a:cubicBezTo>
                  <a:cubicBezTo>
                    <a:pt x="1800314" y="148613"/>
                    <a:pt x="1820548" y="141691"/>
                    <a:pt x="1835458" y="118262"/>
                  </a:cubicBezTo>
                  <a:cubicBezTo>
                    <a:pt x="1858887" y="111339"/>
                    <a:pt x="1892966" y="127314"/>
                    <a:pt x="1895628" y="150211"/>
                  </a:cubicBezTo>
                  <a:lnTo>
                    <a:pt x="1895628" y="158198"/>
                  </a:lnTo>
                  <a:cubicBezTo>
                    <a:pt x="1893498" y="168315"/>
                    <a:pt x="1887641" y="179497"/>
                    <a:pt x="1873264" y="191744"/>
                  </a:cubicBezTo>
                  <a:cubicBezTo>
                    <a:pt x="1795522" y="219433"/>
                    <a:pt x="1708728" y="253512"/>
                    <a:pt x="1646959" y="304097"/>
                  </a:cubicBezTo>
                  <a:cubicBezTo>
                    <a:pt x="1623530" y="332319"/>
                    <a:pt x="1600633" y="360540"/>
                    <a:pt x="1578269" y="388761"/>
                  </a:cubicBezTo>
                  <a:cubicBezTo>
                    <a:pt x="1564425" y="398879"/>
                    <a:pt x="1556438" y="404736"/>
                    <a:pt x="1552177" y="408996"/>
                  </a:cubicBezTo>
                  <a:cubicBezTo>
                    <a:pt x="1544190" y="418048"/>
                    <a:pt x="1543126" y="424438"/>
                    <a:pt x="1536203" y="450529"/>
                  </a:cubicBezTo>
                  <a:cubicBezTo>
                    <a:pt x="1540996" y="449464"/>
                    <a:pt x="1546320" y="448399"/>
                    <a:pt x="1552177" y="446269"/>
                  </a:cubicBezTo>
                  <a:cubicBezTo>
                    <a:pt x="1560165" y="443074"/>
                    <a:pt x="1569217" y="438815"/>
                    <a:pt x="1578269" y="432957"/>
                  </a:cubicBezTo>
                  <a:cubicBezTo>
                    <a:pt x="1645894" y="395684"/>
                    <a:pt x="1747066" y="322734"/>
                    <a:pt x="1765170" y="431892"/>
                  </a:cubicBezTo>
                  <a:cubicBezTo>
                    <a:pt x="1802444" y="468101"/>
                    <a:pt x="1780080" y="479283"/>
                    <a:pt x="1742807" y="521882"/>
                  </a:cubicBezTo>
                  <a:cubicBezTo>
                    <a:pt x="1680505" y="573533"/>
                    <a:pt x="1641102" y="655535"/>
                    <a:pt x="1578269" y="711978"/>
                  </a:cubicBezTo>
                  <a:cubicBezTo>
                    <a:pt x="1570282" y="719965"/>
                    <a:pt x="1561230" y="726355"/>
                    <a:pt x="1552177" y="732212"/>
                  </a:cubicBezTo>
                  <a:cubicBezTo>
                    <a:pt x="1552177" y="735407"/>
                    <a:pt x="1552177" y="740199"/>
                    <a:pt x="1552177" y="744459"/>
                  </a:cubicBezTo>
                  <a:cubicBezTo>
                    <a:pt x="1559100" y="744459"/>
                    <a:pt x="1568152" y="741797"/>
                    <a:pt x="1578269" y="737537"/>
                  </a:cubicBezTo>
                  <a:cubicBezTo>
                    <a:pt x="1624595" y="718900"/>
                    <a:pt x="1705533" y="668847"/>
                    <a:pt x="1734819" y="654470"/>
                  </a:cubicBezTo>
                  <a:cubicBezTo>
                    <a:pt x="1760378" y="662990"/>
                    <a:pt x="1767300" y="669912"/>
                    <a:pt x="1767300" y="708250"/>
                  </a:cubicBezTo>
                  <a:cubicBezTo>
                    <a:pt x="1722572" y="744459"/>
                    <a:pt x="1679440" y="774810"/>
                    <a:pt x="1648024" y="823266"/>
                  </a:cubicBezTo>
                  <a:cubicBezTo>
                    <a:pt x="1648024" y="866929"/>
                    <a:pt x="1683168" y="866929"/>
                    <a:pt x="1726832" y="893021"/>
                  </a:cubicBezTo>
                  <a:cubicBezTo>
                    <a:pt x="1753988" y="933489"/>
                    <a:pt x="1649089" y="994724"/>
                    <a:pt x="1578269" y="1037323"/>
                  </a:cubicBezTo>
                  <a:cubicBezTo>
                    <a:pt x="1569217" y="1043180"/>
                    <a:pt x="1560165" y="1048505"/>
                    <a:pt x="1552177" y="1054362"/>
                  </a:cubicBezTo>
                  <a:cubicBezTo>
                    <a:pt x="1542061" y="1060219"/>
                    <a:pt x="1534606" y="1066077"/>
                    <a:pt x="1528749" y="1070337"/>
                  </a:cubicBezTo>
                  <a:cubicBezTo>
                    <a:pt x="1524489" y="1079389"/>
                    <a:pt x="1524489" y="1079389"/>
                    <a:pt x="1518631" y="1185352"/>
                  </a:cubicBezTo>
                  <a:cubicBezTo>
                    <a:pt x="1518631" y="1217833"/>
                    <a:pt x="1520761" y="1250847"/>
                    <a:pt x="1521826" y="1284393"/>
                  </a:cubicBezTo>
                  <a:cubicBezTo>
                    <a:pt x="1521826" y="1296641"/>
                    <a:pt x="1512774" y="1310485"/>
                    <a:pt x="1499462" y="1313680"/>
                  </a:cubicBezTo>
                  <a:cubicBezTo>
                    <a:pt x="1444617" y="1265224"/>
                    <a:pt x="1447812" y="1175235"/>
                    <a:pt x="1437694" y="1117727"/>
                  </a:cubicBezTo>
                  <a:cubicBezTo>
                    <a:pt x="1387109" y="1109740"/>
                    <a:pt x="1384446" y="1111870"/>
                    <a:pt x="1380187" y="1071402"/>
                  </a:cubicBezTo>
                  <a:cubicBezTo>
                    <a:pt x="1410538" y="1064479"/>
                    <a:pt x="1410538" y="1064479"/>
                    <a:pt x="1437694" y="1051167"/>
                  </a:cubicBezTo>
                  <a:cubicBezTo>
                    <a:pt x="1451539" y="1021881"/>
                    <a:pt x="1442487" y="936152"/>
                    <a:pt x="1434500" y="916982"/>
                  </a:cubicBezTo>
                  <a:cubicBezTo>
                    <a:pt x="1383914" y="918047"/>
                    <a:pt x="1327471" y="990465"/>
                    <a:pt x="1285938" y="1011764"/>
                  </a:cubicBezTo>
                  <a:cubicBezTo>
                    <a:pt x="1239612" y="1064479"/>
                    <a:pt x="1219378" y="1061284"/>
                    <a:pt x="1167727" y="1035193"/>
                  </a:cubicBezTo>
                  <a:cubicBezTo>
                    <a:pt x="1168792" y="1030933"/>
                    <a:pt x="1169857" y="1027206"/>
                    <a:pt x="1169857" y="1024011"/>
                  </a:cubicBezTo>
                  <a:cubicBezTo>
                    <a:pt x="1220975" y="1004842"/>
                    <a:pt x="1411070" y="886631"/>
                    <a:pt x="1422253" y="824863"/>
                  </a:cubicBezTo>
                  <a:cubicBezTo>
                    <a:pt x="1408408" y="822733"/>
                    <a:pt x="1408408" y="822733"/>
                    <a:pt x="1397226" y="814746"/>
                  </a:cubicBezTo>
                  <a:cubicBezTo>
                    <a:pt x="1397226" y="810486"/>
                    <a:pt x="1397226" y="805694"/>
                    <a:pt x="1397226" y="802499"/>
                  </a:cubicBezTo>
                  <a:cubicBezTo>
                    <a:pt x="1406278" y="795045"/>
                    <a:pt x="1417460" y="787057"/>
                    <a:pt x="1427577" y="779070"/>
                  </a:cubicBezTo>
                  <a:cubicBezTo>
                    <a:pt x="1435565" y="760966"/>
                    <a:pt x="1443552" y="703458"/>
                    <a:pt x="1435565" y="692276"/>
                  </a:cubicBezTo>
                  <a:cubicBezTo>
                    <a:pt x="1378057" y="692276"/>
                    <a:pt x="1354628" y="803564"/>
                    <a:pt x="1289133" y="782265"/>
                  </a:cubicBezTo>
                  <a:cubicBezTo>
                    <a:pt x="1253989" y="803564"/>
                    <a:pt x="1192221" y="854150"/>
                    <a:pt x="1153883" y="833916"/>
                  </a:cubicBezTo>
                  <a:cubicBezTo>
                    <a:pt x="1153883" y="824863"/>
                    <a:pt x="1154948" y="816876"/>
                    <a:pt x="1156013" y="808889"/>
                  </a:cubicBezTo>
                  <a:cubicBezTo>
                    <a:pt x="1188494" y="793447"/>
                    <a:pt x="1216715" y="771615"/>
                    <a:pt x="1263041" y="748186"/>
                  </a:cubicBezTo>
                  <a:cubicBezTo>
                    <a:pt x="1285405" y="708783"/>
                    <a:pt x="1263041" y="666184"/>
                    <a:pt x="1306704" y="656067"/>
                  </a:cubicBezTo>
                  <a:cubicBezTo>
                    <a:pt x="1312562" y="662990"/>
                    <a:pt x="1316822" y="669379"/>
                    <a:pt x="1323744" y="676302"/>
                  </a:cubicBezTo>
                  <a:cubicBezTo>
                    <a:pt x="1436630" y="675237"/>
                    <a:pt x="1438759" y="507505"/>
                    <a:pt x="1440889" y="435620"/>
                  </a:cubicBezTo>
                  <a:cubicBezTo>
                    <a:pt x="1463254" y="394086"/>
                    <a:pt x="1518099" y="401009"/>
                    <a:pt x="1523956" y="343501"/>
                  </a:cubicBezTo>
                  <a:cubicBezTo>
                    <a:pt x="1433967" y="356280"/>
                    <a:pt x="1443019" y="445204"/>
                    <a:pt x="1376459" y="458516"/>
                  </a:cubicBezTo>
                  <a:cubicBezTo>
                    <a:pt x="1366342" y="454256"/>
                    <a:pt x="1357290" y="450529"/>
                    <a:pt x="1348238" y="446269"/>
                  </a:cubicBezTo>
                  <a:cubicBezTo>
                    <a:pt x="1270496" y="446269"/>
                    <a:pt x="1234287" y="529337"/>
                    <a:pt x="1161337" y="469698"/>
                  </a:cubicBezTo>
                  <a:cubicBezTo>
                    <a:pt x="1161337" y="466503"/>
                    <a:pt x="1161337" y="462776"/>
                    <a:pt x="1161337" y="459581"/>
                  </a:cubicBezTo>
                  <a:cubicBezTo>
                    <a:pt x="1269431" y="405801"/>
                    <a:pt x="1269431" y="405801"/>
                    <a:pt x="1337056" y="376514"/>
                  </a:cubicBezTo>
                  <a:cubicBezTo>
                    <a:pt x="1385511" y="333916"/>
                    <a:pt x="1353030" y="247122"/>
                    <a:pt x="1363147" y="194406"/>
                  </a:cubicBezTo>
                  <a:cubicBezTo>
                    <a:pt x="1417993" y="193341"/>
                    <a:pt x="1415863" y="282265"/>
                    <a:pt x="1453136" y="312617"/>
                  </a:cubicBezTo>
                  <a:cubicBezTo>
                    <a:pt x="1485617" y="299305"/>
                    <a:pt x="1518631" y="285460"/>
                    <a:pt x="1552177" y="273213"/>
                  </a:cubicBezTo>
                  <a:cubicBezTo>
                    <a:pt x="1561230" y="270018"/>
                    <a:pt x="1569217" y="266291"/>
                    <a:pt x="1578269" y="263096"/>
                  </a:cubicBezTo>
                  <a:cubicBezTo>
                    <a:pt x="1584126" y="260434"/>
                    <a:pt x="1590516" y="258304"/>
                    <a:pt x="1596374" y="256174"/>
                  </a:cubicBezTo>
                  <a:cubicBezTo>
                    <a:pt x="1649622" y="190147"/>
                    <a:pt x="1705533" y="112404"/>
                    <a:pt x="1760911" y="45844"/>
                  </a:cubicBezTo>
                  <a:cubicBezTo>
                    <a:pt x="1770762" y="44779"/>
                    <a:pt x="1778649" y="43415"/>
                    <a:pt x="1785205" y="42774"/>
                  </a:cubicBezTo>
                  <a:close/>
                  <a:moveTo>
                    <a:pt x="677122" y="5334"/>
                  </a:moveTo>
                  <a:cubicBezTo>
                    <a:pt x="695418" y="7505"/>
                    <a:pt x="706600" y="24278"/>
                    <a:pt x="708198" y="55428"/>
                  </a:cubicBezTo>
                  <a:cubicBezTo>
                    <a:pt x="710328" y="55428"/>
                    <a:pt x="711393" y="55428"/>
                    <a:pt x="712458" y="55428"/>
                  </a:cubicBezTo>
                  <a:cubicBezTo>
                    <a:pt x="749731" y="57558"/>
                    <a:pt x="810434" y="104949"/>
                    <a:pt x="836526" y="143288"/>
                  </a:cubicBezTo>
                  <a:cubicBezTo>
                    <a:pt x="831733" y="191743"/>
                    <a:pt x="761978" y="242329"/>
                    <a:pt x="712458" y="269485"/>
                  </a:cubicBezTo>
                  <a:cubicBezTo>
                    <a:pt x="703406" y="273745"/>
                    <a:pt x="697016" y="277472"/>
                    <a:pt x="690094" y="280667"/>
                  </a:cubicBezTo>
                  <a:cubicBezTo>
                    <a:pt x="638443" y="327526"/>
                    <a:pt x="659742" y="366929"/>
                    <a:pt x="668794" y="420177"/>
                  </a:cubicBezTo>
                  <a:cubicBezTo>
                    <a:pt x="670924" y="428164"/>
                    <a:pt x="670924" y="429229"/>
                    <a:pt x="666664" y="435086"/>
                  </a:cubicBezTo>
                  <a:cubicBezTo>
                    <a:pt x="665599" y="437749"/>
                    <a:pt x="663470" y="439879"/>
                    <a:pt x="662405" y="440944"/>
                  </a:cubicBezTo>
                  <a:cubicBezTo>
                    <a:pt x="645898" y="465438"/>
                    <a:pt x="624599" y="494724"/>
                    <a:pt x="608624" y="524011"/>
                  </a:cubicBezTo>
                  <a:cubicBezTo>
                    <a:pt x="596377" y="546375"/>
                    <a:pt x="585195" y="569271"/>
                    <a:pt x="579338" y="591636"/>
                  </a:cubicBezTo>
                  <a:cubicBezTo>
                    <a:pt x="589455" y="584713"/>
                    <a:pt x="598507" y="577259"/>
                    <a:pt x="608624" y="570336"/>
                  </a:cubicBezTo>
                  <a:cubicBezTo>
                    <a:pt x="640573" y="545310"/>
                    <a:pt x="674119" y="521881"/>
                    <a:pt x="712458" y="512829"/>
                  </a:cubicBezTo>
                  <a:cubicBezTo>
                    <a:pt x="713523" y="511764"/>
                    <a:pt x="714588" y="511764"/>
                    <a:pt x="716718" y="511764"/>
                  </a:cubicBezTo>
                  <a:cubicBezTo>
                    <a:pt x="743874" y="531998"/>
                    <a:pt x="731627" y="555959"/>
                    <a:pt x="712458" y="579389"/>
                  </a:cubicBezTo>
                  <a:cubicBezTo>
                    <a:pt x="693288" y="603350"/>
                    <a:pt x="666664" y="626779"/>
                    <a:pt x="660807" y="645949"/>
                  </a:cubicBezTo>
                  <a:cubicBezTo>
                    <a:pt x="666132" y="664053"/>
                    <a:pt x="697548" y="660858"/>
                    <a:pt x="704471" y="713573"/>
                  </a:cubicBezTo>
                  <a:cubicBezTo>
                    <a:pt x="667729" y="863200"/>
                    <a:pt x="684236" y="1013360"/>
                    <a:pt x="710328" y="1175233"/>
                  </a:cubicBezTo>
                  <a:cubicBezTo>
                    <a:pt x="702341" y="1210910"/>
                    <a:pt x="652820" y="1217832"/>
                    <a:pt x="625663" y="1217832"/>
                  </a:cubicBezTo>
                  <a:cubicBezTo>
                    <a:pt x="619806" y="1213040"/>
                    <a:pt x="614481" y="1207715"/>
                    <a:pt x="608624" y="1200792"/>
                  </a:cubicBezTo>
                  <a:cubicBezTo>
                    <a:pt x="581468" y="1169376"/>
                    <a:pt x="558038" y="1116661"/>
                    <a:pt x="561233" y="1090569"/>
                  </a:cubicBezTo>
                  <a:cubicBezTo>
                    <a:pt x="592650" y="1103349"/>
                    <a:pt x="594247" y="1104414"/>
                    <a:pt x="608624" y="1105479"/>
                  </a:cubicBezTo>
                  <a:cubicBezTo>
                    <a:pt x="608624" y="1105479"/>
                    <a:pt x="609689" y="1105479"/>
                    <a:pt x="610754" y="1105479"/>
                  </a:cubicBezTo>
                  <a:cubicBezTo>
                    <a:pt x="620871" y="1076192"/>
                    <a:pt x="617676" y="1029866"/>
                    <a:pt x="608624" y="1008567"/>
                  </a:cubicBezTo>
                  <a:cubicBezTo>
                    <a:pt x="607559" y="1007502"/>
                    <a:pt x="606494" y="1006437"/>
                    <a:pt x="606494" y="1005372"/>
                  </a:cubicBezTo>
                  <a:cubicBezTo>
                    <a:pt x="572948" y="994190"/>
                    <a:pt x="567091" y="994190"/>
                    <a:pt x="555909" y="972891"/>
                  </a:cubicBezTo>
                  <a:cubicBezTo>
                    <a:pt x="551649" y="972891"/>
                    <a:pt x="546856" y="972891"/>
                    <a:pt x="543662" y="973956"/>
                  </a:cubicBezTo>
                  <a:cubicBezTo>
                    <a:pt x="534609" y="995255"/>
                    <a:pt x="531947" y="1026672"/>
                    <a:pt x="518635" y="1072997"/>
                  </a:cubicBezTo>
                  <a:cubicBezTo>
                    <a:pt x="514375" y="1104946"/>
                    <a:pt x="518635" y="1256703"/>
                    <a:pt x="449945" y="1246586"/>
                  </a:cubicBezTo>
                  <a:cubicBezTo>
                    <a:pt x="417464" y="1219429"/>
                    <a:pt x="420659" y="1221559"/>
                    <a:pt x="419594" y="1188013"/>
                  </a:cubicBezTo>
                  <a:cubicBezTo>
                    <a:pt x="441958" y="1074062"/>
                    <a:pt x="465387" y="975021"/>
                    <a:pt x="500531" y="866928"/>
                  </a:cubicBezTo>
                  <a:cubicBezTo>
                    <a:pt x="503726" y="815277"/>
                    <a:pt x="529817" y="776939"/>
                    <a:pt x="542064" y="734340"/>
                  </a:cubicBezTo>
                  <a:cubicBezTo>
                    <a:pt x="499998" y="734340"/>
                    <a:pt x="463257" y="778536"/>
                    <a:pt x="438230" y="730080"/>
                  </a:cubicBezTo>
                  <a:cubicBezTo>
                    <a:pt x="438230" y="723158"/>
                    <a:pt x="438230" y="716768"/>
                    <a:pt x="439296" y="709846"/>
                  </a:cubicBezTo>
                  <a:cubicBezTo>
                    <a:pt x="497868" y="644351"/>
                    <a:pt x="505855" y="583648"/>
                    <a:pt x="487751" y="504841"/>
                  </a:cubicBezTo>
                  <a:cubicBezTo>
                    <a:pt x="486686" y="498984"/>
                    <a:pt x="492543" y="492062"/>
                    <a:pt x="494673" y="487802"/>
                  </a:cubicBezTo>
                  <a:cubicBezTo>
                    <a:pt x="508518" y="462775"/>
                    <a:pt x="528752" y="433489"/>
                    <a:pt x="520765" y="410060"/>
                  </a:cubicBezTo>
                  <a:cubicBezTo>
                    <a:pt x="481361" y="410060"/>
                    <a:pt x="436633" y="468633"/>
                    <a:pt x="410542" y="492062"/>
                  </a:cubicBezTo>
                  <a:cubicBezTo>
                    <a:pt x="350904" y="535725"/>
                    <a:pt x="344514" y="545842"/>
                    <a:pt x="317358" y="562882"/>
                  </a:cubicBezTo>
                  <a:cubicBezTo>
                    <a:pt x="230563" y="587908"/>
                    <a:pt x="229498" y="586843"/>
                    <a:pt x="217251" y="666715"/>
                  </a:cubicBezTo>
                  <a:cubicBezTo>
                    <a:pt x="223109" y="787056"/>
                    <a:pt x="199147" y="934553"/>
                    <a:pt x="155484" y="1054893"/>
                  </a:cubicBezTo>
                  <a:cubicBezTo>
                    <a:pt x="148561" y="1096959"/>
                    <a:pt x="143237" y="1138492"/>
                    <a:pt x="136314" y="1180026"/>
                  </a:cubicBezTo>
                  <a:cubicBezTo>
                    <a:pt x="136314" y="1218897"/>
                    <a:pt x="147496" y="1292379"/>
                    <a:pt x="100106" y="1312613"/>
                  </a:cubicBezTo>
                  <a:cubicBezTo>
                    <a:pt x="95846" y="1309951"/>
                    <a:pt x="91054" y="1307821"/>
                    <a:pt x="87859" y="1305691"/>
                  </a:cubicBezTo>
                  <a:cubicBezTo>
                    <a:pt x="58572" y="1289717"/>
                    <a:pt x="38338" y="1276405"/>
                    <a:pt x="21299" y="1256170"/>
                  </a:cubicBezTo>
                  <a:cubicBezTo>
                    <a:pt x="9052" y="1192805"/>
                    <a:pt x="9052" y="1192805"/>
                    <a:pt x="1064" y="1121985"/>
                  </a:cubicBezTo>
                  <a:cubicBezTo>
                    <a:pt x="1064" y="1084179"/>
                    <a:pt x="2129" y="1045841"/>
                    <a:pt x="2129" y="1009632"/>
                  </a:cubicBezTo>
                  <a:cubicBezTo>
                    <a:pt x="4259" y="937215"/>
                    <a:pt x="5324" y="866395"/>
                    <a:pt x="6389" y="796640"/>
                  </a:cubicBezTo>
                  <a:cubicBezTo>
                    <a:pt x="5324" y="770549"/>
                    <a:pt x="5324" y="744990"/>
                    <a:pt x="4259" y="718898"/>
                  </a:cubicBezTo>
                  <a:cubicBezTo>
                    <a:pt x="2129" y="692807"/>
                    <a:pt x="0" y="666183"/>
                    <a:pt x="0" y="639026"/>
                  </a:cubicBezTo>
                  <a:lnTo>
                    <a:pt x="0" y="632104"/>
                  </a:lnTo>
                  <a:cubicBezTo>
                    <a:pt x="0" y="576726"/>
                    <a:pt x="12779" y="526141"/>
                    <a:pt x="65495" y="504841"/>
                  </a:cubicBezTo>
                  <a:cubicBezTo>
                    <a:pt x="76677" y="510166"/>
                    <a:pt x="82001" y="521881"/>
                    <a:pt x="87859" y="536258"/>
                  </a:cubicBezTo>
                  <a:cubicBezTo>
                    <a:pt x="95846" y="559687"/>
                    <a:pt x="100106" y="590038"/>
                    <a:pt x="116080" y="617195"/>
                  </a:cubicBezTo>
                  <a:cubicBezTo>
                    <a:pt x="177848" y="637429"/>
                    <a:pt x="144302" y="715171"/>
                    <a:pt x="144302" y="775874"/>
                  </a:cubicBezTo>
                  <a:cubicBezTo>
                    <a:pt x="157614" y="754574"/>
                    <a:pt x="162406" y="724223"/>
                    <a:pt x="165601" y="702924"/>
                  </a:cubicBezTo>
                  <a:cubicBezTo>
                    <a:pt x="173588" y="601220"/>
                    <a:pt x="165601" y="565544"/>
                    <a:pt x="223109" y="498984"/>
                  </a:cubicBezTo>
                  <a:cubicBezTo>
                    <a:pt x="258252" y="476087"/>
                    <a:pt x="313098" y="445736"/>
                    <a:pt x="339189" y="424437"/>
                  </a:cubicBezTo>
                  <a:cubicBezTo>
                    <a:pt x="521830" y="322733"/>
                    <a:pt x="521830" y="322733"/>
                    <a:pt x="536207" y="310486"/>
                  </a:cubicBezTo>
                  <a:cubicBezTo>
                    <a:pt x="577740" y="245524"/>
                    <a:pt x="584130" y="161924"/>
                    <a:pt x="609157" y="91105"/>
                  </a:cubicBezTo>
                  <a:cubicBezTo>
                    <a:pt x="619274" y="60753"/>
                    <a:pt x="634183" y="31467"/>
                    <a:pt x="656547" y="8038"/>
                  </a:cubicBezTo>
                  <a:cubicBezTo>
                    <a:pt x="664135" y="5509"/>
                    <a:pt x="671024" y="4610"/>
                    <a:pt x="677122" y="5334"/>
                  </a:cubicBezTo>
                  <a:close/>
                  <a:moveTo>
                    <a:pt x="3645157" y="983"/>
                  </a:moveTo>
                  <a:cubicBezTo>
                    <a:pt x="3663860" y="4710"/>
                    <a:pt x="3686358" y="18421"/>
                    <a:pt x="3704994" y="31467"/>
                  </a:cubicBezTo>
                  <a:cubicBezTo>
                    <a:pt x="3740138" y="88975"/>
                    <a:pt x="3691682" y="112404"/>
                    <a:pt x="3640564" y="159795"/>
                  </a:cubicBezTo>
                  <a:cubicBezTo>
                    <a:pt x="3611278" y="197068"/>
                    <a:pt x="3580926" y="237537"/>
                    <a:pt x="3543652" y="268953"/>
                  </a:cubicBezTo>
                  <a:cubicBezTo>
                    <a:pt x="3543652" y="271083"/>
                    <a:pt x="3544718" y="275875"/>
                    <a:pt x="3544718" y="279070"/>
                  </a:cubicBezTo>
                  <a:cubicBezTo>
                    <a:pt x="3595303" y="289187"/>
                    <a:pt x="3619265" y="274810"/>
                    <a:pt x="3621394" y="334448"/>
                  </a:cubicBezTo>
                  <a:cubicBezTo>
                    <a:pt x="3606485" y="359475"/>
                    <a:pt x="3580926" y="382904"/>
                    <a:pt x="3587849" y="419112"/>
                  </a:cubicBezTo>
                  <a:cubicBezTo>
                    <a:pt x="3663460" y="393021"/>
                    <a:pt x="3731086" y="354682"/>
                    <a:pt x="3812022" y="414853"/>
                  </a:cubicBezTo>
                  <a:cubicBezTo>
                    <a:pt x="3812022" y="416450"/>
                    <a:pt x="3812022" y="419112"/>
                    <a:pt x="3812022" y="421242"/>
                  </a:cubicBezTo>
                  <a:lnTo>
                    <a:pt x="3812022" y="443606"/>
                  </a:lnTo>
                  <a:cubicBezTo>
                    <a:pt x="3804035" y="511232"/>
                    <a:pt x="3718306" y="538389"/>
                    <a:pt x="3680500" y="594299"/>
                  </a:cubicBezTo>
                  <a:cubicBezTo>
                    <a:pt x="3671448" y="598559"/>
                    <a:pt x="3662396" y="604416"/>
                    <a:pt x="3654409" y="611339"/>
                  </a:cubicBezTo>
                  <a:cubicBezTo>
                    <a:pt x="3631245" y="611871"/>
                    <a:pt x="3609547" y="617462"/>
                    <a:pt x="3588713" y="625782"/>
                  </a:cubicBezTo>
                  <a:lnTo>
                    <a:pt x="3528743" y="656327"/>
                  </a:lnTo>
                  <a:lnTo>
                    <a:pt x="3528743" y="539454"/>
                  </a:lnTo>
                  <a:lnTo>
                    <a:pt x="3528210" y="540085"/>
                  </a:lnTo>
                  <a:lnTo>
                    <a:pt x="3528210" y="539454"/>
                  </a:lnTo>
                  <a:cubicBezTo>
                    <a:pt x="3539393" y="525077"/>
                    <a:pt x="3549510" y="514427"/>
                    <a:pt x="3607018" y="543714"/>
                  </a:cubicBezTo>
                  <a:cubicBezTo>
                    <a:pt x="3662396" y="536791"/>
                    <a:pt x="3687954" y="488336"/>
                    <a:pt x="3715111" y="446801"/>
                  </a:cubicBezTo>
                  <a:cubicBezTo>
                    <a:pt x="3702864" y="404203"/>
                    <a:pt x="3566549" y="469165"/>
                    <a:pt x="3537263" y="475024"/>
                  </a:cubicBezTo>
                  <a:lnTo>
                    <a:pt x="3528743" y="483543"/>
                  </a:lnTo>
                  <a:lnTo>
                    <a:pt x="3528743" y="193873"/>
                  </a:lnTo>
                  <a:lnTo>
                    <a:pt x="3528210" y="194459"/>
                  </a:lnTo>
                  <a:lnTo>
                    <a:pt x="3528210" y="193873"/>
                  </a:lnTo>
                  <a:cubicBezTo>
                    <a:pt x="3574537" y="146483"/>
                    <a:pt x="3615005" y="96962"/>
                    <a:pt x="3608082" y="30402"/>
                  </a:cubicBezTo>
                  <a:cubicBezTo>
                    <a:pt x="3611543" y="3512"/>
                    <a:pt x="3626453" y="-2745"/>
                    <a:pt x="3645157" y="983"/>
                  </a:cubicBezTo>
                  <a:close/>
                </a:path>
              </a:pathLst>
            </a:custGeom>
            <a:solidFill>
              <a:srgbClr val="81308C"/>
            </a:solidFill>
            <a:ln w="53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/>
                <a:ea typeface="微软雅黑 Light" panose="020B0502040204020203" charset="-122"/>
              </a:endParaRPr>
            </a:p>
          </p:txBody>
        </p:sp>
        <p:sp>
          <p:nvSpPr>
            <p:cNvPr id="11" name="îṥlîḋê">
              <a:extLst>
                <a:ext uri="{FF2B5EF4-FFF2-40B4-BE49-F238E27FC236}">
                  <a16:creationId xmlns:a16="http://schemas.microsoft.com/office/drawing/2014/main" id="{FE9CF1E2-B7C8-4D22-91CE-189C953996C9}"/>
                </a:ext>
              </a:extLst>
            </p:cNvPr>
            <p:cNvSpPr/>
            <p:nvPr userDrawn="1"/>
          </p:nvSpPr>
          <p:spPr>
            <a:xfrm>
              <a:off x="4486927" y="4159426"/>
              <a:ext cx="3700885" cy="373260"/>
            </a:xfrm>
            <a:custGeom>
              <a:avLst/>
              <a:gdLst>
                <a:gd name="connsiteX0" fmla="*/ 2873364 w 3817880"/>
                <a:gd name="connsiteY0" fmla="*/ 329175 h 420659"/>
                <a:gd name="connsiteX1" fmla="*/ 2873364 w 3817880"/>
                <a:gd name="connsiteY1" fmla="*/ 302019 h 420659"/>
                <a:gd name="connsiteX2" fmla="*/ 2893598 w 3817880"/>
                <a:gd name="connsiteY2" fmla="*/ 304149 h 420659"/>
                <a:gd name="connsiteX3" fmla="*/ 2926080 w 3817880"/>
                <a:gd name="connsiteY3" fmla="*/ 298291 h 420659"/>
                <a:gd name="connsiteX4" fmla="*/ 2962288 w 3817880"/>
                <a:gd name="connsiteY4" fmla="*/ 278057 h 420659"/>
                <a:gd name="connsiteX5" fmla="*/ 2962288 w 3817880"/>
                <a:gd name="connsiteY5" fmla="*/ 303084 h 420659"/>
                <a:gd name="connsiteX6" fmla="*/ 2921820 w 3817880"/>
                <a:gd name="connsiteY6" fmla="*/ 322253 h 420659"/>
                <a:gd name="connsiteX7" fmla="*/ 2880286 w 3817880"/>
                <a:gd name="connsiteY7" fmla="*/ 329175 h 420659"/>
                <a:gd name="connsiteX8" fmla="*/ 2873364 w 3817880"/>
                <a:gd name="connsiteY8" fmla="*/ 329175 h 420659"/>
                <a:gd name="connsiteX9" fmla="*/ 2873364 w 3817880"/>
                <a:gd name="connsiteY9" fmla="*/ 329175 h 420659"/>
                <a:gd name="connsiteX10" fmla="*/ 2873364 w 3817880"/>
                <a:gd name="connsiteY10" fmla="*/ 209367 h 420659"/>
                <a:gd name="connsiteX11" fmla="*/ 2873364 w 3817880"/>
                <a:gd name="connsiteY11" fmla="*/ 191263 h 420659"/>
                <a:gd name="connsiteX12" fmla="*/ 2922885 w 3817880"/>
                <a:gd name="connsiteY12" fmla="*/ 191263 h 420659"/>
                <a:gd name="connsiteX13" fmla="*/ 2922885 w 3817880"/>
                <a:gd name="connsiteY13" fmla="*/ 184341 h 420659"/>
                <a:gd name="connsiteX14" fmla="*/ 2911703 w 3817880"/>
                <a:gd name="connsiteY14" fmla="*/ 143872 h 420659"/>
                <a:gd name="connsiteX15" fmla="*/ 2878156 w 3817880"/>
                <a:gd name="connsiteY15" fmla="*/ 128963 h 420659"/>
                <a:gd name="connsiteX16" fmla="*/ 2873897 w 3817880"/>
                <a:gd name="connsiteY16" fmla="*/ 128963 h 420659"/>
                <a:gd name="connsiteX17" fmla="*/ 2873897 w 3817880"/>
                <a:gd name="connsiteY17" fmla="*/ 109794 h 420659"/>
                <a:gd name="connsiteX18" fmla="*/ 2884014 w 3817880"/>
                <a:gd name="connsiteY18" fmla="*/ 108729 h 420659"/>
                <a:gd name="connsiteX19" fmla="*/ 2941522 w 3817880"/>
                <a:gd name="connsiteY19" fmla="*/ 132158 h 420659"/>
                <a:gd name="connsiteX20" fmla="*/ 2962821 w 3817880"/>
                <a:gd name="connsiteY20" fmla="*/ 194990 h 420659"/>
                <a:gd name="connsiteX21" fmla="*/ 2962821 w 3817880"/>
                <a:gd name="connsiteY21" fmla="*/ 202978 h 420659"/>
                <a:gd name="connsiteX22" fmla="*/ 2962821 w 3817880"/>
                <a:gd name="connsiteY22" fmla="*/ 208835 h 420659"/>
                <a:gd name="connsiteX23" fmla="*/ 2873364 w 3817880"/>
                <a:gd name="connsiteY23" fmla="*/ 208835 h 420659"/>
                <a:gd name="connsiteX24" fmla="*/ 2873364 w 3817880"/>
                <a:gd name="connsiteY24" fmla="*/ 209367 h 420659"/>
                <a:gd name="connsiteX25" fmla="*/ 2994770 w 3817880"/>
                <a:gd name="connsiteY25" fmla="*/ 325448 h 420659"/>
                <a:gd name="connsiteX26" fmla="*/ 2994770 w 3817880"/>
                <a:gd name="connsiteY26" fmla="*/ 309473 h 420659"/>
                <a:gd name="connsiteX27" fmla="*/ 3017134 w 3817880"/>
                <a:gd name="connsiteY27" fmla="*/ 307343 h 420659"/>
                <a:gd name="connsiteX28" fmla="*/ 3025121 w 3817880"/>
                <a:gd name="connsiteY28" fmla="*/ 299356 h 420659"/>
                <a:gd name="connsiteX29" fmla="*/ 3025121 w 3817880"/>
                <a:gd name="connsiteY29" fmla="*/ 141742 h 420659"/>
                <a:gd name="connsiteX30" fmla="*/ 2994770 w 3817880"/>
                <a:gd name="connsiteY30" fmla="*/ 141742 h 420659"/>
                <a:gd name="connsiteX31" fmla="*/ 2994770 w 3817880"/>
                <a:gd name="connsiteY31" fmla="*/ 127365 h 420659"/>
                <a:gd name="connsiteX32" fmla="*/ 3045355 w 3817880"/>
                <a:gd name="connsiteY32" fmla="*/ 112456 h 420659"/>
                <a:gd name="connsiteX33" fmla="*/ 3062395 w 3817880"/>
                <a:gd name="connsiteY33" fmla="*/ 112456 h 420659"/>
                <a:gd name="connsiteX34" fmla="*/ 3062395 w 3817880"/>
                <a:gd name="connsiteY34" fmla="*/ 152924 h 420659"/>
                <a:gd name="connsiteX35" fmla="*/ 3083694 w 3817880"/>
                <a:gd name="connsiteY35" fmla="*/ 131625 h 420659"/>
                <a:gd name="connsiteX36" fmla="*/ 3108720 w 3817880"/>
                <a:gd name="connsiteY36" fmla="*/ 110326 h 420659"/>
                <a:gd name="connsiteX37" fmla="*/ 3112980 w 3817880"/>
                <a:gd name="connsiteY37" fmla="*/ 110326 h 420659"/>
                <a:gd name="connsiteX38" fmla="*/ 3119902 w 3817880"/>
                <a:gd name="connsiteY38" fmla="*/ 109261 h 420659"/>
                <a:gd name="connsiteX39" fmla="*/ 3132149 w 3817880"/>
                <a:gd name="connsiteY39" fmla="*/ 111391 h 420659"/>
                <a:gd name="connsiteX40" fmla="*/ 3145461 w 3817880"/>
                <a:gd name="connsiteY40" fmla="*/ 115651 h 420659"/>
                <a:gd name="connsiteX41" fmla="*/ 3145461 w 3817880"/>
                <a:gd name="connsiteY41" fmla="*/ 152924 h 420659"/>
                <a:gd name="connsiteX42" fmla="*/ 3132149 w 3817880"/>
                <a:gd name="connsiteY42" fmla="*/ 152924 h 420659"/>
                <a:gd name="connsiteX43" fmla="*/ 3122032 w 3817880"/>
                <a:gd name="connsiteY43" fmla="*/ 144937 h 420659"/>
                <a:gd name="connsiteX44" fmla="*/ 3109785 w 3817880"/>
                <a:gd name="connsiteY44" fmla="*/ 142807 h 420659"/>
                <a:gd name="connsiteX45" fmla="*/ 3087421 w 3817880"/>
                <a:gd name="connsiteY45" fmla="*/ 150794 h 420659"/>
                <a:gd name="connsiteX46" fmla="*/ 3062395 w 3817880"/>
                <a:gd name="connsiteY46" fmla="*/ 174223 h 420659"/>
                <a:gd name="connsiteX47" fmla="*/ 3062395 w 3817880"/>
                <a:gd name="connsiteY47" fmla="*/ 299356 h 420659"/>
                <a:gd name="connsiteX48" fmla="*/ 3069317 w 3817880"/>
                <a:gd name="connsiteY48" fmla="*/ 307343 h 420659"/>
                <a:gd name="connsiteX49" fmla="*/ 3099668 w 3817880"/>
                <a:gd name="connsiteY49" fmla="*/ 309473 h 420659"/>
                <a:gd name="connsiteX50" fmla="*/ 3099668 w 3817880"/>
                <a:gd name="connsiteY50" fmla="*/ 325448 h 420659"/>
                <a:gd name="connsiteX51" fmla="*/ 2994770 w 3817880"/>
                <a:gd name="connsiteY51" fmla="*/ 325448 h 420659"/>
                <a:gd name="connsiteX52" fmla="*/ 2994770 w 3817880"/>
                <a:gd name="connsiteY52" fmla="*/ 325448 h 420659"/>
                <a:gd name="connsiteX53" fmla="*/ 3299880 w 3817880"/>
                <a:gd name="connsiteY53" fmla="*/ 119378 h 420659"/>
                <a:gd name="connsiteX54" fmla="*/ 3299880 w 3817880"/>
                <a:gd name="connsiteY54" fmla="*/ 168899 h 420659"/>
                <a:gd name="connsiteX55" fmla="*/ 3277516 w 3817880"/>
                <a:gd name="connsiteY55" fmla="*/ 168899 h 420659"/>
                <a:gd name="connsiteX56" fmla="*/ 3274322 w 3817880"/>
                <a:gd name="connsiteY56" fmla="*/ 138547 h 420659"/>
                <a:gd name="connsiteX57" fmla="*/ 3257282 w 3817880"/>
                <a:gd name="connsiteY57" fmla="*/ 130560 h 420659"/>
                <a:gd name="connsiteX58" fmla="*/ 3241308 w 3817880"/>
                <a:gd name="connsiteY58" fmla="*/ 128430 h 420659"/>
                <a:gd name="connsiteX59" fmla="*/ 3215216 w 3817880"/>
                <a:gd name="connsiteY59" fmla="*/ 137482 h 420659"/>
                <a:gd name="connsiteX60" fmla="*/ 3205099 w 3817880"/>
                <a:gd name="connsiteY60" fmla="*/ 159847 h 420659"/>
                <a:gd name="connsiteX61" fmla="*/ 3213086 w 3817880"/>
                <a:gd name="connsiteY61" fmla="*/ 181146 h 420659"/>
                <a:gd name="connsiteX62" fmla="*/ 3242373 w 3817880"/>
                <a:gd name="connsiteY62" fmla="*/ 200315 h 420659"/>
                <a:gd name="connsiteX63" fmla="*/ 3253555 w 3817880"/>
                <a:gd name="connsiteY63" fmla="*/ 204575 h 420659"/>
                <a:gd name="connsiteX64" fmla="*/ 3288699 w 3817880"/>
                <a:gd name="connsiteY64" fmla="*/ 224809 h 420659"/>
                <a:gd name="connsiteX65" fmla="*/ 3300946 w 3817880"/>
                <a:gd name="connsiteY65" fmla="*/ 241848 h 420659"/>
                <a:gd name="connsiteX66" fmla="*/ 3305205 w 3817880"/>
                <a:gd name="connsiteY66" fmla="*/ 263148 h 420659"/>
                <a:gd name="connsiteX67" fmla="*/ 3283906 w 3817880"/>
                <a:gd name="connsiteY67" fmla="*/ 311603 h 420659"/>
                <a:gd name="connsiteX68" fmla="*/ 3223203 w 3817880"/>
                <a:gd name="connsiteY68" fmla="*/ 328643 h 420659"/>
                <a:gd name="connsiteX69" fmla="*/ 3193917 w 3817880"/>
                <a:gd name="connsiteY69" fmla="*/ 326513 h 420659"/>
                <a:gd name="connsiteX70" fmla="*/ 3166761 w 3817880"/>
                <a:gd name="connsiteY70" fmla="*/ 319591 h 420659"/>
                <a:gd name="connsiteX71" fmla="*/ 3166761 w 3817880"/>
                <a:gd name="connsiteY71" fmla="*/ 262083 h 420659"/>
                <a:gd name="connsiteX72" fmla="*/ 3188060 w 3817880"/>
                <a:gd name="connsiteY72" fmla="*/ 262083 h 420659"/>
                <a:gd name="connsiteX73" fmla="*/ 3192319 w 3817880"/>
                <a:gd name="connsiteY73" fmla="*/ 299356 h 420659"/>
                <a:gd name="connsiteX74" fmla="*/ 3211489 w 3817880"/>
                <a:gd name="connsiteY74" fmla="*/ 307343 h 420659"/>
                <a:gd name="connsiteX75" fmla="*/ 3229593 w 3817880"/>
                <a:gd name="connsiteY75" fmla="*/ 310538 h 420659"/>
                <a:gd name="connsiteX76" fmla="*/ 3259944 w 3817880"/>
                <a:gd name="connsiteY76" fmla="*/ 300421 h 420659"/>
                <a:gd name="connsiteX77" fmla="*/ 3271126 w 3817880"/>
                <a:gd name="connsiteY77" fmla="*/ 274330 h 420659"/>
                <a:gd name="connsiteX78" fmla="*/ 3263139 w 3817880"/>
                <a:gd name="connsiteY78" fmla="*/ 253031 h 420659"/>
                <a:gd name="connsiteX79" fmla="*/ 3225866 w 3817880"/>
                <a:gd name="connsiteY79" fmla="*/ 230666 h 420659"/>
                <a:gd name="connsiteX80" fmla="*/ 3182203 w 3817880"/>
                <a:gd name="connsiteY80" fmla="*/ 203510 h 420659"/>
                <a:gd name="connsiteX81" fmla="*/ 3169955 w 3817880"/>
                <a:gd name="connsiteY81" fmla="*/ 171029 h 420659"/>
                <a:gd name="connsiteX82" fmla="*/ 3190190 w 3817880"/>
                <a:gd name="connsiteY82" fmla="*/ 125768 h 420659"/>
                <a:gd name="connsiteX83" fmla="*/ 3247698 w 3817880"/>
                <a:gd name="connsiteY83" fmla="*/ 108729 h 420659"/>
                <a:gd name="connsiteX84" fmla="*/ 3274854 w 3817880"/>
                <a:gd name="connsiteY84" fmla="*/ 111923 h 420659"/>
                <a:gd name="connsiteX85" fmla="*/ 3299880 w 3817880"/>
                <a:gd name="connsiteY85" fmla="*/ 119378 h 420659"/>
                <a:gd name="connsiteX86" fmla="*/ 3299880 w 3817880"/>
                <a:gd name="connsiteY86" fmla="*/ 119378 h 420659"/>
                <a:gd name="connsiteX87" fmla="*/ 3389870 w 3817880"/>
                <a:gd name="connsiteY87" fmla="*/ 112988 h 420659"/>
                <a:gd name="connsiteX88" fmla="*/ 3406909 w 3817880"/>
                <a:gd name="connsiteY88" fmla="*/ 112988 h 420659"/>
                <a:gd name="connsiteX89" fmla="*/ 3406909 w 3817880"/>
                <a:gd name="connsiteY89" fmla="*/ 299889 h 420659"/>
                <a:gd name="connsiteX90" fmla="*/ 3413831 w 3817880"/>
                <a:gd name="connsiteY90" fmla="*/ 307876 h 420659"/>
                <a:gd name="connsiteX91" fmla="*/ 3437261 w 3817880"/>
                <a:gd name="connsiteY91" fmla="*/ 310006 h 420659"/>
                <a:gd name="connsiteX92" fmla="*/ 3437261 w 3817880"/>
                <a:gd name="connsiteY92" fmla="*/ 325980 h 420659"/>
                <a:gd name="connsiteX93" fmla="*/ 3339284 w 3817880"/>
                <a:gd name="connsiteY93" fmla="*/ 325980 h 420659"/>
                <a:gd name="connsiteX94" fmla="*/ 3339284 w 3817880"/>
                <a:gd name="connsiteY94" fmla="*/ 310006 h 420659"/>
                <a:gd name="connsiteX95" fmla="*/ 3361648 w 3817880"/>
                <a:gd name="connsiteY95" fmla="*/ 307876 h 420659"/>
                <a:gd name="connsiteX96" fmla="*/ 3369635 w 3817880"/>
                <a:gd name="connsiteY96" fmla="*/ 299889 h 420659"/>
                <a:gd name="connsiteX97" fmla="*/ 3369635 w 3817880"/>
                <a:gd name="connsiteY97" fmla="*/ 142275 h 420659"/>
                <a:gd name="connsiteX98" fmla="*/ 3339284 w 3817880"/>
                <a:gd name="connsiteY98" fmla="*/ 142275 h 420659"/>
                <a:gd name="connsiteX99" fmla="*/ 3339284 w 3817880"/>
                <a:gd name="connsiteY99" fmla="*/ 127365 h 420659"/>
                <a:gd name="connsiteX100" fmla="*/ 3389870 w 3817880"/>
                <a:gd name="connsiteY100" fmla="*/ 112988 h 420659"/>
                <a:gd name="connsiteX101" fmla="*/ 3389870 w 3817880"/>
                <a:gd name="connsiteY101" fmla="*/ 112988 h 420659"/>
                <a:gd name="connsiteX102" fmla="*/ 3390934 w 3817880"/>
                <a:gd name="connsiteY102" fmla="*/ 15012 h 420659"/>
                <a:gd name="connsiteX103" fmla="*/ 3409039 w 3817880"/>
                <a:gd name="connsiteY103" fmla="*/ 22999 h 420659"/>
                <a:gd name="connsiteX104" fmla="*/ 3417026 w 3817880"/>
                <a:gd name="connsiteY104" fmla="*/ 41104 h 420659"/>
                <a:gd name="connsiteX105" fmla="*/ 3409039 w 3817880"/>
                <a:gd name="connsiteY105" fmla="*/ 58143 h 420659"/>
                <a:gd name="connsiteX106" fmla="*/ 3390934 w 3817880"/>
                <a:gd name="connsiteY106" fmla="*/ 66130 h 420659"/>
                <a:gd name="connsiteX107" fmla="*/ 3372830 w 3817880"/>
                <a:gd name="connsiteY107" fmla="*/ 58143 h 420659"/>
                <a:gd name="connsiteX108" fmla="*/ 3365908 w 3817880"/>
                <a:gd name="connsiteY108" fmla="*/ 41104 h 420659"/>
                <a:gd name="connsiteX109" fmla="*/ 3372830 w 3817880"/>
                <a:gd name="connsiteY109" fmla="*/ 22999 h 420659"/>
                <a:gd name="connsiteX110" fmla="*/ 3390934 w 3817880"/>
                <a:gd name="connsiteY110" fmla="*/ 15012 h 420659"/>
                <a:gd name="connsiteX111" fmla="*/ 3390934 w 3817880"/>
                <a:gd name="connsiteY111" fmla="*/ 15012 h 420659"/>
                <a:gd name="connsiteX112" fmla="*/ 3484651 w 3817880"/>
                <a:gd name="connsiteY112" fmla="*/ 140677 h 420659"/>
                <a:gd name="connsiteX113" fmla="*/ 3457494 w 3817880"/>
                <a:gd name="connsiteY113" fmla="*/ 140677 h 420659"/>
                <a:gd name="connsiteX114" fmla="*/ 3457494 w 3817880"/>
                <a:gd name="connsiteY114" fmla="*/ 127365 h 420659"/>
                <a:gd name="connsiteX115" fmla="*/ 3485716 w 3817880"/>
                <a:gd name="connsiteY115" fmla="*/ 114053 h 420659"/>
                <a:gd name="connsiteX116" fmla="*/ 3504885 w 3817880"/>
                <a:gd name="connsiteY116" fmla="*/ 73585 h 420659"/>
                <a:gd name="connsiteX117" fmla="*/ 3521924 w 3817880"/>
                <a:gd name="connsiteY117" fmla="*/ 73585 h 420659"/>
                <a:gd name="connsiteX118" fmla="*/ 3521924 w 3817880"/>
                <a:gd name="connsiteY118" fmla="*/ 120975 h 420659"/>
                <a:gd name="connsiteX119" fmla="*/ 3588484 w 3817880"/>
                <a:gd name="connsiteY119" fmla="*/ 120975 h 420659"/>
                <a:gd name="connsiteX120" fmla="*/ 3588484 w 3817880"/>
                <a:gd name="connsiteY120" fmla="*/ 141210 h 420659"/>
                <a:gd name="connsiteX121" fmla="*/ 3521924 w 3817880"/>
                <a:gd name="connsiteY121" fmla="*/ 141210 h 420659"/>
                <a:gd name="connsiteX122" fmla="*/ 3521924 w 3817880"/>
                <a:gd name="connsiteY122" fmla="*/ 256225 h 420659"/>
                <a:gd name="connsiteX123" fmla="*/ 3529912 w 3817880"/>
                <a:gd name="connsiteY123" fmla="*/ 294564 h 420659"/>
                <a:gd name="connsiteX124" fmla="*/ 3558133 w 3817880"/>
                <a:gd name="connsiteY124" fmla="*/ 304681 h 420659"/>
                <a:gd name="connsiteX125" fmla="*/ 3573043 w 3817880"/>
                <a:gd name="connsiteY125" fmla="*/ 303616 h 420659"/>
                <a:gd name="connsiteX126" fmla="*/ 3589017 w 3817880"/>
                <a:gd name="connsiteY126" fmla="*/ 301486 h 420659"/>
                <a:gd name="connsiteX127" fmla="*/ 3589017 w 3817880"/>
                <a:gd name="connsiteY127" fmla="*/ 317461 h 420659"/>
                <a:gd name="connsiteX128" fmla="*/ 3559731 w 3817880"/>
                <a:gd name="connsiteY128" fmla="*/ 325448 h 420659"/>
                <a:gd name="connsiteX129" fmla="*/ 3531509 w 3817880"/>
                <a:gd name="connsiteY129" fmla="*/ 327578 h 420659"/>
                <a:gd name="connsiteX130" fmla="*/ 3495300 w 3817880"/>
                <a:gd name="connsiteY130" fmla="*/ 317461 h 420659"/>
                <a:gd name="connsiteX131" fmla="*/ 3485184 w 3817880"/>
                <a:gd name="connsiteY131" fmla="*/ 282317 h 420659"/>
                <a:gd name="connsiteX132" fmla="*/ 3485184 w 3817880"/>
                <a:gd name="connsiteY132" fmla="*/ 140677 h 420659"/>
                <a:gd name="connsiteX133" fmla="*/ 3484651 w 3817880"/>
                <a:gd name="connsiteY133" fmla="*/ 140677 h 420659"/>
                <a:gd name="connsiteX134" fmla="*/ 3592744 w 3817880"/>
                <a:gd name="connsiteY134" fmla="*/ 114053 h 420659"/>
                <a:gd name="connsiteX135" fmla="*/ 3687526 w 3817880"/>
                <a:gd name="connsiteY135" fmla="*/ 114053 h 420659"/>
                <a:gd name="connsiteX136" fmla="*/ 3687526 w 3817880"/>
                <a:gd name="connsiteY136" fmla="*/ 131093 h 420659"/>
                <a:gd name="connsiteX137" fmla="*/ 3665162 w 3817880"/>
                <a:gd name="connsiteY137" fmla="*/ 132158 h 420659"/>
                <a:gd name="connsiteX138" fmla="*/ 3659304 w 3817880"/>
                <a:gd name="connsiteY138" fmla="*/ 140145 h 420659"/>
                <a:gd name="connsiteX139" fmla="*/ 3712020 w 3817880"/>
                <a:gd name="connsiteY139" fmla="*/ 276460 h 420659"/>
                <a:gd name="connsiteX140" fmla="*/ 3765800 w 3817880"/>
                <a:gd name="connsiteY140" fmla="*/ 140145 h 420659"/>
                <a:gd name="connsiteX141" fmla="*/ 3762606 w 3817880"/>
                <a:gd name="connsiteY141" fmla="*/ 132158 h 420659"/>
                <a:gd name="connsiteX142" fmla="*/ 3739176 w 3817880"/>
                <a:gd name="connsiteY142" fmla="*/ 131093 h 420659"/>
                <a:gd name="connsiteX143" fmla="*/ 3739176 w 3817880"/>
                <a:gd name="connsiteY143" fmla="*/ 114053 h 420659"/>
                <a:gd name="connsiteX144" fmla="*/ 3817984 w 3817880"/>
                <a:gd name="connsiteY144" fmla="*/ 114053 h 420659"/>
                <a:gd name="connsiteX145" fmla="*/ 3817984 w 3817880"/>
                <a:gd name="connsiteY145" fmla="*/ 131093 h 420659"/>
                <a:gd name="connsiteX146" fmla="*/ 3791892 w 3817880"/>
                <a:gd name="connsiteY146" fmla="*/ 134287 h 420659"/>
                <a:gd name="connsiteX147" fmla="*/ 3704033 w 3817880"/>
                <a:gd name="connsiteY147" fmla="*/ 347279 h 420659"/>
                <a:gd name="connsiteX148" fmla="*/ 3671552 w 3817880"/>
                <a:gd name="connsiteY148" fmla="*/ 403722 h 420659"/>
                <a:gd name="connsiteX149" fmla="*/ 3634278 w 3817880"/>
                <a:gd name="connsiteY149" fmla="*/ 420762 h 420659"/>
                <a:gd name="connsiteX150" fmla="*/ 3611914 w 3817880"/>
                <a:gd name="connsiteY150" fmla="*/ 413839 h 420659"/>
                <a:gd name="connsiteX151" fmla="*/ 3603926 w 3817880"/>
                <a:gd name="connsiteY151" fmla="*/ 396800 h 420659"/>
                <a:gd name="connsiteX152" fmla="*/ 3606056 w 3817880"/>
                <a:gd name="connsiteY152" fmla="*/ 384553 h 420659"/>
                <a:gd name="connsiteX153" fmla="*/ 3615108 w 3817880"/>
                <a:gd name="connsiteY153" fmla="*/ 373371 h 420659"/>
                <a:gd name="connsiteX154" fmla="*/ 3656642 w 3817880"/>
                <a:gd name="connsiteY154" fmla="*/ 389345 h 420659"/>
                <a:gd name="connsiteX155" fmla="*/ 3675811 w 3817880"/>
                <a:gd name="connsiteY155" fmla="*/ 362189 h 420659"/>
                <a:gd name="connsiteX156" fmla="*/ 3692851 w 3817880"/>
                <a:gd name="connsiteY156" fmla="*/ 323850 h 420659"/>
                <a:gd name="connsiteX157" fmla="*/ 3618304 w 3817880"/>
                <a:gd name="connsiteY157" fmla="*/ 133755 h 420659"/>
                <a:gd name="connsiteX158" fmla="*/ 3592212 w 3817880"/>
                <a:gd name="connsiteY158" fmla="*/ 131625 h 420659"/>
                <a:gd name="connsiteX159" fmla="*/ 3592212 w 3817880"/>
                <a:gd name="connsiteY159" fmla="*/ 114053 h 420659"/>
                <a:gd name="connsiteX160" fmla="*/ 2548019 w 3817880"/>
                <a:gd name="connsiteY160" fmla="*/ 114053 h 420659"/>
                <a:gd name="connsiteX161" fmla="*/ 2643865 w 3817880"/>
                <a:gd name="connsiteY161" fmla="*/ 114053 h 420659"/>
                <a:gd name="connsiteX162" fmla="*/ 2643865 w 3817880"/>
                <a:gd name="connsiteY162" fmla="*/ 131093 h 420659"/>
                <a:gd name="connsiteX163" fmla="*/ 2620436 w 3817880"/>
                <a:gd name="connsiteY163" fmla="*/ 132158 h 420659"/>
                <a:gd name="connsiteX164" fmla="*/ 2616176 w 3817880"/>
                <a:gd name="connsiteY164" fmla="*/ 140145 h 420659"/>
                <a:gd name="connsiteX165" fmla="*/ 2666762 w 3817880"/>
                <a:gd name="connsiteY165" fmla="*/ 283382 h 420659"/>
                <a:gd name="connsiteX166" fmla="*/ 2723205 w 3817880"/>
                <a:gd name="connsiteY166" fmla="*/ 140145 h 420659"/>
                <a:gd name="connsiteX167" fmla="*/ 2720010 w 3817880"/>
                <a:gd name="connsiteY167" fmla="*/ 132158 h 420659"/>
                <a:gd name="connsiteX168" fmla="*/ 2696581 w 3817880"/>
                <a:gd name="connsiteY168" fmla="*/ 131093 h 420659"/>
                <a:gd name="connsiteX169" fmla="*/ 2696581 w 3817880"/>
                <a:gd name="connsiteY169" fmla="*/ 114053 h 420659"/>
                <a:gd name="connsiteX170" fmla="*/ 2773258 w 3817880"/>
                <a:gd name="connsiteY170" fmla="*/ 114053 h 420659"/>
                <a:gd name="connsiteX171" fmla="*/ 2773258 w 3817880"/>
                <a:gd name="connsiteY171" fmla="*/ 131093 h 420659"/>
                <a:gd name="connsiteX172" fmla="*/ 2748231 w 3817880"/>
                <a:gd name="connsiteY172" fmla="*/ 134287 h 420659"/>
                <a:gd name="connsiteX173" fmla="*/ 2671554 w 3817880"/>
                <a:gd name="connsiteY173" fmla="*/ 325448 h 420659"/>
                <a:gd name="connsiteX174" fmla="*/ 2646528 w 3817880"/>
                <a:gd name="connsiteY174" fmla="*/ 325448 h 420659"/>
                <a:gd name="connsiteX175" fmla="*/ 2575708 w 3817880"/>
                <a:gd name="connsiteY175" fmla="*/ 132690 h 420659"/>
                <a:gd name="connsiteX176" fmla="*/ 2548552 w 3817880"/>
                <a:gd name="connsiteY176" fmla="*/ 130560 h 420659"/>
                <a:gd name="connsiteX177" fmla="*/ 2548552 w 3817880"/>
                <a:gd name="connsiteY177" fmla="*/ 114053 h 420659"/>
                <a:gd name="connsiteX178" fmla="*/ 2548019 w 3817880"/>
                <a:gd name="connsiteY178" fmla="*/ 114053 h 420659"/>
                <a:gd name="connsiteX179" fmla="*/ 2873364 w 3817880"/>
                <a:gd name="connsiteY179" fmla="*/ 110326 h 420659"/>
                <a:gd name="connsiteX180" fmla="*/ 2873364 w 3817880"/>
                <a:gd name="connsiteY180" fmla="*/ 129495 h 420659"/>
                <a:gd name="connsiteX181" fmla="*/ 2839818 w 3817880"/>
                <a:gd name="connsiteY181" fmla="*/ 147599 h 420659"/>
                <a:gd name="connsiteX182" fmla="*/ 2822779 w 3817880"/>
                <a:gd name="connsiteY182" fmla="*/ 191263 h 420659"/>
                <a:gd name="connsiteX183" fmla="*/ 2873364 w 3817880"/>
                <a:gd name="connsiteY183" fmla="*/ 191263 h 420659"/>
                <a:gd name="connsiteX184" fmla="*/ 2873364 w 3817880"/>
                <a:gd name="connsiteY184" fmla="*/ 209367 h 420659"/>
                <a:gd name="connsiteX185" fmla="*/ 2820649 w 3817880"/>
                <a:gd name="connsiteY185" fmla="*/ 209367 h 420659"/>
                <a:gd name="connsiteX186" fmla="*/ 2820649 w 3817880"/>
                <a:gd name="connsiteY186" fmla="*/ 215224 h 420659"/>
                <a:gd name="connsiteX187" fmla="*/ 2839818 w 3817880"/>
                <a:gd name="connsiteY187" fmla="*/ 280719 h 420659"/>
                <a:gd name="connsiteX188" fmla="*/ 2873364 w 3817880"/>
                <a:gd name="connsiteY188" fmla="*/ 302019 h 420659"/>
                <a:gd name="connsiteX189" fmla="*/ 2873364 w 3817880"/>
                <a:gd name="connsiteY189" fmla="*/ 329175 h 420659"/>
                <a:gd name="connsiteX190" fmla="*/ 2808934 w 3817880"/>
                <a:gd name="connsiteY190" fmla="*/ 299889 h 420659"/>
                <a:gd name="connsiteX191" fmla="*/ 2781778 w 3817880"/>
                <a:gd name="connsiteY191" fmla="*/ 221082 h 420659"/>
                <a:gd name="connsiteX192" fmla="*/ 2809999 w 3817880"/>
                <a:gd name="connsiteY192" fmla="*/ 141210 h 420659"/>
                <a:gd name="connsiteX193" fmla="*/ 2873364 w 3817880"/>
                <a:gd name="connsiteY193" fmla="*/ 110326 h 420659"/>
                <a:gd name="connsiteX194" fmla="*/ 2873364 w 3817880"/>
                <a:gd name="connsiteY194" fmla="*/ 110326 h 420659"/>
                <a:gd name="connsiteX195" fmla="*/ 1632686 w 3817880"/>
                <a:gd name="connsiteY195" fmla="*/ 323318 h 420659"/>
                <a:gd name="connsiteX196" fmla="*/ 1632686 w 3817880"/>
                <a:gd name="connsiteY196" fmla="*/ 304149 h 420659"/>
                <a:gd name="connsiteX197" fmla="*/ 1647063 w 3817880"/>
                <a:gd name="connsiteY197" fmla="*/ 299889 h 420659"/>
                <a:gd name="connsiteX198" fmla="*/ 1677414 w 3817880"/>
                <a:gd name="connsiteY198" fmla="*/ 285512 h 420659"/>
                <a:gd name="connsiteX199" fmla="*/ 1677414 w 3817880"/>
                <a:gd name="connsiteY199" fmla="*/ 207237 h 420659"/>
                <a:gd name="connsiteX200" fmla="*/ 1632153 w 3817880"/>
                <a:gd name="connsiteY200" fmla="*/ 222147 h 420659"/>
                <a:gd name="connsiteX201" fmla="*/ 1632153 w 3817880"/>
                <a:gd name="connsiteY201" fmla="*/ 204042 h 420659"/>
                <a:gd name="connsiteX202" fmla="*/ 1677414 w 3817880"/>
                <a:gd name="connsiteY202" fmla="*/ 192860 h 420659"/>
                <a:gd name="connsiteX203" fmla="*/ 1677414 w 3817880"/>
                <a:gd name="connsiteY203" fmla="*/ 178483 h 420659"/>
                <a:gd name="connsiteX204" fmla="*/ 1668362 w 3817880"/>
                <a:gd name="connsiteY204" fmla="*/ 140145 h 420659"/>
                <a:gd name="connsiteX205" fmla="*/ 1636946 w 3817880"/>
                <a:gd name="connsiteY205" fmla="*/ 130028 h 420659"/>
                <a:gd name="connsiteX206" fmla="*/ 1632686 w 3817880"/>
                <a:gd name="connsiteY206" fmla="*/ 130028 h 420659"/>
                <a:gd name="connsiteX207" fmla="*/ 1632686 w 3817880"/>
                <a:gd name="connsiteY207" fmla="*/ 110858 h 420659"/>
                <a:gd name="connsiteX208" fmla="*/ 1648660 w 3817880"/>
                <a:gd name="connsiteY208" fmla="*/ 109794 h 420659"/>
                <a:gd name="connsiteX209" fmla="*/ 1699246 w 3817880"/>
                <a:gd name="connsiteY209" fmla="*/ 125768 h 420659"/>
                <a:gd name="connsiteX210" fmla="*/ 1715220 w 3817880"/>
                <a:gd name="connsiteY210" fmla="*/ 174223 h 420659"/>
                <a:gd name="connsiteX211" fmla="*/ 1715220 w 3817880"/>
                <a:gd name="connsiteY211" fmla="*/ 300421 h 420659"/>
                <a:gd name="connsiteX212" fmla="*/ 1722143 w 3817880"/>
                <a:gd name="connsiteY212" fmla="*/ 308408 h 420659"/>
                <a:gd name="connsiteX213" fmla="*/ 1745572 w 3817880"/>
                <a:gd name="connsiteY213" fmla="*/ 310538 h 420659"/>
                <a:gd name="connsiteX214" fmla="*/ 1745572 w 3817880"/>
                <a:gd name="connsiteY214" fmla="*/ 326513 h 420659"/>
                <a:gd name="connsiteX215" fmla="*/ 1683804 w 3817880"/>
                <a:gd name="connsiteY215" fmla="*/ 326513 h 420659"/>
                <a:gd name="connsiteX216" fmla="*/ 1677947 w 3817880"/>
                <a:gd name="connsiteY216" fmla="*/ 300421 h 420659"/>
                <a:gd name="connsiteX217" fmla="*/ 1638543 w 3817880"/>
                <a:gd name="connsiteY217" fmla="*/ 321720 h 420659"/>
                <a:gd name="connsiteX218" fmla="*/ 1632686 w 3817880"/>
                <a:gd name="connsiteY218" fmla="*/ 323318 h 420659"/>
                <a:gd name="connsiteX219" fmla="*/ 1632686 w 3817880"/>
                <a:gd name="connsiteY219" fmla="*/ 323318 h 420659"/>
                <a:gd name="connsiteX220" fmla="*/ 2494771 w 3817880"/>
                <a:gd name="connsiteY220" fmla="*/ 15012 h 420659"/>
                <a:gd name="connsiteX221" fmla="*/ 2512875 w 3817880"/>
                <a:gd name="connsiteY221" fmla="*/ 22999 h 420659"/>
                <a:gd name="connsiteX222" fmla="*/ 2520862 w 3817880"/>
                <a:gd name="connsiteY222" fmla="*/ 41104 h 420659"/>
                <a:gd name="connsiteX223" fmla="*/ 2512875 w 3817880"/>
                <a:gd name="connsiteY223" fmla="*/ 58143 h 420659"/>
                <a:gd name="connsiteX224" fmla="*/ 2494771 w 3817880"/>
                <a:gd name="connsiteY224" fmla="*/ 66130 h 420659"/>
                <a:gd name="connsiteX225" fmla="*/ 2477731 w 3817880"/>
                <a:gd name="connsiteY225" fmla="*/ 58143 h 420659"/>
                <a:gd name="connsiteX226" fmla="*/ 2469744 w 3817880"/>
                <a:gd name="connsiteY226" fmla="*/ 41104 h 420659"/>
                <a:gd name="connsiteX227" fmla="*/ 2477731 w 3817880"/>
                <a:gd name="connsiteY227" fmla="*/ 22999 h 420659"/>
                <a:gd name="connsiteX228" fmla="*/ 2494771 w 3817880"/>
                <a:gd name="connsiteY228" fmla="*/ 15012 h 420659"/>
                <a:gd name="connsiteX229" fmla="*/ 2494771 w 3817880"/>
                <a:gd name="connsiteY229" fmla="*/ 15012 h 420659"/>
                <a:gd name="connsiteX230" fmla="*/ 2493706 w 3817880"/>
                <a:gd name="connsiteY230" fmla="*/ 112988 h 420659"/>
                <a:gd name="connsiteX231" fmla="*/ 2510745 w 3817880"/>
                <a:gd name="connsiteY231" fmla="*/ 112988 h 420659"/>
                <a:gd name="connsiteX232" fmla="*/ 2510745 w 3817880"/>
                <a:gd name="connsiteY232" fmla="*/ 299889 h 420659"/>
                <a:gd name="connsiteX233" fmla="*/ 2518732 w 3817880"/>
                <a:gd name="connsiteY233" fmla="*/ 307876 h 420659"/>
                <a:gd name="connsiteX234" fmla="*/ 2542162 w 3817880"/>
                <a:gd name="connsiteY234" fmla="*/ 310006 h 420659"/>
                <a:gd name="connsiteX235" fmla="*/ 2542162 w 3817880"/>
                <a:gd name="connsiteY235" fmla="*/ 325980 h 420659"/>
                <a:gd name="connsiteX236" fmla="*/ 2443120 w 3817880"/>
                <a:gd name="connsiteY236" fmla="*/ 325980 h 420659"/>
                <a:gd name="connsiteX237" fmla="*/ 2443120 w 3817880"/>
                <a:gd name="connsiteY237" fmla="*/ 310006 h 420659"/>
                <a:gd name="connsiteX238" fmla="*/ 2466549 w 3817880"/>
                <a:gd name="connsiteY238" fmla="*/ 307876 h 420659"/>
                <a:gd name="connsiteX239" fmla="*/ 2473472 w 3817880"/>
                <a:gd name="connsiteY239" fmla="*/ 299889 h 420659"/>
                <a:gd name="connsiteX240" fmla="*/ 2473472 w 3817880"/>
                <a:gd name="connsiteY240" fmla="*/ 142275 h 420659"/>
                <a:gd name="connsiteX241" fmla="*/ 2443120 w 3817880"/>
                <a:gd name="connsiteY241" fmla="*/ 142275 h 420659"/>
                <a:gd name="connsiteX242" fmla="*/ 2443120 w 3817880"/>
                <a:gd name="connsiteY242" fmla="*/ 127365 h 420659"/>
                <a:gd name="connsiteX243" fmla="*/ 2493706 w 3817880"/>
                <a:gd name="connsiteY243" fmla="*/ 112988 h 420659"/>
                <a:gd name="connsiteX244" fmla="*/ 2493706 w 3817880"/>
                <a:gd name="connsiteY244" fmla="*/ 112988 h 420659"/>
                <a:gd name="connsiteX245" fmla="*/ 2191790 w 3817880"/>
                <a:gd name="connsiteY245" fmla="*/ 325448 h 420659"/>
                <a:gd name="connsiteX246" fmla="*/ 2191790 w 3817880"/>
                <a:gd name="connsiteY246" fmla="*/ 309473 h 420659"/>
                <a:gd name="connsiteX247" fmla="*/ 2215219 w 3817880"/>
                <a:gd name="connsiteY247" fmla="*/ 307343 h 420659"/>
                <a:gd name="connsiteX248" fmla="*/ 2223206 w 3817880"/>
                <a:gd name="connsiteY248" fmla="*/ 299356 h 420659"/>
                <a:gd name="connsiteX249" fmla="*/ 2223206 w 3817880"/>
                <a:gd name="connsiteY249" fmla="*/ 141742 h 420659"/>
                <a:gd name="connsiteX250" fmla="*/ 2191790 w 3817880"/>
                <a:gd name="connsiteY250" fmla="*/ 141742 h 420659"/>
                <a:gd name="connsiteX251" fmla="*/ 2191790 w 3817880"/>
                <a:gd name="connsiteY251" fmla="*/ 127365 h 420659"/>
                <a:gd name="connsiteX252" fmla="*/ 2242376 w 3817880"/>
                <a:gd name="connsiteY252" fmla="*/ 112456 h 420659"/>
                <a:gd name="connsiteX253" fmla="*/ 2259415 w 3817880"/>
                <a:gd name="connsiteY253" fmla="*/ 112456 h 420659"/>
                <a:gd name="connsiteX254" fmla="*/ 2259415 w 3817880"/>
                <a:gd name="connsiteY254" fmla="*/ 135885 h 420659"/>
                <a:gd name="connsiteX255" fmla="*/ 2302013 w 3817880"/>
                <a:gd name="connsiteY255" fmla="*/ 115651 h 420659"/>
                <a:gd name="connsiteX256" fmla="*/ 2330235 w 3817880"/>
                <a:gd name="connsiteY256" fmla="*/ 108729 h 420659"/>
                <a:gd name="connsiteX257" fmla="*/ 2373898 w 3817880"/>
                <a:gd name="connsiteY257" fmla="*/ 126833 h 420659"/>
                <a:gd name="connsiteX258" fmla="*/ 2388275 w 3817880"/>
                <a:gd name="connsiteY258" fmla="*/ 176354 h 420659"/>
                <a:gd name="connsiteX259" fmla="*/ 2388275 w 3817880"/>
                <a:gd name="connsiteY259" fmla="*/ 298824 h 420659"/>
                <a:gd name="connsiteX260" fmla="*/ 2396262 w 3817880"/>
                <a:gd name="connsiteY260" fmla="*/ 306811 h 420659"/>
                <a:gd name="connsiteX261" fmla="*/ 2419691 w 3817880"/>
                <a:gd name="connsiteY261" fmla="*/ 308941 h 420659"/>
                <a:gd name="connsiteX262" fmla="*/ 2419691 w 3817880"/>
                <a:gd name="connsiteY262" fmla="*/ 324915 h 420659"/>
                <a:gd name="connsiteX263" fmla="*/ 2323845 w 3817880"/>
                <a:gd name="connsiteY263" fmla="*/ 324915 h 420659"/>
                <a:gd name="connsiteX264" fmla="*/ 2323845 w 3817880"/>
                <a:gd name="connsiteY264" fmla="*/ 308941 h 420659"/>
                <a:gd name="connsiteX265" fmla="*/ 2344079 w 3817880"/>
                <a:gd name="connsiteY265" fmla="*/ 306811 h 420659"/>
                <a:gd name="connsiteX266" fmla="*/ 2352066 w 3817880"/>
                <a:gd name="connsiteY266" fmla="*/ 298824 h 420659"/>
                <a:gd name="connsiteX267" fmla="*/ 2352066 w 3817880"/>
                <a:gd name="connsiteY267" fmla="*/ 182743 h 420659"/>
                <a:gd name="connsiteX268" fmla="*/ 2341949 w 3817880"/>
                <a:gd name="connsiteY268" fmla="*/ 147599 h 420659"/>
                <a:gd name="connsiteX269" fmla="*/ 2308403 w 3817880"/>
                <a:gd name="connsiteY269" fmla="*/ 137482 h 420659"/>
                <a:gd name="connsiteX270" fmla="*/ 2284974 w 3817880"/>
                <a:gd name="connsiteY270" fmla="*/ 140677 h 420659"/>
                <a:gd name="connsiteX271" fmla="*/ 2258882 w 3817880"/>
                <a:gd name="connsiteY271" fmla="*/ 151859 h 420659"/>
                <a:gd name="connsiteX272" fmla="*/ 2258882 w 3817880"/>
                <a:gd name="connsiteY272" fmla="*/ 298291 h 420659"/>
                <a:gd name="connsiteX273" fmla="*/ 2266870 w 3817880"/>
                <a:gd name="connsiteY273" fmla="*/ 306279 h 420659"/>
                <a:gd name="connsiteX274" fmla="*/ 2287104 w 3817880"/>
                <a:gd name="connsiteY274" fmla="*/ 308408 h 420659"/>
                <a:gd name="connsiteX275" fmla="*/ 2287104 w 3817880"/>
                <a:gd name="connsiteY275" fmla="*/ 324383 h 420659"/>
                <a:gd name="connsiteX276" fmla="*/ 2191790 w 3817880"/>
                <a:gd name="connsiteY276" fmla="*/ 324383 h 420659"/>
                <a:gd name="connsiteX277" fmla="*/ 2191790 w 3817880"/>
                <a:gd name="connsiteY277" fmla="*/ 325448 h 420659"/>
                <a:gd name="connsiteX278" fmla="*/ 1885614 w 3817880"/>
                <a:gd name="connsiteY278" fmla="*/ 31519 h 420659"/>
                <a:gd name="connsiteX279" fmla="*/ 1992642 w 3817880"/>
                <a:gd name="connsiteY279" fmla="*/ 31519 h 420659"/>
                <a:gd name="connsiteX280" fmla="*/ 1992642 w 3817880"/>
                <a:gd name="connsiteY280" fmla="*/ 48558 h 420659"/>
                <a:gd name="connsiteX281" fmla="*/ 1965486 w 3817880"/>
                <a:gd name="connsiteY281" fmla="*/ 50688 h 420659"/>
                <a:gd name="connsiteX282" fmla="*/ 1958563 w 3817880"/>
                <a:gd name="connsiteY282" fmla="*/ 57610 h 420659"/>
                <a:gd name="connsiteX283" fmla="*/ 1958563 w 3817880"/>
                <a:gd name="connsiteY283" fmla="*/ 216289 h 420659"/>
                <a:gd name="connsiteX284" fmla="*/ 1976668 w 3817880"/>
                <a:gd name="connsiteY284" fmla="*/ 282849 h 420659"/>
                <a:gd name="connsiteX285" fmla="*/ 2036306 w 3817880"/>
                <a:gd name="connsiteY285" fmla="*/ 303084 h 420659"/>
                <a:gd name="connsiteX286" fmla="*/ 2095944 w 3817880"/>
                <a:gd name="connsiteY286" fmla="*/ 282849 h 420659"/>
                <a:gd name="connsiteX287" fmla="*/ 2114048 w 3817880"/>
                <a:gd name="connsiteY287" fmla="*/ 216289 h 420659"/>
                <a:gd name="connsiteX288" fmla="*/ 2114048 w 3817880"/>
                <a:gd name="connsiteY288" fmla="*/ 60805 h 420659"/>
                <a:gd name="connsiteX289" fmla="*/ 2106061 w 3817880"/>
                <a:gd name="connsiteY289" fmla="*/ 52818 h 420659"/>
                <a:gd name="connsiteX290" fmla="*/ 2078904 w 3817880"/>
                <a:gd name="connsiteY290" fmla="*/ 48558 h 420659"/>
                <a:gd name="connsiteX291" fmla="*/ 2078904 w 3817880"/>
                <a:gd name="connsiteY291" fmla="*/ 31519 h 420659"/>
                <a:gd name="connsiteX292" fmla="*/ 2172088 w 3817880"/>
                <a:gd name="connsiteY292" fmla="*/ 31519 h 420659"/>
                <a:gd name="connsiteX293" fmla="*/ 2172088 w 3817880"/>
                <a:gd name="connsiteY293" fmla="*/ 48558 h 420659"/>
                <a:gd name="connsiteX294" fmla="*/ 2144932 w 3817880"/>
                <a:gd name="connsiteY294" fmla="*/ 52818 h 420659"/>
                <a:gd name="connsiteX295" fmla="*/ 2136944 w 3817880"/>
                <a:gd name="connsiteY295" fmla="*/ 60805 h 420659"/>
                <a:gd name="connsiteX296" fmla="*/ 2136944 w 3817880"/>
                <a:gd name="connsiteY296" fmla="*/ 219484 h 420659"/>
                <a:gd name="connsiteX297" fmla="*/ 2132685 w 3817880"/>
                <a:gd name="connsiteY297" fmla="*/ 267940 h 420659"/>
                <a:gd name="connsiteX298" fmla="*/ 2118308 w 3817880"/>
                <a:gd name="connsiteY298" fmla="*/ 297226 h 420659"/>
                <a:gd name="connsiteX299" fmla="*/ 2081034 w 3817880"/>
                <a:gd name="connsiteY299" fmla="*/ 320655 h 420659"/>
                <a:gd name="connsiteX300" fmla="*/ 2028319 w 3817880"/>
                <a:gd name="connsiteY300" fmla="*/ 329708 h 420659"/>
                <a:gd name="connsiteX301" fmla="*/ 1974538 w 3817880"/>
                <a:gd name="connsiteY301" fmla="*/ 320655 h 420659"/>
                <a:gd name="connsiteX302" fmla="*/ 1937264 w 3817880"/>
                <a:gd name="connsiteY302" fmla="*/ 297226 h 420659"/>
                <a:gd name="connsiteX303" fmla="*/ 1922888 w 3817880"/>
                <a:gd name="connsiteY303" fmla="*/ 267940 h 420659"/>
                <a:gd name="connsiteX304" fmla="*/ 1918627 w 3817880"/>
                <a:gd name="connsiteY304" fmla="*/ 219484 h 420659"/>
                <a:gd name="connsiteX305" fmla="*/ 1918627 w 3817880"/>
                <a:gd name="connsiteY305" fmla="*/ 57610 h 420659"/>
                <a:gd name="connsiteX306" fmla="*/ 1910640 w 3817880"/>
                <a:gd name="connsiteY306" fmla="*/ 50688 h 420659"/>
                <a:gd name="connsiteX307" fmla="*/ 1885614 w 3817880"/>
                <a:gd name="connsiteY307" fmla="*/ 48558 h 420659"/>
                <a:gd name="connsiteX308" fmla="*/ 1885614 w 3817880"/>
                <a:gd name="connsiteY308" fmla="*/ 31519 h 420659"/>
                <a:gd name="connsiteX309" fmla="*/ 1632686 w 3817880"/>
                <a:gd name="connsiteY309" fmla="*/ 110326 h 420659"/>
                <a:gd name="connsiteX310" fmla="*/ 1632686 w 3817880"/>
                <a:gd name="connsiteY310" fmla="*/ 129495 h 420659"/>
                <a:gd name="connsiteX311" fmla="*/ 1621504 w 3817880"/>
                <a:gd name="connsiteY311" fmla="*/ 130560 h 420659"/>
                <a:gd name="connsiteX312" fmla="*/ 1604464 w 3817880"/>
                <a:gd name="connsiteY312" fmla="*/ 136418 h 420659"/>
                <a:gd name="connsiteX313" fmla="*/ 1604464 w 3817880"/>
                <a:gd name="connsiteY313" fmla="*/ 173691 h 420659"/>
                <a:gd name="connsiteX314" fmla="*/ 1574113 w 3817880"/>
                <a:gd name="connsiteY314" fmla="*/ 173691 h 420659"/>
                <a:gd name="connsiteX315" fmla="*/ 1562931 w 3817880"/>
                <a:gd name="connsiteY315" fmla="*/ 170496 h 420659"/>
                <a:gd name="connsiteX316" fmla="*/ 1560801 w 3817880"/>
                <a:gd name="connsiteY316" fmla="*/ 160379 h 420659"/>
                <a:gd name="connsiteX317" fmla="*/ 1584230 w 3817880"/>
                <a:gd name="connsiteY317" fmla="*/ 124170 h 420659"/>
                <a:gd name="connsiteX318" fmla="*/ 1632686 w 3817880"/>
                <a:gd name="connsiteY318" fmla="*/ 110326 h 420659"/>
                <a:gd name="connsiteX319" fmla="*/ 1632686 w 3817880"/>
                <a:gd name="connsiteY319" fmla="*/ 110326 h 420659"/>
                <a:gd name="connsiteX320" fmla="*/ 1632686 w 3817880"/>
                <a:gd name="connsiteY320" fmla="*/ 204042 h 420659"/>
                <a:gd name="connsiteX321" fmla="*/ 1632686 w 3817880"/>
                <a:gd name="connsiteY321" fmla="*/ 222147 h 420659"/>
                <a:gd name="connsiteX322" fmla="*/ 1605529 w 3817880"/>
                <a:gd name="connsiteY322" fmla="*/ 235459 h 420659"/>
                <a:gd name="connsiteX323" fmla="*/ 1587425 w 3817880"/>
                <a:gd name="connsiteY323" fmla="*/ 269005 h 420659"/>
                <a:gd name="connsiteX324" fmla="*/ 1597542 w 3817880"/>
                <a:gd name="connsiteY324" fmla="*/ 295096 h 420659"/>
                <a:gd name="connsiteX325" fmla="*/ 1623634 w 3817880"/>
                <a:gd name="connsiteY325" fmla="*/ 304149 h 420659"/>
                <a:gd name="connsiteX326" fmla="*/ 1632686 w 3817880"/>
                <a:gd name="connsiteY326" fmla="*/ 304149 h 420659"/>
                <a:gd name="connsiteX327" fmla="*/ 1632686 w 3817880"/>
                <a:gd name="connsiteY327" fmla="*/ 323318 h 420659"/>
                <a:gd name="connsiteX328" fmla="*/ 1605529 w 3817880"/>
                <a:gd name="connsiteY328" fmla="*/ 327578 h 420659"/>
                <a:gd name="connsiteX329" fmla="*/ 1565061 w 3817880"/>
                <a:gd name="connsiteY329" fmla="*/ 313201 h 420659"/>
                <a:gd name="connsiteX330" fmla="*/ 1549087 w 3817880"/>
                <a:gd name="connsiteY330" fmla="*/ 272732 h 420659"/>
                <a:gd name="connsiteX331" fmla="*/ 1572516 w 3817880"/>
                <a:gd name="connsiteY331" fmla="*/ 227471 h 420659"/>
                <a:gd name="connsiteX332" fmla="*/ 1632686 w 3817880"/>
                <a:gd name="connsiteY332" fmla="*/ 204042 h 420659"/>
                <a:gd name="connsiteX333" fmla="*/ 1632686 w 3817880"/>
                <a:gd name="connsiteY333" fmla="*/ 204042 h 420659"/>
                <a:gd name="connsiteX334" fmla="*/ 913306 w 3817880"/>
                <a:gd name="connsiteY334" fmla="*/ 420229 h 420659"/>
                <a:gd name="connsiteX335" fmla="*/ 913306 w 3817880"/>
                <a:gd name="connsiteY335" fmla="*/ 401060 h 420659"/>
                <a:gd name="connsiteX336" fmla="*/ 917565 w 3817880"/>
                <a:gd name="connsiteY336" fmla="*/ 401060 h 420659"/>
                <a:gd name="connsiteX337" fmla="*/ 963891 w 3817880"/>
                <a:gd name="connsiteY337" fmla="*/ 387748 h 420659"/>
                <a:gd name="connsiteX338" fmla="*/ 983061 w 3817880"/>
                <a:gd name="connsiteY338" fmla="*/ 354202 h 420659"/>
                <a:gd name="connsiteX339" fmla="*/ 975073 w 3817880"/>
                <a:gd name="connsiteY339" fmla="*/ 332903 h 420659"/>
                <a:gd name="connsiteX340" fmla="*/ 937800 w 3817880"/>
                <a:gd name="connsiteY340" fmla="*/ 320655 h 420659"/>
                <a:gd name="connsiteX341" fmla="*/ 912773 w 3817880"/>
                <a:gd name="connsiteY341" fmla="*/ 316396 h 420659"/>
                <a:gd name="connsiteX342" fmla="*/ 912773 w 3817880"/>
                <a:gd name="connsiteY342" fmla="*/ 284979 h 420659"/>
                <a:gd name="connsiteX343" fmla="*/ 940995 w 3817880"/>
                <a:gd name="connsiteY343" fmla="*/ 289239 h 420659"/>
                <a:gd name="connsiteX344" fmla="*/ 998502 w 3817880"/>
                <a:gd name="connsiteY344" fmla="*/ 308408 h 420659"/>
                <a:gd name="connsiteX345" fmla="*/ 1015542 w 3817880"/>
                <a:gd name="connsiteY345" fmla="*/ 343552 h 420659"/>
                <a:gd name="connsiteX346" fmla="*/ 1008620 w 3817880"/>
                <a:gd name="connsiteY346" fmla="*/ 369644 h 420659"/>
                <a:gd name="connsiteX347" fmla="*/ 988385 w 3817880"/>
                <a:gd name="connsiteY347" fmla="*/ 393073 h 420659"/>
                <a:gd name="connsiteX348" fmla="*/ 948982 w 3817880"/>
                <a:gd name="connsiteY348" fmla="*/ 414372 h 420659"/>
                <a:gd name="connsiteX349" fmla="*/ 913306 w 3817880"/>
                <a:gd name="connsiteY349" fmla="*/ 420229 h 420659"/>
                <a:gd name="connsiteX350" fmla="*/ 913306 w 3817880"/>
                <a:gd name="connsiteY350" fmla="*/ 420229 h 420659"/>
                <a:gd name="connsiteX351" fmla="*/ 913306 w 3817880"/>
                <a:gd name="connsiteY351" fmla="*/ 252498 h 420659"/>
                <a:gd name="connsiteX352" fmla="*/ 913306 w 3817880"/>
                <a:gd name="connsiteY352" fmla="*/ 234394 h 420659"/>
                <a:gd name="connsiteX353" fmla="*/ 913306 w 3817880"/>
                <a:gd name="connsiteY353" fmla="*/ 234394 h 420659"/>
                <a:gd name="connsiteX354" fmla="*/ 944722 w 3817880"/>
                <a:gd name="connsiteY354" fmla="*/ 219484 h 420659"/>
                <a:gd name="connsiteX355" fmla="*/ 955904 w 3817880"/>
                <a:gd name="connsiteY355" fmla="*/ 181146 h 420659"/>
                <a:gd name="connsiteX356" fmla="*/ 944722 w 3817880"/>
                <a:gd name="connsiteY356" fmla="*/ 141742 h 420659"/>
                <a:gd name="connsiteX357" fmla="*/ 913306 w 3817880"/>
                <a:gd name="connsiteY357" fmla="*/ 127365 h 420659"/>
                <a:gd name="connsiteX358" fmla="*/ 913306 w 3817880"/>
                <a:gd name="connsiteY358" fmla="*/ 127365 h 420659"/>
                <a:gd name="connsiteX359" fmla="*/ 913306 w 3817880"/>
                <a:gd name="connsiteY359" fmla="*/ 110326 h 420659"/>
                <a:gd name="connsiteX360" fmla="*/ 917565 w 3817880"/>
                <a:gd name="connsiteY360" fmla="*/ 109261 h 420659"/>
                <a:gd name="connsiteX361" fmla="*/ 942592 w 3817880"/>
                <a:gd name="connsiteY361" fmla="*/ 112456 h 420659"/>
                <a:gd name="connsiteX362" fmla="*/ 967619 w 3817880"/>
                <a:gd name="connsiteY362" fmla="*/ 122573 h 420659"/>
                <a:gd name="connsiteX363" fmla="*/ 1030451 w 3817880"/>
                <a:gd name="connsiteY363" fmla="*/ 122573 h 420659"/>
                <a:gd name="connsiteX364" fmla="*/ 1030451 w 3817880"/>
                <a:gd name="connsiteY364" fmla="*/ 142807 h 420659"/>
                <a:gd name="connsiteX365" fmla="*/ 981996 w 3817880"/>
                <a:gd name="connsiteY365" fmla="*/ 142807 h 420659"/>
                <a:gd name="connsiteX366" fmla="*/ 991048 w 3817880"/>
                <a:gd name="connsiteY366" fmla="*/ 161976 h 420659"/>
                <a:gd name="connsiteX367" fmla="*/ 994243 w 3817880"/>
                <a:gd name="connsiteY367" fmla="*/ 183276 h 420659"/>
                <a:gd name="connsiteX368" fmla="*/ 970813 w 3817880"/>
                <a:gd name="connsiteY368" fmla="*/ 232796 h 420659"/>
                <a:gd name="connsiteX369" fmla="*/ 913306 w 3817880"/>
                <a:gd name="connsiteY369" fmla="*/ 252498 h 420659"/>
                <a:gd name="connsiteX370" fmla="*/ 913306 w 3817880"/>
                <a:gd name="connsiteY370" fmla="*/ 252498 h 420659"/>
                <a:gd name="connsiteX371" fmla="*/ 1344082 w 3817880"/>
                <a:gd name="connsiteY371" fmla="*/ 109261 h 420659"/>
                <a:gd name="connsiteX372" fmla="*/ 1361121 w 3817880"/>
                <a:gd name="connsiteY372" fmla="*/ 109261 h 420659"/>
                <a:gd name="connsiteX373" fmla="*/ 1361121 w 3817880"/>
                <a:gd name="connsiteY373" fmla="*/ 254628 h 420659"/>
                <a:gd name="connsiteX374" fmla="*/ 1371238 w 3817880"/>
                <a:gd name="connsiteY374" fmla="*/ 290837 h 420659"/>
                <a:gd name="connsiteX375" fmla="*/ 1402655 w 3817880"/>
                <a:gd name="connsiteY375" fmla="*/ 302019 h 420659"/>
                <a:gd name="connsiteX376" fmla="*/ 1427681 w 3817880"/>
                <a:gd name="connsiteY376" fmla="*/ 298824 h 420659"/>
                <a:gd name="connsiteX377" fmla="*/ 1453773 w 3817880"/>
                <a:gd name="connsiteY377" fmla="*/ 288707 h 420659"/>
                <a:gd name="connsiteX378" fmla="*/ 1453773 w 3817880"/>
                <a:gd name="connsiteY378" fmla="*/ 140145 h 420659"/>
                <a:gd name="connsiteX379" fmla="*/ 1422889 w 3817880"/>
                <a:gd name="connsiteY379" fmla="*/ 140145 h 420659"/>
                <a:gd name="connsiteX380" fmla="*/ 1422889 w 3817880"/>
                <a:gd name="connsiteY380" fmla="*/ 126833 h 420659"/>
                <a:gd name="connsiteX381" fmla="*/ 1473474 w 3817880"/>
                <a:gd name="connsiteY381" fmla="*/ 109794 h 420659"/>
                <a:gd name="connsiteX382" fmla="*/ 1490514 w 3817880"/>
                <a:gd name="connsiteY382" fmla="*/ 109794 h 420659"/>
                <a:gd name="connsiteX383" fmla="*/ 1490514 w 3817880"/>
                <a:gd name="connsiteY383" fmla="*/ 299889 h 420659"/>
                <a:gd name="connsiteX384" fmla="*/ 1498501 w 3817880"/>
                <a:gd name="connsiteY384" fmla="*/ 307876 h 420659"/>
                <a:gd name="connsiteX385" fmla="*/ 1518735 w 3817880"/>
                <a:gd name="connsiteY385" fmla="*/ 310006 h 420659"/>
                <a:gd name="connsiteX386" fmla="*/ 1518735 w 3817880"/>
                <a:gd name="connsiteY386" fmla="*/ 325980 h 420659"/>
                <a:gd name="connsiteX387" fmla="*/ 1453240 w 3817880"/>
                <a:gd name="connsiteY387" fmla="*/ 325980 h 420659"/>
                <a:gd name="connsiteX388" fmla="*/ 1453240 w 3817880"/>
                <a:gd name="connsiteY388" fmla="*/ 300954 h 420659"/>
                <a:gd name="connsiteX389" fmla="*/ 1415967 w 3817880"/>
                <a:gd name="connsiteY389" fmla="*/ 322253 h 420659"/>
                <a:gd name="connsiteX390" fmla="*/ 1382421 w 3817880"/>
                <a:gd name="connsiteY390" fmla="*/ 329175 h 420659"/>
                <a:gd name="connsiteX391" fmla="*/ 1339822 w 3817880"/>
                <a:gd name="connsiteY391" fmla="*/ 312136 h 420659"/>
                <a:gd name="connsiteX392" fmla="*/ 1323848 w 3817880"/>
                <a:gd name="connsiteY392" fmla="*/ 262615 h 420659"/>
                <a:gd name="connsiteX393" fmla="*/ 1323848 w 3817880"/>
                <a:gd name="connsiteY393" fmla="*/ 140145 h 420659"/>
                <a:gd name="connsiteX394" fmla="*/ 1292431 w 3817880"/>
                <a:gd name="connsiteY394" fmla="*/ 140145 h 420659"/>
                <a:gd name="connsiteX395" fmla="*/ 1292431 w 3817880"/>
                <a:gd name="connsiteY395" fmla="*/ 126833 h 420659"/>
                <a:gd name="connsiteX396" fmla="*/ 1344082 w 3817880"/>
                <a:gd name="connsiteY396" fmla="*/ 109261 h 420659"/>
                <a:gd name="connsiteX397" fmla="*/ 1344082 w 3817880"/>
                <a:gd name="connsiteY397" fmla="*/ 109261 h 420659"/>
                <a:gd name="connsiteX398" fmla="*/ 1096479 w 3817880"/>
                <a:gd name="connsiteY398" fmla="*/ 2233 h 420659"/>
                <a:gd name="connsiteX399" fmla="*/ 1113518 w 3817880"/>
                <a:gd name="connsiteY399" fmla="*/ 2233 h 420659"/>
                <a:gd name="connsiteX400" fmla="*/ 1113518 w 3817880"/>
                <a:gd name="connsiteY400" fmla="*/ 136418 h 420659"/>
                <a:gd name="connsiteX401" fmla="*/ 1155052 w 3817880"/>
                <a:gd name="connsiteY401" fmla="*/ 116183 h 420659"/>
                <a:gd name="connsiteX402" fmla="*/ 1184338 w 3817880"/>
                <a:gd name="connsiteY402" fmla="*/ 109261 h 420659"/>
                <a:gd name="connsiteX403" fmla="*/ 1228001 w 3817880"/>
                <a:gd name="connsiteY403" fmla="*/ 127365 h 420659"/>
                <a:gd name="connsiteX404" fmla="*/ 1242911 w 3817880"/>
                <a:gd name="connsiteY404" fmla="*/ 176886 h 420659"/>
                <a:gd name="connsiteX405" fmla="*/ 1242911 w 3817880"/>
                <a:gd name="connsiteY405" fmla="*/ 299356 h 420659"/>
                <a:gd name="connsiteX406" fmla="*/ 1250898 w 3817880"/>
                <a:gd name="connsiteY406" fmla="*/ 307343 h 420659"/>
                <a:gd name="connsiteX407" fmla="*/ 1273262 w 3817880"/>
                <a:gd name="connsiteY407" fmla="*/ 309473 h 420659"/>
                <a:gd name="connsiteX408" fmla="*/ 1273262 w 3817880"/>
                <a:gd name="connsiteY408" fmla="*/ 325448 h 420659"/>
                <a:gd name="connsiteX409" fmla="*/ 1178480 w 3817880"/>
                <a:gd name="connsiteY409" fmla="*/ 325448 h 420659"/>
                <a:gd name="connsiteX410" fmla="*/ 1178480 w 3817880"/>
                <a:gd name="connsiteY410" fmla="*/ 309473 h 420659"/>
                <a:gd name="connsiteX411" fmla="*/ 1198715 w 3817880"/>
                <a:gd name="connsiteY411" fmla="*/ 307343 h 420659"/>
                <a:gd name="connsiteX412" fmla="*/ 1205637 w 3817880"/>
                <a:gd name="connsiteY412" fmla="*/ 299356 h 420659"/>
                <a:gd name="connsiteX413" fmla="*/ 1205637 w 3817880"/>
                <a:gd name="connsiteY413" fmla="*/ 183276 h 420659"/>
                <a:gd name="connsiteX414" fmla="*/ 1195520 w 3817880"/>
                <a:gd name="connsiteY414" fmla="*/ 148132 h 420659"/>
                <a:gd name="connsiteX415" fmla="*/ 1161974 w 3817880"/>
                <a:gd name="connsiteY415" fmla="*/ 138015 h 420659"/>
                <a:gd name="connsiteX416" fmla="*/ 1139610 w 3817880"/>
                <a:gd name="connsiteY416" fmla="*/ 141210 h 420659"/>
                <a:gd name="connsiteX417" fmla="*/ 1113518 w 3817880"/>
                <a:gd name="connsiteY417" fmla="*/ 152392 h 420659"/>
                <a:gd name="connsiteX418" fmla="*/ 1113518 w 3817880"/>
                <a:gd name="connsiteY418" fmla="*/ 298824 h 420659"/>
                <a:gd name="connsiteX419" fmla="*/ 1121505 w 3817880"/>
                <a:gd name="connsiteY419" fmla="*/ 306811 h 420659"/>
                <a:gd name="connsiteX420" fmla="*/ 1141740 w 3817880"/>
                <a:gd name="connsiteY420" fmla="*/ 308941 h 420659"/>
                <a:gd name="connsiteX421" fmla="*/ 1141740 w 3817880"/>
                <a:gd name="connsiteY421" fmla="*/ 324915 h 420659"/>
                <a:gd name="connsiteX422" fmla="*/ 1045893 w 3817880"/>
                <a:gd name="connsiteY422" fmla="*/ 324915 h 420659"/>
                <a:gd name="connsiteX423" fmla="*/ 1045893 w 3817880"/>
                <a:gd name="connsiteY423" fmla="*/ 308941 h 420659"/>
                <a:gd name="connsiteX424" fmla="*/ 1069322 w 3817880"/>
                <a:gd name="connsiteY424" fmla="*/ 306811 h 420659"/>
                <a:gd name="connsiteX425" fmla="*/ 1076245 w 3817880"/>
                <a:gd name="connsiteY425" fmla="*/ 298824 h 420659"/>
                <a:gd name="connsiteX426" fmla="*/ 1076245 w 3817880"/>
                <a:gd name="connsiteY426" fmla="*/ 31519 h 420659"/>
                <a:gd name="connsiteX427" fmla="*/ 1042698 w 3817880"/>
                <a:gd name="connsiteY427" fmla="*/ 31519 h 420659"/>
                <a:gd name="connsiteX428" fmla="*/ 1042698 w 3817880"/>
                <a:gd name="connsiteY428" fmla="*/ 18207 h 420659"/>
                <a:gd name="connsiteX429" fmla="*/ 1096479 w 3817880"/>
                <a:gd name="connsiteY429" fmla="*/ 2233 h 420659"/>
                <a:gd name="connsiteX430" fmla="*/ 913306 w 3817880"/>
                <a:gd name="connsiteY430" fmla="*/ 110326 h 420659"/>
                <a:gd name="connsiteX431" fmla="*/ 913306 w 3817880"/>
                <a:gd name="connsiteY431" fmla="*/ 127365 h 420659"/>
                <a:gd name="connsiteX432" fmla="*/ 881889 w 3817880"/>
                <a:gd name="connsiteY432" fmla="*/ 141742 h 420659"/>
                <a:gd name="connsiteX433" fmla="*/ 870707 w 3817880"/>
                <a:gd name="connsiteY433" fmla="*/ 181146 h 420659"/>
                <a:gd name="connsiteX434" fmla="*/ 882954 w 3817880"/>
                <a:gd name="connsiteY434" fmla="*/ 219484 h 420659"/>
                <a:gd name="connsiteX435" fmla="*/ 913306 w 3817880"/>
                <a:gd name="connsiteY435" fmla="*/ 234394 h 420659"/>
                <a:gd name="connsiteX436" fmla="*/ 913306 w 3817880"/>
                <a:gd name="connsiteY436" fmla="*/ 252498 h 420659"/>
                <a:gd name="connsiteX437" fmla="*/ 910111 w 3817880"/>
                <a:gd name="connsiteY437" fmla="*/ 252498 h 420659"/>
                <a:gd name="connsiteX438" fmla="*/ 903189 w 3817880"/>
                <a:gd name="connsiteY438" fmla="*/ 252498 h 420659"/>
                <a:gd name="connsiteX439" fmla="*/ 898929 w 3817880"/>
                <a:gd name="connsiteY439" fmla="*/ 261550 h 420659"/>
                <a:gd name="connsiteX440" fmla="*/ 897864 w 3817880"/>
                <a:gd name="connsiteY440" fmla="*/ 271667 h 420659"/>
                <a:gd name="connsiteX441" fmla="*/ 898929 w 3817880"/>
                <a:gd name="connsiteY441" fmla="*/ 278590 h 420659"/>
                <a:gd name="connsiteX442" fmla="*/ 898929 w 3817880"/>
                <a:gd name="connsiteY442" fmla="*/ 281784 h 420659"/>
                <a:gd name="connsiteX443" fmla="*/ 913838 w 3817880"/>
                <a:gd name="connsiteY443" fmla="*/ 283914 h 420659"/>
                <a:gd name="connsiteX444" fmla="*/ 913838 w 3817880"/>
                <a:gd name="connsiteY444" fmla="*/ 315331 h 420659"/>
                <a:gd name="connsiteX445" fmla="*/ 896799 w 3817880"/>
                <a:gd name="connsiteY445" fmla="*/ 312136 h 420659"/>
                <a:gd name="connsiteX446" fmla="*/ 868577 w 3817880"/>
                <a:gd name="connsiteY446" fmla="*/ 329175 h 420659"/>
                <a:gd name="connsiteX447" fmla="*/ 858460 w 3817880"/>
                <a:gd name="connsiteY447" fmla="*/ 355267 h 420659"/>
                <a:gd name="connsiteX448" fmla="*/ 875500 w 3817880"/>
                <a:gd name="connsiteY448" fmla="*/ 387748 h 420659"/>
                <a:gd name="connsiteX449" fmla="*/ 913838 w 3817880"/>
                <a:gd name="connsiteY449" fmla="*/ 401060 h 420659"/>
                <a:gd name="connsiteX450" fmla="*/ 913838 w 3817880"/>
                <a:gd name="connsiteY450" fmla="*/ 420229 h 420659"/>
                <a:gd name="connsiteX451" fmla="*/ 902656 w 3817880"/>
                <a:gd name="connsiteY451" fmla="*/ 420229 h 420659"/>
                <a:gd name="connsiteX452" fmla="*/ 845148 w 3817880"/>
                <a:gd name="connsiteY452" fmla="*/ 405852 h 420659"/>
                <a:gd name="connsiteX453" fmla="*/ 823849 w 3817880"/>
                <a:gd name="connsiteY453" fmla="*/ 364319 h 420659"/>
                <a:gd name="connsiteX454" fmla="*/ 836096 w 3817880"/>
                <a:gd name="connsiteY454" fmla="*/ 329175 h 420659"/>
                <a:gd name="connsiteX455" fmla="*/ 871240 w 3817880"/>
                <a:gd name="connsiteY455" fmla="*/ 310006 h 420659"/>
                <a:gd name="connsiteX456" fmla="*/ 868045 w 3817880"/>
                <a:gd name="connsiteY456" fmla="*/ 299889 h 420659"/>
                <a:gd name="connsiteX457" fmla="*/ 866980 w 3817880"/>
                <a:gd name="connsiteY457" fmla="*/ 289772 h 420659"/>
                <a:gd name="connsiteX458" fmla="*/ 872837 w 3817880"/>
                <a:gd name="connsiteY458" fmla="*/ 271667 h 420659"/>
                <a:gd name="connsiteX459" fmla="*/ 888812 w 3817880"/>
                <a:gd name="connsiteY459" fmla="*/ 249303 h 420659"/>
                <a:gd name="connsiteX460" fmla="*/ 848343 w 3817880"/>
                <a:gd name="connsiteY460" fmla="*/ 225874 h 420659"/>
                <a:gd name="connsiteX461" fmla="*/ 833966 w 3817880"/>
                <a:gd name="connsiteY461" fmla="*/ 183276 h 420659"/>
                <a:gd name="connsiteX462" fmla="*/ 857395 w 3817880"/>
                <a:gd name="connsiteY462" fmla="*/ 130560 h 420659"/>
                <a:gd name="connsiteX463" fmla="*/ 913306 w 3817880"/>
                <a:gd name="connsiteY463" fmla="*/ 110326 h 420659"/>
                <a:gd name="connsiteX464" fmla="*/ 913306 w 3817880"/>
                <a:gd name="connsiteY464" fmla="*/ 110326 h 420659"/>
                <a:gd name="connsiteX465" fmla="*/ 569856 w 3817880"/>
                <a:gd name="connsiteY465" fmla="*/ 325448 h 420659"/>
                <a:gd name="connsiteX466" fmla="*/ 569856 w 3817880"/>
                <a:gd name="connsiteY466" fmla="*/ 309473 h 420659"/>
                <a:gd name="connsiteX467" fmla="*/ 593285 w 3817880"/>
                <a:gd name="connsiteY467" fmla="*/ 307343 h 420659"/>
                <a:gd name="connsiteX468" fmla="*/ 601272 w 3817880"/>
                <a:gd name="connsiteY468" fmla="*/ 299356 h 420659"/>
                <a:gd name="connsiteX469" fmla="*/ 601272 w 3817880"/>
                <a:gd name="connsiteY469" fmla="*/ 141742 h 420659"/>
                <a:gd name="connsiteX470" fmla="*/ 569856 w 3817880"/>
                <a:gd name="connsiteY470" fmla="*/ 141742 h 420659"/>
                <a:gd name="connsiteX471" fmla="*/ 569856 w 3817880"/>
                <a:gd name="connsiteY471" fmla="*/ 127365 h 420659"/>
                <a:gd name="connsiteX472" fmla="*/ 620442 w 3817880"/>
                <a:gd name="connsiteY472" fmla="*/ 112456 h 420659"/>
                <a:gd name="connsiteX473" fmla="*/ 637481 w 3817880"/>
                <a:gd name="connsiteY473" fmla="*/ 112456 h 420659"/>
                <a:gd name="connsiteX474" fmla="*/ 637481 w 3817880"/>
                <a:gd name="connsiteY474" fmla="*/ 135885 h 420659"/>
                <a:gd name="connsiteX475" fmla="*/ 680079 w 3817880"/>
                <a:gd name="connsiteY475" fmla="*/ 115651 h 420659"/>
                <a:gd name="connsiteX476" fmla="*/ 708301 w 3817880"/>
                <a:gd name="connsiteY476" fmla="*/ 108729 h 420659"/>
                <a:gd name="connsiteX477" fmla="*/ 751964 w 3817880"/>
                <a:gd name="connsiteY477" fmla="*/ 126833 h 420659"/>
                <a:gd name="connsiteX478" fmla="*/ 766341 w 3817880"/>
                <a:gd name="connsiteY478" fmla="*/ 176354 h 420659"/>
                <a:gd name="connsiteX479" fmla="*/ 766341 w 3817880"/>
                <a:gd name="connsiteY479" fmla="*/ 298824 h 420659"/>
                <a:gd name="connsiteX480" fmla="*/ 774328 w 3817880"/>
                <a:gd name="connsiteY480" fmla="*/ 306811 h 420659"/>
                <a:gd name="connsiteX481" fmla="*/ 797757 w 3817880"/>
                <a:gd name="connsiteY481" fmla="*/ 308941 h 420659"/>
                <a:gd name="connsiteX482" fmla="*/ 797757 w 3817880"/>
                <a:gd name="connsiteY482" fmla="*/ 324915 h 420659"/>
                <a:gd name="connsiteX483" fmla="*/ 700846 w 3817880"/>
                <a:gd name="connsiteY483" fmla="*/ 324915 h 420659"/>
                <a:gd name="connsiteX484" fmla="*/ 700846 w 3817880"/>
                <a:gd name="connsiteY484" fmla="*/ 308941 h 420659"/>
                <a:gd name="connsiteX485" fmla="*/ 722145 w 3817880"/>
                <a:gd name="connsiteY485" fmla="*/ 306811 h 420659"/>
                <a:gd name="connsiteX486" fmla="*/ 730133 w 3817880"/>
                <a:gd name="connsiteY486" fmla="*/ 298824 h 420659"/>
                <a:gd name="connsiteX487" fmla="*/ 730133 w 3817880"/>
                <a:gd name="connsiteY487" fmla="*/ 182743 h 420659"/>
                <a:gd name="connsiteX488" fmla="*/ 720015 w 3817880"/>
                <a:gd name="connsiteY488" fmla="*/ 147599 h 420659"/>
                <a:gd name="connsiteX489" fmla="*/ 684872 w 3817880"/>
                <a:gd name="connsiteY489" fmla="*/ 137482 h 420659"/>
                <a:gd name="connsiteX490" fmla="*/ 662508 w 3817880"/>
                <a:gd name="connsiteY490" fmla="*/ 140677 h 420659"/>
                <a:gd name="connsiteX491" fmla="*/ 636416 w 3817880"/>
                <a:gd name="connsiteY491" fmla="*/ 151859 h 420659"/>
                <a:gd name="connsiteX492" fmla="*/ 636416 w 3817880"/>
                <a:gd name="connsiteY492" fmla="*/ 298291 h 420659"/>
                <a:gd name="connsiteX493" fmla="*/ 644403 w 3817880"/>
                <a:gd name="connsiteY493" fmla="*/ 306279 h 420659"/>
                <a:gd name="connsiteX494" fmla="*/ 664637 w 3817880"/>
                <a:gd name="connsiteY494" fmla="*/ 308408 h 420659"/>
                <a:gd name="connsiteX495" fmla="*/ 664637 w 3817880"/>
                <a:gd name="connsiteY495" fmla="*/ 324383 h 420659"/>
                <a:gd name="connsiteX496" fmla="*/ 569856 w 3817880"/>
                <a:gd name="connsiteY496" fmla="*/ 324383 h 420659"/>
                <a:gd name="connsiteX497" fmla="*/ 569856 w 3817880"/>
                <a:gd name="connsiteY497" fmla="*/ 325448 h 420659"/>
                <a:gd name="connsiteX498" fmla="*/ 501166 w 3817880"/>
                <a:gd name="connsiteY498" fmla="*/ 15012 h 420659"/>
                <a:gd name="connsiteX499" fmla="*/ 519270 w 3817880"/>
                <a:gd name="connsiteY499" fmla="*/ 22999 h 420659"/>
                <a:gd name="connsiteX500" fmla="*/ 527258 w 3817880"/>
                <a:gd name="connsiteY500" fmla="*/ 41104 h 420659"/>
                <a:gd name="connsiteX501" fmla="*/ 519270 w 3817880"/>
                <a:gd name="connsiteY501" fmla="*/ 58143 h 420659"/>
                <a:gd name="connsiteX502" fmla="*/ 501166 w 3817880"/>
                <a:gd name="connsiteY502" fmla="*/ 66130 h 420659"/>
                <a:gd name="connsiteX503" fmla="*/ 484127 w 3817880"/>
                <a:gd name="connsiteY503" fmla="*/ 58143 h 420659"/>
                <a:gd name="connsiteX504" fmla="*/ 476140 w 3817880"/>
                <a:gd name="connsiteY504" fmla="*/ 41104 h 420659"/>
                <a:gd name="connsiteX505" fmla="*/ 484127 w 3817880"/>
                <a:gd name="connsiteY505" fmla="*/ 22999 h 420659"/>
                <a:gd name="connsiteX506" fmla="*/ 501166 w 3817880"/>
                <a:gd name="connsiteY506" fmla="*/ 15012 h 420659"/>
                <a:gd name="connsiteX507" fmla="*/ 501166 w 3817880"/>
                <a:gd name="connsiteY507" fmla="*/ 15012 h 420659"/>
                <a:gd name="connsiteX508" fmla="*/ 500101 w 3817880"/>
                <a:gd name="connsiteY508" fmla="*/ 112988 h 420659"/>
                <a:gd name="connsiteX509" fmla="*/ 517141 w 3817880"/>
                <a:gd name="connsiteY509" fmla="*/ 112988 h 420659"/>
                <a:gd name="connsiteX510" fmla="*/ 517141 w 3817880"/>
                <a:gd name="connsiteY510" fmla="*/ 299889 h 420659"/>
                <a:gd name="connsiteX511" fmla="*/ 525128 w 3817880"/>
                <a:gd name="connsiteY511" fmla="*/ 307876 h 420659"/>
                <a:gd name="connsiteX512" fmla="*/ 547492 w 3817880"/>
                <a:gd name="connsiteY512" fmla="*/ 310006 h 420659"/>
                <a:gd name="connsiteX513" fmla="*/ 547492 w 3817880"/>
                <a:gd name="connsiteY513" fmla="*/ 325980 h 420659"/>
                <a:gd name="connsiteX514" fmla="*/ 449516 w 3817880"/>
                <a:gd name="connsiteY514" fmla="*/ 325980 h 420659"/>
                <a:gd name="connsiteX515" fmla="*/ 449516 w 3817880"/>
                <a:gd name="connsiteY515" fmla="*/ 310006 h 420659"/>
                <a:gd name="connsiteX516" fmla="*/ 472945 w 3817880"/>
                <a:gd name="connsiteY516" fmla="*/ 307876 h 420659"/>
                <a:gd name="connsiteX517" fmla="*/ 479867 w 3817880"/>
                <a:gd name="connsiteY517" fmla="*/ 299889 h 420659"/>
                <a:gd name="connsiteX518" fmla="*/ 479867 w 3817880"/>
                <a:gd name="connsiteY518" fmla="*/ 142275 h 420659"/>
                <a:gd name="connsiteX519" fmla="*/ 449516 w 3817880"/>
                <a:gd name="connsiteY519" fmla="*/ 142275 h 420659"/>
                <a:gd name="connsiteX520" fmla="*/ 449516 w 3817880"/>
                <a:gd name="connsiteY520" fmla="*/ 127365 h 420659"/>
                <a:gd name="connsiteX521" fmla="*/ 500101 w 3817880"/>
                <a:gd name="connsiteY521" fmla="*/ 112988 h 420659"/>
                <a:gd name="connsiteX522" fmla="*/ 500101 w 3817880"/>
                <a:gd name="connsiteY522" fmla="*/ 112988 h 420659"/>
                <a:gd name="connsiteX523" fmla="*/ 410112 w 3817880"/>
                <a:gd name="connsiteY523" fmla="*/ 119378 h 420659"/>
                <a:gd name="connsiteX524" fmla="*/ 410112 w 3817880"/>
                <a:gd name="connsiteY524" fmla="*/ 168899 h 420659"/>
                <a:gd name="connsiteX525" fmla="*/ 388813 w 3817880"/>
                <a:gd name="connsiteY525" fmla="*/ 168899 h 420659"/>
                <a:gd name="connsiteX526" fmla="*/ 384553 w 3817880"/>
                <a:gd name="connsiteY526" fmla="*/ 138547 h 420659"/>
                <a:gd name="connsiteX527" fmla="*/ 368579 w 3817880"/>
                <a:gd name="connsiteY527" fmla="*/ 130560 h 420659"/>
                <a:gd name="connsiteX528" fmla="*/ 352604 w 3817880"/>
                <a:gd name="connsiteY528" fmla="*/ 128430 h 420659"/>
                <a:gd name="connsiteX529" fmla="*/ 325448 w 3817880"/>
                <a:gd name="connsiteY529" fmla="*/ 137482 h 420659"/>
                <a:gd name="connsiteX530" fmla="*/ 315331 w 3817880"/>
                <a:gd name="connsiteY530" fmla="*/ 159847 h 420659"/>
                <a:gd name="connsiteX531" fmla="*/ 323318 w 3817880"/>
                <a:gd name="connsiteY531" fmla="*/ 181146 h 420659"/>
                <a:gd name="connsiteX532" fmla="*/ 352604 w 3817880"/>
                <a:gd name="connsiteY532" fmla="*/ 200315 h 420659"/>
                <a:gd name="connsiteX533" fmla="*/ 363786 w 3817880"/>
                <a:gd name="connsiteY533" fmla="*/ 204575 h 420659"/>
                <a:gd name="connsiteX534" fmla="*/ 399995 w 3817880"/>
                <a:gd name="connsiteY534" fmla="*/ 224809 h 420659"/>
                <a:gd name="connsiteX535" fmla="*/ 412242 w 3817880"/>
                <a:gd name="connsiteY535" fmla="*/ 241848 h 420659"/>
                <a:gd name="connsiteX536" fmla="*/ 415437 w 3817880"/>
                <a:gd name="connsiteY536" fmla="*/ 263148 h 420659"/>
                <a:gd name="connsiteX537" fmla="*/ 394138 w 3817880"/>
                <a:gd name="connsiteY537" fmla="*/ 311603 h 420659"/>
                <a:gd name="connsiteX538" fmla="*/ 334500 w 3817880"/>
                <a:gd name="connsiteY538" fmla="*/ 328643 h 420659"/>
                <a:gd name="connsiteX539" fmla="*/ 304149 w 3817880"/>
                <a:gd name="connsiteY539" fmla="*/ 326513 h 420659"/>
                <a:gd name="connsiteX540" fmla="*/ 276992 w 3817880"/>
                <a:gd name="connsiteY540" fmla="*/ 319591 h 420659"/>
                <a:gd name="connsiteX541" fmla="*/ 276992 w 3817880"/>
                <a:gd name="connsiteY541" fmla="*/ 262083 h 420659"/>
                <a:gd name="connsiteX542" fmla="*/ 298291 w 3817880"/>
                <a:gd name="connsiteY542" fmla="*/ 262083 h 420659"/>
                <a:gd name="connsiteX543" fmla="*/ 302551 w 3817880"/>
                <a:gd name="connsiteY543" fmla="*/ 299356 h 420659"/>
                <a:gd name="connsiteX544" fmla="*/ 321720 w 3817880"/>
                <a:gd name="connsiteY544" fmla="*/ 307343 h 420659"/>
                <a:gd name="connsiteX545" fmla="*/ 340890 w 3817880"/>
                <a:gd name="connsiteY545" fmla="*/ 310538 h 420659"/>
                <a:gd name="connsiteX546" fmla="*/ 370176 w 3817880"/>
                <a:gd name="connsiteY546" fmla="*/ 300421 h 420659"/>
                <a:gd name="connsiteX547" fmla="*/ 381358 w 3817880"/>
                <a:gd name="connsiteY547" fmla="*/ 274330 h 420659"/>
                <a:gd name="connsiteX548" fmla="*/ 373371 w 3817880"/>
                <a:gd name="connsiteY548" fmla="*/ 253031 h 420659"/>
                <a:gd name="connsiteX549" fmla="*/ 336097 w 3817880"/>
                <a:gd name="connsiteY549" fmla="*/ 230666 h 420659"/>
                <a:gd name="connsiteX550" fmla="*/ 292434 w 3817880"/>
                <a:gd name="connsiteY550" fmla="*/ 203510 h 420659"/>
                <a:gd name="connsiteX551" fmla="*/ 280187 w 3817880"/>
                <a:gd name="connsiteY551" fmla="*/ 171029 h 420659"/>
                <a:gd name="connsiteX552" fmla="*/ 300421 w 3817880"/>
                <a:gd name="connsiteY552" fmla="*/ 125768 h 420659"/>
                <a:gd name="connsiteX553" fmla="*/ 357929 w 3817880"/>
                <a:gd name="connsiteY553" fmla="*/ 108729 h 420659"/>
                <a:gd name="connsiteX554" fmla="*/ 386150 w 3817880"/>
                <a:gd name="connsiteY554" fmla="*/ 111923 h 420659"/>
                <a:gd name="connsiteX555" fmla="*/ 410112 w 3817880"/>
                <a:gd name="connsiteY555" fmla="*/ 119378 h 420659"/>
                <a:gd name="connsiteX556" fmla="*/ 410112 w 3817880"/>
                <a:gd name="connsiteY556" fmla="*/ 119378 h 420659"/>
                <a:gd name="connsiteX557" fmla="*/ 3297 w 3817880"/>
                <a:gd name="connsiteY557" fmla="*/ 31519 h 420659"/>
                <a:gd name="connsiteX558" fmla="*/ 250901 w 3817880"/>
                <a:gd name="connsiteY558" fmla="*/ 31519 h 420659"/>
                <a:gd name="connsiteX559" fmla="*/ 250901 w 3817880"/>
                <a:gd name="connsiteY559" fmla="*/ 98079 h 420659"/>
                <a:gd name="connsiteX560" fmla="*/ 227471 w 3817880"/>
                <a:gd name="connsiteY560" fmla="*/ 98079 h 420659"/>
                <a:gd name="connsiteX561" fmla="*/ 221614 w 3817880"/>
                <a:gd name="connsiteY561" fmla="*/ 57610 h 420659"/>
                <a:gd name="connsiteX562" fmla="*/ 214692 w 3817880"/>
                <a:gd name="connsiteY562" fmla="*/ 50688 h 420659"/>
                <a:gd name="connsiteX563" fmla="*/ 148132 w 3817880"/>
                <a:gd name="connsiteY563" fmla="*/ 50688 h 420659"/>
                <a:gd name="connsiteX564" fmla="*/ 148132 w 3817880"/>
                <a:gd name="connsiteY564" fmla="*/ 298291 h 420659"/>
                <a:gd name="connsiteX565" fmla="*/ 155054 w 3817880"/>
                <a:gd name="connsiteY565" fmla="*/ 305214 h 420659"/>
                <a:gd name="connsiteX566" fmla="*/ 184341 w 3817880"/>
                <a:gd name="connsiteY566" fmla="*/ 307343 h 420659"/>
                <a:gd name="connsiteX567" fmla="*/ 184341 w 3817880"/>
                <a:gd name="connsiteY567" fmla="*/ 325448 h 420659"/>
                <a:gd name="connsiteX568" fmla="*/ 70390 w 3817880"/>
                <a:gd name="connsiteY568" fmla="*/ 325448 h 420659"/>
                <a:gd name="connsiteX569" fmla="*/ 70390 w 3817880"/>
                <a:gd name="connsiteY569" fmla="*/ 307343 h 420659"/>
                <a:gd name="connsiteX570" fmla="*/ 99676 w 3817880"/>
                <a:gd name="connsiteY570" fmla="*/ 305214 h 420659"/>
                <a:gd name="connsiteX571" fmla="*/ 106598 w 3817880"/>
                <a:gd name="connsiteY571" fmla="*/ 298291 h 420659"/>
                <a:gd name="connsiteX572" fmla="*/ 106598 w 3817880"/>
                <a:gd name="connsiteY572" fmla="*/ 50688 h 420659"/>
                <a:gd name="connsiteX573" fmla="*/ 40039 w 3817880"/>
                <a:gd name="connsiteY573" fmla="*/ 50688 h 420659"/>
                <a:gd name="connsiteX574" fmla="*/ 33116 w 3817880"/>
                <a:gd name="connsiteY574" fmla="*/ 57610 h 420659"/>
                <a:gd name="connsiteX575" fmla="*/ 27259 w 3817880"/>
                <a:gd name="connsiteY575" fmla="*/ 98079 h 420659"/>
                <a:gd name="connsiteX576" fmla="*/ 2233 w 3817880"/>
                <a:gd name="connsiteY576" fmla="*/ 98079 h 420659"/>
                <a:gd name="connsiteX577" fmla="*/ 2233 w 3817880"/>
                <a:gd name="connsiteY577" fmla="*/ 31519 h 420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</a:cxnLst>
              <a:rect l="l" t="t" r="r" b="b"/>
              <a:pathLst>
                <a:path w="3817880" h="420659">
                  <a:moveTo>
                    <a:pt x="2873364" y="329175"/>
                  </a:moveTo>
                  <a:lnTo>
                    <a:pt x="2873364" y="302019"/>
                  </a:lnTo>
                  <a:cubicBezTo>
                    <a:pt x="2879221" y="303084"/>
                    <a:pt x="2885611" y="304149"/>
                    <a:pt x="2893598" y="304149"/>
                  </a:cubicBezTo>
                  <a:cubicBezTo>
                    <a:pt x="2903715" y="304149"/>
                    <a:pt x="2914898" y="302019"/>
                    <a:pt x="2926080" y="298291"/>
                  </a:cubicBezTo>
                  <a:cubicBezTo>
                    <a:pt x="2937262" y="294031"/>
                    <a:pt x="2949509" y="287109"/>
                    <a:pt x="2962288" y="278057"/>
                  </a:cubicBezTo>
                  <a:lnTo>
                    <a:pt x="2962288" y="303084"/>
                  </a:lnTo>
                  <a:cubicBezTo>
                    <a:pt x="2950041" y="312136"/>
                    <a:pt x="2936197" y="317993"/>
                    <a:pt x="2921820" y="322253"/>
                  </a:cubicBezTo>
                  <a:cubicBezTo>
                    <a:pt x="2908508" y="326513"/>
                    <a:pt x="2893598" y="329175"/>
                    <a:pt x="2880286" y="329175"/>
                  </a:cubicBezTo>
                  <a:cubicBezTo>
                    <a:pt x="2877624" y="329175"/>
                    <a:pt x="2875494" y="329175"/>
                    <a:pt x="2873364" y="329175"/>
                  </a:cubicBezTo>
                  <a:lnTo>
                    <a:pt x="2873364" y="329175"/>
                  </a:lnTo>
                  <a:close/>
                  <a:moveTo>
                    <a:pt x="2873364" y="209367"/>
                  </a:moveTo>
                  <a:lnTo>
                    <a:pt x="2873364" y="191263"/>
                  </a:lnTo>
                  <a:lnTo>
                    <a:pt x="2922885" y="191263"/>
                  </a:lnTo>
                  <a:lnTo>
                    <a:pt x="2922885" y="184341"/>
                  </a:lnTo>
                  <a:cubicBezTo>
                    <a:pt x="2922885" y="166236"/>
                    <a:pt x="2919690" y="152924"/>
                    <a:pt x="2911703" y="143872"/>
                  </a:cubicBezTo>
                  <a:cubicBezTo>
                    <a:pt x="2903715" y="133755"/>
                    <a:pt x="2892533" y="128963"/>
                    <a:pt x="2878156" y="128963"/>
                  </a:cubicBezTo>
                  <a:cubicBezTo>
                    <a:pt x="2876027" y="128963"/>
                    <a:pt x="2874962" y="128963"/>
                    <a:pt x="2873897" y="128963"/>
                  </a:cubicBezTo>
                  <a:lnTo>
                    <a:pt x="2873897" y="109794"/>
                  </a:lnTo>
                  <a:cubicBezTo>
                    <a:pt x="2877091" y="109794"/>
                    <a:pt x="2880819" y="108729"/>
                    <a:pt x="2884014" y="108729"/>
                  </a:cubicBezTo>
                  <a:cubicBezTo>
                    <a:pt x="2909040" y="108729"/>
                    <a:pt x="2927677" y="116716"/>
                    <a:pt x="2941522" y="132158"/>
                  </a:cubicBezTo>
                  <a:cubicBezTo>
                    <a:pt x="2956431" y="148132"/>
                    <a:pt x="2962821" y="169431"/>
                    <a:pt x="2962821" y="194990"/>
                  </a:cubicBezTo>
                  <a:cubicBezTo>
                    <a:pt x="2962821" y="198185"/>
                    <a:pt x="2962821" y="201912"/>
                    <a:pt x="2962821" y="202978"/>
                  </a:cubicBezTo>
                  <a:cubicBezTo>
                    <a:pt x="2962821" y="205107"/>
                    <a:pt x="2962821" y="207237"/>
                    <a:pt x="2962821" y="208835"/>
                  </a:cubicBezTo>
                  <a:lnTo>
                    <a:pt x="2873364" y="208835"/>
                  </a:lnTo>
                  <a:lnTo>
                    <a:pt x="2873364" y="209367"/>
                  </a:lnTo>
                  <a:close/>
                  <a:moveTo>
                    <a:pt x="2994770" y="325448"/>
                  </a:moveTo>
                  <a:lnTo>
                    <a:pt x="2994770" y="309473"/>
                  </a:lnTo>
                  <a:lnTo>
                    <a:pt x="3017134" y="307343"/>
                  </a:lnTo>
                  <a:lnTo>
                    <a:pt x="3025121" y="299356"/>
                  </a:lnTo>
                  <a:lnTo>
                    <a:pt x="3025121" y="141742"/>
                  </a:lnTo>
                  <a:lnTo>
                    <a:pt x="2994770" y="141742"/>
                  </a:lnTo>
                  <a:lnTo>
                    <a:pt x="2994770" y="127365"/>
                  </a:lnTo>
                  <a:lnTo>
                    <a:pt x="3045355" y="112456"/>
                  </a:lnTo>
                  <a:lnTo>
                    <a:pt x="3062395" y="112456"/>
                  </a:lnTo>
                  <a:lnTo>
                    <a:pt x="3062395" y="152924"/>
                  </a:lnTo>
                  <a:cubicBezTo>
                    <a:pt x="3069317" y="146002"/>
                    <a:pt x="3077304" y="138015"/>
                    <a:pt x="3083694" y="131625"/>
                  </a:cubicBezTo>
                  <a:cubicBezTo>
                    <a:pt x="3091681" y="124703"/>
                    <a:pt x="3100733" y="116716"/>
                    <a:pt x="3108720" y="110326"/>
                  </a:cubicBezTo>
                  <a:cubicBezTo>
                    <a:pt x="3109785" y="110326"/>
                    <a:pt x="3111915" y="110326"/>
                    <a:pt x="3112980" y="110326"/>
                  </a:cubicBezTo>
                  <a:cubicBezTo>
                    <a:pt x="3114045" y="110326"/>
                    <a:pt x="3116175" y="109261"/>
                    <a:pt x="3119902" y="109261"/>
                  </a:cubicBezTo>
                  <a:cubicBezTo>
                    <a:pt x="3124162" y="109261"/>
                    <a:pt x="3128955" y="110326"/>
                    <a:pt x="3132149" y="111391"/>
                  </a:cubicBezTo>
                  <a:cubicBezTo>
                    <a:pt x="3136409" y="112456"/>
                    <a:pt x="3141202" y="113521"/>
                    <a:pt x="3145461" y="115651"/>
                  </a:cubicBezTo>
                  <a:lnTo>
                    <a:pt x="3145461" y="152924"/>
                  </a:lnTo>
                  <a:lnTo>
                    <a:pt x="3132149" y="152924"/>
                  </a:lnTo>
                  <a:cubicBezTo>
                    <a:pt x="3128955" y="149730"/>
                    <a:pt x="3125227" y="147067"/>
                    <a:pt x="3122032" y="144937"/>
                  </a:cubicBezTo>
                  <a:cubicBezTo>
                    <a:pt x="3118837" y="143872"/>
                    <a:pt x="3114045" y="142807"/>
                    <a:pt x="3109785" y="142807"/>
                  </a:cubicBezTo>
                  <a:cubicBezTo>
                    <a:pt x="3102863" y="142807"/>
                    <a:pt x="3094876" y="144937"/>
                    <a:pt x="3087421" y="150794"/>
                  </a:cubicBezTo>
                  <a:cubicBezTo>
                    <a:pt x="3079434" y="155054"/>
                    <a:pt x="3071446" y="163042"/>
                    <a:pt x="3062395" y="174223"/>
                  </a:cubicBezTo>
                  <a:lnTo>
                    <a:pt x="3062395" y="299356"/>
                  </a:lnTo>
                  <a:lnTo>
                    <a:pt x="3069317" y="307343"/>
                  </a:lnTo>
                  <a:lnTo>
                    <a:pt x="3099668" y="309473"/>
                  </a:lnTo>
                  <a:lnTo>
                    <a:pt x="3099668" y="325448"/>
                  </a:lnTo>
                  <a:lnTo>
                    <a:pt x="2994770" y="325448"/>
                  </a:lnTo>
                  <a:lnTo>
                    <a:pt x="2994770" y="325448"/>
                  </a:lnTo>
                  <a:close/>
                  <a:moveTo>
                    <a:pt x="3299880" y="119378"/>
                  </a:moveTo>
                  <a:lnTo>
                    <a:pt x="3299880" y="168899"/>
                  </a:lnTo>
                  <a:lnTo>
                    <a:pt x="3277516" y="168899"/>
                  </a:lnTo>
                  <a:lnTo>
                    <a:pt x="3274322" y="138547"/>
                  </a:lnTo>
                  <a:cubicBezTo>
                    <a:pt x="3268464" y="135353"/>
                    <a:pt x="3263139" y="132690"/>
                    <a:pt x="3257282" y="130560"/>
                  </a:cubicBezTo>
                  <a:cubicBezTo>
                    <a:pt x="3253022" y="129495"/>
                    <a:pt x="3247165" y="128430"/>
                    <a:pt x="3241308" y="128430"/>
                  </a:cubicBezTo>
                  <a:cubicBezTo>
                    <a:pt x="3230126" y="128430"/>
                    <a:pt x="3221074" y="131625"/>
                    <a:pt x="3215216" y="137482"/>
                  </a:cubicBezTo>
                  <a:cubicBezTo>
                    <a:pt x="3208294" y="143340"/>
                    <a:pt x="3205099" y="149730"/>
                    <a:pt x="3205099" y="159847"/>
                  </a:cubicBezTo>
                  <a:cubicBezTo>
                    <a:pt x="3205099" y="168899"/>
                    <a:pt x="3207229" y="175821"/>
                    <a:pt x="3213086" y="181146"/>
                  </a:cubicBezTo>
                  <a:cubicBezTo>
                    <a:pt x="3218943" y="187003"/>
                    <a:pt x="3227463" y="192328"/>
                    <a:pt x="3242373" y="200315"/>
                  </a:cubicBezTo>
                  <a:cubicBezTo>
                    <a:pt x="3244502" y="201380"/>
                    <a:pt x="3248230" y="202445"/>
                    <a:pt x="3253555" y="204575"/>
                  </a:cubicBezTo>
                  <a:cubicBezTo>
                    <a:pt x="3269529" y="212562"/>
                    <a:pt x="3281776" y="218952"/>
                    <a:pt x="3288699" y="224809"/>
                  </a:cubicBezTo>
                  <a:cubicBezTo>
                    <a:pt x="3294556" y="229069"/>
                    <a:pt x="3298815" y="234926"/>
                    <a:pt x="3300946" y="241848"/>
                  </a:cubicBezTo>
                  <a:cubicBezTo>
                    <a:pt x="3304140" y="247706"/>
                    <a:pt x="3305205" y="255160"/>
                    <a:pt x="3305205" y="263148"/>
                  </a:cubicBezTo>
                  <a:cubicBezTo>
                    <a:pt x="3305205" y="283382"/>
                    <a:pt x="3298283" y="299356"/>
                    <a:pt x="3283906" y="311603"/>
                  </a:cubicBezTo>
                  <a:cubicBezTo>
                    <a:pt x="3269529" y="322785"/>
                    <a:pt x="3248763" y="328643"/>
                    <a:pt x="3223203" y="328643"/>
                  </a:cubicBezTo>
                  <a:cubicBezTo>
                    <a:pt x="3213086" y="328643"/>
                    <a:pt x="3202969" y="327578"/>
                    <a:pt x="3193917" y="326513"/>
                  </a:cubicBezTo>
                  <a:cubicBezTo>
                    <a:pt x="3183800" y="325448"/>
                    <a:pt x="3174748" y="323318"/>
                    <a:pt x="3166761" y="319591"/>
                  </a:cubicBezTo>
                  <a:lnTo>
                    <a:pt x="3166761" y="262083"/>
                  </a:lnTo>
                  <a:lnTo>
                    <a:pt x="3188060" y="262083"/>
                  </a:lnTo>
                  <a:lnTo>
                    <a:pt x="3192319" y="299356"/>
                  </a:lnTo>
                  <a:cubicBezTo>
                    <a:pt x="3199242" y="303616"/>
                    <a:pt x="3204566" y="306279"/>
                    <a:pt x="3211489" y="307343"/>
                  </a:cubicBezTo>
                  <a:cubicBezTo>
                    <a:pt x="3217346" y="309473"/>
                    <a:pt x="3223736" y="310538"/>
                    <a:pt x="3229593" y="310538"/>
                  </a:cubicBezTo>
                  <a:cubicBezTo>
                    <a:pt x="3241840" y="310538"/>
                    <a:pt x="3251957" y="307343"/>
                    <a:pt x="3259944" y="300421"/>
                  </a:cubicBezTo>
                  <a:cubicBezTo>
                    <a:pt x="3267932" y="293499"/>
                    <a:pt x="3271126" y="285512"/>
                    <a:pt x="3271126" y="274330"/>
                  </a:cubicBezTo>
                  <a:cubicBezTo>
                    <a:pt x="3271126" y="265278"/>
                    <a:pt x="3268997" y="258355"/>
                    <a:pt x="3263139" y="253031"/>
                  </a:cubicBezTo>
                  <a:cubicBezTo>
                    <a:pt x="3257282" y="247173"/>
                    <a:pt x="3246100" y="239719"/>
                    <a:pt x="3225866" y="230666"/>
                  </a:cubicBezTo>
                  <a:cubicBezTo>
                    <a:pt x="3204566" y="221614"/>
                    <a:pt x="3189657" y="211497"/>
                    <a:pt x="3182203" y="203510"/>
                  </a:cubicBezTo>
                  <a:cubicBezTo>
                    <a:pt x="3173150" y="194458"/>
                    <a:pt x="3169955" y="183276"/>
                    <a:pt x="3169955" y="171029"/>
                  </a:cubicBezTo>
                  <a:cubicBezTo>
                    <a:pt x="3169955" y="151859"/>
                    <a:pt x="3176878" y="135885"/>
                    <a:pt x="3190190" y="125768"/>
                  </a:cubicBezTo>
                  <a:cubicBezTo>
                    <a:pt x="3203502" y="114586"/>
                    <a:pt x="3222671" y="108729"/>
                    <a:pt x="3247698" y="108729"/>
                  </a:cubicBezTo>
                  <a:cubicBezTo>
                    <a:pt x="3257814" y="108729"/>
                    <a:pt x="3266867" y="109794"/>
                    <a:pt x="3274854" y="111923"/>
                  </a:cubicBezTo>
                  <a:cubicBezTo>
                    <a:pt x="3283906" y="114053"/>
                    <a:pt x="3291893" y="116183"/>
                    <a:pt x="3299880" y="119378"/>
                  </a:cubicBezTo>
                  <a:lnTo>
                    <a:pt x="3299880" y="119378"/>
                  </a:lnTo>
                  <a:close/>
                  <a:moveTo>
                    <a:pt x="3389870" y="112988"/>
                  </a:moveTo>
                  <a:lnTo>
                    <a:pt x="3406909" y="112988"/>
                  </a:lnTo>
                  <a:lnTo>
                    <a:pt x="3406909" y="299889"/>
                  </a:lnTo>
                  <a:lnTo>
                    <a:pt x="3413831" y="307876"/>
                  </a:lnTo>
                  <a:lnTo>
                    <a:pt x="3437261" y="310006"/>
                  </a:lnTo>
                  <a:lnTo>
                    <a:pt x="3437261" y="325980"/>
                  </a:lnTo>
                  <a:lnTo>
                    <a:pt x="3339284" y="325980"/>
                  </a:lnTo>
                  <a:lnTo>
                    <a:pt x="3339284" y="310006"/>
                  </a:lnTo>
                  <a:lnTo>
                    <a:pt x="3361648" y="307876"/>
                  </a:lnTo>
                  <a:lnTo>
                    <a:pt x="3369635" y="299889"/>
                  </a:lnTo>
                  <a:lnTo>
                    <a:pt x="3369635" y="142275"/>
                  </a:lnTo>
                  <a:lnTo>
                    <a:pt x="3339284" y="142275"/>
                  </a:lnTo>
                  <a:lnTo>
                    <a:pt x="3339284" y="127365"/>
                  </a:lnTo>
                  <a:lnTo>
                    <a:pt x="3389870" y="112988"/>
                  </a:lnTo>
                  <a:lnTo>
                    <a:pt x="3389870" y="112988"/>
                  </a:lnTo>
                  <a:close/>
                  <a:moveTo>
                    <a:pt x="3390934" y="15012"/>
                  </a:moveTo>
                  <a:cubicBezTo>
                    <a:pt x="3398922" y="15012"/>
                    <a:pt x="3404246" y="17142"/>
                    <a:pt x="3409039" y="22999"/>
                  </a:cubicBezTo>
                  <a:cubicBezTo>
                    <a:pt x="3414896" y="27259"/>
                    <a:pt x="3417026" y="33116"/>
                    <a:pt x="3417026" y="41104"/>
                  </a:cubicBezTo>
                  <a:cubicBezTo>
                    <a:pt x="3417026" y="48026"/>
                    <a:pt x="3414896" y="53351"/>
                    <a:pt x="3409039" y="58143"/>
                  </a:cubicBezTo>
                  <a:cubicBezTo>
                    <a:pt x="3404779" y="64000"/>
                    <a:pt x="3398922" y="66130"/>
                    <a:pt x="3390934" y="66130"/>
                  </a:cubicBezTo>
                  <a:cubicBezTo>
                    <a:pt x="3384013" y="66130"/>
                    <a:pt x="3378688" y="64000"/>
                    <a:pt x="3372830" y="58143"/>
                  </a:cubicBezTo>
                  <a:cubicBezTo>
                    <a:pt x="3368571" y="53883"/>
                    <a:pt x="3365908" y="48026"/>
                    <a:pt x="3365908" y="41104"/>
                  </a:cubicBezTo>
                  <a:cubicBezTo>
                    <a:pt x="3365908" y="33116"/>
                    <a:pt x="3368038" y="27792"/>
                    <a:pt x="3372830" y="22999"/>
                  </a:cubicBezTo>
                  <a:cubicBezTo>
                    <a:pt x="3378688" y="17142"/>
                    <a:pt x="3384545" y="15012"/>
                    <a:pt x="3390934" y="15012"/>
                  </a:cubicBezTo>
                  <a:lnTo>
                    <a:pt x="3390934" y="15012"/>
                  </a:lnTo>
                  <a:close/>
                  <a:moveTo>
                    <a:pt x="3484651" y="140677"/>
                  </a:moveTo>
                  <a:lnTo>
                    <a:pt x="3457494" y="140677"/>
                  </a:lnTo>
                  <a:lnTo>
                    <a:pt x="3457494" y="127365"/>
                  </a:lnTo>
                  <a:lnTo>
                    <a:pt x="3485716" y="114053"/>
                  </a:lnTo>
                  <a:lnTo>
                    <a:pt x="3504885" y="73585"/>
                  </a:lnTo>
                  <a:lnTo>
                    <a:pt x="3521924" y="73585"/>
                  </a:lnTo>
                  <a:lnTo>
                    <a:pt x="3521924" y="120975"/>
                  </a:lnTo>
                  <a:lnTo>
                    <a:pt x="3588484" y="120975"/>
                  </a:lnTo>
                  <a:lnTo>
                    <a:pt x="3588484" y="141210"/>
                  </a:lnTo>
                  <a:lnTo>
                    <a:pt x="3521924" y="141210"/>
                  </a:lnTo>
                  <a:lnTo>
                    <a:pt x="3521924" y="256225"/>
                  </a:lnTo>
                  <a:cubicBezTo>
                    <a:pt x="3521924" y="275395"/>
                    <a:pt x="3524054" y="288707"/>
                    <a:pt x="3529912" y="294564"/>
                  </a:cubicBezTo>
                  <a:cubicBezTo>
                    <a:pt x="3534172" y="301486"/>
                    <a:pt x="3544821" y="304681"/>
                    <a:pt x="3558133" y="304681"/>
                  </a:cubicBezTo>
                  <a:cubicBezTo>
                    <a:pt x="3562393" y="304681"/>
                    <a:pt x="3567185" y="304681"/>
                    <a:pt x="3573043" y="303616"/>
                  </a:cubicBezTo>
                  <a:cubicBezTo>
                    <a:pt x="3577302" y="303616"/>
                    <a:pt x="3583160" y="302551"/>
                    <a:pt x="3589017" y="301486"/>
                  </a:cubicBezTo>
                  <a:lnTo>
                    <a:pt x="3589017" y="317461"/>
                  </a:lnTo>
                  <a:cubicBezTo>
                    <a:pt x="3578900" y="320655"/>
                    <a:pt x="3568783" y="323318"/>
                    <a:pt x="3559731" y="325448"/>
                  </a:cubicBezTo>
                  <a:cubicBezTo>
                    <a:pt x="3549614" y="326513"/>
                    <a:pt x="3540561" y="327578"/>
                    <a:pt x="3531509" y="327578"/>
                  </a:cubicBezTo>
                  <a:cubicBezTo>
                    <a:pt x="3514470" y="327578"/>
                    <a:pt x="3502223" y="324383"/>
                    <a:pt x="3495300" y="317461"/>
                  </a:cubicBezTo>
                  <a:cubicBezTo>
                    <a:pt x="3488378" y="311603"/>
                    <a:pt x="3485184" y="299356"/>
                    <a:pt x="3485184" y="282317"/>
                  </a:cubicBezTo>
                  <a:lnTo>
                    <a:pt x="3485184" y="140677"/>
                  </a:lnTo>
                  <a:lnTo>
                    <a:pt x="3484651" y="140677"/>
                  </a:lnTo>
                  <a:close/>
                  <a:moveTo>
                    <a:pt x="3592744" y="114053"/>
                  </a:moveTo>
                  <a:lnTo>
                    <a:pt x="3687526" y="114053"/>
                  </a:lnTo>
                  <a:lnTo>
                    <a:pt x="3687526" y="131093"/>
                  </a:lnTo>
                  <a:lnTo>
                    <a:pt x="3665162" y="132158"/>
                  </a:lnTo>
                  <a:lnTo>
                    <a:pt x="3659304" y="140145"/>
                  </a:lnTo>
                  <a:lnTo>
                    <a:pt x="3712020" y="276460"/>
                  </a:lnTo>
                  <a:lnTo>
                    <a:pt x="3765800" y="140145"/>
                  </a:lnTo>
                  <a:lnTo>
                    <a:pt x="3762606" y="132158"/>
                  </a:lnTo>
                  <a:lnTo>
                    <a:pt x="3739176" y="131093"/>
                  </a:lnTo>
                  <a:lnTo>
                    <a:pt x="3739176" y="114053"/>
                  </a:lnTo>
                  <a:lnTo>
                    <a:pt x="3817984" y="114053"/>
                  </a:lnTo>
                  <a:lnTo>
                    <a:pt x="3817984" y="131093"/>
                  </a:lnTo>
                  <a:lnTo>
                    <a:pt x="3791892" y="134287"/>
                  </a:lnTo>
                  <a:lnTo>
                    <a:pt x="3704033" y="347279"/>
                  </a:lnTo>
                  <a:cubicBezTo>
                    <a:pt x="3692851" y="373371"/>
                    <a:pt x="3682734" y="392540"/>
                    <a:pt x="3671552" y="403722"/>
                  </a:cubicBezTo>
                  <a:cubicBezTo>
                    <a:pt x="3660369" y="414904"/>
                    <a:pt x="3648122" y="420762"/>
                    <a:pt x="3634278" y="420762"/>
                  </a:cubicBezTo>
                  <a:cubicBezTo>
                    <a:pt x="3625226" y="420762"/>
                    <a:pt x="3617238" y="418632"/>
                    <a:pt x="3611914" y="413839"/>
                  </a:cubicBezTo>
                  <a:cubicBezTo>
                    <a:pt x="3606056" y="409580"/>
                    <a:pt x="3603926" y="403722"/>
                    <a:pt x="3603926" y="396800"/>
                  </a:cubicBezTo>
                  <a:cubicBezTo>
                    <a:pt x="3603926" y="392540"/>
                    <a:pt x="3604992" y="387748"/>
                    <a:pt x="3606056" y="384553"/>
                  </a:cubicBezTo>
                  <a:cubicBezTo>
                    <a:pt x="3608186" y="380293"/>
                    <a:pt x="3611914" y="376566"/>
                    <a:pt x="3615108" y="373371"/>
                  </a:cubicBezTo>
                  <a:lnTo>
                    <a:pt x="3656642" y="389345"/>
                  </a:lnTo>
                  <a:cubicBezTo>
                    <a:pt x="3663564" y="382423"/>
                    <a:pt x="3669954" y="373371"/>
                    <a:pt x="3675811" y="362189"/>
                  </a:cubicBezTo>
                  <a:cubicBezTo>
                    <a:pt x="3681668" y="351007"/>
                    <a:pt x="3686993" y="338760"/>
                    <a:pt x="3692851" y="323850"/>
                  </a:cubicBezTo>
                  <a:lnTo>
                    <a:pt x="3618304" y="133755"/>
                  </a:lnTo>
                  <a:lnTo>
                    <a:pt x="3592212" y="131625"/>
                  </a:lnTo>
                  <a:lnTo>
                    <a:pt x="3592212" y="114053"/>
                  </a:lnTo>
                  <a:close/>
                  <a:moveTo>
                    <a:pt x="2548019" y="114053"/>
                  </a:moveTo>
                  <a:lnTo>
                    <a:pt x="2643865" y="114053"/>
                  </a:lnTo>
                  <a:lnTo>
                    <a:pt x="2643865" y="131093"/>
                  </a:lnTo>
                  <a:lnTo>
                    <a:pt x="2620436" y="132158"/>
                  </a:lnTo>
                  <a:lnTo>
                    <a:pt x="2616176" y="140145"/>
                  </a:lnTo>
                  <a:lnTo>
                    <a:pt x="2666762" y="283382"/>
                  </a:lnTo>
                  <a:lnTo>
                    <a:pt x="2723205" y="140145"/>
                  </a:lnTo>
                  <a:lnTo>
                    <a:pt x="2720010" y="132158"/>
                  </a:lnTo>
                  <a:lnTo>
                    <a:pt x="2696581" y="131093"/>
                  </a:lnTo>
                  <a:lnTo>
                    <a:pt x="2696581" y="114053"/>
                  </a:lnTo>
                  <a:lnTo>
                    <a:pt x="2773258" y="114053"/>
                  </a:lnTo>
                  <a:lnTo>
                    <a:pt x="2773258" y="131093"/>
                  </a:lnTo>
                  <a:lnTo>
                    <a:pt x="2748231" y="134287"/>
                  </a:lnTo>
                  <a:lnTo>
                    <a:pt x="2671554" y="325448"/>
                  </a:lnTo>
                  <a:lnTo>
                    <a:pt x="2646528" y="325448"/>
                  </a:lnTo>
                  <a:lnTo>
                    <a:pt x="2575708" y="132690"/>
                  </a:lnTo>
                  <a:lnTo>
                    <a:pt x="2548552" y="130560"/>
                  </a:lnTo>
                  <a:lnTo>
                    <a:pt x="2548552" y="114053"/>
                  </a:lnTo>
                  <a:lnTo>
                    <a:pt x="2548019" y="114053"/>
                  </a:lnTo>
                  <a:close/>
                  <a:moveTo>
                    <a:pt x="2873364" y="110326"/>
                  </a:moveTo>
                  <a:lnTo>
                    <a:pt x="2873364" y="129495"/>
                  </a:lnTo>
                  <a:cubicBezTo>
                    <a:pt x="2860052" y="130560"/>
                    <a:pt x="2849935" y="137482"/>
                    <a:pt x="2839818" y="147599"/>
                  </a:cubicBezTo>
                  <a:cubicBezTo>
                    <a:pt x="2829701" y="158782"/>
                    <a:pt x="2823843" y="173691"/>
                    <a:pt x="2822779" y="191263"/>
                  </a:cubicBezTo>
                  <a:lnTo>
                    <a:pt x="2873364" y="191263"/>
                  </a:lnTo>
                  <a:lnTo>
                    <a:pt x="2873364" y="209367"/>
                  </a:lnTo>
                  <a:lnTo>
                    <a:pt x="2820649" y="209367"/>
                  </a:lnTo>
                  <a:lnTo>
                    <a:pt x="2820649" y="215224"/>
                  </a:lnTo>
                  <a:cubicBezTo>
                    <a:pt x="2820649" y="242381"/>
                    <a:pt x="2827571" y="263680"/>
                    <a:pt x="2839818" y="280719"/>
                  </a:cubicBezTo>
                  <a:cubicBezTo>
                    <a:pt x="2848870" y="290837"/>
                    <a:pt x="2860052" y="298824"/>
                    <a:pt x="2873364" y="302019"/>
                  </a:cubicBezTo>
                  <a:lnTo>
                    <a:pt x="2873364" y="329175"/>
                  </a:lnTo>
                  <a:cubicBezTo>
                    <a:pt x="2847273" y="328110"/>
                    <a:pt x="2825973" y="317993"/>
                    <a:pt x="2808934" y="299889"/>
                  </a:cubicBezTo>
                  <a:cubicBezTo>
                    <a:pt x="2790830" y="279655"/>
                    <a:pt x="2781778" y="253563"/>
                    <a:pt x="2781778" y="221082"/>
                  </a:cubicBezTo>
                  <a:cubicBezTo>
                    <a:pt x="2781778" y="188600"/>
                    <a:pt x="2791895" y="162509"/>
                    <a:pt x="2809999" y="141210"/>
                  </a:cubicBezTo>
                  <a:cubicBezTo>
                    <a:pt x="2827038" y="123106"/>
                    <a:pt x="2847273" y="112988"/>
                    <a:pt x="2873364" y="110326"/>
                  </a:cubicBezTo>
                  <a:lnTo>
                    <a:pt x="2873364" y="110326"/>
                  </a:lnTo>
                  <a:close/>
                  <a:moveTo>
                    <a:pt x="1632686" y="323318"/>
                  </a:moveTo>
                  <a:lnTo>
                    <a:pt x="1632686" y="304149"/>
                  </a:lnTo>
                  <a:cubicBezTo>
                    <a:pt x="1636946" y="303084"/>
                    <a:pt x="1641738" y="302019"/>
                    <a:pt x="1647063" y="299889"/>
                  </a:cubicBezTo>
                  <a:cubicBezTo>
                    <a:pt x="1656115" y="296694"/>
                    <a:pt x="1666232" y="291902"/>
                    <a:pt x="1677414" y="285512"/>
                  </a:cubicBezTo>
                  <a:lnTo>
                    <a:pt x="1677414" y="207237"/>
                  </a:lnTo>
                  <a:cubicBezTo>
                    <a:pt x="1659310" y="213095"/>
                    <a:pt x="1644933" y="217354"/>
                    <a:pt x="1632153" y="222147"/>
                  </a:cubicBezTo>
                  <a:lnTo>
                    <a:pt x="1632153" y="204042"/>
                  </a:lnTo>
                  <a:cubicBezTo>
                    <a:pt x="1645465" y="200847"/>
                    <a:pt x="1660375" y="196055"/>
                    <a:pt x="1677414" y="192860"/>
                  </a:cubicBezTo>
                  <a:lnTo>
                    <a:pt x="1677414" y="178483"/>
                  </a:lnTo>
                  <a:cubicBezTo>
                    <a:pt x="1677414" y="160379"/>
                    <a:pt x="1674219" y="148132"/>
                    <a:pt x="1668362" y="140145"/>
                  </a:cubicBezTo>
                  <a:cubicBezTo>
                    <a:pt x="1662505" y="133223"/>
                    <a:pt x="1651323" y="130028"/>
                    <a:pt x="1636946" y="130028"/>
                  </a:cubicBezTo>
                  <a:cubicBezTo>
                    <a:pt x="1635881" y="130028"/>
                    <a:pt x="1633751" y="130028"/>
                    <a:pt x="1632686" y="130028"/>
                  </a:cubicBezTo>
                  <a:lnTo>
                    <a:pt x="1632686" y="110858"/>
                  </a:lnTo>
                  <a:cubicBezTo>
                    <a:pt x="1638543" y="110858"/>
                    <a:pt x="1642803" y="109794"/>
                    <a:pt x="1648660" y="109794"/>
                  </a:cubicBezTo>
                  <a:cubicBezTo>
                    <a:pt x="1672089" y="109794"/>
                    <a:pt x="1688064" y="115651"/>
                    <a:pt x="1699246" y="125768"/>
                  </a:cubicBezTo>
                  <a:cubicBezTo>
                    <a:pt x="1709363" y="135885"/>
                    <a:pt x="1715220" y="151859"/>
                    <a:pt x="1715220" y="174223"/>
                  </a:cubicBezTo>
                  <a:lnTo>
                    <a:pt x="1715220" y="300421"/>
                  </a:lnTo>
                  <a:lnTo>
                    <a:pt x="1722143" y="308408"/>
                  </a:lnTo>
                  <a:lnTo>
                    <a:pt x="1745572" y="310538"/>
                  </a:lnTo>
                  <a:lnTo>
                    <a:pt x="1745572" y="326513"/>
                  </a:lnTo>
                  <a:lnTo>
                    <a:pt x="1683804" y="326513"/>
                  </a:lnTo>
                  <a:lnTo>
                    <a:pt x="1677947" y="300421"/>
                  </a:lnTo>
                  <a:cubicBezTo>
                    <a:pt x="1663570" y="310538"/>
                    <a:pt x="1650790" y="317461"/>
                    <a:pt x="1638543" y="321720"/>
                  </a:cubicBezTo>
                  <a:cubicBezTo>
                    <a:pt x="1636946" y="322253"/>
                    <a:pt x="1634816" y="322253"/>
                    <a:pt x="1632686" y="323318"/>
                  </a:cubicBezTo>
                  <a:lnTo>
                    <a:pt x="1632686" y="323318"/>
                  </a:lnTo>
                  <a:close/>
                  <a:moveTo>
                    <a:pt x="2494771" y="15012"/>
                  </a:moveTo>
                  <a:cubicBezTo>
                    <a:pt x="2502758" y="15012"/>
                    <a:pt x="2508083" y="17142"/>
                    <a:pt x="2512875" y="22999"/>
                  </a:cubicBezTo>
                  <a:cubicBezTo>
                    <a:pt x="2518732" y="27259"/>
                    <a:pt x="2520862" y="33116"/>
                    <a:pt x="2520862" y="41104"/>
                  </a:cubicBezTo>
                  <a:cubicBezTo>
                    <a:pt x="2520862" y="48026"/>
                    <a:pt x="2518732" y="53351"/>
                    <a:pt x="2512875" y="58143"/>
                  </a:cubicBezTo>
                  <a:cubicBezTo>
                    <a:pt x="2508616" y="64000"/>
                    <a:pt x="2502758" y="66130"/>
                    <a:pt x="2494771" y="66130"/>
                  </a:cubicBezTo>
                  <a:cubicBezTo>
                    <a:pt x="2487849" y="66130"/>
                    <a:pt x="2482524" y="64000"/>
                    <a:pt x="2477731" y="58143"/>
                  </a:cubicBezTo>
                  <a:cubicBezTo>
                    <a:pt x="2471874" y="53883"/>
                    <a:pt x="2469744" y="48026"/>
                    <a:pt x="2469744" y="41104"/>
                  </a:cubicBezTo>
                  <a:cubicBezTo>
                    <a:pt x="2469744" y="33116"/>
                    <a:pt x="2471874" y="27792"/>
                    <a:pt x="2477731" y="22999"/>
                  </a:cubicBezTo>
                  <a:cubicBezTo>
                    <a:pt x="2482524" y="17142"/>
                    <a:pt x="2488381" y="15012"/>
                    <a:pt x="2494771" y="15012"/>
                  </a:cubicBezTo>
                  <a:lnTo>
                    <a:pt x="2494771" y="15012"/>
                  </a:lnTo>
                  <a:close/>
                  <a:moveTo>
                    <a:pt x="2493706" y="112988"/>
                  </a:moveTo>
                  <a:lnTo>
                    <a:pt x="2510745" y="112988"/>
                  </a:lnTo>
                  <a:lnTo>
                    <a:pt x="2510745" y="299889"/>
                  </a:lnTo>
                  <a:lnTo>
                    <a:pt x="2518732" y="307876"/>
                  </a:lnTo>
                  <a:lnTo>
                    <a:pt x="2542162" y="310006"/>
                  </a:lnTo>
                  <a:lnTo>
                    <a:pt x="2542162" y="325980"/>
                  </a:lnTo>
                  <a:lnTo>
                    <a:pt x="2443120" y="325980"/>
                  </a:lnTo>
                  <a:lnTo>
                    <a:pt x="2443120" y="310006"/>
                  </a:lnTo>
                  <a:lnTo>
                    <a:pt x="2466549" y="307876"/>
                  </a:lnTo>
                  <a:lnTo>
                    <a:pt x="2473472" y="299889"/>
                  </a:lnTo>
                  <a:lnTo>
                    <a:pt x="2473472" y="142275"/>
                  </a:lnTo>
                  <a:lnTo>
                    <a:pt x="2443120" y="142275"/>
                  </a:lnTo>
                  <a:lnTo>
                    <a:pt x="2443120" y="127365"/>
                  </a:lnTo>
                  <a:lnTo>
                    <a:pt x="2493706" y="112988"/>
                  </a:lnTo>
                  <a:lnTo>
                    <a:pt x="2493706" y="112988"/>
                  </a:lnTo>
                  <a:close/>
                  <a:moveTo>
                    <a:pt x="2191790" y="325448"/>
                  </a:moveTo>
                  <a:lnTo>
                    <a:pt x="2191790" y="309473"/>
                  </a:lnTo>
                  <a:lnTo>
                    <a:pt x="2215219" y="307343"/>
                  </a:lnTo>
                  <a:lnTo>
                    <a:pt x="2223206" y="299356"/>
                  </a:lnTo>
                  <a:lnTo>
                    <a:pt x="2223206" y="141742"/>
                  </a:lnTo>
                  <a:lnTo>
                    <a:pt x="2191790" y="141742"/>
                  </a:lnTo>
                  <a:lnTo>
                    <a:pt x="2191790" y="127365"/>
                  </a:lnTo>
                  <a:lnTo>
                    <a:pt x="2242376" y="112456"/>
                  </a:lnTo>
                  <a:lnTo>
                    <a:pt x="2259415" y="112456"/>
                  </a:lnTo>
                  <a:lnTo>
                    <a:pt x="2259415" y="135885"/>
                  </a:lnTo>
                  <a:cubicBezTo>
                    <a:pt x="2277519" y="125768"/>
                    <a:pt x="2290831" y="118846"/>
                    <a:pt x="2302013" y="115651"/>
                  </a:cubicBezTo>
                  <a:cubicBezTo>
                    <a:pt x="2312130" y="111391"/>
                    <a:pt x="2321183" y="108729"/>
                    <a:pt x="2330235" y="108729"/>
                  </a:cubicBezTo>
                  <a:cubicBezTo>
                    <a:pt x="2349404" y="108729"/>
                    <a:pt x="2363781" y="115651"/>
                    <a:pt x="2373898" y="126833"/>
                  </a:cubicBezTo>
                  <a:cubicBezTo>
                    <a:pt x="2384015" y="138015"/>
                    <a:pt x="2388275" y="155054"/>
                    <a:pt x="2388275" y="176354"/>
                  </a:cubicBezTo>
                  <a:lnTo>
                    <a:pt x="2388275" y="298824"/>
                  </a:lnTo>
                  <a:lnTo>
                    <a:pt x="2396262" y="306811"/>
                  </a:lnTo>
                  <a:lnTo>
                    <a:pt x="2419691" y="308941"/>
                  </a:lnTo>
                  <a:lnTo>
                    <a:pt x="2419691" y="324915"/>
                  </a:lnTo>
                  <a:lnTo>
                    <a:pt x="2323845" y="324915"/>
                  </a:lnTo>
                  <a:lnTo>
                    <a:pt x="2323845" y="308941"/>
                  </a:lnTo>
                  <a:lnTo>
                    <a:pt x="2344079" y="306811"/>
                  </a:lnTo>
                  <a:lnTo>
                    <a:pt x="2352066" y="298824"/>
                  </a:lnTo>
                  <a:lnTo>
                    <a:pt x="2352066" y="182743"/>
                  </a:lnTo>
                  <a:cubicBezTo>
                    <a:pt x="2352066" y="166769"/>
                    <a:pt x="2348872" y="155587"/>
                    <a:pt x="2341949" y="147599"/>
                  </a:cubicBezTo>
                  <a:cubicBezTo>
                    <a:pt x="2335027" y="140677"/>
                    <a:pt x="2323845" y="137482"/>
                    <a:pt x="2308403" y="137482"/>
                  </a:cubicBezTo>
                  <a:cubicBezTo>
                    <a:pt x="2300416" y="137482"/>
                    <a:pt x="2294026" y="138547"/>
                    <a:pt x="2284974" y="140677"/>
                  </a:cubicBezTo>
                  <a:cubicBezTo>
                    <a:pt x="2276987" y="143872"/>
                    <a:pt x="2267935" y="147599"/>
                    <a:pt x="2258882" y="151859"/>
                  </a:cubicBezTo>
                  <a:lnTo>
                    <a:pt x="2258882" y="298291"/>
                  </a:lnTo>
                  <a:lnTo>
                    <a:pt x="2266870" y="306279"/>
                  </a:lnTo>
                  <a:lnTo>
                    <a:pt x="2287104" y="308408"/>
                  </a:lnTo>
                  <a:lnTo>
                    <a:pt x="2287104" y="324383"/>
                  </a:lnTo>
                  <a:lnTo>
                    <a:pt x="2191790" y="324383"/>
                  </a:lnTo>
                  <a:lnTo>
                    <a:pt x="2191790" y="325448"/>
                  </a:lnTo>
                  <a:close/>
                  <a:moveTo>
                    <a:pt x="1885614" y="31519"/>
                  </a:moveTo>
                  <a:lnTo>
                    <a:pt x="1992642" y="31519"/>
                  </a:lnTo>
                  <a:lnTo>
                    <a:pt x="1992642" y="48558"/>
                  </a:lnTo>
                  <a:lnTo>
                    <a:pt x="1965486" y="50688"/>
                  </a:lnTo>
                  <a:lnTo>
                    <a:pt x="1958563" y="57610"/>
                  </a:lnTo>
                  <a:lnTo>
                    <a:pt x="1958563" y="216289"/>
                  </a:lnTo>
                  <a:cubicBezTo>
                    <a:pt x="1958563" y="246641"/>
                    <a:pt x="1964421" y="269005"/>
                    <a:pt x="1976668" y="282849"/>
                  </a:cubicBezTo>
                  <a:cubicBezTo>
                    <a:pt x="1988915" y="296161"/>
                    <a:pt x="2009149" y="303084"/>
                    <a:pt x="2036306" y="303084"/>
                  </a:cubicBezTo>
                  <a:cubicBezTo>
                    <a:pt x="2063462" y="303084"/>
                    <a:pt x="2083696" y="296161"/>
                    <a:pt x="2095944" y="282849"/>
                  </a:cubicBezTo>
                  <a:cubicBezTo>
                    <a:pt x="2108191" y="268472"/>
                    <a:pt x="2114048" y="246641"/>
                    <a:pt x="2114048" y="216289"/>
                  </a:cubicBezTo>
                  <a:lnTo>
                    <a:pt x="2114048" y="60805"/>
                  </a:lnTo>
                  <a:lnTo>
                    <a:pt x="2106061" y="52818"/>
                  </a:lnTo>
                  <a:lnTo>
                    <a:pt x="2078904" y="48558"/>
                  </a:lnTo>
                  <a:lnTo>
                    <a:pt x="2078904" y="31519"/>
                  </a:lnTo>
                  <a:lnTo>
                    <a:pt x="2172088" y="31519"/>
                  </a:lnTo>
                  <a:lnTo>
                    <a:pt x="2172088" y="48558"/>
                  </a:lnTo>
                  <a:lnTo>
                    <a:pt x="2144932" y="52818"/>
                  </a:lnTo>
                  <a:lnTo>
                    <a:pt x="2136944" y="60805"/>
                  </a:lnTo>
                  <a:lnTo>
                    <a:pt x="2136944" y="219484"/>
                  </a:lnTo>
                  <a:cubicBezTo>
                    <a:pt x="2136944" y="240783"/>
                    <a:pt x="2135880" y="256758"/>
                    <a:pt x="2132685" y="267940"/>
                  </a:cubicBezTo>
                  <a:cubicBezTo>
                    <a:pt x="2130555" y="279122"/>
                    <a:pt x="2124697" y="288174"/>
                    <a:pt x="2118308" y="297226"/>
                  </a:cubicBezTo>
                  <a:cubicBezTo>
                    <a:pt x="2109256" y="307343"/>
                    <a:pt x="2098073" y="315331"/>
                    <a:pt x="2081034" y="320655"/>
                  </a:cubicBezTo>
                  <a:cubicBezTo>
                    <a:pt x="2065059" y="327578"/>
                    <a:pt x="2047488" y="329708"/>
                    <a:pt x="2028319" y="329708"/>
                  </a:cubicBezTo>
                  <a:cubicBezTo>
                    <a:pt x="2008084" y="329708"/>
                    <a:pt x="1989980" y="327578"/>
                    <a:pt x="1974538" y="320655"/>
                  </a:cubicBezTo>
                  <a:cubicBezTo>
                    <a:pt x="1958563" y="314798"/>
                    <a:pt x="1946317" y="307343"/>
                    <a:pt x="1937264" y="297226"/>
                  </a:cubicBezTo>
                  <a:cubicBezTo>
                    <a:pt x="1930342" y="288174"/>
                    <a:pt x="1925017" y="279122"/>
                    <a:pt x="1922888" y="267940"/>
                  </a:cubicBezTo>
                  <a:cubicBezTo>
                    <a:pt x="1919693" y="256758"/>
                    <a:pt x="1918627" y="240783"/>
                    <a:pt x="1918627" y="219484"/>
                  </a:cubicBezTo>
                  <a:lnTo>
                    <a:pt x="1918627" y="57610"/>
                  </a:lnTo>
                  <a:lnTo>
                    <a:pt x="1910640" y="50688"/>
                  </a:lnTo>
                  <a:lnTo>
                    <a:pt x="1885614" y="48558"/>
                  </a:lnTo>
                  <a:lnTo>
                    <a:pt x="1885614" y="31519"/>
                  </a:lnTo>
                  <a:close/>
                  <a:moveTo>
                    <a:pt x="1632686" y="110326"/>
                  </a:moveTo>
                  <a:lnTo>
                    <a:pt x="1632686" y="129495"/>
                  </a:lnTo>
                  <a:cubicBezTo>
                    <a:pt x="1629491" y="129495"/>
                    <a:pt x="1624699" y="130560"/>
                    <a:pt x="1621504" y="130560"/>
                  </a:cubicBezTo>
                  <a:cubicBezTo>
                    <a:pt x="1615647" y="131625"/>
                    <a:pt x="1610322" y="133755"/>
                    <a:pt x="1604464" y="136418"/>
                  </a:cubicBezTo>
                  <a:lnTo>
                    <a:pt x="1604464" y="173691"/>
                  </a:lnTo>
                  <a:lnTo>
                    <a:pt x="1574113" y="173691"/>
                  </a:lnTo>
                  <a:cubicBezTo>
                    <a:pt x="1568256" y="173691"/>
                    <a:pt x="1565061" y="172626"/>
                    <a:pt x="1562931" y="170496"/>
                  </a:cubicBezTo>
                  <a:cubicBezTo>
                    <a:pt x="1560801" y="168366"/>
                    <a:pt x="1560801" y="164639"/>
                    <a:pt x="1560801" y="160379"/>
                  </a:cubicBezTo>
                  <a:cubicBezTo>
                    <a:pt x="1560801" y="145470"/>
                    <a:pt x="1568788" y="133223"/>
                    <a:pt x="1584230" y="124170"/>
                  </a:cubicBezTo>
                  <a:cubicBezTo>
                    <a:pt x="1597542" y="116183"/>
                    <a:pt x="1613517" y="111923"/>
                    <a:pt x="1632686" y="110326"/>
                  </a:cubicBezTo>
                  <a:lnTo>
                    <a:pt x="1632686" y="110326"/>
                  </a:lnTo>
                  <a:close/>
                  <a:moveTo>
                    <a:pt x="1632686" y="204042"/>
                  </a:moveTo>
                  <a:lnTo>
                    <a:pt x="1632686" y="222147"/>
                  </a:lnTo>
                  <a:cubicBezTo>
                    <a:pt x="1620439" y="226407"/>
                    <a:pt x="1611387" y="231199"/>
                    <a:pt x="1605529" y="235459"/>
                  </a:cubicBezTo>
                  <a:cubicBezTo>
                    <a:pt x="1594347" y="244511"/>
                    <a:pt x="1587425" y="254628"/>
                    <a:pt x="1587425" y="269005"/>
                  </a:cubicBezTo>
                  <a:cubicBezTo>
                    <a:pt x="1587425" y="279122"/>
                    <a:pt x="1590620" y="288174"/>
                    <a:pt x="1597542" y="295096"/>
                  </a:cubicBezTo>
                  <a:cubicBezTo>
                    <a:pt x="1603400" y="302019"/>
                    <a:pt x="1611919" y="304149"/>
                    <a:pt x="1623634" y="304149"/>
                  </a:cubicBezTo>
                  <a:cubicBezTo>
                    <a:pt x="1625764" y="304149"/>
                    <a:pt x="1629491" y="304149"/>
                    <a:pt x="1632686" y="304149"/>
                  </a:cubicBezTo>
                  <a:lnTo>
                    <a:pt x="1632686" y="323318"/>
                  </a:lnTo>
                  <a:cubicBezTo>
                    <a:pt x="1623634" y="326513"/>
                    <a:pt x="1614582" y="327578"/>
                    <a:pt x="1605529" y="327578"/>
                  </a:cubicBezTo>
                  <a:cubicBezTo>
                    <a:pt x="1588490" y="327578"/>
                    <a:pt x="1575178" y="323318"/>
                    <a:pt x="1565061" y="313201"/>
                  </a:cubicBezTo>
                  <a:cubicBezTo>
                    <a:pt x="1554944" y="303084"/>
                    <a:pt x="1549087" y="288174"/>
                    <a:pt x="1549087" y="272732"/>
                  </a:cubicBezTo>
                  <a:cubicBezTo>
                    <a:pt x="1549087" y="253563"/>
                    <a:pt x="1557074" y="239186"/>
                    <a:pt x="1572516" y="227471"/>
                  </a:cubicBezTo>
                  <a:cubicBezTo>
                    <a:pt x="1583165" y="221082"/>
                    <a:pt x="1603400" y="213095"/>
                    <a:pt x="1632686" y="204042"/>
                  </a:cubicBezTo>
                  <a:lnTo>
                    <a:pt x="1632686" y="204042"/>
                  </a:lnTo>
                  <a:close/>
                  <a:moveTo>
                    <a:pt x="913306" y="420229"/>
                  </a:moveTo>
                  <a:lnTo>
                    <a:pt x="913306" y="401060"/>
                  </a:lnTo>
                  <a:cubicBezTo>
                    <a:pt x="914371" y="401060"/>
                    <a:pt x="916501" y="401060"/>
                    <a:pt x="917565" y="401060"/>
                  </a:cubicBezTo>
                  <a:cubicBezTo>
                    <a:pt x="936735" y="401060"/>
                    <a:pt x="951112" y="396800"/>
                    <a:pt x="963891" y="387748"/>
                  </a:cubicBezTo>
                  <a:cubicBezTo>
                    <a:pt x="976138" y="378696"/>
                    <a:pt x="983061" y="367514"/>
                    <a:pt x="983061" y="354202"/>
                  </a:cubicBezTo>
                  <a:cubicBezTo>
                    <a:pt x="983061" y="345150"/>
                    <a:pt x="980931" y="337162"/>
                    <a:pt x="975073" y="332903"/>
                  </a:cubicBezTo>
                  <a:cubicBezTo>
                    <a:pt x="969216" y="328643"/>
                    <a:pt x="956969" y="323850"/>
                    <a:pt x="937800" y="320655"/>
                  </a:cubicBezTo>
                  <a:lnTo>
                    <a:pt x="912773" y="316396"/>
                  </a:lnTo>
                  <a:lnTo>
                    <a:pt x="912773" y="284979"/>
                  </a:lnTo>
                  <a:lnTo>
                    <a:pt x="940995" y="289239"/>
                  </a:lnTo>
                  <a:cubicBezTo>
                    <a:pt x="968151" y="293499"/>
                    <a:pt x="987320" y="300421"/>
                    <a:pt x="998502" y="308408"/>
                  </a:cubicBezTo>
                  <a:cubicBezTo>
                    <a:pt x="1009685" y="316396"/>
                    <a:pt x="1015542" y="328643"/>
                    <a:pt x="1015542" y="343552"/>
                  </a:cubicBezTo>
                  <a:cubicBezTo>
                    <a:pt x="1015542" y="352604"/>
                    <a:pt x="1013412" y="360591"/>
                    <a:pt x="1008620" y="369644"/>
                  </a:cubicBezTo>
                  <a:cubicBezTo>
                    <a:pt x="1002762" y="378696"/>
                    <a:pt x="997437" y="386683"/>
                    <a:pt x="988385" y="393073"/>
                  </a:cubicBezTo>
                  <a:cubicBezTo>
                    <a:pt x="977203" y="402125"/>
                    <a:pt x="963359" y="409047"/>
                    <a:pt x="948982" y="414372"/>
                  </a:cubicBezTo>
                  <a:cubicBezTo>
                    <a:pt x="937800" y="416502"/>
                    <a:pt x="925552" y="419164"/>
                    <a:pt x="913306" y="420229"/>
                  </a:cubicBezTo>
                  <a:lnTo>
                    <a:pt x="913306" y="420229"/>
                  </a:lnTo>
                  <a:close/>
                  <a:moveTo>
                    <a:pt x="913306" y="252498"/>
                  </a:moveTo>
                  <a:lnTo>
                    <a:pt x="913306" y="234394"/>
                  </a:lnTo>
                  <a:lnTo>
                    <a:pt x="913306" y="234394"/>
                  </a:lnTo>
                  <a:cubicBezTo>
                    <a:pt x="925552" y="234394"/>
                    <a:pt x="936735" y="230134"/>
                    <a:pt x="944722" y="219484"/>
                  </a:cubicBezTo>
                  <a:cubicBezTo>
                    <a:pt x="952709" y="210432"/>
                    <a:pt x="955904" y="197120"/>
                    <a:pt x="955904" y="181146"/>
                  </a:cubicBezTo>
                  <a:cubicBezTo>
                    <a:pt x="955904" y="164106"/>
                    <a:pt x="952709" y="151859"/>
                    <a:pt x="944722" y="141742"/>
                  </a:cubicBezTo>
                  <a:cubicBezTo>
                    <a:pt x="936735" y="131625"/>
                    <a:pt x="926618" y="127365"/>
                    <a:pt x="913306" y="127365"/>
                  </a:cubicBezTo>
                  <a:lnTo>
                    <a:pt x="913306" y="127365"/>
                  </a:lnTo>
                  <a:lnTo>
                    <a:pt x="913306" y="110326"/>
                  </a:lnTo>
                  <a:cubicBezTo>
                    <a:pt x="914371" y="109261"/>
                    <a:pt x="916501" y="109261"/>
                    <a:pt x="917565" y="109261"/>
                  </a:cubicBezTo>
                  <a:cubicBezTo>
                    <a:pt x="925552" y="109261"/>
                    <a:pt x="934605" y="110326"/>
                    <a:pt x="942592" y="112456"/>
                  </a:cubicBezTo>
                  <a:cubicBezTo>
                    <a:pt x="950579" y="114586"/>
                    <a:pt x="959631" y="118313"/>
                    <a:pt x="967619" y="122573"/>
                  </a:cubicBezTo>
                  <a:lnTo>
                    <a:pt x="1030451" y="122573"/>
                  </a:lnTo>
                  <a:lnTo>
                    <a:pt x="1030451" y="142807"/>
                  </a:lnTo>
                  <a:lnTo>
                    <a:pt x="981996" y="142807"/>
                  </a:lnTo>
                  <a:cubicBezTo>
                    <a:pt x="986255" y="148665"/>
                    <a:pt x="988918" y="155054"/>
                    <a:pt x="991048" y="161976"/>
                  </a:cubicBezTo>
                  <a:cubicBezTo>
                    <a:pt x="993178" y="168899"/>
                    <a:pt x="994243" y="175288"/>
                    <a:pt x="994243" y="183276"/>
                  </a:cubicBezTo>
                  <a:cubicBezTo>
                    <a:pt x="994243" y="203510"/>
                    <a:pt x="986255" y="219484"/>
                    <a:pt x="970813" y="232796"/>
                  </a:cubicBezTo>
                  <a:cubicBezTo>
                    <a:pt x="955904" y="245576"/>
                    <a:pt x="936735" y="251433"/>
                    <a:pt x="913306" y="252498"/>
                  </a:cubicBezTo>
                  <a:lnTo>
                    <a:pt x="913306" y="252498"/>
                  </a:lnTo>
                  <a:close/>
                  <a:moveTo>
                    <a:pt x="1344082" y="109261"/>
                  </a:moveTo>
                  <a:lnTo>
                    <a:pt x="1361121" y="109261"/>
                  </a:lnTo>
                  <a:lnTo>
                    <a:pt x="1361121" y="254628"/>
                  </a:lnTo>
                  <a:cubicBezTo>
                    <a:pt x="1361121" y="271667"/>
                    <a:pt x="1364316" y="282849"/>
                    <a:pt x="1371238" y="290837"/>
                  </a:cubicBezTo>
                  <a:cubicBezTo>
                    <a:pt x="1378160" y="297759"/>
                    <a:pt x="1388278" y="302019"/>
                    <a:pt x="1402655" y="302019"/>
                  </a:cubicBezTo>
                  <a:cubicBezTo>
                    <a:pt x="1410642" y="302019"/>
                    <a:pt x="1419694" y="300954"/>
                    <a:pt x="1427681" y="298824"/>
                  </a:cubicBezTo>
                  <a:cubicBezTo>
                    <a:pt x="1436733" y="296694"/>
                    <a:pt x="1444720" y="292967"/>
                    <a:pt x="1453773" y="288707"/>
                  </a:cubicBezTo>
                  <a:lnTo>
                    <a:pt x="1453773" y="140145"/>
                  </a:lnTo>
                  <a:lnTo>
                    <a:pt x="1422889" y="140145"/>
                  </a:lnTo>
                  <a:lnTo>
                    <a:pt x="1422889" y="126833"/>
                  </a:lnTo>
                  <a:lnTo>
                    <a:pt x="1473474" y="109794"/>
                  </a:lnTo>
                  <a:lnTo>
                    <a:pt x="1490514" y="109794"/>
                  </a:lnTo>
                  <a:lnTo>
                    <a:pt x="1490514" y="299889"/>
                  </a:lnTo>
                  <a:lnTo>
                    <a:pt x="1498501" y="307876"/>
                  </a:lnTo>
                  <a:lnTo>
                    <a:pt x="1518735" y="310006"/>
                  </a:lnTo>
                  <a:lnTo>
                    <a:pt x="1518735" y="325980"/>
                  </a:lnTo>
                  <a:lnTo>
                    <a:pt x="1453240" y="325980"/>
                  </a:lnTo>
                  <a:lnTo>
                    <a:pt x="1453240" y="300954"/>
                  </a:lnTo>
                  <a:cubicBezTo>
                    <a:pt x="1439928" y="311071"/>
                    <a:pt x="1427149" y="317993"/>
                    <a:pt x="1415967" y="322253"/>
                  </a:cubicBezTo>
                  <a:cubicBezTo>
                    <a:pt x="1403720" y="326513"/>
                    <a:pt x="1393602" y="329175"/>
                    <a:pt x="1382421" y="329175"/>
                  </a:cubicBezTo>
                  <a:cubicBezTo>
                    <a:pt x="1363251" y="329175"/>
                    <a:pt x="1349939" y="323318"/>
                    <a:pt x="1339822" y="312136"/>
                  </a:cubicBezTo>
                  <a:cubicBezTo>
                    <a:pt x="1329705" y="300954"/>
                    <a:pt x="1323848" y="283914"/>
                    <a:pt x="1323848" y="262615"/>
                  </a:cubicBezTo>
                  <a:lnTo>
                    <a:pt x="1323848" y="140145"/>
                  </a:lnTo>
                  <a:lnTo>
                    <a:pt x="1292431" y="140145"/>
                  </a:lnTo>
                  <a:lnTo>
                    <a:pt x="1292431" y="126833"/>
                  </a:lnTo>
                  <a:lnTo>
                    <a:pt x="1344082" y="109261"/>
                  </a:lnTo>
                  <a:lnTo>
                    <a:pt x="1344082" y="109261"/>
                  </a:lnTo>
                  <a:close/>
                  <a:moveTo>
                    <a:pt x="1096479" y="2233"/>
                  </a:moveTo>
                  <a:lnTo>
                    <a:pt x="1113518" y="2233"/>
                  </a:lnTo>
                  <a:lnTo>
                    <a:pt x="1113518" y="136418"/>
                  </a:lnTo>
                  <a:cubicBezTo>
                    <a:pt x="1130557" y="126300"/>
                    <a:pt x="1143869" y="119378"/>
                    <a:pt x="1155052" y="116183"/>
                  </a:cubicBezTo>
                  <a:cubicBezTo>
                    <a:pt x="1166233" y="111923"/>
                    <a:pt x="1175286" y="109261"/>
                    <a:pt x="1184338" y="109261"/>
                  </a:cubicBezTo>
                  <a:cubicBezTo>
                    <a:pt x="1203507" y="109261"/>
                    <a:pt x="1217884" y="116183"/>
                    <a:pt x="1228001" y="127365"/>
                  </a:cubicBezTo>
                  <a:cubicBezTo>
                    <a:pt x="1238118" y="138547"/>
                    <a:pt x="1242911" y="155587"/>
                    <a:pt x="1242911" y="176886"/>
                  </a:cubicBezTo>
                  <a:lnTo>
                    <a:pt x="1242911" y="299356"/>
                  </a:lnTo>
                  <a:lnTo>
                    <a:pt x="1250898" y="307343"/>
                  </a:lnTo>
                  <a:lnTo>
                    <a:pt x="1273262" y="309473"/>
                  </a:lnTo>
                  <a:lnTo>
                    <a:pt x="1273262" y="325448"/>
                  </a:lnTo>
                  <a:lnTo>
                    <a:pt x="1178480" y="325448"/>
                  </a:lnTo>
                  <a:lnTo>
                    <a:pt x="1178480" y="309473"/>
                  </a:lnTo>
                  <a:lnTo>
                    <a:pt x="1198715" y="307343"/>
                  </a:lnTo>
                  <a:lnTo>
                    <a:pt x="1205637" y="299356"/>
                  </a:lnTo>
                  <a:lnTo>
                    <a:pt x="1205637" y="183276"/>
                  </a:lnTo>
                  <a:cubicBezTo>
                    <a:pt x="1205637" y="167301"/>
                    <a:pt x="1202442" y="155054"/>
                    <a:pt x="1195520" y="148132"/>
                  </a:cubicBezTo>
                  <a:cubicBezTo>
                    <a:pt x="1188598" y="141210"/>
                    <a:pt x="1177416" y="138015"/>
                    <a:pt x="1161974" y="138015"/>
                  </a:cubicBezTo>
                  <a:cubicBezTo>
                    <a:pt x="1155052" y="138015"/>
                    <a:pt x="1147597" y="139080"/>
                    <a:pt x="1139610" y="141210"/>
                  </a:cubicBezTo>
                  <a:cubicBezTo>
                    <a:pt x="1131622" y="144405"/>
                    <a:pt x="1122570" y="148132"/>
                    <a:pt x="1113518" y="152392"/>
                  </a:cubicBezTo>
                  <a:lnTo>
                    <a:pt x="1113518" y="298824"/>
                  </a:lnTo>
                  <a:lnTo>
                    <a:pt x="1121505" y="306811"/>
                  </a:lnTo>
                  <a:lnTo>
                    <a:pt x="1141740" y="308941"/>
                  </a:lnTo>
                  <a:lnTo>
                    <a:pt x="1141740" y="324915"/>
                  </a:lnTo>
                  <a:lnTo>
                    <a:pt x="1045893" y="324915"/>
                  </a:lnTo>
                  <a:lnTo>
                    <a:pt x="1045893" y="308941"/>
                  </a:lnTo>
                  <a:lnTo>
                    <a:pt x="1069322" y="306811"/>
                  </a:lnTo>
                  <a:lnTo>
                    <a:pt x="1076245" y="298824"/>
                  </a:lnTo>
                  <a:lnTo>
                    <a:pt x="1076245" y="31519"/>
                  </a:lnTo>
                  <a:lnTo>
                    <a:pt x="1042698" y="31519"/>
                  </a:lnTo>
                  <a:lnTo>
                    <a:pt x="1042698" y="18207"/>
                  </a:lnTo>
                  <a:lnTo>
                    <a:pt x="1096479" y="2233"/>
                  </a:lnTo>
                  <a:close/>
                  <a:moveTo>
                    <a:pt x="913306" y="110326"/>
                  </a:moveTo>
                  <a:lnTo>
                    <a:pt x="913306" y="127365"/>
                  </a:lnTo>
                  <a:cubicBezTo>
                    <a:pt x="899994" y="127365"/>
                    <a:pt x="889877" y="131625"/>
                    <a:pt x="881889" y="141742"/>
                  </a:cubicBezTo>
                  <a:cubicBezTo>
                    <a:pt x="873902" y="150794"/>
                    <a:pt x="870707" y="164106"/>
                    <a:pt x="870707" y="181146"/>
                  </a:cubicBezTo>
                  <a:cubicBezTo>
                    <a:pt x="870707" y="197120"/>
                    <a:pt x="873902" y="210432"/>
                    <a:pt x="882954" y="219484"/>
                  </a:cubicBezTo>
                  <a:cubicBezTo>
                    <a:pt x="890941" y="229601"/>
                    <a:pt x="901059" y="234394"/>
                    <a:pt x="913306" y="234394"/>
                  </a:cubicBezTo>
                  <a:lnTo>
                    <a:pt x="913306" y="252498"/>
                  </a:lnTo>
                  <a:cubicBezTo>
                    <a:pt x="912240" y="252498"/>
                    <a:pt x="911176" y="252498"/>
                    <a:pt x="910111" y="252498"/>
                  </a:cubicBezTo>
                  <a:lnTo>
                    <a:pt x="903189" y="252498"/>
                  </a:lnTo>
                  <a:cubicBezTo>
                    <a:pt x="901059" y="255693"/>
                    <a:pt x="899994" y="258355"/>
                    <a:pt x="898929" y="261550"/>
                  </a:cubicBezTo>
                  <a:cubicBezTo>
                    <a:pt x="898929" y="264745"/>
                    <a:pt x="897864" y="268472"/>
                    <a:pt x="897864" y="271667"/>
                  </a:cubicBezTo>
                  <a:cubicBezTo>
                    <a:pt x="897864" y="272732"/>
                    <a:pt x="898929" y="274862"/>
                    <a:pt x="898929" y="278590"/>
                  </a:cubicBezTo>
                  <a:cubicBezTo>
                    <a:pt x="898929" y="280719"/>
                    <a:pt x="898929" y="281784"/>
                    <a:pt x="898929" y="281784"/>
                  </a:cubicBezTo>
                  <a:lnTo>
                    <a:pt x="913838" y="283914"/>
                  </a:lnTo>
                  <a:lnTo>
                    <a:pt x="913838" y="315331"/>
                  </a:lnTo>
                  <a:lnTo>
                    <a:pt x="896799" y="312136"/>
                  </a:lnTo>
                  <a:cubicBezTo>
                    <a:pt x="884552" y="315331"/>
                    <a:pt x="875500" y="321188"/>
                    <a:pt x="868577" y="329175"/>
                  </a:cubicBezTo>
                  <a:cubicBezTo>
                    <a:pt x="861655" y="337162"/>
                    <a:pt x="858460" y="345150"/>
                    <a:pt x="858460" y="355267"/>
                  </a:cubicBezTo>
                  <a:cubicBezTo>
                    <a:pt x="858460" y="368579"/>
                    <a:pt x="864317" y="378696"/>
                    <a:pt x="875500" y="387748"/>
                  </a:cubicBezTo>
                  <a:cubicBezTo>
                    <a:pt x="885617" y="395735"/>
                    <a:pt x="897864" y="399995"/>
                    <a:pt x="913838" y="401060"/>
                  </a:cubicBezTo>
                  <a:lnTo>
                    <a:pt x="913838" y="420229"/>
                  </a:lnTo>
                  <a:cubicBezTo>
                    <a:pt x="910643" y="420229"/>
                    <a:pt x="906916" y="420229"/>
                    <a:pt x="902656" y="420229"/>
                  </a:cubicBezTo>
                  <a:cubicBezTo>
                    <a:pt x="877629" y="420229"/>
                    <a:pt x="858993" y="415969"/>
                    <a:pt x="845148" y="405852"/>
                  </a:cubicBezTo>
                  <a:cubicBezTo>
                    <a:pt x="830771" y="395735"/>
                    <a:pt x="823849" y="382423"/>
                    <a:pt x="823849" y="364319"/>
                  </a:cubicBezTo>
                  <a:cubicBezTo>
                    <a:pt x="823849" y="351007"/>
                    <a:pt x="828109" y="338227"/>
                    <a:pt x="836096" y="329175"/>
                  </a:cubicBezTo>
                  <a:cubicBezTo>
                    <a:pt x="845148" y="319058"/>
                    <a:pt x="856330" y="312136"/>
                    <a:pt x="871240" y="310006"/>
                  </a:cubicBezTo>
                  <a:cubicBezTo>
                    <a:pt x="870175" y="306811"/>
                    <a:pt x="869110" y="303084"/>
                    <a:pt x="868045" y="299889"/>
                  </a:cubicBezTo>
                  <a:cubicBezTo>
                    <a:pt x="866980" y="296694"/>
                    <a:pt x="866980" y="292967"/>
                    <a:pt x="866980" y="289772"/>
                  </a:cubicBezTo>
                  <a:cubicBezTo>
                    <a:pt x="866980" y="285512"/>
                    <a:pt x="869110" y="278590"/>
                    <a:pt x="872837" y="271667"/>
                  </a:cubicBezTo>
                  <a:cubicBezTo>
                    <a:pt x="876032" y="264745"/>
                    <a:pt x="880824" y="257290"/>
                    <a:pt x="888812" y="249303"/>
                  </a:cubicBezTo>
                  <a:cubicBezTo>
                    <a:pt x="871772" y="245043"/>
                    <a:pt x="858460" y="237056"/>
                    <a:pt x="848343" y="225874"/>
                  </a:cubicBezTo>
                  <a:cubicBezTo>
                    <a:pt x="839291" y="213627"/>
                    <a:pt x="833966" y="199783"/>
                    <a:pt x="833966" y="183276"/>
                  </a:cubicBezTo>
                  <a:cubicBezTo>
                    <a:pt x="833966" y="161976"/>
                    <a:pt x="841953" y="143872"/>
                    <a:pt x="857395" y="130560"/>
                  </a:cubicBezTo>
                  <a:cubicBezTo>
                    <a:pt x="870175" y="117248"/>
                    <a:pt x="889344" y="110326"/>
                    <a:pt x="913306" y="110326"/>
                  </a:cubicBezTo>
                  <a:lnTo>
                    <a:pt x="913306" y="110326"/>
                  </a:lnTo>
                  <a:close/>
                  <a:moveTo>
                    <a:pt x="569856" y="325448"/>
                  </a:moveTo>
                  <a:lnTo>
                    <a:pt x="569856" y="309473"/>
                  </a:lnTo>
                  <a:lnTo>
                    <a:pt x="593285" y="307343"/>
                  </a:lnTo>
                  <a:lnTo>
                    <a:pt x="601272" y="299356"/>
                  </a:lnTo>
                  <a:lnTo>
                    <a:pt x="601272" y="141742"/>
                  </a:lnTo>
                  <a:lnTo>
                    <a:pt x="569856" y="141742"/>
                  </a:lnTo>
                  <a:lnTo>
                    <a:pt x="569856" y="127365"/>
                  </a:lnTo>
                  <a:lnTo>
                    <a:pt x="620442" y="112456"/>
                  </a:lnTo>
                  <a:lnTo>
                    <a:pt x="637481" y="112456"/>
                  </a:lnTo>
                  <a:lnTo>
                    <a:pt x="637481" y="135885"/>
                  </a:lnTo>
                  <a:cubicBezTo>
                    <a:pt x="654520" y="125768"/>
                    <a:pt x="668897" y="118846"/>
                    <a:pt x="680079" y="115651"/>
                  </a:cubicBezTo>
                  <a:cubicBezTo>
                    <a:pt x="690197" y="111391"/>
                    <a:pt x="699249" y="108729"/>
                    <a:pt x="708301" y="108729"/>
                  </a:cubicBezTo>
                  <a:cubicBezTo>
                    <a:pt x="727470" y="108729"/>
                    <a:pt x="741847" y="115651"/>
                    <a:pt x="751964" y="126833"/>
                  </a:cubicBezTo>
                  <a:cubicBezTo>
                    <a:pt x="762081" y="138015"/>
                    <a:pt x="766341" y="155054"/>
                    <a:pt x="766341" y="176354"/>
                  </a:cubicBezTo>
                  <a:lnTo>
                    <a:pt x="766341" y="298824"/>
                  </a:lnTo>
                  <a:lnTo>
                    <a:pt x="774328" y="306811"/>
                  </a:lnTo>
                  <a:lnTo>
                    <a:pt x="797757" y="308941"/>
                  </a:lnTo>
                  <a:lnTo>
                    <a:pt x="797757" y="324915"/>
                  </a:lnTo>
                  <a:lnTo>
                    <a:pt x="700846" y="324915"/>
                  </a:lnTo>
                  <a:lnTo>
                    <a:pt x="700846" y="308941"/>
                  </a:lnTo>
                  <a:lnTo>
                    <a:pt x="722145" y="306811"/>
                  </a:lnTo>
                  <a:lnTo>
                    <a:pt x="730133" y="298824"/>
                  </a:lnTo>
                  <a:lnTo>
                    <a:pt x="730133" y="182743"/>
                  </a:lnTo>
                  <a:cubicBezTo>
                    <a:pt x="730133" y="166769"/>
                    <a:pt x="726938" y="155587"/>
                    <a:pt x="720015" y="147599"/>
                  </a:cubicBezTo>
                  <a:cubicBezTo>
                    <a:pt x="713093" y="140677"/>
                    <a:pt x="701911" y="137482"/>
                    <a:pt x="684872" y="137482"/>
                  </a:cubicBezTo>
                  <a:cubicBezTo>
                    <a:pt x="677949" y="137482"/>
                    <a:pt x="671560" y="138547"/>
                    <a:pt x="662508" y="140677"/>
                  </a:cubicBezTo>
                  <a:cubicBezTo>
                    <a:pt x="654520" y="143872"/>
                    <a:pt x="645468" y="147599"/>
                    <a:pt x="636416" y="151859"/>
                  </a:cubicBezTo>
                  <a:lnTo>
                    <a:pt x="636416" y="298291"/>
                  </a:lnTo>
                  <a:lnTo>
                    <a:pt x="644403" y="306279"/>
                  </a:lnTo>
                  <a:lnTo>
                    <a:pt x="664637" y="308408"/>
                  </a:lnTo>
                  <a:lnTo>
                    <a:pt x="664637" y="324383"/>
                  </a:lnTo>
                  <a:lnTo>
                    <a:pt x="569856" y="324383"/>
                  </a:lnTo>
                  <a:lnTo>
                    <a:pt x="569856" y="325448"/>
                  </a:lnTo>
                  <a:close/>
                  <a:moveTo>
                    <a:pt x="501166" y="15012"/>
                  </a:moveTo>
                  <a:cubicBezTo>
                    <a:pt x="509153" y="15012"/>
                    <a:pt x="514478" y="17142"/>
                    <a:pt x="519270" y="22999"/>
                  </a:cubicBezTo>
                  <a:cubicBezTo>
                    <a:pt x="525128" y="27259"/>
                    <a:pt x="527258" y="33116"/>
                    <a:pt x="527258" y="41104"/>
                  </a:cubicBezTo>
                  <a:cubicBezTo>
                    <a:pt x="527258" y="48026"/>
                    <a:pt x="525128" y="53351"/>
                    <a:pt x="519270" y="58143"/>
                  </a:cubicBezTo>
                  <a:cubicBezTo>
                    <a:pt x="515011" y="64000"/>
                    <a:pt x="509153" y="66130"/>
                    <a:pt x="501166" y="66130"/>
                  </a:cubicBezTo>
                  <a:cubicBezTo>
                    <a:pt x="494244" y="66130"/>
                    <a:pt x="488919" y="64000"/>
                    <a:pt x="484127" y="58143"/>
                  </a:cubicBezTo>
                  <a:cubicBezTo>
                    <a:pt x="478270" y="53883"/>
                    <a:pt x="476140" y="48026"/>
                    <a:pt x="476140" y="41104"/>
                  </a:cubicBezTo>
                  <a:cubicBezTo>
                    <a:pt x="476140" y="33116"/>
                    <a:pt x="478270" y="27792"/>
                    <a:pt x="484127" y="22999"/>
                  </a:cubicBezTo>
                  <a:cubicBezTo>
                    <a:pt x="488919" y="17142"/>
                    <a:pt x="494244" y="15012"/>
                    <a:pt x="501166" y="15012"/>
                  </a:cubicBezTo>
                  <a:lnTo>
                    <a:pt x="501166" y="15012"/>
                  </a:lnTo>
                  <a:close/>
                  <a:moveTo>
                    <a:pt x="500101" y="112988"/>
                  </a:moveTo>
                  <a:lnTo>
                    <a:pt x="517141" y="112988"/>
                  </a:lnTo>
                  <a:lnTo>
                    <a:pt x="517141" y="299889"/>
                  </a:lnTo>
                  <a:lnTo>
                    <a:pt x="525128" y="307876"/>
                  </a:lnTo>
                  <a:lnTo>
                    <a:pt x="547492" y="310006"/>
                  </a:lnTo>
                  <a:lnTo>
                    <a:pt x="547492" y="325980"/>
                  </a:lnTo>
                  <a:lnTo>
                    <a:pt x="449516" y="325980"/>
                  </a:lnTo>
                  <a:lnTo>
                    <a:pt x="449516" y="310006"/>
                  </a:lnTo>
                  <a:lnTo>
                    <a:pt x="472945" y="307876"/>
                  </a:lnTo>
                  <a:lnTo>
                    <a:pt x="479867" y="299889"/>
                  </a:lnTo>
                  <a:lnTo>
                    <a:pt x="479867" y="142275"/>
                  </a:lnTo>
                  <a:lnTo>
                    <a:pt x="449516" y="142275"/>
                  </a:lnTo>
                  <a:lnTo>
                    <a:pt x="449516" y="127365"/>
                  </a:lnTo>
                  <a:lnTo>
                    <a:pt x="500101" y="112988"/>
                  </a:lnTo>
                  <a:lnTo>
                    <a:pt x="500101" y="112988"/>
                  </a:lnTo>
                  <a:close/>
                  <a:moveTo>
                    <a:pt x="410112" y="119378"/>
                  </a:moveTo>
                  <a:lnTo>
                    <a:pt x="410112" y="168899"/>
                  </a:lnTo>
                  <a:lnTo>
                    <a:pt x="388813" y="168899"/>
                  </a:lnTo>
                  <a:lnTo>
                    <a:pt x="384553" y="138547"/>
                  </a:lnTo>
                  <a:cubicBezTo>
                    <a:pt x="378696" y="135353"/>
                    <a:pt x="373371" y="132690"/>
                    <a:pt x="368579" y="130560"/>
                  </a:cubicBezTo>
                  <a:cubicBezTo>
                    <a:pt x="362721" y="129495"/>
                    <a:pt x="357397" y="128430"/>
                    <a:pt x="352604" y="128430"/>
                  </a:cubicBezTo>
                  <a:cubicBezTo>
                    <a:pt x="340357" y="128430"/>
                    <a:pt x="332370" y="131625"/>
                    <a:pt x="325448" y="137482"/>
                  </a:cubicBezTo>
                  <a:cubicBezTo>
                    <a:pt x="318526" y="143340"/>
                    <a:pt x="315331" y="149730"/>
                    <a:pt x="315331" y="159847"/>
                  </a:cubicBezTo>
                  <a:cubicBezTo>
                    <a:pt x="315331" y="168899"/>
                    <a:pt x="318526" y="175821"/>
                    <a:pt x="323318" y="181146"/>
                  </a:cubicBezTo>
                  <a:cubicBezTo>
                    <a:pt x="329175" y="187003"/>
                    <a:pt x="337695" y="192328"/>
                    <a:pt x="352604" y="200315"/>
                  </a:cubicBezTo>
                  <a:cubicBezTo>
                    <a:pt x="354734" y="201380"/>
                    <a:pt x="358462" y="202445"/>
                    <a:pt x="363786" y="204575"/>
                  </a:cubicBezTo>
                  <a:cubicBezTo>
                    <a:pt x="379761" y="212562"/>
                    <a:pt x="392008" y="218952"/>
                    <a:pt x="399995" y="224809"/>
                  </a:cubicBezTo>
                  <a:cubicBezTo>
                    <a:pt x="404255" y="229069"/>
                    <a:pt x="409047" y="234926"/>
                    <a:pt x="412242" y="241848"/>
                  </a:cubicBezTo>
                  <a:cubicBezTo>
                    <a:pt x="414372" y="247706"/>
                    <a:pt x="415437" y="255160"/>
                    <a:pt x="415437" y="263148"/>
                  </a:cubicBezTo>
                  <a:cubicBezTo>
                    <a:pt x="415437" y="283382"/>
                    <a:pt x="408515" y="299356"/>
                    <a:pt x="394138" y="311603"/>
                  </a:cubicBezTo>
                  <a:cubicBezTo>
                    <a:pt x="379761" y="322785"/>
                    <a:pt x="358994" y="328643"/>
                    <a:pt x="334500" y="328643"/>
                  </a:cubicBezTo>
                  <a:cubicBezTo>
                    <a:pt x="323318" y="328643"/>
                    <a:pt x="313201" y="327578"/>
                    <a:pt x="304149" y="326513"/>
                  </a:cubicBezTo>
                  <a:cubicBezTo>
                    <a:pt x="294031" y="325448"/>
                    <a:pt x="284979" y="323318"/>
                    <a:pt x="276992" y="319591"/>
                  </a:cubicBezTo>
                  <a:lnTo>
                    <a:pt x="276992" y="262083"/>
                  </a:lnTo>
                  <a:lnTo>
                    <a:pt x="298291" y="262083"/>
                  </a:lnTo>
                  <a:lnTo>
                    <a:pt x="302551" y="299356"/>
                  </a:lnTo>
                  <a:cubicBezTo>
                    <a:pt x="309473" y="303616"/>
                    <a:pt x="314798" y="306279"/>
                    <a:pt x="321720" y="307343"/>
                  </a:cubicBezTo>
                  <a:cubicBezTo>
                    <a:pt x="327578" y="309473"/>
                    <a:pt x="333967" y="310538"/>
                    <a:pt x="340890" y="310538"/>
                  </a:cubicBezTo>
                  <a:cubicBezTo>
                    <a:pt x="353137" y="310538"/>
                    <a:pt x="362189" y="307343"/>
                    <a:pt x="370176" y="300421"/>
                  </a:cubicBezTo>
                  <a:cubicBezTo>
                    <a:pt x="378163" y="293499"/>
                    <a:pt x="381358" y="285512"/>
                    <a:pt x="381358" y="274330"/>
                  </a:cubicBezTo>
                  <a:cubicBezTo>
                    <a:pt x="381358" y="265278"/>
                    <a:pt x="379228" y="258355"/>
                    <a:pt x="373371" y="253031"/>
                  </a:cubicBezTo>
                  <a:cubicBezTo>
                    <a:pt x="369111" y="247173"/>
                    <a:pt x="356332" y="239719"/>
                    <a:pt x="336097" y="230666"/>
                  </a:cubicBezTo>
                  <a:cubicBezTo>
                    <a:pt x="314798" y="221614"/>
                    <a:pt x="299889" y="211497"/>
                    <a:pt x="292434" y="203510"/>
                  </a:cubicBezTo>
                  <a:cubicBezTo>
                    <a:pt x="284447" y="194458"/>
                    <a:pt x="280187" y="183276"/>
                    <a:pt x="280187" y="171029"/>
                  </a:cubicBezTo>
                  <a:cubicBezTo>
                    <a:pt x="280187" y="151859"/>
                    <a:pt x="287109" y="135885"/>
                    <a:pt x="300421" y="125768"/>
                  </a:cubicBezTo>
                  <a:cubicBezTo>
                    <a:pt x="313733" y="114586"/>
                    <a:pt x="332902" y="108729"/>
                    <a:pt x="357929" y="108729"/>
                  </a:cubicBezTo>
                  <a:cubicBezTo>
                    <a:pt x="368046" y="108729"/>
                    <a:pt x="377098" y="109794"/>
                    <a:pt x="386150" y="111923"/>
                  </a:cubicBezTo>
                  <a:cubicBezTo>
                    <a:pt x="394138" y="114053"/>
                    <a:pt x="402125" y="116183"/>
                    <a:pt x="410112" y="119378"/>
                  </a:cubicBezTo>
                  <a:lnTo>
                    <a:pt x="410112" y="119378"/>
                  </a:lnTo>
                  <a:close/>
                  <a:moveTo>
                    <a:pt x="3297" y="31519"/>
                  </a:moveTo>
                  <a:lnTo>
                    <a:pt x="250901" y="31519"/>
                  </a:lnTo>
                  <a:lnTo>
                    <a:pt x="250901" y="98079"/>
                  </a:lnTo>
                  <a:lnTo>
                    <a:pt x="227471" y="98079"/>
                  </a:lnTo>
                  <a:lnTo>
                    <a:pt x="221614" y="57610"/>
                  </a:lnTo>
                  <a:lnTo>
                    <a:pt x="214692" y="50688"/>
                  </a:lnTo>
                  <a:lnTo>
                    <a:pt x="148132" y="50688"/>
                  </a:lnTo>
                  <a:lnTo>
                    <a:pt x="148132" y="298291"/>
                  </a:lnTo>
                  <a:lnTo>
                    <a:pt x="155054" y="305214"/>
                  </a:lnTo>
                  <a:lnTo>
                    <a:pt x="184341" y="307343"/>
                  </a:lnTo>
                  <a:lnTo>
                    <a:pt x="184341" y="325448"/>
                  </a:lnTo>
                  <a:lnTo>
                    <a:pt x="70390" y="325448"/>
                  </a:lnTo>
                  <a:lnTo>
                    <a:pt x="70390" y="307343"/>
                  </a:lnTo>
                  <a:lnTo>
                    <a:pt x="99676" y="305214"/>
                  </a:lnTo>
                  <a:lnTo>
                    <a:pt x="106598" y="298291"/>
                  </a:lnTo>
                  <a:lnTo>
                    <a:pt x="106598" y="50688"/>
                  </a:lnTo>
                  <a:lnTo>
                    <a:pt x="40039" y="50688"/>
                  </a:lnTo>
                  <a:lnTo>
                    <a:pt x="33116" y="57610"/>
                  </a:lnTo>
                  <a:lnTo>
                    <a:pt x="27259" y="98079"/>
                  </a:lnTo>
                  <a:lnTo>
                    <a:pt x="2233" y="98079"/>
                  </a:lnTo>
                  <a:lnTo>
                    <a:pt x="2233" y="31519"/>
                  </a:lnTo>
                  <a:close/>
                </a:path>
              </a:pathLst>
            </a:custGeom>
            <a:solidFill>
              <a:srgbClr val="81308C"/>
            </a:solidFill>
            <a:ln w="53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/>
                <a:ea typeface="微软雅黑 Light" panose="020B0502040204020203" charset="-122"/>
              </a:endParaRP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67ECC7A2-8926-4369-9F52-DA809E6AF6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2000" contrast="-40000"/>
                      </a14:imgEffect>
                      <a14:imgEffect>
                        <a14:saturation sat="20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5028" y="2913592"/>
              <a:ext cx="1584000" cy="1584000"/>
            </a:xfrm>
            <a:prstGeom prst="rect">
              <a:avLst/>
            </a:prstGeom>
          </p:spPr>
        </p:pic>
      </p:grp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4B805627-9656-4443-93EA-FA27947C7B76}"/>
              </a:ext>
            </a:extLst>
          </p:cNvPr>
          <p:cNvCxnSpPr/>
          <p:nvPr userDrawn="1"/>
        </p:nvCxnSpPr>
        <p:spPr>
          <a:xfrm>
            <a:off x="0" y="989634"/>
            <a:ext cx="12179808" cy="0"/>
          </a:xfrm>
          <a:prstGeom prst="line">
            <a:avLst/>
          </a:prstGeom>
          <a:ln w="12700">
            <a:gradFill>
              <a:gsLst>
                <a:gs pos="0">
                  <a:srgbClr val="703881"/>
                </a:gs>
                <a:gs pos="74000">
                  <a:srgbClr val="DA3C7F"/>
                </a:gs>
                <a:gs pos="83000">
                  <a:srgbClr val="DA3C7F"/>
                </a:gs>
                <a:gs pos="100000">
                  <a:srgbClr val="DA3C7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701B558A-D2A4-4A02-8D72-66C09C3B66B0}"/>
              </a:ext>
            </a:extLst>
          </p:cNvPr>
          <p:cNvSpPr/>
          <p:nvPr userDrawn="1"/>
        </p:nvSpPr>
        <p:spPr>
          <a:xfrm>
            <a:off x="0" y="6764948"/>
            <a:ext cx="12192000" cy="104775"/>
          </a:xfrm>
          <a:prstGeom prst="rect">
            <a:avLst/>
          </a:prstGeom>
          <a:solidFill>
            <a:srgbClr val="6608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 descr="建筑的摆设布局&#10;&#10;描述已自动生成">
            <a:extLst>
              <a:ext uri="{FF2B5EF4-FFF2-40B4-BE49-F238E27FC236}">
                <a16:creationId xmlns:a16="http://schemas.microsoft.com/office/drawing/2014/main" id="{B02C7B11-B98F-49EB-84C0-8F5256C39A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2" t="55311"/>
          <a:stretch>
            <a:fillRect/>
          </a:stretch>
        </p:blipFill>
        <p:spPr>
          <a:xfrm>
            <a:off x="9237785" y="6143541"/>
            <a:ext cx="3036277" cy="913752"/>
          </a:xfrm>
          <a:prstGeom prst="rect">
            <a:avLst/>
          </a:prstGeom>
        </p:spPr>
      </p:pic>
      <p:pic>
        <p:nvPicPr>
          <p:cNvPr id="16" name="图片 15" descr="图片包含 游戏机, 建筑, 标志, 围栏&#10;&#10;描述已自动生成">
            <a:extLst>
              <a:ext uri="{FF2B5EF4-FFF2-40B4-BE49-F238E27FC236}">
                <a16:creationId xmlns:a16="http://schemas.microsoft.com/office/drawing/2014/main" id="{FAB4A02C-D085-4797-B9C6-ADB5B1C0EE7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7339" l="2737" r="98290">
                        <a14:foregroundMark x1="48945" y1="29798" x2="54989" y2="44073"/>
                        <a14:foregroundMark x1="44897" y1="27218" x2="65792" y2="69274"/>
                        <a14:foregroundMark x1="65792" y1="69274" x2="78278" y2="76008"/>
                        <a14:foregroundMark x1="78278" y1="76008" x2="80245" y2="62056"/>
                        <a14:foregroundMark x1="80245" y1="62056" x2="75912" y2="53710"/>
                        <a14:foregroundMark x1="80359" y1="50565" x2="82725" y2="84798"/>
                        <a14:foregroundMark x1="70410" y1="52056" x2="94897" y2="62944"/>
                        <a14:foregroundMark x1="78278" y1="41129" x2="81813" y2="97419"/>
                        <a14:foregroundMark x1="64652" y1="37581" x2="71066" y2="48710"/>
                        <a14:foregroundMark x1="40564" y1="58710" x2="55758" y2="81774"/>
                        <a14:foregroundMark x1="55758" y1="81774" x2="56414" y2="80000"/>
                        <a14:foregroundMark x1="41220" y1="90927" x2="82868" y2="89194"/>
                        <a14:foregroundMark x1="82868" y1="89194" x2="85205" y2="89274"/>
                        <a14:foregroundMark x1="95553" y1="45000" x2="98318" y2="72056"/>
                        <a14:foregroundMark x1="98318" y1="72056" x2="98318" y2="72056"/>
                        <a14:foregroundMark x1="92816" y1="29435" x2="93871" y2="37944"/>
                        <a14:foregroundMark x1="96351" y1="39798" x2="97263" y2="50000"/>
                        <a14:foregroundMark x1="92018" y1="28347" x2="93871" y2="44435"/>
                        <a14:foregroundMark x1="79447" y1="36492" x2="82212" y2="33710"/>
                        <a14:foregroundMark x1="82326" y1="33871" x2="79989" y2="42218"/>
                        <a14:foregroundMark x1="36659" y1="50927" x2="46152" y2="50242"/>
                        <a14:foregroundMark x1="46152" y1="50242" x2="53022" y2="51290"/>
                        <a14:foregroundMark x1="69641" y1="94435" x2="71608" y2="94073"/>
                        <a14:foregroundMark x1="43843" y1="93347" x2="59949" y2="96129"/>
                        <a14:foregroundMark x1="2737" y1="89435" x2="10063" y2="86855"/>
                        <a14:foregroundMark x1="10063" y1="86855" x2="10063" y2="86855"/>
                        <a14:foregroundMark x1="36374" y1="35202" x2="37030" y2="43508"/>
                        <a14:foregroundMark x1="25513" y1="41129" x2="25770" y2="42419"/>
                        <a14:foregroundMark x1="76311" y1="39274" x2="75656" y2="416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200"/>
            <a:ext cx="860855" cy="608586"/>
          </a:xfrm>
          <a:prstGeom prst="rect">
            <a:avLst/>
          </a:prstGeom>
        </p:spPr>
      </p:pic>
      <p:pic>
        <p:nvPicPr>
          <p:cNvPr id="17" name="图片 16" descr="图示&#10;&#10;描述已自动生成">
            <a:extLst>
              <a:ext uri="{FF2B5EF4-FFF2-40B4-BE49-F238E27FC236}">
                <a16:creationId xmlns:a16="http://schemas.microsoft.com/office/drawing/2014/main" id="{E6E4817E-2550-4425-9970-6D803D1164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alphaModFix amt="2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605" b="98589" l="1226" r="99316">
                        <a14:foregroundMark x1="31043" y1="29315" x2="60348" y2="60081"/>
                        <a14:foregroundMark x1="52081" y1="15484" x2="51055" y2="46573"/>
                        <a14:foregroundMark x1="51055" y1="46573" x2="44099" y2="71129"/>
                        <a14:foregroundMark x1="44099" y1="71129" x2="44384" y2="44919"/>
                        <a14:foregroundMark x1="44384" y1="44919" x2="53221" y2="58629"/>
                        <a14:foregroundMark x1="53221" y1="58629" x2="84949" y2="60968"/>
                        <a14:foregroundMark x1="84949" y1="60968" x2="92645" y2="67944"/>
                        <a14:foregroundMark x1="92645" y1="67944" x2="89253" y2="76331"/>
                        <a14:foregroundMark x1="89253" y1="76331" x2="19498" y2="60968"/>
                        <a14:foregroundMark x1="19498" y1="60968" x2="11431" y2="79113"/>
                        <a14:foregroundMark x1="11431" y1="79113" x2="12315" y2="55524"/>
                        <a14:foregroundMark x1="12315" y1="55524" x2="42788" y2="11815"/>
                        <a14:foregroundMark x1="42788" y1="11815" x2="56442" y2="15605"/>
                        <a14:foregroundMark x1="56442" y1="15605" x2="78107" y2="33468"/>
                        <a14:foregroundMark x1="78107" y1="33468" x2="91562" y2="56653"/>
                        <a14:foregroundMark x1="91562" y1="56653" x2="97064" y2="61613"/>
                        <a14:foregroundMark x1="97064" y1="61613" x2="97320" y2="68952"/>
                        <a14:foregroundMark x1="97320" y1="68952" x2="79875" y2="81532"/>
                        <a14:foregroundMark x1="79875" y1="81532" x2="18871" y2="92460"/>
                        <a14:foregroundMark x1="18871" y1="92460" x2="40935" y2="97581"/>
                        <a14:foregroundMark x1="40935" y1="97581" x2="82925" y2="91048"/>
                        <a14:foregroundMark x1="7070" y1="43790" x2="1254" y2="88871"/>
                        <a14:foregroundMark x1="1254" y1="88871" x2="1482" y2="88871"/>
                        <a14:foregroundMark x1="97007" y1="53669" x2="97263" y2="83952"/>
                        <a14:foregroundMark x1="97263" y1="83952" x2="94698" y2="98589"/>
                        <a14:foregroundMark x1="77708" y1="25524" x2="92987" y2="47823"/>
                        <a14:foregroundMark x1="92987" y1="47823" x2="99031" y2="64758"/>
                        <a14:foregroundMark x1="99031" y1="64758" x2="99344" y2="96774"/>
                        <a14:foregroundMark x1="21836" y1="25202" x2="16591" y2="28629"/>
                        <a14:foregroundMark x1="30445" y1="9718" x2="51055" y2="7258"/>
                        <a14:foregroundMark x1="51055" y1="7258" x2="57925" y2="9879"/>
                        <a14:foregroundMark x1="65137" y1="10363" x2="70952" y2="19919"/>
                        <a14:foregroundMark x1="68158" y1="10847" x2="68957" y2="12823"/>
                        <a14:foregroundMark x1="87115" y1="34073" x2="88170" y2="37379"/>
                        <a14:foregroundMark x1="84692" y1="30927" x2="85718" y2="32742"/>
                        <a14:foregroundMark x1="83295" y1="27823" x2="86203" y2="32903"/>
                        <a14:foregroundMark x1="96779" y1="51694" x2="98518" y2="53669"/>
                        <a14:foregroundMark x1="97121" y1="50685" x2="99002" y2="53992"/>
                        <a14:foregroundMark x1="38826" y1="6411" x2="38826" y2="6411"/>
                        <a14:foregroundMark x1="59208" y1="6089" x2="69327" y2="12016"/>
                        <a14:foregroundMark x1="59208" y1="6089" x2="59208" y2="6089"/>
                        <a14:foregroundMark x1="59436" y1="6250" x2="58039" y2="6573"/>
                        <a14:foregroundMark x1="38940" y1="5605" x2="40678" y2="6895"/>
                        <a14:foregroundMark x1="18586" y1="22379" x2="20439" y2="237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765"/>
          <a:stretch>
            <a:fillRect/>
          </a:stretch>
        </p:blipFill>
        <p:spPr>
          <a:xfrm>
            <a:off x="1798779" y="807778"/>
            <a:ext cx="8801488" cy="605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898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EFE639A-34B6-4ACD-A83F-240D7938B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86ACB09-570E-43E2-AE97-5BE7AA714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F7A474-2C9B-480C-96EB-19F08AF412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4163B-8FB5-43A0-9E8F-313F7FF389E5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E98EC6-5A3C-47C3-91A8-AA108A415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BA74220-2BD2-4E3C-8302-C2C033BCF7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AF348-F47F-4B1B-8B2B-8DC9C2D708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848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t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4.emf"/><Relationship Id="rId17" Type="http://schemas.openxmlformats.org/officeDocument/2006/relationships/image" Target="../media/image57.gif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56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51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53.emf"/><Relationship Id="rId4" Type="http://schemas.openxmlformats.org/officeDocument/2006/relationships/image" Target="../media/image50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55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6642DD2-668B-4A9D-BD02-E378FA49227C}"/>
              </a:ext>
            </a:extLst>
          </p:cNvPr>
          <p:cNvSpPr txBox="1"/>
          <p:nvPr/>
        </p:nvSpPr>
        <p:spPr>
          <a:xfrm>
            <a:off x="349249" y="5752401"/>
            <a:ext cx="205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6811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22ADD58-0B27-4333-8610-CF26458A3E2E}"/>
              </a:ext>
            </a:extLst>
          </p:cNvPr>
          <p:cNvSpPr/>
          <p:nvPr/>
        </p:nvSpPr>
        <p:spPr>
          <a:xfrm>
            <a:off x="1806756" y="5751209"/>
            <a:ext cx="42418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6811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钟少龙 博士、助理研究员</a:t>
            </a:r>
            <a:endParaRPr lang="zh-CN" altLang="en-US" sz="2800" b="1" dirty="0">
              <a:solidFill>
                <a:srgbClr val="68116C"/>
              </a:solidFill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304181B3-911F-4345-8E7C-72C3B392D8DB}"/>
              </a:ext>
            </a:extLst>
          </p:cNvPr>
          <p:cNvCxnSpPr>
            <a:cxnSpLocks/>
          </p:cNvCxnSpPr>
          <p:nvPr/>
        </p:nvCxnSpPr>
        <p:spPr>
          <a:xfrm>
            <a:off x="1627686" y="5838201"/>
            <a:ext cx="0" cy="383292"/>
          </a:xfrm>
          <a:prstGeom prst="line">
            <a:avLst/>
          </a:prstGeom>
          <a:ln w="28575">
            <a:solidFill>
              <a:srgbClr val="5A0D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EF844C07-B8B6-4D51-A9EC-061751FBEA45}"/>
              </a:ext>
            </a:extLst>
          </p:cNvPr>
          <p:cNvSpPr txBox="1"/>
          <p:nvPr/>
        </p:nvSpPr>
        <p:spPr>
          <a:xfrm>
            <a:off x="472859" y="2540932"/>
            <a:ext cx="11521930" cy="1507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4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跨尺度仿真驱动的薄膜电容器多尺度电</a:t>
            </a:r>
            <a:r>
              <a:rPr lang="en-US" altLang="zh-CN" sz="4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-</a:t>
            </a:r>
            <a:r>
              <a:rPr lang="zh-CN" altLang="en-US" sz="4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热耦合与数字化设计范式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0F5DDAE-EFB4-47AE-9634-5BB645DC897B}"/>
              </a:ext>
            </a:extLst>
          </p:cNvPr>
          <p:cNvSpPr/>
          <p:nvPr/>
        </p:nvSpPr>
        <p:spPr>
          <a:xfrm>
            <a:off x="4439581" y="6337874"/>
            <a:ext cx="31133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6811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2026.10.22 </a:t>
            </a:r>
            <a:r>
              <a:rPr lang="zh-CN" altLang="en-US" b="1" dirty="0">
                <a:solidFill>
                  <a:srgbClr val="6811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深圳</a:t>
            </a:r>
            <a:r>
              <a:rPr lang="en-US" altLang="zh-CN" b="1" dirty="0">
                <a:solidFill>
                  <a:srgbClr val="6811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·</a:t>
            </a:r>
            <a:r>
              <a:rPr lang="zh-CN" altLang="en-US" b="1" dirty="0">
                <a:solidFill>
                  <a:srgbClr val="6811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江苏</a:t>
            </a:r>
            <a:r>
              <a:rPr lang="en-US" altLang="zh-CN" b="1" dirty="0">
                <a:solidFill>
                  <a:srgbClr val="6811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·</a:t>
            </a:r>
            <a:r>
              <a:rPr lang="zh-CN" altLang="en-US" b="1" dirty="0">
                <a:solidFill>
                  <a:srgbClr val="68116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中国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8036753-19A5-40C9-BE99-AA7B1C2E9CD3}"/>
              </a:ext>
            </a:extLst>
          </p:cNvPr>
          <p:cNvSpPr/>
          <p:nvPr/>
        </p:nvSpPr>
        <p:spPr>
          <a:xfrm>
            <a:off x="7636554" y="563307"/>
            <a:ext cx="44046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u="sng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COMSOL</a:t>
            </a:r>
            <a:r>
              <a:rPr lang="zh-CN" altLang="en-US" sz="2400" b="1" u="sng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用户年会</a:t>
            </a:r>
            <a:r>
              <a:rPr lang="en-US" altLang="zh-CN" sz="2400" b="1" u="sng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2026</a:t>
            </a:r>
            <a:r>
              <a:rPr lang="zh-CN" altLang="en-US" sz="2400" b="1" u="sng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深圳站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1A860DD-CE8E-8FBD-39A5-0956239A04CA}"/>
              </a:ext>
            </a:extLst>
          </p:cNvPr>
          <p:cNvSpPr txBox="1"/>
          <p:nvPr/>
        </p:nvSpPr>
        <p:spPr>
          <a:xfrm>
            <a:off x="4815840" y="5078757"/>
            <a:ext cx="75539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highlight>
                  <a:srgbClr val="FF8150"/>
                </a:highlight>
                <a:latin typeface="DingTalk JinBuTi" panose="00020600040101010101" pitchFamily="18" charset="-122"/>
                <a:ea typeface="DingTalk JinBuTi" panose="00020600040101010101" pitchFamily="18" charset="-122"/>
              </a:rPr>
              <a:t>COMSOL Multiphysics</a:t>
            </a:r>
            <a:r>
              <a:rPr lang="zh-CN" altLang="en-US" sz="2000" dirty="0">
                <a:solidFill>
                  <a:srgbClr val="000000"/>
                </a:solidFill>
                <a:highlight>
                  <a:srgbClr val="FF8150"/>
                </a:highlight>
                <a:latin typeface="DingTalk JinBuTi" panose="00020600040101010101" pitchFamily="18" charset="-122"/>
                <a:ea typeface="DingTalk JinBuTi" panose="00020600040101010101" pitchFamily="18" charset="-122"/>
              </a:rPr>
              <a:t>赋能下一代高性能电力装备数字孪生设计</a:t>
            </a:r>
          </a:p>
        </p:txBody>
      </p:sp>
    </p:spTree>
    <p:extLst>
      <p:ext uri="{BB962C8B-B14F-4D97-AF65-F5344CB8AC3E}">
        <p14:creationId xmlns:p14="http://schemas.microsoft.com/office/powerpoint/2010/main" val="1235591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9296D48C-4F8E-4612-BC6C-2D8D18D484F6}"/>
              </a:ext>
            </a:extLst>
          </p:cNvPr>
          <p:cNvSpPr txBox="1"/>
          <p:nvPr/>
        </p:nvSpPr>
        <p:spPr>
          <a:xfrm>
            <a:off x="1594083" y="1652017"/>
            <a:ext cx="10307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005AE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研究背景：新能源背景下的有机薄膜电容器</a:t>
            </a:r>
            <a:endParaRPr lang="zh-CN" altLang="en-US" sz="28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5E508C7-2D41-42E6-A054-6F6192DAAD14}"/>
              </a:ext>
            </a:extLst>
          </p:cNvPr>
          <p:cNvSpPr txBox="1"/>
          <p:nvPr/>
        </p:nvSpPr>
        <p:spPr>
          <a:xfrm>
            <a:off x="38636" y="1586913"/>
            <a:ext cx="1673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i="1" dirty="0">
                <a:ln>
                  <a:solidFill>
                    <a:srgbClr val="703881"/>
                  </a:solidFill>
                </a:ln>
                <a:solidFill>
                  <a:srgbClr val="995CA3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01</a:t>
            </a:r>
            <a:endParaRPr lang="zh-CN" altLang="en-US" sz="3200" b="1" i="1" dirty="0">
              <a:ln>
                <a:solidFill>
                  <a:srgbClr val="703881"/>
                </a:solidFill>
              </a:ln>
              <a:solidFill>
                <a:srgbClr val="995CA3"/>
              </a:solidFill>
              <a:latin typeface="思源宋体 Heavy" panose="02020900000000000000" pitchFamily="18" charset="-122"/>
              <a:ea typeface="思源宋体 Heavy" panose="02020900000000000000" pitchFamily="18" charset="-122"/>
              <a:cs typeface="+mn-ea"/>
              <a:sym typeface="+mn-lt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41E3FB71-28CA-4727-B912-72C8101A8C9A}"/>
              </a:ext>
            </a:extLst>
          </p:cNvPr>
          <p:cNvCxnSpPr>
            <a:cxnSpLocks/>
          </p:cNvCxnSpPr>
          <p:nvPr/>
        </p:nvCxnSpPr>
        <p:spPr>
          <a:xfrm>
            <a:off x="1833887" y="2316920"/>
            <a:ext cx="953210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0B5DE992-2D5F-4E09-9560-F609A4719140}"/>
              </a:ext>
            </a:extLst>
          </p:cNvPr>
          <p:cNvSpPr txBox="1"/>
          <p:nvPr/>
        </p:nvSpPr>
        <p:spPr>
          <a:xfrm>
            <a:off x="1673120" y="2841439"/>
            <a:ext cx="10474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5AE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算得准：</a:t>
            </a:r>
            <a:r>
              <a:rPr lang="en-US" altLang="zh-CN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COMSOL</a:t>
            </a:r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多物理场耦合驱动的跨尺度性能精准预测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B1568EA-F337-4683-A6FD-02C985D5D8F3}"/>
              </a:ext>
            </a:extLst>
          </p:cNvPr>
          <p:cNvSpPr txBox="1"/>
          <p:nvPr/>
        </p:nvSpPr>
        <p:spPr>
          <a:xfrm>
            <a:off x="1711757" y="4054142"/>
            <a:ext cx="10474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5AE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看得见：</a:t>
            </a:r>
            <a:r>
              <a:rPr lang="en-US" altLang="zh-CN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COMSOL</a:t>
            </a:r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自定义</a:t>
            </a:r>
            <a:r>
              <a:rPr lang="en-US" altLang="zh-CN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PDE</a:t>
            </a:r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驱动的微观失效演化过程模拟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596F37B-DDE5-444E-9F79-6872EC4536C3}"/>
              </a:ext>
            </a:extLst>
          </p:cNvPr>
          <p:cNvSpPr txBox="1"/>
          <p:nvPr/>
        </p:nvSpPr>
        <p:spPr>
          <a:xfrm>
            <a:off x="1673120" y="5233062"/>
            <a:ext cx="9024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5AE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未来已来：</a:t>
            </a:r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从仿真到物理信息</a:t>
            </a:r>
            <a:r>
              <a:rPr lang="en-US" altLang="zh-CN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AI</a:t>
            </a:r>
            <a:endParaRPr lang="zh-CN" altLang="en-US" sz="28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34A84699-268F-4134-BA43-E457EBDD5192}"/>
              </a:ext>
            </a:extLst>
          </p:cNvPr>
          <p:cNvCxnSpPr>
            <a:cxnSpLocks/>
          </p:cNvCxnSpPr>
          <p:nvPr/>
        </p:nvCxnSpPr>
        <p:spPr>
          <a:xfrm>
            <a:off x="1795251" y="3557771"/>
            <a:ext cx="9570741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C3937FE5-9C29-408A-ACCE-12169BE11BDE}"/>
              </a:ext>
            </a:extLst>
          </p:cNvPr>
          <p:cNvCxnSpPr>
            <a:cxnSpLocks/>
          </p:cNvCxnSpPr>
          <p:nvPr/>
        </p:nvCxnSpPr>
        <p:spPr>
          <a:xfrm>
            <a:off x="1795251" y="4830997"/>
            <a:ext cx="963474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椭圆 39">
            <a:extLst>
              <a:ext uri="{FF2B5EF4-FFF2-40B4-BE49-F238E27FC236}">
                <a16:creationId xmlns:a16="http://schemas.microsoft.com/office/drawing/2014/main" id="{1049D824-83DC-4D17-8F0F-F2C64F727299}"/>
              </a:ext>
            </a:extLst>
          </p:cNvPr>
          <p:cNvSpPr/>
          <p:nvPr/>
        </p:nvSpPr>
        <p:spPr>
          <a:xfrm>
            <a:off x="543132" y="1512813"/>
            <a:ext cx="751945" cy="75194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6433442-9D56-4957-ADCE-E7E9D0BC75BA}"/>
              </a:ext>
            </a:extLst>
          </p:cNvPr>
          <p:cNvSpPr txBox="1"/>
          <p:nvPr/>
        </p:nvSpPr>
        <p:spPr>
          <a:xfrm>
            <a:off x="0" y="2783594"/>
            <a:ext cx="1673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i="1" dirty="0">
                <a:ln>
                  <a:solidFill>
                    <a:srgbClr val="703881"/>
                  </a:solidFill>
                </a:ln>
                <a:solidFill>
                  <a:srgbClr val="995CA3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02</a:t>
            </a:r>
            <a:endParaRPr lang="zh-CN" altLang="en-US" sz="3200" b="1" i="1" dirty="0">
              <a:ln>
                <a:solidFill>
                  <a:srgbClr val="703881"/>
                </a:solidFill>
              </a:ln>
              <a:solidFill>
                <a:srgbClr val="995CA3"/>
              </a:solidFill>
              <a:latin typeface="思源宋体 Heavy" panose="02020900000000000000" pitchFamily="18" charset="-122"/>
              <a:ea typeface="思源宋体 Heavy" panose="02020900000000000000" pitchFamily="18" charset="-122"/>
              <a:cs typeface="+mn-ea"/>
              <a:sym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F23A35A7-86F9-4A50-8EF3-1ADD56A4AA6A}"/>
              </a:ext>
            </a:extLst>
          </p:cNvPr>
          <p:cNvSpPr txBox="1"/>
          <p:nvPr/>
        </p:nvSpPr>
        <p:spPr>
          <a:xfrm>
            <a:off x="38635" y="4007016"/>
            <a:ext cx="1673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i="1" dirty="0">
                <a:ln>
                  <a:solidFill>
                    <a:srgbClr val="703881"/>
                  </a:solidFill>
                </a:ln>
                <a:solidFill>
                  <a:srgbClr val="995CA3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03</a:t>
            </a:r>
            <a:endParaRPr lang="zh-CN" altLang="en-US" sz="3200" b="1" i="1" dirty="0">
              <a:ln>
                <a:solidFill>
                  <a:srgbClr val="703881"/>
                </a:solidFill>
              </a:ln>
              <a:solidFill>
                <a:srgbClr val="995CA3"/>
              </a:solidFill>
              <a:latin typeface="思源宋体 Heavy" panose="02020900000000000000" pitchFamily="18" charset="-122"/>
              <a:ea typeface="思源宋体 Heavy" panose="02020900000000000000" pitchFamily="18" charset="-122"/>
              <a:cs typeface="+mn-ea"/>
              <a:sym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D9A0670C-E430-4BEF-B23D-2AA2708AF6E2}"/>
              </a:ext>
            </a:extLst>
          </p:cNvPr>
          <p:cNvSpPr txBox="1"/>
          <p:nvPr/>
        </p:nvSpPr>
        <p:spPr>
          <a:xfrm>
            <a:off x="38634" y="5221912"/>
            <a:ext cx="1673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i="1" dirty="0">
                <a:ln>
                  <a:solidFill>
                    <a:srgbClr val="703881"/>
                  </a:solidFill>
                </a:ln>
                <a:solidFill>
                  <a:srgbClr val="995CA3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04</a:t>
            </a:r>
            <a:endParaRPr lang="zh-CN" altLang="en-US" sz="3200" b="1" i="1" dirty="0">
              <a:ln>
                <a:solidFill>
                  <a:srgbClr val="703881"/>
                </a:solidFill>
              </a:ln>
              <a:solidFill>
                <a:srgbClr val="995CA3"/>
              </a:solidFill>
              <a:latin typeface="思源宋体 Heavy" panose="02020900000000000000" pitchFamily="18" charset="-122"/>
              <a:ea typeface="思源宋体 Heavy" panose="02020900000000000000" pitchFamily="18" charset="-122"/>
              <a:cs typeface="+mn-ea"/>
              <a:sym typeface="+mn-lt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D628401B-1847-4BF5-AA22-AFB38449EA3A}"/>
              </a:ext>
            </a:extLst>
          </p:cNvPr>
          <p:cNvCxnSpPr>
            <a:cxnSpLocks/>
          </p:cNvCxnSpPr>
          <p:nvPr/>
        </p:nvCxnSpPr>
        <p:spPr>
          <a:xfrm>
            <a:off x="1795251" y="5974980"/>
            <a:ext cx="96027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>
            <a:extLst>
              <a:ext uri="{FF2B5EF4-FFF2-40B4-BE49-F238E27FC236}">
                <a16:creationId xmlns:a16="http://schemas.microsoft.com/office/drawing/2014/main" id="{7A262DD7-5DDF-0B73-CB4E-3FE7A9138F36}"/>
              </a:ext>
            </a:extLst>
          </p:cNvPr>
          <p:cNvSpPr/>
          <p:nvPr/>
        </p:nvSpPr>
        <p:spPr>
          <a:xfrm>
            <a:off x="543132" y="2700008"/>
            <a:ext cx="751945" cy="75194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2321C26F-5B5C-31C9-B55D-830DFFEC7CE4}"/>
              </a:ext>
            </a:extLst>
          </p:cNvPr>
          <p:cNvSpPr/>
          <p:nvPr/>
        </p:nvSpPr>
        <p:spPr>
          <a:xfrm>
            <a:off x="543132" y="3928735"/>
            <a:ext cx="751945" cy="75194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E135873D-42A4-5154-DFD6-D6B746CDE919}"/>
              </a:ext>
            </a:extLst>
          </p:cNvPr>
          <p:cNvSpPr/>
          <p:nvPr/>
        </p:nvSpPr>
        <p:spPr>
          <a:xfrm>
            <a:off x="543132" y="5138328"/>
            <a:ext cx="751945" cy="75194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1177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2" grpId="0"/>
      <p:bldP spid="44" grpId="0"/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968FE070-0117-949D-E100-8A6199C0D5AB}"/>
              </a:ext>
            </a:extLst>
          </p:cNvPr>
          <p:cNvSpPr/>
          <p:nvPr/>
        </p:nvSpPr>
        <p:spPr>
          <a:xfrm>
            <a:off x="522670" y="1645403"/>
            <a:ext cx="11229936" cy="4261829"/>
          </a:xfrm>
          <a:prstGeom prst="roundRect">
            <a:avLst>
              <a:gd name="adj" fmla="val 1246"/>
            </a:avLst>
          </a:prstGeom>
          <a:solidFill>
            <a:schemeClr val="bg1">
              <a:lumMod val="95000"/>
              <a:alpha val="15000"/>
            </a:schemeClr>
          </a:solidFill>
          <a:ln w="127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D2701B6-DF72-28A3-3350-CC112B724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67" y="2538087"/>
            <a:ext cx="6044268" cy="2912483"/>
          </a:xfrm>
          <a:prstGeom prst="rect">
            <a:avLst/>
          </a:prstGeom>
        </p:spPr>
      </p:pic>
      <p:sp>
        <p:nvSpPr>
          <p:cNvPr id="4" name="AutoShape 6" descr="电场与电荷分布示意图">
            <a:extLst>
              <a:ext uri="{FF2B5EF4-FFF2-40B4-BE49-F238E27FC236}">
                <a16:creationId xmlns:a16="http://schemas.microsoft.com/office/drawing/2014/main" id="{E39EF39F-2B9A-616E-959D-738914D7D0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62964" y="323404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24A218F-473C-A8B8-8141-EE9BF5FBFBCA}"/>
              </a:ext>
            </a:extLst>
          </p:cNvPr>
          <p:cNvSpPr/>
          <p:nvPr/>
        </p:nvSpPr>
        <p:spPr>
          <a:xfrm>
            <a:off x="2467763" y="4815824"/>
            <a:ext cx="1325880" cy="45090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0019334-719C-47D8-6415-31545D674A34}"/>
                  </a:ext>
                </a:extLst>
              </p:cNvPr>
              <p:cNvSpPr txBox="1"/>
              <p:nvPr/>
            </p:nvSpPr>
            <p:spPr>
              <a:xfrm>
                <a:off x="7859947" y="4748507"/>
                <a:ext cx="3408678" cy="994311"/>
              </a:xfrm>
              <a:prstGeom prst="rect">
                <a:avLst/>
              </a:prstGeom>
              <a:solidFill>
                <a:srgbClr val="0070C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zh-CN" altLang="en-US" sz="2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sub>
                      </m:sSub>
                      <m:r>
                        <a:rPr lang="zh-CN" altLang="en-US" sz="2000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grow m:val="on"/>
                          <m:subHide m:val="on"/>
                          <m:supHide m:val="on"/>
                          <m:ctrlPr>
                            <a:rPr lang="zh-CN" altLang="en-US" sz="2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zh-CN" altLang="en-US" sz="2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𝑬𝒅𝑫</m:t>
                          </m:r>
                          <m:r>
                            <a:rPr lang="zh-CN" altLang="en-US" sz="20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≈</m:t>
                          </m:r>
                          <m:f>
                            <m:fPr>
                              <m:ctrlPr>
                                <a:rPr lang="zh-CN" altLang="en-US" sz="20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sz="2000" b="1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zh-CN" altLang="en-US" sz="2000" b="1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e>
                      </m:nary>
                      <m:sSub>
                        <m:sSubPr>
                          <m:ctrlPr>
                            <a:rPr lang="zh-CN" altLang="en-US" sz="2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𝜺</m:t>
                          </m:r>
                        </m:e>
                        <m:sub>
                          <m:r>
                            <a:rPr lang="zh-CN" altLang="en-US" sz="20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sSub>
                        <m:sSubPr>
                          <m:ctrlPr>
                            <a:rPr lang="zh-CN" altLang="en-US" sz="2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𝜺</m:t>
                          </m:r>
                        </m:e>
                        <m:sub>
                          <m:r>
                            <a:rPr lang="zh-CN" altLang="en-US" sz="2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sub>
                      </m:sSub>
                      <m:sSubSup>
                        <m:sSubSupPr>
                          <m:ctrlPr>
                            <a:rPr lang="zh-CN" altLang="en-US" sz="2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CN" altLang="en-US" sz="2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zh-CN" altLang="en-US" sz="2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b>
                        <m:sup>
                          <m:r>
                            <a:rPr lang="zh-CN" altLang="en-US" sz="2000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</m:oMath>
                  </m:oMathPara>
                </a14:m>
                <a:endParaRPr lang="zh-CN" altLang="en-US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0019334-719C-47D8-6415-31545D674A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9947" y="4748507"/>
                <a:ext cx="3408678" cy="9943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F07159B0-39AA-5AEE-8780-50C822E051E5}"/>
              </a:ext>
            </a:extLst>
          </p:cNvPr>
          <p:cNvCxnSpPr>
            <a:cxnSpLocks/>
          </p:cNvCxnSpPr>
          <p:nvPr/>
        </p:nvCxnSpPr>
        <p:spPr>
          <a:xfrm flipV="1">
            <a:off x="3772726" y="1818572"/>
            <a:ext cx="2984166" cy="3010573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C1BDE7FF-779B-CCA3-65D2-4ECFE69E3D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445" y="1744668"/>
            <a:ext cx="4637325" cy="252976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F466E7F6-8036-955F-4CE1-259EE7266BCF}"/>
              </a:ext>
            </a:extLst>
          </p:cNvPr>
          <p:cNvSpPr/>
          <p:nvPr/>
        </p:nvSpPr>
        <p:spPr>
          <a:xfrm>
            <a:off x="6834084" y="1737303"/>
            <a:ext cx="4819988" cy="2635695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C3A8503A-7C77-81A4-D5E5-33FA44BC6B5A}"/>
              </a:ext>
            </a:extLst>
          </p:cNvPr>
          <p:cNvCxnSpPr>
            <a:cxnSpLocks/>
          </p:cNvCxnSpPr>
          <p:nvPr/>
        </p:nvCxnSpPr>
        <p:spPr>
          <a:xfrm flipV="1">
            <a:off x="3793643" y="4467280"/>
            <a:ext cx="2505373" cy="799444"/>
          </a:xfrm>
          <a:prstGeom prst="line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98137542-EBA1-939C-B320-17901A090AAE}"/>
              </a:ext>
            </a:extLst>
          </p:cNvPr>
          <p:cNvSpPr/>
          <p:nvPr/>
        </p:nvSpPr>
        <p:spPr>
          <a:xfrm rot="20716040">
            <a:off x="4421589" y="3816694"/>
            <a:ext cx="1991387" cy="407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金属电极层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0DBF520-C403-B31A-4223-D4F9F8E45DAF}"/>
              </a:ext>
            </a:extLst>
          </p:cNvPr>
          <p:cNvSpPr/>
          <p:nvPr/>
        </p:nvSpPr>
        <p:spPr>
          <a:xfrm>
            <a:off x="4519766" y="5350064"/>
            <a:ext cx="1991387" cy="407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金属电极层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1DD4EB8-3741-6335-5340-1259995AC89B}"/>
              </a:ext>
            </a:extLst>
          </p:cNvPr>
          <p:cNvSpPr txBox="1"/>
          <p:nvPr/>
        </p:nvSpPr>
        <p:spPr>
          <a:xfrm>
            <a:off x="483763" y="1742116"/>
            <a:ext cx="2055656" cy="40729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285750" indent="-285750" algn="ctr">
              <a:lnSpc>
                <a:spcPct val="110000"/>
              </a:lnSpc>
              <a:buFont typeface="Wingdings" panose="05000000000000000000" pitchFamily="2" charset="2"/>
              <a:buChar char="l"/>
              <a:defRPr b="1">
                <a:solidFill>
                  <a:srgbClr val="066AA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sz="2000" dirty="0"/>
              <a:t>微秒级响应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74C5FD4-72A6-C3B1-1AE5-C602FE9E7F3C}"/>
              </a:ext>
            </a:extLst>
          </p:cNvPr>
          <p:cNvSpPr txBox="1"/>
          <p:nvPr/>
        </p:nvSpPr>
        <p:spPr>
          <a:xfrm>
            <a:off x="478876" y="2073366"/>
            <a:ext cx="2078473" cy="40729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b="1">
                <a:solidFill>
                  <a:srgbClr val="066AA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000" dirty="0"/>
              <a:t>高功率输出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1E9C144-246F-1938-D92F-13774BE7498C}"/>
              </a:ext>
            </a:extLst>
          </p:cNvPr>
          <p:cNvSpPr txBox="1"/>
          <p:nvPr/>
        </p:nvSpPr>
        <p:spPr>
          <a:xfrm>
            <a:off x="2603860" y="1742889"/>
            <a:ext cx="2029495" cy="40729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b="1">
                <a:solidFill>
                  <a:srgbClr val="066AA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000" dirty="0"/>
              <a:t>低损耗特性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9C90F06-D4A4-71EF-E1C9-5A17C596EEA0}"/>
              </a:ext>
            </a:extLst>
          </p:cNvPr>
          <p:cNvSpPr txBox="1"/>
          <p:nvPr/>
        </p:nvSpPr>
        <p:spPr>
          <a:xfrm>
            <a:off x="2575279" y="2101623"/>
            <a:ext cx="2055657" cy="40729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b="1">
                <a:solidFill>
                  <a:srgbClr val="066AA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000" dirty="0"/>
              <a:t>高耐受电场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E21C70F-FA82-E0E3-B70B-D93B9B2D1AF9}"/>
              </a:ext>
            </a:extLst>
          </p:cNvPr>
          <p:cNvSpPr/>
          <p:nvPr/>
        </p:nvSpPr>
        <p:spPr>
          <a:xfrm>
            <a:off x="6810366" y="4582216"/>
            <a:ext cx="872489" cy="876522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介质薄膜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8" name="箭头: 右 17">
            <a:extLst>
              <a:ext uri="{FF2B5EF4-FFF2-40B4-BE49-F238E27FC236}">
                <a16:creationId xmlns:a16="http://schemas.microsoft.com/office/drawing/2014/main" id="{391A4A43-EFB6-DAFC-4DD0-07EAC19D0F72}"/>
              </a:ext>
            </a:extLst>
          </p:cNvPr>
          <p:cNvSpPr/>
          <p:nvPr/>
        </p:nvSpPr>
        <p:spPr>
          <a:xfrm rot="11700000">
            <a:off x="6332546" y="4742749"/>
            <a:ext cx="414442" cy="17801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F03773F1-CA39-6F99-88D2-DBB37935F033}"/>
              </a:ext>
            </a:extLst>
          </p:cNvPr>
          <p:cNvGrpSpPr/>
          <p:nvPr/>
        </p:nvGrpSpPr>
        <p:grpSpPr>
          <a:xfrm>
            <a:off x="7206253" y="1984208"/>
            <a:ext cx="174132" cy="174132"/>
            <a:chOff x="8992553" y="126473"/>
            <a:chExt cx="267227" cy="267227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BBD4979D-40FE-0D88-A108-91755FC697E2}"/>
                </a:ext>
              </a:extLst>
            </p:cNvPr>
            <p:cNvSpPr/>
            <p:nvPr/>
          </p:nvSpPr>
          <p:spPr>
            <a:xfrm>
              <a:off x="8992553" y="126473"/>
              <a:ext cx="267227" cy="267227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34526D25-6D09-6056-98B1-95EBDCFBB010}"/>
                </a:ext>
              </a:extLst>
            </p:cNvPr>
            <p:cNvCxnSpPr/>
            <p:nvPr/>
          </p:nvCxnSpPr>
          <p:spPr>
            <a:xfrm>
              <a:off x="9047585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56CC45EC-E80B-F620-8FFE-B872529B57B9}"/>
              </a:ext>
            </a:extLst>
          </p:cNvPr>
          <p:cNvGrpSpPr/>
          <p:nvPr/>
        </p:nvGrpSpPr>
        <p:grpSpPr>
          <a:xfrm>
            <a:off x="7172843" y="4055190"/>
            <a:ext cx="171681" cy="171681"/>
            <a:chOff x="8213090" y="126473"/>
            <a:chExt cx="267227" cy="267227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B48311DA-9920-92FD-CFEB-62F2464EA914}"/>
                </a:ext>
              </a:extLst>
            </p:cNvPr>
            <p:cNvSpPr/>
            <p:nvPr/>
          </p:nvSpPr>
          <p:spPr>
            <a:xfrm>
              <a:off x="8213090" y="126473"/>
              <a:ext cx="267227" cy="26722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7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F1BA7590-E60E-DCF8-4525-3D18C1DD195C}"/>
                </a:ext>
              </a:extLst>
            </p:cNvPr>
            <p:cNvCxnSpPr/>
            <p:nvPr/>
          </p:nvCxnSpPr>
          <p:spPr>
            <a:xfrm>
              <a:off x="8268122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7B521322-5538-8568-EC45-F8CD1454B1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50035" y="183227"/>
              <a:ext cx="0" cy="146839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A88C119E-9DAE-E340-6489-67F4516A2A13}"/>
              </a:ext>
            </a:extLst>
          </p:cNvPr>
          <p:cNvGrpSpPr/>
          <p:nvPr/>
        </p:nvGrpSpPr>
        <p:grpSpPr>
          <a:xfrm>
            <a:off x="7592759" y="1984208"/>
            <a:ext cx="174132" cy="174132"/>
            <a:chOff x="8992553" y="126473"/>
            <a:chExt cx="267227" cy="267227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29F874B7-0C9E-9D9B-4DDE-4D5D71F6CBEF}"/>
                </a:ext>
              </a:extLst>
            </p:cNvPr>
            <p:cNvSpPr/>
            <p:nvPr/>
          </p:nvSpPr>
          <p:spPr>
            <a:xfrm>
              <a:off x="8992553" y="126473"/>
              <a:ext cx="267227" cy="267227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B4DD26AB-D24D-C727-F7F9-D1A8FDD8DBED}"/>
                </a:ext>
              </a:extLst>
            </p:cNvPr>
            <p:cNvCxnSpPr/>
            <p:nvPr/>
          </p:nvCxnSpPr>
          <p:spPr>
            <a:xfrm>
              <a:off x="9047585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309D3414-6FBC-62CA-22FD-2D42D0EBAAEF}"/>
              </a:ext>
            </a:extLst>
          </p:cNvPr>
          <p:cNvGrpSpPr/>
          <p:nvPr/>
        </p:nvGrpSpPr>
        <p:grpSpPr>
          <a:xfrm>
            <a:off x="8318030" y="1981967"/>
            <a:ext cx="174132" cy="174132"/>
            <a:chOff x="8992553" y="126473"/>
            <a:chExt cx="267227" cy="267227"/>
          </a:xfrm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6DB53783-69D5-62A9-F875-69524DCA3072}"/>
                </a:ext>
              </a:extLst>
            </p:cNvPr>
            <p:cNvSpPr/>
            <p:nvPr/>
          </p:nvSpPr>
          <p:spPr>
            <a:xfrm>
              <a:off x="8992553" y="126473"/>
              <a:ext cx="267227" cy="267227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780B1A06-B7FB-391F-DE46-A5306DC626B1}"/>
                </a:ext>
              </a:extLst>
            </p:cNvPr>
            <p:cNvCxnSpPr/>
            <p:nvPr/>
          </p:nvCxnSpPr>
          <p:spPr>
            <a:xfrm>
              <a:off x="9047585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1AD124B4-EDF1-5799-E0CA-E093BF60202E}"/>
              </a:ext>
            </a:extLst>
          </p:cNvPr>
          <p:cNvGrpSpPr/>
          <p:nvPr/>
        </p:nvGrpSpPr>
        <p:grpSpPr>
          <a:xfrm>
            <a:off x="7958709" y="1984208"/>
            <a:ext cx="174132" cy="174132"/>
            <a:chOff x="8992553" y="126473"/>
            <a:chExt cx="267227" cy="267227"/>
          </a:xfrm>
        </p:grpSpPr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4C566BF5-EE78-B97D-0CA1-D8E6A28B9885}"/>
                </a:ext>
              </a:extLst>
            </p:cNvPr>
            <p:cNvSpPr/>
            <p:nvPr/>
          </p:nvSpPr>
          <p:spPr>
            <a:xfrm>
              <a:off x="8992553" y="126473"/>
              <a:ext cx="267227" cy="267227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876F01F4-A4C0-998A-BD5F-DAFF6E927606}"/>
                </a:ext>
              </a:extLst>
            </p:cNvPr>
            <p:cNvCxnSpPr/>
            <p:nvPr/>
          </p:nvCxnSpPr>
          <p:spPr>
            <a:xfrm>
              <a:off x="9047585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A3CA4E7E-D33A-9B5B-DA4E-0ECF567A1B75}"/>
              </a:ext>
            </a:extLst>
          </p:cNvPr>
          <p:cNvGrpSpPr/>
          <p:nvPr/>
        </p:nvGrpSpPr>
        <p:grpSpPr>
          <a:xfrm>
            <a:off x="8771171" y="1984208"/>
            <a:ext cx="174132" cy="174132"/>
            <a:chOff x="8992553" y="126473"/>
            <a:chExt cx="267227" cy="267227"/>
          </a:xfrm>
        </p:grpSpPr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E16FA4DA-9BDF-7AA8-1AD1-29C810BC8DE1}"/>
                </a:ext>
              </a:extLst>
            </p:cNvPr>
            <p:cNvSpPr/>
            <p:nvPr/>
          </p:nvSpPr>
          <p:spPr>
            <a:xfrm>
              <a:off x="8992553" y="126473"/>
              <a:ext cx="267227" cy="267227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99E318D8-0053-D06F-4D12-0C8F925D03EB}"/>
                </a:ext>
              </a:extLst>
            </p:cNvPr>
            <p:cNvCxnSpPr/>
            <p:nvPr/>
          </p:nvCxnSpPr>
          <p:spPr>
            <a:xfrm>
              <a:off x="9047585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49D8661F-6CB1-F7CB-CDBF-E16AA2E61D8F}"/>
              </a:ext>
            </a:extLst>
          </p:cNvPr>
          <p:cNvGrpSpPr/>
          <p:nvPr/>
        </p:nvGrpSpPr>
        <p:grpSpPr>
          <a:xfrm>
            <a:off x="9157677" y="1984208"/>
            <a:ext cx="174132" cy="174132"/>
            <a:chOff x="8992553" y="126473"/>
            <a:chExt cx="267227" cy="267227"/>
          </a:xfrm>
        </p:grpSpPr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A52C2778-CB4B-9511-064F-025DB7E15D25}"/>
                </a:ext>
              </a:extLst>
            </p:cNvPr>
            <p:cNvSpPr/>
            <p:nvPr/>
          </p:nvSpPr>
          <p:spPr>
            <a:xfrm>
              <a:off x="8992553" y="126473"/>
              <a:ext cx="267227" cy="267227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BE01140A-2CA5-BBA2-9C9D-45DCB85B5E3F}"/>
                </a:ext>
              </a:extLst>
            </p:cNvPr>
            <p:cNvCxnSpPr/>
            <p:nvPr/>
          </p:nvCxnSpPr>
          <p:spPr>
            <a:xfrm>
              <a:off x="9047585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D969B219-D20B-7666-E64A-D67A5B3853F9}"/>
              </a:ext>
            </a:extLst>
          </p:cNvPr>
          <p:cNvGrpSpPr/>
          <p:nvPr/>
        </p:nvGrpSpPr>
        <p:grpSpPr>
          <a:xfrm>
            <a:off x="9882948" y="1981967"/>
            <a:ext cx="174132" cy="174132"/>
            <a:chOff x="8992553" y="126473"/>
            <a:chExt cx="267227" cy="267227"/>
          </a:xfrm>
        </p:grpSpPr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36802796-6F78-5BCE-B33F-04CDDDD5C7A0}"/>
                </a:ext>
              </a:extLst>
            </p:cNvPr>
            <p:cNvSpPr/>
            <p:nvPr/>
          </p:nvSpPr>
          <p:spPr>
            <a:xfrm>
              <a:off x="8992553" y="126473"/>
              <a:ext cx="267227" cy="267227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3B316E44-4526-D1AF-2B4F-58A1354CB719}"/>
                </a:ext>
              </a:extLst>
            </p:cNvPr>
            <p:cNvCxnSpPr/>
            <p:nvPr/>
          </p:nvCxnSpPr>
          <p:spPr>
            <a:xfrm>
              <a:off x="9047585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0AC31766-2E48-7CDD-A00A-2E9C4D0E77AB}"/>
              </a:ext>
            </a:extLst>
          </p:cNvPr>
          <p:cNvGrpSpPr/>
          <p:nvPr/>
        </p:nvGrpSpPr>
        <p:grpSpPr>
          <a:xfrm>
            <a:off x="9523627" y="1984208"/>
            <a:ext cx="174132" cy="174132"/>
            <a:chOff x="8992553" y="126473"/>
            <a:chExt cx="267227" cy="267227"/>
          </a:xfrm>
        </p:grpSpPr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185E792B-D2E4-6118-A8B6-73DDDEE66636}"/>
                </a:ext>
              </a:extLst>
            </p:cNvPr>
            <p:cNvSpPr/>
            <p:nvPr/>
          </p:nvSpPr>
          <p:spPr>
            <a:xfrm>
              <a:off x="8992553" y="126473"/>
              <a:ext cx="267227" cy="267227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D0414B77-30DC-9012-BC2F-16A6ADD0BCE8}"/>
                </a:ext>
              </a:extLst>
            </p:cNvPr>
            <p:cNvCxnSpPr/>
            <p:nvPr/>
          </p:nvCxnSpPr>
          <p:spPr>
            <a:xfrm>
              <a:off x="9047585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DF0812EE-13F8-1C7F-4BE8-9D8D3026C818}"/>
              </a:ext>
            </a:extLst>
          </p:cNvPr>
          <p:cNvGrpSpPr/>
          <p:nvPr/>
        </p:nvGrpSpPr>
        <p:grpSpPr>
          <a:xfrm>
            <a:off x="10248880" y="1984208"/>
            <a:ext cx="174132" cy="174132"/>
            <a:chOff x="8992553" y="126473"/>
            <a:chExt cx="267227" cy="267227"/>
          </a:xfrm>
        </p:grpSpPr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A8BAFC84-7B13-C847-EF73-F91BA737CE74}"/>
                </a:ext>
              </a:extLst>
            </p:cNvPr>
            <p:cNvSpPr/>
            <p:nvPr/>
          </p:nvSpPr>
          <p:spPr>
            <a:xfrm>
              <a:off x="8992553" y="126473"/>
              <a:ext cx="267227" cy="267227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998F1DA5-2F01-F80B-A588-EB8AB79525F1}"/>
                </a:ext>
              </a:extLst>
            </p:cNvPr>
            <p:cNvCxnSpPr/>
            <p:nvPr/>
          </p:nvCxnSpPr>
          <p:spPr>
            <a:xfrm>
              <a:off x="9047585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C378734D-331C-A826-7E50-A5C63648217D}"/>
              </a:ext>
            </a:extLst>
          </p:cNvPr>
          <p:cNvGrpSpPr/>
          <p:nvPr/>
        </p:nvGrpSpPr>
        <p:grpSpPr>
          <a:xfrm>
            <a:off x="10635386" y="1984208"/>
            <a:ext cx="174132" cy="174132"/>
            <a:chOff x="8992553" y="126473"/>
            <a:chExt cx="267227" cy="267227"/>
          </a:xfrm>
        </p:grpSpPr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47B3EEAC-8CB4-5687-0FD3-6E34406CFE0C}"/>
                </a:ext>
              </a:extLst>
            </p:cNvPr>
            <p:cNvSpPr/>
            <p:nvPr/>
          </p:nvSpPr>
          <p:spPr>
            <a:xfrm>
              <a:off x="8992553" y="126473"/>
              <a:ext cx="267227" cy="267227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BC1C6E9B-B72A-B60F-AC4A-FFA43D9555CF}"/>
                </a:ext>
              </a:extLst>
            </p:cNvPr>
            <p:cNvCxnSpPr/>
            <p:nvPr/>
          </p:nvCxnSpPr>
          <p:spPr>
            <a:xfrm>
              <a:off x="9047585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3A3975C3-30F9-BB8A-E1CB-FB0225CD8416}"/>
              </a:ext>
            </a:extLst>
          </p:cNvPr>
          <p:cNvGrpSpPr/>
          <p:nvPr/>
        </p:nvGrpSpPr>
        <p:grpSpPr>
          <a:xfrm>
            <a:off x="11315204" y="1981967"/>
            <a:ext cx="174132" cy="174132"/>
            <a:chOff x="8992553" y="126473"/>
            <a:chExt cx="267227" cy="267227"/>
          </a:xfrm>
        </p:grpSpPr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B024B40D-502B-6CDC-CE6F-D226A99DB312}"/>
                </a:ext>
              </a:extLst>
            </p:cNvPr>
            <p:cNvSpPr/>
            <p:nvPr/>
          </p:nvSpPr>
          <p:spPr>
            <a:xfrm>
              <a:off x="8992553" y="126473"/>
              <a:ext cx="267227" cy="267227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295BD3C8-9953-FE99-4C48-8919C3E76D96}"/>
                </a:ext>
              </a:extLst>
            </p:cNvPr>
            <p:cNvCxnSpPr/>
            <p:nvPr/>
          </p:nvCxnSpPr>
          <p:spPr>
            <a:xfrm>
              <a:off x="9047585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C0822C4B-4C63-8254-D39D-3C6881E6E310}"/>
              </a:ext>
            </a:extLst>
          </p:cNvPr>
          <p:cNvGrpSpPr/>
          <p:nvPr/>
        </p:nvGrpSpPr>
        <p:grpSpPr>
          <a:xfrm>
            <a:off x="11001336" y="1984208"/>
            <a:ext cx="174132" cy="174132"/>
            <a:chOff x="8992553" y="126473"/>
            <a:chExt cx="267227" cy="267227"/>
          </a:xfrm>
        </p:grpSpPr>
        <p:sp>
          <p:nvSpPr>
            <p:cNvPr id="57" name="椭圆 56">
              <a:extLst>
                <a:ext uri="{FF2B5EF4-FFF2-40B4-BE49-F238E27FC236}">
                  <a16:creationId xmlns:a16="http://schemas.microsoft.com/office/drawing/2014/main" id="{B7416501-80EC-628F-7C37-90D0F1AAE65F}"/>
                </a:ext>
              </a:extLst>
            </p:cNvPr>
            <p:cNvSpPr/>
            <p:nvPr/>
          </p:nvSpPr>
          <p:spPr>
            <a:xfrm>
              <a:off x="8992553" y="126473"/>
              <a:ext cx="267227" cy="267227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8" name="直接连接符 57">
              <a:extLst>
                <a:ext uri="{FF2B5EF4-FFF2-40B4-BE49-F238E27FC236}">
                  <a16:creationId xmlns:a16="http://schemas.microsoft.com/office/drawing/2014/main" id="{10B14D5C-83A6-5EE4-410F-756FCCBBCA9B}"/>
                </a:ext>
              </a:extLst>
            </p:cNvPr>
            <p:cNvCxnSpPr/>
            <p:nvPr/>
          </p:nvCxnSpPr>
          <p:spPr>
            <a:xfrm>
              <a:off x="9047585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5F09F99A-B32B-C347-50B0-25485F06B47F}"/>
              </a:ext>
            </a:extLst>
          </p:cNvPr>
          <p:cNvGrpSpPr/>
          <p:nvPr/>
        </p:nvGrpSpPr>
        <p:grpSpPr>
          <a:xfrm>
            <a:off x="7554955" y="4055190"/>
            <a:ext cx="171681" cy="171681"/>
            <a:chOff x="8213090" y="126473"/>
            <a:chExt cx="267227" cy="267227"/>
          </a:xfrm>
        </p:grpSpPr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A9136A0D-3D92-0E87-D365-4F8CFB25A926}"/>
                </a:ext>
              </a:extLst>
            </p:cNvPr>
            <p:cNvSpPr/>
            <p:nvPr/>
          </p:nvSpPr>
          <p:spPr>
            <a:xfrm>
              <a:off x="8213090" y="126473"/>
              <a:ext cx="267227" cy="26722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7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E332E08A-37FE-22E8-CDED-53596944F22F}"/>
                </a:ext>
              </a:extLst>
            </p:cNvPr>
            <p:cNvCxnSpPr/>
            <p:nvPr/>
          </p:nvCxnSpPr>
          <p:spPr>
            <a:xfrm>
              <a:off x="8268122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id="{89FB17E4-4126-4D7F-4EDB-234301914C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50035" y="183227"/>
              <a:ext cx="0" cy="146839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13E0435F-304B-548F-7259-AE9C95D9D37A}"/>
              </a:ext>
            </a:extLst>
          </p:cNvPr>
          <p:cNvGrpSpPr/>
          <p:nvPr/>
        </p:nvGrpSpPr>
        <p:grpSpPr>
          <a:xfrm>
            <a:off x="7936527" y="4055190"/>
            <a:ext cx="171681" cy="171681"/>
            <a:chOff x="8213090" y="126473"/>
            <a:chExt cx="267227" cy="267227"/>
          </a:xfrm>
        </p:grpSpPr>
        <p:sp>
          <p:nvSpPr>
            <p:cNvPr id="64" name="椭圆 63">
              <a:extLst>
                <a:ext uri="{FF2B5EF4-FFF2-40B4-BE49-F238E27FC236}">
                  <a16:creationId xmlns:a16="http://schemas.microsoft.com/office/drawing/2014/main" id="{64345F28-A43C-5E90-C2F1-E3547412BFC2}"/>
                </a:ext>
              </a:extLst>
            </p:cNvPr>
            <p:cNvSpPr/>
            <p:nvPr/>
          </p:nvSpPr>
          <p:spPr>
            <a:xfrm>
              <a:off x="8213090" y="126473"/>
              <a:ext cx="267227" cy="26722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7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DA349322-ED72-3702-D083-B68BAD6A5713}"/>
                </a:ext>
              </a:extLst>
            </p:cNvPr>
            <p:cNvCxnSpPr/>
            <p:nvPr/>
          </p:nvCxnSpPr>
          <p:spPr>
            <a:xfrm>
              <a:off x="8268122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id="{4EA17249-75EB-BE58-3D2B-8122A77FE4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50035" y="183227"/>
              <a:ext cx="0" cy="146839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B9CCBCFA-46A4-C214-0B85-69C168E4B5A8}"/>
              </a:ext>
            </a:extLst>
          </p:cNvPr>
          <p:cNvGrpSpPr/>
          <p:nvPr/>
        </p:nvGrpSpPr>
        <p:grpSpPr>
          <a:xfrm>
            <a:off x="8326925" y="4055190"/>
            <a:ext cx="171681" cy="171681"/>
            <a:chOff x="8213090" y="126473"/>
            <a:chExt cx="267227" cy="267227"/>
          </a:xfrm>
        </p:grpSpPr>
        <p:sp>
          <p:nvSpPr>
            <p:cNvPr id="68" name="椭圆 67">
              <a:extLst>
                <a:ext uri="{FF2B5EF4-FFF2-40B4-BE49-F238E27FC236}">
                  <a16:creationId xmlns:a16="http://schemas.microsoft.com/office/drawing/2014/main" id="{17B72071-AE59-0018-EA63-ECDA57C12D90}"/>
                </a:ext>
              </a:extLst>
            </p:cNvPr>
            <p:cNvSpPr/>
            <p:nvPr/>
          </p:nvSpPr>
          <p:spPr>
            <a:xfrm>
              <a:off x="8213090" y="126473"/>
              <a:ext cx="267227" cy="26722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7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9" name="直接连接符 68">
              <a:extLst>
                <a:ext uri="{FF2B5EF4-FFF2-40B4-BE49-F238E27FC236}">
                  <a16:creationId xmlns:a16="http://schemas.microsoft.com/office/drawing/2014/main" id="{19CDCD97-69F6-5E45-4C28-2DB40605B7A3}"/>
                </a:ext>
              </a:extLst>
            </p:cNvPr>
            <p:cNvCxnSpPr/>
            <p:nvPr/>
          </p:nvCxnSpPr>
          <p:spPr>
            <a:xfrm>
              <a:off x="8268122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D5E2F9FD-88D2-B059-7ED2-2B7BF9A95F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50035" y="183227"/>
              <a:ext cx="0" cy="146839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CBD858AB-B9FE-70AF-FE12-58B0F897CEC4}"/>
              </a:ext>
            </a:extLst>
          </p:cNvPr>
          <p:cNvGrpSpPr/>
          <p:nvPr/>
        </p:nvGrpSpPr>
        <p:grpSpPr>
          <a:xfrm>
            <a:off x="8732587" y="4055190"/>
            <a:ext cx="171681" cy="171681"/>
            <a:chOff x="8213090" y="126473"/>
            <a:chExt cx="267227" cy="267227"/>
          </a:xfrm>
        </p:grpSpPr>
        <p:sp>
          <p:nvSpPr>
            <p:cNvPr id="72" name="椭圆 71">
              <a:extLst>
                <a:ext uri="{FF2B5EF4-FFF2-40B4-BE49-F238E27FC236}">
                  <a16:creationId xmlns:a16="http://schemas.microsoft.com/office/drawing/2014/main" id="{F836D6D4-FB62-3107-F19B-532D7650007E}"/>
                </a:ext>
              </a:extLst>
            </p:cNvPr>
            <p:cNvSpPr/>
            <p:nvPr/>
          </p:nvSpPr>
          <p:spPr>
            <a:xfrm>
              <a:off x="8213090" y="126473"/>
              <a:ext cx="267227" cy="26722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7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3" name="直接连接符 72">
              <a:extLst>
                <a:ext uri="{FF2B5EF4-FFF2-40B4-BE49-F238E27FC236}">
                  <a16:creationId xmlns:a16="http://schemas.microsoft.com/office/drawing/2014/main" id="{9AAE5D53-05F5-2166-8496-E58BAD33060A}"/>
                </a:ext>
              </a:extLst>
            </p:cNvPr>
            <p:cNvCxnSpPr/>
            <p:nvPr/>
          </p:nvCxnSpPr>
          <p:spPr>
            <a:xfrm>
              <a:off x="8268122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>
              <a:extLst>
                <a:ext uri="{FF2B5EF4-FFF2-40B4-BE49-F238E27FC236}">
                  <a16:creationId xmlns:a16="http://schemas.microsoft.com/office/drawing/2014/main" id="{58F34549-0974-EA38-0F18-1CF957035B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50035" y="183227"/>
              <a:ext cx="0" cy="146839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F511C463-960C-6923-2278-8B8FA7D3F3E4}"/>
              </a:ext>
            </a:extLst>
          </p:cNvPr>
          <p:cNvGrpSpPr/>
          <p:nvPr/>
        </p:nvGrpSpPr>
        <p:grpSpPr>
          <a:xfrm>
            <a:off x="9114699" y="4055190"/>
            <a:ext cx="171681" cy="171681"/>
            <a:chOff x="8213090" y="126473"/>
            <a:chExt cx="267227" cy="267227"/>
          </a:xfrm>
        </p:grpSpPr>
        <p:sp>
          <p:nvSpPr>
            <p:cNvPr id="76" name="椭圆 75">
              <a:extLst>
                <a:ext uri="{FF2B5EF4-FFF2-40B4-BE49-F238E27FC236}">
                  <a16:creationId xmlns:a16="http://schemas.microsoft.com/office/drawing/2014/main" id="{935B0E13-9813-F37A-83E4-558BB1617A08}"/>
                </a:ext>
              </a:extLst>
            </p:cNvPr>
            <p:cNvSpPr/>
            <p:nvPr/>
          </p:nvSpPr>
          <p:spPr>
            <a:xfrm>
              <a:off x="8213090" y="126473"/>
              <a:ext cx="267227" cy="26722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7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7" name="直接连接符 76">
              <a:extLst>
                <a:ext uri="{FF2B5EF4-FFF2-40B4-BE49-F238E27FC236}">
                  <a16:creationId xmlns:a16="http://schemas.microsoft.com/office/drawing/2014/main" id="{F4B01A87-6343-F21A-06D8-1AA8C666A67C}"/>
                </a:ext>
              </a:extLst>
            </p:cNvPr>
            <p:cNvCxnSpPr/>
            <p:nvPr/>
          </p:nvCxnSpPr>
          <p:spPr>
            <a:xfrm>
              <a:off x="8268122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>
              <a:extLst>
                <a:ext uri="{FF2B5EF4-FFF2-40B4-BE49-F238E27FC236}">
                  <a16:creationId xmlns:a16="http://schemas.microsoft.com/office/drawing/2014/main" id="{9AF5B911-B51F-9581-38C7-4C234EAEF4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50035" y="183227"/>
              <a:ext cx="0" cy="146839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组合 78">
            <a:extLst>
              <a:ext uri="{FF2B5EF4-FFF2-40B4-BE49-F238E27FC236}">
                <a16:creationId xmlns:a16="http://schemas.microsoft.com/office/drawing/2014/main" id="{67C21DAB-DF95-92CC-46B7-99928221EA84}"/>
              </a:ext>
            </a:extLst>
          </p:cNvPr>
          <p:cNvGrpSpPr/>
          <p:nvPr/>
        </p:nvGrpSpPr>
        <p:grpSpPr>
          <a:xfrm>
            <a:off x="9496271" y="4055190"/>
            <a:ext cx="171681" cy="171681"/>
            <a:chOff x="8213090" y="126473"/>
            <a:chExt cx="267227" cy="267227"/>
          </a:xfrm>
        </p:grpSpPr>
        <p:sp>
          <p:nvSpPr>
            <p:cNvPr id="80" name="椭圆 79">
              <a:extLst>
                <a:ext uri="{FF2B5EF4-FFF2-40B4-BE49-F238E27FC236}">
                  <a16:creationId xmlns:a16="http://schemas.microsoft.com/office/drawing/2014/main" id="{E253460B-4E72-E36C-31B7-58671DA08B8A}"/>
                </a:ext>
              </a:extLst>
            </p:cNvPr>
            <p:cNvSpPr/>
            <p:nvPr/>
          </p:nvSpPr>
          <p:spPr>
            <a:xfrm>
              <a:off x="8213090" y="126473"/>
              <a:ext cx="267227" cy="26722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7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1" name="直接连接符 80">
              <a:extLst>
                <a:ext uri="{FF2B5EF4-FFF2-40B4-BE49-F238E27FC236}">
                  <a16:creationId xmlns:a16="http://schemas.microsoft.com/office/drawing/2014/main" id="{EC4EEAE7-AD7F-41F5-E361-7F7175A66342}"/>
                </a:ext>
              </a:extLst>
            </p:cNvPr>
            <p:cNvCxnSpPr/>
            <p:nvPr/>
          </p:nvCxnSpPr>
          <p:spPr>
            <a:xfrm>
              <a:off x="8268122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>
              <a:extLst>
                <a:ext uri="{FF2B5EF4-FFF2-40B4-BE49-F238E27FC236}">
                  <a16:creationId xmlns:a16="http://schemas.microsoft.com/office/drawing/2014/main" id="{17AAA94C-19E6-5880-0B52-A777453D96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50035" y="183227"/>
              <a:ext cx="0" cy="146839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3F5B813C-6D74-5B11-EFBF-EBF3C3719A63}"/>
              </a:ext>
            </a:extLst>
          </p:cNvPr>
          <p:cNvGrpSpPr/>
          <p:nvPr/>
        </p:nvGrpSpPr>
        <p:grpSpPr>
          <a:xfrm>
            <a:off x="9886669" y="4055190"/>
            <a:ext cx="171681" cy="171681"/>
            <a:chOff x="8213090" y="126473"/>
            <a:chExt cx="267227" cy="267227"/>
          </a:xfrm>
        </p:grpSpPr>
        <p:sp>
          <p:nvSpPr>
            <p:cNvPr id="84" name="椭圆 83">
              <a:extLst>
                <a:ext uri="{FF2B5EF4-FFF2-40B4-BE49-F238E27FC236}">
                  <a16:creationId xmlns:a16="http://schemas.microsoft.com/office/drawing/2014/main" id="{886BDC99-4256-7098-2020-A769B4CD1C49}"/>
                </a:ext>
              </a:extLst>
            </p:cNvPr>
            <p:cNvSpPr/>
            <p:nvPr/>
          </p:nvSpPr>
          <p:spPr>
            <a:xfrm>
              <a:off x="8213090" y="126473"/>
              <a:ext cx="267227" cy="26722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7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5" name="直接连接符 84">
              <a:extLst>
                <a:ext uri="{FF2B5EF4-FFF2-40B4-BE49-F238E27FC236}">
                  <a16:creationId xmlns:a16="http://schemas.microsoft.com/office/drawing/2014/main" id="{53F13102-030E-26D4-2FC5-AC4BCA832B23}"/>
                </a:ext>
              </a:extLst>
            </p:cNvPr>
            <p:cNvCxnSpPr/>
            <p:nvPr/>
          </p:nvCxnSpPr>
          <p:spPr>
            <a:xfrm>
              <a:off x="8268122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>
              <a:extLst>
                <a:ext uri="{FF2B5EF4-FFF2-40B4-BE49-F238E27FC236}">
                  <a16:creationId xmlns:a16="http://schemas.microsoft.com/office/drawing/2014/main" id="{79E54A45-5B85-3E1A-C95A-EA2D5A2C40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50035" y="183227"/>
              <a:ext cx="0" cy="146839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2EFCD589-C25F-CA15-5E7F-549DDDA5DDA2}"/>
              </a:ext>
            </a:extLst>
          </p:cNvPr>
          <p:cNvGrpSpPr/>
          <p:nvPr/>
        </p:nvGrpSpPr>
        <p:grpSpPr>
          <a:xfrm>
            <a:off x="10233690" y="4055190"/>
            <a:ext cx="171681" cy="171681"/>
            <a:chOff x="8213090" y="126473"/>
            <a:chExt cx="267227" cy="267227"/>
          </a:xfrm>
        </p:grpSpPr>
        <p:sp>
          <p:nvSpPr>
            <p:cNvPr id="88" name="椭圆 87">
              <a:extLst>
                <a:ext uri="{FF2B5EF4-FFF2-40B4-BE49-F238E27FC236}">
                  <a16:creationId xmlns:a16="http://schemas.microsoft.com/office/drawing/2014/main" id="{93D7E78B-B1EC-6BE4-3E60-585C543CA00C}"/>
                </a:ext>
              </a:extLst>
            </p:cNvPr>
            <p:cNvSpPr/>
            <p:nvPr/>
          </p:nvSpPr>
          <p:spPr>
            <a:xfrm>
              <a:off x="8213090" y="126473"/>
              <a:ext cx="267227" cy="26722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7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9" name="直接连接符 88">
              <a:extLst>
                <a:ext uri="{FF2B5EF4-FFF2-40B4-BE49-F238E27FC236}">
                  <a16:creationId xmlns:a16="http://schemas.microsoft.com/office/drawing/2014/main" id="{E4CE8D12-9642-3747-F06C-73AF8EEDAAC5}"/>
                </a:ext>
              </a:extLst>
            </p:cNvPr>
            <p:cNvCxnSpPr/>
            <p:nvPr/>
          </p:nvCxnSpPr>
          <p:spPr>
            <a:xfrm>
              <a:off x="8268122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>
              <a:extLst>
                <a:ext uri="{FF2B5EF4-FFF2-40B4-BE49-F238E27FC236}">
                  <a16:creationId xmlns:a16="http://schemas.microsoft.com/office/drawing/2014/main" id="{BD28673C-1CC7-C5D9-4579-995848F25F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50035" y="183227"/>
              <a:ext cx="0" cy="146839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07C780D7-466C-EAE5-293D-97AFF5042813}"/>
              </a:ext>
            </a:extLst>
          </p:cNvPr>
          <p:cNvGrpSpPr/>
          <p:nvPr/>
        </p:nvGrpSpPr>
        <p:grpSpPr>
          <a:xfrm>
            <a:off x="10615802" y="4055190"/>
            <a:ext cx="171681" cy="171681"/>
            <a:chOff x="8213090" y="126473"/>
            <a:chExt cx="267227" cy="267227"/>
          </a:xfrm>
        </p:grpSpPr>
        <p:sp>
          <p:nvSpPr>
            <p:cNvPr id="92" name="椭圆 91">
              <a:extLst>
                <a:ext uri="{FF2B5EF4-FFF2-40B4-BE49-F238E27FC236}">
                  <a16:creationId xmlns:a16="http://schemas.microsoft.com/office/drawing/2014/main" id="{57F1148F-C28F-797E-4FF2-7F818D51D39F}"/>
                </a:ext>
              </a:extLst>
            </p:cNvPr>
            <p:cNvSpPr/>
            <p:nvPr/>
          </p:nvSpPr>
          <p:spPr>
            <a:xfrm>
              <a:off x="8213090" y="126473"/>
              <a:ext cx="267227" cy="26722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7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3" name="直接连接符 92">
              <a:extLst>
                <a:ext uri="{FF2B5EF4-FFF2-40B4-BE49-F238E27FC236}">
                  <a16:creationId xmlns:a16="http://schemas.microsoft.com/office/drawing/2014/main" id="{213C62BB-4924-DA0B-4D2F-D0CBDFD5D655}"/>
                </a:ext>
              </a:extLst>
            </p:cNvPr>
            <p:cNvCxnSpPr/>
            <p:nvPr/>
          </p:nvCxnSpPr>
          <p:spPr>
            <a:xfrm>
              <a:off x="8268122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>
              <a:extLst>
                <a:ext uri="{FF2B5EF4-FFF2-40B4-BE49-F238E27FC236}">
                  <a16:creationId xmlns:a16="http://schemas.microsoft.com/office/drawing/2014/main" id="{CC0DD0CA-A048-B426-8676-385703A6A9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50035" y="183227"/>
              <a:ext cx="0" cy="146839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6C61133F-AE07-FDE1-42E8-B7798F32C245}"/>
              </a:ext>
            </a:extLst>
          </p:cNvPr>
          <p:cNvGrpSpPr/>
          <p:nvPr/>
        </p:nvGrpSpPr>
        <p:grpSpPr>
          <a:xfrm>
            <a:off x="10997374" y="4055190"/>
            <a:ext cx="171681" cy="171681"/>
            <a:chOff x="8213090" y="126473"/>
            <a:chExt cx="267227" cy="267227"/>
          </a:xfrm>
        </p:grpSpPr>
        <p:sp>
          <p:nvSpPr>
            <p:cNvPr id="96" name="椭圆 95">
              <a:extLst>
                <a:ext uri="{FF2B5EF4-FFF2-40B4-BE49-F238E27FC236}">
                  <a16:creationId xmlns:a16="http://schemas.microsoft.com/office/drawing/2014/main" id="{01883E79-65B5-500F-9DFD-24E5E3730281}"/>
                </a:ext>
              </a:extLst>
            </p:cNvPr>
            <p:cNvSpPr/>
            <p:nvPr/>
          </p:nvSpPr>
          <p:spPr>
            <a:xfrm>
              <a:off x="8213090" y="126473"/>
              <a:ext cx="267227" cy="26722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7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7" name="直接连接符 96">
              <a:extLst>
                <a:ext uri="{FF2B5EF4-FFF2-40B4-BE49-F238E27FC236}">
                  <a16:creationId xmlns:a16="http://schemas.microsoft.com/office/drawing/2014/main" id="{A1D46EDA-8995-8F94-90AC-50C54578DBDF}"/>
                </a:ext>
              </a:extLst>
            </p:cNvPr>
            <p:cNvCxnSpPr/>
            <p:nvPr/>
          </p:nvCxnSpPr>
          <p:spPr>
            <a:xfrm>
              <a:off x="8268122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>
              <a:extLst>
                <a:ext uri="{FF2B5EF4-FFF2-40B4-BE49-F238E27FC236}">
                  <a16:creationId xmlns:a16="http://schemas.microsoft.com/office/drawing/2014/main" id="{448E10CA-AA1D-C542-6C63-9604D675FE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50035" y="183227"/>
              <a:ext cx="0" cy="146839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组合 98">
            <a:extLst>
              <a:ext uri="{FF2B5EF4-FFF2-40B4-BE49-F238E27FC236}">
                <a16:creationId xmlns:a16="http://schemas.microsoft.com/office/drawing/2014/main" id="{0C350138-7C35-36F0-E277-EE6B431644E5}"/>
              </a:ext>
            </a:extLst>
          </p:cNvPr>
          <p:cNvGrpSpPr/>
          <p:nvPr/>
        </p:nvGrpSpPr>
        <p:grpSpPr>
          <a:xfrm>
            <a:off x="11316429" y="4066973"/>
            <a:ext cx="171681" cy="171681"/>
            <a:chOff x="8213090" y="126473"/>
            <a:chExt cx="267227" cy="267227"/>
          </a:xfrm>
        </p:grpSpPr>
        <p:sp>
          <p:nvSpPr>
            <p:cNvPr id="100" name="椭圆 99">
              <a:extLst>
                <a:ext uri="{FF2B5EF4-FFF2-40B4-BE49-F238E27FC236}">
                  <a16:creationId xmlns:a16="http://schemas.microsoft.com/office/drawing/2014/main" id="{202EB103-3452-20F9-8AA2-C80BD58286C6}"/>
                </a:ext>
              </a:extLst>
            </p:cNvPr>
            <p:cNvSpPr/>
            <p:nvPr/>
          </p:nvSpPr>
          <p:spPr>
            <a:xfrm>
              <a:off x="8213090" y="126473"/>
              <a:ext cx="267227" cy="26722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7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1" name="直接连接符 100">
              <a:extLst>
                <a:ext uri="{FF2B5EF4-FFF2-40B4-BE49-F238E27FC236}">
                  <a16:creationId xmlns:a16="http://schemas.microsoft.com/office/drawing/2014/main" id="{A11C06AD-8D88-196C-851B-9F32BAADF8BB}"/>
                </a:ext>
              </a:extLst>
            </p:cNvPr>
            <p:cNvCxnSpPr/>
            <p:nvPr/>
          </p:nvCxnSpPr>
          <p:spPr>
            <a:xfrm>
              <a:off x="8268122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>
              <a:extLst>
                <a:ext uri="{FF2B5EF4-FFF2-40B4-BE49-F238E27FC236}">
                  <a16:creationId xmlns:a16="http://schemas.microsoft.com/office/drawing/2014/main" id="{3B892818-23B5-5BC6-A8E6-6CB2A22D8D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50035" y="183227"/>
              <a:ext cx="0" cy="146839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组合 102">
            <a:extLst>
              <a:ext uri="{FF2B5EF4-FFF2-40B4-BE49-F238E27FC236}">
                <a16:creationId xmlns:a16="http://schemas.microsoft.com/office/drawing/2014/main" id="{E0F27F17-BA70-9963-1B82-079DA6D9C82A}"/>
              </a:ext>
            </a:extLst>
          </p:cNvPr>
          <p:cNvGrpSpPr/>
          <p:nvPr/>
        </p:nvGrpSpPr>
        <p:grpSpPr>
          <a:xfrm>
            <a:off x="4247926" y="4630155"/>
            <a:ext cx="174132" cy="174132"/>
            <a:chOff x="8992553" y="126473"/>
            <a:chExt cx="267227" cy="267227"/>
          </a:xfrm>
        </p:grpSpPr>
        <p:sp>
          <p:nvSpPr>
            <p:cNvPr id="104" name="椭圆 103">
              <a:extLst>
                <a:ext uri="{FF2B5EF4-FFF2-40B4-BE49-F238E27FC236}">
                  <a16:creationId xmlns:a16="http://schemas.microsoft.com/office/drawing/2014/main" id="{384A6936-21E2-8F77-0C09-13D09BAA2249}"/>
                </a:ext>
              </a:extLst>
            </p:cNvPr>
            <p:cNvSpPr/>
            <p:nvPr/>
          </p:nvSpPr>
          <p:spPr>
            <a:xfrm>
              <a:off x="8992553" y="126473"/>
              <a:ext cx="267227" cy="267227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5" name="直接连接符 104">
              <a:extLst>
                <a:ext uri="{FF2B5EF4-FFF2-40B4-BE49-F238E27FC236}">
                  <a16:creationId xmlns:a16="http://schemas.microsoft.com/office/drawing/2014/main" id="{53E9D8E9-CDE4-0A70-61DA-D28990C4177E}"/>
                </a:ext>
              </a:extLst>
            </p:cNvPr>
            <p:cNvCxnSpPr/>
            <p:nvPr/>
          </p:nvCxnSpPr>
          <p:spPr>
            <a:xfrm>
              <a:off x="9047585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96799E33-8964-CF00-C9AF-65BB2FB20A33}"/>
              </a:ext>
            </a:extLst>
          </p:cNvPr>
          <p:cNvGrpSpPr/>
          <p:nvPr/>
        </p:nvGrpSpPr>
        <p:grpSpPr>
          <a:xfrm>
            <a:off x="5030546" y="4408084"/>
            <a:ext cx="174132" cy="174132"/>
            <a:chOff x="8992553" y="126473"/>
            <a:chExt cx="267227" cy="267227"/>
          </a:xfrm>
        </p:grpSpPr>
        <p:sp>
          <p:nvSpPr>
            <p:cNvPr id="107" name="椭圆 106">
              <a:extLst>
                <a:ext uri="{FF2B5EF4-FFF2-40B4-BE49-F238E27FC236}">
                  <a16:creationId xmlns:a16="http://schemas.microsoft.com/office/drawing/2014/main" id="{81CF58C6-8532-C193-539B-241B9A243ACB}"/>
                </a:ext>
              </a:extLst>
            </p:cNvPr>
            <p:cNvSpPr/>
            <p:nvPr/>
          </p:nvSpPr>
          <p:spPr>
            <a:xfrm>
              <a:off x="8992553" y="126473"/>
              <a:ext cx="267227" cy="267227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8" name="直接连接符 107">
              <a:extLst>
                <a:ext uri="{FF2B5EF4-FFF2-40B4-BE49-F238E27FC236}">
                  <a16:creationId xmlns:a16="http://schemas.microsoft.com/office/drawing/2014/main" id="{7EB5ED58-C9E0-ADDB-952F-750DA4D11F0F}"/>
                </a:ext>
              </a:extLst>
            </p:cNvPr>
            <p:cNvCxnSpPr/>
            <p:nvPr/>
          </p:nvCxnSpPr>
          <p:spPr>
            <a:xfrm>
              <a:off x="9047585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组合 108">
            <a:extLst>
              <a:ext uri="{FF2B5EF4-FFF2-40B4-BE49-F238E27FC236}">
                <a16:creationId xmlns:a16="http://schemas.microsoft.com/office/drawing/2014/main" id="{669B7E1F-7DD8-D309-0965-BDA1D8E88A56}"/>
              </a:ext>
            </a:extLst>
          </p:cNvPr>
          <p:cNvGrpSpPr/>
          <p:nvPr/>
        </p:nvGrpSpPr>
        <p:grpSpPr>
          <a:xfrm>
            <a:off x="5817844" y="4178415"/>
            <a:ext cx="174132" cy="174132"/>
            <a:chOff x="8992553" y="126473"/>
            <a:chExt cx="267227" cy="267227"/>
          </a:xfrm>
        </p:grpSpPr>
        <p:sp>
          <p:nvSpPr>
            <p:cNvPr id="110" name="椭圆 109">
              <a:extLst>
                <a:ext uri="{FF2B5EF4-FFF2-40B4-BE49-F238E27FC236}">
                  <a16:creationId xmlns:a16="http://schemas.microsoft.com/office/drawing/2014/main" id="{47F1FDC6-5070-7BB8-D21A-68A835D66A0B}"/>
                </a:ext>
              </a:extLst>
            </p:cNvPr>
            <p:cNvSpPr/>
            <p:nvPr/>
          </p:nvSpPr>
          <p:spPr>
            <a:xfrm>
              <a:off x="8992553" y="126473"/>
              <a:ext cx="267227" cy="267227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1" name="直接连接符 110">
              <a:extLst>
                <a:ext uri="{FF2B5EF4-FFF2-40B4-BE49-F238E27FC236}">
                  <a16:creationId xmlns:a16="http://schemas.microsoft.com/office/drawing/2014/main" id="{C723DF60-6316-78E0-DCE4-AA9CE64E5AA5}"/>
                </a:ext>
              </a:extLst>
            </p:cNvPr>
            <p:cNvCxnSpPr/>
            <p:nvPr/>
          </p:nvCxnSpPr>
          <p:spPr>
            <a:xfrm>
              <a:off x="9047585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2" name="直接箭头连接符 111">
            <a:extLst>
              <a:ext uri="{FF2B5EF4-FFF2-40B4-BE49-F238E27FC236}">
                <a16:creationId xmlns:a16="http://schemas.microsoft.com/office/drawing/2014/main" id="{1B300084-4A1F-0796-0C89-8D65072763CC}"/>
              </a:ext>
            </a:extLst>
          </p:cNvPr>
          <p:cNvCxnSpPr>
            <a:cxnSpLocks/>
          </p:cNvCxnSpPr>
          <p:nvPr/>
        </p:nvCxnSpPr>
        <p:spPr>
          <a:xfrm flipH="1">
            <a:off x="4021565" y="4756008"/>
            <a:ext cx="216808" cy="61483"/>
          </a:xfrm>
          <a:prstGeom prst="straightConnector1">
            <a:avLst/>
          </a:prstGeom>
          <a:ln w="952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接箭头连接符 112">
            <a:extLst>
              <a:ext uri="{FF2B5EF4-FFF2-40B4-BE49-F238E27FC236}">
                <a16:creationId xmlns:a16="http://schemas.microsoft.com/office/drawing/2014/main" id="{710D940C-87A0-9E77-13DF-DE2E6A8B291A}"/>
              </a:ext>
            </a:extLst>
          </p:cNvPr>
          <p:cNvCxnSpPr>
            <a:cxnSpLocks/>
          </p:cNvCxnSpPr>
          <p:nvPr/>
        </p:nvCxnSpPr>
        <p:spPr>
          <a:xfrm flipV="1">
            <a:off x="4448358" y="4627972"/>
            <a:ext cx="221470" cy="66308"/>
          </a:xfrm>
          <a:prstGeom prst="straightConnector1">
            <a:avLst/>
          </a:prstGeom>
          <a:ln w="952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接箭头连接符 113">
            <a:extLst>
              <a:ext uri="{FF2B5EF4-FFF2-40B4-BE49-F238E27FC236}">
                <a16:creationId xmlns:a16="http://schemas.microsoft.com/office/drawing/2014/main" id="{4D21272D-0E54-76D4-4D51-9ECACD02CA2E}"/>
              </a:ext>
            </a:extLst>
          </p:cNvPr>
          <p:cNvCxnSpPr>
            <a:cxnSpLocks/>
          </p:cNvCxnSpPr>
          <p:nvPr/>
        </p:nvCxnSpPr>
        <p:spPr>
          <a:xfrm flipH="1">
            <a:off x="4803778" y="4523102"/>
            <a:ext cx="216808" cy="61483"/>
          </a:xfrm>
          <a:prstGeom prst="straightConnector1">
            <a:avLst/>
          </a:prstGeom>
          <a:ln w="952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接箭头连接符 114">
            <a:extLst>
              <a:ext uri="{FF2B5EF4-FFF2-40B4-BE49-F238E27FC236}">
                <a16:creationId xmlns:a16="http://schemas.microsoft.com/office/drawing/2014/main" id="{24CD8863-BF47-FBDE-D035-3AFF4C2EF47A}"/>
              </a:ext>
            </a:extLst>
          </p:cNvPr>
          <p:cNvCxnSpPr>
            <a:cxnSpLocks/>
          </p:cNvCxnSpPr>
          <p:nvPr/>
        </p:nvCxnSpPr>
        <p:spPr>
          <a:xfrm flipV="1">
            <a:off x="5221145" y="4395499"/>
            <a:ext cx="221470" cy="66308"/>
          </a:xfrm>
          <a:prstGeom prst="straightConnector1">
            <a:avLst/>
          </a:prstGeom>
          <a:ln w="952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箭头连接符 115">
            <a:extLst>
              <a:ext uri="{FF2B5EF4-FFF2-40B4-BE49-F238E27FC236}">
                <a16:creationId xmlns:a16="http://schemas.microsoft.com/office/drawing/2014/main" id="{16D5DC55-FFE7-8A61-A978-A16AAB151EE8}"/>
              </a:ext>
            </a:extLst>
          </p:cNvPr>
          <p:cNvCxnSpPr>
            <a:cxnSpLocks/>
          </p:cNvCxnSpPr>
          <p:nvPr/>
        </p:nvCxnSpPr>
        <p:spPr>
          <a:xfrm flipH="1">
            <a:off x="5595333" y="4302403"/>
            <a:ext cx="216808" cy="61483"/>
          </a:xfrm>
          <a:prstGeom prst="straightConnector1">
            <a:avLst/>
          </a:prstGeom>
          <a:ln w="952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接箭头连接符 116">
            <a:extLst>
              <a:ext uri="{FF2B5EF4-FFF2-40B4-BE49-F238E27FC236}">
                <a16:creationId xmlns:a16="http://schemas.microsoft.com/office/drawing/2014/main" id="{5FBCE0EF-8A43-84AE-7EFB-375EF64600C6}"/>
              </a:ext>
            </a:extLst>
          </p:cNvPr>
          <p:cNvCxnSpPr>
            <a:cxnSpLocks/>
          </p:cNvCxnSpPr>
          <p:nvPr/>
        </p:nvCxnSpPr>
        <p:spPr>
          <a:xfrm flipV="1">
            <a:off x="6012700" y="4174800"/>
            <a:ext cx="221470" cy="66308"/>
          </a:xfrm>
          <a:prstGeom prst="straightConnector1">
            <a:avLst/>
          </a:prstGeom>
          <a:ln w="952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接箭头连接符 117">
            <a:extLst>
              <a:ext uri="{FF2B5EF4-FFF2-40B4-BE49-F238E27FC236}">
                <a16:creationId xmlns:a16="http://schemas.microsoft.com/office/drawing/2014/main" id="{EA7B276E-37A7-6E82-0B2A-F5B940E0BF3F}"/>
              </a:ext>
            </a:extLst>
          </p:cNvPr>
          <p:cNvCxnSpPr>
            <a:cxnSpLocks/>
          </p:cNvCxnSpPr>
          <p:nvPr/>
        </p:nvCxnSpPr>
        <p:spPr>
          <a:xfrm flipH="1" flipV="1">
            <a:off x="4371190" y="5261546"/>
            <a:ext cx="206067" cy="3183"/>
          </a:xfrm>
          <a:prstGeom prst="straightConnector1">
            <a:avLst/>
          </a:prstGeom>
          <a:ln w="95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箭头连接符 118">
            <a:extLst>
              <a:ext uri="{FF2B5EF4-FFF2-40B4-BE49-F238E27FC236}">
                <a16:creationId xmlns:a16="http://schemas.microsoft.com/office/drawing/2014/main" id="{949A3628-4C64-1C53-F7EF-D53C0677B21D}"/>
              </a:ext>
            </a:extLst>
          </p:cNvPr>
          <p:cNvCxnSpPr>
            <a:cxnSpLocks/>
          </p:cNvCxnSpPr>
          <p:nvPr/>
        </p:nvCxnSpPr>
        <p:spPr>
          <a:xfrm>
            <a:off x="4794251" y="5267504"/>
            <a:ext cx="200585" cy="6290"/>
          </a:xfrm>
          <a:prstGeom prst="straightConnector1">
            <a:avLst/>
          </a:prstGeom>
          <a:ln w="95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0" name="组合 119">
            <a:extLst>
              <a:ext uri="{FF2B5EF4-FFF2-40B4-BE49-F238E27FC236}">
                <a16:creationId xmlns:a16="http://schemas.microsoft.com/office/drawing/2014/main" id="{13843F14-046D-BE5B-C6B4-46F6771454B5}"/>
              </a:ext>
            </a:extLst>
          </p:cNvPr>
          <p:cNvGrpSpPr/>
          <p:nvPr/>
        </p:nvGrpSpPr>
        <p:grpSpPr>
          <a:xfrm>
            <a:off x="4598173" y="5164886"/>
            <a:ext cx="179657" cy="195389"/>
            <a:chOff x="8213090" y="126473"/>
            <a:chExt cx="267227" cy="267227"/>
          </a:xfrm>
        </p:grpSpPr>
        <p:sp>
          <p:nvSpPr>
            <p:cNvPr id="121" name="椭圆 120">
              <a:extLst>
                <a:ext uri="{FF2B5EF4-FFF2-40B4-BE49-F238E27FC236}">
                  <a16:creationId xmlns:a16="http://schemas.microsoft.com/office/drawing/2014/main" id="{1A57A125-C6CE-604E-EDD7-C35A2ADB075B}"/>
                </a:ext>
              </a:extLst>
            </p:cNvPr>
            <p:cNvSpPr/>
            <p:nvPr/>
          </p:nvSpPr>
          <p:spPr>
            <a:xfrm>
              <a:off x="8213090" y="126473"/>
              <a:ext cx="267227" cy="26722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7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2" name="直接连接符 121">
              <a:extLst>
                <a:ext uri="{FF2B5EF4-FFF2-40B4-BE49-F238E27FC236}">
                  <a16:creationId xmlns:a16="http://schemas.microsoft.com/office/drawing/2014/main" id="{0478CD92-12A3-F8B3-4847-8522787F6A6F}"/>
                </a:ext>
              </a:extLst>
            </p:cNvPr>
            <p:cNvCxnSpPr/>
            <p:nvPr/>
          </p:nvCxnSpPr>
          <p:spPr>
            <a:xfrm>
              <a:off x="8268122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>
              <a:extLst>
                <a:ext uri="{FF2B5EF4-FFF2-40B4-BE49-F238E27FC236}">
                  <a16:creationId xmlns:a16="http://schemas.microsoft.com/office/drawing/2014/main" id="{B024144D-7AFE-0296-2475-07834A3A24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50035" y="183227"/>
              <a:ext cx="0" cy="146839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4" name="直接箭头连接符 123">
            <a:extLst>
              <a:ext uri="{FF2B5EF4-FFF2-40B4-BE49-F238E27FC236}">
                <a16:creationId xmlns:a16="http://schemas.microsoft.com/office/drawing/2014/main" id="{749B1410-5FF3-831B-A6AA-9122DB22D43F}"/>
              </a:ext>
            </a:extLst>
          </p:cNvPr>
          <p:cNvCxnSpPr>
            <a:cxnSpLocks/>
          </p:cNvCxnSpPr>
          <p:nvPr/>
        </p:nvCxnSpPr>
        <p:spPr>
          <a:xfrm rot="21380654" flipH="1" flipV="1">
            <a:off x="5168133" y="5274872"/>
            <a:ext cx="206067" cy="3183"/>
          </a:xfrm>
          <a:prstGeom prst="straightConnector1">
            <a:avLst/>
          </a:prstGeom>
          <a:ln w="95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接箭头连接符 124">
            <a:extLst>
              <a:ext uri="{FF2B5EF4-FFF2-40B4-BE49-F238E27FC236}">
                <a16:creationId xmlns:a16="http://schemas.microsoft.com/office/drawing/2014/main" id="{F3A2D6A5-3347-4A45-C6F1-BCD9CDBF5112}"/>
              </a:ext>
            </a:extLst>
          </p:cNvPr>
          <p:cNvCxnSpPr>
            <a:cxnSpLocks/>
          </p:cNvCxnSpPr>
          <p:nvPr/>
        </p:nvCxnSpPr>
        <p:spPr>
          <a:xfrm rot="21380654">
            <a:off x="5590818" y="5254014"/>
            <a:ext cx="200585" cy="6290"/>
          </a:xfrm>
          <a:prstGeom prst="straightConnector1">
            <a:avLst/>
          </a:prstGeom>
          <a:ln w="95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6" name="组合 125">
            <a:extLst>
              <a:ext uri="{FF2B5EF4-FFF2-40B4-BE49-F238E27FC236}">
                <a16:creationId xmlns:a16="http://schemas.microsoft.com/office/drawing/2014/main" id="{AC6F526F-AA0E-8184-68FF-CCE52D9339A0}"/>
              </a:ext>
            </a:extLst>
          </p:cNvPr>
          <p:cNvGrpSpPr/>
          <p:nvPr/>
        </p:nvGrpSpPr>
        <p:grpSpPr>
          <a:xfrm rot="21380654">
            <a:off x="5413764" y="5181782"/>
            <a:ext cx="167292" cy="181941"/>
            <a:chOff x="8213090" y="126473"/>
            <a:chExt cx="267227" cy="267227"/>
          </a:xfrm>
        </p:grpSpPr>
        <p:sp>
          <p:nvSpPr>
            <p:cNvPr id="127" name="椭圆 126">
              <a:extLst>
                <a:ext uri="{FF2B5EF4-FFF2-40B4-BE49-F238E27FC236}">
                  <a16:creationId xmlns:a16="http://schemas.microsoft.com/office/drawing/2014/main" id="{57BC32BF-8D8E-C760-5CCA-4B9C6B801BB5}"/>
                </a:ext>
              </a:extLst>
            </p:cNvPr>
            <p:cNvSpPr/>
            <p:nvPr/>
          </p:nvSpPr>
          <p:spPr>
            <a:xfrm>
              <a:off x="8213090" y="126473"/>
              <a:ext cx="267227" cy="26722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7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8" name="直接连接符 127">
              <a:extLst>
                <a:ext uri="{FF2B5EF4-FFF2-40B4-BE49-F238E27FC236}">
                  <a16:creationId xmlns:a16="http://schemas.microsoft.com/office/drawing/2014/main" id="{BCC0201C-BB93-5CCE-AE85-149337C96DC1}"/>
                </a:ext>
              </a:extLst>
            </p:cNvPr>
            <p:cNvCxnSpPr/>
            <p:nvPr/>
          </p:nvCxnSpPr>
          <p:spPr>
            <a:xfrm>
              <a:off x="8268122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接连接符 128">
              <a:extLst>
                <a:ext uri="{FF2B5EF4-FFF2-40B4-BE49-F238E27FC236}">
                  <a16:creationId xmlns:a16="http://schemas.microsoft.com/office/drawing/2014/main" id="{2A5496D4-61D6-BB0D-71FB-133E49AFE0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50035" y="183227"/>
              <a:ext cx="0" cy="146839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0" name="直接箭头连接符 129">
            <a:extLst>
              <a:ext uri="{FF2B5EF4-FFF2-40B4-BE49-F238E27FC236}">
                <a16:creationId xmlns:a16="http://schemas.microsoft.com/office/drawing/2014/main" id="{55933AAF-7F29-70A3-8552-D10DC31BB670}"/>
              </a:ext>
            </a:extLst>
          </p:cNvPr>
          <p:cNvCxnSpPr>
            <a:cxnSpLocks/>
          </p:cNvCxnSpPr>
          <p:nvPr/>
        </p:nvCxnSpPr>
        <p:spPr>
          <a:xfrm rot="20963396" flipH="1" flipV="1">
            <a:off x="5938200" y="5252858"/>
            <a:ext cx="206067" cy="3183"/>
          </a:xfrm>
          <a:prstGeom prst="straightConnector1">
            <a:avLst/>
          </a:prstGeom>
          <a:ln w="95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直接箭头连接符 130">
            <a:extLst>
              <a:ext uri="{FF2B5EF4-FFF2-40B4-BE49-F238E27FC236}">
                <a16:creationId xmlns:a16="http://schemas.microsoft.com/office/drawing/2014/main" id="{53D10624-7891-04AF-7DB2-01A04B1EF974}"/>
              </a:ext>
            </a:extLst>
          </p:cNvPr>
          <p:cNvCxnSpPr>
            <a:cxnSpLocks/>
          </p:cNvCxnSpPr>
          <p:nvPr/>
        </p:nvCxnSpPr>
        <p:spPr>
          <a:xfrm rot="20963396">
            <a:off x="6355458" y="5181297"/>
            <a:ext cx="200585" cy="6290"/>
          </a:xfrm>
          <a:prstGeom prst="straightConnector1">
            <a:avLst/>
          </a:prstGeom>
          <a:ln w="95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2" name="组合 131">
            <a:extLst>
              <a:ext uri="{FF2B5EF4-FFF2-40B4-BE49-F238E27FC236}">
                <a16:creationId xmlns:a16="http://schemas.microsoft.com/office/drawing/2014/main" id="{09108781-44B4-8D62-6FB7-D0F9777C0E1F}"/>
              </a:ext>
            </a:extLst>
          </p:cNvPr>
          <p:cNvGrpSpPr/>
          <p:nvPr/>
        </p:nvGrpSpPr>
        <p:grpSpPr>
          <a:xfrm rot="20963396">
            <a:off x="6155491" y="5123466"/>
            <a:ext cx="169560" cy="184407"/>
            <a:chOff x="8213090" y="126473"/>
            <a:chExt cx="267227" cy="267227"/>
          </a:xfrm>
        </p:grpSpPr>
        <p:sp>
          <p:nvSpPr>
            <p:cNvPr id="133" name="椭圆 132">
              <a:extLst>
                <a:ext uri="{FF2B5EF4-FFF2-40B4-BE49-F238E27FC236}">
                  <a16:creationId xmlns:a16="http://schemas.microsoft.com/office/drawing/2014/main" id="{CBBB1C4A-8486-B0B7-2CA5-642EF3CF94D6}"/>
                </a:ext>
              </a:extLst>
            </p:cNvPr>
            <p:cNvSpPr/>
            <p:nvPr/>
          </p:nvSpPr>
          <p:spPr>
            <a:xfrm>
              <a:off x="8213090" y="126473"/>
              <a:ext cx="267227" cy="26722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7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4" name="直接连接符 133">
              <a:extLst>
                <a:ext uri="{FF2B5EF4-FFF2-40B4-BE49-F238E27FC236}">
                  <a16:creationId xmlns:a16="http://schemas.microsoft.com/office/drawing/2014/main" id="{34FB46D6-BC14-CE82-432A-CBDD7D6005A3}"/>
                </a:ext>
              </a:extLst>
            </p:cNvPr>
            <p:cNvCxnSpPr/>
            <p:nvPr/>
          </p:nvCxnSpPr>
          <p:spPr>
            <a:xfrm>
              <a:off x="8268122" y="256647"/>
              <a:ext cx="15716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接连接符 134">
              <a:extLst>
                <a:ext uri="{FF2B5EF4-FFF2-40B4-BE49-F238E27FC236}">
                  <a16:creationId xmlns:a16="http://schemas.microsoft.com/office/drawing/2014/main" id="{D4281D63-20D3-C9F5-8AE7-66EB0E8EE8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50035" y="183227"/>
              <a:ext cx="0" cy="146839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6" name="矩形 135">
            <a:extLst>
              <a:ext uri="{FF2B5EF4-FFF2-40B4-BE49-F238E27FC236}">
                <a16:creationId xmlns:a16="http://schemas.microsoft.com/office/drawing/2014/main" id="{21C88EB9-0C26-C9D6-AE46-9A0D0E2781E6}"/>
              </a:ext>
            </a:extLst>
          </p:cNvPr>
          <p:cNvSpPr/>
          <p:nvPr/>
        </p:nvSpPr>
        <p:spPr>
          <a:xfrm>
            <a:off x="331611" y="213665"/>
            <a:ext cx="8672567" cy="523220"/>
          </a:xfrm>
          <a:prstGeom prst="rect">
            <a:avLst/>
          </a:prstGeom>
          <a:effectLst>
            <a:glow rad="228600">
              <a:srgbClr val="C00000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薄膜电容器</a:t>
            </a: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新能源浪潮下</a:t>
            </a: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的黄金发展机遇与挑战</a:t>
            </a:r>
          </a:p>
        </p:txBody>
      </p:sp>
    </p:spTree>
    <p:extLst>
      <p:ext uri="{BB962C8B-B14F-4D97-AF65-F5344CB8AC3E}">
        <p14:creationId xmlns:p14="http://schemas.microsoft.com/office/powerpoint/2010/main" val="264433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6A01EF6-311C-7655-498B-0C9583DDE3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451" y="944197"/>
            <a:ext cx="3741816" cy="248480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EDB7585-BB2E-408E-B61F-FD98429DEA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60" y="3919858"/>
            <a:ext cx="3422313" cy="213634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132388E-BFC3-D54C-6979-7AB3509817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679" y="3907688"/>
            <a:ext cx="3422314" cy="222860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7A0543A-54E9-392D-A9F5-6AC10724CDAD}"/>
              </a:ext>
            </a:extLst>
          </p:cNvPr>
          <p:cNvSpPr txBox="1"/>
          <p:nvPr/>
        </p:nvSpPr>
        <p:spPr>
          <a:xfrm>
            <a:off x="5206038" y="3374286"/>
            <a:ext cx="2654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轨道交通</a:t>
            </a: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</a:t>
            </a:r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电动汽车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F811B1F-4291-ADD4-6C17-F2C99E1B293D}"/>
              </a:ext>
            </a:extLst>
          </p:cNvPr>
          <p:cNvSpPr txBox="1"/>
          <p:nvPr/>
        </p:nvSpPr>
        <p:spPr>
          <a:xfrm>
            <a:off x="918787" y="6169323"/>
            <a:ext cx="2654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脉冲电源</a:t>
            </a: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</a:t>
            </a:r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电磁能装备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D49DF77-6560-ADE1-96CC-B7C0D374912D}"/>
              </a:ext>
            </a:extLst>
          </p:cNvPr>
          <p:cNvSpPr txBox="1"/>
          <p:nvPr/>
        </p:nvSpPr>
        <p:spPr>
          <a:xfrm>
            <a:off x="9891820" y="5321647"/>
            <a:ext cx="1476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电磁能装备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FBA2439-3FCC-18B9-CEC0-88E912A5179C}"/>
              </a:ext>
            </a:extLst>
          </p:cNvPr>
          <p:cNvSpPr txBox="1"/>
          <p:nvPr/>
        </p:nvSpPr>
        <p:spPr>
          <a:xfrm>
            <a:off x="9312999" y="3429000"/>
            <a:ext cx="23046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柔性直流输电</a:t>
            </a:r>
          </a:p>
        </p:txBody>
      </p:sp>
      <p:pic>
        <p:nvPicPr>
          <p:cNvPr id="9" name="图片 8" descr="08a7e9d7e5dac6f6df811b1e3a3868c">
            <a:extLst>
              <a:ext uri="{FF2B5EF4-FFF2-40B4-BE49-F238E27FC236}">
                <a16:creationId xmlns:a16="http://schemas.microsoft.com/office/drawing/2014/main" id="{0BF529A8-04BB-CCED-3241-8A2DE6AA664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9368"/>
          <a:stretch>
            <a:fillRect/>
          </a:stretch>
        </p:blipFill>
        <p:spPr>
          <a:xfrm>
            <a:off x="542529" y="1071185"/>
            <a:ext cx="3089773" cy="2221272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 descr="南瑞柔直换流阀">
            <a:extLst>
              <a:ext uri="{FF2B5EF4-FFF2-40B4-BE49-F238E27FC236}">
                <a16:creationId xmlns:a16="http://schemas.microsoft.com/office/drawing/2014/main" id="{1A84571A-A7A0-75E4-9E9B-85A2842E9F1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lum bright="12000"/>
          </a:blip>
          <a:srcRect t="12204"/>
          <a:stretch>
            <a:fillRect/>
          </a:stretch>
        </p:blipFill>
        <p:spPr>
          <a:xfrm>
            <a:off x="8298996" y="1088307"/>
            <a:ext cx="3567814" cy="2231460"/>
          </a:xfrm>
          <a:prstGeom prst="roundRect">
            <a:avLst/>
          </a:prstGeom>
          <a:effectLst>
            <a:softEdge rad="31750"/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C7AE091-A53D-A642-7AC2-F5CD0DDFEAF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329" y="3876952"/>
            <a:ext cx="3465614" cy="229237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844EA235-540E-89C6-E48B-ECEF10EDD761}"/>
              </a:ext>
            </a:extLst>
          </p:cNvPr>
          <p:cNvSpPr txBox="1"/>
          <p:nvPr/>
        </p:nvSpPr>
        <p:spPr>
          <a:xfrm>
            <a:off x="1089022" y="3404310"/>
            <a:ext cx="21628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换流阀</a:t>
            </a: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|DC-link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6461B85-72B8-4B1B-9E74-4A22DCC4F5C9}"/>
              </a:ext>
            </a:extLst>
          </p:cNvPr>
          <p:cNvSpPr txBox="1"/>
          <p:nvPr/>
        </p:nvSpPr>
        <p:spPr>
          <a:xfrm>
            <a:off x="5570861" y="6208551"/>
            <a:ext cx="1235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医疗器械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46B0DB3-E97F-C25B-5063-7437C2DE5496}"/>
              </a:ext>
            </a:extLst>
          </p:cNvPr>
          <p:cNvSpPr txBox="1"/>
          <p:nvPr/>
        </p:nvSpPr>
        <p:spPr>
          <a:xfrm>
            <a:off x="8803206" y="6246129"/>
            <a:ext cx="2814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新能源发电</a:t>
            </a: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</a:t>
            </a:r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光伏逆变器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8C51D12-2795-0C75-8118-A99123F4940E}"/>
              </a:ext>
            </a:extLst>
          </p:cNvPr>
          <p:cNvSpPr/>
          <p:nvPr/>
        </p:nvSpPr>
        <p:spPr>
          <a:xfrm>
            <a:off x="331611" y="213665"/>
            <a:ext cx="8672567" cy="523220"/>
          </a:xfrm>
          <a:prstGeom prst="rect">
            <a:avLst/>
          </a:prstGeom>
          <a:effectLst>
            <a:glow rad="228600">
              <a:srgbClr val="C00000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薄膜电容器</a:t>
            </a: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新能源浪潮下</a:t>
            </a: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的黄金发展机遇与挑战</a:t>
            </a:r>
          </a:p>
        </p:txBody>
      </p:sp>
    </p:spTree>
    <p:extLst>
      <p:ext uri="{BB962C8B-B14F-4D97-AF65-F5344CB8AC3E}">
        <p14:creationId xmlns:p14="http://schemas.microsoft.com/office/powerpoint/2010/main" val="3352680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>
            <a:extLst>
              <a:ext uri="{FF2B5EF4-FFF2-40B4-BE49-F238E27FC236}">
                <a16:creationId xmlns:a16="http://schemas.microsoft.com/office/drawing/2014/main" id="{69AF7480-0D89-4662-AFB8-4158802656AE}"/>
              </a:ext>
            </a:extLst>
          </p:cNvPr>
          <p:cNvGrpSpPr/>
          <p:nvPr/>
        </p:nvGrpSpPr>
        <p:grpSpPr>
          <a:xfrm>
            <a:off x="149385" y="984094"/>
            <a:ext cx="12005563" cy="5190066"/>
            <a:chOff x="93218" y="1109134"/>
            <a:chExt cx="12005563" cy="5190066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D900566D-9085-4BC6-B4BA-1D179A4FE06C}"/>
                </a:ext>
              </a:extLst>
            </p:cNvPr>
            <p:cNvGrpSpPr/>
            <p:nvPr/>
          </p:nvGrpSpPr>
          <p:grpSpPr>
            <a:xfrm>
              <a:off x="93218" y="1109134"/>
              <a:ext cx="2283772" cy="5190066"/>
              <a:chOff x="93218" y="1109134"/>
              <a:chExt cx="2283772" cy="5190066"/>
            </a:xfrm>
          </p:grpSpPr>
          <p:sp>
            <p:nvSpPr>
              <p:cNvPr id="67" name="矩形 66">
                <a:extLst>
                  <a:ext uri="{FF2B5EF4-FFF2-40B4-BE49-F238E27FC236}">
                    <a16:creationId xmlns:a16="http://schemas.microsoft.com/office/drawing/2014/main" id="{BF3B8C72-5A16-442A-BAF4-8ED5CBAE7ACD}"/>
                  </a:ext>
                </a:extLst>
              </p:cNvPr>
              <p:cNvSpPr/>
              <p:nvPr/>
            </p:nvSpPr>
            <p:spPr>
              <a:xfrm>
                <a:off x="93218" y="1109134"/>
                <a:ext cx="2283772" cy="907704"/>
              </a:xfrm>
              <a:prstGeom prst="rect">
                <a:avLst/>
              </a:prstGeom>
              <a:gradFill>
                <a:gsLst>
                  <a:gs pos="0">
                    <a:srgbClr val="C83272"/>
                  </a:gs>
                  <a:gs pos="35000">
                    <a:srgbClr val="670876"/>
                  </a:gs>
                  <a:gs pos="72000">
                    <a:srgbClr val="660974"/>
                  </a:gs>
                  <a:gs pos="100000">
                    <a:srgbClr val="660974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高场强与</a:t>
                </a:r>
                <a:r>
                  <a:rPr lang="en-US" altLang="zh-CN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800V</a:t>
                </a:r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电动汽车电压提升</a:t>
                </a:r>
              </a:p>
            </p:txBody>
          </p:sp>
          <p:sp>
            <p:nvSpPr>
              <p:cNvPr id="68" name="矩形 67">
                <a:extLst>
                  <a:ext uri="{FF2B5EF4-FFF2-40B4-BE49-F238E27FC236}">
                    <a16:creationId xmlns:a16="http://schemas.microsoft.com/office/drawing/2014/main" id="{76124207-F89C-4772-9BCF-7858CEB87C85}"/>
                  </a:ext>
                </a:extLst>
              </p:cNvPr>
              <p:cNvSpPr/>
              <p:nvPr/>
            </p:nvSpPr>
            <p:spPr>
              <a:xfrm>
                <a:off x="93218" y="2093744"/>
                <a:ext cx="2256483" cy="4205456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矩形 68">
                <a:extLst>
                  <a:ext uri="{FF2B5EF4-FFF2-40B4-BE49-F238E27FC236}">
                    <a16:creationId xmlns:a16="http://schemas.microsoft.com/office/drawing/2014/main" id="{8FBEBAC6-3E1A-4104-9CF4-6317B3ECFB36}"/>
                  </a:ext>
                </a:extLst>
              </p:cNvPr>
              <p:cNvSpPr/>
              <p:nvPr/>
            </p:nvSpPr>
            <p:spPr>
              <a:xfrm>
                <a:off x="212512" y="2134915"/>
                <a:ext cx="2137189" cy="27233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电动汽车正从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400V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向</a:t>
                </a:r>
                <a:r>
                  <a:rPr lang="en-US" altLang="zh-CN" b="1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800V</a:t>
                </a:r>
                <a:r>
                  <a:rPr lang="zh-CN" altLang="en-US" b="1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甚至</a:t>
                </a:r>
                <a:r>
                  <a:rPr lang="en-US" altLang="zh-CN" b="1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900V</a:t>
                </a:r>
                <a:r>
                  <a:rPr lang="zh-CN" altLang="en-US" b="1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高压架构转型</a:t>
                </a:r>
                <a:endParaRPr lang="en-US" altLang="zh-CN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20000"/>
                  </a:lnSpc>
                </a:pPr>
                <a:endPara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要求薄膜电容器承受更</a:t>
                </a:r>
                <a:r>
                  <a:rPr lang="zh-CN" altLang="en-US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高电场强度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。高场强下，电容器内部电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-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热耦合加剧</a:t>
                </a:r>
              </a:p>
            </p:txBody>
          </p:sp>
          <p:sp>
            <p:nvSpPr>
              <p:cNvPr id="70" name="箭头: 下 69">
                <a:extLst>
                  <a:ext uri="{FF2B5EF4-FFF2-40B4-BE49-F238E27FC236}">
                    <a16:creationId xmlns:a16="http://schemas.microsoft.com/office/drawing/2014/main" id="{92F35D3E-E293-454C-8462-9C3AD436054B}"/>
                  </a:ext>
                </a:extLst>
              </p:cNvPr>
              <p:cNvSpPr/>
              <p:nvPr/>
            </p:nvSpPr>
            <p:spPr>
              <a:xfrm>
                <a:off x="1070444" y="3155835"/>
                <a:ext cx="329319" cy="328067"/>
              </a:xfrm>
              <a:prstGeom prst="downArrow">
                <a:avLst/>
              </a:prstGeom>
              <a:gradFill>
                <a:gsLst>
                  <a:gs pos="0">
                    <a:srgbClr val="C83272"/>
                  </a:gs>
                  <a:gs pos="35000">
                    <a:srgbClr val="670876"/>
                  </a:gs>
                  <a:gs pos="72000">
                    <a:srgbClr val="660974"/>
                  </a:gs>
                  <a:gs pos="100000">
                    <a:srgbClr val="660974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71" name="图片 70">
                <a:extLst>
                  <a:ext uri="{FF2B5EF4-FFF2-40B4-BE49-F238E27FC236}">
                    <a16:creationId xmlns:a16="http://schemas.microsoft.com/office/drawing/2014/main" id="{921ACD35-47DD-41A2-B396-CBE474C7B0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7768" y="5076701"/>
                <a:ext cx="2137189" cy="1061631"/>
              </a:xfrm>
              <a:prstGeom prst="rect">
                <a:avLst/>
              </a:prstGeom>
            </p:spPr>
          </p:pic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506E9E6F-CE70-468C-85EB-7D05A02F086F}"/>
                </a:ext>
              </a:extLst>
            </p:cNvPr>
            <p:cNvGrpSpPr/>
            <p:nvPr/>
          </p:nvGrpSpPr>
          <p:grpSpPr>
            <a:xfrm>
              <a:off x="2516211" y="1109134"/>
              <a:ext cx="2292872" cy="5190064"/>
              <a:chOff x="2516211" y="1109134"/>
              <a:chExt cx="2292872" cy="5190064"/>
            </a:xfrm>
          </p:grpSpPr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40AC7428-B9CF-40A4-BD99-FC849A906F3D}"/>
                  </a:ext>
                </a:extLst>
              </p:cNvPr>
              <p:cNvSpPr/>
              <p:nvPr/>
            </p:nvSpPr>
            <p:spPr>
              <a:xfrm>
                <a:off x="2523666" y="1109134"/>
                <a:ext cx="2283772" cy="919009"/>
              </a:xfrm>
              <a:prstGeom prst="rect">
                <a:avLst/>
              </a:prstGeom>
              <a:gradFill>
                <a:gsLst>
                  <a:gs pos="0">
                    <a:srgbClr val="C83272"/>
                  </a:gs>
                  <a:gs pos="35000">
                    <a:srgbClr val="670876"/>
                  </a:gs>
                  <a:gs pos="72000">
                    <a:srgbClr val="660974"/>
                  </a:gs>
                  <a:gs pos="100000">
                    <a:srgbClr val="660974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脉冲功率与宽禁带半导体</a:t>
                </a:r>
              </a:p>
            </p:txBody>
          </p:sp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id="{A5E257B5-073F-430A-8457-68999C295B7D}"/>
                  </a:ext>
                </a:extLst>
              </p:cNvPr>
              <p:cNvSpPr/>
              <p:nvPr/>
            </p:nvSpPr>
            <p:spPr>
              <a:xfrm>
                <a:off x="2516211" y="2093743"/>
                <a:ext cx="2256483" cy="4205455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矩形 59">
                <a:extLst>
                  <a:ext uri="{FF2B5EF4-FFF2-40B4-BE49-F238E27FC236}">
                    <a16:creationId xmlns:a16="http://schemas.microsoft.com/office/drawing/2014/main" id="{33B1400E-7C5A-4062-8104-6C3BEB244FDF}"/>
                  </a:ext>
                </a:extLst>
              </p:cNvPr>
              <p:cNvSpPr/>
              <p:nvPr/>
            </p:nvSpPr>
            <p:spPr>
              <a:xfrm>
                <a:off x="2516211" y="2139856"/>
                <a:ext cx="2256483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电动汽车和新型电力系统中的开关频率从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10–20 kHz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提升至</a:t>
                </a:r>
                <a:r>
                  <a:rPr lang="en-US" altLang="zh-CN" b="1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100–500 kHz</a:t>
                </a: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矩形 60">
                <a:extLst>
                  <a:ext uri="{FF2B5EF4-FFF2-40B4-BE49-F238E27FC236}">
                    <a16:creationId xmlns:a16="http://schemas.microsoft.com/office/drawing/2014/main" id="{AA275628-F4BB-463C-938A-C0121D3224FD}"/>
                  </a:ext>
                </a:extLst>
              </p:cNvPr>
              <p:cNvSpPr/>
              <p:nvPr/>
            </p:nvSpPr>
            <p:spPr>
              <a:xfrm>
                <a:off x="2560055" y="3574128"/>
                <a:ext cx="2249028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dv/dt</a:t>
                </a:r>
                <a:r>
                  <a:rPr lang="zh-CN" altLang="en-US" sz="16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、</a:t>
                </a:r>
                <a:r>
                  <a:rPr lang="en-US" altLang="zh-CN" sz="1600" b="1" dirty="0" err="1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dI</a:t>
                </a:r>
                <a:r>
                  <a:rPr lang="en-US" altLang="zh-CN" sz="16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/dt </a:t>
                </a:r>
                <a:r>
                  <a:rPr lang="zh-CN" altLang="en-US" sz="16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、</a:t>
                </a:r>
                <a:r>
                  <a:rPr lang="en-US" altLang="zh-CN" sz="16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大脉冲电流和高频纹波电流</a:t>
                </a: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负担，电容器</a:t>
                </a:r>
                <a:r>
                  <a:rPr lang="en-US" altLang="zh-CN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ESL</a:t>
                </a: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和</a:t>
                </a:r>
                <a:r>
                  <a:rPr lang="en-US" altLang="zh-CN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ESR</a:t>
                </a: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需极低，且极端瞬态载荷使局部电流集中</a:t>
                </a:r>
                <a:endPara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箭头: 下 61">
                <a:extLst>
                  <a:ext uri="{FF2B5EF4-FFF2-40B4-BE49-F238E27FC236}">
                    <a16:creationId xmlns:a16="http://schemas.microsoft.com/office/drawing/2014/main" id="{86904070-9602-4808-8C03-375C9B748241}"/>
                  </a:ext>
                </a:extLst>
              </p:cNvPr>
              <p:cNvSpPr/>
              <p:nvPr/>
            </p:nvSpPr>
            <p:spPr>
              <a:xfrm>
                <a:off x="3500892" y="3311054"/>
                <a:ext cx="329319" cy="328067"/>
              </a:xfrm>
              <a:prstGeom prst="downArrow">
                <a:avLst/>
              </a:prstGeom>
              <a:gradFill>
                <a:gsLst>
                  <a:gs pos="0">
                    <a:srgbClr val="C83272"/>
                  </a:gs>
                  <a:gs pos="35000">
                    <a:srgbClr val="670876"/>
                  </a:gs>
                  <a:gs pos="72000">
                    <a:srgbClr val="660974"/>
                  </a:gs>
                  <a:gs pos="100000">
                    <a:srgbClr val="660974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3" name="组合 62">
                <a:extLst>
                  <a:ext uri="{FF2B5EF4-FFF2-40B4-BE49-F238E27FC236}">
                    <a16:creationId xmlns:a16="http://schemas.microsoft.com/office/drawing/2014/main" id="{AE8BADBF-FFBA-4B86-8183-7764B125DD38}"/>
                  </a:ext>
                </a:extLst>
              </p:cNvPr>
              <p:cNvGrpSpPr/>
              <p:nvPr/>
            </p:nvGrpSpPr>
            <p:grpSpPr>
              <a:xfrm>
                <a:off x="2577939" y="5119506"/>
                <a:ext cx="2133025" cy="1072330"/>
                <a:chOff x="2585082" y="5154249"/>
                <a:chExt cx="2133025" cy="1072330"/>
              </a:xfrm>
            </p:grpSpPr>
            <p:pic>
              <p:nvPicPr>
                <p:cNvPr id="64" name="图片 63">
                  <a:extLst>
                    <a:ext uri="{FF2B5EF4-FFF2-40B4-BE49-F238E27FC236}">
                      <a16:creationId xmlns:a16="http://schemas.microsoft.com/office/drawing/2014/main" id="{E9087115-7AE9-431B-ACA1-9AD603EC8A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85082" y="5154249"/>
                  <a:ext cx="2133025" cy="1072330"/>
                </a:xfrm>
                <a:prstGeom prst="rect">
                  <a:avLst/>
                </a:prstGeom>
              </p:spPr>
            </p:pic>
            <p:sp>
              <p:nvSpPr>
                <p:cNvPr id="65" name="矩形: 圆角 64">
                  <a:extLst>
                    <a:ext uri="{FF2B5EF4-FFF2-40B4-BE49-F238E27FC236}">
                      <a16:creationId xmlns:a16="http://schemas.microsoft.com/office/drawing/2014/main" id="{E09D9857-3997-4C7F-969E-978821EF0849}"/>
                    </a:ext>
                  </a:extLst>
                </p:cNvPr>
                <p:cNvSpPr/>
                <p:nvPr/>
              </p:nvSpPr>
              <p:spPr>
                <a:xfrm>
                  <a:off x="2794000" y="6113463"/>
                  <a:ext cx="450850" cy="84137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" name="矩形: 圆角 65">
                  <a:extLst>
                    <a:ext uri="{FF2B5EF4-FFF2-40B4-BE49-F238E27FC236}">
                      <a16:creationId xmlns:a16="http://schemas.microsoft.com/office/drawing/2014/main" id="{9D7799B5-E1E2-456B-9797-ED8C54B9FD23}"/>
                    </a:ext>
                  </a:extLst>
                </p:cNvPr>
                <p:cNvSpPr/>
                <p:nvPr/>
              </p:nvSpPr>
              <p:spPr>
                <a:xfrm>
                  <a:off x="2711450" y="5410622"/>
                  <a:ext cx="450850" cy="84137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47A48E4E-2A47-4F5D-94DF-858A67A25ABB}"/>
                </a:ext>
              </a:extLst>
            </p:cNvPr>
            <p:cNvGrpSpPr/>
            <p:nvPr/>
          </p:nvGrpSpPr>
          <p:grpSpPr>
            <a:xfrm>
              <a:off x="4936773" y="1109134"/>
              <a:ext cx="2329352" cy="5190064"/>
              <a:chOff x="4936773" y="1109134"/>
              <a:chExt cx="2329352" cy="5190064"/>
            </a:xfrm>
          </p:grpSpPr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B5A630BD-A6FB-4C17-8798-E579BF99F171}"/>
                  </a:ext>
                </a:extLst>
              </p:cNvPr>
              <p:cNvSpPr/>
              <p:nvPr/>
            </p:nvSpPr>
            <p:spPr>
              <a:xfrm>
                <a:off x="4954114" y="1109134"/>
                <a:ext cx="2283772" cy="919010"/>
              </a:xfrm>
              <a:prstGeom prst="rect">
                <a:avLst/>
              </a:prstGeom>
              <a:gradFill>
                <a:gsLst>
                  <a:gs pos="0">
                    <a:srgbClr val="C83272"/>
                  </a:gs>
                  <a:gs pos="35000">
                    <a:srgbClr val="670876"/>
                  </a:gs>
                  <a:gs pos="72000">
                    <a:srgbClr val="660974"/>
                  </a:gs>
                  <a:gs pos="100000">
                    <a:srgbClr val="660974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高温与散热挑战（集成化影响）</a:t>
                </a:r>
              </a:p>
            </p:txBody>
          </p:sp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70B412D8-A378-476A-A96F-5D97D8947E6C}"/>
                  </a:ext>
                </a:extLst>
              </p:cNvPr>
              <p:cNvSpPr/>
              <p:nvPr/>
            </p:nvSpPr>
            <p:spPr>
              <a:xfrm>
                <a:off x="4936773" y="2093744"/>
                <a:ext cx="2256483" cy="4205454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295B4AF4-704D-4583-AB3C-741C77B0ADCB}"/>
                  </a:ext>
                </a:extLst>
              </p:cNvPr>
              <p:cNvSpPr/>
              <p:nvPr/>
            </p:nvSpPr>
            <p:spPr>
              <a:xfrm>
                <a:off x="5017097" y="2107934"/>
                <a:ext cx="2239142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电动汽车和航空航天</a:t>
                </a:r>
                <a:r>
                  <a:rPr lang="zh-CN" altLang="en-US" b="1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集成结构，需在</a:t>
                </a:r>
                <a:r>
                  <a:rPr lang="en-US" altLang="zh-CN" b="1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125-140°C</a:t>
                </a:r>
                <a:r>
                  <a:rPr lang="zh-CN" altLang="en-US" b="1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甚至更高温度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下稳定运行</a:t>
                </a:r>
              </a:p>
            </p:txBody>
          </p:sp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843DD0AF-274E-43EC-8AF4-E774B57DDBF9}"/>
                  </a:ext>
                </a:extLst>
              </p:cNvPr>
              <p:cNvSpPr/>
              <p:nvPr/>
            </p:nvSpPr>
            <p:spPr>
              <a:xfrm>
                <a:off x="5017097" y="3570241"/>
                <a:ext cx="224902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高集成度设计减少了散热空间，</a:t>
                </a:r>
                <a:r>
                  <a:rPr lang="zh-CN" altLang="en-US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电容器热密度增加，需要耐高温和散热路径设计</a:t>
                </a:r>
              </a:p>
            </p:txBody>
          </p:sp>
          <p:sp>
            <p:nvSpPr>
              <p:cNvPr id="56" name="箭头: 下 55">
                <a:extLst>
                  <a:ext uri="{FF2B5EF4-FFF2-40B4-BE49-F238E27FC236}">
                    <a16:creationId xmlns:a16="http://schemas.microsoft.com/office/drawing/2014/main" id="{E92989A3-6C5B-4CB1-80C9-142A8995A49F}"/>
                  </a:ext>
                </a:extLst>
              </p:cNvPr>
              <p:cNvSpPr/>
              <p:nvPr/>
            </p:nvSpPr>
            <p:spPr>
              <a:xfrm>
                <a:off x="5931340" y="3295938"/>
                <a:ext cx="329319" cy="328067"/>
              </a:xfrm>
              <a:prstGeom prst="downArrow">
                <a:avLst/>
              </a:prstGeom>
              <a:gradFill>
                <a:gsLst>
                  <a:gs pos="0">
                    <a:srgbClr val="C83272"/>
                  </a:gs>
                  <a:gs pos="35000">
                    <a:srgbClr val="670876"/>
                  </a:gs>
                  <a:gs pos="72000">
                    <a:srgbClr val="660974"/>
                  </a:gs>
                  <a:gs pos="100000">
                    <a:srgbClr val="660974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57" name="图片 56">
                <a:extLst>
                  <a:ext uri="{FF2B5EF4-FFF2-40B4-BE49-F238E27FC236}">
                    <a16:creationId xmlns:a16="http://schemas.microsoft.com/office/drawing/2014/main" id="{EB53E52F-AF28-47D1-BD29-C2FED15208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8707" r="47608"/>
              <a:stretch>
                <a:fillRect/>
              </a:stretch>
            </p:blipFill>
            <p:spPr>
              <a:xfrm>
                <a:off x="5187931" y="4850360"/>
                <a:ext cx="1897473" cy="1412854"/>
              </a:xfrm>
              <a:prstGeom prst="rect">
                <a:avLst/>
              </a:prstGeom>
            </p:spPr>
          </p:pic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A77CB7A2-2A46-4166-9ED5-EF3374359B19}"/>
                </a:ext>
              </a:extLst>
            </p:cNvPr>
            <p:cNvGrpSpPr/>
            <p:nvPr/>
          </p:nvGrpSpPr>
          <p:grpSpPr>
            <a:xfrm>
              <a:off x="7381467" y="1109134"/>
              <a:ext cx="2311975" cy="5190064"/>
              <a:chOff x="7381467" y="1109134"/>
              <a:chExt cx="2311975" cy="5190064"/>
            </a:xfrm>
          </p:grpSpPr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D7E7D70A-F5F2-4B15-B8BA-0808635E74E0}"/>
                  </a:ext>
                </a:extLst>
              </p:cNvPr>
              <p:cNvSpPr/>
              <p:nvPr/>
            </p:nvSpPr>
            <p:spPr>
              <a:xfrm>
                <a:off x="7384562" y="1109134"/>
                <a:ext cx="2283772" cy="919010"/>
              </a:xfrm>
              <a:prstGeom prst="rect">
                <a:avLst/>
              </a:prstGeom>
              <a:gradFill>
                <a:gsLst>
                  <a:gs pos="0">
                    <a:srgbClr val="C83272"/>
                  </a:gs>
                  <a:gs pos="35000">
                    <a:srgbClr val="670876"/>
                  </a:gs>
                  <a:gs pos="72000">
                    <a:srgbClr val="660974"/>
                  </a:gs>
                  <a:gs pos="100000">
                    <a:srgbClr val="660974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高湿度与环境适应性（应用环境）</a:t>
                </a:r>
              </a:p>
            </p:txBody>
          </p:sp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07BC849E-2105-4CB7-AD37-01019345594B}"/>
                  </a:ext>
                </a:extLst>
              </p:cNvPr>
              <p:cNvSpPr/>
              <p:nvPr/>
            </p:nvSpPr>
            <p:spPr>
              <a:xfrm>
                <a:off x="7381467" y="2093744"/>
                <a:ext cx="2256483" cy="4205454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4871085A-7C59-47C5-A615-647376C7AD6F}"/>
                  </a:ext>
                </a:extLst>
              </p:cNvPr>
              <p:cNvSpPr/>
              <p:nvPr/>
            </p:nvSpPr>
            <p:spPr>
              <a:xfrm>
                <a:off x="7392017" y="2232505"/>
                <a:ext cx="2283772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</a:t>
                </a:r>
                <a:r>
                  <a:rPr lang="zh-CN" altLang="en-US" b="1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高湿度环境、高海拔、海洋，太空，高铁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特殊环境的适应性</a:t>
                </a:r>
              </a:p>
            </p:txBody>
          </p:sp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9E3C1145-9C51-4307-AB7A-8419B46D3876}"/>
                  </a:ext>
                </a:extLst>
              </p:cNvPr>
              <p:cNvSpPr/>
              <p:nvPr/>
            </p:nvSpPr>
            <p:spPr>
              <a:xfrm>
                <a:off x="7444414" y="3570241"/>
                <a:ext cx="2249028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水分子和氧气渗入电容器内部，导致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Al-Zn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电极</a:t>
                </a:r>
                <a:r>
                  <a:rPr lang="zh-CN" altLang="en-US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腐蚀。降低绝缘电阻和寿命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，长期可靠性下降</a:t>
                </a:r>
              </a:p>
            </p:txBody>
          </p:sp>
          <p:sp>
            <p:nvSpPr>
              <p:cNvPr id="50" name="箭头: 下 49">
                <a:extLst>
                  <a:ext uri="{FF2B5EF4-FFF2-40B4-BE49-F238E27FC236}">
                    <a16:creationId xmlns:a16="http://schemas.microsoft.com/office/drawing/2014/main" id="{D3ABDCB6-E6B7-44A7-A8F5-EA42A7828CD8}"/>
                  </a:ext>
                </a:extLst>
              </p:cNvPr>
              <p:cNvSpPr/>
              <p:nvPr/>
            </p:nvSpPr>
            <p:spPr>
              <a:xfrm>
                <a:off x="8369243" y="3275836"/>
                <a:ext cx="329319" cy="328067"/>
              </a:xfrm>
              <a:prstGeom prst="downArrow">
                <a:avLst/>
              </a:prstGeom>
              <a:gradFill>
                <a:gsLst>
                  <a:gs pos="0">
                    <a:srgbClr val="C83272"/>
                  </a:gs>
                  <a:gs pos="35000">
                    <a:srgbClr val="670876"/>
                  </a:gs>
                  <a:gs pos="72000">
                    <a:srgbClr val="660974"/>
                  </a:gs>
                  <a:gs pos="100000">
                    <a:srgbClr val="660974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51" name="图片 50" descr="海上">
                <a:extLst>
                  <a:ext uri="{FF2B5EF4-FFF2-40B4-BE49-F238E27FC236}">
                    <a16:creationId xmlns:a16="http://schemas.microsoft.com/office/drawing/2014/main" id="{A72917C6-F2B3-4BE6-A297-D21E45DC48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t="7546" b="25972"/>
              <a:stretch>
                <a:fillRect/>
              </a:stretch>
            </p:blipFill>
            <p:spPr>
              <a:xfrm>
                <a:off x="7588563" y="4980864"/>
                <a:ext cx="1960729" cy="1200329"/>
              </a:xfrm>
              <a:prstGeom prst="rect">
                <a:avLst/>
              </a:prstGeom>
            </p:spPr>
          </p:pic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77090FAA-21DC-4185-8255-019DF3AC97F8}"/>
                </a:ext>
              </a:extLst>
            </p:cNvPr>
            <p:cNvGrpSpPr/>
            <p:nvPr/>
          </p:nvGrpSpPr>
          <p:grpSpPr>
            <a:xfrm>
              <a:off x="9797749" y="1135728"/>
              <a:ext cx="2301032" cy="5163470"/>
              <a:chOff x="9797749" y="1135728"/>
              <a:chExt cx="2301032" cy="5163470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DBD607AE-D141-47B1-A6C7-0E3D672F9F90}"/>
                  </a:ext>
                </a:extLst>
              </p:cNvPr>
              <p:cNvSpPr/>
              <p:nvPr/>
            </p:nvSpPr>
            <p:spPr>
              <a:xfrm>
                <a:off x="9815009" y="1135728"/>
                <a:ext cx="2283772" cy="919009"/>
              </a:xfrm>
              <a:prstGeom prst="rect">
                <a:avLst/>
              </a:prstGeom>
              <a:gradFill>
                <a:gsLst>
                  <a:gs pos="0">
                    <a:srgbClr val="C83272"/>
                  </a:gs>
                  <a:gs pos="35000">
                    <a:srgbClr val="670876"/>
                  </a:gs>
                  <a:gs pos="72000">
                    <a:srgbClr val="660974"/>
                  </a:gs>
                  <a:gs pos="100000">
                    <a:srgbClr val="660974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高能量密度储能</a:t>
                </a:r>
                <a:endPara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（薄膜材料与性能平衡）</a:t>
                </a: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D5E16C0D-A80A-49F5-8584-126FA53DB878}"/>
                  </a:ext>
                </a:extLst>
              </p:cNvPr>
              <p:cNvSpPr/>
              <p:nvPr/>
            </p:nvSpPr>
            <p:spPr>
              <a:xfrm>
                <a:off x="9797749" y="2093744"/>
                <a:ext cx="2256483" cy="4205454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617EF040-73BD-4077-9BD3-B9C2A6885CB4}"/>
                  </a:ext>
                </a:extLst>
              </p:cNvPr>
              <p:cNvSpPr/>
              <p:nvPr/>
            </p:nvSpPr>
            <p:spPr>
              <a:xfrm>
                <a:off x="9826161" y="2194717"/>
                <a:ext cx="2228071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柔直换流阀、新能源装备等持续要求电容器缩小体积、提高能量密度</a:t>
                </a:r>
                <a:endParaRPr lang="en-US" altLang="zh-CN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7E434DEB-20F8-4D34-88A8-5D1BCB24EA62}"/>
                  </a:ext>
                </a:extLst>
              </p:cNvPr>
              <p:cNvSpPr/>
              <p:nvPr/>
            </p:nvSpPr>
            <p:spPr>
              <a:xfrm>
                <a:off x="9955523" y="3847239"/>
                <a:ext cx="207454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耐压</a:t>
                </a:r>
                <a:r>
                  <a:rPr lang="zh-CN" altLang="en-US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增强与温升抑制均衡优化</a:t>
                </a:r>
                <a:endParaRPr lang="zh-CN" altLang="zh-CN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箭头: 下 43">
                <a:extLst>
                  <a:ext uri="{FF2B5EF4-FFF2-40B4-BE49-F238E27FC236}">
                    <a16:creationId xmlns:a16="http://schemas.microsoft.com/office/drawing/2014/main" id="{8B1B1733-36AB-4283-A857-038F978F1E94}"/>
                  </a:ext>
                </a:extLst>
              </p:cNvPr>
              <p:cNvSpPr/>
              <p:nvPr/>
            </p:nvSpPr>
            <p:spPr>
              <a:xfrm>
                <a:off x="10792235" y="3339056"/>
                <a:ext cx="329319" cy="328067"/>
              </a:xfrm>
              <a:prstGeom prst="downArrow">
                <a:avLst/>
              </a:prstGeom>
              <a:gradFill>
                <a:gsLst>
                  <a:gs pos="0">
                    <a:srgbClr val="C83272"/>
                  </a:gs>
                  <a:gs pos="35000">
                    <a:srgbClr val="670876"/>
                  </a:gs>
                  <a:gs pos="72000">
                    <a:srgbClr val="660974"/>
                  </a:gs>
                  <a:gs pos="100000">
                    <a:srgbClr val="660974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45" name="图片 44">
                <a:extLst>
                  <a:ext uri="{FF2B5EF4-FFF2-40B4-BE49-F238E27FC236}">
                    <a16:creationId xmlns:a16="http://schemas.microsoft.com/office/drawing/2014/main" id="{12603514-8ECC-429C-AD3E-F76734D6DA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986765" y="4744129"/>
                <a:ext cx="2012062" cy="1447707"/>
              </a:xfrm>
              <a:prstGeom prst="rect">
                <a:avLst/>
              </a:prstGeom>
            </p:spPr>
          </p:pic>
        </p:grp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E6C9E247-7B35-96B2-497D-49BFA5DF2CFE}"/>
              </a:ext>
            </a:extLst>
          </p:cNvPr>
          <p:cNvSpPr/>
          <p:nvPr/>
        </p:nvSpPr>
        <p:spPr>
          <a:xfrm>
            <a:off x="285195" y="171541"/>
            <a:ext cx="10719601" cy="523220"/>
          </a:xfrm>
          <a:prstGeom prst="rect">
            <a:avLst/>
          </a:prstGeom>
          <a:effectLst>
            <a:glow rad="228600">
              <a:srgbClr val="C00000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需求升级</a:t>
            </a: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从“额定工况”走向“多应力耦合”，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推向更高性能边界</a:t>
            </a:r>
          </a:p>
        </p:txBody>
      </p:sp>
    </p:spTree>
    <p:extLst>
      <p:ext uri="{BB962C8B-B14F-4D97-AF65-F5344CB8AC3E}">
        <p14:creationId xmlns:p14="http://schemas.microsoft.com/office/powerpoint/2010/main" val="2093026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8">
            <a:extLst>
              <a:ext uri="{FF2B5EF4-FFF2-40B4-BE49-F238E27FC236}">
                <a16:creationId xmlns:a16="http://schemas.microsoft.com/office/drawing/2014/main" id="{AFD95BE9-A76E-4362-A0E3-21B03DCCF59D}"/>
              </a:ext>
            </a:extLst>
          </p:cNvPr>
          <p:cNvSpPr/>
          <p:nvPr/>
        </p:nvSpPr>
        <p:spPr>
          <a:xfrm>
            <a:off x="387610" y="2893804"/>
            <a:ext cx="3280019" cy="1926169"/>
          </a:xfrm>
          <a:prstGeom prst="roundRect">
            <a:avLst>
              <a:gd name="adj" fmla="val 6745"/>
            </a:avLst>
          </a:prstGeom>
          <a:noFill/>
          <a:ln w="1270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E7E8A20-6EFA-43D9-ADAE-5DC055A50570}"/>
              </a:ext>
            </a:extLst>
          </p:cNvPr>
          <p:cNvSpPr txBox="1"/>
          <p:nvPr/>
        </p:nvSpPr>
        <p:spPr>
          <a:xfrm>
            <a:off x="387610" y="232543"/>
            <a:ext cx="9958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痛点</a:t>
            </a: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“人工试错”模式效率低、周期长、成本高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A1B5FDA-8577-47F1-892A-408B3C618889}"/>
              </a:ext>
            </a:extLst>
          </p:cNvPr>
          <p:cNvSpPr txBox="1"/>
          <p:nvPr/>
        </p:nvSpPr>
        <p:spPr>
          <a:xfrm>
            <a:off x="397414" y="1028999"/>
            <a:ext cx="11564500" cy="1485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薄膜电容器的研发高度依赖传统的“参数设计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制备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试验测试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参数设计”的反复迭代流程。这种</a:t>
            </a:r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线性的、试错式的开发模式传统薄膜电容器研发模式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的低效性主要体现在开发周期长、资源消耗大和试错成本高等方面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9A19ED2-BB64-4626-B6B7-1C878872A756}"/>
              </a:ext>
            </a:extLst>
          </p:cNvPr>
          <p:cNvSpPr/>
          <p:nvPr/>
        </p:nvSpPr>
        <p:spPr>
          <a:xfrm>
            <a:off x="616083" y="3293913"/>
            <a:ext cx="299963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一个典型的薄膜电容器研发项目通常需要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个月的时间，远超客户期望的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个月交付周期。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DA8C685-BA42-415C-9EB6-A9FE89E9147F}"/>
              </a:ext>
            </a:extLst>
          </p:cNvPr>
          <p:cNvSpPr/>
          <p:nvPr/>
        </p:nvSpPr>
        <p:spPr>
          <a:xfrm>
            <a:off x="4104571" y="3302316"/>
            <a:ext cx="35707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的电容器研发项目需要进行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次迭代，每次迭代耗时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个月，导致整体开发时间大幅延长。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B9CFE09-5D98-4B9E-A135-589D7BF72280}"/>
              </a:ext>
            </a:extLst>
          </p:cNvPr>
          <p:cNvSpPr/>
          <p:nvPr/>
        </p:nvSpPr>
        <p:spPr>
          <a:xfrm>
            <a:off x="8158326" y="3396853"/>
            <a:ext cx="38035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每个研发项目平均投入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万元人民币，涵盖人力、设备、材料和时间成本。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261A1794-273B-4374-991C-68879BFF0844}"/>
              </a:ext>
            </a:extLst>
          </p:cNvPr>
          <p:cNvSpPr/>
          <p:nvPr/>
        </p:nvSpPr>
        <p:spPr>
          <a:xfrm>
            <a:off x="3996736" y="2893804"/>
            <a:ext cx="3678539" cy="1926169"/>
          </a:xfrm>
          <a:prstGeom prst="roundRect">
            <a:avLst>
              <a:gd name="adj" fmla="val 6745"/>
            </a:avLst>
          </a:prstGeom>
          <a:noFill/>
          <a:ln w="1270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sz="2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2A06681C-5649-4D21-8045-AC7E133B527B}"/>
              </a:ext>
            </a:extLst>
          </p:cNvPr>
          <p:cNvSpPr/>
          <p:nvPr/>
        </p:nvSpPr>
        <p:spPr>
          <a:xfrm>
            <a:off x="7982231" y="2893804"/>
            <a:ext cx="3957150" cy="1926169"/>
          </a:xfrm>
          <a:prstGeom prst="roundRect">
            <a:avLst>
              <a:gd name="adj" fmla="val 6745"/>
            </a:avLst>
          </a:prstGeom>
          <a:noFill/>
          <a:ln w="1270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sz="2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0F38561-F592-4965-A4E9-DA5DEAA63E88}"/>
              </a:ext>
            </a:extLst>
          </p:cNvPr>
          <p:cNvSpPr/>
          <p:nvPr/>
        </p:nvSpPr>
        <p:spPr>
          <a:xfrm>
            <a:off x="1184027" y="2709137"/>
            <a:ext cx="1723549" cy="461665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开发周期长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CD01936-8FB1-42E5-8EC6-AA6FB0EB69AD}"/>
              </a:ext>
            </a:extLst>
          </p:cNvPr>
          <p:cNvSpPr/>
          <p:nvPr/>
        </p:nvSpPr>
        <p:spPr>
          <a:xfrm>
            <a:off x="5083372" y="2709137"/>
            <a:ext cx="1723549" cy="461665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迭代次数多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E8533E1-02BC-469C-A963-5E57229D21FC}"/>
              </a:ext>
            </a:extLst>
          </p:cNvPr>
          <p:cNvSpPr/>
          <p:nvPr/>
        </p:nvSpPr>
        <p:spPr>
          <a:xfrm>
            <a:off x="9295866" y="2709137"/>
            <a:ext cx="1723549" cy="461665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资源消耗大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9FFD7CA-1C26-4B99-B9B8-EED8F81710D6}"/>
              </a:ext>
            </a:extLst>
          </p:cNvPr>
          <p:cNvSpPr/>
          <p:nvPr/>
        </p:nvSpPr>
        <p:spPr>
          <a:xfrm>
            <a:off x="314107" y="5323022"/>
            <a:ext cx="11564500" cy="102193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C0A465E-406D-461A-BC99-B5327FFD9BE7}"/>
              </a:ext>
            </a:extLst>
          </p:cNvPr>
          <p:cNvSpPr/>
          <p:nvPr/>
        </p:nvSpPr>
        <p:spPr>
          <a:xfrm>
            <a:off x="853344" y="5310140"/>
            <a:ext cx="10633031" cy="1005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显然这种模式已无法适应快速增长的定制化需求和市场竞争的压力。亟需通过数字化、智能化手段优化研发流程，提升开发效率，降低成本。</a:t>
            </a:r>
          </a:p>
        </p:txBody>
      </p:sp>
    </p:spTree>
    <p:extLst>
      <p:ext uri="{BB962C8B-B14F-4D97-AF65-F5344CB8AC3E}">
        <p14:creationId xmlns:p14="http://schemas.microsoft.com/office/powerpoint/2010/main" val="3121947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4CDADFF6-8D76-267A-DCE3-3E86C204CC0F}"/>
              </a:ext>
            </a:extLst>
          </p:cNvPr>
          <p:cNvSpPr txBox="1"/>
          <p:nvPr/>
        </p:nvSpPr>
        <p:spPr>
          <a:xfrm>
            <a:off x="4572700" y="901382"/>
            <a:ext cx="7399092" cy="79970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微观电极决定损耗源，宏观结构决定散热路径，整机温升是跨尺度电</a:t>
            </a:r>
            <a:r>
              <a:rPr lang="en-US" altLang="zh-CN" dirty="0"/>
              <a:t>-</a:t>
            </a:r>
            <a:r>
              <a:rPr lang="zh-CN" altLang="en-US" dirty="0"/>
              <a:t>热耦合的最终结果</a:t>
            </a:r>
          </a:p>
        </p:txBody>
      </p:sp>
      <p:pic>
        <p:nvPicPr>
          <p:cNvPr id="7171" name="Picture 3">
            <a:extLst>
              <a:ext uri="{FF2B5EF4-FFF2-40B4-BE49-F238E27FC236}">
                <a16:creationId xmlns:a16="http://schemas.microsoft.com/office/drawing/2014/main" id="{7D0EDF2D-F867-5C18-2CD4-0C9A65A7A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4" y="1788904"/>
            <a:ext cx="1971977" cy="2856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67332C11-0517-8916-ECDF-36F3FA89DDB2}"/>
              </a:ext>
            </a:extLst>
          </p:cNvPr>
          <p:cNvSpPr txBox="1"/>
          <p:nvPr/>
        </p:nvSpPr>
        <p:spPr>
          <a:xfrm>
            <a:off x="4613340" y="6049239"/>
            <a:ext cx="6925690" cy="4303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0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</a:rPr>
              <a:t>核心挑战：如何从纳米级电极损耗，一直“算到”整机温升？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D4E44801-B530-D56A-6C5D-D793C0A3BDDB}"/>
              </a:ext>
            </a:extLst>
          </p:cNvPr>
          <p:cNvSpPr/>
          <p:nvPr/>
        </p:nvSpPr>
        <p:spPr>
          <a:xfrm>
            <a:off x="313751" y="990339"/>
            <a:ext cx="1249187" cy="310896"/>
          </a:xfrm>
          <a:prstGeom prst="rect">
            <a:avLst/>
          </a:prstGeom>
          <a:solidFill>
            <a:srgbClr val="7A2A8F"/>
          </a:solidFill>
          <a:ln>
            <a:solidFill>
              <a:srgbClr val="7A2A8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Noto Sans CJK SC" pitchFamily="34" charset="-120"/>
              </a:rPr>
              <a:t>研究对象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A5B9E737-3325-8677-36F1-1815D758E645}"/>
              </a:ext>
            </a:extLst>
          </p:cNvPr>
          <p:cNvSpPr/>
          <p:nvPr/>
        </p:nvSpPr>
        <p:spPr>
          <a:xfrm>
            <a:off x="383652" y="4897256"/>
            <a:ext cx="3616221" cy="1310191"/>
          </a:xfrm>
          <a:prstGeom prst="roundRect">
            <a:avLst>
              <a:gd name="adj" fmla="val 5357"/>
            </a:avLst>
          </a:prstGeom>
          <a:solidFill>
            <a:srgbClr val="F5F8FC"/>
          </a:solidFill>
          <a:ln w="12700">
            <a:solidFill>
              <a:srgbClr val="D7E2EE"/>
            </a:solidFill>
            <a:prstDash val="solid"/>
          </a:ln>
        </p:spPr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749FD540-9B58-6E0F-F770-DCBA11AC0B87}"/>
              </a:ext>
            </a:extLst>
          </p:cNvPr>
          <p:cNvSpPr/>
          <p:nvPr/>
        </p:nvSpPr>
        <p:spPr>
          <a:xfrm>
            <a:off x="620460" y="5028979"/>
            <a:ext cx="29077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E3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Noto Sans CJK SC" pitchFamily="34" charset="-120"/>
              </a:rPr>
              <a:t>柔直换流阀用干式直流支撑电容器</a:t>
            </a: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6825E2B0-1C20-D13F-5DB8-327BD699EAC7}"/>
              </a:ext>
            </a:extLst>
          </p:cNvPr>
          <p:cNvSpPr/>
          <p:nvPr/>
        </p:nvSpPr>
        <p:spPr>
          <a:xfrm>
            <a:off x="647892" y="5377197"/>
            <a:ext cx="2880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E4B5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Noto Sans CJK SC" pitchFamily="34" charset="-120"/>
              </a:rPr>
              <a:t>8.1 mF  ｜  约130只卷绕芯子</a:t>
            </a: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4BD19C40-0349-875E-D6B2-0E3FFF27BFFB}"/>
              </a:ext>
            </a:extLst>
          </p:cNvPr>
          <p:cNvSpPr/>
          <p:nvPr/>
        </p:nvSpPr>
        <p:spPr>
          <a:xfrm>
            <a:off x="551292" y="5705377"/>
            <a:ext cx="3210918" cy="43008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 err="1">
                <a:solidFill>
                  <a:srgbClr val="65717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Noto Sans CJK SC" pitchFamily="34" charset="-120"/>
              </a:rPr>
              <a:t>芯子阵列+母排</a:t>
            </a:r>
            <a:r>
              <a:rPr lang="en-US" sz="1050" dirty="0">
                <a:solidFill>
                  <a:srgbClr val="65717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Noto Sans CJK SC" pitchFamily="34" charset="-120"/>
              </a:rPr>
              <a:t>/</a:t>
            </a:r>
            <a:r>
              <a:rPr lang="zh-CN" altLang="en-US" sz="1050" dirty="0">
                <a:solidFill>
                  <a:srgbClr val="65717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Noto Sans CJK SC" pitchFamily="34" charset="-120"/>
              </a:rPr>
              <a:t>芯子端部焊接</a:t>
            </a:r>
            <a:r>
              <a:rPr lang="en-US" sz="1050" dirty="0">
                <a:solidFill>
                  <a:srgbClr val="65717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Noto Sans CJK SC" pitchFamily="34" charset="-120"/>
              </a:rPr>
              <a:t>+</a:t>
            </a:r>
            <a:r>
              <a:rPr lang="en-US" sz="1050" dirty="0" err="1">
                <a:solidFill>
                  <a:srgbClr val="65717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Noto Sans CJK SC" pitchFamily="34" charset="-120"/>
              </a:rPr>
              <a:t>聚氨酯灌封+金属外壳</a:t>
            </a:r>
            <a:endParaRPr 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1A27AA93-F3E4-085A-EEEF-E0D11B1A75C3}"/>
              </a:ext>
            </a:extLst>
          </p:cNvPr>
          <p:cNvGrpSpPr/>
          <p:nvPr/>
        </p:nvGrpSpPr>
        <p:grpSpPr>
          <a:xfrm>
            <a:off x="4636609" y="1803382"/>
            <a:ext cx="7289127" cy="3928063"/>
            <a:chOff x="4636609" y="1803382"/>
            <a:chExt cx="7289127" cy="3928063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1A32C088-52FC-7B12-9925-F78884DB416F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039721" y="1820645"/>
              <a:ext cx="6044523" cy="2408727"/>
            </a:xfrm>
            <a:prstGeom prst="rect">
              <a:avLst/>
            </a:prstGeom>
          </p:spPr>
        </p:pic>
        <p:sp>
          <p:nvSpPr>
            <p:cNvPr id="3" name="Shape 8">
              <a:extLst>
                <a:ext uri="{FF2B5EF4-FFF2-40B4-BE49-F238E27FC236}">
                  <a16:creationId xmlns:a16="http://schemas.microsoft.com/office/drawing/2014/main" id="{7329CB1F-7F5C-081C-5B1C-1CAB02924781}"/>
                </a:ext>
              </a:extLst>
            </p:cNvPr>
            <p:cNvSpPr/>
            <p:nvPr/>
          </p:nvSpPr>
          <p:spPr>
            <a:xfrm>
              <a:off x="4636609" y="1803382"/>
              <a:ext cx="7289127" cy="2494701"/>
            </a:xfrm>
            <a:prstGeom prst="roundRect">
              <a:avLst>
                <a:gd name="adj" fmla="val 1953"/>
              </a:avLst>
            </a:prstGeom>
            <a:noFill/>
            <a:ln w="13970">
              <a:solidFill>
                <a:srgbClr val="E7EDF4"/>
              </a:solidFill>
              <a:prstDash val="solid"/>
            </a:ln>
            <a:effectLst>
              <a:outerShdw blurRad="19050" dist="50800" dir="2700000" algn="bl" rotWithShape="0">
                <a:srgbClr val="BFC9D3">
                  <a:alpha val="12000"/>
                </a:srgbClr>
              </a:outerShdw>
            </a:effectLst>
          </p:spPr>
        </p:sp>
        <p:sp>
          <p:nvSpPr>
            <p:cNvPr id="12" name="Shape 11">
              <a:extLst>
                <a:ext uri="{FF2B5EF4-FFF2-40B4-BE49-F238E27FC236}">
                  <a16:creationId xmlns:a16="http://schemas.microsoft.com/office/drawing/2014/main" id="{E9A6862B-43D7-2FFA-6142-A70980277D57}"/>
                </a:ext>
              </a:extLst>
            </p:cNvPr>
            <p:cNvSpPr/>
            <p:nvPr/>
          </p:nvSpPr>
          <p:spPr>
            <a:xfrm>
              <a:off x="4665400" y="4615877"/>
              <a:ext cx="2286000" cy="1115568"/>
            </a:xfrm>
            <a:prstGeom prst="roundRect">
              <a:avLst>
                <a:gd name="adj" fmla="val 4098"/>
              </a:avLst>
            </a:prstGeom>
            <a:solidFill>
              <a:srgbClr val="F0F7FC"/>
            </a:solidFill>
            <a:ln w="15240">
              <a:solidFill>
                <a:srgbClr val="0876BD">
                  <a:alpha val="40000"/>
                </a:srgbClr>
              </a:solidFill>
              <a:prstDash val="solid"/>
            </a:ln>
          </p:spPr>
        </p:sp>
        <p:sp>
          <p:nvSpPr>
            <p:cNvPr id="13" name="Text 12">
              <a:extLst>
                <a:ext uri="{FF2B5EF4-FFF2-40B4-BE49-F238E27FC236}">
                  <a16:creationId xmlns:a16="http://schemas.microsoft.com/office/drawing/2014/main" id="{05F9B917-2D25-A5A9-E17B-8DD41DCF6C13}"/>
                </a:ext>
              </a:extLst>
            </p:cNvPr>
            <p:cNvSpPr/>
            <p:nvPr/>
          </p:nvSpPr>
          <p:spPr>
            <a:xfrm>
              <a:off x="4793416" y="4689029"/>
              <a:ext cx="45720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b="1" i="1" dirty="0">
                  <a:solidFill>
                    <a:srgbClr val="0876BD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01</a:t>
              </a:r>
              <a:endParaRPr 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Text 13">
              <a:extLst>
                <a:ext uri="{FF2B5EF4-FFF2-40B4-BE49-F238E27FC236}">
                  <a16:creationId xmlns:a16="http://schemas.microsoft.com/office/drawing/2014/main" id="{8CCCE378-5CBD-D883-48F8-DCE8BCF36762}"/>
                </a:ext>
              </a:extLst>
            </p:cNvPr>
            <p:cNvSpPr/>
            <p:nvPr/>
          </p:nvSpPr>
          <p:spPr>
            <a:xfrm>
              <a:off x="5259760" y="4670741"/>
              <a:ext cx="86868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30" b="1" dirty="0">
                  <a:solidFill>
                    <a:srgbClr val="1D283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跨度大</a:t>
              </a:r>
              <a:endParaRPr lang="en-US" sz="143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Text 14">
              <a:extLst>
                <a:ext uri="{FF2B5EF4-FFF2-40B4-BE49-F238E27FC236}">
                  <a16:creationId xmlns:a16="http://schemas.microsoft.com/office/drawing/2014/main" id="{6F22F9D3-FF2E-F9CB-9858-EC5E506DAC02}"/>
                </a:ext>
              </a:extLst>
            </p:cNvPr>
            <p:cNvSpPr/>
            <p:nvPr/>
          </p:nvSpPr>
          <p:spPr>
            <a:xfrm>
              <a:off x="4811704" y="5009069"/>
              <a:ext cx="1993392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980" dirty="0">
                  <a:solidFill>
                    <a:srgbClr val="37444F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6–35 nm → μm → 10² mm → 1 m</a:t>
              </a:r>
              <a:endParaRPr lang="en-US" sz="98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Text 15">
              <a:extLst>
                <a:ext uri="{FF2B5EF4-FFF2-40B4-BE49-F238E27FC236}">
                  <a16:creationId xmlns:a16="http://schemas.microsoft.com/office/drawing/2014/main" id="{70B39E9C-1DBF-BAB8-8182-3AF6742D0512}"/>
                </a:ext>
              </a:extLst>
            </p:cNvPr>
            <p:cNvSpPr/>
            <p:nvPr/>
          </p:nvSpPr>
          <p:spPr>
            <a:xfrm>
              <a:off x="4811704" y="5274245"/>
              <a:ext cx="1993392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920" dirty="0">
                  <a:solidFill>
                    <a:srgbClr val="63717C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跨越约 7–8 个数量级，单一模型难兼顾</a:t>
              </a:r>
              <a:endParaRPr lang="en-US" sz="92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9" name="Shape 16">
              <a:extLst>
                <a:ext uri="{FF2B5EF4-FFF2-40B4-BE49-F238E27FC236}">
                  <a16:creationId xmlns:a16="http://schemas.microsoft.com/office/drawing/2014/main" id="{73F265CC-2F0E-4E0E-A96D-1A76D67F8C01}"/>
                </a:ext>
              </a:extLst>
            </p:cNvPr>
            <p:cNvSpPr/>
            <p:nvPr/>
          </p:nvSpPr>
          <p:spPr>
            <a:xfrm>
              <a:off x="7152568" y="4615877"/>
              <a:ext cx="2286000" cy="1115568"/>
            </a:xfrm>
            <a:prstGeom prst="roundRect">
              <a:avLst>
                <a:gd name="adj" fmla="val 4098"/>
              </a:avLst>
            </a:prstGeom>
            <a:solidFill>
              <a:srgbClr val="F8F2FA"/>
            </a:solidFill>
            <a:ln w="15240">
              <a:solidFill>
                <a:srgbClr val="7A2A8F">
                  <a:alpha val="40000"/>
                </a:srgbClr>
              </a:solidFill>
              <a:prstDash val="solid"/>
            </a:ln>
          </p:spPr>
        </p:sp>
        <p:sp>
          <p:nvSpPr>
            <p:cNvPr id="20" name="Text 17">
              <a:extLst>
                <a:ext uri="{FF2B5EF4-FFF2-40B4-BE49-F238E27FC236}">
                  <a16:creationId xmlns:a16="http://schemas.microsoft.com/office/drawing/2014/main" id="{10FCC2DC-FF74-4E12-E0A0-2A31C4951CF7}"/>
                </a:ext>
              </a:extLst>
            </p:cNvPr>
            <p:cNvSpPr/>
            <p:nvPr/>
          </p:nvSpPr>
          <p:spPr>
            <a:xfrm>
              <a:off x="7280584" y="4689029"/>
              <a:ext cx="45720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b="1" i="1" dirty="0">
                  <a:solidFill>
                    <a:srgbClr val="7A2A8F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02</a:t>
              </a:r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1" name="Text 18">
              <a:extLst>
                <a:ext uri="{FF2B5EF4-FFF2-40B4-BE49-F238E27FC236}">
                  <a16:creationId xmlns:a16="http://schemas.microsoft.com/office/drawing/2014/main" id="{6C8652DF-5819-FE34-96D0-206B5CAA4EEB}"/>
                </a:ext>
              </a:extLst>
            </p:cNvPr>
            <p:cNvSpPr/>
            <p:nvPr/>
          </p:nvSpPr>
          <p:spPr>
            <a:xfrm>
              <a:off x="7746928" y="4670741"/>
              <a:ext cx="86868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30" b="1" dirty="0">
                  <a:solidFill>
                    <a:srgbClr val="1D283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机制异</a:t>
              </a:r>
              <a:endParaRPr lang="en-US" sz="143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2" name="Text 19">
              <a:extLst>
                <a:ext uri="{FF2B5EF4-FFF2-40B4-BE49-F238E27FC236}">
                  <a16:creationId xmlns:a16="http://schemas.microsoft.com/office/drawing/2014/main" id="{6A468ACF-1348-AF5C-67F0-DE90B6FA0285}"/>
                </a:ext>
              </a:extLst>
            </p:cNvPr>
            <p:cNvSpPr/>
            <p:nvPr/>
          </p:nvSpPr>
          <p:spPr>
            <a:xfrm>
              <a:off x="7298872" y="5009069"/>
              <a:ext cx="1993392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980" dirty="0">
                  <a:solidFill>
                    <a:srgbClr val="37444F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薄膜：面内导流 / 局部损耗</a:t>
              </a:r>
              <a:endParaRPr lang="en-US" sz="98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Text 20">
              <a:extLst>
                <a:ext uri="{FF2B5EF4-FFF2-40B4-BE49-F238E27FC236}">
                  <a16:creationId xmlns:a16="http://schemas.microsoft.com/office/drawing/2014/main" id="{0459CC9B-AD46-1E7F-B589-D85826DBB0D3}"/>
                </a:ext>
              </a:extLst>
            </p:cNvPr>
            <p:cNvSpPr/>
            <p:nvPr/>
          </p:nvSpPr>
          <p:spPr>
            <a:xfrm>
              <a:off x="7298872" y="5274245"/>
              <a:ext cx="1993392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920" dirty="0">
                  <a:solidFill>
                    <a:srgbClr val="63717C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芯子：ESR / 热点；整机：汇流 / 散热</a:t>
              </a:r>
              <a:endParaRPr lang="en-US" sz="92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4" name="Shape 21">
              <a:extLst>
                <a:ext uri="{FF2B5EF4-FFF2-40B4-BE49-F238E27FC236}">
                  <a16:creationId xmlns:a16="http://schemas.microsoft.com/office/drawing/2014/main" id="{FA8190AD-B2F8-E4EC-A821-7535179535CE}"/>
                </a:ext>
              </a:extLst>
            </p:cNvPr>
            <p:cNvSpPr/>
            <p:nvPr/>
          </p:nvSpPr>
          <p:spPr>
            <a:xfrm>
              <a:off x="9639736" y="4615877"/>
              <a:ext cx="2286000" cy="1115568"/>
            </a:xfrm>
            <a:prstGeom prst="roundRect">
              <a:avLst>
                <a:gd name="adj" fmla="val 4098"/>
              </a:avLst>
            </a:prstGeom>
            <a:solidFill>
              <a:srgbClr val="FDF2F4"/>
            </a:solidFill>
            <a:ln w="15240">
              <a:solidFill>
                <a:srgbClr val="B5002E">
                  <a:alpha val="40000"/>
                </a:srgbClr>
              </a:solidFill>
              <a:prstDash val="solid"/>
            </a:ln>
          </p:spPr>
        </p:sp>
        <p:sp>
          <p:nvSpPr>
            <p:cNvPr id="25" name="Text 22">
              <a:extLst>
                <a:ext uri="{FF2B5EF4-FFF2-40B4-BE49-F238E27FC236}">
                  <a16:creationId xmlns:a16="http://schemas.microsoft.com/office/drawing/2014/main" id="{D8B0F729-AF7F-417E-D91F-7878620E495B}"/>
                </a:ext>
              </a:extLst>
            </p:cNvPr>
            <p:cNvSpPr/>
            <p:nvPr/>
          </p:nvSpPr>
          <p:spPr>
            <a:xfrm>
              <a:off x="9767752" y="4689029"/>
              <a:ext cx="45720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b="1" i="1" dirty="0">
                  <a:solidFill>
                    <a:srgbClr val="B5002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03</a:t>
              </a:r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6" name="Text 23">
              <a:extLst>
                <a:ext uri="{FF2B5EF4-FFF2-40B4-BE49-F238E27FC236}">
                  <a16:creationId xmlns:a16="http://schemas.microsoft.com/office/drawing/2014/main" id="{031974EE-D96E-9B81-08E0-FE6C2D4A610C}"/>
                </a:ext>
              </a:extLst>
            </p:cNvPr>
            <p:cNvSpPr/>
            <p:nvPr/>
          </p:nvSpPr>
          <p:spPr>
            <a:xfrm>
              <a:off x="10234096" y="4670741"/>
              <a:ext cx="86868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30" b="1" dirty="0">
                  <a:solidFill>
                    <a:srgbClr val="1D283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传递难</a:t>
              </a:r>
              <a:endParaRPr lang="en-US" sz="143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7" name="Text 24">
              <a:extLst>
                <a:ext uri="{FF2B5EF4-FFF2-40B4-BE49-F238E27FC236}">
                  <a16:creationId xmlns:a16="http://schemas.microsoft.com/office/drawing/2014/main" id="{384A619E-D0EB-5E9A-BCE8-5ED28D606CAC}"/>
                </a:ext>
              </a:extLst>
            </p:cNvPr>
            <p:cNvSpPr/>
            <p:nvPr/>
          </p:nvSpPr>
          <p:spPr>
            <a:xfrm>
              <a:off x="9786040" y="5009069"/>
              <a:ext cx="1993392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980" dirty="0">
                  <a:solidFill>
                    <a:srgbClr val="37444F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局部损耗不能简单平均</a:t>
              </a:r>
              <a:endParaRPr lang="en-US" sz="98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Text 25">
              <a:extLst>
                <a:ext uri="{FF2B5EF4-FFF2-40B4-BE49-F238E27FC236}">
                  <a16:creationId xmlns:a16="http://schemas.microsoft.com/office/drawing/2014/main" id="{4E7F5B97-5607-EF27-29FF-A1F4F8DDC9D0}"/>
                </a:ext>
              </a:extLst>
            </p:cNvPr>
            <p:cNvSpPr/>
            <p:nvPr/>
          </p:nvSpPr>
          <p:spPr>
            <a:xfrm>
              <a:off x="9786040" y="5274245"/>
              <a:ext cx="1993392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920" dirty="0">
                  <a:solidFill>
                    <a:srgbClr val="63717C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需要材料等效、边界等效与空间映射</a:t>
              </a:r>
              <a:endParaRPr lang="en-US" sz="92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Picture 2">
            <a:extLst>
              <a:ext uri="{FF2B5EF4-FFF2-40B4-BE49-F238E27FC236}">
                <a16:creationId xmlns:a16="http://schemas.microsoft.com/office/drawing/2014/main" id="{ADD6F9FE-D96A-B197-2F4B-B08858A09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730" y="2080914"/>
            <a:ext cx="2276926" cy="1832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906C2575-6F2F-29FD-EA9B-C476EC4BED04}"/>
              </a:ext>
            </a:extLst>
          </p:cNvPr>
          <p:cNvSpPr/>
          <p:nvPr/>
        </p:nvSpPr>
        <p:spPr>
          <a:xfrm>
            <a:off x="2078548" y="1989928"/>
            <a:ext cx="2433029" cy="2070491"/>
          </a:xfrm>
          <a:prstGeom prst="roundRect">
            <a:avLst/>
          </a:prstGeom>
          <a:noFill/>
          <a:ln w="3175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0637E3E2-9C11-5282-7537-81D90F1ADE49}"/>
              </a:ext>
            </a:extLst>
          </p:cNvPr>
          <p:cNvCxnSpPr/>
          <p:nvPr/>
        </p:nvCxnSpPr>
        <p:spPr>
          <a:xfrm flipV="1">
            <a:off x="1562938" y="4100701"/>
            <a:ext cx="1160121" cy="161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0F2CF299-D352-82C6-AE7A-AC5093A58BA2}"/>
              </a:ext>
            </a:extLst>
          </p:cNvPr>
          <p:cNvSpPr txBox="1"/>
          <p:nvPr/>
        </p:nvSpPr>
        <p:spPr>
          <a:xfrm>
            <a:off x="387611" y="232543"/>
            <a:ext cx="4614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挑战与难点</a:t>
            </a: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多尺度的耦合</a:t>
            </a:r>
          </a:p>
        </p:txBody>
      </p:sp>
    </p:spTree>
    <p:extLst>
      <p:ext uri="{BB962C8B-B14F-4D97-AF65-F5344CB8AC3E}">
        <p14:creationId xmlns:p14="http://schemas.microsoft.com/office/powerpoint/2010/main" val="283674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9296D48C-4F8E-4612-BC6C-2D8D18D484F6}"/>
              </a:ext>
            </a:extLst>
          </p:cNvPr>
          <p:cNvSpPr txBox="1"/>
          <p:nvPr/>
        </p:nvSpPr>
        <p:spPr>
          <a:xfrm>
            <a:off x="1594083" y="1652017"/>
            <a:ext cx="10307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005AE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研究背景：</a:t>
            </a:r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新能源背景下的有机薄膜电容器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5E508C7-2D41-42E6-A054-6F6192DAAD14}"/>
              </a:ext>
            </a:extLst>
          </p:cNvPr>
          <p:cNvSpPr txBox="1"/>
          <p:nvPr/>
        </p:nvSpPr>
        <p:spPr>
          <a:xfrm>
            <a:off x="38636" y="1586913"/>
            <a:ext cx="1673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i="1" dirty="0">
                <a:ln>
                  <a:solidFill>
                    <a:srgbClr val="703881"/>
                  </a:solidFill>
                </a:ln>
                <a:solidFill>
                  <a:srgbClr val="995CA3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01</a:t>
            </a:r>
            <a:endParaRPr lang="zh-CN" altLang="en-US" sz="3200" b="1" i="1" dirty="0">
              <a:ln>
                <a:solidFill>
                  <a:srgbClr val="703881"/>
                </a:solidFill>
              </a:ln>
              <a:solidFill>
                <a:srgbClr val="995CA3"/>
              </a:solidFill>
              <a:latin typeface="思源宋体 Heavy" panose="02020900000000000000" pitchFamily="18" charset="-122"/>
              <a:ea typeface="思源宋体 Heavy" panose="02020900000000000000" pitchFamily="18" charset="-122"/>
              <a:cs typeface="+mn-ea"/>
              <a:sym typeface="+mn-lt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41E3FB71-28CA-4727-B912-72C8101A8C9A}"/>
              </a:ext>
            </a:extLst>
          </p:cNvPr>
          <p:cNvCxnSpPr>
            <a:cxnSpLocks/>
          </p:cNvCxnSpPr>
          <p:nvPr/>
        </p:nvCxnSpPr>
        <p:spPr>
          <a:xfrm>
            <a:off x="1833887" y="2316920"/>
            <a:ext cx="953210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0B5DE992-2D5F-4E09-9560-F609A4719140}"/>
              </a:ext>
            </a:extLst>
          </p:cNvPr>
          <p:cNvSpPr txBox="1"/>
          <p:nvPr/>
        </p:nvSpPr>
        <p:spPr>
          <a:xfrm>
            <a:off x="1673120" y="2841439"/>
            <a:ext cx="10474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5AE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算得准：</a:t>
            </a:r>
            <a:r>
              <a:rPr lang="en-US" altLang="zh-CN" sz="2800" b="1" dirty="0">
                <a:solidFill>
                  <a:srgbClr val="005AE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COMSOL</a:t>
            </a:r>
            <a:r>
              <a:rPr lang="zh-CN" altLang="en-US" sz="2800" b="1" dirty="0">
                <a:solidFill>
                  <a:srgbClr val="005AE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多物理场耦合驱动的跨尺度性能精准预测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B1568EA-F337-4683-A6FD-02C985D5D8F3}"/>
              </a:ext>
            </a:extLst>
          </p:cNvPr>
          <p:cNvSpPr txBox="1"/>
          <p:nvPr/>
        </p:nvSpPr>
        <p:spPr>
          <a:xfrm>
            <a:off x="1711757" y="4054142"/>
            <a:ext cx="10474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5AE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看得见：</a:t>
            </a:r>
            <a:r>
              <a:rPr lang="en-US" altLang="zh-CN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COMSOL</a:t>
            </a:r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自定义</a:t>
            </a:r>
            <a:r>
              <a:rPr lang="en-US" altLang="zh-CN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PDE</a:t>
            </a:r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驱动的微观失效演化过程模拟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596F37B-DDE5-444E-9F79-6872EC4536C3}"/>
              </a:ext>
            </a:extLst>
          </p:cNvPr>
          <p:cNvSpPr txBox="1"/>
          <p:nvPr/>
        </p:nvSpPr>
        <p:spPr>
          <a:xfrm>
            <a:off x="1673120" y="5233062"/>
            <a:ext cx="9024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5AE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未来已来：</a:t>
            </a:r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从仿真到物理信息</a:t>
            </a:r>
            <a:r>
              <a:rPr lang="en-US" altLang="zh-CN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AI</a:t>
            </a:r>
            <a:endParaRPr lang="zh-CN" altLang="en-US" sz="28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34A84699-268F-4134-BA43-E457EBDD5192}"/>
              </a:ext>
            </a:extLst>
          </p:cNvPr>
          <p:cNvCxnSpPr>
            <a:cxnSpLocks/>
          </p:cNvCxnSpPr>
          <p:nvPr/>
        </p:nvCxnSpPr>
        <p:spPr>
          <a:xfrm>
            <a:off x="1795251" y="3557771"/>
            <a:ext cx="9570741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C3937FE5-9C29-408A-ACCE-12169BE11BDE}"/>
              </a:ext>
            </a:extLst>
          </p:cNvPr>
          <p:cNvCxnSpPr>
            <a:cxnSpLocks/>
          </p:cNvCxnSpPr>
          <p:nvPr/>
        </p:nvCxnSpPr>
        <p:spPr>
          <a:xfrm>
            <a:off x="1795251" y="4830997"/>
            <a:ext cx="963474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椭圆 39">
            <a:extLst>
              <a:ext uri="{FF2B5EF4-FFF2-40B4-BE49-F238E27FC236}">
                <a16:creationId xmlns:a16="http://schemas.microsoft.com/office/drawing/2014/main" id="{1049D824-83DC-4D17-8F0F-F2C64F727299}"/>
              </a:ext>
            </a:extLst>
          </p:cNvPr>
          <p:cNvSpPr/>
          <p:nvPr/>
        </p:nvSpPr>
        <p:spPr>
          <a:xfrm>
            <a:off x="543132" y="1512813"/>
            <a:ext cx="751945" cy="75194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6433442-9D56-4957-ADCE-E7E9D0BC75BA}"/>
              </a:ext>
            </a:extLst>
          </p:cNvPr>
          <p:cNvSpPr txBox="1"/>
          <p:nvPr/>
        </p:nvSpPr>
        <p:spPr>
          <a:xfrm>
            <a:off x="0" y="2783594"/>
            <a:ext cx="1673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i="1" dirty="0">
                <a:ln>
                  <a:solidFill>
                    <a:srgbClr val="703881"/>
                  </a:solidFill>
                </a:ln>
                <a:solidFill>
                  <a:srgbClr val="995CA3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02</a:t>
            </a:r>
            <a:endParaRPr lang="zh-CN" altLang="en-US" sz="3200" b="1" i="1" dirty="0">
              <a:ln>
                <a:solidFill>
                  <a:srgbClr val="703881"/>
                </a:solidFill>
              </a:ln>
              <a:solidFill>
                <a:srgbClr val="995CA3"/>
              </a:solidFill>
              <a:latin typeface="思源宋体 Heavy" panose="02020900000000000000" pitchFamily="18" charset="-122"/>
              <a:ea typeface="思源宋体 Heavy" panose="02020900000000000000" pitchFamily="18" charset="-122"/>
              <a:cs typeface="+mn-ea"/>
              <a:sym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F23A35A7-86F9-4A50-8EF3-1ADD56A4AA6A}"/>
              </a:ext>
            </a:extLst>
          </p:cNvPr>
          <p:cNvSpPr txBox="1"/>
          <p:nvPr/>
        </p:nvSpPr>
        <p:spPr>
          <a:xfrm>
            <a:off x="38635" y="4007016"/>
            <a:ext cx="1673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i="1" dirty="0">
                <a:ln>
                  <a:solidFill>
                    <a:srgbClr val="703881"/>
                  </a:solidFill>
                </a:ln>
                <a:solidFill>
                  <a:srgbClr val="995CA3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03</a:t>
            </a:r>
            <a:endParaRPr lang="zh-CN" altLang="en-US" sz="3200" b="1" i="1" dirty="0">
              <a:ln>
                <a:solidFill>
                  <a:srgbClr val="703881"/>
                </a:solidFill>
              </a:ln>
              <a:solidFill>
                <a:srgbClr val="995CA3"/>
              </a:solidFill>
              <a:latin typeface="思源宋体 Heavy" panose="02020900000000000000" pitchFamily="18" charset="-122"/>
              <a:ea typeface="思源宋体 Heavy" panose="02020900000000000000" pitchFamily="18" charset="-122"/>
              <a:cs typeface="+mn-ea"/>
              <a:sym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D9A0670C-E430-4BEF-B23D-2AA2708AF6E2}"/>
              </a:ext>
            </a:extLst>
          </p:cNvPr>
          <p:cNvSpPr txBox="1"/>
          <p:nvPr/>
        </p:nvSpPr>
        <p:spPr>
          <a:xfrm>
            <a:off x="38634" y="5221912"/>
            <a:ext cx="1673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i="1" dirty="0">
                <a:ln>
                  <a:solidFill>
                    <a:srgbClr val="703881"/>
                  </a:solidFill>
                </a:ln>
                <a:solidFill>
                  <a:srgbClr val="995CA3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04</a:t>
            </a:r>
            <a:endParaRPr lang="zh-CN" altLang="en-US" sz="3200" b="1" i="1" dirty="0">
              <a:ln>
                <a:solidFill>
                  <a:srgbClr val="703881"/>
                </a:solidFill>
              </a:ln>
              <a:solidFill>
                <a:srgbClr val="995CA3"/>
              </a:solidFill>
              <a:latin typeface="思源宋体 Heavy" panose="02020900000000000000" pitchFamily="18" charset="-122"/>
              <a:ea typeface="思源宋体 Heavy" panose="02020900000000000000" pitchFamily="18" charset="-122"/>
              <a:cs typeface="+mn-ea"/>
              <a:sym typeface="+mn-lt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D628401B-1847-4BF5-AA22-AFB38449EA3A}"/>
              </a:ext>
            </a:extLst>
          </p:cNvPr>
          <p:cNvCxnSpPr>
            <a:cxnSpLocks/>
          </p:cNvCxnSpPr>
          <p:nvPr/>
        </p:nvCxnSpPr>
        <p:spPr>
          <a:xfrm>
            <a:off x="1795251" y="5974980"/>
            <a:ext cx="96027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>
            <a:extLst>
              <a:ext uri="{FF2B5EF4-FFF2-40B4-BE49-F238E27FC236}">
                <a16:creationId xmlns:a16="http://schemas.microsoft.com/office/drawing/2014/main" id="{7A262DD7-5DDF-0B73-CB4E-3FE7A9138F36}"/>
              </a:ext>
            </a:extLst>
          </p:cNvPr>
          <p:cNvSpPr/>
          <p:nvPr/>
        </p:nvSpPr>
        <p:spPr>
          <a:xfrm>
            <a:off x="543132" y="2700008"/>
            <a:ext cx="751945" cy="75194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2321C26F-5B5C-31C9-B55D-830DFFEC7CE4}"/>
              </a:ext>
            </a:extLst>
          </p:cNvPr>
          <p:cNvSpPr/>
          <p:nvPr/>
        </p:nvSpPr>
        <p:spPr>
          <a:xfrm>
            <a:off x="543132" y="3928735"/>
            <a:ext cx="751945" cy="75194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E135873D-42A4-5154-DFD6-D6B746CDE919}"/>
              </a:ext>
            </a:extLst>
          </p:cNvPr>
          <p:cNvSpPr/>
          <p:nvPr/>
        </p:nvSpPr>
        <p:spPr>
          <a:xfrm>
            <a:off x="543132" y="5138328"/>
            <a:ext cx="751945" cy="75194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7862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2" grpId="0"/>
      <p:bldP spid="44" grpId="0"/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0E07DF4D-052F-A79C-08B8-E2E92A8E4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894" y="1024290"/>
            <a:ext cx="3642743" cy="2931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BC0945C6-25FA-70AA-5985-5C45489EA0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4669" y="4150992"/>
            <a:ext cx="3325192" cy="2154349"/>
          </a:xfrm>
          <a:prstGeom prst="rect">
            <a:avLst/>
          </a:prstGeom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CFC75B91-43B8-511C-0778-52D67424A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63" y="1358558"/>
            <a:ext cx="7489569" cy="397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A07BB4D-B947-70EC-3F5A-32C7F1587DBA}"/>
              </a:ext>
            </a:extLst>
          </p:cNvPr>
          <p:cNvSpPr/>
          <p:nvPr/>
        </p:nvSpPr>
        <p:spPr>
          <a:xfrm>
            <a:off x="258902" y="210880"/>
            <a:ext cx="4628190" cy="461665"/>
          </a:xfrm>
          <a:prstGeom prst="rect">
            <a:avLst/>
          </a:prstGeom>
          <a:effectLst>
            <a:glow rad="228600">
              <a:srgbClr val="C00000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内串式电极结构与五种设计方案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C62DCE9-11DF-2903-3B24-ECD1ABCFA451}"/>
              </a:ext>
            </a:extLst>
          </p:cNvPr>
          <p:cNvSpPr txBox="1"/>
          <p:nvPr/>
        </p:nvSpPr>
        <p:spPr>
          <a:xfrm>
            <a:off x="1848694" y="5839015"/>
            <a:ext cx="5918681" cy="427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0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</a:rPr>
              <a:t>方阻 </a:t>
            </a:r>
            <a:r>
              <a:rPr lang="en-US" altLang="zh-CN" dirty="0">
                <a:solidFill>
                  <a:srgbClr val="C00000"/>
                </a:solidFill>
              </a:rPr>
              <a:t>Rs</a:t>
            </a:r>
            <a:r>
              <a:rPr lang="zh-CN" altLang="en-US" dirty="0">
                <a:solidFill>
                  <a:srgbClr val="C00000"/>
                </a:solidFill>
              </a:rPr>
              <a:t>｜镀层厚度 </a:t>
            </a:r>
            <a:r>
              <a:rPr lang="en-US" altLang="zh-CN" dirty="0">
                <a:solidFill>
                  <a:srgbClr val="C00000"/>
                </a:solidFill>
              </a:rPr>
              <a:t>tm​</a:t>
            </a:r>
            <a:r>
              <a:rPr lang="zh-CN" altLang="en-US" dirty="0">
                <a:solidFill>
                  <a:srgbClr val="C00000"/>
                </a:solidFill>
              </a:rPr>
              <a:t>｜渐变长度 </a:t>
            </a:r>
            <a:r>
              <a:rPr lang="en-US" altLang="zh-CN" dirty="0">
                <a:solidFill>
                  <a:srgbClr val="C00000"/>
                </a:solidFill>
              </a:rPr>
              <a:t>Lg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774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A352187-1F60-F25E-6767-C103EAFD86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818" y="1330401"/>
            <a:ext cx="2944559" cy="183310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F3879D9-1B74-B401-70B6-10D92C629F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3515" y="1360993"/>
            <a:ext cx="2672292" cy="180912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E4FA3DE-8DCC-2A93-17EC-39D5CC33DE9A}"/>
              </a:ext>
            </a:extLst>
          </p:cNvPr>
          <p:cNvSpPr txBox="1"/>
          <p:nvPr/>
        </p:nvSpPr>
        <p:spPr>
          <a:xfrm>
            <a:off x="295319" y="250957"/>
            <a:ext cx="60981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薄膜尺度面内电势、电流与损耗分布特性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014D7ED-9560-806D-7871-8AD7B14A78C1}"/>
              </a:ext>
            </a:extLst>
          </p:cNvPr>
          <p:cNvSpPr txBox="1"/>
          <p:nvPr/>
        </p:nvSpPr>
        <p:spPr>
          <a:xfrm>
            <a:off x="3394058" y="1268286"/>
            <a:ext cx="213995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外施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2.8 kV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，双留边膜中部悬浮电极约为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1.4 kV</a:t>
            </a: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两个有效电容区域近似均匀分担外施电压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7754C93-AC29-8BF5-35DF-CDE2C5DE7C1E}"/>
              </a:ext>
            </a:extLst>
          </p:cNvPr>
          <p:cNvSpPr txBox="1"/>
          <p:nvPr/>
        </p:nvSpPr>
        <p:spPr>
          <a:xfrm>
            <a:off x="9442236" y="1511077"/>
            <a:ext cx="240988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285750" indent="-285750">
              <a:buFont typeface="Wingdings" panose="05000000000000000000" pitchFamily="2" charset="2"/>
              <a:buChar char="n"/>
              <a:defRPr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介质有效区域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cs typeface="+mn-cs"/>
              </a:rPr>
              <a:t>电场总体均匀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cs typeface="+mn-cs"/>
            </a:endParaRPr>
          </a:p>
          <a:p>
            <a:r>
              <a:rPr lang="zh-CN" altLang="en-US" dirty="0"/>
              <a:t>留边终止位置及电极边缘出现局部电应力集中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AEEF008-D6E4-B008-23BF-4220C6B75F21}"/>
              </a:ext>
            </a:extLst>
          </p:cNvPr>
          <p:cNvSpPr txBox="1"/>
          <p:nvPr/>
        </p:nvSpPr>
        <p:spPr>
          <a:xfrm>
            <a:off x="321098" y="941796"/>
            <a:ext cx="16499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电势分布</a:t>
            </a:r>
          </a:p>
        </p:txBody>
      </p:sp>
      <p:sp>
        <p:nvSpPr>
          <p:cNvPr id="17" name="Shape 2">
            <a:extLst>
              <a:ext uri="{FF2B5EF4-FFF2-40B4-BE49-F238E27FC236}">
                <a16:creationId xmlns:a16="http://schemas.microsoft.com/office/drawing/2014/main" id="{F1C2454C-C5A4-F45D-1383-2DF58F2CEB64}"/>
              </a:ext>
            </a:extLst>
          </p:cNvPr>
          <p:cNvSpPr/>
          <p:nvPr/>
        </p:nvSpPr>
        <p:spPr>
          <a:xfrm>
            <a:off x="184509" y="926407"/>
            <a:ext cx="5559552" cy="2331720"/>
          </a:xfrm>
          <a:prstGeom prst="roundRect">
            <a:avLst>
              <a:gd name="adj" fmla="val 3137"/>
            </a:avLst>
          </a:prstGeom>
          <a:noFill/>
          <a:ln w="10160">
            <a:solidFill>
              <a:srgbClr val="DDE4EC"/>
            </a:solidFill>
            <a:prstDash val="solid"/>
          </a:ln>
          <a:effectLst>
            <a:outerShdw blurRad="1905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Shape 2">
            <a:extLst>
              <a:ext uri="{FF2B5EF4-FFF2-40B4-BE49-F238E27FC236}">
                <a16:creationId xmlns:a16="http://schemas.microsoft.com/office/drawing/2014/main" id="{7337E301-F222-05AF-4C2A-A47897E15DBA}"/>
              </a:ext>
            </a:extLst>
          </p:cNvPr>
          <p:cNvSpPr/>
          <p:nvPr/>
        </p:nvSpPr>
        <p:spPr>
          <a:xfrm>
            <a:off x="6330671" y="926407"/>
            <a:ext cx="5559552" cy="2331720"/>
          </a:xfrm>
          <a:prstGeom prst="roundRect">
            <a:avLst>
              <a:gd name="adj" fmla="val 3137"/>
            </a:avLst>
          </a:prstGeom>
          <a:noFill/>
          <a:ln w="10160">
            <a:solidFill>
              <a:srgbClr val="DDE4EC"/>
            </a:solidFill>
            <a:prstDash val="solid"/>
          </a:ln>
          <a:effectLst>
            <a:outerShdw blurRad="1905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E425A79-ACB1-C4D9-EE95-F141B0AF3595}"/>
              </a:ext>
            </a:extLst>
          </p:cNvPr>
          <p:cNvSpPr txBox="1"/>
          <p:nvPr/>
        </p:nvSpPr>
        <p:spPr>
          <a:xfrm>
            <a:off x="6467864" y="941796"/>
            <a:ext cx="16499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电场分布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55D34449-14FA-12DF-A2DE-9B7E4F7D996E}"/>
              </a:ext>
            </a:extLst>
          </p:cNvPr>
          <p:cNvGrpSpPr/>
          <p:nvPr/>
        </p:nvGrpSpPr>
        <p:grpSpPr>
          <a:xfrm>
            <a:off x="184509" y="3545486"/>
            <a:ext cx="5586046" cy="2591154"/>
            <a:chOff x="184509" y="3545486"/>
            <a:chExt cx="5586046" cy="2591154"/>
          </a:xfrm>
        </p:grpSpPr>
        <p:pic>
          <p:nvPicPr>
            <p:cNvPr id="9218" name="Picture 2">
              <a:extLst>
                <a:ext uri="{FF2B5EF4-FFF2-40B4-BE49-F238E27FC236}">
                  <a16:creationId xmlns:a16="http://schemas.microsoft.com/office/drawing/2014/main" id="{408A20AF-1DA1-AA22-BCD0-E130969B09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664" y="4103986"/>
              <a:ext cx="3145294" cy="157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409F0D7-26F4-96F7-C410-AF0A849B6548}"/>
                </a:ext>
              </a:extLst>
            </p:cNvPr>
            <p:cNvSpPr txBox="1"/>
            <p:nvPr/>
          </p:nvSpPr>
          <p:spPr>
            <a:xfrm>
              <a:off x="3376983" y="4055347"/>
              <a:ext cx="2393572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285750" indent="-285750">
                <a:buFont typeface="Wingdings" panose="05000000000000000000" pitchFamily="2" charset="2"/>
                <a:buChar char="n"/>
                <a:defRPr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/>
                <a:t>面电流：内串拓扑决定电流汇流路径，</a:t>
              </a:r>
              <a:endParaRPr lang="en-US" altLang="zh-CN" dirty="0"/>
            </a:p>
            <a:p>
              <a:r>
                <a:rPr lang="zh-CN" altLang="en-US" dirty="0"/>
                <a:t>中留边膜：中部向 两侧喷金端汇流</a:t>
              </a:r>
              <a:endParaRPr lang="en-US" altLang="zh-CN" dirty="0"/>
            </a:p>
            <a:p>
              <a:r>
                <a:rPr lang="zh-CN" altLang="en-US" dirty="0"/>
                <a:t>双留边膜：两侧向中部悬浮电极汇流</a:t>
              </a:r>
              <a:endParaRPr lang="en-US" altLang="zh-CN" dirty="0"/>
            </a:p>
          </p:txBody>
        </p:sp>
        <p:sp>
          <p:nvSpPr>
            <p:cNvPr id="19" name="Shape 2">
              <a:extLst>
                <a:ext uri="{FF2B5EF4-FFF2-40B4-BE49-F238E27FC236}">
                  <a16:creationId xmlns:a16="http://schemas.microsoft.com/office/drawing/2014/main" id="{BF7F1F0B-2461-AD4E-EF83-68FE796022FD}"/>
                </a:ext>
              </a:extLst>
            </p:cNvPr>
            <p:cNvSpPr/>
            <p:nvPr/>
          </p:nvSpPr>
          <p:spPr>
            <a:xfrm>
              <a:off x="184509" y="3545486"/>
              <a:ext cx="5559552" cy="2591154"/>
            </a:xfrm>
            <a:prstGeom prst="roundRect">
              <a:avLst>
                <a:gd name="adj" fmla="val 3137"/>
              </a:avLst>
            </a:prstGeom>
            <a:noFill/>
            <a:ln w="10160">
              <a:solidFill>
                <a:srgbClr val="DDE4EC"/>
              </a:solidFill>
              <a:prstDash val="solid"/>
            </a:ln>
            <a:effectLst>
              <a:outerShdw blurRad="19050" dist="6350" dir="2700000" algn="bl" rotWithShape="0">
                <a:srgbClr val="000000">
                  <a:alpha val="12000"/>
                </a:srgbClr>
              </a:outerShdw>
            </a:effectLst>
          </p:spPr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8D21EC8-6331-BFAE-395B-B8A0D028FB67}"/>
                </a:ext>
              </a:extLst>
            </p:cNvPr>
            <p:cNvSpPr txBox="1"/>
            <p:nvPr/>
          </p:nvSpPr>
          <p:spPr>
            <a:xfrm>
              <a:off x="321098" y="3635886"/>
              <a:ext cx="164994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面电流密度</a:t>
              </a:r>
            </a:p>
          </p:txBody>
        </p:sp>
        <p:sp>
          <p:nvSpPr>
            <p:cNvPr id="23" name="Text 34">
              <a:extLst>
                <a:ext uri="{FF2B5EF4-FFF2-40B4-BE49-F238E27FC236}">
                  <a16:creationId xmlns:a16="http://schemas.microsoft.com/office/drawing/2014/main" id="{951515DF-AFD6-A02D-7531-4E622C71B0BD}"/>
                </a:ext>
              </a:extLst>
            </p:cNvPr>
            <p:cNvSpPr/>
            <p:nvPr/>
          </p:nvSpPr>
          <p:spPr>
            <a:xfrm>
              <a:off x="422290" y="5794284"/>
              <a:ext cx="3097497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介质位移电流 → 电极面内扩散 →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加厚区汇流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024434F8-AE4C-0E61-A7CF-0FA5F647C4CE}"/>
              </a:ext>
            </a:extLst>
          </p:cNvPr>
          <p:cNvGrpSpPr/>
          <p:nvPr/>
        </p:nvGrpSpPr>
        <p:grpSpPr>
          <a:xfrm>
            <a:off x="6330671" y="3545486"/>
            <a:ext cx="5559552" cy="2591154"/>
            <a:chOff x="6330671" y="3545486"/>
            <a:chExt cx="5559552" cy="2591154"/>
          </a:xfrm>
        </p:grpSpPr>
        <p:pic>
          <p:nvPicPr>
            <p:cNvPr id="9219" name="Picture 3">
              <a:extLst>
                <a:ext uri="{FF2B5EF4-FFF2-40B4-BE49-F238E27FC236}">
                  <a16:creationId xmlns:a16="http://schemas.microsoft.com/office/drawing/2014/main" id="{474F6815-6A8E-110B-0210-1DD346AA65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2277" y="4335979"/>
              <a:ext cx="3132562" cy="16640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Shape 2">
              <a:extLst>
                <a:ext uri="{FF2B5EF4-FFF2-40B4-BE49-F238E27FC236}">
                  <a16:creationId xmlns:a16="http://schemas.microsoft.com/office/drawing/2014/main" id="{40977DA6-9A5C-03E6-B0BD-DEF096DA5410}"/>
                </a:ext>
              </a:extLst>
            </p:cNvPr>
            <p:cNvSpPr/>
            <p:nvPr/>
          </p:nvSpPr>
          <p:spPr>
            <a:xfrm>
              <a:off x="6330671" y="3545486"/>
              <a:ext cx="5559552" cy="2591154"/>
            </a:xfrm>
            <a:prstGeom prst="roundRect">
              <a:avLst>
                <a:gd name="adj" fmla="val 3137"/>
              </a:avLst>
            </a:prstGeom>
            <a:noFill/>
            <a:ln w="10160">
              <a:solidFill>
                <a:srgbClr val="DDE4EC"/>
              </a:solidFill>
              <a:prstDash val="solid"/>
            </a:ln>
            <a:effectLst>
              <a:outerShdw blurRad="19050" dist="6350" dir="2700000" algn="bl" rotWithShape="0">
                <a:srgbClr val="000000">
                  <a:alpha val="12000"/>
                </a:srgbClr>
              </a:outerShdw>
            </a:effectLst>
          </p:spPr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AE234A7C-7237-5A40-6894-173D3E18A6B3}"/>
                </a:ext>
              </a:extLst>
            </p:cNvPr>
            <p:cNvSpPr txBox="1"/>
            <p:nvPr/>
          </p:nvSpPr>
          <p:spPr>
            <a:xfrm>
              <a:off x="6533515" y="3635886"/>
              <a:ext cx="164994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面损耗密度</a:t>
              </a:r>
            </a:p>
          </p:txBody>
        </p:sp>
        <p:pic>
          <p:nvPicPr>
            <p:cNvPr id="25" name="Image 4" descr="preencoded.png">
              <a:extLst>
                <a:ext uri="{FF2B5EF4-FFF2-40B4-BE49-F238E27FC236}">
                  <a16:creationId xmlns:a16="http://schemas.microsoft.com/office/drawing/2014/main" id="{CF501F4B-6B5F-9E78-CDA0-640E812918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548620" y="3904379"/>
              <a:ext cx="1325880" cy="365760"/>
            </a:xfrm>
            <a:prstGeom prst="rect">
              <a:avLst/>
            </a:prstGeom>
          </p:spPr>
        </p:pic>
        <p:sp>
          <p:nvSpPr>
            <p:cNvPr id="26" name="Text 46">
              <a:extLst>
                <a:ext uri="{FF2B5EF4-FFF2-40B4-BE49-F238E27FC236}">
                  <a16:creationId xmlns:a16="http://schemas.microsoft.com/office/drawing/2014/main" id="{57755813-9A22-14AF-E2C0-C6F80B009891}"/>
                </a:ext>
              </a:extLst>
            </p:cNvPr>
            <p:cNvSpPr/>
            <p:nvPr/>
          </p:nvSpPr>
          <p:spPr>
            <a:xfrm>
              <a:off x="9748771" y="3545486"/>
              <a:ext cx="2085245" cy="25545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en-US" sz="1600" dirty="0" err="1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加厚区：J</a:t>
              </a:r>
              <a:r>
                <a:rPr lang="en-US" altLang="zh-CN" sz="1600" dirty="0" err="1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s</a:t>
              </a:r>
              <a:r>
                <a:rPr lang="en-US" sz="1600" dirty="0" err="1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高</a:t>
              </a:r>
              <a:r>
                <a:rPr lang="en-US" sz="16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 + </a:t>
              </a:r>
              <a:r>
                <a:rPr lang="en-US" sz="1600" dirty="0" err="1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Rs低</a:t>
              </a:r>
              <a:r>
                <a:rPr lang="en-US" sz="16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 → </a:t>
              </a:r>
              <a:r>
                <a:rPr lang="en-US" sz="1600" dirty="0" err="1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损耗低</a:t>
              </a:r>
              <a:endParaRPr lang="en-US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CN" altLang="en-US" sz="16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活动区：</a:t>
              </a:r>
              <a:r>
                <a:rPr lang="en-US" altLang="zh-CN" sz="16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Rs	​</a:t>
              </a:r>
              <a:r>
                <a:rPr lang="zh-CN" altLang="en-US" sz="16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高，但电流尚未完全汇集 → 损耗中等</a:t>
              </a:r>
              <a:endPara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marL="285750" indent="-285750">
                <a:buFont typeface="Wingdings" panose="05000000000000000000" pitchFamily="2" charset="2"/>
                <a:buChar char="n"/>
              </a:pPr>
              <a:r>
                <a:rPr lang="zh-CN" altLang="en-US" sz="16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渐变区：较大电流 </a:t>
              </a:r>
              <a:r>
                <a:rPr lang="en-US" altLang="zh-CN" sz="16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+ </a:t>
              </a:r>
              <a:r>
                <a:rPr lang="zh-CN" altLang="en-US" sz="16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快速升高的方阻 → 损耗尖峰（电流挤压效应）</a:t>
              </a:r>
              <a:endParaRPr lang="en-US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Text 59">
            <a:extLst>
              <a:ext uri="{FF2B5EF4-FFF2-40B4-BE49-F238E27FC236}">
                <a16:creationId xmlns:a16="http://schemas.microsoft.com/office/drawing/2014/main" id="{0A063D99-F6BF-E000-1E1E-A0EEF826D580}"/>
              </a:ext>
            </a:extLst>
          </p:cNvPr>
          <p:cNvSpPr/>
          <p:nvPr/>
        </p:nvSpPr>
        <p:spPr>
          <a:xfrm>
            <a:off x="598543" y="6190316"/>
            <a:ext cx="11332176" cy="430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en-US" sz="2000" b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电流最大的地方，不一定最发热</a:t>
            </a:r>
            <a:r>
              <a:rPr 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，真正决定薄膜发热的，是电流路径与局部方阻的共同作用</a:t>
            </a:r>
            <a:endParaRPr 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5876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B6EB983E-7BBA-D817-044C-6EF2755CF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1700" y="1329290"/>
            <a:ext cx="2879725" cy="225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>
            <a:extLst>
              <a:ext uri="{FF2B5EF4-FFF2-40B4-BE49-F238E27FC236}">
                <a16:creationId xmlns:a16="http://schemas.microsoft.com/office/drawing/2014/main" id="{1FD8A5C3-4B4C-C02F-A2D7-30DC9C1E0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1700" y="3986249"/>
            <a:ext cx="2925763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C4E99CF7-61A5-3DA1-A052-30D331093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75" y="1793742"/>
            <a:ext cx="7233093" cy="2978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D777B525-5FF2-C925-7A8B-2B46D58A7E39}"/>
              </a:ext>
            </a:extLst>
          </p:cNvPr>
          <p:cNvSpPr txBox="1"/>
          <p:nvPr/>
        </p:nvSpPr>
        <p:spPr>
          <a:xfrm>
            <a:off x="425384" y="949985"/>
            <a:ext cx="7740650" cy="7287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薄膜电极上微小的损耗差异，经数千层卷绕逐级累积，在芯子集中参数（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ESR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）上被显著放大，并映射为不同的内部热点形态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AA8CCEF-347D-4034-B916-9C9288C8EDE0}"/>
              </a:ext>
            </a:extLst>
          </p:cNvPr>
          <p:cNvSpPr txBox="1"/>
          <p:nvPr/>
        </p:nvSpPr>
        <p:spPr>
          <a:xfrm>
            <a:off x="1423670" y="6129688"/>
            <a:ext cx="89039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同样电流、同样电容，仅电极结构不同，芯子发热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(ESR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）能相差接近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7AC07B2-B1E2-D000-51AE-4B01E113A27C}"/>
              </a:ext>
            </a:extLst>
          </p:cNvPr>
          <p:cNvSpPr txBox="1"/>
          <p:nvPr/>
        </p:nvSpPr>
        <p:spPr>
          <a:xfrm>
            <a:off x="281940" y="236955"/>
            <a:ext cx="62026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芯子尺度</a:t>
            </a:r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ESR</a:t>
            </a:r>
            <a:r>
              <a:rPr lang="zh-CN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计算与内部热点分布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0CA9BC9-8EBE-8EA9-A046-C2C55C2347AA}"/>
              </a:ext>
            </a:extLst>
          </p:cNvPr>
          <p:cNvSpPr txBox="1"/>
          <p:nvPr/>
        </p:nvSpPr>
        <p:spPr>
          <a:xfrm>
            <a:off x="8732520" y="953040"/>
            <a:ext cx="2047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电容量验证对比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CC92641-AEFC-1FDC-C3F7-3EBC56CA8AD5}"/>
              </a:ext>
            </a:extLst>
          </p:cNvPr>
          <p:cNvSpPr txBox="1"/>
          <p:nvPr/>
        </p:nvSpPr>
        <p:spPr>
          <a:xfrm>
            <a:off x="8752840" y="3608508"/>
            <a:ext cx="2047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ESR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值验证对比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72B7CFA-DD05-0F57-183C-AC058C10F133}"/>
              </a:ext>
            </a:extLst>
          </p:cNvPr>
          <p:cNvSpPr txBox="1"/>
          <p:nvPr/>
        </p:nvSpPr>
        <p:spPr>
          <a:xfrm>
            <a:off x="514283" y="4803747"/>
            <a:ext cx="72760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285750" indent="-285750">
              <a:buFont typeface="Wingdings" panose="05000000000000000000" pitchFamily="2" charset="2"/>
              <a:buChar char="n"/>
              <a:defRPr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A/E</a:t>
            </a:r>
            <a:r>
              <a:rPr lang="zh-CN" altLang="en-US" dirty="0"/>
              <a:t>：单一主热点；</a:t>
            </a:r>
            <a:r>
              <a:rPr lang="en-US" altLang="zh-CN" dirty="0"/>
              <a:t>B/C</a:t>
            </a:r>
            <a:r>
              <a:rPr lang="zh-CN" altLang="en-US" dirty="0"/>
              <a:t>：双热点。典型损耗峰映射到芯子轴向约 </a:t>
            </a:r>
            <a:r>
              <a:rPr lang="en-US" altLang="zh-CN" dirty="0"/>
              <a:t>1/3</a:t>
            </a:r>
            <a:r>
              <a:rPr lang="zh-CN" altLang="en-US" dirty="0"/>
              <a:t>附近</a:t>
            </a:r>
          </a:p>
          <a:p>
            <a:r>
              <a:rPr lang="en-US" altLang="zh-CN" dirty="0"/>
              <a:t>D</a:t>
            </a:r>
            <a:r>
              <a:rPr lang="zh-CN" altLang="en-US" dirty="0"/>
              <a:t>最差（高方阻 </a:t>
            </a:r>
            <a:r>
              <a:rPr lang="en-US" altLang="zh-CN" dirty="0"/>
              <a:t>+ </a:t>
            </a:r>
            <a:r>
              <a:rPr lang="zh-CN" altLang="en-US" dirty="0"/>
              <a:t>短渐变区）：电流重分布距离缩短，电流挤压与局部损耗集中</a:t>
            </a:r>
          </a:p>
        </p:txBody>
      </p:sp>
      <p:sp>
        <p:nvSpPr>
          <p:cNvPr id="17" name="Shape 2">
            <a:extLst>
              <a:ext uri="{FF2B5EF4-FFF2-40B4-BE49-F238E27FC236}">
                <a16:creationId xmlns:a16="http://schemas.microsoft.com/office/drawing/2014/main" id="{BF09B248-4795-E8AF-8BBC-5E06028FA1D2}"/>
              </a:ext>
            </a:extLst>
          </p:cNvPr>
          <p:cNvSpPr/>
          <p:nvPr/>
        </p:nvSpPr>
        <p:spPr>
          <a:xfrm>
            <a:off x="382204" y="1747520"/>
            <a:ext cx="7628955" cy="4256556"/>
          </a:xfrm>
          <a:prstGeom prst="roundRect">
            <a:avLst>
              <a:gd name="adj" fmla="val 3137"/>
            </a:avLst>
          </a:prstGeom>
          <a:noFill/>
          <a:ln w="10160">
            <a:solidFill>
              <a:srgbClr val="DDE4EC"/>
            </a:solidFill>
            <a:prstDash val="solid"/>
          </a:ln>
          <a:effectLst>
            <a:outerShdw blurRad="19050" dist="6350" dir="2700000" algn="bl" rotWithShape="0">
              <a:srgbClr val="000000">
                <a:alpha val="12000"/>
              </a:srgbClr>
            </a:outerShdw>
          </a:effectLst>
        </p:spPr>
      </p:sp>
    </p:spTree>
    <p:extLst>
      <p:ext uri="{BB962C8B-B14F-4D97-AF65-F5344CB8AC3E}">
        <p14:creationId xmlns:p14="http://schemas.microsoft.com/office/powerpoint/2010/main" val="1499737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2F9C2C8F-5D1D-40DC-5CFD-25383E315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11" y="1753089"/>
            <a:ext cx="2727652" cy="2727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74BC0EE-A8B2-1399-9E90-3D5EC6867845}"/>
              </a:ext>
            </a:extLst>
          </p:cNvPr>
          <p:cNvSpPr txBox="1"/>
          <p:nvPr/>
        </p:nvSpPr>
        <p:spPr>
          <a:xfrm>
            <a:off x="271893" y="201881"/>
            <a:ext cx="60985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zh-CN" dirty="0"/>
              <a:t>单元尺度整机温度场分布与试验验证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F867521-135D-9C54-907A-21AC0F0362AA}"/>
              </a:ext>
            </a:extLst>
          </p:cNvPr>
          <p:cNvSpPr txBox="1"/>
          <p:nvPr/>
        </p:nvSpPr>
        <p:spPr>
          <a:xfrm>
            <a:off x="219958" y="4634096"/>
            <a:ext cx="327130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285750" indent="-285750">
              <a:buFont typeface="Wingdings" panose="05000000000000000000" pitchFamily="2" charset="2"/>
              <a:buChar char="n"/>
              <a:defRPr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A~E </a:t>
            </a:r>
            <a:r>
              <a:rPr lang="zh-CN" altLang="en-US" dirty="0"/>
              <a:t>方案由于芯子容值，母排结构相同，电流分布几乎一致</a:t>
            </a:r>
            <a:endParaRPr lang="en-US" altLang="zh-CN" dirty="0"/>
          </a:p>
          <a:p>
            <a:r>
              <a:rPr lang="zh-CN" altLang="en-US" dirty="0"/>
              <a:t>电流沿汇流方向逐级增大，上部主汇流路径电流密度最高</a:t>
            </a:r>
          </a:p>
          <a:p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CCE560D-688D-B550-85E0-92B767198F5B}"/>
              </a:ext>
            </a:extLst>
          </p:cNvPr>
          <p:cNvSpPr txBox="1"/>
          <p:nvPr/>
        </p:nvSpPr>
        <p:spPr>
          <a:xfrm>
            <a:off x="8406131" y="5774358"/>
            <a:ext cx="32175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通过整机热稳定性试验完成了闭环验证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74B8E4A-0BA8-5416-289B-87CF6F16DB42}"/>
              </a:ext>
            </a:extLst>
          </p:cNvPr>
          <p:cNvSpPr txBox="1"/>
          <p:nvPr/>
        </p:nvSpPr>
        <p:spPr>
          <a:xfrm>
            <a:off x="398889" y="914279"/>
            <a:ext cx="11632245" cy="39658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芯子损耗映射至阵列，叠加母排焦耳热，求解整机温度场；并以 </a:t>
            </a:r>
            <a:r>
              <a:rPr lang="en-US" altLang="zh-CN" dirty="0"/>
              <a:t>825 A / 50 Hz / 55 ℃</a:t>
            </a:r>
            <a:r>
              <a:rPr lang="zh-CN" altLang="en-US" dirty="0"/>
              <a:t> 热稳定性试验验证</a:t>
            </a:r>
          </a:p>
        </p:txBody>
      </p:sp>
      <p:sp>
        <p:nvSpPr>
          <p:cNvPr id="17" name="Shape 2">
            <a:extLst>
              <a:ext uri="{FF2B5EF4-FFF2-40B4-BE49-F238E27FC236}">
                <a16:creationId xmlns:a16="http://schemas.microsoft.com/office/drawing/2014/main" id="{BD78B2C6-69B0-4FD2-D92B-8E72CE246086}"/>
              </a:ext>
            </a:extLst>
          </p:cNvPr>
          <p:cNvSpPr/>
          <p:nvPr/>
        </p:nvSpPr>
        <p:spPr>
          <a:xfrm>
            <a:off x="219958" y="1444251"/>
            <a:ext cx="3294805" cy="5087782"/>
          </a:xfrm>
          <a:prstGeom prst="roundRect">
            <a:avLst>
              <a:gd name="adj" fmla="val 3137"/>
            </a:avLst>
          </a:prstGeom>
          <a:noFill/>
          <a:ln w="10160">
            <a:solidFill>
              <a:srgbClr val="DDE4EC"/>
            </a:solidFill>
            <a:prstDash val="solid"/>
          </a:ln>
          <a:effectLst>
            <a:outerShdw blurRad="1905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AAEA578-F914-A5A5-3DFE-C16FF72677A0}"/>
              </a:ext>
            </a:extLst>
          </p:cNvPr>
          <p:cNvSpPr txBox="1"/>
          <p:nvPr/>
        </p:nvSpPr>
        <p:spPr>
          <a:xfrm>
            <a:off x="1037967" y="1414004"/>
            <a:ext cx="16499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母排电流密度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7EE5887-0D56-1639-484D-3A91A2808672}"/>
              </a:ext>
            </a:extLst>
          </p:cNvPr>
          <p:cNvGrpSpPr/>
          <p:nvPr/>
        </p:nvGrpSpPr>
        <p:grpSpPr>
          <a:xfrm>
            <a:off x="3938590" y="1414004"/>
            <a:ext cx="3922710" cy="5118027"/>
            <a:chOff x="3938590" y="1414004"/>
            <a:chExt cx="3922710" cy="5118027"/>
          </a:xfrm>
        </p:grpSpPr>
        <p:pic>
          <p:nvPicPr>
            <p:cNvPr id="11268" name="Picture 4">
              <a:extLst>
                <a:ext uri="{FF2B5EF4-FFF2-40B4-BE49-F238E27FC236}">
                  <a16:creationId xmlns:a16="http://schemas.microsoft.com/office/drawing/2014/main" id="{517FBFF5-AFDA-D4A4-829F-37FDF87C8D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9985" y="1753089"/>
              <a:ext cx="3224360" cy="2772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6E9219E-C220-A7EE-1822-34CDCD25E501}"/>
                </a:ext>
              </a:extLst>
            </p:cNvPr>
            <p:cNvSpPr txBox="1"/>
            <p:nvPr/>
          </p:nvSpPr>
          <p:spPr>
            <a:xfrm>
              <a:off x="4251648" y="4713468"/>
              <a:ext cx="3332868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285750" indent="-285750">
                <a:buFont typeface="Wingdings" panose="05000000000000000000" pitchFamily="2" charset="2"/>
                <a:buChar char="n"/>
                <a:defRPr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/>
                <a:t>中上部温度较高，下部和边缘温度较低</a:t>
              </a:r>
              <a:endParaRPr lang="en-US" altLang="zh-CN" dirty="0"/>
            </a:p>
            <a:p>
              <a:r>
                <a:rPr lang="zh-CN" altLang="en-US" dirty="0"/>
                <a:t>外壳最高温 </a:t>
              </a:r>
              <a:r>
                <a:rPr lang="en-US" altLang="zh-CN" dirty="0"/>
                <a:t>A~E</a:t>
              </a:r>
              <a:r>
                <a:rPr lang="zh-CN" altLang="en-US" dirty="0"/>
                <a:t>：</a:t>
              </a:r>
              <a:r>
                <a:rPr lang="en-US" altLang="zh-CN" dirty="0"/>
                <a:t>68.5 / 69.1 / 69.3 / 70.4 / 68.6 ℃</a:t>
              </a:r>
              <a:br>
                <a:rPr lang="zh-CN" altLang="en-US" dirty="0"/>
              </a:br>
              <a:r>
                <a:rPr lang="zh-CN" altLang="en-US" dirty="0"/>
                <a:t>对应最高温升 </a:t>
              </a:r>
              <a:r>
                <a:rPr lang="en-US" altLang="zh-CN" dirty="0"/>
                <a:t>13.5~15.4 ℃</a:t>
              </a:r>
              <a:r>
                <a:rPr lang="zh-CN" altLang="en-US" dirty="0"/>
                <a:t>，排序与芯子 </a:t>
              </a:r>
              <a:r>
                <a:rPr lang="en-US" altLang="zh-CN" dirty="0"/>
                <a:t>ESR </a:t>
              </a:r>
              <a:r>
                <a:rPr lang="zh-CN" altLang="en-US" dirty="0"/>
                <a:t>完全一致</a:t>
              </a:r>
              <a:endParaRPr lang="en-US" altLang="zh-CN" dirty="0"/>
            </a:p>
          </p:txBody>
        </p:sp>
        <p:sp>
          <p:nvSpPr>
            <p:cNvPr id="18" name="Shape 2">
              <a:extLst>
                <a:ext uri="{FF2B5EF4-FFF2-40B4-BE49-F238E27FC236}">
                  <a16:creationId xmlns:a16="http://schemas.microsoft.com/office/drawing/2014/main" id="{49EDF899-CEB1-2BFC-2906-D96038BD3B2D}"/>
                </a:ext>
              </a:extLst>
            </p:cNvPr>
            <p:cNvSpPr/>
            <p:nvPr/>
          </p:nvSpPr>
          <p:spPr>
            <a:xfrm>
              <a:off x="3938590" y="1444250"/>
              <a:ext cx="3922710" cy="5087781"/>
            </a:xfrm>
            <a:prstGeom prst="roundRect">
              <a:avLst>
                <a:gd name="adj" fmla="val 3137"/>
              </a:avLst>
            </a:prstGeom>
            <a:noFill/>
            <a:ln w="10160">
              <a:solidFill>
                <a:srgbClr val="DDE4EC"/>
              </a:solidFill>
              <a:prstDash val="solid"/>
            </a:ln>
            <a:effectLst>
              <a:outerShdw blurRad="19050" dist="6350" dir="2700000" algn="bl" rotWithShape="0">
                <a:srgbClr val="000000">
                  <a:alpha val="12000"/>
                </a:srgbClr>
              </a:outerShdw>
            </a:effectLst>
          </p:spPr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EEFA4E62-B440-7F87-0236-D772FCC013F3}"/>
                </a:ext>
              </a:extLst>
            </p:cNvPr>
            <p:cNvSpPr txBox="1"/>
            <p:nvPr/>
          </p:nvSpPr>
          <p:spPr>
            <a:xfrm>
              <a:off x="5271029" y="1414004"/>
              <a:ext cx="164994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外壳温度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E605BA05-914F-849E-E120-6EC245391B15}"/>
              </a:ext>
            </a:extLst>
          </p:cNvPr>
          <p:cNvGrpSpPr/>
          <p:nvPr/>
        </p:nvGrpSpPr>
        <p:grpSpPr>
          <a:xfrm>
            <a:off x="8002590" y="1414004"/>
            <a:ext cx="3969452" cy="5118027"/>
            <a:chOff x="8002590" y="1414004"/>
            <a:chExt cx="3969452" cy="5118027"/>
          </a:xfrm>
        </p:grpSpPr>
        <p:pic>
          <p:nvPicPr>
            <p:cNvPr id="11269" name="图片 5">
              <a:extLst>
                <a:ext uri="{FF2B5EF4-FFF2-40B4-BE49-F238E27FC236}">
                  <a16:creationId xmlns:a16="http://schemas.microsoft.com/office/drawing/2014/main" id="{F12EA825-104C-9AB9-73FA-93EACB48C1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7127" y="1930839"/>
              <a:ext cx="2267652" cy="1306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0" name="Picture 6">
              <a:extLst>
                <a:ext uri="{FF2B5EF4-FFF2-40B4-BE49-F238E27FC236}">
                  <a16:creationId xmlns:a16="http://schemas.microsoft.com/office/drawing/2014/main" id="{2C5DEBE3-D66C-76D7-A2B2-2F95FE56A1A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449" b="3728"/>
            <a:stretch/>
          </p:blipFill>
          <p:spPr bwMode="auto">
            <a:xfrm>
              <a:off x="8151230" y="3393268"/>
              <a:ext cx="3727311" cy="2331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3FCD570-9A94-06D9-677E-E17DC2EE4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290231" y="1930839"/>
              <a:ext cx="1681811" cy="1250429"/>
            </a:xfrm>
            <a:prstGeom prst="rect">
              <a:avLst/>
            </a:prstGeom>
          </p:spPr>
        </p:pic>
        <p:sp>
          <p:nvSpPr>
            <p:cNvPr id="21" name="Shape 2">
              <a:extLst>
                <a:ext uri="{FF2B5EF4-FFF2-40B4-BE49-F238E27FC236}">
                  <a16:creationId xmlns:a16="http://schemas.microsoft.com/office/drawing/2014/main" id="{EF9A17C5-A064-568F-22E3-C4DFD899E726}"/>
                </a:ext>
              </a:extLst>
            </p:cNvPr>
            <p:cNvSpPr/>
            <p:nvPr/>
          </p:nvSpPr>
          <p:spPr>
            <a:xfrm>
              <a:off x="8002590" y="1444251"/>
              <a:ext cx="3922710" cy="5087780"/>
            </a:xfrm>
            <a:prstGeom prst="roundRect">
              <a:avLst>
                <a:gd name="adj" fmla="val 3137"/>
              </a:avLst>
            </a:prstGeom>
            <a:noFill/>
            <a:ln w="10160">
              <a:solidFill>
                <a:srgbClr val="DDE4EC"/>
              </a:solidFill>
              <a:prstDash val="solid"/>
            </a:ln>
            <a:effectLst>
              <a:outerShdw blurRad="19050" dist="6350" dir="2700000" algn="bl" rotWithShape="0">
                <a:srgbClr val="000000">
                  <a:alpha val="12000"/>
                </a:srgbClr>
              </a:outerShdw>
            </a:effectLst>
          </p:spPr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DA71854C-2306-A966-D104-D5918F7C5D66}"/>
                </a:ext>
              </a:extLst>
            </p:cNvPr>
            <p:cNvSpPr txBox="1"/>
            <p:nvPr/>
          </p:nvSpPr>
          <p:spPr>
            <a:xfrm>
              <a:off x="9559808" y="1414004"/>
              <a:ext cx="164994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温升试验验证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45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9AA3B39E-FE7F-DCAC-3B0E-67678CAF3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43" y="3700563"/>
            <a:ext cx="3938892" cy="2586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EF27E86-5722-0BED-3415-90AD1C787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993" y="1652029"/>
            <a:ext cx="2952876" cy="252627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F335CC5-EC85-854E-DD66-EFE4EF479A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708" y="1652029"/>
            <a:ext cx="4290412" cy="181960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BD72729-35BF-5E4B-695B-DDB9E1871B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0869" y="1755810"/>
            <a:ext cx="2768235" cy="223617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3375E8E6-290E-82A2-C2CD-65B8D086D3DB}"/>
              </a:ext>
            </a:extLst>
          </p:cNvPr>
          <p:cNvSpPr txBox="1"/>
          <p:nvPr/>
        </p:nvSpPr>
        <p:spPr>
          <a:xfrm>
            <a:off x="5515651" y="4712806"/>
            <a:ext cx="6380480" cy="17052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285750" indent="-285750">
              <a:buFont typeface="Wingdings" panose="05000000000000000000" pitchFamily="2" charset="2"/>
              <a:buChar char="n"/>
              <a:defRPr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zh-CN" b="1" dirty="0"/>
              <a:t>方案</a:t>
            </a:r>
            <a:r>
              <a:rPr lang="en-US" altLang="zh-CN" b="1" dirty="0"/>
              <a:t>A-E</a:t>
            </a:r>
            <a:r>
              <a:rPr lang="zh-CN" altLang="zh-CN" b="1" dirty="0"/>
              <a:t>的内部最高温度分别为</a:t>
            </a:r>
            <a:r>
              <a:rPr lang="en-US" altLang="zh-CN" b="1" dirty="0"/>
              <a:t>71.2</a:t>
            </a:r>
            <a:r>
              <a:rPr lang="zh-CN" altLang="zh-CN" b="1" dirty="0"/>
              <a:t>℃、</a:t>
            </a:r>
            <a:r>
              <a:rPr lang="en-US" altLang="zh-CN" b="1" dirty="0"/>
              <a:t>72.4</a:t>
            </a:r>
            <a:r>
              <a:rPr lang="zh-CN" altLang="zh-CN" b="1" dirty="0"/>
              <a:t>℃、</a:t>
            </a:r>
            <a:r>
              <a:rPr lang="en-US" altLang="zh-CN" b="1" dirty="0"/>
              <a:t>72.8</a:t>
            </a:r>
            <a:r>
              <a:rPr lang="zh-CN" altLang="zh-CN" b="1" dirty="0"/>
              <a:t>℃、</a:t>
            </a:r>
            <a:r>
              <a:rPr lang="en-US" altLang="zh-CN" b="1" dirty="0"/>
              <a:t>75.1</a:t>
            </a:r>
            <a:r>
              <a:rPr lang="zh-CN" altLang="zh-CN" b="1" dirty="0"/>
              <a:t>℃和</a:t>
            </a:r>
            <a:r>
              <a:rPr lang="en-US" altLang="zh-CN" b="1" dirty="0"/>
              <a:t>71.4</a:t>
            </a:r>
            <a:r>
              <a:rPr lang="zh-CN" altLang="zh-CN" b="1" dirty="0"/>
              <a:t>℃，均位于芯子阵列中上部区域，</a:t>
            </a:r>
            <a:r>
              <a:rPr lang="zh-CN" altLang="zh-CN" b="1" dirty="0">
                <a:solidFill>
                  <a:srgbClr val="0070C0"/>
                </a:solidFill>
              </a:rPr>
              <a:t>较各自外壳最高温度分别高</a:t>
            </a:r>
            <a:r>
              <a:rPr lang="en-US" altLang="zh-CN" b="1" dirty="0">
                <a:solidFill>
                  <a:srgbClr val="0070C0"/>
                </a:solidFill>
              </a:rPr>
              <a:t>2.7</a:t>
            </a:r>
            <a:r>
              <a:rPr lang="zh-CN" altLang="zh-CN" b="1" dirty="0">
                <a:solidFill>
                  <a:srgbClr val="0070C0"/>
                </a:solidFill>
              </a:rPr>
              <a:t>℃、</a:t>
            </a:r>
            <a:r>
              <a:rPr lang="en-US" altLang="zh-CN" b="1" dirty="0">
                <a:solidFill>
                  <a:srgbClr val="0070C0"/>
                </a:solidFill>
              </a:rPr>
              <a:t>3.3</a:t>
            </a:r>
            <a:r>
              <a:rPr lang="zh-CN" altLang="zh-CN" b="1" dirty="0">
                <a:solidFill>
                  <a:srgbClr val="0070C0"/>
                </a:solidFill>
              </a:rPr>
              <a:t>℃、</a:t>
            </a:r>
            <a:r>
              <a:rPr lang="en-US" altLang="zh-CN" b="1" dirty="0">
                <a:solidFill>
                  <a:srgbClr val="0070C0"/>
                </a:solidFill>
              </a:rPr>
              <a:t>3.5</a:t>
            </a:r>
            <a:r>
              <a:rPr lang="zh-CN" altLang="zh-CN" b="1" dirty="0">
                <a:solidFill>
                  <a:srgbClr val="0070C0"/>
                </a:solidFill>
              </a:rPr>
              <a:t>℃、</a:t>
            </a:r>
            <a:r>
              <a:rPr lang="en-US" altLang="zh-CN" b="1" dirty="0">
                <a:solidFill>
                  <a:srgbClr val="0070C0"/>
                </a:solidFill>
              </a:rPr>
              <a:t>4.7</a:t>
            </a:r>
            <a:r>
              <a:rPr lang="zh-CN" altLang="zh-CN" b="1" dirty="0">
                <a:solidFill>
                  <a:srgbClr val="0070C0"/>
                </a:solidFill>
              </a:rPr>
              <a:t>℃和</a:t>
            </a:r>
            <a:r>
              <a:rPr lang="en-US" altLang="zh-CN" b="1" dirty="0">
                <a:solidFill>
                  <a:srgbClr val="0070C0"/>
                </a:solidFill>
              </a:rPr>
              <a:t>2.8</a:t>
            </a:r>
            <a:r>
              <a:rPr lang="zh-CN" altLang="zh-CN" b="1" dirty="0">
                <a:solidFill>
                  <a:srgbClr val="0070C0"/>
                </a:solidFill>
              </a:rPr>
              <a:t>℃</a:t>
            </a:r>
            <a:r>
              <a:rPr lang="zh-CN" altLang="en-US" b="1" dirty="0"/>
              <a:t>。</a:t>
            </a:r>
            <a:endParaRPr lang="en-US" altLang="zh-CN" b="1" dirty="0"/>
          </a:p>
          <a:p>
            <a:pPr>
              <a:lnSpc>
                <a:spcPct val="150000"/>
              </a:lnSpc>
            </a:pPr>
            <a:r>
              <a:rPr lang="zh-CN" altLang="zh-CN" b="1" dirty="0"/>
              <a:t>电极损耗越大</a:t>
            </a:r>
            <a:r>
              <a:rPr lang="en-US" altLang="zh-CN" b="1" dirty="0"/>
              <a:t>,</a:t>
            </a:r>
            <a:r>
              <a:rPr lang="zh-CN" altLang="zh-CN" b="1" dirty="0"/>
              <a:t>内外温差越显著</a:t>
            </a:r>
            <a:endParaRPr lang="zh-CN" altLang="en-US" b="1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D53B624-B7C6-2D29-CD24-96E1EF2312C0}"/>
              </a:ext>
            </a:extLst>
          </p:cNvPr>
          <p:cNvSpPr txBox="1"/>
          <p:nvPr/>
        </p:nvSpPr>
        <p:spPr>
          <a:xfrm>
            <a:off x="448351" y="236251"/>
            <a:ext cx="60985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zh-CN" dirty="0"/>
              <a:t>单元</a:t>
            </a:r>
            <a:r>
              <a:rPr lang="zh-CN" altLang="en-US" dirty="0"/>
              <a:t>内部温度场与高温区域解析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51E3474-1921-A7CF-6FF5-FA103040635A}"/>
              </a:ext>
            </a:extLst>
          </p:cNvPr>
          <p:cNvSpPr txBox="1"/>
          <p:nvPr/>
        </p:nvSpPr>
        <p:spPr>
          <a:xfrm>
            <a:off x="407355" y="974405"/>
            <a:ext cx="11632245" cy="7289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整机尺度模型可进一步解析母排温度、芯子阵列温度、内部高温区域及单个芯子的温度分布。由此可定量识别电容器内部热点位置、热量累积程度以及内外温差</a:t>
            </a:r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2AC6A82B-1B05-264D-FFAE-5D8E94106532}"/>
              </a:ext>
            </a:extLst>
          </p:cNvPr>
          <p:cNvSpPr/>
          <p:nvPr/>
        </p:nvSpPr>
        <p:spPr>
          <a:xfrm>
            <a:off x="5546809" y="1703387"/>
            <a:ext cx="5908591" cy="2767013"/>
          </a:xfrm>
          <a:prstGeom prst="roundRect">
            <a:avLst>
              <a:gd name="adj" fmla="val 3137"/>
            </a:avLst>
          </a:prstGeom>
          <a:noFill/>
          <a:ln w="10160">
            <a:solidFill>
              <a:srgbClr val="DDE4EC"/>
            </a:solidFill>
            <a:prstDash val="solid"/>
          </a:ln>
          <a:effectLst>
            <a:outerShdw blurRad="1905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7C26014-24D5-769B-0E47-317FB188447C}"/>
              </a:ext>
            </a:extLst>
          </p:cNvPr>
          <p:cNvSpPr txBox="1"/>
          <p:nvPr/>
        </p:nvSpPr>
        <p:spPr>
          <a:xfrm>
            <a:off x="1668734" y="3415488"/>
            <a:ext cx="16499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母排温度分布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B2561F5-5A50-D0D0-728A-3EBF77FDBCB5}"/>
              </a:ext>
            </a:extLst>
          </p:cNvPr>
          <p:cNvSpPr txBox="1"/>
          <p:nvPr/>
        </p:nvSpPr>
        <p:spPr>
          <a:xfrm>
            <a:off x="1558667" y="6330858"/>
            <a:ext cx="20904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芯子阵列温度分布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4C407E1-D58A-CA5D-4C8E-3E029291230F}"/>
              </a:ext>
            </a:extLst>
          </p:cNvPr>
          <p:cNvSpPr txBox="1"/>
          <p:nvPr/>
        </p:nvSpPr>
        <p:spPr>
          <a:xfrm>
            <a:off x="6546891" y="4123152"/>
            <a:ext cx="11112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高温区域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E4960C5-451F-CA9B-6A70-A9EE06F05BE3}"/>
              </a:ext>
            </a:extLst>
          </p:cNvPr>
          <p:cNvSpPr txBox="1"/>
          <p:nvPr/>
        </p:nvSpPr>
        <p:spPr>
          <a:xfrm>
            <a:off x="9281624" y="4145236"/>
            <a:ext cx="17335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单只芯子温度</a:t>
            </a:r>
          </a:p>
        </p:txBody>
      </p:sp>
    </p:spTree>
    <p:extLst>
      <p:ext uri="{BB962C8B-B14F-4D97-AF65-F5344CB8AC3E}">
        <p14:creationId xmlns:p14="http://schemas.microsoft.com/office/powerpoint/2010/main" val="2840440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9296D48C-4F8E-4612-BC6C-2D8D18D484F6}"/>
              </a:ext>
            </a:extLst>
          </p:cNvPr>
          <p:cNvSpPr txBox="1"/>
          <p:nvPr/>
        </p:nvSpPr>
        <p:spPr>
          <a:xfrm>
            <a:off x="1594083" y="1652017"/>
            <a:ext cx="10307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005AE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研究背景：</a:t>
            </a:r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新能源背景下的有机薄膜电容器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5E508C7-2D41-42E6-A054-6F6192DAAD14}"/>
              </a:ext>
            </a:extLst>
          </p:cNvPr>
          <p:cNvSpPr txBox="1"/>
          <p:nvPr/>
        </p:nvSpPr>
        <p:spPr>
          <a:xfrm>
            <a:off x="38636" y="1586913"/>
            <a:ext cx="1673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i="1" dirty="0">
                <a:ln>
                  <a:solidFill>
                    <a:srgbClr val="703881"/>
                  </a:solidFill>
                </a:ln>
                <a:solidFill>
                  <a:srgbClr val="995CA3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01</a:t>
            </a:r>
            <a:endParaRPr lang="zh-CN" altLang="en-US" sz="3200" b="1" i="1" dirty="0">
              <a:ln>
                <a:solidFill>
                  <a:srgbClr val="703881"/>
                </a:solidFill>
              </a:ln>
              <a:solidFill>
                <a:srgbClr val="995CA3"/>
              </a:solidFill>
              <a:latin typeface="思源宋体 Heavy" panose="02020900000000000000" pitchFamily="18" charset="-122"/>
              <a:ea typeface="思源宋体 Heavy" panose="02020900000000000000" pitchFamily="18" charset="-122"/>
              <a:cs typeface="+mn-ea"/>
              <a:sym typeface="+mn-lt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41E3FB71-28CA-4727-B912-72C8101A8C9A}"/>
              </a:ext>
            </a:extLst>
          </p:cNvPr>
          <p:cNvCxnSpPr>
            <a:cxnSpLocks/>
          </p:cNvCxnSpPr>
          <p:nvPr/>
        </p:nvCxnSpPr>
        <p:spPr>
          <a:xfrm>
            <a:off x="1833887" y="2316920"/>
            <a:ext cx="953210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0B5DE992-2D5F-4E09-9560-F609A4719140}"/>
              </a:ext>
            </a:extLst>
          </p:cNvPr>
          <p:cNvSpPr txBox="1"/>
          <p:nvPr/>
        </p:nvSpPr>
        <p:spPr>
          <a:xfrm>
            <a:off x="1673120" y="2841439"/>
            <a:ext cx="10474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5AE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算得准：</a:t>
            </a:r>
            <a:r>
              <a:rPr lang="en-US" altLang="zh-CN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COMSOL</a:t>
            </a:r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多物理场耦合驱动的跨尺度性能精准预测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B1568EA-F337-4683-A6FD-02C985D5D8F3}"/>
              </a:ext>
            </a:extLst>
          </p:cNvPr>
          <p:cNvSpPr txBox="1"/>
          <p:nvPr/>
        </p:nvSpPr>
        <p:spPr>
          <a:xfrm>
            <a:off x="1711757" y="4054142"/>
            <a:ext cx="10474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5AE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看得见：</a:t>
            </a:r>
            <a:r>
              <a:rPr lang="en-US" altLang="zh-CN" sz="2800" b="1" dirty="0">
                <a:solidFill>
                  <a:srgbClr val="005AE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COMSOL</a:t>
            </a:r>
            <a:r>
              <a:rPr lang="zh-CN" altLang="en-US" sz="2800" b="1" dirty="0">
                <a:solidFill>
                  <a:srgbClr val="005AE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自定义</a:t>
            </a:r>
            <a:r>
              <a:rPr lang="en-US" altLang="zh-CN" sz="2800" b="1" dirty="0">
                <a:solidFill>
                  <a:srgbClr val="005AE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PDE</a:t>
            </a:r>
            <a:r>
              <a:rPr lang="zh-CN" altLang="en-US" sz="2800" b="1" dirty="0">
                <a:solidFill>
                  <a:srgbClr val="005AE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驱动的微观失效演化过程模拟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596F37B-DDE5-444E-9F79-6872EC4536C3}"/>
              </a:ext>
            </a:extLst>
          </p:cNvPr>
          <p:cNvSpPr txBox="1"/>
          <p:nvPr/>
        </p:nvSpPr>
        <p:spPr>
          <a:xfrm>
            <a:off x="1673120" y="5233062"/>
            <a:ext cx="9024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5AE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未来已来：</a:t>
            </a:r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从仿真到物理信息</a:t>
            </a:r>
            <a:r>
              <a:rPr lang="en-US" altLang="zh-CN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AI</a:t>
            </a:r>
            <a:endParaRPr lang="zh-CN" altLang="en-US" sz="28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34A84699-268F-4134-BA43-E457EBDD5192}"/>
              </a:ext>
            </a:extLst>
          </p:cNvPr>
          <p:cNvCxnSpPr>
            <a:cxnSpLocks/>
          </p:cNvCxnSpPr>
          <p:nvPr/>
        </p:nvCxnSpPr>
        <p:spPr>
          <a:xfrm>
            <a:off x="1795251" y="3557771"/>
            <a:ext cx="9570741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C3937FE5-9C29-408A-ACCE-12169BE11BDE}"/>
              </a:ext>
            </a:extLst>
          </p:cNvPr>
          <p:cNvCxnSpPr>
            <a:cxnSpLocks/>
          </p:cNvCxnSpPr>
          <p:nvPr/>
        </p:nvCxnSpPr>
        <p:spPr>
          <a:xfrm>
            <a:off x="1795251" y="4830997"/>
            <a:ext cx="963474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椭圆 39">
            <a:extLst>
              <a:ext uri="{FF2B5EF4-FFF2-40B4-BE49-F238E27FC236}">
                <a16:creationId xmlns:a16="http://schemas.microsoft.com/office/drawing/2014/main" id="{1049D824-83DC-4D17-8F0F-F2C64F727299}"/>
              </a:ext>
            </a:extLst>
          </p:cNvPr>
          <p:cNvSpPr/>
          <p:nvPr/>
        </p:nvSpPr>
        <p:spPr>
          <a:xfrm>
            <a:off x="543132" y="1512813"/>
            <a:ext cx="751945" cy="75194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6433442-9D56-4957-ADCE-E7E9D0BC75BA}"/>
              </a:ext>
            </a:extLst>
          </p:cNvPr>
          <p:cNvSpPr txBox="1"/>
          <p:nvPr/>
        </p:nvSpPr>
        <p:spPr>
          <a:xfrm>
            <a:off x="0" y="2783594"/>
            <a:ext cx="1673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i="1" dirty="0">
                <a:ln>
                  <a:solidFill>
                    <a:srgbClr val="703881"/>
                  </a:solidFill>
                </a:ln>
                <a:solidFill>
                  <a:srgbClr val="995CA3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02</a:t>
            </a:r>
            <a:endParaRPr lang="zh-CN" altLang="en-US" sz="3200" b="1" i="1" dirty="0">
              <a:ln>
                <a:solidFill>
                  <a:srgbClr val="703881"/>
                </a:solidFill>
              </a:ln>
              <a:solidFill>
                <a:srgbClr val="995CA3"/>
              </a:solidFill>
              <a:latin typeface="思源宋体 Heavy" panose="02020900000000000000" pitchFamily="18" charset="-122"/>
              <a:ea typeface="思源宋体 Heavy" panose="02020900000000000000" pitchFamily="18" charset="-122"/>
              <a:cs typeface="+mn-ea"/>
              <a:sym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F23A35A7-86F9-4A50-8EF3-1ADD56A4AA6A}"/>
              </a:ext>
            </a:extLst>
          </p:cNvPr>
          <p:cNvSpPr txBox="1"/>
          <p:nvPr/>
        </p:nvSpPr>
        <p:spPr>
          <a:xfrm>
            <a:off x="38635" y="4007016"/>
            <a:ext cx="1673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i="1" dirty="0">
                <a:ln>
                  <a:solidFill>
                    <a:srgbClr val="703881"/>
                  </a:solidFill>
                </a:ln>
                <a:solidFill>
                  <a:srgbClr val="995CA3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03</a:t>
            </a:r>
            <a:endParaRPr lang="zh-CN" altLang="en-US" sz="3200" b="1" i="1" dirty="0">
              <a:ln>
                <a:solidFill>
                  <a:srgbClr val="703881"/>
                </a:solidFill>
              </a:ln>
              <a:solidFill>
                <a:srgbClr val="995CA3"/>
              </a:solidFill>
              <a:latin typeface="思源宋体 Heavy" panose="02020900000000000000" pitchFamily="18" charset="-122"/>
              <a:ea typeface="思源宋体 Heavy" panose="02020900000000000000" pitchFamily="18" charset="-122"/>
              <a:cs typeface="+mn-ea"/>
              <a:sym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D9A0670C-E430-4BEF-B23D-2AA2708AF6E2}"/>
              </a:ext>
            </a:extLst>
          </p:cNvPr>
          <p:cNvSpPr txBox="1"/>
          <p:nvPr/>
        </p:nvSpPr>
        <p:spPr>
          <a:xfrm>
            <a:off x="38634" y="5221912"/>
            <a:ext cx="1673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i="1" dirty="0">
                <a:ln>
                  <a:solidFill>
                    <a:srgbClr val="703881"/>
                  </a:solidFill>
                </a:ln>
                <a:solidFill>
                  <a:srgbClr val="995CA3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04</a:t>
            </a:r>
            <a:endParaRPr lang="zh-CN" altLang="en-US" sz="3200" b="1" i="1" dirty="0">
              <a:ln>
                <a:solidFill>
                  <a:srgbClr val="703881"/>
                </a:solidFill>
              </a:ln>
              <a:solidFill>
                <a:srgbClr val="995CA3"/>
              </a:solidFill>
              <a:latin typeface="思源宋体 Heavy" panose="02020900000000000000" pitchFamily="18" charset="-122"/>
              <a:ea typeface="思源宋体 Heavy" panose="02020900000000000000" pitchFamily="18" charset="-122"/>
              <a:cs typeface="+mn-ea"/>
              <a:sym typeface="+mn-lt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D628401B-1847-4BF5-AA22-AFB38449EA3A}"/>
              </a:ext>
            </a:extLst>
          </p:cNvPr>
          <p:cNvCxnSpPr>
            <a:cxnSpLocks/>
          </p:cNvCxnSpPr>
          <p:nvPr/>
        </p:nvCxnSpPr>
        <p:spPr>
          <a:xfrm>
            <a:off x="1795251" y="5974980"/>
            <a:ext cx="96027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>
            <a:extLst>
              <a:ext uri="{FF2B5EF4-FFF2-40B4-BE49-F238E27FC236}">
                <a16:creationId xmlns:a16="http://schemas.microsoft.com/office/drawing/2014/main" id="{7A262DD7-5DDF-0B73-CB4E-3FE7A9138F36}"/>
              </a:ext>
            </a:extLst>
          </p:cNvPr>
          <p:cNvSpPr/>
          <p:nvPr/>
        </p:nvSpPr>
        <p:spPr>
          <a:xfrm>
            <a:off x="543132" y="2700008"/>
            <a:ext cx="751945" cy="75194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2321C26F-5B5C-31C9-B55D-830DFFEC7CE4}"/>
              </a:ext>
            </a:extLst>
          </p:cNvPr>
          <p:cNvSpPr/>
          <p:nvPr/>
        </p:nvSpPr>
        <p:spPr>
          <a:xfrm>
            <a:off x="543132" y="3928735"/>
            <a:ext cx="751945" cy="75194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E135873D-42A4-5154-DFD6-D6B746CDE919}"/>
              </a:ext>
            </a:extLst>
          </p:cNvPr>
          <p:cNvSpPr/>
          <p:nvPr/>
        </p:nvSpPr>
        <p:spPr>
          <a:xfrm>
            <a:off x="543132" y="5138328"/>
            <a:ext cx="751945" cy="75194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210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2" grpId="0"/>
      <p:bldP spid="44" grpId="0"/>
      <p:bldP spid="4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58285820-69E1-184C-5F5C-C3EE44F8A0E8}"/>
              </a:ext>
            </a:extLst>
          </p:cNvPr>
          <p:cNvSpPr/>
          <p:nvPr/>
        </p:nvSpPr>
        <p:spPr>
          <a:xfrm>
            <a:off x="212899" y="3815416"/>
            <a:ext cx="11632526" cy="8593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9F9C83F-855F-0BFA-1EDB-2FB4AA001EBA}"/>
              </a:ext>
            </a:extLst>
          </p:cNvPr>
          <p:cNvSpPr txBox="1"/>
          <p:nvPr/>
        </p:nvSpPr>
        <p:spPr>
          <a:xfrm>
            <a:off x="448351" y="236251"/>
            <a:ext cx="60985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金属化薄膜电容器自愈机理解释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EBE04C3-BE6E-000B-E458-0822AB1C1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69" b="13649"/>
          <a:stretch/>
        </p:blipFill>
        <p:spPr>
          <a:xfrm>
            <a:off x="212899" y="988666"/>
            <a:ext cx="11600035" cy="279107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77842F8-9D9E-1D0B-6613-6318C1FD4DA6}"/>
              </a:ext>
            </a:extLst>
          </p:cNvPr>
          <p:cNvSpPr txBox="1"/>
          <p:nvPr/>
        </p:nvSpPr>
        <p:spPr>
          <a:xfrm>
            <a:off x="510556" y="4120757"/>
            <a:ext cx="23486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电场均匀，电压稳定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7D1D3FC-9B0D-1B56-1642-3866887A3F66}"/>
              </a:ext>
            </a:extLst>
          </p:cNvPr>
          <p:cNvSpPr txBox="1"/>
          <p:nvPr/>
        </p:nvSpPr>
        <p:spPr>
          <a:xfrm>
            <a:off x="3615801" y="3921920"/>
            <a:ext cx="23394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缺陷导致局部电场集中，形成击穿通道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DA0EAD6-A7DF-B8D7-D4F5-6A790A4A52E8}"/>
              </a:ext>
            </a:extLst>
          </p:cNvPr>
          <p:cNvSpPr txBox="1"/>
          <p:nvPr/>
        </p:nvSpPr>
        <p:spPr>
          <a:xfrm>
            <a:off x="6279924" y="3921919"/>
            <a:ext cx="26426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产生局部高温，使附近金属层快速蒸发清除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0A2627C-AF1D-CB27-024A-002955CF92EF}"/>
              </a:ext>
            </a:extLst>
          </p:cNvPr>
          <p:cNvSpPr txBox="1"/>
          <p:nvPr/>
        </p:nvSpPr>
        <p:spPr>
          <a:xfrm>
            <a:off x="9254722" y="3921919"/>
            <a:ext cx="2565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形成绝缘清除区，绝缘恢复，有极小电容损失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783B5733-9D55-6C8A-CEEE-1397BBED4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1971" y="4851023"/>
            <a:ext cx="6299329" cy="1205637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73907CD4-5235-C374-DCE0-64FBDE8D448E}"/>
              </a:ext>
            </a:extLst>
          </p:cNvPr>
          <p:cNvSpPr txBox="1"/>
          <p:nvPr/>
        </p:nvSpPr>
        <p:spPr>
          <a:xfrm>
            <a:off x="3847717" y="6171984"/>
            <a:ext cx="34487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自愈能量、自愈面积、自愈机制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11C6E149-D972-1D54-6209-0450C2D648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351" y="4911436"/>
            <a:ext cx="4513823" cy="110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031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50A19BB4-B1FC-3D82-C185-2711C354684F}"/>
              </a:ext>
            </a:extLst>
          </p:cNvPr>
          <p:cNvSpPr/>
          <p:nvPr/>
        </p:nvSpPr>
        <p:spPr>
          <a:xfrm>
            <a:off x="4163395" y="1359903"/>
            <a:ext cx="4670425" cy="9742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07AE443-DDCF-FEA7-3F75-C71F44682A86}"/>
              </a:ext>
            </a:extLst>
          </p:cNvPr>
          <p:cNvSpPr txBox="1"/>
          <p:nvPr/>
        </p:nvSpPr>
        <p:spPr>
          <a:xfrm>
            <a:off x="660246" y="223350"/>
            <a:ext cx="61164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8130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金属化薄膜自愈过程温度驱动相场模型</a:t>
            </a:r>
          </a:p>
        </p:txBody>
      </p:sp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780E438F-C6A0-1AFC-F18D-1A7FCFC578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9035031"/>
              </p:ext>
            </p:extLst>
          </p:nvPr>
        </p:nvGraphicFramePr>
        <p:xfrm>
          <a:off x="711033" y="1486132"/>
          <a:ext cx="2446297" cy="501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Equation" r:id="rId3" imgW="1123625" imgH="230233" progId="Equation.DSMT4">
                  <p:embed/>
                </p:oleObj>
              </mc:Choice>
              <mc:Fallback>
                <p:oleObj name="Equation" r:id="rId3" imgW="1123625" imgH="23023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11033" y="1486132"/>
                        <a:ext cx="2446297" cy="5010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E5F8380D-6A80-B511-D754-6F66618E1889}"/>
              </a:ext>
            </a:extLst>
          </p:cNvPr>
          <p:cNvSpPr txBox="1"/>
          <p:nvPr/>
        </p:nvSpPr>
        <p:spPr>
          <a:xfrm>
            <a:off x="242093" y="1011761"/>
            <a:ext cx="16920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定义相场变量：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3DD628A-3B30-FD87-8EEC-0C12FD737650}"/>
              </a:ext>
            </a:extLst>
          </p:cNvPr>
          <p:cNvSpPr txBox="1"/>
          <p:nvPr/>
        </p:nvSpPr>
        <p:spPr>
          <a:xfrm>
            <a:off x="157222" y="2108133"/>
            <a:ext cx="16920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其中：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088C2FB7-F266-0BBF-0341-25DCB80FC0A5}"/>
              </a:ext>
            </a:extLst>
          </p:cNvPr>
          <p:cNvGrpSpPr/>
          <p:nvPr/>
        </p:nvGrpSpPr>
        <p:grpSpPr>
          <a:xfrm>
            <a:off x="948113" y="2120158"/>
            <a:ext cx="2940400" cy="647225"/>
            <a:chOff x="315126" y="2959444"/>
            <a:chExt cx="2940400" cy="647225"/>
          </a:xfrm>
        </p:grpSpPr>
        <p:graphicFrame>
          <p:nvGraphicFramePr>
            <p:cNvPr id="11" name="对象 10">
              <a:extLst>
                <a:ext uri="{FF2B5EF4-FFF2-40B4-BE49-F238E27FC236}">
                  <a16:creationId xmlns:a16="http://schemas.microsoft.com/office/drawing/2014/main" id="{626728A0-CA08-C60D-90A2-791795F4D1C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49956928"/>
                </p:ext>
              </p:extLst>
            </p:nvPr>
          </p:nvGraphicFramePr>
          <p:xfrm>
            <a:off x="315126" y="3002613"/>
            <a:ext cx="477548" cy="2934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5" name="Equation" r:id="rId5" imgW="374542" imgH="230233" progId="Equation.DSMT4">
                    <p:embed/>
                  </p:oleObj>
                </mc:Choice>
                <mc:Fallback>
                  <p:oleObj name="Equation" r:id="rId5" imgW="374542" imgH="230233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15126" y="3002613"/>
                          <a:ext cx="477548" cy="29340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对象 11">
              <a:extLst>
                <a:ext uri="{FF2B5EF4-FFF2-40B4-BE49-F238E27FC236}">
                  <a16:creationId xmlns:a16="http://schemas.microsoft.com/office/drawing/2014/main" id="{5F21BF34-9163-EF6C-2E35-76B7670F258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03398588"/>
                </p:ext>
              </p:extLst>
            </p:nvPr>
          </p:nvGraphicFramePr>
          <p:xfrm>
            <a:off x="315126" y="3297260"/>
            <a:ext cx="504403" cy="2879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6" name="Equation" r:id="rId7" imgW="403132" imgH="230233" progId="Equation.DSMT4">
                    <p:embed/>
                  </p:oleObj>
                </mc:Choice>
                <mc:Fallback>
                  <p:oleObj name="Equation" r:id="rId7" imgW="403132" imgH="230233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15126" y="3297260"/>
                          <a:ext cx="504403" cy="28794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FCD4FFC-D426-887A-7AAB-B186CB3AA9E5}"/>
                </a:ext>
              </a:extLst>
            </p:cNvPr>
            <p:cNvSpPr txBox="1"/>
            <p:nvPr/>
          </p:nvSpPr>
          <p:spPr>
            <a:xfrm>
              <a:off x="899211" y="2959444"/>
              <a:ext cx="235631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金属电极完整状态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12A3F5B-0AAD-4A6B-181E-7E070A608FC0}"/>
                </a:ext>
              </a:extLst>
            </p:cNvPr>
            <p:cNvSpPr txBox="1"/>
            <p:nvPr/>
          </p:nvSpPr>
          <p:spPr>
            <a:xfrm>
              <a:off x="892175" y="3268115"/>
              <a:ext cx="231222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金属电极清除状态</a:t>
              </a:r>
            </a:p>
          </p:txBody>
        </p:sp>
      </p:grpSp>
      <p:graphicFrame>
        <p:nvGraphicFramePr>
          <p:cNvPr id="17" name="对象 16">
            <a:extLst>
              <a:ext uri="{FF2B5EF4-FFF2-40B4-BE49-F238E27FC236}">
                <a16:creationId xmlns:a16="http://schemas.microsoft.com/office/drawing/2014/main" id="{704F90FF-0C19-412C-8712-842061894A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9096478"/>
              </p:ext>
            </p:extLst>
          </p:nvPr>
        </p:nvGraphicFramePr>
        <p:xfrm>
          <a:off x="4691668" y="1493320"/>
          <a:ext cx="3777119" cy="7201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Equation" r:id="rId9" imgW="2723084" imgH="518432" progId="Equation.DSMT4">
                  <p:embed/>
                </p:oleObj>
              </mc:Choice>
              <mc:Fallback>
                <p:oleObj name="Equation" r:id="rId9" imgW="2723084" imgH="51843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91668" y="1493320"/>
                        <a:ext cx="3777119" cy="7201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" name="组合 30">
            <a:extLst>
              <a:ext uri="{FF2B5EF4-FFF2-40B4-BE49-F238E27FC236}">
                <a16:creationId xmlns:a16="http://schemas.microsoft.com/office/drawing/2014/main" id="{790A5CF3-58BA-1695-EFED-4F5CE366FC1B}"/>
              </a:ext>
            </a:extLst>
          </p:cNvPr>
          <p:cNvGrpSpPr/>
          <p:nvPr/>
        </p:nvGrpSpPr>
        <p:grpSpPr>
          <a:xfrm>
            <a:off x="9568238" y="1526200"/>
            <a:ext cx="2378465" cy="1085601"/>
            <a:chOff x="406629" y="5054447"/>
            <a:chExt cx="2378465" cy="1085601"/>
          </a:xfrm>
        </p:grpSpPr>
        <p:graphicFrame>
          <p:nvGraphicFramePr>
            <p:cNvPr id="18" name="对象 17">
              <a:extLst>
                <a:ext uri="{FF2B5EF4-FFF2-40B4-BE49-F238E27FC236}">
                  <a16:creationId xmlns:a16="http://schemas.microsoft.com/office/drawing/2014/main" id="{27070CCF-DE84-0112-2DF7-384D81D90C2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26716450"/>
                </p:ext>
              </p:extLst>
            </p:nvPr>
          </p:nvGraphicFramePr>
          <p:xfrm>
            <a:off x="561023" y="5059398"/>
            <a:ext cx="388169" cy="3158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8" name="Equation" r:id="rId11" imgW="230361" imgH="186962" progId="Equation.DSMT4">
                    <p:embed/>
                  </p:oleObj>
                </mc:Choice>
                <mc:Fallback>
                  <p:oleObj name="Equation" r:id="rId11" imgW="230361" imgH="186962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561023" y="5059398"/>
                          <a:ext cx="388169" cy="31589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对象 18">
              <a:extLst>
                <a:ext uri="{FF2B5EF4-FFF2-40B4-BE49-F238E27FC236}">
                  <a16:creationId xmlns:a16="http://schemas.microsoft.com/office/drawing/2014/main" id="{AA01CB97-FC0D-32A1-0147-96D72CBC565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64806836"/>
                </p:ext>
              </p:extLst>
            </p:nvPr>
          </p:nvGraphicFramePr>
          <p:xfrm>
            <a:off x="585706" y="5406444"/>
            <a:ext cx="284631" cy="3127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9" name="Equation" r:id="rId13" imgW="143772" imgH="158387" progId="Equation.DSMT4">
                    <p:embed/>
                  </p:oleObj>
                </mc:Choice>
                <mc:Fallback>
                  <p:oleObj name="Equation" r:id="rId13" imgW="143772" imgH="158387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585706" y="5406444"/>
                          <a:ext cx="284631" cy="31278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对象 19">
              <a:extLst>
                <a:ext uri="{FF2B5EF4-FFF2-40B4-BE49-F238E27FC236}">
                  <a16:creationId xmlns:a16="http://schemas.microsoft.com/office/drawing/2014/main" id="{4CB9EB52-93E1-745A-6370-77BC22E29E0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72918682"/>
                </p:ext>
              </p:extLst>
            </p:nvPr>
          </p:nvGraphicFramePr>
          <p:xfrm>
            <a:off x="602968" y="5730757"/>
            <a:ext cx="273696" cy="409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0" name="Equation" r:id="rId15" imgW="172771" imgH="259216" progId="Equation.DSMT4">
                    <p:embed/>
                  </p:oleObj>
                </mc:Choice>
                <mc:Fallback>
                  <p:oleObj name="Equation" r:id="rId15" imgW="172771" imgH="259216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602968" y="5730757"/>
                          <a:ext cx="273696" cy="40929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930049F5-17E9-2634-D3C5-D02D0849EF53}"/>
                </a:ext>
              </a:extLst>
            </p:cNvPr>
            <p:cNvSpPr txBox="1"/>
            <p:nvPr/>
          </p:nvSpPr>
          <p:spPr>
            <a:xfrm>
              <a:off x="897324" y="5054447"/>
              <a:ext cx="154886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/>
                <a:t>相场迁移率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AAC57DCE-0528-BCC5-E3FD-735E212954CB}"/>
                </a:ext>
              </a:extLst>
            </p:cNvPr>
            <p:cNvSpPr txBox="1"/>
            <p:nvPr/>
          </p:nvSpPr>
          <p:spPr>
            <a:xfrm>
              <a:off x="897323" y="5379182"/>
              <a:ext cx="188777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/>
                <a:t>界面宽度参数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52B9C4E-F64C-C239-9B2D-0CC2E60A3C92}"/>
                </a:ext>
              </a:extLst>
            </p:cNvPr>
            <p:cNvSpPr txBox="1"/>
            <p:nvPr/>
          </p:nvSpPr>
          <p:spPr>
            <a:xfrm>
              <a:off x="897323" y="5739609"/>
              <a:ext cx="176900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/>
                <a:t>金属清除临界温度</a:t>
              </a:r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F944BB1B-4A38-F5F5-EDD0-FDD75237F36E}"/>
                </a:ext>
              </a:extLst>
            </p:cNvPr>
            <p:cNvSpPr/>
            <p:nvPr/>
          </p:nvSpPr>
          <p:spPr>
            <a:xfrm>
              <a:off x="406629" y="5193605"/>
              <a:ext cx="116657" cy="116657"/>
            </a:xfrm>
            <a:prstGeom prst="ellipse">
              <a:avLst/>
            </a:prstGeom>
            <a:gradFill>
              <a:gsLst>
                <a:gs pos="0">
                  <a:srgbClr val="C83272"/>
                </a:gs>
                <a:gs pos="35000">
                  <a:srgbClr val="670876"/>
                </a:gs>
                <a:gs pos="72000">
                  <a:srgbClr val="660974"/>
                </a:gs>
                <a:gs pos="100000">
                  <a:srgbClr val="660974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E8D314FF-BDCE-82F4-3482-98D6A22DFCF6}"/>
                </a:ext>
              </a:extLst>
            </p:cNvPr>
            <p:cNvSpPr/>
            <p:nvPr/>
          </p:nvSpPr>
          <p:spPr>
            <a:xfrm>
              <a:off x="406629" y="5520218"/>
              <a:ext cx="116657" cy="116657"/>
            </a:xfrm>
            <a:prstGeom prst="ellipse">
              <a:avLst/>
            </a:prstGeom>
            <a:gradFill>
              <a:gsLst>
                <a:gs pos="0">
                  <a:srgbClr val="C83272"/>
                </a:gs>
                <a:gs pos="35000">
                  <a:srgbClr val="670876"/>
                </a:gs>
                <a:gs pos="72000">
                  <a:srgbClr val="660974"/>
                </a:gs>
                <a:gs pos="100000">
                  <a:srgbClr val="660974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6CBED1E5-227A-2555-3D04-7B4BE8D5BF89}"/>
                </a:ext>
              </a:extLst>
            </p:cNvPr>
            <p:cNvSpPr/>
            <p:nvPr/>
          </p:nvSpPr>
          <p:spPr>
            <a:xfrm>
              <a:off x="406629" y="5855361"/>
              <a:ext cx="116657" cy="116657"/>
            </a:xfrm>
            <a:prstGeom prst="ellipse">
              <a:avLst/>
            </a:prstGeom>
            <a:gradFill>
              <a:gsLst>
                <a:gs pos="0">
                  <a:srgbClr val="C83272"/>
                </a:gs>
                <a:gs pos="35000">
                  <a:srgbClr val="670876"/>
                </a:gs>
                <a:gs pos="72000">
                  <a:srgbClr val="660974"/>
                </a:gs>
                <a:gs pos="100000">
                  <a:srgbClr val="660974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33BD46C9-9634-D9FE-C14C-2EF50CB038FF}"/>
              </a:ext>
            </a:extLst>
          </p:cNvPr>
          <p:cNvSpPr txBox="1"/>
          <p:nvPr/>
        </p:nvSpPr>
        <p:spPr>
          <a:xfrm>
            <a:off x="6030239" y="2465670"/>
            <a:ext cx="14044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界面扩散项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16668A0C-8E58-7DE6-1C3D-315236A5902B}"/>
              </a:ext>
            </a:extLst>
          </p:cNvPr>
          <p:cNvSpPr txBox="1"/>
          <p:nvPr/>
        </p:nvSpPr>
        <p:spPr>
          <a:xfrm>
            <a:off x="4649554" y="2453467"/>
            <a:ext cx="13874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双稳态势能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CD2ECBF-3C62-8318-F949-5082FD2E08D4}"/>
              </a:ext>
            </a:extLst>
          </p:cNvPr>
          <p:cNvSpPr txBox="1"/>
          <p:nvPr/>
        </p:nvSpPr>
        <p:spPr>
          <a:xfrm>
            <a:off x="4274607" y="918928"/>
            <a:ext cx="21326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Allen-Cahn</a:t>
            </a:r>
            <a:r>
              <a:rPr lang="zh-CN" altLang="en-US" dirty="0"/>
              <a:t>形式</a:t>
            </a:r>
          </a:p>
        </p:txBody>
      </p:sp>
      <p:sp>
        <p:nvSpPr>
          <p:cNvPr id="39" name="箭头: 右 38">
            <a:extLst>
              <a:ext uri="{FF2B5EF4-FFF2-40B4-BE49-F238E27FC236}">
                <a16:creationId xmlns:a16="http://schemas.microsoft.com/office/drawing/2014/main" id="{C79BF5CD-D6EA-7641-58C2-A5E9EFF97016}"/>
              </a:ext>
            </a:extLst>
          </p:cNvPr>
          <p:cNvSpPr/>
          <p:nvPr/>
        </p:nvSpPr>
        <p:spPr>
          <a:xfrm>
            <a:off x="3509433" y="1782015"/>
            <a:ext cx="327950" cy="241518"/>
          </a:xfrm>
          <a:prstGeom prst="rightArrow">
            <a:avLst/>
          </a:prstGeom>
          <a:gradFill>
            <a:gsLst>
              <a:gs pos="0">
                <a:srgbClr val="C83272"/>
              </a:gs>
              <a:gs pos="35000">
                <a:srgbClr val="670876"/>
              </a:gs>
              <a:gs pos="72000">
                <a:srgbClr val="660974"/>
              </a:gs>
              <a:gs pos="100000">
                <a:srgbClr val="66097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3" name="图片 52">
            <a:extLst>
              <a:ext uri="{FF2B5EF4-FFF2-40B4-BE49-F238E27FC236}">
                <a16:creationId xmlns:a16="http://schemas.microsoft.com/office/drawing/2014/main" id="{54D726F7-FC44-666C-8723-9F7A10AAA61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390" y="3094750"/>
            <a:ext cx="7707848" cy="3539900"/>
          </a:xfrm>
          <a:prstGeom prst="rect">
            <a:avLst/>
          </a:prstGeom>
        </p:spPr>
      </p:pic>
      <p:sp>
        <p:nvSpPr>
          <p:cNvPr id="54" name="文本框 53">
            <a:extLst>
              <a:ext uri="{FF2B5EF4-FFF2-40B4-BE49-F238E27FC236}">
                <a16:creationId xmlns:a16="http://schemas.microsoft.com/office/drawing/2014/main" id="{A73651D2-5B4F-7AD9-B7B4-A4957F85A51E}"/>
              </a:ext>
            </a:extLst>
          </p:cNvPr>
          <p:cNvSpPr txBox="1"/>
          <p:nvPr/>
        </p:nvSpPr>
        <p:spPr>
          <a:xfrm>
            <a:off x="7379710" y="2449874"/>
            <a:ext cx="14044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温度驱动项</a:t>
            </a:r>
          </a:p>
        </p:txBody>
      </p:sp>
    </p:spTree>
    <p:extLst>
      <p:ext uri="{BB962C8B-B14F-4D97-AF65-F5344CB8AC3E}">
        <p14:creationId xmlns:p14="http://schemas.microsoft.com/office/powerpoint/2010/main" val="8154313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9296D48C-4F8E-4612-BC6C-2D8D18D484F6}"/>
              </a:ext>
            </a:extLst>
          </p:cNvPr>
          <p:cNvSpPr txBox="1"/>
          <p:nvPr/>
        </p:nvSpPr>
        <p:spPr>
          <a:xfrm>
            <a:off x="1594083" y="1652017"/>
            <a:ext cx="10307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005AE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研究背景：</a:t>
            </a:r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新能源背景下的有机薄膜电容器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5E508C7-2D41-42E6-A054-6F6192DAAD14}"/>
              </a:ext>
            </a:extLst>
          </p:cNvPr>
          <p:cNvSpPr txBox="1"/>
          <p:nvPr/>
        </p:nvSpPr>
        <p:spPr>
          <a:xfrm>
            <a:off x="38636" y="1586913"/>
            <a:ext cx="1673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i="1" dirty="0">
                <a:ln>
                  <a:solidFill>
                    <a:srgbClr val="703881"/>
                  </a:solidFill>
                </a:ln>
                <a:solidFill>
                  <a:srgbClr val="995CA3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01</a:t>
            </a:r>
            <a:endParaRPr lang="zh-CN" altLang="en-US" sz="3200" b="1" i="1" dirty="0">
              <a:ln>
                <a:solidFill>
                  <a:srgbClr val="703881"/>
                </a:solidFill>
              </a:ln>
              <a:solidFill>
                <a:srgbClr val="995CA3"/>
              </a:solidFill>
              <a:latin typeface="思源宋体 Heavy" panose="02020900000000000000" pitchFamily="18" charset="-122"/>
              <a:ea typeface="思源宋体 Heavy" panose="02020900000000000000" pitchFamily="18" charset="-122"/>
              <a:cs typeface="+mn-ea"/>
              <a:sym typeface="+mn-lt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41E3FB71-28CA-4727-B912-72C8101A8C9A}"/>
              </a:ext>
            </a:extLst>
          </p:cNvPr>
          <p:cNvCxnSpPr>
            <a:cxnSpLocks/>
          </p:cNvCxnSpPr>
          <p:nvPr/>
        </p:nvCxnSpPr>
        <p:spPr>
          <a:xfrm>
            <a:off x="1833887" y="2316920"/>
            <a:ext cx="953210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0B5DE992-2D5F-4E09-9560-F609A4719140}"/>
              </a:ext>
            </a:extLst>
          </p:cNvPr>
          <p:cNvSpPr txBox="1"/>
          <p:nvPr/>
        </p:nvSpPr>
        <p:spPr>
          <a:xfrm>
            <a:off x="1673120" y="2841439"/>
            <a:ext cx="10474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5AE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算得准：</a:t>
            </a:r>
            <a:r>
              <a:rPr lang="en-US" altLang="zh-CN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COMSOL</a:t>
            </a:r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多物理场耦合驱动的跨尺度性能精准预测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B1568EA-F337-4683-A6FD-02C985D5D8F3}"/>
              </a:ext>
            </a:extLst>
          </p:cNvPr>
          <p:cNvSpPr txBox="1"/>
          <p:nvPr/>
        </p:nvSpPr>
        <p:spPr>
          <a:xfrm>
            <a:off x="1711757" y="4054142"/>
            <a:ext cx="10474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5AE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看得见：</a:t>
            </a:r>
            <a:r>
              <a:rPr lang="en-US" altLang="zh-CN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COMSOL</a:t>
            </a:r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自定义</a:t>
            </a:r>
            <a:r>
              <a:rPr lang="en-US" altLang="zh-CN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PDE</a:t>
            </a:r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驱动的微观失效演化过程模拟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596F37B-DDE5-444E-9F79-6872EC4536C3}"/>
              </a:ext>
            </a:extLst>
          </p:cNvPr>
          <p:cNvSpPr txBox="1"/>
          <p:nvPr/>
        </p:nvSpPr>
        <p:spPr>
          <a:xfrm>
            <a:off x="1673120" y="5233062"/>
            <a:ext cx="9024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5AE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未来已来：从仿真到物理信息</a:t>
            </a:r>
            <a:r>
              <a:rPr lang="en-US" altLang="zh-CN" sz="2800" b="1" dirty="0">
                <a:solidFill>
                  <a:srgbClr val="005AE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AI</a:t>
            </a:r>
            <a:endParaRPr lang="zh-CN" altLang="en-US" sz="2800" b="1" dirty="0">
              <a:solidFill>
                <a:srgbClr val="005AE6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34A84699-268F-4134-BA43-E457EBDD5192}"/>
              </a:ext>
            </a:extLst>
          </p:cNvPr>
          <p:cNvCxnSpPr>
            <a:cxnSpLocks/>
          </p:cNvCxnSpPr>
          <p:nvPr/>
        </p:nvCxnSpPr>
        <p:spPr>
          <a:xfrm>
            <a:off x="1795251" y="3557771"/>
            <a:ext cx="9570741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C3937FE5-9C29-408A-ACCE-12169BE11BDE}"/>
              </a:ext>
            </a:extLst>
          </p:cNvPr>
          <p:cNvCxnSpPr>
            <a:cxnSpLocks/>
          </p:cNvCxnSpPr>
          <p:nvPr/>
        </p:nvCxnSpPr>
        <p:spPr>
          <a:xfrm>
            <a:off x="1795251" y="4830997"/>
            <a:ext cx="963474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椭圆 39">
            <a:extLst>
              <a:ext uri="{FF2B5EF4-FFF2-40B4-BE49-F238E27FC236}">
                <a16:creationId xmlns:a16="http://schemas.microsoft.com/office/drawing/2014/main" id="{1049D824-83DC-4D17-8F0F-F2C64F727299}"/>
              </a:ext>
            </a:extLst>
          </p:cNvPr>
          <p:cNvSpPr/>
          <p:nvPr/>
        </p:nvSpPr>
        <p:spPr>
          <a:xfrm>
            <a:off x="543132" y="1512813"/>
            <a:ext cx="751945" cy="75194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6433442-9D56-4957-ADCE-E7E9D0BC75BA}"/>
              </a:ext>
            </a:extLst>
          </p:cNvPr>
          <p:cNvSpPr txBox="1"/>
          <p:nvPr/>
        </p:nvSpPr>
        <p:spPr>
          <a:xfrm>
            <a:off x="0" y="2783594"/>
            <a:ext cx="1673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i="1" dirty="0">
                <a:ln>
                  <a:solidFill>
                    <a:srgbClr val="703881"/>
                  </a:solidFill>
                </a:ln>
                <a:solidFill>
                  <a:srgbClr val="995CA3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02</a:t>
            </a:r>
            <a:endParaRPr lang="zh-CN" altLang="en-US" sz="3200" b="1" i="1" dirty="0">
              <a:ln>
                <a:solidFill>
                  <a:srgbClr val="703881"/>
                </a:solidFill>
              </a:ln>
              <a:solidFill>
                <a:srgbClr val="995CA3"/>
              </a:solidFill>
              <a:latin typeface="思源宋体 Heavy" panose="02020900000000000000" pitchFamily="18" charset="-122"/>
              <a:ea typeface="思源宋体 Heavy" panose="02020900000000000000" pitchFamily="18" charset="-122"/>
              <a:cs typeface="+mn-ea"/>
              <a:sym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F23A35A7-86F9-4A50-8EF3-1ADD56A4AA6A}"/>
              </a:ext>
            </a:extLst>
          </p:cNvPr>
          <p:cNvSpPr txBox="1"/>
          <p:nvPr/>
        </p:nvSpPr>
        <p:spPr>
          <a:xfrm>
            <a:off x="38635" y="4007016"/>
            <a:ext cx="1673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i="1" dirty="0">
                <a:ln>
                  <a:solidFill>
                    <a:srgbClr val="703881"/>
                  </a:solidFill>
                </a:ln>
                <a:solidFill>
                  <a:srgbClr val="995CA3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03</a:t>
            </a:r>
            <a:endParaRPr lang="zh-CN" altLang="en-US" sz="3200" b="1" i="1" dirty="0">
              <a:ln>
                <a:solidFill>
                  <a:srgbClr val="703881"/>
                </a:solidFill>
              </a:ln>
              <a:solidFill>
                <a:srgbClr val="995CA3"/>
              </a:solidFill>
              <a:latin typeface="思源宋体 Heavy" panose="02020900000000000000" pitchFamily="18" charset="-122"/>
              <a:ea typeface="思源宋体 Heavy" panose="02020900000000000000" pitchFamily="18" charset="-122"/>
              <a:cs typeface="+mn-ea"/>
              <a:sym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D9A0670C-E430-4BEF-B23D-2AA2708AF6E2}"/>
              </a:ext>
            </a:extLst>
          </p:cNvPr>
          <p:cNvSpPr txBox="1"/>
          <p:nvPr/>
        </p:nvSpPr>
        <p:spPr>
          <a:xfrm>
            <a:off x="38634" y="5221912"/>
            <a:ext cx="1673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i="1" dirty="0">
                <a:ln>
                  <a:solidFill>
                    <a:srgbClr val="703881"/>
                  </a:solidFill>
                </a:ln>
                <a:solidFill>
                  <a:srgbClr val="995CA3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04</a:t>
            </a:r>
            <a:endParaRPr lang="zh-CN" altLang="en-US" sz="3200" b="1" i="1" dirty="0">
              <a:ln>
                <a:solidFill>
                  <a:srgbClr val="703881"/>
                </a:solidFill>
              </a:ln>
              <a:solidFill>
                <a:srgbClr val="995CA3"/>
              </a:solidFill>
              <a:latin typeface="思源宋体 Heavy" panose="02020900000000000000" pitchFamily="18" charset="-122"/>
              <a:ea typeface="思源宋体 Heavy" panose="02020900000000000000" pitchFamily="18" charset="-122"/>
              <a:cs typeface="+mn-ea"/>
              <a:sym typeface="+mn-lt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D628401B-1847-4BF5-AA22-AFB38449EA3A}"/>
              </a:ext>
            </a:extLst>
          </p:cNvPr>
          <p:cNvCxnSpPr>
            <a:cxnSpLocks/>
          </p:cNvCxnSpPr>
          <p:nvPr/>
        </p:nvCxnSpPr>
        <p:spPr>
          <a:xfrm>
            <a:off x="1795251" y="5974980"/>
            <a:ext cx="96027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>
            <a:extLst>
              <a:ext uri="{FF2B5EF4-FFF2-40B4-BE49-F238E27FC236}">
                <a16:creationId xmlns:a16="http://schemas.microsoft.com/office/drawing/2014/main" id="{7A262DD7-5DDF-0B73-CB4E-3FE7A9138F36}"/>
              </a:ext>
            </a:extLst>
          </p:cNvPr>
          <p:cNvSpPr/>
          <p:nvPr/>
        </p:nvSpPr>
        <p:spPr>
          <a:xfrm>
            <a:off x="543132" y="2700008"/>
            <a:ext cx="751945" cy="75194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2321C26F-5B5C-31C9-B55D-830DFFEC7CE4}"/>
              </a:ext>
            </a:extLst>
          </p:cNvPr>
          <p:cNvSpPr/>
          <p:nvPr/>
        </p:nvSpPr>
        <p:spPr>
          <a:xfrm>
            <a:off x="543132" y="3928735"/>
            <a:ext cx="751945" cy="75194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E135873D-42A4-5154-DFD6-D6B746CDE919}"/>
              </a:ext>
            </a:extLst>
          </p:cNvPr>
          <p:cNvSpPr/>
          <p:nvPr/>
        </p:nvSpPr>
        <p:spPr>
          <a:xfrm>
            <a:off x="543132" y="5138328"/>
            <a:ext cx="751945" cy="75194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869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2" grpId="0"/>
      <p:bldP spid="44" grpId="0"/>
      <p:bldP spid="4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44D10D3-A633-4868-8AEA-62238E0EA078}"/>
              </a:ext>
            </a:extLst>
          </p:cNvPr>
          <p:cNvSpPr/>
          <p:nvPr/>
        </p:nvSpPr>
        <p:spPr>
          <a:xfrm>
            <a:off x="311542" y="263248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人工时代的利器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D2DF09D-FA2A-03DF-1427-1B60EF399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5"/>
          <a:stretch/>
        </p:blipFill>
        <p:spPr>
          <a:xfrm>
            <a:off x="597921" y="1283362"/>
            <a:ext cx="10776814" cy="494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0237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E4D1D0C-6B82-479F-629E-A54C30EE7E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10AB12B3-F5BB-4F73-3154-D6B5252891B1}"/>
              </a:ext>
            </a:extLst>
          </p:cNvPr>
          <p:cNvSpPr txBox="1"/>
          <p:nvPr/>
        </p:nvSpPr>
        <p:spPr>
          <a:xfrm>
            <a:off x="3826764" y="3323844"/>
            <a:ext cx="4031873" cy="1106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谢谢大家！</a:t>
            </a:r>
          </a:p>
        </p:txBody>
      </p:sp>
    </p:spTree>
    <p:extLst>
      <p:ext uri="{BB962C8B-B14F-4D97-AF65-F5344CB8AC3E}">
        <p14:creationId xmlns:p14="http://schemas.microsoft.com/office/powerpoint/2010/main" val="195169917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ID" val="{5140c49f-e177-424c-ac32-714473f1a5d3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rgbClr val="C83272"/>
            </a:gs>
            <a:gs pos="35000">
              <a:srgbClr val="670876"/>
            </a:gs>
            <a:gs pos="72000">
              <a:srgbClr val="660974"/>
            </a:gs>
            <a:gs pos="100000">
              <a:srgbClr val="660974"/>
            </a:gs>
          </a:gsLst>
          <a:lin ang="0" scaled="1"/>
        </a:gradFill>
        <a:ln>
          <a:noFill/>
        </a:ln>
      </a:spPr>
      <a:bodyPr rtlCol="0" anchor="ctr"/>
      <a:lstStyle>
        <a:defPPr algn="ctr">
          <a:defRPr kumimoji="1" sz="22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>
        <a:spAutoFit/>
      </a:bodyPr>
      <a:lstStyle>
        <a:defPPr algn="l">
          <a:lnSpc>
            <a:spcPct val="120000"/>
          </a:lnSpc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13632</TotalTime>
  <Words>1467</Words>
  <Application>Microsoft Office PowerPoint</Application>
  <PresentationFormat>宽屏</PresentationFormat>
  <Paragraphs>177</Paragraphs>
  <Slides>19</Slides>
  <Notes>12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5" baseType="lpstr">
      <vt:lpstr>DingTalk JinBuTi</vt:lpstr>
      <vt:lpstr>Gotham Rounded Book</vt:lpstr>
      <vt:lpstr>Noto Sans CJK SC</vt:lpstr>
      <vt:lpstr>等线</vt:lpstr>
      <vt:lpstr>等线 Light</vt:lpstr>
      <vt:lpstr>华文中宋</vt:lpstr>
      <vt:lpstr>思源黑体 CN Regular</vt:lpstr>
      <vt:lpstr>思源宋体 Heavy</vt:lpstr>
      <vt:lpstr>微软雅黑</vt:lpstr>
      <vt:lpstr>微软雅黑 Light</vt:lpstr>
      <vt:lpstr>Arial</vt:lpstr>
      <vt:lpstr>Cambria Math</vt:lpstr>
      <vt:lpstr>Times New Roman</vt:lpstr>
      <vt:lpstr>Wingdings</vt:lpstr>
      <vt:lpstr>Office 主题​​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slzhong</dc:creator>
  <cp:lastModifiedBy>Shuting (Jina) Ji</cp:lastModifiedBy>
  <cp:revision>415</cp:revision>
  <dcterms:created xsi:type="dcterms:W3CDTF">2023-05-03T01:22:22Z</dcterms:created>
  <dcterms:modified xsi:type="dcterms:W3CDTF">2026-10-12T06:38:13Z</dcterms:modified>
</cp:coreProperties>
</file>