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bookmarkIdSeed="11">
  <p:sldMasterIdLst>
    <p:sldMasterId id="2147483648" r:id="rId1"/>
  </p:sldMasterIdLst>
  <p:notesMasterIdLst>
    <p:notesMasterId r:id="rId18"/>
  </p:notesMasterIdLst>
  <p:sldIdLst>
    <p:sldId id="353" r:id="rId2"/>
    <p:sldId id="354" r:id="rId3"/>
    <p:sldId id="359" r:id="rId4"/>
    <p:sldId id="361" r:id="rId5"/>
    <p:sldId id="362" r:id="rId6"/>
    <p:sldId id="326" r:id="rId7"/>
    <p:sldId id="334" r:id="rId8"/>
    <p:sldId id="336" r:id="rId9"/>
    <p:sldId id="340" r:id="rId10"/>
    <p:sldId id="364" r:id="rId11"/>
    <p:sldId id="363" r:id="rId12"/>
    <p:sldId id="342" r:id="rId13"/>
    <p:sldId id="338" r:id="rId14"/>
    <p:sldId id="365" r:id="rId15"/>
    <p:sldId id="357" r:id="rId16"/>
    <p:sldId id="358" r:id="rId17"/>
  </p:sldIdLst>
  <p:sldSz cx="12192000" cy="6858000"/>
  <p:notesSz cx="6858000" cy="9144000"/>
  <p:embeddedFontLst>
    <p:embeddedFont>
      <p:font typeface="等线" panose="02010600030101010101" pitchFamily="2" charset="-122"/>
      <p:regular r:id="rId19"/>
      <p:bold r:id="rId20"/>
    </p:embeddedFont>
    <p:embeddedFont>
      <p:font typeface="等线 Light" panose="02010600030101010101" pitchFamily="2" charset="-122"/>
      <p:regular r:id="rId21"/>
    </p:embeddedFont>
    <p:embeddedFont>
      <p:font typeface="黑体" panose="02010609060101010101" pitchFamily="49" charset="-122"/>
      <p:regular r:id="rId22"/>
    </p:embeddedFont>
    <p:embeddedFont>
      <p:font typeface="华文中宋" panose="02010600040101010101" pitchFamily="2" charset="-122"/>
      <p:regular r:id="rId23"/>
    </p:embeddedFont>
    <p:embeddedFont>
      <p:font typeface="微软雅黑" panose="020B0503020204020204" pitchFamily="34" charset="-122"/>
      <p:regular r:id="rId24"/>
      <p:bold r:id="rId25"/>
    </p:embeddedFont>
    <p:embeddedFont>
      <p:font typeface="Arial Black" panose="020B0A04020102020204" pitchFamily="34" charset="0"/>
      <p:bold r:id="rId26"/>
    </p:embeddedFont>
    <p:embeddedFont>
      <p:font typeface="Cambria Math" panose="02040503050406030204" pitchFamily="18" charset="0"/>
      <p:regular r:id="rId27"/>
    </p:embeddedFont>
    <p:embeddedFont>
      <p:font typeface="Showcard Gothic" panose="04020904020102020604" pitchFamily="82" charset="0"/>
      <p:regular r:id="rId28"/>
    </p:embeddedFont>
    <p:embeddedFont>
      <p:font typeface="Swis721 BlkCn BT" panose="020B0806030502040204" pitchFamily="34" charset="0"/>
      <p:regular r:id="rId29"/>
      <p:italic r:id="rId30"/>
    </p:embeddedFont>
  </p:embeddedFontLst>
  <p:custShowLst>
    <p:custShow name="自定义放映 1" id="0">
      <p:sldLst/>
    </p:custShow>
  </p:custShow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董宇 李" initials="董宇" lastIdx="1" clrIdx="0">
    <p:extLst>
      <p:ext uri="{19B8F6BF-5375-455C-9EA6-DF929625EA0E}">
        <p15:presenceInfo xmlns:p15="http://schemas.microsoft.com/office/powerpoint/2012/main" userId="5712804495e329f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18FE"/>
    <a:srgbClr val="2E75B6"/>
    <a:srgbClr val="EC2ACC"/>
    <a:srgbClr val="838713"/>
    <a:srgbClr val="B9BA6D"/>
    <a:srgbClr val="4942CE"/>
    <a:srgbClr val="BDD7EE"/>
    <a:srgbClr val="FFFFFF"/>
    <a:srgbClr val="2B8D81"/>
    <a:srgbClr val="2F55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FD4443E-F989-4FC4-A0C8-D5A2AF1F390B}" styleName="深色样式 1 - 强调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A111915-BE36-4E01-A7E5-04B1672EAD32}" styleName="浅色样式 2 - 强调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中度样式 1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33" autoAdjust="0"/>
    <p:restoredTop sz="83986" autoAdjust="0"/>
  </p:normalViewPr>
  <p:slideViewPr>
    <p:cSldViewPr snapToGrid="0">
      <p:cViewPr varScale="1">
        <p:scale>
          <a:sx n="102" d="100"/>
          <a:sy n="102" d="100"/>
        </p:scale>
        <p:origin x="1445" y="2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5C8E87-AD59-4C3B-A8F8-C7E7B7DD131E}" type="datetimeFigureOut">
              <a:rPr lang="zh-CN" altLang="en-US" smtClean="0"/>
              <a:t>2026/10/8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A85DCD-01D2-40BC-9531-369407266F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01911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尊敬的各位专家、各位老师，大家好！我是中国矿业大学的李东昱</a:t>
            </a:r>
            <a:r>
              <a:rPr dirty="0"/>
              <a:t>，</a:t>
            </a:r>
            <a:r>
              <a:rPr lang="zh-CN" altLang="en-US" dirty="0"/>
              <a:t>博士在读生，</a:t>
            </a:r>
            <a:r>
              <a:rPr dirty="0" err="1"/>
              <a:t>在刘清泉教授指导下开展工作。今天汇报的题目是《基于</a:t>
            </a:r>
            <a:r>
              <a:rPr dirty="0"/>
              <a:t> TPPD </a:t>
            </a:r>
            <a:r>
              <a:rPr dirty="0" err="1"/>
              <a:t>实验数字孪生模型与参数反演的不规则岩样渗透率测定方法</a:t>
            </a:r>
            <a:r>
              <a:rPr dirty="0"/>
              <a:t>》。</a:t>
            </a:r>
            <a:r>
              <a:rPr dirty="0" err="1"/>
              <a:t>这项工作的建模与反演全部在</a:t>
            </a:r>
            <a:r>
              <a:rPr dirty="0"/>
              <a:t> COMSOL </a:t>
            </a:r>
            <a:r>
              <a:rPr dirty="0" err="1"/>
              <a:t>中完成，下面向各位汇报</a:t>
            </a:r>
            <a:r>
              <a:rPr dirty="0"/>
              <a:t>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汇报分六个部分：研究背景、渗透率反演求解的新方法、基于 COMSOL 的数值孪生模型、不规则样品实验工作、数值分析与反演工作，最后简要介绍团队的 COMSOL 发展历程。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先看背景。岩石渗透率是能源、土木与环境工程中最关键的参数之一，直接决定天然气开采、地热开发、CO₂ 封存等项目的性能。右侧 Scopus 统计显示，1990 到 2024 年渗透率相关文献持续快速增长——它是整个渗流研究的基础，也是今天工作的出发点。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A85DCD-01D2-40BC-9531-369407266F1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40641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实验室测定的主流手段是瞬态压力脉冲衰减法，即</a:t>
            </a:r>
            <a:r>
              <a:rPr dirty="0"/>
              <a:t> </a:t>
            </a:r>
            <a:r>
              <a:rPr dirty="0" err="1"/>
              <a:t>TPPD：上游施加压力脉冲，由压差衰减曲线反算渗透率。但传统求解依赖图中这类解析公式</a:t>
            </a:r>
            <a:r>
              <a:rPr dirty="0"/>
              <a:t>——推导时数学模型被简化为线性问题，因此要求样品加工成规则的圆柱或长方体。而实际取心经常获得低强度、破碎岩样，无法加工成形；不规则样品的流动边界也无法解析表达，理论解失效。这就是我们要解决的问题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A85DCD-01D2-40BC-9531-369407266F1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41376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我们的思路是把「解公式」变成「解模型」：在 COMSOL 中构建 TPPD 试验的数字孪生模型，用优化模块直接反演渗透率。三个关键点：一是全过程数学模型——气罐自由流、达西渗流加界面耦合；二是专用试验方案——浇筑封装加钢管导流，让不规则样也能完成 TPPD 试验；三是反问题优化求解——以实测压差曲线为目标。这就是从扫描、建模到反演的完整闭环。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A85DCD-01D2-40BC-9531-369407266F1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40078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物理模型。参考 TPPD 仪器原理做适当简化：忽略管线，将上下游气罐与样品直接拼接。气体传质全过程分三个区域：气罐内自由流动、样品内渗流、以及交界面的耦合。几何按试验装置 1:1 重建，罐体积、直径与样品尺寸均取实测值。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A85DCD-01D2-40BC-9531-369407266F1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89684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数学模型。忽略慢过程的扩散与吸附后分区域建模：自由流动区用连续性方程与动量方程</a:t>
            </a:r>
            <a:r>
              <a:rPr dirty="0"/>
              <a:t>——</a:t>
            </a:r>
            <a:r>
              <a:rPr dirty="0" err="1"/>
              <a:t>流速极低、雷诺数远小于</a:t>
            </a:r>
            <a:r>
              <a:rPr dirty="0"/>
              <a:t> 1，忽略惯性项得到蠕动流方程；样品区由达西定律、质量守恒与理想气体状态方程导出渗流控制方程；交界面上依质量与动量守恒建立耦合条件。构成完整定解问题。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A85DCD-01D2-40BC-9531-369407266F1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7919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实验按「先验证、后应用」的四步对比策略：第一步，对规则柱样开展常规 TPPD 试验，用理论解与数值反演双重分析验证模型；第二步，将试验后的柱样破碎为不规则样——它与原样具有相似性，结果可对照；第三步，三维扫描获取数字外观模型，作为建模基础；第四步，浇筑封装成柱状试样、预埋钢管导流，在相同条件下测试。共获得 6 组柱样与 12 组不规则样压差数据。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A85DCD-01D2-40BC-9531-369407266F1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51645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几何模型。规则样即物理模型所述的三段结构，参数一一对应；不规则样在扫描基础上构建——左边是原始样品，中间是直接扫描的模型，右边是 1 毫米容差简化后的最终几何，在保证精度的同时显著降低计算量。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A85DCD-01D2-40BC-9531-369407266F1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27165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这页展示 COMSOL 中的完整实现。模型开发器自上而下：定义参数（罐体积、温度、黏度、孔隙度与待反演的渗透率 k）、几何、两个物理场——气罐蠕动流与样品达西定律，均以 PDE 形式实现，通过流体-多孔介质耦合边界自动衔接；随后是物理场控制网格。研究分两步：参数扫描先确定渗透率取值范围；参数估计研究再由优化模块以 Levenberg-Marquardt 算法迭代反演，直至模拟曲线拟合实测数据。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A85DCD-01D2-40BC-9531-369407266F1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66042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规则样验证结果。正演流场符合达西特征——流线均匀、压力轴向递减。对比实验、正演与反演的压差曲线：拟合精度极佳，正演 R² 为 0.9776，反演 0.9820；反演渗透率 0.148 mD，与公式理论解仅差 0.005 mD，蒙特卡洛分析并给出 95% 置信区间。模型的准确性与反演的稳健性都得到验证。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A85DCD-01D2-40BC-9531-369407266F1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38561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不规则样结果。以 X-UP-1 为例，流线向样品中部集中，压力分布随不规则边界协调演化——模型对复杂几何完全适应。12 组反演与实测压差曲线全部高度吻合，R² 均大于 0.966，证明方法在不规则样品上同样成立。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A85DCD-01D2-40BC-9531-369407266F1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40416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效果验证与讨论。不规则样与原柱样的渗透率差异明显：硬煤仅为原样的</a:t>
            </a:r>
            <a:r>
              <a:rPr dirty="0"/>
              <a:t> 1%–5%，</a:t>
            </a:r>
            <a:r>
              <a:rPr dirty="0" err="1"/>
              <a:t>型煤反而升高</a:t>
            </a:r>
            <a:r>
              <a:rPr dirty="0"/>
              <a:t> 2.7–3.4 倍。这不是方法的问题，而是制样改变了样品本身：硬煤非均质性强，破碎后留下最致密的部分，渗透率大幅下降；型煤相对均质，切割后结构变松散，渗透率上升。反演如实捕捉了这种变化——</a:t>
            </a:r>
            <a:r>
              <a:rPr dirty="0" err="1"/>
              <a:t>这也说明数值试验便于分离各因素的影响</a:t>
            </a:r>
            <a:r>
              <a:rPr dirty="0"/>
              <a:t>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A85DCD-01D2-40BC-9531-369407266F1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72299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本工作的完整成果发表在岩石力学领域顶级期刊、中国科学院一区</a:t>
            </a:r>
            <a:r>
              <a:rPr dirty="0"/>
              <a:t> TOP </a:t>
            </a:r>
            <a:r>
              <a:rPr dirty="0" err="1"/>
              <a:t>期刊</a:t>
            </a:r>
            <a:r>
              <a:rPr lang="en-US" altLang="zh-CN" sz="1200" i="1" dirty="0" err="1">
                <a:latin typeface="Times New Roman" panose="02020603050405020304" pitchFamily="18" charset="0"/>
                <a:ea typeface="微软雅黑" panose="020B0503020204020204" pitchFamily="34" charset="-122"/>
              </a:rPr>
              <a:t>Rock</a:t>
            </a:r>
            <a:r>
              <a:rPr lang="en-US" altLang="zh-CN" sz="1200" i="1" dirty="0">
                <a:latin typeface="Times New Roman" panose="02020603050405020304" pitchFamily="18" charset="0"/>
                <a:ea typeface="微软雅黑" panose="020B0503020204020204" pitchFamily="34" charset="-122"/>
              </a:rPr>
              <a:t> Mechanics and Rock Engineering</a:t>
            </a:r>
            <a:r>
              <a:rPr lang="en-US" altLang="zh-CN" sz="12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, </a:t>
            </a:r>
            <a:r>
              <a:rPr dirty="0"/>
              <a:t> </a:t>
            </a:r>
            <a:r>
              <a:rPr lang="zh-CN" altLang="en-US" dirty="0"/>
              <a:t>以及我第一作者的</a:t>
            </a:r>
            <a:r>
              <a:rPr dirty="0"/>
              <a:t>International Journal of Rock Mechanics and Mining Sciences </a:t>
            </a:r>
            <a:r>
              <a:rPr dirty="0" err="1"/>
              <a:t>上，相关成果列表如右</a:t>
            </a:r>
            <a:r>
              <a:rPr dirty="0"/>
              <a:t>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A85DCD-01D2-40BC-9531-369407266F1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58252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A85DCD-01D2-40BC-9531-369407266F1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42653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我的汇报到此结束，谢谢各位专家，欢迎批评指正！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A85DCD-01D2-40BC-9531-369407266F1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907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05975D-D51D-402C-CF81-C8563CDF64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3FBD275-A3FC-0901-A00E-C189E15D78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6" indent="0" algn="ctr">
              <a:buNone/>
              <a:defRPr sz="2000"/>
            </a:lvl2pPr>
            <a:lvl3pPr marL="914411" indent="0" algn="ctr">
              <a:buNone/>
              <a:defRPr sz="1800"/>
            </a:lvl3pPr>
            <a:lvl4pPr marL="1371617" indent="0" algn="ctr">
              <a:buNone/>
              <a:defRPr sz="1600"/>
            </a:lvl4pPr>
            <a:lvl5pPr marL="1828823" indent="0" algn="ctr">
              <a:buNone/>
              <a:defRPr sz="1600"/>
            </a:lvl5pPr>
            <a:lvl6pPr marL="2286029" indent="0" algn="ctr">
              <a:buNone/>
              <a:defRPr sz="1600"/>
            </a:lvl6pPr>
            <a:lvl7pPr marL="2743234" indent="0" algn="ctr">
              <a:buNone/>
              <a:defRPr sz="1600"/>
            </a:lvl7pPr>
            <a:lvl8pPr marL="3200440" indent="0" algn="ctr">
              <a:buNone/>
              <a:defRPr sz="1600"/>
            </a:lvl8pPr>
            <a:lvl9pPr marL="3657646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2BA7D68-E9F9-6A01-C1E1-99F900915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2DE05-CDC4-494E-B6C1-FD0C15366F22}" type="datetimeFigureOut">
              <a:rPr lang="zh-CN" altLang="en-US" smtClean="0"/>
              <a:t>2026/10/8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3F73120-2C63-DF9C-9877-151370300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A23556E-9FFF-66CF-99E5-38E78E318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3517-0A36-41DD-B1C6-FED557BD99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1723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597408EF-F1E6-40C9-AF02-4344BB803E0C}"/>
              </a:ext>
            </a:extLst>
          </p:cNvPr>
          <p:cNvSpPr/>
          <p:nvPr userDrawn="1"/>
        </p:nvSpPr>
        <p:spPr>
          <a:xfrm>
            <a:off x="-2708" y="0"/>
            <a:ext cx="12192000" cy="1056655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673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87B5BA8-7B25-ACB0-77FB-FF6EE844A9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5" y="4589466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34" indent="0">
              <a:buNone/>
              <a:defRPr sz="2001">
                <a:solidFill>
                  <a:schemeClr val="tx1">
                    <a:tint val="75000"/>
                  </a:schemeClr>
                </a:solidFill>
              </a:defRPr>
            </a:lvl2pPr>
            <a:lvl3pPr marL="91446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70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9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17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40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63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87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C5A7B67-85E7-4284-C09A-CED29EE96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2DE05-CDC4-494E-B6C1-FD0C15366F22}" type="datetimeFigureOut">
              <a:rPr lang="zh-CN" altLang="en-US" smtClean="0"/>
              <a:t>2026/10/8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FA02222-506D-73DA-2A58-5ED55D98F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EEF1C05-FFF6-9695-A885-152154626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3517-0A36-41DD-B1C6-FED557BD99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5930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534666-AFAE-CC31-2EE2-FFBDEAB3C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616646B-EC91-C3DB-825B-9E6E657085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29EFC7B-3FA1-0466-31C4-87F0460D5A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E694954-097F-4A3D-C7DE-FADF02CE2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2DE05-CDC4-494E-B6C1-FD0C15366F22}" type="datetimeFigureOut">
              <a:rPr lang="zh-CN" altLang="en-US" smtClean="0"/>
              <a:t>2026/10/8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6A80455-4289-1257-5ADF-E72067E68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F4E1FEB-E49B-9923-E5A6-44787A032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3517-0A36-41DD-B1C6-FED557BD99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171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7F86DB-778F-3407-573C-A34BABCD6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AE69ABB-98F3-319D-5FF8-E6B3A506C8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0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1B35255-8C94-DDAE-24C7-336CDF7BBD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7345E4A2-6BA6-3CA0-C1AD-1E50C1AB80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0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A4D4792-14D6-C35B-D72D-4B4A8639D2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EFEDBF0-C575-3059-15D3-C33FACE97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2DE05-CDC4-494E-B6C1-FD0C15366F22}" type="datetimeFigureOut">
              <a:rPr lang="zh-CN" altLang="en-US" smtClean="0"/>
              <a:t>2026/10/8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D3C7EDDC-B569-8908-DE76-A20AA23CC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27A4CC25-D8DB-5814-BBAA-040F3282A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3517-0A36-41DD-B1C6-FED557BD99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7784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57FF73-51FB-6865-98C5-6DE5CCB4A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31D40CB-6712-05CF-EB9B-ADD1DA7C1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2DE05-CDC4-494E-B6C1-FD0C15366F22}" type="datetimeFigureOut">
              <a:rPr lang="zh-CN" altLang="en-US" smtClean="0"/>
              <a:t>2026/10/8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18D68AC-6E02-EEE1-A3DA-80FFBF923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4AD6274-540F-2471-25B6-964AB4C57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3517-0A36-41DD-B1C6-FED557BD99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5001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A88C8279-88D2-242F-39AB-2AB25CB38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2DE05-CDC4-494E-B6C1-FD0C15366F22}" type="datetimeFigureOut">
              <a:rPr lang="zh-CN" altLang="en-US" smtClean="0"/>
              <a:t>2026/10/8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CE239E51-F214-8AD9-B76F-1A374D615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8B6B5D4-8E11-9CEA-166B-6E6CDC277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3517-0A36-41DD-B1C6-FED557BD99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2296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F9F6013-2F63-6053-6985-E44BB9A1F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90119D2-BF6A-3E36-1F9E-24F6089DF7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E1D252E-3AAB-5676-0146-84EA1E3F6C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0"/>
            </a:lvl2pPr>
            <a:lvl3pPr marL="914411" indent="0">
              <a:buNone/>
              <a:defRPr sz="1200"/>
            </a:lvl3pPr>
            <a:lvl4pPr marL="1371617" indent="0">
              <a:buNone/>
              <a:defRPr sz="1000"/>
            </a:lvl4pPr>
            <a:lvl5pPr marL="1828823" indent="0">
              <a:buNone/>
              <a:defRPr sz="1000"/>
            </a:lvl5pPr>
            <a:lvl6pPr marL="2286029" indent="0">
              <a:buNone/>
              <a:defRPr sz="1000"/>
            </a:lvl6pPr>
            <a:lvl7pPr marL="2743234" indent="0">
              <a:buNone/>
              <a:defRPr sz="1000"/>
            </a:lvl7pPr>
            <a:lvl8pPr marL="3200440" indent="0">
              <a:buNone/>
              <a:defRPr sz="1000"/>
            </a:lvl8pPr>
            <a:lvl9pPr marL="3657646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492A02A-F8CA-A3CC-3600-BD9889A29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2DE05-CDC4-494E-B6C1-FD0C15366F22}" type="datetimeFigureOut">
              <a:rPr lang="zh-CN" altLang="en-US" smtClean="0"/>
              <a:t>2026/10/8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C8C6CB4-EDF1-FD2C-D60A-84DD35F84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5E55F25-4C85-5FB8-0599-5A2B996FB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3517-0A36-41DD-B1C6-FED557BD99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0302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513A79-8F3F-D380-5CD6-F19EA021A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89770DF2-5298-7698-61AA-55554C234B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6" indent="0">
              <a:buNone/>
              <a:defRPr sz="2800"/>
            </a:lvl2pPr>
            <a:lvl3pPr marL="914411" indent="0">
              <a:buNone/>
              <a:defRPr sz="2400"/>
            </a:lvl3pPr>
            <a:lvl4pPr marL="1371617" indent="0">
              <a:buNone/>
              <a:defRPr sz="2000"/>
            </a:lvl4pPr>
            <a:lvl5pPr marL="1828823" indent="0">
              <a:buNone/>
              <a:defRPr sz="2000"/>
            </a:lvl5pPr>
            <a:lvl6pPr marL="2286029" indent="0">
              <a:buNone/>
              <a:defRPr sz="2000"/>
            </a:lvl6pPr>
            <a:lvl7pPr marL="2743234" indent="0">
              <a:buNone/>
              <a:defRPr sz="2000"/>
            </a:lvl7pPr>
            <a:lvl8pPr marL="3200440" indent="0">
              <a:buNone/>
              <a:defRPr sz="2000"/>
            </a:lvl8pPr>
            <a:lvl9pPr marL="3657646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DD25BB9-20AB-CF31-1F60-B38C2DD03F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0"/>
            </a:lvl2pPr>
            <a:lvl3pPr marL="914411" indent="0">
              <a:buNone/>
              <a:defRPr sz="1200"/>
            </a:lvl3pPr>
            <a:lvl4pPr marL="1371617" indent="0">
              <a:buNone/>
              <a:defRPr sz="1000"/>
            </a:lvl4pPr>
            <a:lvl5pPr marL="1828823" indent="0">
              <a:buNone/>
              <a:defRPr sz="1000"/>
            </a:lvl5pPr>
            <a:lvl6pPr marL="2286029" indent="0">
              <a:buNone/>
              <a:defRPr sz="1000"/>
            </a:lvl6pPr>
            <a:lvl7pPr marL="2743234" indent="0">
              <a:buNone/>
              <a:defRPr sz="1000"/>
            </a:lvl7pPr>
            <a:lvl8pPr marL="3200440" indent="0">
              <a:buNone/>
              <a:defRPr sz="1000"/>
            </a:lvl8pPr>
            <a:lvl9pPr marL="3657646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1F18B94-FC0B-8F73-56F4-0933EDE91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2DE05-CDC4-494E-B6C1-FD0C15366F22}" type="datetimeFigureOut">
              <a:rPr lang="zh-CN" altLang="en-US" smtClean="0"/>
              <a:t>2026/10/8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74E69EA-0BBC-F5BB-EC10-CEFEEC4BF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ABFF355-3C01-4D6D-951A-49DA02EB3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3517-0A36-41DD-B1C6-FED557BD99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9975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694E94-85AE-E1BE-082A-A37641839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6FC34DE-E81A-19F8-72F6-85C611A402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E4F923E-7B7A-85C1-655C-05C2B2FEE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2DE05-CDC4-494E-B6C1-FD0C15366F22}" type="datetimeFigureOut">
              <a:rPr lang="zh-CN" altLang="en-US" smtClean="0"/>
              <a:t>2026/10/8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02B2AEC-EAA6-55E8-6915-A8E6EF393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243E81A-031E-8A9C-6E6A-A63490871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3517-0A36-41DD-B1C6-FED557BD99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7367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BCC23E2-5E74-11FB-A65D-72CE463F2C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28DDBC1-D53F-B896-E408-BB0C45A7DF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753A87C-841F-F33B-DE1E-17A8418FB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2DE05-CDC4-494E-B6C1-FD0C15366F22}" type="datetimeFigureOut">
              <a:rPr lang="zh-CN" altLang="en-US" smtClean="0"/>
              <a:t>2026/10/8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8871822-6774-8A16-57AA-13F114434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EE0C868-2781-E7A6-E02B-69E0BB622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83517-0A36-41DD-B1C6-FED557BD99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4495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C686CAB-2F9F-22B8-ED19-5921F8448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6840D08-C037-8EA9-7B2C-06A13814C1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06BE753-1A05-BB2F-10E0-4AF8A7132C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12DE05-CDC4-494E-B6C1-FD0C15366F22}" type="datetimeFigureOut">
              <a:rPr lang="zh-CN" altLang="en-US" smtClean="0"/>
              <a:t>2026/10/8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3F82EBA-9505-7F76-F7D8-30501FFC52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E3C3487-CB72-DC75-DB4F-19E8DBA5D0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D83517-0A36-41DD-B1C6-FED557BD99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2423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1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3" indent="-228603" algn="l" defTabSz="91441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8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14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20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26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32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37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43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48" indent="-228603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6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1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7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3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9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34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40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46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openxmlformats.org/officeDocument/2006/relationships/image" Target="../media/image7.jpg"/><Relationship Id="rId9" Type="http://schemas.openxmlformats.org/officeDocument/2006/relationships/image" Target="../media/image12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png"/><Relationship Id="rId7" Type="http://schemas.openxmlformats.org/officeDocument/2006/relationships/image" Target="../media/image16.jpg"/><Relationship Id="rId12" Type="http://schemas.openxmlformats.org/officeDocument/2006/relationships/image" Target="../media/image2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21.png"/><Relationship Id="rId10" Type="http://schemas.openxmlformats.org/officeDocument/2006/relationships/image" Target="../media/image19.png"/><Relationship Id="rId4" Type="http://schemas.openxmlformats.org/officeDocument/2006/relationships/image" Target="../media/image14.png"/><Relationship Id="rId9" Type="http://schemas.openxmlformats.org/officeDocument/2006/relationships/image" Target="../media/image1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31.wmf"/><Relationship Id="rId3" Type="http://schemas.openxmlformats.org/officeDocument/2006/relationships/image" Target="../media/image26.png"/><Relationship Id="rId7" Type="http://schemas.openxmlformats.org/officeDocument/2006/relationships/image" Target="../media/image28.wmf"/><Relationship Id="rId12" Type="http://schemas.openxmlformats.org/officeDocument/2006/relationships/oleObject" Target="../embeddings/oleObject5.bin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30.wmf"/><Relationship Id="rId5" Type="http://schemas.openxmlformats.org/officeDocument/2006/relationships/image" Target="../media/image27.wmf"/><Relationship Id="rId15" Type="http://schemas.openxmlformats.org/officeDocument/2006/relationships/image" Target="../media/image33.png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29.wmf"/><Relationship Id="rId1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2.pn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tiff"/><Relationship Id="rId4" Type="http://schemas.openxmlformats.org/officeDocument/2006/relationships/image" Target="../media/image4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g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3" Type="http://schemas.openxmlformats.org/officeDocument/2006/relationships/image" Target="../media/image46.jpg"/><Relationship Id="rId7" Type="http://schemas.openxmlformats.org/officeDocument/2006/relationships/image" Target="../media/image5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g"/><Relationship Id="rId5" Type="http://schemas.openxmlformats.org/officeDocument/2006/relationships/image" Target="../media/image48.jpg"/><Relationship Id="rId4" Type="http://schemas.openxmlformats.org/officeDocument/2006/relationships/image" Target="../media/image4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430CB566-5776-4BB3-B03F-F274507BD4BB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58061"/>
            <a:ext cx="12191399" cy="2199939"/>
          </a:xfrm>
          <a:prstGeom prst="rect">
            <a:avLst/>
          </a:prstGeom>
          <a:effectLst/>
        </p:spPr>
      </p:pic>
      <p:sp>
        <p:nvSpPr>
          <p:cNvPr id="6" name="矩形: 圆角 7">
            <a:extLst>
              <a:ext uri="{FF2B5EF4-FFF2-40B4-BE49-F238E27FC236}">
                <a16:creationId xmlns:a16="http://schemas.microsoft.com/office/drawing/2014/main" id="{15573001-48D9-4F1F-8F4E-3F0C74463631}"/>
              </a:ext>
            </a:extLst>
          </p:cNvPr>
          <p:cNvSpPr/>
          <p:nvPr/>
        </p:nvSpPr>
        <p:spPr>
          <a:xfrm rot="5400000">
            <a:off x="4216850" y="-2801681"/>
            <a:ext cx="2433352" cy="10867053"/>
          </a:xfrm>
          <a:prstGeom prst="round2SameRect">
            <a:avLst>
              <a:gd name="adj1" fmla="val 9126"/>
              <a:gd name="adj2" fmla="val 0"/>
            </a:avLst>
          </a:prstGeom>
          <a:solidFill>
            <a:schemeClr val="bg1"/>
          </a:solidFill>
          <a:ln w="508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>
              <a:lnSpc>
                <a:spcPct val="150000"/>
              </a:lnSpc>
            </a:pPr>
            <a:endParaRPr lang="zh-CN" altLang="en-US" sz="4800" b="1" dirty="0">
              <a:solidFill>
                <a:srgbClr val="00468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069FA1A-FE27-4D2A-A37B-9EA1088A9B41}"/>
              </a:ext>
            </a:extLst>
          </p:cNvPr>
          <p:cNvSpPr txBox="1"/>
          <p:nvPr/>
        </p:nvSpPr>
        <p:spPr>
          <a:xfrm>
            <a:off x="34392" y="1905482"/>
            <a:ext cx="1083266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2F55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 </a:t>
            </a:r>
            <a:r>
              <a:rPr lang="en-US" altLang="zh-CN" sz="4800" b="1" dirty="0">
                <a:solidFill>
                  <a:srgbClr val="2F55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TPPD </a:t>
            </a:r>
            <a:r>
              <a:rPr lang="zh-CN" altLang="en-US" sz="4800" b="1" dirty="0">
                <a:solidFill>
                  <a:srgbClr val="2F55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实验数字孪生模型与参数</a:t>
            </a:r>
            <a:endParaRPr lang="en-US" altLang="zh-CN" sz="4800" b="1" dirty="0">
              <a:solidFill>
                <a:srgbClr val="2F559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4800" b="1" dirty="0">
                <a:solidFill>
                  <a:srgbClr val="2F55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反演的不规则岩样渗透率测定方法</a:t>
            </a:r>
          </a:p>
        </p:txBody>
      </p:sp>
      <p:pic>
        <p:nvPicPr>
          <p:cNvPr id="8" name="图片 7" descr="卡通人物&#10;&#10;低可信度描述已自动生成">
            <a:extLst>
              <a:ext uri="{FF2B5EF4-FFF2-40B4-BE49-F238E27FC236}">
                <a16:creationId xmlns:a16="http://schemas.microsoft.com/office/drawing/2014/main" id="{E2547044-5348-4752-A6A8-8860C1D8C9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5135" y="161456"/>
            <a:ext cx="3372891" cy="657714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69DAE109-A150-4F21-94F5-FB324A4AB6EF}"/>
              </a:ext>
            </a:extLst>
          </p:cNvPr>
          <p:cNvSpPr/>
          <p:nvPr/>
        </p:nvSpPr>
        <p:spPr>
          <a:xfrm>
            <a:off x="0" y="4658061"/>
            <a:ext cx="12192000" cy="784770"/>
          </a:xfrm>
          <a:prstGeom prst="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BDD7EE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: 圆角 7">
            <a:extLst>
              <a:ext uri="{FF2B5EF4-FFF2-40B4-BE49-F238E27FC236}">
                <a16:creationId xmlns:a16="http://schemas.microsoft.com/office/drawing/2014/main" id="{F6918C1B-74F7-4370-9392-8337611EFBEA}"/>
              </a:ext>
            </a:extLst>
          </p:cNvPr>
          <p:cNvSpPr/>
          <p:nvPr/>
        </p:nvSpPr>
        <p:spPr>
          <a:xfrm rot="16200000">
            <a:off x="9995485" y="3162137"/>
            <a:ext cx="1020140" cy="3372890"/>
          </a:xfrm>
          <a:prstGeom prst="round2SameRect">
            <a:avLst>
              <a:gd name="adj1" fmla="val 16046"/>
              <a:gd name="adj2" fmla="val 0"/>
            </a:avLst>
          </a:prstGeom>
          <a:solidFill>
            <a:srgbClr val="2E75B6"/>
          </a:solidFill>
          <a:ln w="50800"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>
              <a:lnSpc>
                <a:spcPct val="150000"/>
              </a:lnSpc>
            </a:pPr>
            <a:endParaRPr lang="zh-CN" altLang="en-US" sz="4800" b="1" dirty="0">
              <a:solidFill>
                <a:srgbClr val="00468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E0E0117-0A86-4A7D-898B-CCF88A86EEC2}"/>
              </a:ext>
            </a:extLst>
          </p:cNvPr>
          <p:cNvSpPr txBox="1"/>
          <p:nvPr/>
        </p:nvSpPr>
        <p:spPr>
          <a:xfrm>
            <a:off x="9009496" y="4347764"/>
            <a:ext cx="3177421" cy="96128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汇报人：李东昱 在读博士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导师：刘清泉 教授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F2E0D6CE-3B29-458C-BB04-28981EA19EB2}"/>
              </a:ext>
            </a:extLst>
          </p:cNvPr>
          <p:cNvSpPr/>
          <p:nvPr/>
        </p:nvSpPr>
        <p:spPr>
          <a:xfrm>
            <a:off x="9009496" y="3523393"/>
            <a:ext cx="1641987" cy="553678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2026/10/22</a:t>
            </a: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A9EF54DB-2EED-444C-B7E4-F8FF9D42FA17}"/>
              </a:ext>
            </a:extLst>
          </p:cNvPr>
          <p:cNvSpPr/>
          <p:nvPr/>
        </p:nvSpPr>
        <p:spPr>
          <a:xfrm>
            <a:off x="152306" y="1045726"/>
            <a:ext cx="3713638" cy="646776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2026COMSOL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深圳</a:t>
            </a:r>
          </a:p>
        </p:txBody>
      </p:sp>
      <p:pic>
        <p:nvPicPr>
          <p:cNvPr id="3" name="图形 2">
            <a:extLst>
              <a:ext uri="{FF2B5EF4-FFF2-40B4-BE49-F238E27FC236}">
                <a16:creationId xmlns:a16="http://schemas.microsoft.com/office/drawing/2014/main" id="{001A9181-468F-857A-5452-88B1AC391E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4392" y="252373"/>
            <a:ext cx="5195198" cy="475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2483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: 圆角 7">
            <a:extLst>
              <a:ext uri="{FF2B5EF4-FFF2-40B4-BE49-F238E27FC236}">
                <a16:creationId xmlns:a16="http://schemas.microsoft.com/office/drawing/2014/main" id="{2F25A97F-FB02-41DC-8DFF-EB05A65B857C}"/>
              </a:ext>
            </a:extLst>
          </p:cNvPr>
          <p:cNvSpPr/>
          <p:nvPr/>
        </p:nvSpPr>
        <p:spPr>
          <a:xfrm rot="5400000">
            <a:off x="1580622" y="-856980"/>
            <a:ext cx="5493213" cy="8654457"/>
          </a:xfrm>
          <a:prstGeom prst="round2SameRect">
            <a:avLst>
              <a:gd name="adj1" fmla="val 9126"/>
              <a:gd name="adj2" fmla="val 0"/>
            </a:avLst>
          </a:prstGeom>
          <a:solidFill>
            <a:schemeClr val="bg1"/>
          </a:solidFill>
          <a:ln w="508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>
              <a:lnSpc>
                <a:spcPct val="150000"/>
              </a:lnSpc>
            </a:pPr>
            <a:endParaRPr lang="zh-CN" altLang="en-US" sz="4800" b="1" dirty="0">
              <a:solidFill>
                <a:srgbClr val="00468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2A3C2816-4087-4B0B-9637-2D669CDC996A}"/>
              </a:ext>
            </a:extLst>
          </p:cNvPr>
          <p:cNvSpPr txBox="1"/>
          <p:nvPr/>
        </p:nvSpPr>
        <p:spPr>
          <a:xfrm>
            <a:off x="0" y="651353"/>
            <a:ext cx="8422640" cy="53606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rgbClr val="2F55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目录：</a:t>
            </a:r>
            <a:endParaRPr lang="en-US" altLang="zh-CN" sz="4000" b="1" dirty="0">
              <a:solidFill>
                <a:srgbClr val="2F559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solidFill>
                  <a:srgbClr val="2F55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	0.</a:t>
            </a:r>
            <a:r>
              <a:rPr lang="zh-CN" altLang="en-US" sz="3200" b="1" dirty="0">
                <a:solidFill>
                  <a:srgbClr val="2F55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研究背景</a:t>
            </a:r>
            <a:endParaRPr lang="en-US" altLang="zh-CN" sz="3200" b="1" dirty="0">
              <a:solidFill>
                <a:srgbClr val="2F559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solidFill>
                  <a:srgbClr val="2F55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	1.</a:t>
            </a:r>
            <a:r>
              <a:rPr lang="zh-CN" altLang="en-US" sz="3200" b="1" dirty="0">
                <a:solidFill>
                  <a:srgbClr val="2F55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渗透率反演求解新方法</a:t>
            </a:r>
            <a:endParaRPr lang="en-US" altLang="zh-CN" sz="3200" b="1" dirty="0">
              <a:solidFill>
                <a:srgbClr val="2F559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solidFill>
                  <a:srgbClr val="2F55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	2.</a:t>
            </a:r>
            <a:r>
              <a:rPr lang="zh-CN" altLang="en-US" sz="3200" b="1" dirty="0">
                <a:solidFill>
                  <a:srgbClr val="2F55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</a:t>
            </a:r>
            <a:r>
              <a:rPr lang="en-US" altLang="zh-CN" sz="3200" b="1" dirty="0">
                <a:solidFill>
                  <a:srgbClr val="2F55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COMSOL</a:t>
            </a:r>
            <a:r>
              <a:rPr lang="zh-CN" altLang="en-US" sz="3200" b="1" dirty="0">
                <a:solidFill>
                  <a:srgbClr val="2F55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的数值孪生模型</a:t>
            </a:r>
            <a:endParaRPr lang="en-US" altLang="zh-CN" sz="3200" b="1" dirty="0">
              <a:solidFill>
                <a:srgbClr val="2F559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solidFill>
                  <a:srgbClr val="2F55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	3.</a:t>
            </a:r>
            <a:r>
              <a:rPr lang="zh-CN" altLang="en-US" sz="3200" b="1" dirty="0">
                <a:solidFill>
                  <a:srgbClr val="2F55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不规则样品实验工作</a:t>
            </a:r>
            <a:endParaRPr lang="en-US" altLang="zh-CN" sz="3200" b="1" dirty="0">
              <a:solidFill>
                <a:srgbClr val="2F559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solidFill>
                  <a:srgbClr val="2F55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	4.</a:t>
            </a:r>
            <a:r>
              <a:rPr lang="zh-CN" altLang="en-US" sz="3200" b="1" dirty="0">
                <a:solidFill>
                  <a:srgbClr val="2F55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数值分析反演工作</a:t>
            </a:r>
            <a:endParaRPr lang="en-US" altLang="zh-CN" sz="3200" b="1" dirty="0">
              <a:solidFill>
                <a:srgbClr val="2F559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solidFill>
                  <a:srgbClr val="2F55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		5.</a:t>
            </a:r>
            <a:r>
              <a:rPr lang="zh-CN" altLang="en-US" sz="3200" b="1" dirty="0">
                <a:solidFill>
                  <a:srgbClr val="2F55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</a:t>
            </a:r>
            <a:r>
              <a:rPr lang="en-US" altLang="zh-CN" sz="3200" b="1" dirty="0">
                <a:solidFill>
                  <a:srgbClr val="2F55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COMSOL</a:t>
            </a:r>
            <a:r>
              <a:rPr lang="zh-CN" altLang="en-US" sz="3200" b="1" dirty="0">
                <a:solidFill>
                  <a:srgbClr val="2F55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发展历程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2743D976-0953-490B-AA94-7B78FFD17F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3434" y="2963371"/>
            <a:ext cx="2924980" cy="3356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790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6DF7DD37-2ACC-441F-B2A8-5317C9DB18EA}"/>
              </a:ext>
            </a:extLst>
          </p:cNvPr>
          <p:cNvGrpSpPr/>
          <p:nvPr/>
        </p:nvGrpSpPr>
        <p:grpSpPr>
          <a:xfrm>
            <a:off x="4231" y="109025"/>
            <a:ext cx="4344707" cy="791368"/>
            <a:chOff x="-18884" y="2140949"/>
            <a:chExt cx="1983007" cy="791368"/>
          </a:xfrm>
          <a:solidFill>
            <a:schemeClr val="bg1"/>
          </a:solidFill>
        </p:grpSpPr>
        <p:sp>
          <p:nvSpPr>
            <p:cNvPr id="34" name="矩形: 圆角 7">
              <a:extLst>
                <a:ext uri="{FF2B5EF4-FFF2-40B4-BE49-F238E27FC236}">
                  <a16:creationId xmlns:a16="http://schemas.microsoft.com/office/drawing/2014/main" id="{F068AD86-B41D-415A-89E7-B139975DBD7A}"/>
                </a:ext>
              </a:extLst>
            </p:cNvPr>
            <p:cNvSpPr/>
            <p:nvPr/>
          </p:nvSpPr>
          <p:spPr>
            <a:xfrm rot="5400000">
              <a:off x="575968" y="1546097"/>
              <a:ext cx="791368" cy="1981071"/>
            </a:xfrm>
            <a:prstGeom prst="round2SameRect">
              <a:avLst>
                <a:gd name="adj1" fmla="val 7214"/>
                <a:gd name="adj2" fmla="val 0"/>
              </a:avLst>
            </a:prstGeom>
            <a:grpFill/>
            <a:ln w="50800">
              <a:noFill/>
            </a:ln>
            <a:effectLst>
              <a:outerShdw blurRad="469900" sx="104000" sy="104000" algn="ctr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endParaRPr lang="en-US" altLang="zh-CN" sz="2400" b="1" dirty="0">
                <a:solidFill>
                  <a:srgbClr val="00468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  <a:p>
              <a:pPr algn="ctr"/>
              <a:endParaRPr lang="en-US" altLang="zh-CN" sz="2400" b="1" dirty="0">
                <a:solidFill>
                  <a:srgbClr val="00468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  <a:p>
              <a:pPr algn="ctr"/>
              <a:endParaRPr lang="en-US" altLang="zh-CN" sz="2400" b="1" dirty="0">
                <a:solidFill>
                  <a:srgbClr val="00468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EEBE78E1-905F-437E-AB0F-3F5C089079D4}"/>
                </a:ext>
              </a:extLst>
            </p:cNvPr>
            <p:cNvSpPr/>
            <p:nvPr/>
          </p:nvSpPr>
          <p:spPr>
            <a:xfrm>
              <a:off x="-16948" y="2246583"/>
              <a:ext cx="1981071" cy="582141"/>
            </a:xfrm>
            <a:prstGeom prst="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0. </a:t>
              </a:r>
              <a:r>
                <a:rPr lang="zh-CN" altLang="en-US" sz="2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研究背景</a:t>
              </a:r>
              <a:endParaRPr lang="en-US" altLang="zh-CN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6" name="矩形: 圆角 35">
              <a:extLst>
                <a:ext uri="{FF2B5EF4-FFF2-40B4-BE49-F238E27FC236}">
                  <a16:creationId xmlns:a16="http://schemas.microsoft.com/office/drawing/2014/main" id="{57F982BE-FC88-4DB2-9184-B1AE4E64D2B3}"/>
                </a:ext>
              </a:extLst>
            </p:cNvPr>
            <p:cNvSpPr/>
            <p:nvPr/>
          </p:nvSpPr>
          <p:spPr>
            <a:xfrm rot="5400000" flipV="1">
              <a:off x="1704730" y="2526199"/>
              <a:ext cx="404314" cy="20867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7" name="文本框 46">
            <a:extLst>
              <a:ext uri="{FF2B5EF4-FFF2-40B4-BE49-F238E27FC236}">
                <a16:creationId xmlns:a16="http://schemas.microsoft.com/office/drawing/2014/main" id="{AEE044D7-3A93-4A2F-9816-FA2439CF1F9F}"/>
              </a:ext>
            </a:extLst>
          </p:cNvPr>
          <p:cNvSpPr txBox="1"/>
          <p:nvPr/>
        </p:nvSpPr>
        <p:spPr>
          <a:xfrm>
            <a:off x="5794009" y="238148"/>
            <a:ext cx="44958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渗透率测定的重要性</a:t>
            </a:r>
          </a:p>
        </p:txBody>
      </p:sp>
      <p:sp>
        <p:nvSpPr>
          <p:cNvPr id="43" name="object 3">
            <a:extLst>
              <a:ext uri="{FF2B5EF4-FFF2-40B4-BE49-F238E27FC236}">
                <a16:creationId xmlns:a16="http://schemas.microsoft.com/office/drawing/2014/main" id="{FF1DC057-48AB-4508-86C4-E4BA7AB24B1E}"/>
              </a:ext>
            </a:extLst>
          </p:cNvPr>
          <p:cNvSpPr txBox="1"/>
          <p:nvPr/>
        </p:nvSpPr>
        <p:spPr>
          <a:xfrm>
            <a:off x="638351" y="1120800"/>
            <a:ext cx="10994339" cy="3677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815" marR="5080" indent="-285750">
              <a:lnSpc>
                <a:spcPct val="125000"/>
              </a:lnSpc>
              <a:spcBef>
                <a:spcPts val="100"/>
              </a:spcBef>
              <a:buFont typeface="Wingdings"/>
              <a:buChar char=""/>
              <a:tabLst>
                <a:tab pos="299085" algn="l"/>
              </a:tabLst>
            </a:pP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岩石渗透性是能源、土木和环境工程等控制项目性能的最重要参数之一。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4" name="object 4">
            <a:extLst>
              <a:ext uri="{FF2B5EF4-FFF2-40B4-BE49-F238E27FC236}">
                <a16:creationId xmlns:a16="http://schemas.microsoft.com/office/drawing/2014/main" id="{902FE9F5-E97E-4F1B-9177-4A73C0578104}"/>
              </a:ext>
            </a:extLst>
          </p:cNvPr>
          <p:cNvGrpSpPr/>
          <p:nvPr/>
        </p:nvGrpSpPr>
        <p:grpSpPr>
          <a:xfrm>
            <a:off x="394593" y="2012877"/>
            <a:ext cx="4014470" cy="2512060"/>
            <a:chOff x="394593" y="1863722"/>
            <a:chExt cx="4014470" cy="2512060"/>
          </a:xfrm>
        </p:grpSpPr>
        <p:pic>
          <p:nvPicPr>
            <p:cNvPr id="48" name="object 5">
              <a:extLst>
                <a:ext uri="{FF2B5EF4-FFF2-40B4-BE49-F238E27FC236}">
                  <a16:creationId xmlns:a16="http://schemas.microsoft.com/office/drawing/2014/main" id="{3614D6AF-F233-44EC-9B97-4B427FEBCE2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4593" y="1863722"/>
              <a:ext cx="4014461" cy="2511811"/>
            </a:xfrm>
            <a:prstGeom prst="rect">
              <a:avLst/>
            </a:prstGeom>
          </p:spPr>
        </p:pic>
        <p:pic>
          <p:nvPicPr>
            <p:cNvPr id="49" name="object 6">
              <a:extLst>
                <a:ext uri="{FF2B5EF4-FFF2-40B4-BE49-F238E27FC236}">
                  <a16:creationId xmlns:a16="http://schemas.microsoft.com/office/drawing/2014/main" id="{5DD9E64A-6389-4A11-8D13-1D7E49C7FB4E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9307" y="2028443"/>
              <a:ext cx="3698748" cy="2196083"/>
            </a:xfrm>
            <a:prstGeom prst="rect">
              <a:avLst/>
            </a:prstGeom>
          </p:spPr>
        </p:pic>
      </p:grpSp>
      <p:sp>
        <p:nvSpPr>
          <p:cNvPr id="50" name="object 7">
            <a:extLst>
              <a:ext uri="{FF2B5EF4-FFF2-40B4-BE49-F238E27FC236}">
                <a16:creationId xmlns:a16="http://schemas.microsoft.com/office/drawing/2014/main" id="{0745D1F0-2B4F-4CB9-AF2F-B1220A0A77B1}"/>
              </a:ext>
            </a:extLst>
          </p:cNvPr>
          <p:cNvSpPr txBox="1"/>
          <p:nvPr/>
        </p:nvSpPr>
        <p:spPr>
          <a:xfrm>
            <a:off x="1275436" y="4487617"/>
            <a:ext cx="2185481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天然气开采</a:t>
            </a:r>
            <a:endParaRPr sz="14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1" name="object 8">
            <a:extLst>
              <a:ext uri="{FF2B5EF4-FFF2-40B4-BE49-F238E27FC236}">
                <a16:creationId xmlns:a16="http://schemas.microsoft.com/office/drawing/2014/main" id="{961C14A7-7CE2-43B7-B717-771A41EAAE12}"/>
              </a:ext>
            </a:extLst>
          </p:cNvPr>
          <p:cNvGrpSpPr/>
          <p:nvPr/>
        </p:nvGrpSpPr>
        <p:grpSpPr>
          <a:xfrm>
            <a:off x="4606850" y="2012877"/>
            <a:ext cx="3649345" cy="2512060"/>
            <a:chOff x="4606850" y="1863722"/>
            <a:chExt cx="3649345" cy="2512060"/>
          </a:xfrm>
        </p:grpSpPr>
        <p:pic>
          <p:nvPicPr>
            <p:cNvPr id="52" name="object 9">
              <a:extLst>
                <a:ext uri="{FF2B5EF4-FFF2-40B4-BE49-F238E27FC236}">
                  <a16:creationId xmlns:a16="http://schemas.microsoft.com/office/drawing/2014/main" id="{E8F7FECF-5D74-4C2A-A2BB-17F62B48924A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06850" y="1863722"/>
              <a:ext cx="3648859" cy="2511811"/>
            </a:xfrm>
            <a:prstGeom prst="rect">
              <a:avLst/>
            </a:prstGeom>
          </p:spPr>
        </p:pic>
        <p:pic>
          <p:nvPicPr>
            <p:cNvPr id="53" name="object 10">
              <a:extLst>
                <a:ext uri="{FF2B5EF4-FFF2-40B4-BE49-F238E27FC236}">
                  <a16:creationId xmlns:a16="http://schemas.microsoft.com/office/drawing/2014/main" id="{D57DC637-E1D3-43DF-9BA6-9A54A8B6D6BE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71643" y="2028443"/>
              <a:ext cx="3332988" cy="2196083"/>
            </a:xfrm>
            <a:prstGeom prst="rect">
              <a:avLst/>
            </a:prstGeom>
          </p:spPr>
        </p:pic>
      </p:grpSp>
      <p:sp>
        <p:nvSpPr>
          <p:cNvPr id="55" name="object 11">
            <a:extLst>
              <a:ext uri="{FF2B5EF4-FFF2-40B4-BE49-F238E27FC236}">
                <a16:creationId xmlns:a16="http://schemas.microsoft.com/office/drawing/2014/main" id="{099E2D94-1435-4B16-B526-56E4A4691FD4}"/>
              </a:ext>
            </a:extLst>
          </p:cNvPr>
          <p:cNvSpPr txBox="1"/>
          <p:nvPr/>
        </p:nvSpPr>
        <p:spPr>
          <a:xfrm>
            <a:off x="5236460" y="4502529"/>
            <a:ext cx="277932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地热开采</a:t>
            </a:r>
            <a:endParaRPr sz="14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6" name="object 12">
            <a:extLst>
              <a:ext uri="{FF2B5EF4-FFF2-40B4-BE49-F238E27FC236}">
                <a16:creationId xmlns:a16="http://schemas.microsoft.com/office/drawing/2014/main" id="{7BBE6700-6125-4DAD-9A6C-33588D7716C3}"/>
              </a:ext>
            </a:extLst>
          </p:cNvPr>
          <p:cNvGrpSpPr/>
          <p:nvPr/>
        </p:nvGrpSpPr>
        <p:grpSpPr>
          <a:xfrm>
            <a:off x="8453492" y="2012877"/>
            <a:ext cx="3330575" cy="2512060"/>
            <a:chOff x="8453492" y="1863722"/>
            <a:chExt cx="3330575" cy="2512060"/>
          </a:xfrm>
        </p:grpSpPr>
        <p:pic>
          <p:nvPicPr>
            <p:cNvPr id="57" name="object 13">
              <a:extLst>
                <a:ext uri="{FF2B5EF4-FFF2-40B4-BE49-F238E27FC236}">
                  <a16:creationId xmlns:a16="http://schemas.microsoft.com/office/drawing/2014/main" id="{CD6A2D72-1217-492F-86F8-F0FD92BEB38F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453492" y="1863722"/>
              <a:ext cx="3330210" cy="2511811"/>
            </a:xfrm>
            <a:prstGeom prst="rect">
              <a:avLst/>
            </a:prstGeom>
          </p:spPr>
        </p:pic>
        <p:pic>
          <p:nvPicPr>
            <p:cNvPr id="59" name="object 14">
              <a:extLst>
                <a:ext uri="{FF2B5EF4-FFF2-40B4-BE49-F238E27FC236}">
                  <a16:creationId xmlns:a16="http://schemas.microsoft.com/office/drawing/2014/main" id="{C2CBF02F-0D0F-443A-8926-E2F7EE8C3A62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618219" y="2028443"/>
              <a:ext cx="3014472" cy="2196083"/>
            </a:xfrm>
            <a:prstGeom prst="rect">
              <a:avLst/>
            </a:prstGeom>
          </p:spPr>
        </p:pic>
      </p:grpSp>
      <p:sp>
        <p:nvSpPr>
          <p:cNvPr id="60" name="object 15">
            <a:extLst>
              <a:ext uri="{FF2B5EF4-FFF2-40B4-BE49-F238E27FC236}">
                <a16:creationId xmlns:a16="http://schemas.microsoft.com/office/drawing/2014/main" id="{2322EA58-2F4A-4F5C-9EA4-1FDA6E38BFA4}"/>
              </a:ext>
            </a:extLst>
          </p:cNvPr>
          <p:cNvSpPr txBox="1"/>
          <p:nvPr/>
        </p:nvSpPr>
        <p:spPr>
          <a:xfrm>
            <a:off x="9819098" y="4526213"/>
            <a:ext cx="89927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sz="1400" baseline="-20833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sz="1400" spc="142" baseline="-20833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封存</a:t>
            </a:r>
            <a:endParaRPr sz="14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" name="object 16">
            <a:extLst>
              <a:ext uri="{FF2B5EF4-FFF2-40B4-BE49-F238E27FC236}">
                <a16:creationId xmlns:a16="http://schemas.microsoft.com/office/drawing/2014/main" id="{12D8D0B3-A8BA-45E1-A386-1DA982B7B2CC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39875" y="4947386"/>
            <a:ext cx="11512249" cy="1695955"/>
          </a:xfrm>
          <a:prstGeom prst="rect">
            <a:avLst/>
          </a:prstGeom>
        </p:spPr>
      </p:pic>
      <p:sp>
        <p:nvSpPr>
          <p:cNvPr id="62" name="object 17">
            <a:extLst>
              <a:ext uri="{FF2B5EF4-FFF2-40B4-BE49-F238E27FC236}">
                <a16:creationId xmlns:a16="http://schemas.microsoft.com/office/drawing/2014/main" id="{54770DC7-A086-4482-88E1-C88353DAF69C}"/>
              </a:ext>
            </a:extLst>
          </p:cNvPr>
          <p:cNvSpPr txBox="1"/>
          <p:nvPr/>
        </p:nvSpPr>
        <p:spPr>
          <a:xfrm>
            <a:off x="1452642" y="5180188"/>
            <a:ext cx="538099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1200" i="1" dirty="0">
                <a:latin typeface="Arial" panose="020B0604020202020204" pitchFamily="34" charset="0"/>
                <a:cs typeface="Arial" panose="020B0604020202020204" pitchFamily="34" charset="0"/>
              </a:rPr>
              <a:t>Scopus </a:t>
            </a:r>
            <a:r>
              <a:rPr lang="zh-CN" alt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收录的关于岩石渗透性的文章数量 </a:t>
            </a:r>
            <a:r>
              <a:rPr sz="1200" i="1" u="sng" spc="-1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1990-</a:t>
            </a:r>
            <a:r>
              <a:rPr sz="1200" i="1" u="sng" spc="-2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2024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30697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5594464F-46DF-4AE0-B7A6-BDF4E95EB779}"/>
                  </a:ext>
                </a:extLst>
              </p:cNvPr>
              <p:cNvSpPr txBox="1"/>
              <p:nvPr/>
            </p:nvSpPr>
            <p:spPr>
              <a:xfrm>
                <a:off x="3105682" y="2501973"/>
                <a:ext cx="3105910" cy="7871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400" i="1" dirty="0">
                    <a:latin typeface="Arial" panose="020B0604020202020204" pitchFamily="34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k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CN" altLang="en-US" sz="2800" i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zh-CN" altLang="en-US" sz="2800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800" i="1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zh-CN" altLang="en-US" sz="2800" i="1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zh-CN" altLang="en-US" sz="2800" i="1">
                            <a:latin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zh-CN" altLang="en-US" sz="2800" i="1">
                            <a:latin typeface="Cambria Math" panose="02040503050406030204" pitchFamily="18" charset="0"/>
                          </a:rPr>
                          <m:t>𝐴</m:t>
                        </m:r>
                      </m:den>
                    </m:f>
                  </m:oMath>
                </a14:m>
                <a:r>
                  <a:rPr lang="en-US" altLang="zh-CN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·</a:t>
                </a:r>
                <a:r>
                  <a:rPr lang="zh-CN" altLang="en-US" sz="2800" dirty="0">
                    <a:solidFill>
                      <a:srgbClr val="836967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en-US" sz="2800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sSub>
                          <m:sSubPr>
                            <m:ctrlPr>
                              <a:rPr lang="zh-CN" altLang="en-US" sz="2800" i="1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altLang="zh-CN" sz="28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num>
                      <m:den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Sup>
                          <m:sSubSupPr>
                            <m:ctrlP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  <m:sup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Sup>
                          <m:sSubSupPr>
                            <m:ctrlPr>
                              <a:rPr lang="en-US" altLang="zh-CN" sz="28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800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sub>
                          <m:sup>
                            <m:r>
                              <a:rPr lang="en-US" altLang="zh-CN" sz="2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zh-CN" altLang="en-US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5594464F-46DF-4AE0-B7A6-BDF4E95EB7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5682" y="2501973"/>
                <a:ext cx="3105910" cy="787139"/>
              </a:xfrm>
              <a:prstGeom prst="rect">
                <a:avLst/>
              </a:prstGeom>
              <a:blipFill>
                <a:blip r:embed="rId3"/>
                <a:stretch>
                  <a:fillRect l="-294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object 36">
            <a:extLst>
              <a:ext uri="{FF2B5EF4-FFF2-40B4-BE49-F238E27FC236}">
                <a16:creationId xmlns:a16="http://schemas.microsoft.com/office/drawing/2014/main" id="{731D0DF5-1591-44EA-A0D7-28CF810D221C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97117" y="3450256"/>
            <a:ext cx="861385" cy="856132"/>
          </a:xfrm>
          <a:prstGeom prst="rect">
            <a:avLst/>
          </a:prstGeom>
        </p:spPr>
      </p:pic>
      <p:sp>
        <p:nvSpPr>
          <p:cNvPr id="47" name="文本框 46">
            <a:extLst>
              <a:ext uri="{FF2B5EF4-FFF2-40B4-BE49-F238E27FC236}">
                <a16:creationId xmlns:a16="http://schemas.microsoft.com/office/drawing/2014/main" id="{AEE044D7-3A93-4A2F-9816-FA2439CF1F9F}"/>
              </a:ext>
            </a:extLst>
          </p:cNvPr>
          <p:cNvSpPr txBox="1"/>
          <p:nvPr/>
        </p:nvSpPr>
        <p:spPr>
          <a:xfrm>
            <a:off x="5411980" y="262450"/>
            <a:ext cx="6053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传统求解方式的局限性</a:t>
            </a:r>
            <a:endParaRPr lang="zh-CN" altLang="en-US" sz="28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8CEA7D2C-0E93-4FE9-ABB5-ECB76BE2AD09}"/>
              </a:ext>
            </a:extLst>
          </p:cNvPr>
          <p:cNvGrpSpPr/>
          <p:nvPr/>
        </p:nvGrpSpPr>
        <p:grpSpPr>
          <a:xfrm>
            <a:off x="6175743" y="2432980"/>
            <a:ext cx="2232031" cy="856132"/>
            <a:chOff x="3602050" y="5276556"/>
            <a:chExt cx="2232031" cy="85613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文本框 8">
                  <a:extLst>
                    <a:ext uri="{FF2B5EF4-FFF2-40B4-BE49-F238E27FC236}">
                      <a16:creationId xmlns:a16="http://schemas.microsoft.com/office/drawing/2014/main" id="{5F4F1E48-BBBD-404C-839C-E6F14A45BF8B}"/>
                    </a:ext>
                  </a:extLst>
                </p:cNvPr>
                <p:cNvSpPr txBox="1"/>
                <p:nvPr/>
              </p:nvSpPr>
              <p:spPr>
                <a:xfrm>
                  <a:off x="3602050" y="5276556"/>
                  <a:ext cx="2232031" cy="8561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sz="240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zh-CN" altLang="en-US" sz="2400" i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zh-CN" altLang="en-US" sz="2400" i="1">
                                <a:solidFill>
                                  <a:srgbClr val="836967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𝛼𝜇𝛽</m:t>
                            </m:r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  <m:sSub>
                              <m:sSubPr>
                                <m:ctrlPr>
                                  <a:rPr lang="zh-CN" altLang="en-US" sz="2400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400" i="1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zh-CN" altLang="en-US" sz="2400" i="1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zh-CN" altLang="en-US" sz="2400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400" i="1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zh-CN" altLang="en-US" sz="2400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sub>
                            </m:sSub>
                          </m:num>
                          <m:den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d>
                              <m:dPr>
                                <m:ctrlPr>
                                  <a:rPr lang="zh-CN" altLang="en-US" sz="2400" i="1">
                                    <a:solidFill>
                                      <a:srgbClr val="836967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zh-CN" altLang="en-US" sz="2400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sub>
                                </m:sSub>
                                <m:r>
                                  <a:rPr lang="zh-CN" altLang="en-US" sz="2400" i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zh-CN" altLang="en-US" sz="2400" i="1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zh-CN" altLang="en-US" sz="2400" i="1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sub>
                                </m:sSub>
                              </m:e>
                            </m:d>
                          </m:den>
                        </m:f>
                      </m:oMath>
                    </m:oMathPara>
                  </a14:m>
                  <a:endParaRPr lang="zh-CN" altLang="en-US" sz="2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9" name="文本框 8">
                  <a:extLst>
                    <a:ext uri="{FF2B5EF4-FFF2-40B4-BE49-F238E27FC236}">
                      <a16:creationId xmlns:a16="http://schemas.microsoft.com/office/drawing/2014/main" id="{5F4F1E48-BBBD-404C-839C-E6F14A45BF8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02050" y="5276556"/>
                  <a:ext cx="2232031" cy="8561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96D72CB6-3DA5-4ED1-A984-CA8930AD3E50}"/>
                </a:ext>
              </a:extLst>
            </p:cNvPr>
            <p:cNvSpPr/>
            <p:nvPr/>
          </p:nvSpPr>
          <p:spPr>
            <a:xfrm>
              <a:off x="4876814" y="5276557"/>
              <a:ext cx="185816" cy="35499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8B0FD8A3-53C8-4B88-BA31-B2AEB6BBC808}"/>
                </a:ext>
              </a:extLst>
            </p:cNvPr>
            <p:cNvSpPr/>
            <p:nvPr/>
          </p:nvSpPr>
          <p:spPr>
            <a:xfrm>
              <a:off x="4291698" y="5739467"/>
              <a:ext cx="221222" cy="393221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" name="object 26">
            <a:extLst>
              <a:ext uri="{FF2B5EF4-FFF2-40B4-BE49-F238E27FC236}">
                <a16:creationId xmlns:a16="http://schemas.microsoft.com/office/drawing/2014/main" id="{5C33BDB3-3112-466F-BD8C-7E6BC9CED30D}"/>
              </a:ext>
            </a:extLst>
          </p:cNvPr>
          <p:cNvGrpSpPr/>
          <p:nvPr/>
        </p:nvGrpSpPr>
        <p:grpSpPr>
          <a:xfrm>
            <a:off x="332326" y="3508521"/>
            <a:ext cx="11481883" cy="3153583"/>
            <a:chOff x="355091" y="3201178"/>
            <a:chExt cx="11481883" cy="3019789"/>
          </a:xfrm>
        </p:grpSpPr>
        <p:pic>
          <p:nvPicPr>
            <p:cNvPr id="16" name="object 27">
              <a:extLst>
                <a:ext uri="{FF2B5EF4-FFF2-40B4-BE49-F238E27FC236}">
                  <a16:creationId xmlns:a16="http://schemas.microsoft.com/office/drawing/2014/main" id="{2C04C819-B147-4F46-AB59-E3E98066FC8A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13253" y="3952898"/>
              <a:ext cx="4323721" cy="2224256"/>
            </a:xfrm>
            <a:prstGeom prst="rect">
              <a:avLst/>
            </a:prstGeom>
          </p:spPr>
        </p:pic>
        <p:pic>
          <p:nvPicPr>
            <p:cNvPr id="17" name="object 28">
              <a:extLst>
                <a:ext uri="{FF2B5EF4-FFF2-40B4-BE49-F238E27FC236}">
                  <a16:creationId xmlns:a16="http://schemas.microsoft.com/office/drawing/2014/main" id="{BF1CF117-2A0F-436E-89DE-19C00E28534E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677911" y="4117847"/>
              <a:ext cx="4008120" cy="1908048"/>
            </a:xfrm>
            <a:prstGeom prst="rect">
              <a:avLst/>
            </a:prstGeom>
          </p:spPr>
        </p:pic>
        <p:pic>
          <p:nvPicPr>
            <p:cNvPr id="19" name="object 29">
              <a:extLst>
                <a:ext uri="{FF2B5EF4-FFF2-40B4-BE49-F238E27FC236}">
                  <a16:creationId xmlns:a16="http://schemas.microsoft.com/office/drawing/2014/main" id="{00657107-1348-43E0-AB84-DE834AC36125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826763" y="3925773"/>
              <a:ext cx="3874008" cy="2278507"/>
            </a:xfrm>
            <a:prstGeom prst="rect">
              <a:avLst/>
            </a:prstGeom>
          </p:spPr>
        </p:pic>
        <p:pic>
          <p:nvPicPr>
            <p:cNvPr id="20" name="object 30">
              <a:extLst>
                <a:ext uri="{FF2B5EF4-FFF2-40B4-BE49-F238E27FC236}">
                  <a16:creationId xmlns:a16="http://schemas.microsoft.com/office/drawing/2014/main" id="{5B9791C7-82A8-446F-AA6D-3D5B90540C9F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018788" y="4117847"/>
              <a:ext cx="3503675" cy="1908048"/>
            </a:xfrm>
            <a:prstGeom prst="rect">
              <a:avLst/>
            </a:prstGeom>
          </p:spPr>
        </p:pic>
        <p:pic>
          <p:nvPicPr>
            <p:cNvPr id="21" name="object 31">
              <a:extLst>
                <a:ext uri="{FF2B5EF4-FFF2-40B4-BE49-F238E27FC236}">
                  <a16:creationId xmlns:a16="http://schemas.microsoft.com/office/drawing/2014/main" id="{1D0B9F90-9DAB-414B-BFB0-19D804E36741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55091" y="3922775"/>
              <a:ext cx="3706367" cy="2298192"/>
            </a:xfrm>
            <a:prstGeom prst="rect">
              <a:avLst/>
            </a:prstGeom>
          </p:spPr>
        </p:pic>
        <p:sp>
          <p:nvSpPr>
            <p:cNvPr id="22" name="object 32">
              <a:extLst>
                <a:ext uri="{FF2B5EF4-FFF2-40B4-BE49-F238E27FC236}">
                  <a16:creationId xmlns:a16="http://schemas.microsoft.com/office/drawing/2014/main" id="{87754750-FEED-4BA3-8D13-4E4F127EEC4B}"/>
                </a:ext>
              </a:extLst>
            </p:cNvPr>
            <p:cNvSpPr/>
            <p:nvPr/>
          </p:nvSpPr>
          <p:spPr>
            <a:xfrm>
              <a:off x="1153077" y="3985306"/>
              <a:ext cx="7698728" cy="97682"/>
            </a:xfrm>
            <a:custGeom>
              <a:avLst/>
              <a:gdLst/>
              <a:ahLst/>
              <a:cxnLst/>
              <a:rect l="l" t="t" r="r" b="b"/>
              <a:pathLst>
                <a:path w="7199630" h="119379">
                  <a:moveTo>
                    <a:pt x="0" y="118872"/>
                  </a:moveTo>
                  <a:lnTo>
                    <a:pt x="779" y="72598"/>
                  </a:lnTo>
                  <a:lnTo>
                    <a:pt x="2905" y="34813"/>
                  </a:lnTo>
                  <a:lnTo>
                    <a:pt x="6054" y="9340"/>
                  </a:lnTo>
                  <a:lnTo>
                    <a:pt x="9906" y="0"/>
                  </a:lnTo>
                  <a:lnTo>
                    <a:pt x="7189469" y="0"/>
                  </a:lnTo>
                  <a:lnTo>
                    <a:pt x="7193321" y="9340"/>
                  </a:lnTo>
                  <a:lnTo>
                    <a:pt x="7196470" y="34813"/>
                  </a:lnTo>
                  <a:lnTo>
                    <a:pt x="7198596" y="72598"/>
                  </a:lnTo>
                  <a:lnTo>
                    <a:pt x="7199376" y="118872"/>
                  </a:lnTo>
                </a:path>
              </a:pathLst>
            </a:custGeom>
            <a:ln w="25399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33">
              <a:extLst>
                <a:ext uri="{FF2B5EF4-FFF2-40B4-BE49-F238E27FC236}">
                  <a16:creationId xmlns:a16="http://schemas.microsoft.com/office/drawing/2014/main" id="{8D736853-E479-42E2-A5AE-E1D38BDEA36E}"/>
                </a:ext>
              </a:extLst>
            </p:cNvPr>
            <p:cNvSpPr/>
            <p:nvPr/>
          </p:nvSpPr>
          <p:spPr>
            <a:xfrm>
              <a:off x="4862308" y="3201178"/>
              <a:ext cx="376532" cy="630862"/>
            </a:xfrm>
            <a:custGeom>
              <a:avLst/>
              <a:gdLst/>
              <a:ahLst/>
              <a:cxnLst/>
              <a:rect l="l" t="t" r="r" b="b"/>
              <a:pathLst>
                <a:path w="350520" h="1225550">
                  <a:moveTo>
                    <a:pt x="0" y="1050035"/>
                  </a:moveTo>
                  <a:lnTo>
                    <a:pt x="87630" y="1050035"/>
                  </a:lnTo>
                  <a:lnTo>
                    <a:pt x="87630" y="0"/>
                  </a:lnTo>
                  <a:lnTo>
                    <a:pt x="262889" y="0"/>
                  </a:lnTo>
                  <a:lnTo>
                    <a:pt x="262889" y="1050035"/>
                  </a:lnTo>
                  <a:lnTo>
                    <a:pt x="350520" y="1050035"/>
                  </a:lnTo>
                  <a:lnTo>
                    <a:pt x="175260" y="1225295"/>
                  </a:lnTo>
                  <a:lnTo>
                    <a:pt x="0" y="1050035"/>
                  </a:lnTo>
                  <a:close/>
                </a:path>
              </a:pathLst>
            </a:custGeom>
            <a:ln w="25400">
              <a:solidFill>
                <a:srgbClr val="123A6E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4" name="object 34">
              <a:extLst>
                <a:ext uri="{FF2B5EF4-FFF2-40B4-BE49-F238E27FC236}">
                  <a16:creationId xmlns:a16="http://schemas.microsoft.com/office/drawing/2014/main" id="{EC7FCBE5-652E-4914-B426-D5ED8112A7E7}"/>
                </a:ext>
              </a:extLst>
            </p:cNvPr>
            <p:cNvSpPr/>
            <p:nvPr/>
          </p:nvSpPr>
          <p:spPr>
            <a:xfrm>
              <a:off x="2805366" y="4489703"/>
              <a:ext cx="1799589" cy="675640"/>
            </a:xfrm>
            <a:custGeom>
              <a:avLst/>
              <a:gdLst/>
              <a:ahLst/>
              <a:cxnLst/>
              <a:rect l="l" t="t" r="r" b="b"/>
              <a:pathLst>
                <a:path w="1799589" h="675639">
                  <a:moveTo>
                    <a:pt x="1799526" y="66294"/>
                  </a:moveTo>
                  <a:lnTo>
                    <a:pt x="1774913" y="51943"/>
                  </a:lnTo>
                  <a:lnTo>
                    <a:pt x="1685734" y="0"/>
                  </a:lnTo>
                  <a:lnTo>
                    <a:pt x="1676971" y="2286"/>
                  </a:lnTo>
                  <a:lnTo>
                    <a:pt x="1673034" y="9144"/>
                  </a:lnTo>
                  <a:lnTo>
                    <a:pt x="1669097" y="15875"/>
                  </a:lnTo>
                  <a:lnTo>
                    <a:pt x="1671383" y="24638"/>
                  </a:lnTo>
                  <a:lnTo>
                    <a:pt x="1718233" y="51943"/>
                  </a:lnTo>
                  <a:lnTo>
                    <a:pt x="840803" y="51943"/>
                  </a:lnTo>
                  <a:lnTo>
                    <a:pt x="840803" y="52743"/>
                  </a:lnTo>
                  <a:lnTo>
                    <a:pt x="838898" y="50038"/>
                  </a:lnTo>
                  <a:lnTo>
                    <a:pt x="66497" y="598449"/>
                  </a:lnTo>
                  <a:lnTo>
                    <a:pt x="64744" y="596798"/>
                  </a:lnTo>
                  <a:lnTo>
                    <a:pt x="49403" y="590994"/>
                  </a:lnTo>
                  <a:lnTo>
                    <a:pt x="32994" y="591388"/>
                  </a:lnTo>
                  <a:lnTo>
                    <a:pt x="17462" y="598297"/>
                  </a:lnTo>
                  <a:lnTo>
                    <a:pt x="5791" y="610704"/>
                  </a:lnTo>
                  <a:lnTo>
                    <a:pt x="0" y="626046"/>
                  </a:lnTo>
                  <a:lnTo>
                    <a:pt x="381" y="642454"/>
                  </a:lnTo>
                  <a:lnTo>
                    <a:pt x="7302" y="657987"/>
                  </a:lnTo>
                  <a:lnTo>
                    <a:pt x="19697" y="669658"/>
                  </a:lnTo>
                  <a:lnTo>
                    <a:pt x="35052" y="675449"/>
                  </a:lnTo>
                  <a:lnTo>
                    <a:pt x="51447" y="675068"/>
                  </a:lnTo>
                  <a:lnTo>
                    <a:pt x="66992" y="668147"/>
                  </a:lnTo>
                  <a:lnTo>
                    <a:pt x="78651" y="655751"/>
                  </a:lnTo>
                  <a:lnTo>
                    <a:pt x="82740" y="644906"/>
                  </a:lnTo>
                  <a:lnTo>
                    <a:pt x="84455" y="640397"/>
                  </a:lnTo>
                  <a:lnTo>
                    <a:pt x="84061" y="624001"/>
                  </a:lnTo>
                  <a:lnTo>
                    <a:pt x="83070" y="621766"/>
                  </a:lnTo>
                  <a:lnTo>
                    <a:pt x="845388" y="80518"/>
                  </a:lnTo>
                  <a:lnTo>
                    <a:pt x="1718449" y="80518"/>
                  </a:lnTo>
                  <a:lnTo>
                    <a:pt x="1671383" y="107950"/>
                  </a:lnTo>
                  <a:lnTo>
                    <a:pt x="1669097" y="116713"/>
                  </a:lnTo>
                  <a:lnTo>
                    <a:pt x="1673034" y="123444"/>
                  </a:lnTo>
                  <a:lnTo>
                    <a:pt x="1676971" y="130302"/>
                  </a:lnTo>
                  <a:lnTo>
                    <a:pt x="1685734" y="132588"/>
                  </a:lnTo>
                  <a:lnTo>
                    <a:pt x="1775129" y="80518"/>
                  </a:lnTo>
                  <a:lnTo>
                    <a:pt x="1799526" y="6629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37D511E8-9BAA-4229-A215-CAA1C6F02B82}"/>
                  </a:ext>
                </a:extLst>
              </p:cNvPr>
              <p:cNvSpPr txBox="1"/>
              <p:nvPr/>
            </p:nvSpPr>
            <p:spPr>
              <a:xfrm>
                <a:off x="332326" y="2440554"/>
                <a:ext cx="2585093" cy="8486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40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zh-CN" altLang="en-US" sz="24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zh-CN" altLang="en-US" sz="2400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  <m:d>
                            <m:dPr>
                              <m:ctrlPr>
                                <a:rPr lang="zh-CN" altLang="en-US" sz="2400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zh-CN" altLang="en-US" sz="24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b>
                              </m:s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zh-CN" altLang="en-US" sz="2400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US" altLang="zh-CN" sz="2400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zh-CN" altLang="en-US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37D511E8-9BAA-4229-A215-CAA1C6F02B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326" y="2440554"/>
                <a:ext cx="2585093" cy="84863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椭圆 29">
            <a:extLst>
              <a:ext uri="{FF2B5EF4-FFF2-40B4-BE49-F238E27FC236}">
                <a16:creationId xmlns:a16="http://schemas.microsoft.com/office/drawing/2014/main" id="{5C3913F5-9AE6-42BC-8EBB-F470F8852146}"/>
              </a:ext>
            </a:extLst>
          </p:cNvPr>
          <p:cNvSpPr/>
          <p:nvPr/>
        </p:nvSpPr>
        <p:spPr>
          <a:xfrm>
            <a:off x="4276668" y="2867167"/>
            <a:ext cx="221222" cy="39322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25658076-FF73-4522-8F2C-5737D46B2412}"/>
              </a:ext>
            </a:extLst>
          </p:cNvPr>
          <p:cNvSpPr/>
          <p:nvPr/>
        </p:nvSpPr>
        <p:spPr>
          <a:xfrm>
            <a:off x="4443553" y="2466924"/>
            <a:ext cx="221222" cy="39322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C9209EF1-229F-4124-9252-9A8C8258B7A6}"/>
              </a:ext>
            </a:extLst>
          </p:cNvPr>
          <p:cNvSpPr/>
          <p:nvPr/>
        </p:nvSpPr>
        <p:spPr>
          <a:xfrm>
            <a:off x="2142890" y="2443529"/>
            <a:ext cx="221222" cy="39322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3F98A245-1BCC-4DE8-8BAF-3F85C22F2E3C}"/>
              </a:ext>
            </a:extLst>
          </p:cNvPr>
          <p:cNvSpPr/>
          <p:nvPr/>
        </p:nvSpPr>
        <p:spPr>
          <a:xfrm>
            <a:off x="1351283" y="2893075"/>
            <a:ext cx="221222" cy="39322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B3B3E124-9C2E-4E2A-9813-C3E2990DD4C9}"/>
              </a:ext>
            </a:extLst>
          </p:cNvPr>
          <p:cNvCxnSpPr>
            <a:cxnSpLocks/>
          </p:cNvCxnSpPr>
          <p:nvPr/>
        </p:nvCxnSpPr>
        <p:spPr>
          <a:xfrm>
            <a:off x="437016" y="3382308"/>
            <a:ext cx="787360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object 38">
            <a:extLst>
              <a:ext uri="{FF2B5EF4-FFF2-40B4-BE49-F238E27FC236}">
                <a16:creationId xmlns:a16="http://schemas.microsoft.com/office/drawing/2014/main" id="{6F87CA03-7F5B-4ABC-BDA4-ECAD4E28DACD}"/>
              </a:ext>
            </a:extLst>
          </p:cNvPr>
          <p:cNvSpPr txBox="1"/>
          <p:nvPr/>
        </p:nvSpPr>
        <p:spPr>
          <a:xfrm>
            <a:off x="9141983" y="3917257"/>
            <a:ext cx="2521283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TPPD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测试仪器原理</a:t>
            </a:r>
            <a:endParaRPr sz="14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51A21412-8EE8-0D9E-032E-8458D9B2E665}"/>
              </a:ext>
            </a:extLst>
          </p:cNvPr>
          <p:cNvSpPr txBox="1"/>
          <p:nvPr/>
        </p:nvSpPr>
        <p:spPr>
          <a:xfrm>
            <a:off x="437016" y="1001831"/>
            <a:ext cx="7711561" cy="12407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2000"/>
              </a:lnSpc>
              <a:spcAft>
                <a:spcPts val="1000"/>
              </a:spcAft>
            </a:pPr>
            <a:r>
              <a:rPr lang="zh-CN" altLang="en-US" b="0" dirty="0">
                <a:solidFill>
                  <a:srgbClr val="2E75B6"/>
                </a:solidFill>
                <a:latin typeface="微软雅黑"/>
                <a:ea typeface="微软雅黑"/>
              </a:rPr>
              <a:t>● </a:t>
            </a:r>
            <a:r>
              <a:rPr lang="zh-CN" altLang="en-US" b="0" dirty="0">
                <a:solidFill>
                  <a:srgbClr val="333333"/>
                </a:solidFill>
                <a:latin typeface="微软雅黑"/>
                <a:ea typeface="微软雅黑"/>
              </a:rPr>
              <a:t>公式推导表明：样品需加工成规则的</a:t>
            </a:r>
            <a:r>
              <a:rPr lang="zh-CN" altLang="en-US" b="1" dirty="0">
                <a:solidFill>
                  <a:srgbClr val="C00000"/>
                </a:solidFill>
                <a:latin typeface="微软雅黑"/>
                <a:ea typeface="微软雅黑"/>
              </a:rPr>
              <a:t>「圆柱」或「长方体」</a:t>
            </a:r>
            <a:r>
              <a:rPr lang="zh-CN" altLang="en-US" b="1" dirty="0">
                <a:latin typeface="微软雅黑"/>
                <a:ea typeface="微软雅黑"/>
              </a:rPr>
              <a:t>等</a:t>
            </a:r>
          </a:p>
          <a:p>
            <a:pPr algn="l">
              <a:lnSpc>
                <a:spcPct val="122000"/>
              </a:lnSpc>
              <a:spcAft>
                <a:spcPts val="1000"/>
              </a:spcAft>
            </a:pPr>
            <a:r>
              <a:rPr lang="zh-CN" altLang="en-US" b="0" dirty="0">
                <a:solidFill>
                  <a:srgbClr val="2E75B6"/>
                </a:solidFill>
                <a:latin typeface="微软雅黑"/>
                <a:ea typeface="微软雅黑"/>
              </a:rPr>
              <a:t>● </a:t>
            </a:r>
            <a:r>
              <a:rPr lang="zh-CN" altLang="en-US" b="0" dirty="0">
                <a:solidFill>
                  <a:srgbClr val="333333"/>
                </a:solidFill>
                <a:latin typeface="微软雅黑"/>
                <a:ea typeface="微软雅黑"/>
              </a:rPr>
              <a:t>取心时常获得</a:t>
            </a:r>
            <a:r>
              <a:rPr lang="zh-CN" altLang="en-US" b="0" dirty="0">
                <a:solidFill>
                  <a:srgbClr val="C00000"/>
                </a:solidFill>
                <a:latin typeface="微软雅黑"/>
                <a:ea typeface="微软雅黑"/>
              </a:rPr>
              <a:t>低强度、破碎岩样</a:t>
            </a:r>
            <a:r>
              <a:rPr lang="zh-CN" altLang="en-US" b="0" dirty="0">
                <a:solidFill>
                  <a:srgbClr val="333333"/>
                </a:solidFill>
                <a:latin typeface="微软雅黑"/>
                <a:ea typeface="微软雅黑"/>
              </a:rPr>
              <a:t>，无法加工成形。 </a:t>
            </a:r>
            <a:endParaRPr lang="en-US" altLang="zh-CN" b="0" dirty="0">
              <a:solidFill>
                <a:srgbClr val="333333"/>
              </a:solidFill>
              <a:latin typeface="微软雅黑"/>
              <a:ea typeface="微软雅黑"/>
            </a:endParaRPr>
          </a:p>
          <a:p>
            <a:pPr algn="l">
              <a:lnSpc>
                <a:spcPct val="122000"/>
              </a:lnSpc>
              <a:spcAft>
                <a:spcPts val="1000"/>
              </a:spcAft>
            </a:pPr>
            <a:r>
              <a:rPr lang="zh-CN" altLang="en-US" b="0" dirty="0">
                <a:solidFill>
                  <a:srgbClr val="2E75B6"/>
                </a:solidFill>
                <a:latin typeface="微软雅黑"/>
                <a:ea typeface="微软雅黑"/>
              </a:rPr>
              <a:t>● </a:t>
            </a:r>
            <a:r>
              <a:rPr lang="zh-CN" altLang="en-US" b="1" dirty="0">
                <a:solidFill>
                  <a:srgbClr val="333333"/>
                </a:solidFill>
                <a:latin typeface="微软雅黑"/>
                <a:ea typeface="微软雅黑"/>
              </a:rPr>
              <a:t>不规则样品的流动边界无法解析表达</a:t>
            </a:r>
            <a:r>
              <a:rPr lang="zh-CN" altLang="en-US" b="1" dirty="0">
                <a:solidFill>
                  <a:srgbClr val="C00000"/>
                </a:solidFill>
                <a:latin typeface="微软雅黑"/>
                <a:ea typeface="微软雅黑"/>
              </a:rPr>
              <a:t> → 理论解失效</a:t>
            </a:r>
          </a:p>
        </p:txBody>
      </p:sp>
      <p:pic>
        <p:nvPicPr>
          <p:cNvPr id="4" name="object 9">
            <a:extLst>
              <a:ext uri="{FF2B5EF4-FFF2-40B4-BE49-F238E27FC236}">
                <a16:creationId xmlns:a16="http://schemas.microsoft.com/office/drawing/2014/main" id="{4E0168A0-79CC-716D-1E14-B38A94B78CE6}"/>
              </a:ext>
            </a:extLst>
          </p:cNvPr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680538" y="1096320"/>
            <a:ext cx="3179136" cy="2706912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178E15DE-4A27-917D-475D-6E898E0FEE9A}"/>
              </a:ext>
            </a:extLst>
          </p:cNvPr>
          <p:cNvGrpSpPr/>
          <p:nvPr/>
        </p:nvGrpSpPr>
        <p:grpSpPr>
          <a:xfrm>
            <a:off x="4231" y="109025"/>
            <a:ext cx="4344707" cy="791368"/>
            <a:chOff x="-18884" y="2140949"/>
            <a:chExt cx="1983007" cy="791368"/>
          </a:xfrm>
          <a:solidFill>
            <a:schemeClr val="bg1"/>
          </a:solidFill>
        </p:grpSpPr>
        <p:sp>
          <p:nvSpPr>
            <p:cNvPr id="7" name="矩形: 圆角 7">
              <a:extLst>
                <a:ext uri="{FF2B5EF4-FFF2-40B4-BE49-F238E27FC236}">
                  <a16:creationId xmlns:a16="http://schemas.microsoft.com/office/drawing/2014/main" id="{80164199-EFBE-EB79-6F1C-D732911567E4}"/>
                </a:ext>
              </a:extLst>
            </p:cNvPr>
            <p:cNvSpPr/>
            <p:nvPr/>
          </p:nvSpPr>
          <p:spPr>
            <a:xfrm rot="5400000">
              <a:off x="575968" y="1546097"/>
              <a:ext cx="791368" cy="1981071"/>
            </a:xfrm>
            <a:prstGeom prst="round2SameRect">
              <a:avLst>
                <a:gd name="adj1" fmla="val 7214"/>
                <a:gd name="adj2" fmla="val 0"/>
              </a:avLst>
            </a:prstGeom>
            <a:grpFill/>
            <a:ln w="50800">
              <a:noFill/>
            </a:ln>
            <a:effectLst>
              <a:outerShdw blurRad="469900" sx="104000" sy="104000" algn="ctr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endParaRPr lang="en-US" altLang="zh-CN" sz="2400" b="1" dirty="0">
                <a:solidFill>
                  <a:srgbClr val="00468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  <a:p>
              <a:pPr algn="ctr"/>
              <a:endParaRPr lang="en-US" altLang="zh-CN" sz="2400" b="1" dirty="0">
                <a:solidFill>
                  <a:srgbClr val="00468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  <a:p>
              <a:pPr algn="ctr"/>
              <a:endParaRPr lang="en-US" altLang="zh-CN" sz="2400" b="1" dirty="0">
                <a:solidFill>
                  <a:srgbClr val="00468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29D97436-F1A0-AC69-55BD-540AE69ECE71}"/>
                </a:ext>
              </a:extLst>
            </p:cNvPr>
            <p:cNvSpPr/>
            <p:nvPr/>
          </p:nvSpPr>
          <p:spPr>
            <a:xfrm>
              <a:off x="-16948" y="2246583"/>
              <a:ext cx="1981071" cy="582141"/>
            </a:xfrm>
            <a:prstGeom prst="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0. </a:t>
              </a:r>
              <a:r>
                <a:rPr lang="zh-CN" altLang="en-US" sz="2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研究背景</a:t>
              </a:r>
              <a:endParaRPr lang="en-US" altLang="zh-CN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4" name="矩形: 圆角 13">
              <a:extLst>
                <a:ext uri="{FF2B5EF4-FFF2-40B4-BE49-F238E27FC236}">
                  <a16:creationId xmlns:a16="http://schemas.microsoft.com/office/drawing/2014/main" id="{FABB47A2-9A51-2839-4099-4C29DC559B08}"/>
                </a:ext>
              </a:extLst>
            </p:cNvPr>
            <p:cNvSpPr/>
            <p:nvPr/>
          </p:nvSpPr>
          <p:spPr>
            <a:xfrm rot="5400000" flipV="1">
              <a:off x="1704730" y="2526199"/>
              <a:ext cx="404314" cy="20867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91211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6DF7DD37-2ACC-441F-B2A8-5317C9DB18EA}"/>
              </a:ext>
            </a:extLst>
          </p:cNvPr>
          <p:cNvGrpSpPr/>
          <p:nvPr/>
        </p:nvGrpSpPr>
        <p:grpSpPr>
          <a:xfrm>
            <a:off x="4231" y="109025"/>
            <a:ext cx="3763617" cy="791368"/>
            <a:chOff x="-18884" y="2140949"/>
            <a:chExt cx="1469123" cy="791368"/>
          </a:xfrm>
          <a:solidFill>
            <a:schemeClr val="bg1"/>
          </a:solidFill>
        </p:grpSpPr>
        <p:sp>
          <p:nvSpPr>
            <p:cNvPr id="34" name="矩形: 圆角 7">
              <a:extLst>
                <a:ext uri="{FF2B5EF4-FFF2-40B4-BE49-F238E27FC236}">
                  <a16:creationId xmlns:a16="http://schemas.microsoft.com/office/drawing/2014/main" id="{F068AD86-B41D-415A-89E7-B139975DBD7A}"/>
                </a:ext>
              </a:extLst>
            </p:cNvPr>
            <p:cNvSpPr/>
            <p:nvPr/>
          </p:nvSpPr>
          <p:spPr>
            <a:xfrm rot="5400000">
              <a:off x="319994" y="1802071"/>
              <a:ext cx="791368" cy="1469123"/>
            </a:xfrm>
            <a:prstGeom prst="round2SameRect">
              <a:avLst>
                <a:gd name="adj1" fmla="val 7214"/>
                <a:gd name="adj2" fmla="val 0"/>
              </a:avLst>
            </a:prstGeom>
            <a:grpFill/>
            <a:ln w="50800">
              <a:noFill/>
            </a:ln>
            <a:effectLst>
              <a:outerShdw blurRad="469900" sx="104000" sy="104000" algn="ctr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endParaRPr lang="en-US" altLang="zh-CN" sz="2400" b="1" dirty="0">
                <a:solidFill>
                  <a:srgbClr val="00468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  <a:p>
              <a:pPr algn="ctr"/>
              <a:endParaRPr lang="en-US" altLang="zh-CN" sz="2400" b="1" dirty="0">
                <a:solidFill>
                  <a:srgbClr val="00468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  <a:p>
              <a:pPr algn="ctr"/>
              <a:endParaRPr lang="en-US" altLang="zh-CN" sz="2400" b="1" dirty="0">
                <a:solidFill>
                  <a:srgbClr val="00468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EEBE78E1-905F-437E-AB0F-3F5C089079D4}"/>
                </a:ext>
              </a:extLst>
            </p:cNvPr>
            <p:cNvSpPr/>
            <p:nvPr/>
          </p:nvSpPr>
          <p:spPr>
            <a:xfrm>
              <a:off x="-16947" y="2246583"/>
              <a:ext cx="1467186" cy="582141"/>
            </a:xfrm>
            <a:prstGeom prst="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1.</a:t>
              </a:r>
              <a:r>
                <a:rPr lang="zh-CN" altLang="en-US" sz="2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渗透率反演求解新方法</a:t>
              </a:r>
              <a:endParaRPr lang="en-US" altLang="zh-CN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47" name="文本框 46">
            <a:extLst>
              <a:ext uri="{FF2B5EF4-FFF2-40B4-BE49-F238E27FC236}">
                <a16:creationId xmlns:a16="http://schemas.microsoft.com/office/drawing/2014/main" id="{AEE044D7-3A93-4A2F-9816-FA2439CF1F9F}"/>
              </a:ext>
            </a:extLst>
          </p:cNvPr>
          <p:cNvSpPr txBox="1"/>
          <p:nvPr/>
        </p:nvSpPr>
        <p:spPr>
          <a:xfrm>
            <a:off x="5164438" y="212937"/>
            <a:ext cx="58185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新方法总览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77887419-F98F-4A41-8A0C-BF69736221D8}"/>
              </a:ext>
            </a:extLst>
          </p:cNvPr>
          <p:cNvSpPr/>
          <p:nvPr/>
        </p:nvSpPr>
        <p:spPr>
          <a:xfrm rot="5400000" flipV="1">
            <a:off x="3451497" y="516915"/>
            <a:ext cx="404314" cy="4125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A7FFF2CF-9EFC-4000-28C1-F8328FEBDAFD}"/>
              </a:ext>
            </a:extLst>
          </p:cNvPr>
          <p:cNvSpPr/>
          <p:nvPr/>
        </p:nvSpPr>
        <p:spPr>
          <a:xfrm>
            <a:off x="183052" y="1769045"/>
            <a:ext cx="3600000" cy="1488143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18">
            <a:extLst>
              <a:ext uri="{FF2B5EF4-FFF2-40B4-BE49-F238E27FC236}">
                <a16:creationId xmlns:a16="http://schemas.microsoft.com/office/drawing/2014/main" id="{026152C0-CF18-564F-BB7D-345DAA78A4D2}"/>
              </a:ext>
            </a:extLst>
          </p:cNvPr>
          <p:cNvSpPr txBox="1"/>
          <p:nvPr/>
        </p:nvSpPr>
        <p:spPr>
          <a:xfrm>
            <a:off x="399052" y="1985045"/>
            <a:ext cx="3168000" cy="12721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2000"/>
              </a:lnSpc>
              <a:spcAft>
                <a:spcPts val="500"/>
              </a:spcAft>
            </a:pPr>
            <a:r>
              <a:rPr lang="zh-CN" altLang="en-US" sz="2000" b="1" dirty="0">
                <a:solidFill>
                  <a:srgbClr val="1F3864"/>
                </a:solidFill>
                <a:latin typeface="微软雅黑"/>
                <a:ea typeface="微软雅黑"/>
              </a:rPr>
              <a:t>全过程数学模型</a:t>
            </a:r>
          </a:p>
          <a:p>
            <a:pPr>
              <a:lnSpc>
                <a:spcPct val="112000"/>
              </a:lnSpc>
              <a:spcAft>
                <a:spcPts val="500"/>
              </a:spcAft>
            </a:pPr>
            <a:r>
              <a:rPr lang="zh-CN" altLang="en-US" sz="1600" b="0" dirty="0">
                <a:solidFill>
                  <a:srgbClr val="333333"/>
                </a:solidFill>
                <a:latin typeface="微软雅黑"/>
                <a:ea typeface="微软雅黑"/>
              </a:rPr>
              <a:t>气罐自由流 </a:t>
            </a:r>
            <a:r>
              <a:rPr lang="en-US" altLang="zh-CN" sz="1600" b="0" dirty="0">
                <a:solidFill>
                  <a:srgbClr val="333333"/>
                </a:solidFill>
                <a:latin typeface="微软雅黑"/>
                <a:ea typeface="微软雅黑"/>
              </a:rPr>
              <a:t>+ </a:t>
            </a:r>
            <a:r>
              <a:rPr lang="zh-CN" altLang="en-US" sz="1600" b="0" dirty="0">
                <a:solidFill>
                  <a:srgbClr val="333333"/>
                </a:solidFill>
                <a:latin typeface="微软雅黑"/>
                <a:ea typeface="微软雅黑"/>
              </a:rPr>
              <a:t>达西渗流 </a:t>
            </a:r>
            <a:r>
              <a:rPr lang="en-US" altLang="zh-CN" sz="1600" b="0" dirty="0">
                <a:solidFill>
                  <a:srgbClr val="333333"/>
                </a:solidFill>
                <a:latin typeface="微软雅黑"/>
                <a:ea typeface="微软雅黑"/>
              </a:rPr>
              <a:t>+ </a:t>
            </a:r>
            <a:r>
              <a:rPr lang="zh-CN" altLang="en-US" sz="1600" b="0" dirty="0">
                <a:solidFill>
                  <a:srgbClr val="333333"/>
                </a:solidFill>
                <a:latin typeface="微软雅黑"/>
                <a:ea typeface="微软雅黑"/>
              </a:rPr>
              <a:t>界面耦合，真实描述测定全过程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endParaRPr sz="1550" b="1" dirty="0">
              <a:solidFill>
                <a:srgbClr val="1F3864"/>
              </a:solidFill>
              <a:latin typeface="微软雅黑"/>
              <a:ea typeface="微软雅黑"/>
            </a:endParaRPr>
          </a:p>
        </p:txBody>
      </p:sp>
      <p:sp>
        <p:nvSpPr>
          <p:cNvPr id="8" name="Rectangle 19">
            <a:extLst>
              <a:ext uri="{FF2B5EF4-FFF2-40B4-BE49-F238E27FC236}">
                <a16:creationId xmlns:a16="http://schemas.microsoft.com/office/drawing/2014/main" id="{5993813C-E5C2-6E20-23EB-AC19D3CB4E38}"/>
              </a:ext>
            </a:extLst>
          </p:cNvPr>
          <p:cNvSpPr/>
          <p:nvPr/>
        </p:nvSpPr>
        <p:spPr>
          <a:xfrm>
            <a:off x="183052" y="3445718"/>
            <a:ext cx="3600000" cy="1488143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20">
            <a:extLst>
              <a:ext uri="{FF2B5EF4-FFF2-40B4-BE49-F238E27FC236}">
                <a16:creationId xmlns:a16="http://schemas.microsoft.com/office/drawing/2014/main" id="{3F3F26A4-D171-0794-0D4B-E3C68E6F8E83}"/>
              </a:ext>
            </a:extLst>
          </p:cNvPr>
          <p:cNvSpPr txBox="1"/>
          <p:nvPr/>
        </p:nvSpPr>
        <p:spPr>
          <a:xfrm>
            <a:off x="399052" y="3661718"/>
            <a:ext cx="3168000" cy="12388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lang="zh-CN" altLang="en-US" sz="2000" b="1" dirty="0">
                <a:solidFill>
                  <a:srgbClr val="1F3864"/>
                </a:solidFill>
                <a:latin typeface="微软雅黑"/>
                <a:ea typeface="微软雅黑"/>
              </a:rPr>
              <a:t>专用试验方案</a:t>
            </a:r>
          </a:p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lang="zh-CN" altLang="en-US" sz="1600" b="0" dirty="0">
                <a:solidFill>
                  <a:srgbClr val="333333"/>
                </a:solidFill>
                <a:latin typeface="微软雅黑"/>
                <a:ea typeface="微软雅黑"/>
              </a:rPr>
              <a:t>浇筑封装 </a:t>
            </a:r>
            <a:r>
              <a:rPr lang="en-US" altLang="zh-CN" sz="1600" b="0" dirty="0">
                <a:solidFill>
                  <a:srgbClr val="333333"/>
                </a:solidFill>
                <a:latin typeface="微软雅黑"/>
                <a:ea typeface="微软雅黑"/>
              </a:rPr>
              <a:t>+ </a:t>
            </a:r>
            <a:r>
              <a:rPr lang="zh-CN" altLang="en-US" sz="1600" b="0" dirty="0">
                <a:solidFill>
                  <a:srgbClr val="333333"/>
                </a:solidFill>
                <a:latin typeface="微软雅黑"/>
                <a:ea typeface="微软雅黑"/>
              </a:rPr>
              <a:t>钢管导流，不规则样可完成 </a:t>
            </a:r>
            <a:r>
              <a:rPr lang="en-US" altLang="zh-CN" sz="1600" b="0" dirty="0">
                <a:solidFill>
                  <a:srgbClr val="333333"/>
                </a:solidFill>
                <a:latin typeface="微软雅黑"/>
                <a:ea typeface="微软雅黑"/>
              </a:rPr>
              <a:t>TPPD </a:t>
            </a:r>
            <a:r>
              <a:rPr lang="zh-CN" altLang="en-US" sz="1600" b="0" dirty="0">
                <a:solidFill>
                  <a:srgbClr val="333333"/>
                </a:solidFill>
                <a:latin typeface="微软雅黑"/>
                <a:ea typeface="微软雅黑"/>
              </a:rPr>
              <a:t>试验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endParaRPr sz="1250" b="0" dirty="0">
              <a:solidFill>
                <a:srgbClr val="333333"/>
              </a:solidFill>
              <a:latin typeface="微软雅黑"/>
              <a:ea typeface="微软雅黑"/>
            </a:endParaRPr>
          </a:p>
        </p:txBody>
      </p:sp>
      <p:sp>
        <p:nvSpPr>
          <p:cNvPr id="13" name="Rectangle 21">
            <a:extLst>
              <a:ext uri="{FF2B5EF4-FFF2-40B4-BE49-F238E27FC236}">
                <a16:creationId xmlns:a16="http://schemas.microsoft.com/office/drawing/2014/main" id="{967CE4B8-BB05-5B41-CD87-3ABBB88B6896}"/>
              </a:ext>
            </a:extLst>
          </p:cNvPr>
          <p:cNvSpPr/>
          <p:nvPr/>
        </p:nvSpPr>
        <p:spPr>
          <a:xfrm>
            <a:off x="183052" y="5139349"/>
            <a:ext cx="3600000" cy="1488143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22">
            <a:extLst>
              <a:ext uri="{FF2B5EF4-FFF2-40B4-BE49-F238E27FC236}">
                <a16:creationId xmlns:a16="http://schemas.microsoft.com/office/drawing/2014/main" id="{D5A5F71A-4EB8-9131-3786-9E870A097D73}"/>
              </a:ext>
            </a:extLst>
          </p:cNvPr>
          <p:cNvSpPr txBox="1"/>
          <p:nvPr/>
        </p:nvSpPr>
        <p:spPr>
          <a:xfrm>
            <a:off x="399052" y="5355349"/>
            <a:ext cx="3168000" cy="12388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lang="zh-CN" altLang="en-US" sz="2000" b="1" dirty="0">
                <a:solidFill>
                  <a:srgbClr val="1F3864"/>
                </a:solidFill>
                <a:latin typeface="微软雅黑"/>
                <a:ea typeface="微软雅黑"/>
              </a:rPr>
              <a:t>反问题优化求解</a:t>
            </a:r>
          </a:p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lang="zh-CN" altLang="en-US" sz="1600" b="0" dirty="0">
                <a:solidFill>
                  <a:srgbClr val="333333"/>
                </a:solidFill>
                <a:latin typeface="微软雅黑"/>
                <a:ea typeface="微软雅黑"/>
              </a:rPr>
              <a:t>实测压差曲线为目标，优化模块直接反演渗透率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endParaRPr sz="1250" b="0" dirty="0">
              <a:solidFill>
                <a:srgbClr val="333333"/>
              </a:solidFill>
              <a:latin typeface="微软雅黑"/>
              <a:ea typeface="微软雅黑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7AB80DB-05AB-54D4-B45E-23806E8DCDFC}"/>
              </a:ext>
            </a:extLst>
          </p:cNvPr>
          <p:cNvSpPr txBox="1"/>
          <p:nvPr/>
        </p:nvSpPr>
        <p:spPr>
          <a:xfrm>
            <a:off x="1023193" y="1148362"/>
            <a:ext cx="1725695" cy="5874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ctr">
              <a:lnSpc>
                <a:spcPct val="150000"/>
              </a:lnSpc>
              <a:spcAft>
                <a:spcPts val="600"/>
              </a:spcAft>
              <a:tabLst>
                <a:tab pos="184150" algn="l"/>
              </a:tabLst>
            </a:pPr>
            <a:r>
              <a:rPr lang="zh-CN" altLang="en-US" sz="24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关键创新</a:t>
            </a:r>
            <a:endParaRPr lang="en-US" altLang="zh-CN" sz="24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图片 36">
            <a:extLst>
              <a:ext uri="{FF2B5EF4-FFF2-40B4-BE49-F238E27FC236}">
                <a16:creationId xmlns:a16="http://schemas.microsoft.com/office/drawing/2014/main" id="{FB328975-6CD9-1694-3928-32EE28D5EC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4500" y="4856530"/>
            <a:ext cx="4479557" cy="1401366"/>
          </a:xfrm>
          <a:prstGeom prst="rect">
            <a:avLst/>
          </a:prstGeom>
        </p:spPr>
      </p:pic>
      <p:sp>
        <p:nvSpPr>
          <p:cNvPr id="38" name="箭头: 手杖形 37">
            <a:extLst>
              <a:ext uri="{FF2B5EF4-FFF2-40B4-BE49-F238E27FC236}">
                <a16:creationId xmlns:a16="http://schemas.microsoft.com/office/drawing/2014/main" id="{FF60650A-D8A0-9190-C193-7279D3017D15}"/>
              </a:ext>
            </a:extLst>
          </p:cNvPr>
          <p:cNvSpPr/>
          <p:nvPr/>
        </p:nvSpPr>
        <p:spPr>
          <a:xfrm rot="5400000">
            <a:off x="9610767" y="3738610"/>
            <a:ext cx="3255611" cy="742890"/>
          </a:xfrm>
          <a:prstGeom prst="uturnArrow">
            <a:avLst>
              <a:gd name="adj1" fmla="val 9469"/>
              <a:gd name="adj2" fmla="val 8329"/>
              <a:gd name="adj3" fmla="val 24590"/>
              <a:gd name="adj4" fmla="val 43750"/>
              <a:gd name="adj5" fmla="val 83464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39" name="图片 38">
            <a:extLst>
              <a:ext uri="{FF2B5EF4-FFF2-40B4-BE49-F238E27FC236}">
                <a16:creationId xmlns:a16="http://schemas.microsoft.com/office/drawing/2014/main" id="{4A4B0BFF-F8E1-14FA-8A45-0264AF3F3F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5489" y="900392"/>
            <a:ext cx="6375945" cy="3751617"/>
          </a:xfrm>
          <a:prstGeom prst="rect">
            <a:avLst/>
          </a:prstGeom>
        </p:spPr>
      </p:pic>
      <p:sp>
        <p:nvSpPr>
          <p:cNvPr id="40" name="箭头: 上 39">
            <a:extLst>
              <a:ext uri="{FF2B5EF4-FFF2-40B4-BE49-F238E27FC236}">
                <a16:creationId xmlns:a16="http://schemas.microsoft.com/office/drawing/2014/main" id="{FB9CA4CF-E088-6E41-07A0-0A5776E11CB4}"/>
              </a:ext>
            </a:extLst>
          </p:cNvPr>
          <p:cNvSpPr/>
          <p:nvPr/>
        </p:nvSpPr>
        <p:spPr>
          <a:xfrm rot="16200000">
            <a:off x="6090357" y="5413360"/>
            <a:ext cx="174438" cy="287706"/>
          </a:xfrm>
          <a:prstGeom prst="upArrow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矩形: 圆角 40">
            <a:extLst>
              <a:ext uri="{FF2B5EF4-FFF2-40B4-BE49-F238E27FC236}">
                <a16:creationId xmlns:a16="http://schemas.microsoft.com/office/drawing/2014/main" id="{B37E103C-F74C-7EFC-E47B-E99A5C206967}"/>
              </a:ext>
            </a:extLst>
          </p:cNvPr>
          <p:cNvSpPr/>
          <p:nvPr/>
        </p:nvSpPr>
        <p:spPr>
          <a:xfrm>
            <a:off x="4771466" y="5257956"/>
            <a:ext cx="1167358" cy="598512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最优</a:t>
            </a:r>
            <a:endParaRPr lang="en-US" altLang="zh-CN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/>
            <a:r>
              <a:rPr lang="zh-CN" altLang="en-US" sz="1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渗透率解</a:t>
            </a:r>
          </a:p>
        </p:txBody>
      </p:sp>
    </p:spTree>
    <p:extLst>
      <p:ext uri="{BB962C8B-B14F-4D97-AF65-F5344CB8AC3E}">
        <p14:creationId xmlns:p14="http://schemas.microsoft.com/office/powerpoint/2010/main" val="7798797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矩形 103">
            <a:extLst>
              <a:ext uri="{FF2B5EF4-FFF2-40B4-BE49-F238E27FC236}">
                <a16:creationId xmlns:a16="http://schemas.microsoft.com/office/drawing/2014/main" id="{45BCDB75-76BC-43E4-BF89-4EB1FA992C93}"/>
              </a:ext>
            </a:extLst>
          </p:cNvPr>
          <p:cNvSpPr/>
          <p:nvPr/>
        </p:nvSpPr>
        <p:spPr>
          <a:xfrm>
            <a:off x="4622680" y="1124603"/>
            <a:ext cx="7264520" cy="5624374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B7D601C9-3C01-4577-8806-FE65E1D47EF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42" t="2789" r="41565" b="3142"/>
          <a:stretch/>
        </p:blipFill>
        <p:spPr>
          <a:xfrm rot="19403508">
            <a:off x="6131767" y="1580660"/>
            <a:ext cx="1440603" cy="5316405"/>
          </a:xfrm>
          <a:prstGeom prst="rect">
            <a:avLst/>
          </a:prstGeom>
        </p:spPr>
      </p:pic>
      <p:sp>
        <p:nvSpPr>
          <p:cNvPr id="47" name="文本框 46">
            <a:extLst>
              <a:ext uri="{FF2B5EF4-FFF2-40B4-BE49-F238E27FC236}">
                <a16:creationId xmlns:a16="http://schemas.microsoft.com/office/drawing/2014/main" id="{AEE044D7-3A93-4A2F-9816-FA2439CF1F9F}"/>
              </a:ext>
            </a:extLst>
          </p:cNvPr>
          <p:cNvSpPr txBox="1"/>
          <p:nvPr/>
        </p:nvSpPr>
        <p:spPr>
          <a:xfrm>
            <a:off x="7498080" y="243098"/>
            <a:ext cx="3307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物理模型</a:t>
            </a:r>
          </a:p>
        </p:txBody>
      </p:sp>
      <p:sp>
        <p:nvSpPr>
          <p:cNvPr id="56" name="object 5">
            <a:extLst>
              <a:ext uri="{FF2B5EF4-FFF2-40B4-BE49-F238E27FC236}">
                <a16:creationId xmlns:a16="http://schemas.microsoft.com/office/drawing/2014/main" id="{EDD80B4C-61BC-4BE0-A096-3EE2764D6970}"/>
              </a:ext>
            </a:extLst>
          </p:cNvPr>
          <p:cNvSpPr txBox="1"/>
          <p:nvPr/>
        </p:nvSpPr>
        <p:spPr>
          <a:xfrm>
            <a:off x="433977" y="1813919"/>
            <a:ext cx="3762109" cy="37418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 algn="just">
              <a:lnSpc>
                <a:spcPct val="150000"/>
              </a:lnSpc>
              <a:spcBef>
                <a:spcPts val="100"/>
              </a:spcBef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Arial"/>
              </a:rPr>
              <a:t>对模型进行适当简化，忽略管线等模型，直接将上下游气罐模型与样品模型拼接在一起。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Arial"/>
            </a:endParaRPr>
          </a:p>
          <a:p>
            <a:pPr marL="298450" indent="-285750" algn="just">
              <a:lnSpc>
                <a:spcPct val="150000"/>
              </a:lnSpc>
              <a:spcBef>
                <a:spcPts val="100"/>
              </a:spcBef>
              <a:buFont typeface="Wingdings" panose="05000000000000000000" pitchFamily="2" charset="2"/>
              <a:buChar char="l"/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Arial"/>
            </a:endParaRPr>
          </a:p>
          <a:p>
            <a:pPr marL="298450" indent="-285750" algn="just">
              <a:lnSpc>
                <a:spcPct val="150000"/>
              </a:lnSpc>
              <a:spcBef>
                <a:spcPts val="100"/>
              </a:spcBef>
              <a:buFont typeface="Wingdings" panose="05000000000000000000" pitchFamily="2" charset="2"/>
              <a:buChar char="l"/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Arial"/>
            </a:endParaRPr>
          </a:p>
          <a:p>
            <a:pPr marL="298450" indent="-285750" algn="just">
              <a:lnSpc>
                <a:spcPct val="150000"/>
              </a:lnSpc>
              <a:spcBef>
                <a:spcPts val="100"/>
              </a:spcBef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Arial"/>
              </a:rPr>
              <a:t>在描述渗透率测定全过程中的气体传质模型时，物理模型可分为三个部分：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/>
              </a:rPr>
              <a:t>气罐自由流动空间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Arial"/>
              </a:rPr>
              <a:t>、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/>
              </a:rPr>
              <a:t>样品渗流扩散空间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Arial"/>
              </a:rPr>
              <a:t>、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/>
              </a:rPr>
              <a:t>交界面的耦合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Arial"/>
              </a:rPr>
              <a:t>。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  <a:cs typeface="Arial"/>
            </a:endParaRPr>
          </a:p>
        </p:txBody>
      </p:sp>
      <p:cxnSp>
        <p:nvCxnSpPr>
          <p:cNvPr id="3" name="连接符: 肘形 2">
            <a:extLst>
              <a:ext uri="{FF2B5EF4-FFF2-40B4-BE49-F238E27FC236}">
                <a16:creationId xmlns:a16="http://schemas.microsoft.com/office/drawing/2014/main" id="{12936210-9F70-4363-BB5C-A0B6A936A13B}"/>
              </a:ext>
            </a:extLst>
          </p:cNvPr>
          <p:cNvCxnSpPr>
            <a:cxnSpLocks/>
          </p:cNvCxnSpPr>
          <p:nvPr/>
        </p:nvCxnSpPr>
        <p:spPr>
          <a:xfrm rot="5400000">
            <a:off x="8239836" y="2506506"/>
            <a:ext cx="991730" cy="2186147"/>
          </a:xfrm>
          <a:prstGeom prst="bentConnector2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连接符: 肘形 29">
            <a:extLst>
              <a:ext uri="{FF2B5EF4-FFF2-40B4-BE49-F238E27FC236}">
                <a16:creationId xmlns:a16="http://schemas.microsoft.com/office/drawing/2014/main" id="{2F69F9AA-45D3-4493-BEA5-2B5D5BC2D46B}"/>
              </a:ext>
            </a:extLst>
          </p:cNvPr>
          <p:cNvCxnSpPr>
            <a:cxnSpLocks/>
          </p:cNvCxnSpPr>
          <p:nvPr/>
        </p:nvCxnSpPr>
        <p:spPr>
          <a:xfrm rot="5400000">
            <a:off x="8638627" y="3294007"/>
            <a:ext cx="2764366" cy="2464819"/>
          </a:xfrm>
          <a:prstGeom prst="bentConnector3">
            <a:avLst>
              <a:gd name="adj1" fmla="val 99985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箭头连接符 51">
            <a:extLst>
              <a:ext uri="{FF2B5EF4-FFF2-40B4-BE49-F238E27FC236}">
                <a16:creationId xmlns:a16="http://schemas.microsoft.com/office/drawing/2014/main" id="{07E99209-E62C-4C12-8094-80A077976173}"/>
              </a:ext>
            </a:extLst>
          </p:cNvPr>
          <p:cNvCxnSpPr>
            <a:cxnSpLocks/>
          </p:cNvCxnSpPr>
          <p:nvPr/>
        </p:nvCxnSpPr>
        <p:spPr>
          <a:xfrm flipH="1">
            <a:off x="6437870" y="2433153"/>
            <a:ext cx="1731202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文本框 67">
            <a:extLst>
              <a:ext uri="{FF2B5EF4-FFF2-40B4-BE49-F238E27FC236}">
                <a16:creationId xmlns:a16="http://schemas.microsoft.com/office/drawing/2014/main" id="{08FBDCD8-0897-4EC6-A3FD-AB5A78E940DB}"/>
              </a:ext>
            </a:extLst>
          </p:cNvPr>
          <p:cNvSpPr txBox="1"/>
          <p:nvPr/>
        </p:nvSpPr>
        <p:spPr>
          <a:xfrm>
            <a:off x="6760480" y="2018607"/>
            <a:ext cx="11952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/>
              </a:rPr>
              <a:t>上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/>
              </a:rPr>
              <a:t>游气罐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87659D6D-416F-4F80-8718-7E4BD55B67C5}"/>
              </a:ext>
            </a:extLst>
          </p:cNvPr>
          <p:cNvSpPr txBox="1"/>
          <p:nvPr/>
        </p:nvSpPr>
        <p:spPr>
          <a:xfrm>
            <a:off x="9423200" y="5501407"/>
            <a:ext cx="11952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/>
              </a:rPr>
              <a:t>下游气罐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cxnSp>
        <p:nvCxnSpPr>
          <p:cNvPr id="71" name="直接箭头连接符 70">
            <a:extLst>
              <a:ext uri="{FF2B5EF4-FFF2-40B4-BE49-F238E27FC236}">
                <a16:creationId xmlns:a16="http://schemas.microsoft.com/office/drawing/2014/main" id="{0099F778-CE0B-4DE7-A79D-802656E40410}"/>
              </a:ext>
            </a:extLst>
          </p:cNvPr>
          <p:cNvCxnSpPr/>
          <p:nvPr/>
        </p:nvCxnSpPr>
        <p:spPr>
          <a:xfrm flipH="1">
            <a:off x="4970912" y="2026585"/>
            <a:ext cx="944880" cy="670560"/>
          </a:xfrm>
          <a:prstGeom prst="straightConnector1">
            <a:avLst/>
          </a:prstGeom>
          <a:ln w="38100">
            <a:solidFill>
              <a:srgbClr val="FFC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箭头连接符 71">
            <a:extLst>
              <a:ext uri="{FF2B5EF4-FFF2-40B4-BE49-F238E27FC236}">
                <a16:creationId xmlns:a16="http://schemas.microsoft.com/office/drawing/2014/main" id="{EA6F296E-E9E8-43EA-82D1-29094F2E014C}"/>
              </a:ext>
            </a:extLst>
          </p:cNvPr>
          <p:cNvCxnSpPr>
            <a:cxnSpLocks/>
          </p:cNvCxnSpPr>
          <p:nvPr/>
        </p:nvCxnSpPr>
        <p:spPr>
          <a:xfrm flipH="1" flipV="1">
            <a:off x="5216040" y="2941699"/>
            <a:ext cx="641570" cy="856695"/>
          </a:xfrm>
          <a:prstGeom prst="straightConnector1">
            <a:avLst/>
          </a:prstGeom>
          <a:ln w="38100">
            <a:solidFill>
              <a:srgbClr val="FFC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箭头连接符 73">
            <a:extLst>
              <a:ext uri="{FF2B5EF4-FFF2-40B4-BE49-F238E27FC236}">
                <a16:creationId xmlns:a16="http://schemas.microsoft.com/office/drawing/2014/main" id="{E44255D3-7546-4413-B704-72C11D240DE8}"/>
              </a:ext>
            </a:extLst>
          </p:cNvPr>
          <p:cNvCxnSpPr>
            <a:cxnSpLocks/>
          </p:cNvCxnSpPr>
          <p:nvPr/>
        </p:nvCxnSpPr>
        <p:spPr>
          <a:xfrm flipH="1" flipV="1">
            <a:off x="5888676" y="3847916"/>
            <a:ext cx="1269044" cy="1720858"/>
          </a:xfrm>
          <a:prstGeom prst="straightConnector1">
            <a:avLst/>
          </a:prstGeom>
          <a:ln w="38100">
            <a:solidFill>
              <a:srgbClr val="FFC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接箭头连接符 75">
            <a:extLst>
              <a:ext uri="{FF2B5EF4-FFF2-40B4-BE49-F238E27FC236}">
                <a16:creationId xmlns:a16="http://schemas.microsoft.com/office/drawing/2014/main" id="{A58F110C-D339-4677-BA53-BB61F9FB548C}"/>
              </a:ext>
            </a:extLst>
          </p:cNvPr>
          <p:cNvCxnSpPr>
            <a:cxnSpLocks/>
          </p:cNvCxnSpPr>
          <p:nvPr/>
        </p:nvCxnSpPr>
        <p:spPr>
          <a:xfrm flipH="1" flipV="1">
            <a:off x="7203440" y="5620767"/>
            <a:ext cx="666597" cy="903992"/>
          </a:xfrm>
          <a:prstGeom prst="straightConnector1">
            <a:avLst/>
          </a:prstGeom>
          <a:ln w="38100">
            <a:solidFill>
              <a:srgbClr val="FFC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文本框 82">
            <a:extLst>
              <a:ext uri="{FF2B5EF4-FFF2-40B4-BE49-F238E27FC236}">
                <a16:creationId xmlns:a16="http://schemas.microsoft.com/office/drawing/2014/main" id="{402CC1E0-8DAB-4428-A4DA-BDBBEEC3B0BE}"/>
              </a:ext>
            </a:extLst>
          </p:cNvPr>
          <p:cNvSpPr txBox="1"/>
          <p:nvPr/>
        </p:nvSpPr>
        <p:spPr>
          <a:xfrm rot="19434828">
            <a:off x="4676183" y="1906012"/>
            <a:ext cx="1101629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/>
              </a:rPr>
              <a:t>样品直径</a:t>
            </a:r>
            <a:r>
              <a:rPr lang="en-US" altLang="zh-CN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/>
              </a:rPr>
              <a:t> </a:t>
            </a:r>
            <a:endParaRPr lang="zh-CN" altLang="en-US" dirty="0">
              <a:solidFill>
                <a:srgbClr val="FFC000"/>
              </a:solidFill>
            </a:endParaRPr>
          </a:p>
        </p:txBody>
      </p:sp>
      <p:sp>
        <p:nvSpPr>
          <p:cNvPr id="94" name="文本框 93">
            <a:extLst>
              <a:ext uri="{FF2B5EF4-FFF2-40B4-BE49-F238E27FC236}">
                <a16:creationId xmlns:a16="http://schemas.microsoft.com/office/drawing/2014/main" id="{89FEFEA6-8B31-4E57-BFC1-319485892FA4}"/>
              </a:ext>
            </a:extLst>
          </p:cNvPr>
          <p:cNvSpPr txBox="1"/>
          <p:nvPr/>
        </p:nvSpPr>
        <p:spPr>
          <a:xfrm rot="14062755">
            <a:off x="4515177" y="3249249"/>
            <a:ext cx="1506961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/>
              </a:rPr>
              <a:t>罐体积</a:t>
            </a:r>
            <a:r>
              <a:rPr lang="en-US" altLang="zh-CN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/>
              </a:rPr>
              <a:t>/</a:t>
            </a:r>
            <a:r>
              <a:rPr lang="zh-CN" altLang="en-US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/>
              </a:rPr>
              <a:t>直径</a:t>
            </a:r>
            <a:r>
              <a:rPr lang="en-US" altLang="zh-CN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/>
              </a:rPr>
              <a:t> </a:t>
            </a:r>
            <a:endParaRPr lang="zh-CN" altLang="en-US" dirty="0">
              <a:solidFill>
                <a:srgbClr val="FFC000"/>
              </a:solidFill>
            </a:endParaRPr>
          </a:p>
        </p:txBody>
      </p:sp>
      <p:sp>
        <p:nvSpPr>
          <p:cNvPr id="95" name="文本框 94">
            <a:extLst>
              <a:ext uri="{FF2B5EF4-FFF2-40B4-BE49-F238E27FC236}">
                <a16:creationId xmlns:a16="http://schemas.microsoft.com/office/drawing/2014/main" id="{1F86FE28-79B5-4924-9E21-09C8AEB3D564}"/>
              </a:ext>
            </a:extLst>
          </p:cNvPr>
          <p:cNvSpPr txBox="1"/>
          <p:nvPr/>
        </p:nvSpPr>
        <p:spPr>
          <a:xfrm rot="14062755">
            <a:off x="6493791" y="5926619"/>
            <a:ext cx="1506961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/>
              </a:rPr>
              <a:t>罐体积</a:t>
            </a:r>
            <a:r>
              <a:rPr lang="en-US" altLang="zh-CN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/>
              </a:rPr>
              <a:t>/</a:t>
            </a:r>
            <a:r>
              <a:rPr lang="zh-CN" altLang="en-US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/>
              </a:rPr>
              <a:t>直径</a:t>
            </a:r>
            <a:r>
              <a:rPr lang="en-US" altLang="zh-CN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/>
              </a:rPr>
              <a:t> </a:t>
            </a:r>
            <a:endParaRPr lang="zh-CN" altLang="en-US" dirty="0">
              <a:solidFill>
                <a:srgbClr val="FFC000"/>
              </a:solidFill>
            </a:endParaRPr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E4C6D752-420A-406F-86A4-6DB6F450192E}"/>
              </a:ext>
            </a:extLst>
          </p:cNvPr>
          <p:cNvSpPr txBox="1"/>
          <p:nvPr/>
        </p:nvSpPr>
        <p:spPr>
          <a:xfrm rot="14062755">
            <a:off x="5751972" y="4676123"/>
            <a:ext cx="1143723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/>
              </a:rPr>
              <a:t>样品长度</a:t>
            </a:r>
            <a:endParaRPr lang="zh-CN" altLang="en-US" dirty="0">
              <a:solidFill>
                <a:srgbClr val="FFC000"/>
              </a:solidFill>
            </a:endParaRPr>
          </a:p>
        </p:txBody>
      </p:sp>
      <p:sp>
        <p:nvSpPr>
          <p:cNvPr id="97" name="文本框 96">
            <a:extLst>
              <a:ext uri="{FF2B5EF4-FFF2-40B4-BE49-F238E27FC236}">
                <a16:creationId xmlns:a16="http://schemas.microsoft.com/office/drawing/2014/main" id="{E4BC8A8C-7CB7-4D67-84D2-E751D38163E5}"/>
              </a:ext>
            </a:extLst>
          </p:cNvPr>
          <p:cNvSpPr txBox="1"/>
          <p:nvPr/>
        </p:nvSpPr>
        <p:spPr>
          <a:xfrm>
            <a:off x="8489321" y="3684848"/>
            <a:ext cx="6530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/>
              </a:rPr>
              <a:t>样品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98" name="文本框 97">
            <a:extLst>
              <a:ext uri="{FF2B5EF4-FFF2-40B4-BE49-F238E27FC236}">
                <a16:creationId xmlns:a16="http://schemas.microsoft.com/office/drawing/2014/main" id="{A467707D-0F6D-400F-9D41-745A2FA2E61A}"/>
              </a:ext>
            </a:extLst>
          </p:cNvPr>
          <p:cNvSpPr txBox="1"/>
          <p:nvPr/>
        </p:nvSpPr>
        <p:spPr>
          <a:xfrm>
            <a:off x="6821514" y="2529199"/>
            <a:ext cx="11952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/>
              </a:rPr>
              <a:t>自由流动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99" name="文本框 98">
            <a:extLst>
              <a:ext uri="{FF2B5EF4-FFF2-40B4-BE49-F238E27FC236}">
                <a16:creationId xmlns:a16="http://schemas.microsoft.com/office/drawing/2014/main" id="{143B0523-862E-4980-936A-DAC478779F2C}"/>
              </a:ext>
            </a:extLst>
          </p:cNvPr>
          <p:cNvSpPr txBox="1"/>
          <p:nvPr/>
        </p:nvSpPr>
        <p:spPr>
          <a:xfrm>
            <a:off x="9431777" y="5961567"/>
            <a:ext cx="11952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/>
              </a:rPr>
              <a:t>自由流动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00" name="文本框 97">
            <a:extLst>
              <a:ext uri="{FF2B5EF4-FFF2-40B4-BE49-F238E27FC236}">
                <a16:creationId xmlns:a16="http://schemas.microsoft.com/office/drawing/2014/main" id="{A467707D-0F6D-400F-9D41-745A2FA2E61A}"/>
              </a:ext>
            </a:extLst>
          </p:cNvPr>
          <p:cNvSpPr txBox="1"/>
          <p:nvPr/>
        </p:nvSpPr>
        <p:spPr>
          <a:xfrm>
            <a:off x="8184550" y="4148412"/>
            <a:ext cx="13241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/>
              </a:rPr>
              <a:t>渗流</a:t>
            </a:r>
            <a:r>
              <a:rPr lang="en-US" altLang="zh-CN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/>
              </a:rPr>
              <a:t>+</a:t>
            </a:r>
            <a:r>
              <a:rPr lang="zh-CN" altLang="en-US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/>
              </a:rPr>
              <a:t>扩散</a:t>
            </a:r>
            <a:endParaRPr lang="zh-CN" altLang="en-US" dirty="0">
              <a:solidFill>
                <a:srgbClr val="C00000"/>
              </a:solidFill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1DA65F9F-78E3-4AFB-92F6-E80C3C96BA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7768" y="1251250"/>
            <a:ext cx="3784661" cy="1926158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BD30FC77-C977-1371-6676-C1A91116ADA0}"/>
              </a:ext>
            </a:extLst>
          </p:cNvPr>
          <p:cNvGrpSpPr/>
          <p:nvPr/>
        </p:nvGrpSpPr>
        <p:grpSpPr>
          <a:xfrm>
            <a:off x="4232" y="109025"/>
            <a:ext cx="5320122" cy="791368"/>
            <a:chOff x="-18884" y="2140949"/>
            <a:chExt cx="2129702" cy="791368"/>
          </a:xfrm>
          <a:solidFill>
            <a:schemeClr val="bg1"/>
          </a:solidFill>
        </p:grpSpPr>
        <p:sp>
          <p:nvSpPr>
            <p:cNvPr id="6" name="矩形: 圆角 7">
              <a:extLst>
                <a:ext uri="{FF2B5EF4-FFF2-40B4-BE49-F238E27FC236}">
                  <a16:creationId xmlns:a16="http://schemas.microsoft.com/office/drawing/2014/main" id="{AC3D145F-FF97-99E8-C793-B7E01BC0CB2A}"/>
                </a:ext>
              </a:extLst>
            </p:cNvPr>
            <p:cNvSpPr/>
            <p:nvPr/>
          </p:nvSpPr>
          <p:spPr>
            <a:xfrm rot="5400000">
              <a:off x="650283" y="1471782"/>
              <a:ext cx="791368" cy="2129701"/>
            </a:xfrm>
            <a:prstGeom prst="round2SameRect">
              <a:avLst>
                <a:gd name="adj1" fmla="val 7214"/>
                <a:gd name="adj2" fmla="val 0"/>
              </a:avLst>
            </a:prstGeom>
            <a:grpFill/>
            <a:ln w="50800">
              <a:noFill/>
            </a:ln>
            <a:effectLst>
              <a:outerShdw blurRad="469900" sx="104000" sy="104000" algn="ctr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endParaRPr lang="en-US" altLang="zh-CN" sz="2400" b="1" dirty="0">
                <a:solidFill>
                  <a:srgbClr val="00468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  <a:p>
              <a:pPr algn="ctr"/>
              <a:endParaRPr lang="en-US" altLang="zh-CN" sz="2400" b="1" dirty="0">
                <a:solidFill>
                  <a:srgbClr val="00468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  <a:p>
              <a:pPr algn="ctr"/>
              <a:endParaRPr lang="en-US" altLang="zh-CN" sz="2400" b="1" dirty="0">
                <a:solidFill>
                  <a:srgbClr val="00468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96532EB0-7FC0-A096-9F44-229A275D9D15}"/>
                </a:ext>
              </a:extLst>
            </p:cNvPr>
            <p:cNvSpPr/>
            <p:nvPr/>
          </p:nvSpPr>
          <p:spPr>
            <a:xfrm>
              <a:off x="-16948" y="2246583"/>
              <a:ext cx="2127766" cy="582141"/>
            </a:xfrm>
            <a:prstGeom prst="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altLang="zh-CN" sz="2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2.</a:t>
              </a:r>
              <a:r>
                <a:rPr lang="zh-CN" altLang="en-US" sz="2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基于</a:t>
              </a:r>
              <a:r>
                <a:rPr lang="en-US" altLang="zh-CN" sz="2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COMSOL</a:t>
              </a:r>
              <a:r>
                <a:rPr lang="zh-CN" altLang="en-US" sz="2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的数值孪生模型</a:t>
              </a:r>
              <a:endParaRPr lang="en-US" altLang="zh-CN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61654E8D-93AA-FBF2-B14C-197C3640AEBE}"/>
                </a:ext>
              </a:extLst>
            </p:cNvPr>
            <p:cNvSpPr/>
            <p:nvPr/>
          </p:nvSpPr>
          <p:spPr>
            <a:xfrm rot="5400000" flipV="1">
              <a:off x="1842712" y="2521853"/>
              <a:ext cx="404314" cy="16547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75192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文本框 46">
            <a:extLst>
              <a:ext uri="{FF2B5EF4-FFF2-40B4-BE49-F238E27FC236}">
                <a16:creationId xmlns:a16="http://schemas.microsoft.com/office/drawing/2014/main" id="{AEE044D7-3A93-4A2F-9816-FA2439CF1F9F}"/>
              </a:ext>
            </a:extLst>
          </p:cNvPr>
          <p:cNvSpPr txBox="1"/>
          <p:nvPr/>
        </p:nvSpPr>
        <p:spPr>
          <a:xfrm>
            <a:off x="7442522" y="243098"/>
            <a:ext cx="4235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数学模型</a:t>
            </a:r>
          </a:p>
        </p:txBody>
      </p:sp>
      <p:grpSp>
        <p:nvGrpSpPr>
          <p:cNvPr id="166" name="组合 165">
            <a:extLst>
              <a:ext uri="{FF2B5EF4-FFF2-40B4-BE49-F238E27FC236}">
                <a16:creationId xmlns:a16="http://schemas.microsoft.com/office/drawing/2014/main" id="{73261CC3-47FD-4A80-AF43-7B5887AD27A0}"/>
              </a:ext>
            </a:extLst>
          </p:cNvPr>
          <p:cNvGrpSpPr/>
          <p:nvPr/>
        </p:nvGrpSpPr>
        <p:grpSpPr>
          <a:xfrm>
            <a:off x="3854560" y="1612325"/>
            <a:ext cx="2647020" cy="4250387"/>
            <a:chOff x="3854560" y="1612325"/>
            <a:chExt cx="2647020" cy="4250387"/>
          </a:xfrm>
        </p:grpSpPr>
        <p:pic>
          <p:nvPicPr>
            <p:cNvPr id="62" name="object 52">
              <a:extLst>
                <a:ext uri="{FF2B5EF4-FFF2-40B4-BE49-F238E27FC236}">
                  <a16:creationId xmlns:a16="http://schemas.microsoft.com/office/drawing/2014/main" id="{5FCEA051-3E9C-4ABE-8DEF-37D302D27DC5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 rot="19067923">
              <a:off x="3854560" y="1612325"/>
              <a:ext cx="2647020" cy="4250387"/>
            </a:xfrm>
            <a:prstGeom prst="rect">
              <a:avLst/>
            </a:prstGeom>
          </p:spPr>
        </p:pic>
        <p:sp>
          <p:nvSpPr>
            <p:cNvPr id="67" name="object 57">
              <a:extLst>
                <a:ext uri="{FF2B5EF4-FFF2-40B4-BE49-F238E27FC236}">
                  <a16:creationId xmlns:a16="http://schemas.microsoft.com/office/drawing/2014/main" id="{7CE0B026-D4B3-42C4-ADD4-1CE255F727DA}"/>
                </a:ext>
              </a:extLst>
            </p:cNvPr>
            <p:cNvSpPr/>
            <p:nvPr/>
          </p:nvSpPr>
          <p:spPr>
            <a:xfrm>
              <a:off x="5626745" y="5123180"/>
              <a:ext cx="196850" cy="234950"/>
            </a:xfrm>
            <a:custGeom>
              <a:avLst/>
              <a:gdLst/>
              <a:ahLst/>
              <a:cxnLst/>
              <a:rect l="l" t="t" r="r" b="b"/>
              <a:pathLst>
                <a:path w="196850" h="234950">
                  <a:moveTo>
                    <a:pt x="196596" y="0"/>
                  </a:moveTo>
                  <a:lnTo>
                    <a:pt x="0" y="0"/>
                  </a:lnTo>
                  <a:lnTo>
                    <a:pt x="0" y="234695"/>
                  </a:lnTo>
                  <a:lnTo>
                    <a:pt x="196596" y="234695"/>
                  </a:lnTo>
                  <a:lnTo>
                    <a:pt x="196596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3">
              <a:extLst>
                <a:ext uri="{FF2B5EF4-FFF2-40B4-BE49-F238E27FC236}">
                  <a16:creationId xmlns:a16="http://schemas.microsoft.com/office/drawing/2014/main" id="{77333A44-2AC1-466F-837F-DE95335D2196}"/>
                </a:ext>
              </a:extLst>
            </p:cNvPr>
            <p:cNvSpPr txBox="1"/>
            <p:nvPr/>
          </p:nvSpPr>
          <p:spPr>
            <a:xfrm rot="21355032">
              <a:off x="5587594" y="5117064"/>
              <a:ext cx="219710" cy="213520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38100">
                <a:lnSpc>
                  <a:spcPct val="100000"/>
                </a:lnSpc>
                <a:spcBef>
                  <a:spcPts val="105"/>
                </a:spcBef>
              </a:pPr>
              <a:r>
                <a:rPr sz="1300" i="1" spc="-25" dirty="0">
                  <a:latin typeface="Symbol"/>
                  <a:cs typeface="Symbol"/>
                </a:rPr>
                <a:t></a:t>
              </a:r>
              <a:r>
                <a:rPr sz="1125" i="1" spc="-37" baseline="-25925" dirty="0">
                  <a:latin typeface="Symbol"/>
                  <a:cs typeface="Symbol"/>
                </a:rPr>
                <a:t></a:t>
              </a:r>
              <a:endParaRPr sz="1125" baseline="-25925" dirty="0">
                <a:latin typeface="Symbol"/>
                <a:cs typeface="Symbol"/>
              </a:endParaRPr>
            </a:p>
          </p:txBody>
        </p:sp>
        <p:sp>
          <p:nvSpPr>
            <p:cNvPr id="69" name="object 64">
              <a:extLst>
                <a:ext uri="{FF2B5EF4-FFF2-40B4-BE49-F238E27FC236}">
                  <a16:creationId xmlns:a16="http://schemas.microsoft.com/office/drawing/2014/main" id="{05888A05-9803-486D-BD16-2777F44972D4}"/>
                </a:ext>
              </a:extLst>
            </p:cNvPr>
            <p:cNvSpPr/>
            <p:nvPr/>
          </p:nvSpPr>
          <p:spPr>
            <a:xfrm rot="21116907">
              <a:off x="5193532" y="3682670"/>
              <a:ext cx="201295" cy="234950"/>
            </a:xfrm>
            <a:custGeom>
              <a:avLst/>
              <a:gdLst/>
              <a:ahLst/>
              <a:cxnLst/>
              <a:rect l="l" t="t" r="r" b="b"/>
              <a:pathLst>
                <a:path w="201295" h="234950">
                  <a:moveTo>
                    <a:pt x="201168" y="0"/>
                  </a:moveTo>
                  <a:lnTo>
                    <a:pt x="0" y="0"/>
                  </a:lnTo>
                  <a:lnTo>
                    <a:pt x="0" y="234695"/>
                  </a:lnTo>
                  <a:lnTo>
                    <a:pt x="201168" y="234695"/>
                  </a:lnTo>
                  <a:lnTo>
                    <a:pt x="201168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65">
              <a:extLst>
                <a:ext uri="{FF2B5EF4-FFF2-40B4-BE49-F238E27FC236}">
                  <a16:creationId xmlns:a16="http://schemas.microsoft.com/office/drawing/2014/main" id="{CA46C358-7010-4314-8AAC-A59CC05FEFE3}"/>
                </a:ext>
              </a:extLst>
            </p:cNvPr>
            <p:cNvSpPr txBox="1"/>
            <p:nvPr/>
          </p:nvSpPr>
          <p:spPr>
            <a:xfrm rot="21116907">
              <a:off x="5158302" y="3675484"/>
              <a:ext cx="224790" cy="224790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38100">
                <a:lnSpc>
                  <a:spcPct val="100000"/>
                </a:lnSpc>
                <a:spcBef>
                  <a:spcPts val="105"/>
                </a:spcBef>
              </a:pPr>
              <a:r>
                <a:rPr sz="1300" i="1" spc="-25" dirty="0">
                  <a:latin typeface="Symbol"/>
                  <a:cs typeface="Symbol"/>
                </a:rPr>
                <a:t></a:t>
              </a:r>
              <a:r>
                <a:rPr sz="1125" i="1" spc="-37" baseline="-25925" dirty="0">
                  <a:latin typeface="Symbol"/>
                  <a:cs typeface="Symbol"/>
                </a:rPr>
                <a:t></a:t>
              </a:r>
              <a:endParaRPr sz="1125" baseline="-25925" dirty="0">
                <a:latin typeface="Symbol"/>
                <a:cs typeface="Symbol"/>
              </a:endParaRPr>
            </a:p>
          </p:txBody>
        </p:sp>
        <p:sp>
          <p:nvSpPr>
            <p:cNvPr id="71" name="object 66">
              <a:extLst>
                <a:ext uri="{FF2B5EF4-FFF2-40B4-BE49-F238E27FC236}">
                  <a16:creationId xmlns:a16="http://schemas.microsoft.com/office/drawing/2014/main" id="{91095803-DE92-4E6D-A94A-47E36839BB55}"/>
                </a:ext>
              </a:extLst>
            </p:cNvPr>
            <p:cNvSpPr/>
            <p:nvPr/>
          </p:nvSpPr>
          <p:spPr>
            <a:xfrm rot="21116907">
              <a:off x="4757753" y="2290569"/>
              <a:ext cx="201295" cy="234950"/>
            </a:xfrm>
            <a:custGeom>
              <a:avLst/>
              <a:gdLst/>
              <a:ahLst/>
              <a:cxnLst/>
              <a:rect l="l" t="t" r="r" b="b"/>
              <a:pathLst>
                <a:path w="201295" h="234950">
                  <a:moveTo>
                    <a:pt x="201168" y="0"/>
                  </a:moveTo>
                  <a:lnTo>
                    <a:pt x="0" y="0"/>
                  </a:lnTo>
                  <a:lnTo>
                    <a:pt x="0" y="234696"/>
                  </a:lnTo>
                  <a:lnTo>
                    <a:pt x="201168" y="234696"/>
                  </a:lnTo>
                  <a:lnTo>
                    <a:pt x="201168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67">
              <a:extLst>
                <a:ext uri="{FF2B5EF4-FFF2-40B4-BE49-F238E27FC236}">
                  <a16:creationId xmlns:a16="http://schemas.microsoft.com/office/drawing/2014/main" id="{844E22BC-CC82-43E8-B808-1B46A2160834}"/>
                </a:ext>
              </a:extLst>
            </p:cNvPr>
            <p:cNvSpPr txBox="1"/>
            <p:nvPr/>
          </p:nvSpPr>
          <p:spPr>
            <a:xfrm rot="21116907">
              <a:off x="4722969" y="2284348"/>
              <a:ext cx="222250" cy="224790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38100">
                <a:lnSpc>
                  <a:spcPct val="100000"/>
                </a:lnSpc>
                <a:spcBef>
                  <a:spcPts val="105"/>
                </a:spcBef>
              </a:pPr>
              <a:r>
                <a:rPr sz="1300" i="1" spc="-25" dirty="0">
                  <a:latin typeface="Symbol"/>
                  <a:cs typeface="Symbol"/>
                </a:rPr>
                <a:t></a:t>
              </a:r>
              <a:r>
                <a:rPr sz="1125" i="1" spc="-37" baseline="-25925" dirty="0">
                  <a:latin typeface="Symbol"/>
                  <a:cs typeface="Symbol"/>
                </a:rPr>
                <a:t></a:t>
              </a:r>
              <a:endParaRPr sz="1125" baseline="-25925">
                <a:latin typeface="Symbol"/>
                <a:cs typeface="Symbol"/>
              </a:endParaRPr>
            </a:p>
          </p:txBody>
        </p:sp>
      </p:grpSp>
      <p:grpSp>
        <p:nvGrpSpPr>
          <p:cNvPr id="159" name="组合 158">
            <a:extLst>
              <a:ext uri="{FF2B5EF4-FFF2-40B4-BE49-F238E27FC236}">
                <a16:creationId xmlns:a16="http://schemas.microsoft.com/office/drawing/2014/main" id="{424DED35-73F5-4AD0-882C-38D40C9F5BCF}"/>
              </a:ext>
            </a:extLst>
          </p:cNvPr>
          <p:cNvGrpSpPr/>
          <p:nvPr/>
        </p:nvGrpSpPr>
        <p:grpSpPr>
          <a:xfrm>
            <a:off x="5292205" y="2776560"/>
            <a:ext cx="6162529" cy="4013805"/>
            <a:chOff x="4939932" y="2748451"/>
            <a:chExt cx="6162529" cy="4013805"/>
          </a:xfrm>
        </p:grpSpPr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A99DE199-F975-435D-BD98-32DE1151FEBA}"/>
                </a:ext>
              </a:extLst>
            </p:cNvPr>
            <p:cNvCxnSpPr>
              <a:cxnSpLocks/>
              <a:endCxn id="43" idx="1"/>
            </p:cNvCxnSpPr>
            <p:nvPr/>
          </p:nvCxnSpPr>
          <p:spPr>
            <a:xfrm>
              <a:off x="4939932" y="2748451"/>
              <a:ext cx="1707844" cy="3118455"/>
            </a:xfrm>
            <a:prstGeom prst="line">
              <a:avLst/>
            </a:prstGeom>
            <a:ln w="12700">
              <a:solidFill>
                <a:srgbClr val="2B8D8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连接符 65">
              <a:extLst>
                <a:ext uri="{FF2B5EF4-FFF2-40B4-BE49-F238E27FC236}">
                  <a16:creationId xmlns:a16="http://schemas.microsoft.com/office/drawing/2014/main" id="{9C60C67B-116A-47C4-B030-C2DAB86F7491}"/>
                </a:ext>
              </a:extLst>
            </p:cNvPr>
            <p:cNvCxnSpPr>
              <a:cxnSpLocks/>
              <a:stCxn id="43" idx="1"/>
            </p:cNvCxnSpPr>
            <p:nvPr/>
          </p:nvCxnSpPr>
          <p:spPr>
            <a:xfrm flipH="1" flipV="1">
              <a:off x="5508828" y="4502746"/>
              <a:ext cx="1138948" cy="1364160"/>
            </a:xfrm>
            <a:prstGeom prst="line">
              <a:avLst/>
            </a:prstGeom>
            <a:ln w="12700">
              <a:solidFill>
                <a:srgbClr val="2B8D8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43" name="对象 42">
              <a:extLst>
                <a:ext uri="{FF2B5EF4-FFF2-40B4-BE49-F238E27FC236}">
                  <a16:creationId xmlns:a16="http://schemas.microsoft.com/office/drawing/2014/main" id="{FEA6EEC4-7BB9-489D-8E89-96FE23442046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54502929"/>
                </p:ext>
              </p:extLst>
            </p:nvPr>
          </p:nvGraphicFramePr>
          <p:xfrm>
            <a:off x="6647776" y="4971556"/>
            <a:ext cx="3403600" cy="1790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3403440" imgH="1790640" progId="Equation.DSMT4">
                    <p:embed/>
                  </p:oleObj>
                </mc:Choice>
                <mc:Fallback>
                  <p:oleObj name="Equation" r:id="rId4" imgW="3403440" imgH="179064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6647776" y="4971556"/>
                          <a:ext cx="3403600" cy="17907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3" name="文本框 122">
              <a:extLst>
                <a:ext uri="{FF2B5EF4-FFF2-40B4-BE49-F238E27FC236}">
                  <a16:creationId xmlns:a16="http://schemas.microsoft.com/office/drawing/2014/main" id="{70FB0163-B232-44DD-BDED-45F2B6E23A8F}"/>
                </a:ext>
              </a:extLst>
            </p:cNvPr>
            <p:cNvSpPr txBox="1"/>
            <p:nvPr/>
          </p:nvSpPr>
          <p:spPr>
            <a:xfrm>
              <a:off x="6561404" y="4470732"/>
              <a:ext cx="33312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i="1" dirty="0">
                  <a:solidFill>
                    <a:srgbClr val="92D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交界面耦合边界条件</a:t>
              </a:r>
            </a:p>
          </p:txBody>
        </p:sp>
        <p:sp>
          <p:nvSpPr>
            <p:cNvPr id="133" name="文本框 132">
              <a:extLst>
                <a:ext uri="{FF2B5EF4-FFF2-40B4-BE49-F238E27FC236}">
                  <a16:creationId xmlns:a16="http://schemas.microsoft.com/office/drawing/2014/main" id="{03F437B6-C0B3-4306-9F59-521B043608C3}"/>
                </a:ext>
              </a:extLst>
            </p:cNvPr>
            <p:cNvSpPr txBox="1"/>
            <p:nvPr/>
          </p:nvSpPr>
          <p:spPr>
            <a:xfrm>
              <a:off x="9026281" y="4977486"/>
              <a:ext cx="153143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质量守恒</a:t>
              </a:r>
            </a:p>
          </p:txBody>
        </p:sp>
        <p:sp>
          <p:nvSpPr>
            <p:cNvPr id="134" name="文本框 133">
              <a:extLst>
                <a:ext uri="{FF2B5EF4-FFF2-40B4-BE49-F238E27FC236}">
                  <a16:creationId xmlns:a16="http://schemas.microsoft.com/office/drawing/2014/main" id="{8C8D656B-5724-450B-A0CC-05ABA4C377E9}"/>
                </a:ext>
              </a:extLst>
            </p:cNvPr>
            <p:cNvSpPr txBox="1"/>
            <p:nvPr/>
          </p:nvSpPr>
          <p:spPr>
            <a:xfrm>
              <a:off x="8606928" y="5373691"/>
              <a:ext cx="249553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无壁滑移（切向速度为</a:t>
              </a:r>
              <a:r>
                <a:rPr lang="en-US" altLang="zh-CN" sz="160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r>
                <a:rPr lang="zh-CN" altLang="en-US" sz="160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）</a:t>
              </a:r>
            </a:p>
          </p:txBody>
        </p:sp>
        <p:sp>
          <p:nvSpPr>
            <p:cNvPr id="135" name="文本框 134">
              <a:extLst>
                <a:ext uri="{FF2B5EF4-FFF2-40B4-BE49-F238E27FC236}">
                  <a16:creationId xmlns:a16="http://schemas.microsoft.com/office/drawing/2014/main" id="{D45B2625-EBDF-4102-9B39-7E186E9F3082}"/>
                </a:ext>
              </a:extLst>
            </p:cNvPr>
            <p:cNvSpPr txBox="1"/>
            <p:nvPr/>
          </p:nvSpPr>
          <p:spPr>
            <a:xfrm>
              <a:off x="8528539" y="5762339"/>
              <a:ext cx="208479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动量守恒（</a:t>
              </a:r>
              <a:r>
                <a:rPr lang="en-US" altLang="zh-CN" sz="160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N-S</a:t>
              </a:r>
              <a:r>
                <a:rPr lang="zh-CN" altLang="en-US" sz="1600" dirty="0">
                  <a:solidFill>
                    <a:schemeClr val="accent6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方程）</a:t>
              </a:r>
            </a:p>
          </p:txBody>
        </p:sp>
      </p:grpSp>
      <p:grpSp>
        <p:nvGrpSpPr>
          <p:cNvPr id="167" name="组合 166">
            <a:extLst>
              <a:ext uri="{FF2B5EF4-FFF2-40B4-BE49-F238E27FC236}">
                <a16:creationId xmlns:a16="http://schemas.microsoft.com/office/drawing/2014/main" id="{279B50DD-86E4-4747-85D3-76BFA9B20974}"/>
              </a:ext>
            </a:extLst>
          </p:cNvPr>
          <p:cNvGrpSpPr/>
          <p:nvPr/>
        </p:nvGrpSpPr>
        <p:grpSpPr>
          <a:xfrm>
            <a:off x="4131406" y="1050925"/>
            <a:ext cx="7917749" cy="4468426"/>
            <a:chOff x="4131406" y="1050925"/>
            <a:chExt cx="7917749" cy="4468426"/>
          </a:xfrm>
        </p:grpSpPr>
        <p:grpSp>
          <p:nvGrpSpPr>
            <p:cNvPr id="160" name="组合 159">
              <a:extLst>
                <a:ext uri="{FF2B5EF4-FFF2-40B4-BE49-F238E27FC236}">
                  <a16:creationId xmlns:a16="http://schemas.microsoft.com/office/drawing/2014/main" id="{5EA5A6CC-987D-4870-9846-6431B25F00E3}"/>
                </a:ext>
              </a:extLst>
            </p:cNvPr>
            <p:cNvGrpSpPr/>
            <p:nvPr/>
          </p:nvGrpSpPr>
          <p:grpSpPr>
            <a:xfrm>
              <a:off x="4131406" y="1050925"/>
              <a:ext cx="7917749" cy="4468426"/>
              <a:chOff x="4131406" y="1050925"/>
              <a:chExt cx="7917749" cy="4468426"/>
            </a:xfrm>
          </p:grpSpPr>
          <p:graphicFrame>
            <p:nvGraphicFramePr>
              <p:cNvPr id="88" name="对象 87">
                <a:extLst>
                  <a:ext uri="{FF2B5EF4-FFF2-40B4-BE49-F238E27FC236}">
                    <a16:creationId xmlns:a16="http://schemas.microsoft.com/office/drawing/2014/main" id="{F81C5946-79D7-46F5-9842-D385601C45A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98039987"/>
                  </p:ext>
                </p:extLst>
              </p:nvPr>
            </p:nvGraphicFramePr>
            <p:xfrm>
              <a:off x="6275388" y="1050925"/>
              <a:ext cx="5029200" cy="12827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6" imgW="5029200" imgH="1282680" progId="Equation.DSMT4">
                      <p:embed/>
                    </p:oleObj>
                  </mc:Choice>
                  <mc:Fallback>
                    <p:oleObj name="Equation" r:id="rId6" imgW="5029200" imgH="1282680" progId="Equation.DSMT4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7"/>
                          <a:stretch>
                            <a:fillRect/>
                          </a:stretch>
                        </p:blipFill>
                        <p:spPr>
                          <a:xfrm>
                            <a:off x="6275388" y="1050925"/>
                            <a:ext cx="5029200" cy="128270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90" name="矩形: 圆角 89">
                <a:extLst>
                  <a:ext uri="{FF2B5EF4-FFF2-40B4-BE49-F238E27FC236}">
                    <a16:creationId xmlns:a16="http://schemas.microsoft.com/office/drawing/2014/main" id="{06569051-11FC-4CA5-B0AC-013E952FD67B}"/>
                  </a:ext>
                </a:extLst>
              </p:cNvPr>
              <p:cNvSpPr/>
              <p:nvPr/>
            </p:nvSpPr>
            <p:spPr>
              <a:xfrm>
                <a:off x="5818849" y="1648666"/>
                <a:ext cx="6177882" cy="1046700"/>
              </a:xfrm>
              <a:prstGeom prst="roundRect">
                <a:avLst/>
              </a:prstGeom>
              <a:noFill/>
              <a:ln>
                <a:solidFill>
                  <a:srgbClr val="00B0F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08" name="直接连接符 107">
                <a:extLst>
                  <a:ext uri="{FF2B5EF4-FFF2-40B4-BE49-F238E27FC236}">
                    <a16:creationId xmlns:a16="http://schemas.microsoft.com/office/drawing/2014/main" id="{CFB36ABD-9E62-4CE1-9145-9D01518EE177}"/>
                  </a:ext>
                </a:extLst>
              </p:cNvPr>
              <p:cNvCxnSpPr>
                <a:cxnSpLocks/>
                <a:stCxn id="88" idx="1"/>
              </p:cNvCxnSpPr>
              <p:nvPr/>
            </p:nvCxnSpPr>
            <p:spPr>
              <a:xfrm flipH="1">
                <a:off x="4131406" y="1691513"/>
                <a:ext cx="1540728" cy="586116"/>
              </a:xfrm>
              <a:prstGeom prst="line">
                <a:avLst/>
              </a:prstGeom>
              <a:ln w="12700">
                <a:solidFill>
                  <a:srgbClr val="8A18F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直接连接符 114">
                <a:extLst>
                  <a:ext uri="{FF2B5EF4-FFF2-40B4-BE49-F238E27FC236}">
                    <a16:creationId xmlns:a16="http://schemas.microsoft.com/office/drawing/2014/main" id="{9072923E-370D-4E23-8A08-44ED76792207}"/>
                  </a:ext>
                </a:extLst>
              </p:cNvPr>
              <p:cNvCxnSpPr>
                <a:cxnSpLocks/>
                <a:stCxn id="88" idx="1"/>
              </p:cNvCxnSpPr>
              <p:nvPr/>
            </p:nvCxnSpPr>
            <p:spPr>
              <a:xfrm flipH="1">
                <a:off x="5378143" y="1691513"/>
                <a:ext cx="293991" cy="3827838"/>
              </a:xfrm>
              <a:prstGeom prst="line">
                <a:avLst/>
              </a:prstGeom>
              <a:ln w="12700">
                <a:solidFill>
                  <a:srgbClr val="8A18F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2" name="文本框 121">
                <a:extLst>
                  <a:ext uri="{FF2B5EF4-FFF2-40B4-BE49-F238E27FC236}">
                    <a16:creationId xmlns:a16="http://schemas.microsoft.com/office/drawing/2014/main" id="{99A4D8E8-DB37-4427-AA2F-BFA0BBCE0798}"/>
                  </a:ext>
                </a:extLst>
              </p:cNvPr>
              <p:cNvSpPr txBox="1"/>
              <p:nvPr/>
            </p:nvSpPr>
            <p:spPr>
              <a:xfrm>
                <a:off x="7000049" y="3082543"/>
                <a:ext cx="278776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000" b="1" i="1" dirty="0">
                    <a:solidFill>
                      <a:srgbClr val="8A18F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自由空间气体流动</a:t>
                </a:r>
              </a:p>
            </p:txBody>
          </p:sp>
          <p:sp>
            <p:nvSpPr>
              <p:cNvPr id="137" name="文本框 136">
                <a:extLst>
                  <a:ext uri="{FF2B5EF4-FFF2-40B4-BE49-F238E27FC236}">
                    <a16:creationId xmlns:a16="http://schemas.microsoft.com/office/drawing/2014/main" id="{33C67E2F-CBA9-435A-95E2-AA04775E8A38}"/>
                  </a:ext>
                </a:extLst>
              </p:cNvPr>
              <p:cNvSpPr txBox="1"/>
              <p:nvPr/>
            </p:nvSpPr>
            <p:spPr>
              <a:xfrm>
                <a:off x="7536601" y="1192952"/>
                <a:ext cx="153143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solidFill>
                      <a:srgbClr val="EC2AC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连续性方程</a:t>
                </a:r>
              </a:p>
            </p:txBody>
          </p:sp>
          <p:sp>
            <p:nvSpPr>
              <p:cNvPr id="140" name="文本框 139">
                <a:extLst>
                  <a:ext uri="{FF2B5EF4-FFF2-40B4-BE49-F238E27FC236}">
                    <a16:creationId xmlns:a16="http://schemas.microsoft.com/office/drawing/2014/main" id="{0E6B4DEF-56AC-4E8F-A6CB-CD60F9B6C560}"/>
                  </a:ext>
                </a:extLst>
              </p:cNvPr>
              <p:cNvSpPr txBox="1"/>
              <p:nvPr/>
            </p:nvSpPr>
            <p:spPr>
              <a:xfrm>
                <a:off x="7198428" y="2318886"/>
                <a:ext cx="485072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solidFill>
                      <a:srgbClr val="EC2AC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可压缩流体蠕动流</a:t>
                </a:r>
                <a:r>
                  <a:rPr lang="en-US" altLang="zh-CN" sz="1600" dirty="0">
                    <a:solidFill>
                      <a:srgbClr val="EC2AC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Navier-Stokes</a:t>
                </a:r>
                <a:r>
                  <a:rPr lang="zh-CN" altLang="en-US" sz="1600" dirty="0">
                    <a:solidFill>
                      <a:srgbClr val="EC2AC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方程（动量守恒）</a:t>
                </a:r>
              </a:p>
            </p:txBody>
          </p:sp>
        </p:grpSp>
        <p:graphicFrame>
          <p:nvGraphicFramePr>
            <p:cNvPr id="164" name="对象 163">
              <a:extLst>
                <a:ext uri="{FF2B5EF4-FFF2-40B4-BE49-F238E27FC236}">
                  <a16:creationId xmlns:a16="http://schemas.microsoft.com/office/drawing/2014/main" id="{8740D6A2-4795-4E54-A950-0FA45668E75B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41952919"/>
                </p:ext>
              </p:extLst>
            </p:nvPr>
          </p:nvGraphicFramePr>
          <p:xfrm>
            <a:off x="11132160" y="2960117"/>
            <a:ext cx="763588" cy="406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571320" imgH="304560" progId="Equation.DSMT4">
                    <p:embed/>
                  </p:oleObj>
                </mc:Choice>
                <mc:Fallback>
                  <p:oleObj name="Equation" r:id="rId8" imgW="571320" imgH="30456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11132160" y="2960117"/>
                          <a:ext cx="763588" cy="4064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74" name="组合 173">
            <a:extLst>
              <a:ext uri="{FF2B5EF4-FFF2-40B4-BE49-F238E27FC236}">
                <a16:creationId xmlns:a16="http://schemas.microsoft.com/office/drawing/2014/main" id="{A29AC78E-D8B6-4AFB-94B6-B428B96119A1}"/>
              </a:ext>
            </a:extLst>
          </p:cNvPr>
          <p:cNvGrpSpPr/>
          <p:nvPr/>
        </p:nvGrpSpPr>
        <p:grpSpPr>
          <a:xfrm>
            <a:off x="216387" y="3005125"/>
            <a:ext cx="4194630" cy="3494633"/>
            <a:chOff x="191828" y="3331617"/>
            <a:chExt cx="4194630" cy="3494633"/>
          </a:xfrm>
        </p:grpSpPr>
        <p:grpSp>
          <p:nvGrpSpPr>
            <p:cNvPr id="168" name="组合 167">
              <a:extLst>
                <a:ext uri="{FF2B5EF4-FFF2-40B4-BE49-F238E27FC236}">
                  <a16:creationId xmlns:a16="http://schemas.microsoft.com/office/drawing/2014/main" id="{4332201C-B66A-4A3B-B623-1F8C76C9D7E2}"/>
                </a:ext>
              </a:extLst>
            </p:cNvPr>
            <p:cNvGrpSpPr/>
            <p:nvPr/>
          </p:nvGrpSpPr>
          <p:grpSpPr>
            <a:xfrm>
              <a:off x="191828" y="3331617"/>
              <a:ext cx="4194630" cy="3494633"/>
              <a:chOff x="191828" y="3331617"/>
              <a:chExt cx="4194630" cy="3494633"/>
            </a:xfrm>
          </p:grpSpPr>
          <p:grpSp>
            <p:nvGrpSpPr>
              <p:cNvPr id="162" name="组合 161">
                <a:extLst>
                  <a:ext uri="{FF2B5EF4-FFF2-40B4-BE49-F238E27FC236}">
                    <a16:creationId xmlns:a16="http://schemas.microsoft.com/office/drawing/2014/main" id="{E656D905-D4F6-482C-8109-5F8E8E199346}"/>
                  </a:ext>
                </a:extLst>
              </p:cNvPr>
              <p:cNvGrpSpPr/>
              <p:nvPr/>
            </p:nvGrpSpPr>
            <p:grpSpPr>
              <a:xfrm>
                <a:off x="191828" y="3331617"/>
                <a:ext cx="4194630" cy="3494633"/>
                <a:chOff x="191828" y="3331617"/>
                <a:chExt cx="4194630" cy="3494633"/>
              </a:xfrm>
            </p:grpSpPr>
            <p:graphicFrame>
              <p:nvGraphicFramePr>
                <p:cNvPr id="41" name="对象 40">
                  <a:extLst>
                    <a:ext uri="{FF2B5EF4-FFF2-40B4-BE49-F238E27FC236}">
                      <a16:creationId xmlns:a16="http://schemas.microsoft.com/office/drawing/2014/main" id="{751137B3-A31C-4214-B42C-1259FCE0B988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1292128561"/>
                    </p:ext>
                  </p:extLst>
                </p:nvPr>
              </p:nvGraphicFramePr>
              <p:xfrm>
                <a:off x="333931" y="3765550"/>
                <a:ext cx="2032000" cy="306070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Equation" r:id="rId10" imgW="2031840" imgH="3060360" progId="Equation.DSMT4">
                        <p:embed/>
                      </p:oleObj>
                    </mc:Choice>
                    <mc:Fallback>
                      <p:oleObj name="Equation" r:id="rId10" imgW="2031840" imgH="3060360" progId="Equation.DSMT4">
                        <p:embed/>
                        <p:pic>
                          <p:nvPicPr>
                            <p:cNvPr id="0" name=""/>
                            <p:cNvPicPr/>
                            <p:nvPr/>
                          </p:nvPicPr>
                          <p:blipFill>
                            <a:blip r:embed="rId11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333931" y="3765550"/>
                              <a:ext cx="2032000" cy="3060700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cxnSp>
              <p:nvCxnSpPr>
                <p:cNvPr id="73" name="直接连接符 72">
                  <a:extLst>
                    <a:ext uri="{FF2B5EF4-FFF2-40B4-BE49-F238E27FC236}">
                      <a16:creationId xmlns:a16="http://schemas.microsoft.com/office/drawing/2014/main" id="{598670E2-744D-416B-930B-6DE8D9C96FC8}"/>
                    </a:ext>
                  </a:extLst>
                </p:cNvPr>
                <p:cNvCxnSpPr>
                  <a:cxnSpLocks/>
                  <a:endCxn id="124" idx="3"/>
                </p:cNvCxnSpPr>
                <p:nvPr/>
              </p:nvCxnSpPr>
              <p:spPr>
                <a:xfrm flipH="1" flipV="1">
                  <a:off x="1803036" y="3531672"/>
                  <a:ext cx="2583422" cy="735286"/>
                </a:xfrm>
                <a:prstGeom prst="line">
                  <a:avLst/>
                </a:prstGeom>
                <a:ln w="12700"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4" name="文本框 123">
                  <a:extLst>
                    <a:ext uri="{FF2B5EF4-FFF2-40B4-BE49-F238E27FC236}">
                      <a16:creationId xmlns:a16="http://schemas.microsoft.com/office/drawing/2014/main" id="{ED0565BB-ACAD-4AD8-B293-B90E4D01E7C2}"/>
                    </a:ext>
                  </a:extLst>
                </p:cNvPr>
                <p:cNvSpPr txBox="1"/>
                <p:nvPr/>
              </p:nvSpPr>
              <p:spPr>
                <a:xfrm>
                  <a:off x="191828" y="3331617"/>
                  <a:ext cx="1611208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2000" b="1" i="1" dirty="0">
                      <a:solidFill>
                        <a:schemeClr val="accent2">
                          <a:lumMod val="7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样品渗流 </a:t>
                  </a:r>
                </a:p>
              </p:txBody>
            </p:sp>
            <p:sp>
              <p:nvSpPr>
                <p:cNvPr id="131" name="文本框 130">
                  <a:extLst>
                    <a:ext uri="{FF2B5EF4-FFF2-40B4-BE49-F238E27FC236}">
                      <a16:creationId xmlns:a16="http://schemas.microsoft.com/office/drawing/2014/main" id="{13629F7B-23FA-4F26-AACB-5EADBABA6315}"/>
                    </a:ext>
                  </a:extLst>
                </p:cNvPr>
                <p:cNvSpPr txBox="1"/>
                <p:nvPr/>
              </p:nvSpPr>
              <p:spPr>
                <a:xfrm>
                  <a:off x="1585198" y="5702523"/>
                  <a:ext cx="153143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1600" dirty="0">
                      <a:solidFill>
                        <a:srgbClr val="C0000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理想气体密度</a:t>
                  </a:r>
                </a:p>
              </p:txBody>
            </p:sp>
            <p:sp>
              <p:nvSpPr>
                <p:cNvPr id="132" name="文本框 131">
                  <a:extLst>
                    <a:ext uri="{FF2B5EF4-FFF2-40B4-BE49-F238E27FC236}">
                      <a16:creationId xmlns:a16="http://schemas.microsoft.com/office/drawing/2014/main" id="{7B2B4DD0-6143-44B0-9305-279B99936DC8}"/>
                    </a:ext>
                  </a:extLst>
                </p:cNvPr>
                <p:cNvSpPr txBox="1"/>
                <p:nvPr/>
              </p:nvSpPr>
              <p:spPr>
                <a:xfrm>
                  <a:off x="2522711" y="6283212"/>
                  <a:ext cx="1412563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1600" dirty="0">
                      <a:solidFill>
                        <a:srgbClr val="C00000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渗流控制方程</a:t>
                  </a:r>
                </a:p>
              </p:txBody>
            </p:sp>
          </p:grpSp>
          <p:graphicFrame>
            <p:nvGraphicFramePr>
              <p:cNvPr id="163" name="对象 162">
                <a:extLst>
                  <a:ext uri="{FF2B5EF4-FFF2-40B4-BE49-F238E27FC236}">
                    <a16:creationId xmlns:a16="http://schemas.microsoft.com/office/drawing/2014/main" id="{ED9660BF-A131-422F-A963-E7A16C7081F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45410409"/>
                  </p:ext>
                </p:extLst>
              </p:nvPr>
            </p:nvGraphicFramePr>
            <p:xfrm>
              <a:off x="1403863" y="3342028"/>
              <a:ext cx="358775" cy="39211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2" imgW="279360" imgH="304560" progId="Equation.DSMT4">
                      <p:embed/>
                    </p:oleObj>
                  </mc:Choice>
                  <mc:Fallback>
                    <p:oleObj name="Equation" r:id="rId12" imgW="279360" imgH="304560" progId="Equation.DSMT4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13"/>
                          <a:stretch>
                            <a:fillRect/>
                          </a:stretch>
                        </p:blipFill>
                        <p:spPr>
                          <a:xfrm>
                            <a:off x="1403863" y="3342028"/>
                            <a:ext cx="358775" cy="392113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71" name="文本框 170">
              <a:extLst>
                <a:ext uri="{FF2B5EF4-FFF2-40B4-BE49-F238E27FC236}">
                  <a16:creationId xmlns:a16="http://schemas.microsoft.com/office/drawing/2014/main" id="{E9F2E14C-391D-4E1E-8A6A-5AD752A354AD}"/>
                </a:ext>
              </a:extLst>
            </p:cNvPr>
            <p:cNvSpPr txBox="1"/>
            <p:nvPr/>
          </p:nvSpPr>
          <p:spPr>
            <a:xfrm>
              <a:off x="1398187" y="5126623"/>
              <a:ext cx="153143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单位体积质量</a:t>
              </a:r>
            </a:p>
          </p:txBody>
        </p:sp>
        <p:sp>
          <p:nvSpPr>
            <p:cNvPr id="172" name="文本框 171">
              <a:extLst>
                <a:ext uri="{FF2B5EF4-FFF2-40B4-BE49-F238E27FC236}">
                  <a16:creationId xmlns:a16="http://schemas.microsoft.com/office/drawing/2014/main" id="{52805A34-63F0-4564-A9D7-11EF124BE7C7}"/>
                </a:ext>
              </a:extLst>
            </p:cNvPr>
            <p:cNvSpPr txBox="1"/>
            <p:nvPr/>
          </p:nvSpPr>
          <p:spPr>
            <a:xfrm>
              <a:off x="1645866" y="4604196"/>
              <a:ext cx="153143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达西定律</a:t>
              </a:r>
            </a:p>
          </p:txBody>
        </p:sp>
        <p:sp>
          <p:nvSpPr>
            <p:cNvPr id="173" name="文本框 172">
              <a:extLst>
                <a:ext uri="{FF2B5EF4-FFF2-40B4-BE49-F238E27FC236}">
                  <a16:creationId xmlns:a16="http://schemas.microsoft.com/office/drawing/2014/main" id="{8DD209AC-7E90-4FF2-A1E0-AA43792DB1CC}"/>
                </a:ext>
              </a:extLst>
            </p:cNvPr>
            <p:cNvSpPr txBox="1"/>
            <p:nvPr/>
          </p:nvSpPr>
          <p:spPr>
            <a:xfrm>
              <a:off x="2088043" y="3975298"/>
              <a:ext cx="153143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质量守恒</a:t>
              </a:r>
            </a:p>
          </p:txBody>
        </p:sp>
      </p:grpSp>
      <p:sp>
        <p:nvSpPr>
          <p:cNvPr id="61" name="文本框 60">
            <a:extLst>
              <a:ext uri="{FF2B5EF4-FFF2-40B4-BE49-F238E27FC236}">
                <a16:creationId xmlns:a16="http://schemas.microsoft.com/office/drawing/2014/main" id="{23F38E46-A8A1-4B79-99BE-1BD28E7B0750}"/>
              </a:ext>
            </a:extLst>
          </p:cNvPr>
          <p:cNvSpPr txBox="1"/>
          <p:nvPr/>
        </p:nvSpPr>
        <p:spPr>
          <a:xfrm rot="15157507">
            <a:off x="3474744" y="2446177"/>
            <a:ext cx="1180382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rgbClr val="8A18F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/>
              </a:rPr>
              <a:t>上游气罐</a:t>
            </a:r>
            <a:endParaRPr lang="zh-CN" altLang="en-US" sz="1600" dirty="0">
              <a:solidFill>
                <a:srgbClr val="8A18FE"/>
              </a:solidFill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5D6CDF5C-A7F4-4B65-9760-0911805E3581}"/>
              </a:ext>
            </a:extLst>
          </p:cNvPr>
          <p:cNvSpPr txBox="1"/>
          <p:nvPr/>
        </p:nvSpPr>
        <p:spPr>
          <a:xfrm rot="15093382">
            <a:off x="4175389" y="3949495"/>
            <a:ext cx="745617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/>
              </a:rPr>
              <a:t>样品</a:t>
            </a:r>
            <a:endParaRPr lang="zh-CN" altLang="en-US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26C8272D-AC0A-4FD9-992C-3886BC0017F5}"/>
              </a:ext>
            </a:extLst>
          </p:cNvPr>
          <p:cNvSpPr txBox="1"/>
          <p:nvPr/>
        </p:nvSpPr>
        <p:spPr>
          <a:xfrm rot="15170116">
            <a:off x="4482810" y="5288866"/>
            <a:ext cx="1065947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rgbClr val="8A18F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/>
              </a:rPr>
              <a:t>下游气罐</a:t>
            </a:r>
            <a:endParaRPr lang="zh-CN" altLang="en-US" sz="1600" dirty="0">
              <a:solidFill>
                <a:srgbClr val="8A18FE"/>
              </a:solidFill>
            </a:endParaRPr>
          </a:p>
        </p:txBody>
      </p:sp>
      <p:pic>
        <p:nvPicPr>
          <p:cNvPr id="6" name="Picture 36" descr="icon_darcy.png">
            <a:extLst>
              <a:ext uri="{FF2B5EF4-FFF2-40B4-BE49-F238E27FC236}">
                <a16:creationId xmlns:a16="http://schemas.microsoft.com/office/drawing/2014/main" id="{AD723BEE-AD8C-F057-F26E-8DE37BAFDB5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14410" y="2048951"/>
            <a:ext cx="695584" cy="695584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7" name="Picture 40" descr="icon_mph.png">
            <a:extLst>
              <a:ext uri="{FF2B5EF4-FFF2-40B4-BE49-F238E27FC236}">
                <a16:creationId xmlns:a16="http://schemas.microsoft.com/office/drawing/2014/main" id="{1751E330-8CB7-8230-FA49-ADBAA0897D4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623791" y="4389183"/>
            <a:ext cx="571631" cy="571631"/>
          </a:xfrm>
          <a:prstGeom prst="rect">
            <a:avLst/>
          </a:prstGeom>
          <a:ln>
            <a:solidFill>
              <a:schemeClr val="accent6"/>
            </a:solidFill>
          </a:ln>
        </p:spPr>
      </p:pic>
      <p:pic>
        <p:nvPicPr>
          <p:cNvPr id="8" name="Picture 33" descr="icon_creeping.png">
            <a:extLst>
              <a:ext uri="{FF2B5EF4-FFF2-40B4-BE49-F238E27FC236}">
                <a16:creationId xmlns:a16="http://schemas.microsoft.com/office/drawing/2014/main" id="{F0E54C33-08DF-3339-42C4-E94A88FC3DE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512933" y="2967241"/>
            <a:ext cx="623295" cy="623295"/>
          </a:xfrm>
          <a:prstGeom prst="rect">
            <a:avLst/>
          </a:prstGeom>
          <a:ln>
            <a:solidFill>
              <a:srgbClr val="8A18FE"/>
            </a:solidFill>
          </a:ln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id="{8688BBA9-C8F0-C801-1403-44D46E6F3B54}"/>
              </a:ext>
            </a:extLst>
          </p:cNvPr>
          <p:cNvGrpSpPr/>
          <p:nvPr/>
        </p:nvGrpSpPr>
        <p:grpSpPr>
          <a:xfrm>
            <a:off x="4232" y="109025"/>
            <a:ext cx="5320122" cy="791368"/>
            <a:chOff x="-18884" y="2140949"/>
            <a:chExt cx="2129702" cy="791368"/>
          </a:xfrm>
          <a:solidFill>
            <a:schemeClr val="bg1"/>
          </a:solidFill>
        </p:grpSpPr>
        <p:sp>
          <p:nvSpPr>
            <p:cNvPr id="11" name="矩形: 圆角 7">
              <a:extLst>
                <a:ext uri="{FF2B5EF4-FFF2-40B4-BE49-F238E27FC236}">
                  <a16:creationId xmlns:a16="http://schemas.microsoft.com/office/drawing/2014/main" id="{A8FABCA9-891B-B38F-384F-9D8058BB390C}"/>
                </a:ext>
              </a:extLst>
            </p:cNvPr>
            <p:cNvSpPr/>
            <p:nvPr/>
          </p:nvSpPr>
          <p:spPr>
            <a:xfrm rot="5400000">
              <a:off x="650283" y="1471782"/>
              <a:ext cx="791368" cy="2129701"/>
            </a:xfrm>
            <a:prstGeom prst="round2SameRect">
              <a:avLst>
                <a:gd name="adj1" fmla="val 7214"/>
                <a:gd name="adj2" fmla="val 0"/>
              </a:avLst>
            </a:prstGeom>
            <a:grpFill/>
            <a:ln w="50800">
              <a:noFill/>
            </a:ln>
            <a:effectLst>
              <a:outerShdw blurRad="469900" sx="104000" sy="104000" algn="ctr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endParaRPr lang="en-US" altLang="zh-CN" sz="2400" b="1" dirty="0">
                <a:solidFill>
                  <a:srgbClr val="00468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  <a:p>
              <a:pPr algn="ctr"/>
              <a:endParaRPr lang="en-US" altLang="zh-CN" sz="2400" b="1" dirty="0">
                <a:solidFill>
                  <a:srgbClr val="00468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  <a:p>
              <a:pPr algn="ctr"/>
              <a:endParaRPr lang="en-US" altLang="zh-CN" sz="2400" b="1" dirty="0">
                <a:solidFill>
                  <a:srgbClr val="00468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DD31963-728E-5007-3AC4-33911B3862E3}"/>
                </a:ext>
              </a:extLst>
            </p:cNvPr>
            <p:cNvSpPr/>
            <p:nvPr/>
          </p:nvSpPr>
          <p:spPr>
            <a:xfrm>
              <a:off x="-16948" y="2246583"/>
              <a:ext cx="2127766" cy="582141"/>
            </a:xfrm>
            <a:prstGeom prst="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altLang="zh-CN" sz="2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2.</a:t>
              </a:r>
              <a:r>
                <a:rPr lang="zh-CN" altLang="en-US" sz="2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基于</a:t>
              </a:r>
              <a:r>
                <a:rPr lang="en-US" altLang="zh-CN" sz="2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COMSOL</a:t>
              </a:r>
              <a:r>
                <a:rPr lang="zh-CN" altLang="en-US" sz="2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的数值孪生模型</a:t>
              </a:r>
              <a:endParaRPr lang="en-US" altLang="zh-CN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3" name="矩形: 圆角 12">
              <a:extLst>
                <a:ext uri="{FF2B5EF4-FFF2-40B4-BE49-F238E27FC236}">
                  <a16:creationId xmlns:a16="http://schemas.microsoft.com/office/drawing/2014/main" id="{42F39C13-141C-4A32-9FA3-FD7775044C29}"/>
                </a:ext>
              </a:extLst>
            </p:cNvPr>
            <p:cNvSpPr/>
            <p:nvPr/>
          </p:nvSpPr>
          <p:spPr>
            <a:xfrm rot="5400000" flipV="1">
              <a:off x="1842712" y="2521853"/>
              <a:ext cx="404314" cy="16547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04200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6DF7DD37-2ACC-441F-B2A8-5317C9DB18EA}"/>
              </a:ext>
            </a:extLst>
          </p:cNvPr>
          <p:cNvGrpSpPr/>
          <p:nvPr/>
        </p:nvGrpSpPr>
        <p:grpSpPr>
          <a:xfrm>
            <a:off x="4231" y="109025"/>
            <a:ext cx="4115283" cy="791368"/>
            <a:chOff x="-18884" y="2140949"/>
            <a:chExt cx="1469123" cy="791368"/>
          </a:xfrm>
          <a:solidFill>
            <a:schemeClr val="bg1"/>
          </a:solidFill>
        </p:grpSpPr>
        <p:sp>
          <p:nvSpPr>
            <p:cNvPr id="34" name="矩形: 圆角 7">
              <a:extLst>
                <a:ext uri="{FF2B5EF4-FFF2-40B4-BE49-F238E27FC236}">
                  <a16:creationId xmlns:a16="http://schemas.microsoft.com/office/drawing/2014/main" id="{F068AD86-B41D-415A-89E7-B139975DBD7A}"/>
                </a:ext>
              </a:extLst>
            </p:cNvPr>
            <p:cNvSpPr/>
            <p:nvPr/>
          </p:nvSpPr>
          <p:spPr>
            <a:xfrm rot="5400000">
              <a:off x="319994" y="1802071"/>
              <a:ext cx="791368" cy="1469123"/>
            </a:xfrm>
            <a:prstGeom prst="round2SameRect">
              <a:avLst>
                <a:gd name="adj1" fmla="val 7214"/>
                <a:gd name="adj2" fmla="val 0"/>
              </a:avLst>
            </a:prstGeom>
            <a:grpFill/>
            <a:ln w="50800">
              <a:noFill/>
            </a:ln>
            <a:effectLst>
              <a:outerShdw blurRad="469900" sx="104000" sy="104000" algn="ctr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endParaRPr lang="en-US" altLang="zh-CN" sz="2400" b="1" dirty="0">
                <a:solidFill>
                  <a:srgbClr val="00468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endParaRPr lang="en-US" altLang="zh-CN" sz="2400" b="1" dirty="0">
                <a:solidFill>
                  <a:srgbClr val="00468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endParaRPr lang="en-US" altLang="zh-CN" sz="2400" b="1" dirty="0">
                <a:solidFill>
                  <a:srgbClr val="00468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EEBE78E1-905F-437E-AB0F-3F5C089079D4}"/>
                </a:ext>
              </a:extLst>
            </p:cNvPr>
            <p:cNvSpPr/>
            <p:nvPr/>
          </p:nvSpPr>
          <p:spPr>
            <a:xfrm>
              <a:off x="-16947" y="2246583"/>
              <a:ext cx="1467186" cy="582141"/>
            </a:xfrm>
            <a:prstGeom prst="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3.</a:t>
              </a:r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不规则样品实验工作</a:t>
              </a:r>
            </a:p>
          </p:txBody>
        </p:sp>
      </p:grpSp>
      <p:sp>
        <p:nvSpPr>
          <p:cNvPr id="47" name="文本框 46">
            <a:extLst>
              <a:ext uri="{FF2B5EF4-FFF2-40B4-BE49-F238E27FC236}">
                <a16:creationId xmlns:a16="http://schemas.microsoft.com/office/drawing/2014/main" id="{AEE044D7-3A93-4A2F-9816-FA2439CF1F9F}"/>
              </a:ext>
            </a:extLst>
          </p:cNvPr>
          <p:cNvSpPr txBox="1"/>
          <p:nvPr/>
        </p:nvSpPr>
        <p:spPr>
          <a:xfrm>
            <a:off x="6816111" y="271727"/>
            <a:ext cx="41152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实验的总体策略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77887419-F98F-4A41-8A0C-BF69736221D8}"/>
              </a:ext>
            </a:extLst>
          </p:cNvPr>
          <p:cNvSpPr/>
          <p:nvPr/>
        </p:nvSpPr>
        <p:spPr>
          <a:xfrm rot="5400000" flipV="1">
            <a:off x="3762521" y="483890"/>
            <a:ext cx="404314" cy="4125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81ED2BA4-40CD-6DDD-4A91-F35E370B28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633" y="1006028"/>
            <a:ext cx="11614734" cy="5810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2962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6DF7DD37-2ACC-441F-B2A8-5317C9DB18EA}"/>
              </a:ext>
            </a:extLst>
          </p:cNvPr>
          <p:cNvGrpSpPr/>
          <p:nvPr/>
        </p:nvGrpSpPr>
        <p:grpSpPr>
          <a:xfrm>
            <a:off x="4231" y="109025"/>
            <a:ext cx="3763617" cy="791368"/>
            <a:chOff x="-18884" y="2140949"/>
            <a:chExt cx="1469123" cy="791368"/>
          </a:xfrm>
          <a:solidFill>
            <a:schemeClr val="bg1"/>
          </a:solidFill>
        </p:grpSpPr>
        <p:sp>
          <p:nvSpPr>
            <p:cNvPr id="34" name="矩形: 圆角 7">
              <a:extLst>
                <a:ext uri="{FF2B5EF4-FFF2-40B4-BE49-F238E27FC236}">
                  <a16:creationId xmlns:a16="http://schemas.microsoft.com/office/drawing/2014/main" id="{F068AD86-B41D-415A-89E7-B139975DBD7A}"/>
                </a:ext>
              </a:extLst>
            </p:cNvPr>
            <p:cNvSpPr/>
            <p:nvPr/>
          </p:nvSpPr>
          <p:spPr>
            <a:xfrm rot="5400000">
              <a:off x="319994" y="1802071"/>
              <a:ext cx="791368" cy="1469123"/>
            </a:xfrm>
            <a:prstGeom prst="round2SameRect">
              <a:avLst>
                <a:gd name="adj1" fmla="val 7214"/>
                <a:gd name="adj2" fmla="val 0"/>
              </a:avLst>
            </a:prstGeom>
            <a:grpFill/>
            <a:ln w="50800">
              <a:noFill/>
            </a:ln>
            <a:effectLst>
              <a:outerShdw blurRad="469900" sx="104000" sy="104000" algn="ctr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endParaRPr lang="en-US" altLang="zh-CN" sz="2400" b="1" dirty="0">
                <a:solidFill>
                  <a:srgbClr val="00468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endParaRPr lang="en-US" altLang="zh-CN" sz="2400" b="1" dirty="0">
                <a:solidFill>
                  <a:srgbClr val="00468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endParaRPr lang="en-US" altLang="zh-CN" sz="2400" b="1" dirty="0">
                <a:solidFill>
                  <a:srgbClr val="00468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EEBE78E1-905F-437E-AB0F-3F5C089079D4}"/>
                </a:ext>
              </a:extLst>
            </p:cNvPr>
            <p:cNvSpPr/>
            <p:nvPr/>
          </p:nvSpPr>
          <p:spPr>
            <a:xfrm>
              <a:off x="-16947" y="2246583"/>
              <a:ext cx="1467186" cy="582141"/>
            </a:xfrm>
            <a:prstGeom prst="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4.</a:t>
              </a:r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数值分析反演工作</a:t>
              </a:r>
            </a:p>
          </p:txBody>
        </p:sp>
      </p:grpSp>
      <p:sp>
        <p:nvSpPr>
          <p:cNvPr id="47" name="文本框 46">
            <a:extLst>
              <a:ext uri="{FF2B5EF4-FFF2-40B4-BE49-F238E27FC236}">
                <a16:creationId xmlns:a16="http://schemas.microsoft.com/office/drawing/2014/main" id="{AEE044D7-3A93-4A2F-9816-FA2439CF1F9F}"/>
              </a:ext>
            </a:extLst>
          </p:cNvPr>
          <p:cNvSpPr txBox="1"/>
          <p:nvPr/>
        </p:nvSpPr>
        <p:spPr>
          <a:xfrm>
            <a:off x="5057835" y="266717"/>
            <a:ext cx="53798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模型构建与求解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77887419-F98F-4A41-8A0C-BF69736221D8}"/>
              </a:ext>
            </a:extLst>
          </p:cNvPr>
          <p:cNvSpPr/>
          <p:nvPr/>
        </p:nvSpPr>
        <p:spPr>
          <a:xfrm rot="5400000" flipV="1">
            <a:off x="3451497" y="516915"/>
            <a:ext cx="404314" cy="4125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A7735842-521D-DC32-D374-2702C13E75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8347" y="1481823"/>
            <a:ext cx="3063875" cy="4515185"/>
          </a:xfrm>
          <a:prstGeom prst="rect">
            <a:avLst/>
          </a:prstGeom>
        </p:spPr>
      </p:pic>
      <p:sp>
        <p:nvSpPr>
          <p:cNvPr id="3" name="object 21">
            <a:extLst>
              <a:ext uri="{FF2B5EF4-FFF2-40B4-BE49-F238E27FC236}">
                <a16:creationId xmlns:a16="http://schemas.microsoft.com/office/drawing/2014/main" id="{E1D8427B-9D32-19C2-7DAE-010D0FDFE50E}"/>
              </a:ext>
            </a:extLst>
          </p:cNvPr>
          <p:cNvSpPr txBox="1"/>
          <p:nvPr/>
        </p:nvSpPr>
        <p:spPr>
          <a:xfrm>
            <a:off x="240916" y="6160027"/>
            <a:ext cx="1734593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/>
              </a:rPr>
              <a:t>规则几何数值模型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/>
            </a:endParaRPr>
          </a:p>
        </p:txBody>
      </p:sp>
      <p:pic>
        <p:nvPicPr>
          <p:cNvPr id="5" name="图片 4" descr="图片包含 室内, 架子, 挂, 站&#10;&#10;描述已自动生成">
            <a:extLst>
              <a:ext uri="{FF2B5EF4-FFF2-40B4-BE49-F238E27FC236}">
                <a16:creationId xmlns:a16="http://schemas.microsoft.com/office/drawing/2014/main" id="{6CE0EDE8-8440-2B0D-0D93-482C0392599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04" t="2460" r="41680" b="3595"/>
          <a:stretch/>
        </p:blipFill>
        <p:spPr>
          <a:xfrm>
            <a:off x="422471" y="1535413"/>
            <a:ext cx="1258123" cy="4498373"/>
          </a:xfrm>
          <a:prstGeom prst="rect">
            <a:avLst/>
          </a:prstGeom>
        </p:spPr>
      </p:pic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id="{267A2D9C-1E9E-7444-902C-81C1F207BA93}"/>
              </a:ext>
            </a:extLst>
          </p:cNvPr>
          <p:cNvCxnSpPr>
            <a:cxnSpLocks/>
          </p:cNvCxnSpPr>
          <p:nvPr/>
        </p:nvCxnSpPr>
        <p:spPr>
          <a:xfrm flipH="1">
            <a:off x="550598" y="1920700"/>
            <a:ext cx="1042852" cy="0"/>
          </a:xfrm>
          <a:prstGeom prst="straightConnector1">
            <a:avLst/>
          </a:prstGeom>
          <a:ln w="28575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FE7EE5DA-4E84-BD75-C825-2F58E503D199}"/>
              </a:ext>
            </a:extLst>
          </p:cNvPr>
          <p:cNvSpPr txBox="1"/>
          <p:nvPr/>
        </p:nvSpPr>
        <p:spPr>
          <a:xfrm rot="31320">
            <a:off x="930383" y="1620045"/>
            <a:ext cx="308794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sz="1600" b="1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D</a:t>
            </a:r>
            <a:endParaRPr lang="zh-CN" altLang="en-US" sz="1600" b="1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17A1F05D-1A53-2242-D8D6-4BF3C8A236FF}"/>
              </a:ext>
            </a:extLst>
          </p:cNvPr>
          <p:cNvCxnSpPr>
            <a:cxnSpLocks/>
          </p:cNvCxnSpPr>
          <p:nvPr/>
        </p:nvCxnSpPr>
        <p:spPr>
          <a:xfrm flipV="1">
            <a:off x="591238" y="2041001"/>
            <a:ext cx="0" cy="928071"/>
          </a:xfrm>
          <a:prstGeom prst="straightConnector1">
            <a:avLst/>
          </a:prstGeom>
          <a:ln w="28575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E7C261E4-291C-C9D3-2A56-514A1CEBF64F}"/>
              </a:ext>
            </a:extLst>
          </p:cNvPr>
          <p:cNvCxnSpPr>
            <a:cxnSpLocks/>
          </p:cNvCxnSpPr>
          <p:nvPr/>
        </p:nvCxnSpPr>
        <p:spPr>
          <a:xfrm flipV="1">
            <a:off x="602486" y="3041416"/>
            <a:ext cx="0" cy="1739464"/>
          </a:xfrm>
          <a:prstGeom prst="straightConnector1">
            <a:avLst/>
          </a:prstGeom>
          <a:ln w="28575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620AC730-3C29-0970-1566-A47AB4D5D4A8}"/>
              </a:ext>
            </a:extLst>
          </p:cNvPr>
          <p:cNvCxnSpPr>
            <a:cxnSpLocks/>
          </p:cNvCxnSpPr>
          <p:nvPr/>
        </p:nvCxnSpPr>
        <p:spPr>
          <a:xfrm flipV="1">
            <a:off x="602486" y="4884253"/>
            <a:ext cx="0" cy="928071"/>
          </a:xfrm>
          <a:prstGeom prst="straightConnector1">
            <a:avLst/>
          </a:prstGeom>
          <a:ln w="28575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80A45930-E5AD-E500-8EAB-C254D260F1D9}"/>
              </a:ext>
            </a:extLst>
          </p:cNvPr>
          <p:cNvSpPr txBox="1"/>
          <p:nvPr/>
        </p:nvSpPr>
        <p:spPr>
          <a:xfrm>
            <a:off x="166141" y="2261179"/>
            <a:ext cx="625661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L</a:t>
            </a:r>
            <a:r>
              <a:rPr lang="en-US" altLang="zh-CN" b="1" baseline="-25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u</a:t>
            </a:r>
            <a:endParaRPr lang="zh-CN" altLang="en-US" b="1" baseline="-250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BBD92376-A18B-A427-2010-9803830B111F}"/>
              </a:ext>
            </a:extLst>
          </p:cNvPr>
          <p:cNvSpPr txBox="1"/>
          <p:nvPr/>
        </p:nvSpPr>
        <p:spPr>
          <a:xfrm>
            <a:off x="160335" y="5155341"/>
            <a:ext cx="430571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L</a:t>
            </a:r>
            <a:r>
              <a:rPr lang="en-US" altLang="zh-CN" b="1" baseline="-250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d</a:t>
            </a:r>
            <a:endParaRPr lang="zh-CN" altLang="en-US" b="1" baseline="-250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B2664250-7677-7DBE-EFBC-1D51BC9BEB35}"/>
              </a:ext>
            </a:extLst>
          </p:cNvPr>
          <p:cNvSpPr txBox="1"/>
          <p:nvPr/>
        </p:nvSpPr>
        <p:spPr>
          <a:xfrm>
            <a:off x="167461" y="3708260"/>
            <a:ext cx="453059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L</a:t>
            </a:r>
            <a:r>
              <a:rPr lang="en-US" altLang="zh-CN" b="1" baseline="-25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</a:t>
            </a:r>
            <a:endParaRPr lang="zh-CN" altLang="en-US" b="1" baseline="-250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2B252902-44B0-A568-B89E-467B2AAFA8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1472" y="1538494"/>
            <a:ext cx="5947003" cy="4498374"/>
          </a:xfrm>
          <a:prstGeom prst="rect">
            <a:avLst/>
          </a:prstGeom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6AB0B867-DA2B-752C-F016-94EF72DC7443}"/>
              </a:ext>
            </a:extLst>
          </p:cNvPr>
          <p:cNvSpPr txBox="1"/>
          <p:nvPr/>
        </p:nvSpPr>
        <p:spPr>
          <a:xfrm>
            <a:off x="8675516" y="2141807"/>
            <a:ext cx="625661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L</a:t>
            </a:r>
            <a:r>
              <a:rPr lang="en-US" altLang="zh-CN" b="1" baseline="-25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u</a:t>
            </a:r>
            <a:endParaRPr lang="zh-CN" altLang="en-US" b="1" baseline="-250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5A834EA1-40D8-814B-A605-D8F4ADB7F6DA}"/>
              </a:ext>
            </a:extLst>
          </p:cNvPr>
          <p:cNvSpPr txBox="1"/>
          <p:nvPr/>
        </p:nvSpPr>
        <p:spPr>
          <a:xfrm>
            <a:off x="8675516" y="4978956"/>
            <a:ext cx="430571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L</a:t>
            </a:r>
            <a:r>
              <a:rPr lang="en-US" altLang="zh-CN" b="1" baseline="-250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d</a:t>
            </a:r>
            <a:endParaRPr lang="zh-CN" altLang="en-US" b="1" baseline="-250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2CCC2A0D-E80C-2D88-7B33-DA2F32AB5A59}"/>
              </a:ext>
            </a:extLst>
          </p:cNvPr>
          <p:cNvSpPr txBox="1"/>
          <p:nvPr/>
        </p:nvSpPr>
        <p:spPr>
          <a:xfrm>
            <a:off x="8988346" y="2928432"/>
            <a:ext cx="555615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L</a:t>
            </a:r>
            <a:r>
              <a:rPr lang="en-US" altLang="zh-CN" b="1" baseline="-250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</a:t>
            </a:r>
            <a:endParaRPr lang="zh-CN" altLang="en-US" b="1" baseline="-250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4B6C5B18-D904-AD18-3E30-9089B3016C68}"/>
              </a:ext>
            </a:extLst>
          </p:cNvPr>
          <p:cNvSpPr txBox="1"/>
          <p:nvPr/>
        </p:nvSpPr>
        <p:spPr>
          <a:xfrm>
            <a:off x="8988346" y="4077592"/>
            <a:ext cx="453059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b="1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L</a:t>
            </a:r>
            <a:r>
              <a:rPr lang="en-US" altLang="zh-CN" b="1" baseline="-250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</a:t>
            </a:r>
            <a:endParaRPr lang="zh-CN" altLang="en-US" b="1" baseline="-250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object 21">
            <a:extLst>
              <a:ext uri="{FF2B5EF4-FFF2-40B4-BE49-F238E27FC236}">
                <a16:creationId xmlns:a16="http://schemas.microsoft.com/office/drawing/2014/main" id="{444B9293-47C9-173A-5208-6B2D78360F3F}"/>
              </a:ext>
            </a:extLst>
          </p:cNvPr>
          <p:cNvSpPr txBox="1"/>
          <p:nvPr/>
        </p:nvSpPr>
        <p:spPr>
          <a:xfrm>
            <a:off x="3298033" y="6160027"/>
            <a:ext cx="453136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/>
              </a:rPr>
              <a:t>扫描获取的不规则样本的几何形状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/>
            </a:endParaRPr>
          </a:p>
        </p:txBody>
      </p:sp>
      <p:sp>
        <p:nvSpPr>
          <p:cNvPr id="36" name="object 21">
            <a:extLst>
              <a:ext uri="{FF2B5EF4-FFF2-40B4-BE49-F238E27FC236}">
                <a16:creationId xmlns:a16="http://schemas.microsoft.com/office/drawing/2014/main" id="{581F931C-AF65-473A-C997-D6F4F76C97AA}"/>
              </a:ext>
            </a:extLst>
          </p:cNvPr>
          <p:cNvSpPr txBox="1"/>
          <p:nvPr/>
        </p:nvSpPr>
        <p:spPr>
          <a:xfrm>
            <a:off x="9441405" y="6160027"/>
            <a:ext cx="1937794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/>
              </a:rPr>
              <a:t>不规则几何数值模型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16385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6DF7DD37-2ACC-441F-B2A8-5317C9DB18EA}"/>
              </a:ext>
            </a:extLst>
          </p:cNvPr>
          <p:cNvGrpSpPr/>
          <p:nvPr/>
        </p:nvGrpSpPr>
        <p:grpSpPr>
          <a:xfrm>
            <a:off x="4231" y="109025"/>
            <a:ext cx="3763617" cy="791368"/>
            <a:chOff x="-18884" y="2140949"/>
            <a:chExt cx="1469123" cy="791368"/>
          </a:xfrm>
          <a:solidFill>
            <a:schemeClr val="bg1"/>
          </a:solidFill>
        </p:grpSpPr>
        <p:sp>
          <p:nvSpPr>
            <p:cNvPr id="34" name="矩形: 圆角 7">
              <a:extLst>
                <a:ext uri="{FF2B5EF4-FFF2-40B4-BE49-F238E27FC236}">
                  <a16:creationId xmlns:a16="http://schemas.microsoft.com/office/drawing/2014/main" id="{F068AD86-B41D-415A-89E7-B139975DBD7A}"/>
                </a:ext>
              </a:extLst>
            </p:cNvPr>
            <p:cNvSpPr/>
            <p:nvPr/>
          </p:nvSpPr>
          <p:spPr>
            <a:xfrm rot="5400000">
              <a:off x="319994" y="1802071"/>
              <a:ext cx="791368" cy="1469123"/>
            </a:xfrm>
            <a:prstGeom prst="round2SameRect">
              <a:avLst>
                <a:gd name="adj1" fmla="val 7214"/>
                <a:gd name="adj2" fmla="val 0"/>
              </a:avLst>
            </a:prstGeom>
            <a:grpFill/>
            <a:ln w="50800">
              <a:noFill/>
            </a:ln>
            <a:effectLst>
              <a:outerShdw blurRad="469900" sx="104000" sy="104000" algn="ctr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endParaRPr lang="en-US" altLang="zh-CN" sz="2400" b="1" dirty="0">
                <a:solidFill>
                  <a:srgbClr val="00468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endParaRPr lang="en-US" altLang="zh-CN" sz="2400" b="1" dirty="0">
                <a:solidFill>
                  <a:srgbClr val="00468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endParaRPr lang="en-US" altLang="zh-CN" sz="2400" b="1" dirty="0">
                <a:solidFill>
                  <a:srgbClr val="00468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EEBE78E1-905F-437E-AB0F-3F5C089079D4}"/>
                </a:ext>
              </a:extLst>
            </p:cNvPr>
            <p:cNvSpPr/>
            <p:nvPr/>
          </p:nvSpPr>
          <p:spPr>
            <a:xfrm>
              <a:off x="-16947" y="2246583"/>
              <a:ext cx="1467186" cy="582141"/>
            </a:xfrm>
            <a:prstGeom prst="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4.</a:t>
              </a:r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数值分析反演工作</a:t>
              </a:r>
            </a:p>
          </p:txBody>
        </p:sp>
      </p:grpSp>
      <p:sp>
        <p:nvSpPr>
          <p:cNvPr id="47" name="文本框 46">
            <a:extLst>
              <a:ext uri="{FF2B5EF4-FFF2-40B4-BE49-F238E27FC236}">
                <a16:creationId xmlns:a16="http://schemas.microsoft.com/office/drawing/2014/main" id="{AEE044D7-3A93-4A2F-9816-FA2439CF1F9F}"/>
              </a:ext>
            </a:extLst>
          </p:cNvPr>
          <p:cNvSpPr txBox="1"/>
          <p:nvPr/>
        </p:nvSpPr>
        <p:spPr>
          <a:xfrm>
            <a:off x="4840665" y="266717"/>
            <a:ext cx="53798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模型构建与求解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77887419-F98F-4A41-8A0C-BF69736221D8}"/>
              </a:ext>
            </a:extLst>
          </p:cNvPr>
          <p:cNvSpPr/>
          <p:nvPr/>
        </p:nvSpPr>
        <p:spPr>
          <a:xfrm rot="5400000" flipV="1">
            <a:off x="3451497" y="516915"/>
            <a:ext cx="404314" cy="4125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Rectangle 21">
            <a:extLst>
              <a:ext uri="{FF2B5EF4-FFF2-40B4-BE49-F238E27FC236}">
                <a16:creationId xmlns:a16="http://schemas.microsoft.com/office/drawing/2014/main" id="{AFC0E5B4-78B5-4441-9EDF-719B034BC96F}"/>
              </a:ext>
            </a:extLst>
          </p:cNvPr>
          <p:cNvSpPr/>
          <p:nvPr/>
        </p:nvSpPr>
        <p:spPr>
          <a:xfrm>
            <a:off x="363239" y="1413000"/>
            <a:ext cx="4218921" cy="4576320"/>
          </a:xfrm>
          <a:prstGeom prst="rect">
            <a:avLst/>
          </a:prstGeom>
          <a:solidFill>
            <a:srgbClr val="FFFFFF"/>
          </a:solidFill>
          <a:ln w="13970">
            <a:solidFill>
              <a:srgbClr val="2E75B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22">
            <a:extLst>
              <a:ext uri="{FF2B5EF4-FFF2-40B4-BE49-F238E27FC236}">
                <a16:creationId xmlns:a16="http://schemas.microsoft.com/office/drawing/2014/main" id="{D2B5C4BB-1C7A-C122-D358-A4188AA18D7C}"/>
              </a:ext>
            </a:extLst>
          </p:cNvPr>
          <p:cNvSpPr txBox="1"/>
          <p:nvPr/>
        </p:nvSpPr>
        <p:spPr>
          <a:xfrm>
            <a:off x="579240" y="1520999"/>
            <a:ext cx="4824000" cy="36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0"/>
              </a:spcAft>
            </a:pPr>
            <a:r>
              <a:rPr sz="1300" b="1">
                <a:solidFill>
                  <a:srgbClr val="1F3864"/>
                </a:solidFill>
                <a:latin typeface="微软雅黑"/>
                <a:ea typeface="微软雅黑"/>
              </a:rPr>
              <a:t>模型开发器（COMSOL Model Builder）</a:t>
            </a:r>
          </a:p>
        </p:txBody>
      </p:sp>
      <p:pic>
        <p:nvPicPr>
          <p:cNvPr id="14" name="Picture 23" descr="icon_mph.png">
            <a:extLst>
              <a:ext uri="{FF2B5EF4-FFF2-40B4-BE49-F238E27FC236}">
                <a16:creationId xmlns:a16="http://schemas.microsoft.com/office/drawing/2014/main" id="{7F83F730-0536-ED63-C7D4-A7AE34F5F9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240" y="2010599"/>
            <a:ext cx="270000" cy="270000"/>
          </a:xfrm>
          <a:prstGeom prst="rect">
            <a:avLst/>
          </a:prstGeom>
        </p:spPr>
      </p:pic>
      <p:sp>
        <p:nvSpPr>
          <p:cNvPr id="15" name="TextBox 24">
            <a:extLst>
              <a:ext uri="{FF2B5EF4-FFF2-40B4-BE49-F238E27FC236}">
                <a16:creationId xmlns:a16="http://schemas.microsoft.com/office/drawing/2014/main" id="{5C8C6922-AA80-1190-A42E-F97648F4C38A}"/>
              </a:ext>
            </a:extLst>
          </p:cNvPr>
          <p:cNvSpPr txBox="1"/>
          <p:nvPr/>
        </p:nvSpPr>
        <p:spPr>
          <a:xfrm>
            <a:off x="1155240" y="2014143"/>
            <a:ext cx="3152600" cy="25571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2000"/>
              </a:lnSpc>
              <a:spcAft>
                <a:spcPts val="0"/>
              </a:spcAft>
            </a:pPr>
            <a:r>
              <a:rPr sz="1600" b="0" dirty="0" err="1">
                <a:solidFill>
                  <a:srgbClr val="333333"/>
                </a:solidFill>
                <a:latin typeface="微软雅黑"/>
                <a:ea typeface="微软雅黑"/>
              </a:rPr>
              <a:t>参数（Vu、Vd、T、μ、φ、k</a:t>
            </a:r>
            <a:r>
              <a:rPr sz="1600" b="0" dirty="0">
                <a:solidFill>
                  <a:srgbClr val="333333"/>
                </a:solidFill>
                <a:latin typeface="微软雅黑"/>
                <a:ea typeface="微软雅黑"/>
              </a:rPr>
              <a:t>…）</a:t>
            </a:r>
          </a:p>
        </p:txBody>
      </p:sp>
      <p:pic>
        <p:nvPicPr>
          <p:cNvPr id="16" name="Picture 25" descr="icon_mph.png">
            <a:extLst>
              <a:ext uri="{FF2B5EF4-FFF2-40B4-BE49-F238E27FC236}">
                <a16:creationId xmlns:a16="http://schemas.microsoft.com/office/drawing/2014/main" id="{C02E2545-E06F-B7E1-514E-08AE51C884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240" y="2435399"/>
            <a:ext cx="270000" cy="270000"/>
          </a:xfrm>
          <a:prstGeom prst="rect">
            <a:avLst/>
          </a:prstGeom>
        </p:spPr>
      </p:pic>
      <p:sp>
        <p:nvSpPr>
          <p:cNvPr id="17" name="TextBox 26">
            <a:extLst>
              <a:ext uri="{FF2B5EF4-FFF2-40B4-BE49-F238E27FC236}">
                <a16:creationId xmlns:a16="http://schemas.microsoft.com/office/drawing/2014/main" id="{6E91ED24-42CB-F6DE-B2DD-14736ED5587A}"/>
              </a:ext>
            </a:extLst>
          </p:cNvPr>
          <p:cNvSpPr txBox="1"/>
          <p:nvPr/>
        </p:nvSpPr>
        <p:spPr>
          <a:xfrm>
            <a:off x="1155240" y="2444530"/>
            <a:ext cx="2837640" cy="25571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2000"/>
              </a:lnSpc>
              <a:spcAft>
                <a:spcPts val="0"/>
              </a:spcAft>
            </a:pPr>
            <a:r>
              <a:rPr sz="1600" b="0">
                <a:solidFill>
                  <a:srgbClr val="333333"/>
                </a:solidFill>
                <a:latin typeface="微软雅黑"/>
                <a:ea typeface="微软雅黑"/>
              </a:rPr>
              <a:t>几何 1：上游罐 | 岩样 | 下游罐</a:t>
            </a:r>
          </a:p>
        </p:txBody>
      </p:sp>
      <p:pic>
        <p:nvPicPr>
          <p:cNvPr id="19" name="Picture 27" descr="icon_creeping.png">
            <a:extLst>
              <a:ext uri="{FF2B5EF4-FFF2-40B4-BE49-F238E27FC236}">
                <a16:creationId xmlns:a16="http://schemas.microsoft.com/office/drawing/2014/main" id="{A8122FD5-CC77-E123-222E-43E36F3E22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240" y="3031649"/>
            <a:ext cx="270000" cy="270000"/>
          </a:xfrm>
          <a:prstGeom prst="rect">
            <a:avLst/>
          </a:prstGeom>
        </p:spPr>
      </p:pic>
      <p:sp>
        <p:nvSpPr>
          <p:cNvPr id="20" name="TextBox 28">
            <a:extLst>
              <a:ext uri="{FF2B5EF4-FFF2-40B4-BE49-F238E27FC236}">
                <a16:creationId xmlns:a16="http://schemas.microsoft.com/office/drawing/2014/main" id="{29FEC885-DCFB-6036-AD3D-1CC2131A067A}"/>
              </a:ext>
            </a:extLst>
          </p:cNvPr>
          <p:cNvSpPr txBox="1"/>
          <p:nvPr/>
        </p:nvSpPr>
        <p:spPr>
          <a:xfrm>
            <a:off x="1155240" y="2908103"/>
            <a:ext cx="3244040" cy="5314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2000"/>
              </a:lnSpc>
              <a:spcAft>
                <a:spcPts val="0"/>
              </a:spcAft>
            </a:pPr>
            <a:r>
              <a:rPr sz="1600" b="0" dirty="0" err="1">
                <a:solidFill>
                  <a:srgbClr val="333333"/>
                </a:solidFill>
                <a:latin typeface="微软雅黑"/>
                <a:ea typeface="微软雅黑"/>
              </a:rPr>
              <a:t>蠕动流（气罐自由流动</a:t>
            </a:r>
            <a:r>
              <a:rPr sz="1600" b="0" dirty="0">
                <a:solidFill>
                  <a:srgbClr val="333333"/>
                </a:solidFill>
                <a:latin typeface="微软雅黑"/>
                <a:ea typeface="微软雅黑"/>
              </a:rPr>
              <a:t>）</a:t>
            </a:r>
            <a:r>
              <a:rPr lang="en-US" altLang="zh-CN" sz="1600" b="0" dirty="0">
                <a:solidFill>
                  <a:srgbClr val="333333"/>
                </a:solidFill>
                <a:latin typeface="微软雅黑"/>
                <a:ea typeface="微软雅黑"/>
              </a:rPr>
              <a:t> </a:t>
            </a:r>
          </a:p>
          <a:p>
            <a:pPr algn="l">
              <a:lnSpc>
                <a:spcPct val="112000"/>
              </a:lnSpc>
              <a:spcAft>
                <a:spcPts val="0"/>
              </a:spcAft>
            </a:pPr>
            <a:r>
              <a:rPr lang="en-US" altLang="zh-CN" sz="1600" b="0" dirty="0">
                <a:solidFill>
                  <a:srgbClr val="333333"/>
                </a:solidFill>
                <a:latin typeface="微软雅黑"/>
                <a:ea typeface="微软雅黑"/>
              </a:rPr>
              <a:t>——PDE</a:t>
            </a:r>
            <a:r>
              <a:rPr lang="zh-CN" altLang="en-US" sz="1600" b="0" dirty="0">
                <a:solidFill>
                  <a:srgbClr val="333333"/>
                </a:solidFill>
                <a:latin typeface="微软雅黑"/>
                <a:ea typeface="微软雅黑"/>
              </a:rPr>
              <a:t>实现</a:t>
            </a:r>
            <a:endParaRPr sz="1600" b="0" dirty="0">
              <a:solidFill>
                <a:srgbClr val="333333"/>
              </a:solidFill>
              <a:latin typeface="微软雅黑"/>
              <a:ea typeface="微软雅黑"/>
            </a:endParaRPr>
          </a:p>
        </p:txBody>
      </p:sp>
      <p:pic>
        <p:nvPicPr>
          <p:cNvPr id="24" name="Picture 29" descr="icon_darcy.png">
            <a:extLst>
              <a:ext uri="{FF2B5EF4-FFF2-40B4-BE49-F238E27FC236}">
                <a16:creationId xmlns:a16="http://schemas.microsoft.com/office/drawing/2014/main" id="{8993DC2C-B80E-5416-7135-E588AA580D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240" y="3742199"/>
            <a:ext cx="270000" cy="270000"/>
          </a:xfrm>
          <a:prstGeom prst="rect">
            <a:avLst/>
          </a:prstGeom>
        </p:spPr>
      </p:pic>
      <p:sp>
        <p:nvSpPr>
          <p:cNvPr id="25" name="TextBox 30">
            <a:extLst>
              <a:ext uri="{FF2B5EF4-FFF2-40B4-BE49-F238E27FC236}">
                <a16:creationId xmlns:a16="http://schemas.microsoft.com/office/drawing/2014/main" id="{2FBEF7C4-BAF6-DCC8-6864-50115CFDD2B4}"/>
              </a:ext>
            </a:extLst>
          </p:cNvPr>
          <p:cNvSpPr txBox="1"/>
          <p:nvPr/>
        </p:nvSpPr>
        <p:spPr>
          <a:xfrm>
            <a:off x="1155240" y="3607853"/>
            <a:ext cx="3152600" cy="5314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112000"/>
              </a:lnSpc>
            </a:pPr>
            <a:r>
              <a:rPr lang="zh-CN" altLang="en-US" sz="1600" b="0" dirty="0">
                <a:solidFill>
                  <a:srgbClr val="333333"/>
                </a:solidFill>
                <a:latin typeface="微软雅黑"/>
                <a:ea typeface="微软雅黑"/>
              </a:rPr>
              <a:t>达西定律（岩样，</a:t>
            </a:r>
            <a:r>
              <a:rPr lang="en-US" altLang="zh-CN" sz="1600" b="0" dirty="0">
                <a:solidFill>
                  <a:srgbClr val="333333"/>
                </a:solidFill>
                <a:latin typeface="微软雅黑"/>
                <a:ea typeface="微软雅黑"/>
              </a:rPr>
              <a:t>k</a:t>
            </a:r>
            <a:r>
              <a:rPr lang="zh-CN" altLang="en-US" sz="1600" b="0" dirty="0">
                <a:solidFill>
                  <a:srgbClr val="333333"/>
                </a:solidFill>
                <a:latin typeface="微软雅黑"/>
                <a:ea typeface="微软雅黑"/>
              </a:rPr>
              <a:t> 待反演）</a:t>
            </a:r>
            <a:endParaRPr lang="en-US" altLang="zh-CN" sz="1600" b="0" dirty="0">
              <a:solidFill>
                <a:srgbClr val="333333"/>
              </a:solidFill>
              <a:latin typeface="微软雅黑"/>
              <a:ea typeface="微软雅黑"/>
            </a:endParaRPr>
          </a:p>
          <a:p>
            <a:pPr>
              <a:lnSpc>
                <a:spcPct val="112000"/>
              </a:lnSpc>
            </a:pPr>
            <a:r>
              <a:rPr lang="en-US" altLang="zh-CN" sz="1600" b="0" dirty="0">
                <a:solidFill>
                  <a:srgbClr val="333333"/>
                </a:solidFill>
                <a:latin typeface="微软雅黑"/>
                <a:ea typeface="微软雅黑"/>
              </a:rPr>
              <a:t>——PDE</a:t>
            </a:r>
            <a:r>
              <a:rPr lang="zh-CN" altLang="en-US" sz="1600" b="0" dirty="0">
                <a:solidFill>
                  <a:srgbClr val="333333"/>
                </a:solidFill>
                <a:latin typeface="微软雅黑"/>
                <a:ea typeface="微软雅黑"/>
              </a:rPr>
              <a:t>实现</a:t>
            </a:r>
          </a:p>
        </p:txBody>
      </p:sp>
      <p:pic>
        <p:nvPicPr>
          <p:cNvPr id="26" name="Picture 31" descr="icon_mph.png">
            <a:extLst>
              <a:ext uri="{FF2B5EF4-FFF2-40B4-BE49-F238E27FC236}">
                <a16:creationId xmlns:a16="http://schemas.microsoft.com/office/drawing/2014/main" id="{BEAB7609-4803-1E2C-DF14-79B12C519A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240" y="4258439"/>
            <a:ext cx="270000" cy="270000"/>
          </a:xfrm>
          <a:prstGeom prst="rect">
            <a:avLst/>
          </a:prstGeom>
        </p:spPr>
      </p:pic>
      <p:sp>
        <p:nvSpPr>
          <p:cNvPr id="27" name="TextBox 32">
            <a:extLst>
              <a:ext uri="{FF2B5EF4-FFF2-40B4-BE49-F238E27FC236}">
                <a16:creationId xmlns:a16="http://schemas.microsoft.com/office/drawing/2014/main" id="{4041B996-C775-7408-F2E7-65A1CC89056E}"/>
              </a:ext>
            </a:extLst>
          </p:cNvPr>
          <p:cNvSpPr txBox="1"/>
          <p:nvPr/>
        </p:nvSpPr>
        <p:spPr>
          <a:xfrm>
            <a:off x="1155240" y="4256802"/>
            <a:ext cx="2148030" cy="25571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2000"/>
              </a:lnSpc>
              <a:spcAft>
                <a:spcPts val="0"/>
              </a:spcAft>
            </a:pPr>
            <a:r>
              <a:rPr sz="1600" b="0" dirty="0" err="1">
                <a:solidFill>
                  <a:srgbClr val="333333"/>
                </a:solidFill>
                <a:latin typeface="微软雅黑"/>
                <a:ea typeface="微软雅黑"/>
              </a:rPr>
              <a:t>流体-多孔介质耦合边界</a:t>
            </a:r>
            <a:endParaRPr sz="1600" b="0" dirty="0">
              <a:solidFill>
                <a:srgbClr val="333333"/>
              </a:solidFill>
              <a:latin typeface="微软雅黑"/>
              <a:ea typeface="微软雅黑"/>
            </a:endParaRPr>
          </a:p>
        </p:txBody>
      </p:sp>
      <p:pic>
        <p:nvPicPr>
          <p:cNvPr id="28" name="Picture 33" descr="icon_mph.png">
            <a:extLst>
              <a:ext uri="{FF2B5EF4-FFF2-40B4-BE49-F238E27FC236}">
                <a16:creationId xmlns:a16="http://schemas.microsoft.com/office/drawing/2014/main" id="{E7530789-E443-A828-7A56-3760F526C8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240" y="4683239"/>
            <a:ext cx="270000" cy="270000"/>
          </a:xfrm>
          <a:prstGeom prst="rect">
            <a:avLst/>
          </a:prstGeom>
        </p:spPr>
      </p:pic>
      <p:sp>
        <p:nvSpPr>
          <p:cNvPr id="37" name="TextBox 34">
            <a:extLst>
              <a:ext uri="{FF2B5EF4-FFF2-40B4-BE49-F238E27FC236}">
                <a16:creationId xmlns:a16="http://schemas.microsoft.com/office/drawing/2014/main" id="{868D0938-EF16-0757-97E6-3F43EAE2A2B3}"/>
              </a:ext>
            </a:extLst>
          </p:cNvPr>
          <p:cNvSpPr txBox="1"/>
          <p:nvPr/>
        </p:nvSpPr>
        <p:spPr>
          <a:xfrm>
            <a:off x="1155240" y="4681383"/>
            <a:ext cx="2837640" cy="25571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2000"/>
              </a:lnSpc>
              <a:spcAft>
                <a:spcPts val="0"/>
              </a:spcAft>
            </a:pPr>
            <a:r>
              <a:rPr sz="1600" b="0" dirty="0" err="1">
                <a:solidFill>
                  <a:srgbClr val="333333"/>
                </a:solidFill>
                <a:latin typeface="微软雅黑"/>
                <a:ea typeface="微软雅黑"/>
              </a:rPr>
              <a:t>网格</a:t>
            </a:r>
            <a:r>
              <a:rPr sz="1600" b="0" dirty="0">
                <a:solidFill>
                  <a:srgbClr val="333333"/>
                </a:solidFill>
                <a:latin typeface="微软雅黑"/>
                <a:ea typeface="微软雅黑"/>
              </a:rPr>
              <a:t> 1（物理场控制）</a:t>
            </a:r>
          </a:p>
        </p:txBody>
      </p:sp>
      <p:pic>
        <p:nvPicPr>
          <p:cNvPr id="38" name="Picture 35" descr="icon_parest.png">
            <a:extLst>
              <a:ext uri="{FF2B5EF4-FFF2-40B4-BE49-F238E27FC236}">
                <a16:creationId xmlns:a16="http://schemas.microsoft.com/office/drawing/2014/main" id="{7D5FCD48-2B36-3330-E132-E76018B1FC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9240" y="5108039"/>
            <a:ext cx="270000" cy="270000"/>
          </a:xfrm>
          <a:prstGeom prst="rect">
            <a:avLst/>
          </a:prstGeom>
        </p:spPr>
      </p:pic>
      <p:sp>
        <p:nvSpPr>
          <p:cNvPr id="39" name="TextBox 36">
            <a:extLst>
              <a:ext uri="{FF2B5EF4-FFF2-40B4-BE49-F238E27FC236}">
                <a16:creationId xmlns:a16="http://schemas.microsoft.com/office/drawing/2014/main" id="{11B3E17E-A404-F647-200A-928B4DAEE6C5}"/>
              </a:ext>
            </a:extLst>
          </p:cNvPr>
          <p:cNvSpPr txBox="1"/>
          <p:nvPr/>
        </p:nvSpPr>
        <p:spPr>
          <a:xfrm>
            <a:off x="1155240" y="5122760"/>
            <a:ext cx="3011055" cy="25571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2000"/>
              </a:lnSpc>
              <a:spcAft>
                <a:spcPts val="0"/>
              </a:spcAft>
            </a:pPr>
            <a:r>
              <a:rPr sz="1600" b="0" dirty="0" err="1">
                <a:solidFill>
                  <a:srgbClr val="333333"/>
                </a:solidFill>
                <a:latin typeface="微软雅黑"/>
                <a:ea typeface="微软雅黑"/>
              </a:rPr>
              <a:t>研究</a:t>
            </a:r>
            <a:r>
              <a:rPr sz="1600" b="0" dirty="0">
                <a:solidFill>
                  <a:srgbClr val="333333"/>
                </a:solidFill>
                <a:latin typeface="微软雅黑"/>
                <a:ea typeface="微软雅黑"/>
              </a:rPr>
              <a:t> 1：参数估计（L-M </a:t>
            </a:r>
            <a:r>
              <a:rPr sz="1600" b="0" dirty="0" err="1">
                <a:solidFill>
                  <a:srgbClr val="333333"/>
                </a:solidFill>
                <a:latin typeface="微软雅黑"/>
                <a:ea typeface="微软雅黑"/>
              </a:rPr>
              <a:t>算法</a:t>
            </a:r>
            <a:r>
              <a:rPr sz="1600" b="0" dirty="0">
                <a:solidFill>
                  <a:srgbClr val="333333"/>
                </a:solidFill>
                <a:latin typeface="微软雅黑"/>
                <a:ea typeface="微软雅黑"/>
              </a:rPr>
              <a:t>）</a:t>
            </a:r>
          </a:p>
        </p:txBody>
      </p:sp>
      <p:pic>
        <p:nvPicPr>
          <p:cNvPr id="40" name="Picture 37" descr="icon_timedep.png">
            <a:extLst>
              <a:ext uri="{FF2B5EF4-FFF2-40B4-BE49-F238E27FC236}">
                <a16:creationId xmlns:a16="http://schemas.microsoft.com/office/drawing/2014/main" id="{9648D67D-F2F7-7794-4E7B-68103E0F64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9240" y="5532839"/>
            <a:ext cx="270000" cy="270000"/>
          </a:xfrm>
          <a:prstGeom prst="rect">
            <a:avLst/>
          </a:prstGeom>
        </p:spPr>
      </p:pic>
      <p:sp>
        <p:nvSpPr>
          <p:cNvPr id="41" name="TextBox 38">
            <a:extLst>
              <a:ext uri="{FF2B5EF4-FFF2-40B4-BE49-F238E27FC236}">
                <a16:creationId xmlns:a16="http://schemas.microsoft.com/office/drawing/2014/main" id="{2BDA1971-1D16-AD1D-25E0-C45DC51DB6BE}"/>
              </a:ext>
            </a:extLst>
          </p:cNvPr>
          <p:cNvSpPr txBox="1"/>
          <p:nvPr/>
        </p:nvSpPr>
        <p:spPr>
          <a:xfrm>
            <a:off x="1155240" y="5547184"/>
            <a:ext cx="2837640" cy="25571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2000"/>
              </a:lnSpc>
              <a:spcAft>
                <a:spcPts val="0"/>
              </a:spcAft>
            </a:pPr>
            <a:r>
              <a:rPr sz="1600" b="0">
                <a:solidFill>
                  <a:srgbClr val="333333"/>
                </a:solidFill>
                <a:latin typeface="微软雅黑"/>
                <a:ea typeface="微软雅黑"/>
              </a:rPr>
              <a:t>研究 2：瞬态（0–800 s）</a:t>
            </a:r>
          </a:p>
        </p:txBody>
      </p:sp>
      <p:graphicFrame>
        <p:nvGraphicFramePr>
          <p:cNvPr id="42" name="表格 41">
            <a:extLst>
              <a:ext uri="{FF2B5EF4-FFF2-40B4-BE49-F238E27FC236}">
                <a16:creationId xmlns:a16="http://schemas.microsoft.com/office/drawing/2014/main" id="{76845180-6394-121C-9789-507D97ABA6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314143"/>
              </p:ext>
            </p:extLst>
          </p:nvPr>
        </p:nvGraphicFramePr>
        <p:xfrm>
          <a:off x="4978161" y="1267199"/>
          <a:ext cx="7061515" cy="5148000"/>
        </p:xfrm>
        <a:graphic>
          <a:graphicData uri="http://schemas.openxmlformats.org/drawingml/2006/table">
            <a:tbl>
              <a:tblPr firstRow="1" firstCol="1" bandRow="1">
                <a:tableStyleId>{FABFCF23-3B69-468F-B69F-88F6DE6A72F2}</a:tableStyleId>
              </a:tblPr>
              <a:tblGrid>
                <a:gridCol w="5010715">
                  <a:extLst>
                    <a:ext uri="{9D8B030D-6E8A-4147-A177-3AD203B41FA5}">
                      <a16:colId xmlns:a16="http://schemas.microsoft.com/office/drawing/2014/main" val="1165686303"/>
                    </a:ext>
                  </a:extLst>
                </a:gridCol>
                <a:gridCol w="2050800">
                  <a:extLst>
                    <a:ext uri="{9D8B030D-6E8A-4147-A177-3AD203B41FA5}">
                      <a16:colId xmlns:a16="http://schemas.microsoft.com/office/drawing/2014/main" val="4120621666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kern="100" dirty="0">
                          <a:effectLst/>
                        </a:rPr>
                        <a:t>参数</a:t>
                      </a:r>
                      <a:endParaRPr lang="zh-CN" sz="1600" kern="100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kern="100" dirty="0">
                          <a:effectLst/>
                        </a:rPr>
                        <a:t>取值</a:t>
                      </a:r>
                      <a:endParaRPr lang="zh-CN" sz="1600" kern="100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53921444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kern="100" dirty="0">
                          <a:effectLst/>
                        </a:rPr>
                        <a:t>上游气罐体积 </a:t>
                      </a:r>
                      <a:r>
                        <a:rPr lang="en-US" sz="1600" kern="100" dirty="0">
                          <a:effectLst/>
                        </a:rPr>
                        <a:t>Vu (mL)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00" dirty="0">
                          <a:effectLst/>
                        </a:rPr>
                        <a:t>97.27</a:t>
                      </a:r>
                      <a:endParaRPr lang="zh-CN" sz="1600" kern="100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6058616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kern="100" dirty="0">
                          <a:effectLst/>
                        </a:rPr>
                        <a:t>下游气罐体积 </a:t>
                      </a:r>
                      <a:r>
                        <a:rPr lang="en-US" altLang="zh-CN" sz="1600" kern="100" dirty="0" err="1">
                          <a:effectLst/>
                        </a:rPr>
                        <a:t>Vd</a:t>
                      </a:r>
                      <a:r>
                        <a:rPr lang="en-US" altLang="zh-CN" sz="1600" kern="100" dirty="0">
                          <a:effectLst/>
                        </a:rPr>
                        <a:t> (mL)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00" dirty="0">
                          <a:effectLst/>
                        </a:rPr>
                        <a:t>97.93</a:t>
                      </a:r>
                      <a:endParaRPr lang="zh-CN" sz="1600" kern="100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54823653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kern="100" dirty="0">
                          <a:effectLst/>
                        </a:rPr>
                        <a:t>样品铁管直径</a:t>
                      </a:r>
                      <a:r>
                        <a:rPr lang="en-US" sz="1600" kern="100" dirty="0">
                          <a:effectLst/>
                        </a:rPr>
                        <a:t>, </a:t>
                      </a:r>
                      <a:r>
                        <a:rPr lang="en-US" sz="1600" kern="100" dirty="0" err="1">
                          <a:effectLst/>
                        </a:rPr>
                        <a:t>D</a:t>
                      </a:r>
                      <a:r>
                        <a:rPr lang="en-US" sz="1600" kern="100" baseline="-25000" dirty="0" err="1">
                          <a:effectLst/>
                        </a:rPr>
                        <a:t>p</a:t>
                      </a:r>
                      <a:endParaRPr lang="zh-CN" sz="1600" kern="100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00">
                          <a:effectLst/>
                        </a:rPr>
                        <a:t>3/8 </a:t>
                      </a:r>
                      <a:r>
                        <a:rPr lang="de-DE" sz="1600" kern="100">
                          <a:effectLst/>
                        </a:rPr>
                        <a:t>"</a:t>
                      </a:r>
                      <a:endParaRPr lang="zh-CN" sz="1600" kern="10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7313194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CN" sz="1600" dirty="0" err="1">
                          <a:effectLst/>
                        </a:rPr>
                        <a:t>岩样直径</a:t>
                      </a:r>
                      <a:r>
                        <a:rPr lang="en-US" altLang="zh-CN" sz="1600" dirty="0">
                          <a:effectLst/>
                        </a:rPr>
                        <a:t> / </a:t>
                      </a:r>
                      <a:r>
                        <a:rPr lang="en-US" altLang="zh-CN" sz="1600" dirty="0" err="1">
                          <a:effectLst/>
                        </a:rPr>
                        <a:t>长度</a:t>
                      </a:r>
                      <a:r>
                        <a:rPr lang="en-US" altLang="zh-CN" sz="1600" dirty="0">
                          <a:effectLst/>
                        </a:rPr>
                        <a:t> (mm)</a:t>
                      </a:r>
                      <a:endParaRPr lang="zh-CN" altLang="zh-CN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CN" sz="1600" dirty="0">
                          <a:effectLst/>
                        </a:rPr>
                        <a:t>49.63 / 99.56</a:t>
                      </a:r>
                      <a:endParaRPr lang="zh-CN" altLang="zh-CN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7290342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algn="ctr" defTabSz="914411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气罐长度 </a:t>
                      </a:r>
                      <a:r>
                        <a:rPr lang="de-DE" altLang="zh-CN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Lu / Ld (mm)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50.28 / 50.62</a:t>
                      </a:r>
                      <a:endParaRPr lang="zh-CN" alt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45776300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CN" sz="1600" dirty="0" err="1">
                          <a:effectLst/>
                        </a:rPr>
                        <a:t>岩样孔隙度</a:t>
                      </a:r>
                      <a:r>
                        <a:rPr lang="en-US" altLang="zh-CN" sz="1600" dirty="0">
                          <a:effectLst/>
                        </a:rPr>
                        <a:t> φ</a:t>
                      </a:r>
                      <a:endParaRPr lang="zh-CN" altLang="zh-CN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8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CN" sz="1600" dirty="0">
                          <a:effectLst/>
                        </a:rPr>
                        <a:t>φ ~ N(0.075, 0.01)</a:t>
                      </a:r>
                      <a:endParaRPr lang="zh-CN" altLang="zh-CN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25230969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kern="100" dirty="0">
                          <a:effectLst/>
                        </a:rPr>
                        <a:t>氦气摩尔质量</a:t>
                      </a:r>
                      <a:r>
                        <a:rPr lang="en-US" sz="1600" kern="100" dirty="0">
                          <a:effectLst/>
                        </a:rPr>
                        <a:t>, M</a:t>
                      </a:r>
                      <a:r>
                        <a:rPr lang="en-US" sz="1600" kern="100" baseline="-25000" dirty="0">
                          <a:effectLst/>
                        </a:rPr>
                        <a:t>g </a:t>
                      </a:r>
                      <a:r>
                        <a:rPr lang="zh-CN" altLang="en-US" sz="1600" kern="100" baseline="0" dirty="0">
                          <a:effectLst/>
                        </a:rPr>
                        <a:t> </a:t>
                      </a:r>
                      <a:r>
                        <a:rPr lang="en-US" altLang="zh-CN" sz="1600" kern="100" baseline="0" dirty="0">
                          <a:effectLst/>
                        </a:rPr>
                        <a:t>(</a:t>
                      </a:r>
                      <a:r>
                        <a:rPr lang="en-US" altLang="zh-CN" sz="1600" kern="100" dirty="0">
                          <a:effectLst/>
                        </a:rPr>
                        <a:t>g/mol)</a:t>
                      </a:r>
                      <a:endParaRPr lang="zh-CN" sz="1600" kern="100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00" dirty="0">
                          <a:effectLst/>
                        </a:rPr>
                        <a:t>4</a:t>
                      </a:r>
                      <a:endParaRPr lang="zh-CN" sz="1600" kern="100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74281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kern="100" dirty="0">
                          <a:effectLst/>
                        </a:rPr>
                        <a:t>测试温度</a:t>
                      </a:r>
                      <a:r>
                        <a:rPr lang="en-US" sz="1600" kern="100" dirty="0">
                          <a:effectLst/>
                        </a:rPr>
                        <a:t>, T (K)</a:t>
                      </a:r>
                      <a:endParaRPr lang="zh-CN" sz="1600" kern="100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00" dirty="0">
                          <a:effectLst/>
                        </a:rPr>
                        <a:t>298.15</a:t>
                      </a:r>
                      <a:endParaRPr lang="zh-CN" sz="1600" kern="100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51327539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kern="100" dirty="0">
                          <a:effectLst/>
                        </a:rPr>
                        <a:t>氦气动力粘度</a:t>
                      </a:r>
                      <a:r>
                        <a:rPr lang="en-US" sz="1600" kern="100" dirty="0">
                          <a:effectLst/>
                        </a:rPr>
                        <a:t>, μ (</a:t>
                      </a:r>
                      <a:r>
                        <a:rPr lang="en-US" altLang="zh-CN" sz="1600" kern="100" dirty="0" err="1">
                          <a:effectLst/>
                        </a:rPr>
                        <a:t>Pa·s</a:t>
                      </a:r>
                      <a:r>
                        <a:rPr lang="en-US" sz="1600" kern="100" dirty="0">
                          <a:effectLst/>
                        </a:rPr>
                        <a:t>)</a:t>
                      </a:r>
                      <a:endParaRPr lang="zh-CN" sz="1600" kern="100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00" dirty="0">
                          <a:effectLst/>
                        </a:rPr>
                        <a:t>1.99×10</a:t>
                      </a:r>
                      <a:r>
                        <a:rPr lang="en-US" sz="1600" kern="100" baseline="30000" dirty="0">
                          <a:effectLst/>
                        </a:rPr>
                        <a:t>-5</a:t>
                      </a:r>
                      <a:endParaRPr lang="zh-CN" sz="1600" kern="100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90844770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kern="100" dirty="0">
                          <a:effectLst/>
                        </a:rPr>
                        <a:t>氦气摩尔体积</a:t>
                      </a:r>
                      <a:r>
                        <a:rPr lang="en-US" sz="1600" kern="100" dirty="0">
                          <a:effectLst/>
                        </a:rPr>
                        <a:t>, V</a:t>
                      </a:r>
                      <a:r>
                        <a:rPr lang="en-US" sz="1600" kern="100" baseline="-25000" dirty="0">
                          <a:effectLst/>
                        </a:rPr>
                        <a:t>M </a:t>
                      </a:r>
                      <a:r>
                        <a:rPr lang="en-US" sz="1600" kern="100" baseline="0" dirty="0">
                          <a:effectLst/>
                        </a:rPr>
                        <a:t>(</a:t>
                      </a:r>
                      <a:r>
                        <a:rPr lang="en-US" altLang="zh-CN" sz="1600" kern="100" dirty="0">
                          <a:effectLst/>
                        </a:rPr>
                        <a:t>L/mol)</a:t>
                      </a:r>
                      <a:endParaRPr lang="zh-CN" sz="1600" kern="100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00" dirty="0">
                          <a:effectLst/>
                        </a:rPr>
                        <a:t>22.4</a:t>
                      </a:r>
                      <a:endParaRPr lang="zh-CN" sz="1600" kern="100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4380938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marR="0" lvl="0" indent="0" algn="ctr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kern="100" dirty="0">
                          <a:effectLst/>
                        </a:rPr>
                        <a:t>脉冲压力</a:t>
                      </a:r>
                      <a:r>
                        <a:rPr lang="zh-CN" sz="1600" kern="100" dirty="0">
                          <a:effectLst/>
                        </a:rPr>
                        <a:t>，</a:t>
                      </a:r>
                      <a:r>
                        <a:rPr lang="en-US" sz="1600" kern="100" dirty="0">
                          <a:effectLst/>
                        </a:rPr>
                        <a:t>p</a:t>
                      </a:r>
                      <a:r>
                        <a:rPr lang="en-US" sz="1600" kern="100" baseline="-25000" dirty="0">
                          <a:effectLst/>
                        </a:rPr>
                        <a:t>p </a:t>
                      </a:r>
                      <a:r>
                        <a:rPr lang="en-US" sz="1600" kern="100" baseline="0" dirty="0">
                          <a:effectLst/>
                        </a:rPr>
                        <a:t>(</a:t>
                      </a:r>
                      <a:r>
                        <a:rPr lang="en-US" altLang="zh-CN" sz="1600" kern="100" baseline="0" dirty="0">
                          <a:effectLst/>
                        </a:rPr>
                        <a:t>kPa</a:t>
                      </a:r>
                      <a:r>
                        <a:rPr lang="en-US" sz="1600" kern="100" baseline="0" dirty="0">
                          <a:effectLst/>
                        </a:rPr>
                        <a:t>)</a:t>
                      </a:r>
                      <a:endParaRPr lang="zh-CN" sz="1600" kern="100" baseline="0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kern="100" dirty="0">
                          <a:effectLst/>
                        </a:rPr>
                        <a:t>97.4</a:t>
                      </a:r>
                      <a:endParaRPr lang="zh-CN" sz="1600" kern="100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37662083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marL="0" marR="0" lvl="0" indent="0" algn="ctr" defTabSz="9144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b="1" kern="100" baseline="0" dirty="0"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初始压力 </a:t>
                      </a:r>
                      <a:r>
                        <a:rPr lang="de-DE" altLang="zh-CN" sz="1600" b="1" kern="100" baseline="0" dirty="0"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p0 (MPa)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kern="100" dirty="0"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zh-CN" altLang="en-US" sz="1600" kern="100" dirty="0"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，</a:t>
                      </a:r>
                      <a:r>
                        <a:rPr lang="en-US" altLang="zh-CN" sz="1600" kern="100" dirty="0"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1.5</a:t>
                      </a:r>
                      <a:r>
                        <a:rPr lang="zh-CN" altLang="en-US" sz="1600" kern="100" dirty="0"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，</a:t>
                      </a:r>
                      <a:r>
                        <a:rPr lang="en-US" altLang="zh-CN" sz="1600" kern="100" dirty="0"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sz="1600" kern="100" dirty="0"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775209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0889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6DF7DD37-2ACC-441F-B2A8-5317C9DB18EA}"/>
              </a:ext>
            </a:extLst>
          </p:cNvPr>
          <p:cNvGrpSpPr/>
          <p:nvPr/>
        </p:nvGrpSpPr>
        <p:grpSpPr>
          <a:xfrm>
            <a:off x="4231" y="109025"/>
            <a:ext cx="3763617" cy="791368"/>
            <a:chOff x="-18884" y="2140949"/>
            <a:chExt cx="1469123" cy="791368"/>
          </a:xfrm>
          <a:solidFill>
            <a:schemeClr val="bg1"/>
          </a:solidFill>
        </p:grpSpPr>
        <p:sp>
          <p:nvSpPr>
            <p:cNvPr id="34" name="矩形: 圆角 7">
              <a:extLst>
                <a:ext uri="{FF2B5EF4-FFF2-40B4-BE49-F238E27FC236}">
                  <a16:creationId xmlns:a16="http://schemas.microsoft.com/office/drawing/2014/main" id="{F068AD86-B41D-415A-89E7-B139975DBD7A}"/>
                </a:ext>
              </a:extLst>
            </p:cNvPr>
            <p:cNvSpPr/>
            <p:nvPr/>
          </p:nvSpPr>
          <p:spPr>
            <a:xfrm rot="5400000">
              <a:off x="319994" y="1802071"/>
              <a:ext cx="791368" cy="1469123"/>
            </a:xfrm>
            <a:prstGeom prst="round2SameRect">
              <a:avLst>
                <a:gd name="adj1" fmla="val 7214"/>
                <a:gd name="adj2" fmla="val 0"/>
              </a:avLst>
            </a:prstGeom>
            <a:grpFill/>
            <a:ln w="50800">
              <a:noFill/>
            </a:ln>
            <a:effectLst>
              <a:outerShdw blurRad="469900" sx="104000" sy="104000" algn="ctr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endParaRPr lang="en-US" altLang="zh-CN" sz="2400" b="1" dirty="0">
                <a:solidFill>
                  <a:srgbClr val="00468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endParaRPr lang="en-US" altLang="zh-CN" sz="2400" b="1" dirty="0">
                <a:solidFill>
                  <a:srgbClr val="00468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endParaRPr lang="en-US" altLang="zh-CN" sz="2400" b="1" dirty="0">
                <a:solidFill>
                  <a:srgbClr val="00468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EEBE78E1-905F-437E-AB0F-3F5C089079D4}"/>
                </a:ext>
              </a:extLst>
            </p:cNvPr>
            <p:cNvSpPr/>
            <p:nvPr/>
          </p:nvSpPr>
          <p:spPr>
            <a:xfrm>
              <a:off x="-16947" y="2246583"/>
              <a:ext cx="1467186" cy="582141"/>
            </a:xfrm>
            <a:prstGeom prst="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4.</a:t>
              </a:r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数值分析反演工作</a:t>
              </a:r>
            </a:p>
          </p:txBody>
        </p:sp>
      </p:grpSp>
      <p:sp>
        <p:nvSpPr>
          <p:cNvPr id="47" name="文本框 46">
            <a:extLst>
              <a:ext uri="{FF2B5EF4-FFF2-40B4-BE49-F238E27FC236}">
                <a16:creationId xmlns:a16="http://schemas.microsoft.com/office/drawing/2014/main" id="{AEE044D7-3A93-4A2F-9816-FA2439CF1F9F}"/>
              </a:ext>
            </a:extLst>
          </p:cNvPr>
          <p:cNvSpPr txBox="1"/>
          <p:nvPr/>
        </p:nvSpPr>
        <p:spPr>
          <a:xfrm>
            <a:off x="4782480" y="243232"/>
            <a:ext cx="6716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结果与分析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基于规则模型的模型验证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77887419-F98F-4A41-8A0C-BF69736221D8}"/>
              </a:ext>
            </a:extLst>
          </p:cNvPr>
          <p:cNvSpPr/>
          <p:nvPr/>
        </p:nvSpPr>
        <p:spPr>
          <a:xfrm rot="5400000" flipV="1">
            <a:off x="3451497" y="516915"/>
            <a:ext cx="404314" cy="4125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7" name="object 6">
            <a:extLst>
              <a:ext uri="{FF2B5EF4-FFF2-40B4-BE49-F238E27FC236}">
                <a16:creationId xmlns:a16="http://schemas.microsoft.com/office/drawing/2014/main" id="{379F05B5-D9BE-F14B-2395-0880F1733834}"/>
              </a:ext>
            </a:extLst>
          </p:cNvPr>
          <p:cNvGrpSpPr/>
          <p:nvPr/>
        </p:nvGrpSpPr>
        <p:grpSpPr>
          <a:xfrm>
            <a:off x="405989" y="2084572"/>
            <a:ext cx="5430520" cy="4095750"/>
            <a:chOff x="510532" y="1374517"/>
            <a:chExt cx="5430520" cy="4095750"/>
          </a:xfrm>
        </p:grpSpPr>
        <p:pic>
          <p:nvPicPr>
            <p:cNvPr id="13" name="object 7">
              <a:extLst>
                <a:ext uri="{FF2B5EF4-FFF2-40B4-BE49-F238E27FC236}">
                  <a16:creationId xmlns:a16="http://schemas.microsoft.com/office/drawing/2014/main" id="{4A005285-2763-E1D0-8839-2CC58D33645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0532" y="1374517"/>
              <a:ext cx="5430027" cy="4095248"/>
            </a:xfrm>
            <a:prstGeom prst="rect">
              <a:avLst/>
            </a:prstGeom>
          </p:spPr>
        </p:pic>
        <p:pic>
          <p:nvPicPr>
            <p:cNvPr id="14" name="object 8">
              <a:extLst>
                <a:ext uri="{FF2B5EF4-FFF2-40B4-BE49-F238E27FC236}">
                  <a16:creationId xmlns:a16="http://schemas.microsoft.com/office/drawing/2014/main" id="{D9ECD3C6-24A8-A1EF-84B8-95F467C92EE3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5132" y="1539239"/>
              <a:ext cx="5114544" cy="3779520"/>
            </a:xfrm>
            <a:prstGeom prst="rect">
              <a:avLst/>
            </a:prstGeom>
          </p:spPr>
        </p:pic>
      </p:grpSp>
      <p:sp>
        <p:nvSpPr>
          <p:cNvPr id="15" name="object 10">
            <a:extLst>
              <a:ext uri="{FF2B5EF4-FFF2-40B4-BE49-F238E27FC236}">
                <a16:creationId xmlns:a16="http://schemas.microsoft.com/office/drawing/2014/main" id="{34DF8BA3-6F95-D266-61BA-396E5A57611D}"/>
              </a:ext>
            </a:extLst>
          </p:cNvPr>
          <p:cNvSpPr txBox="1"/>
          <p:nvPr/>
        </p:nvSpPr>
        <p:spPr>
          <a:xfrm>
            <a:off x="1105688" y="6243444"/>
            <a:ext cx="4031122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渗透测试过程中的流场特性</a:t>
            </a:r>
            <a:endParaRPr sz="16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object 10">
            <a:extLst>
              <a:ext uri="{FF2B5EF4-FFF2-40B4-BE49-F238E27FC236}">
                <a16:creationId xmlns:a16="http://schemas.microsoft.com/office/drawing/2014/main" id="{769E6CAB-E49B-DE43-D2A5-34FDB50ED693}"/>
              </a:ext>
            </a:extLst>
          </p:cNvPr>
          <p:cNvSpPr txBox="1"/>
          <p:nvPr/>
        </p:nvSpPr>
        <p:spPr>
          <a:xfrm>
            <a:off x="7331163" y="6243443"/>
            <a:ext cx="396698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60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实验数据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、</a:t>
            </a:r>
            <a:r>
              <a:rPr lang="zh-CN" altLang="en-US" sz="160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正向模拟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和</a:t>
            </a:r>
            <a:r>
              <a:rPr lang="zh-CN" altLang="en-US" sz="160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逆向模拟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结果的比较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D3516CEB-FEFE-532B-CC9E-80832C9CD477}"/>
              </a:ext>
            </a:extLst>
          </p:cNvPr>
          <p:cNvSpPr txBox="1"/>
          <p:nvPr/>
        </p:nvSpPr>
        <p:spPr>
          <a:xfrm>
            <a:off x="627104" y="1053648"/>
            <a:ext cx="10640336" cy="8720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8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结果显示拟合精度极佳（</a:t>
            </a:r>
            <a:r>
              <a:rPr lang="zh-CN" altLang="en-US" sz="1800" b="1" dirty="0">
                <a:solidFill>
                  <a:srgbClr val="FF0000"/>
                </a:solidFill>
                <a:latin typeface="微软雅黑"/>
                <a:ea typeface="微软雅黑"/>
              </a:rPr>
              <a:t>正演 </a:t>
            </a:r>
            <a:r>
              <a:rPr lang="de-DE" altLang="zh-CN" sz="1800" b="1" dirty="0">
                <a:solidFill>
                  <a:srgbClr val="FF0000"/>
                </a:solidFill>
                <a:latin typeface="微软雅黑"/>
                <a:ea typeface="微软雅黑"/>
              </a:rPr>
              <a:t>R²=0.9776</a:t>
            </a:r>
            <a:r>
              <a:rPr lang="zh-CN" altLang="de-DE" sz="1800" b="1" dirty="0">
                <a:solidFill>
                  <a:srgbClr val="FF0000"/>
                </a:solidFill>
                <a:latin typeface="微软雅黑"/>
                <a:ea typeface="微软雅黑"/>
              </a:rPr>
              <a:t>，</a:t>
            </a:r>
            <a:r>
              <a:rPr lang="zh-CN" altLang="en-US" sz="1800" b="1" dirty="0">
                <a:solidFill>
                  <a:srgbClr val="FF0000"/>
                </a:solidFill>
                <a:latin typeface="微软雅黑"/>
                <a:ea typeface="微软雅黑"/>
              </a:rPr>
              <a:t>反演 </a:t>
            </a:r>
            <a:r>
              <a:rPr lang="de-DE" altLang="zh-CN" sz="1800" b="1" dirty="0">
                <a:solidFill>
                  <a:srgbClr val="FF0000"/>
                </a:solidFill>
                <a:latin typeface="微软雅黑"/>
                <a:ea typeface="微软雅黑"/>
              </a:rPr>
              <a:t>R²=0.9820 </a:t>
            </a:r>
            <a:r>
              <a:rPr lang="zh-CN" altLang="en-US" sz="18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）</a:t>
            </a:r>
            <a:endParaRPr lang="en-US" altLang="zh-CN" sz="18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18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反演渗透率与公式推导出的值高度吻合（</a:t>
            </a:r>
            <a:r>
              <a:rPr lang="de-DE" altLang="zh-CN" sz="1800" b="0" dirty="0">
                <a:solidFill>
                  <a:srgbClr val="6B7280"/>
                </a:solidFill>
                <a:latin typeface="微软雅黑"/>
                <a:ea typeface="微软雅黑"/>
              </a:rPr>
              <a:t> </a:t>
            </a:r>
            <a:r>
              <a:rPr lang="de-DE" altLang="zh-CN" sz="1800" b="1" dirty="0">
                <a:solidFill>
                  <a:srgbClr val="FF0000"/>
                </a:solidFill>
                <a:latin typeface="微软雅黑"/>
                <a:ea typeface="微软雅黑"/>
              </a:rPr>
              <a:t>k=0.148 mD</a:t>
            </a:r>
            <a:r>
              <a:rPr lang="zh-CN" altLang="de-DE" sz="1800" b="1" dirty="0">
                <a:solidFill>
                  <a:srgbClr val="FF0000"/>
                </a:solidFill>
                <a:latin typeface="微软雅黑"/>
                <a:ea typeface="微软雅黑"/>
              </a:rPr>
              <a:t>，</a:t>
            </a:r>
            <a:r>
              <a:rPr lang="zh-CN" altLang="en-US" sz="1800" b="1" dirty="0">
                <a:solidFill>
                  <a:srgbClr val="FF0000"/>
                </a:solidFill>
                <a:latin typeface="微软雅黑"/>
                <a:ea typeface="微软雅黑"/>
              </a:rPr>
              <a:t>偏差 </a:t>
            </a:r>
            <a:r>
              <a:rPr lang="en-US" altLang="zh-CN" sz="1800" b="1" dirty="0">
                <a:solidFill>
                  <a:srgbClr val="FF0000"/>
                </a:solidFill>
                <a:latin typeface="微软雅黑"/>
                <a:ea typeface="微软雅黑"/>
              </a:rPr>
              <a:t>0.005 </a:t>
            </a:r>
            <a:r>
              <a:rPr lang="de-DE" altLang="zh-CN" sz="1800" b="1" dirty="0">
                <a:solidFill>
                  <a:srgbClr val="FF0000"/>
                </a:solidFill>
                <a:latin typeface="微软雅黑"/>
                <a:ea typeface="微软雅黑"/>
              </a:rPr>
              <a:t>mD</a:t>
            </a:r>
            <a:r>
              <a:rPr lang="zh-CN" altLang="de-DE" sz="1800" b="1" dirty="0">
                <a:solidFill>
                  <a:srgbClr val="FF0000"/>
                </a:solidFill>
                <a:latin typeface="微软雅黑"/>
                <a:ea typeface="微软雅黑"/>
              </a:rPr>
              <a:t>，</a:t>
            </a:r>
            <a:r>
              <a:rPr lang="zh-CN" altLang="en-US" sz="1800" b="1" dirty="0">
                <a:solidFill>
                  <a:srgbClr val="FF0000"/>
                </a:solidFill>
                <a:latin typeface="微软雅黑"/>
                <a:ea typeface="微软雅黑"/>
              </a:rPr>
              <a:t>附 </a:t>
            </a:r>
            <a:r>
              <a:rPr lang="en-US" altLang="zh-CN" sz="1800" b="1" dirty="0">
                <a:solidFill>
                  <a:srgbClr val="FF0000"/>
                </a:solidFill>
                <a:latin typeface="微软雅黑"/>
                <a:ea typeface="微软雅黑"/>
              </a:rPr>
              <a:t>95% </a:t>
            </a:r>
            <a:r>
              <a:rPr lang="de-DE" altLang="zh-CN" sz="1800" b="1" dirty="0">
                <a:solidFill>
                  <a:srgbClr val="FF0000"/>
                </a:solidFill>
                <a:latin typeface="微软雅黑"/>
                <a:ea typeface="微软雅黑"/>
              </a:rPr>
              <a:t>CI </a:t>
            </a:r>
            <a:r>
              <a:rPr lang="zh-CN" altLang="en-US" sz="18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）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BD018C76-CAE5-CBEA-0214-1EB1ABD46656}"/>
              </a:ext>
            </a:extLst>
          </p:cNvPr>
          <p:cNvCxnSpPr>
            <a:cxnSpLocks/>
          </p:cNvCxnSpPr>
          <p:nvPr/>
        </p:nvCxnSpPr>
        <p:spPr>
          <a:xfrm>
            <a:off x="6233986" y="1977297"/>
            <a:ext cx="0" cy="4880703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19">
            <a:extLst>
              <a:ext uri="{FF2B5EF4-FFF2-40B4-BE49-F238E27FC236}">
                <a16:creationId xmlns:a16="http://schemas.microsoft.com/office/drawing/2014/main" id="{98638D53-DCCC-240F-B2C0-2E4D3A85826B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312" y="2170980"/>
            <a:ext cx="5177048" cy="4009342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DA2BE86B-A5C1-9651-E03F-AFFBA16C778C}"/>
              </a:ext>
            </a:extLst>
          </p:cNvPr>
          <p:cNvSpPr txBox="1"/>
          <p:nvPr/>
        </p:nvSpPr>
        <p:spPr>
          <a:xfrm>
            <a:off x="7904827" y="3074481"/>
            <a:ext cx="159407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400" i="1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k</a:t>
            </a:r>
            <a:r>
              <a:rPr lang="en-US" altLang="zh-CN" sz="1400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=0.143 </a:t>
            </a:r>
            <a:r>
              <a:rPr lang="en-US" altLang="zh-CN" sz="1600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mD</a:t>
            </a:r>
            <a:endParaRPr lang="zh-CN" altLang="en-US" sz="14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0924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文本框 46">
            <a:extLst>
              <a:ext uri="{FF2B5EF4-FFF2-40B4-BE49-F238E27FC236}">
                <a16:creationId xmlns:a16="http://schemas.microsoft.com/office/drawing/2014/main" id="{AEE044D7-3A93-4A2F-9816-FA2439CF1F9F}"/>
              </a:ext>
            </a:extLst>
          </p:cNvPr>
          <p:cNvSpPr txBox="1"/>
          <p:nvPr/>
        </p:nvSpPr>
        <p:spPr>
          <a:xfrm>
            <a:off x="4998425" y="211359"/>
            <a:ext cx="61293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结果与分析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不规则样品模拟结果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543EA311-0038-45E8-AD38-11C7DEA80552}"/>
              </a:ext>
            </a:extLst>
          </p:cNvPr>
          <p:cNvGrpSpPr/>
          <p:nvPr/>
        </p:nvGrpSpPr>
        <p:grpSpPr>
          <a:xfrm>
            <a:off x="311173" y="1806744"/>
            <a:ext cx="5270795" cy="3956622"/>
            <a:chOff x="5207594" y="1248174"/>
            <a:chExt cx="4555744" cy="3419855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31" name="object 6">
              <a:extLst>
                <a:ext uri="{FF2B5EF4-FFF2-40B4-BE49-F238E27FC236}">
                  <a16:creationId xmlns:a16="http://schemas.microsoft.com/office/drawing/2014/main" id="{FAD61E8C-2E4E-49CF-A82A-391F39D12642}"/>
                </a:ext>
              </a:extLst>
            </p:cNvPr>
            <p:cNvPicPr/>
            <p:nvPr/>
          </p:nvPicPr>
          <p:blipFill rotWithShape="1">
            <a:blip r:embed="rId3" cstate="print"/>
            <a:srcRect l="74679"/>
            <a:stretch/>
          </p:blipFill>
          <p:spPr>
            <a:xfrm>
              <a:off x="7813040" y="1248174"/>
              <a:ext cx="1950298" cy="3419855"/>
            </a:xfrm>
            <a:prstGeom prst="rect">
              <a:avLst/>
            </a:prstGeom>
          </p:spPr>
        </p:pic>
        <p:pic>
          <p:nvPicPr>
            <p:cNvPr id="32" name="object 6">
              <a:extLst>
                <a:ext uri="{FF2B5EF4-FFF2-40B4-BE49-F238E27FC236}">
                  <a16:creationId xmlns:a16="http://schemas.microsoft.com/office/drawing/2014/main" id="{E07CC40E-DFB8-4A25-B077-CD5342CEBD40}"/>
                </a:ext>
              </a:extLst>
            </p:cNvPr>
            <p:cNvPicPr/>
            <p:nvPr/>
          </p:nvPicPr>
          <p:blipFill rotWithShape="1">
            <a:blip r:embed="rId3" cstate="print"/>
            <a:srcRect l="20274" r="45899"/>
            <a:stretch/>
          </p:blipFill>
          <p:spPr>
            <a:xfrm>
              <a:off x="5207594" y="1248174"/>
              <a:ext cx="2605446" cy="3419855"/>
            </a:xfrm>
            <a:prstGeom prst="rect">
              <a:avLst/>
            </a:prstGeom>
          </p:spPr>
        </p:pic>
      </p:grpSp>
      <p:sp>
        <p:nvSpPr>
          <p:cNvPr id="33" name="object 10">
            <a:extLst>
              <a:ext uri="{FF2B5EF4-FFF2-40B4-BE49-F238E27FC236}">
                <a16:creationId xmlns:a16="http://schemas.microsoft.com/office/drawing/2014/main" id="{43E626E9-0282-4E9A-B0C2-4797B6B0591E}"/>
              </a:ext>
            </a:extLst>
          </p:cNvPr>
          <p:cNvSpPr txBox="1"/>
          <p:nvPr/>
        </p:nvSpPr>
        <p:spPr>
          <a:xfrm>
            <a:off x="928648" y="6203887"/>
            <a:ext cx="3837712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/>
              </a:rPr>
              <a:t>其中一个不规则形状样品测试过程中的流动特征</a:t>
            </a:r>
            <a:endParaRPr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/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2BE9B61F-F220-4CCF-829B-26856D2EA879}"/>
              </a:ext>
            </a:extLst>
          </p:cNvPr>
          <p:cNvCxnSpPr>
            <a:cxnSpLocks/>
          </p:cNvCxnSpPr>
          <p:nvPr/>
        </p:nvCxnSpPr>
        <p:spPr>
          <a:xfrm>
            <a:off x="5942328" y="993498"/>
            <a:ext cx="0" cy="5864502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object 5">
            <a:extLst>
              <a:ext uri="{FF2B5EF4-FFF2-40B4-BE49-F238E27FC236}">
                <a16:creationId xmlns:a16="http://schemas.microsoft.com/office/drawing/2014/main" id="{CA2A1975-BB06-4EC9-B9EA-4872B15E9891}"/>
              </a:ext>
            </a:extLst>
          </p:cNvPr>
          <p:cNvGrpSpPr/>
          <p:nvPr/>
        </p:nvGrpSpPr>
        <p:grpSpPr>
          <a:xfrm>
            <a:off x="6340848" y="880300"/>
            <a:ext cx="5716017" cy="5809795"/>
            <a:chOff x="1206882" y="1217569"/>
            <a:chExt cx="4915535" cy="4996180"/>
          </a:xfrm>
        </p:grpSpPr>
        <p:pic>
          <p:nvPicPr>
            <p:cNvPr id="22" name="object 6">
              <a:extLst>
                <a:ext uri="{FF2B5EF4-FFF2-40B4-BE49-F238E27FC236}">
                  <a16:creationId xmlns:a16="http://schemas.microsoft.com/office/drawing/2014/main" id="{F97DAA5B-E780-40C2-AAF3-4583EE17DAAA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06882" y="1217569"/>
              <a:ext cx="4915151" cy="4995935"/>
            </a:xfrm>
            <a:prstGeom prst="rect">
              <a:avLst/>
            </a:prstGeom>
          </p:spPr>
        </p:pic>
        <p:pic>
          <p:nvPicPr>
            <p:cNvPr id="23" name="object 7">
              <a:extLst>
                <a:ext uri="{FF2B5EF4-FFF2-40B4-BE49-F238E27FC236}">
                  <a16:creationId xmlns:a16="http://schemas.microsoft.com/office/drawing/2014/main" id="{33F2DE4E-4AFD-4197-BC2C-E44BF307BCC5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71600" y="1382267"/>
              <a:ext cx="4599432" cy="4680204"/>
            </a:xfrm>
            <a:prstGeom prst="rect">
              <a:avLst/>
            </a:prstGeom>
          </p:spPr>
        </p:pic>
      </p:grpSp>
      <p:sp>
        <p:nvSpPr>
          <p:cNvPr id="24" name="object 10">
            <a:extLst>
              <a:ext uri="{FF2B5EF4-FFF2-40B4-BE49-F238E27FC236}">
                <a16:creationId xmlns:a16="http://schemas.microsoft.com/office/drawing/2014/main" id="{88DF0501-B962-485C-8C88-947B6841EB3E}"/>
              </a:ext>
            </a:extLst>
          </p:cNvPr>
          <p:cNvSpPr txBox="1"/>
          <p:nvPr/>
        </p:nvSpPr>
        <p:spPr>
          <a:xfrm>
            <a:off x="7867536" y="6579492"/>
            <a:ext cx="2657782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/>
              </a:rPr>
              <a:t>实验数据与反问题模拟数据比较</a:t>
            </a:r>
            <a:endParaRPr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FC504CFA-3152-86B9-3D50-7F97DE5D01EF}"/>
              </a:ext>
            </a:extLst>
          </p:cNvPr>
          <p:cNvGrpSpPr/>
          <p:nvPr/>
        </p:nvGrpSpPr>
        <p:grpSpPr>
          <a:xfrm>
            <a:off x="4231" y="109025"/>
            <a:ext cx="3763617" cy="791368"/>
            <a:chOff x="-18884" y="2140949"/>
            <a:chExt cx="1469123" cy="791368"/>
          </a:xfrm>
          <a:solidFill>
            <a:schemeClr val="bg1"/>
          </a:solidFill>
        </p:grpSpPr>
        <p:sp>
          <p:nvSpPr>
            <p:cNvPr id="5" name="矩形: 圆角 7">
              <a:extLst>
                <a:ext uri="{FF2B5EF4-FFF2-40B4-BE49-F238E27FC236}">
                  <a16:creationId xmlns:a16="http://schemas.microsoft.com/office/drawing/2014/main" id="{0892D13D-C1F8-AEA0-9703-3737A220A230}"/>
                </a:ext>
              </a:extLst>
            </p:cNvPr>
            <p:cNvSpPr/>
            <p:nvPr/>
          </p:nvSpPr>
          <p:spPr>
            <a:xfrm rot="5400000">
              <a:off x="319994" y="1802071"/>
              <a:ext cx="791368" cy="1469123"/>
            </a:xfrm>
            <a:prstGeom prst="round2SameRect">
              <a:avLst>
                <a:gd name="adj1" fmla="val 7214"/>
                <a:gd name="adj2" fmla="val 0"/>
              </a:avLst>
            </a:prstGeom>
            <a:grpFill/>
            <a:ln w="50800">
              <a:noFill/>
            </a:ln>
            <a:effectLst>
              <a:outerShdw blurRad="469900" sx="104000" sy="104000" algn="ctr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endParaRPr lang="en-US" altLang="zh-CN" sz="2400" b="1" dirty="0">
                <a:solidFill>
                  <a:srgbClr val="00468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endParaRPr lang="en-US" altLang="zh-CN" sz="2400" b="1" dirty="0">
                <a:solidFill>
                  <a:srgbClr val="00468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endParaRPr lang="en-US" altLang="zh-CN" sz="2400" b="1" dirty="0">
                <a:solidFill>
                  <a:srgbClr val="00468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6010D3E1-DE28-59D4-1484-943A7ED9AF1C}"/>
                </a:ext>
              </a:extLst>
            </p:cNvPr>
            <p:cNvSpPr/>
            <p:nvPr/>
          </p:nvSpPr>
          <p:spPr>
            <a:xfrm>
              <a:off x="-16947" y="2246583"/>
              <a:ext cx="1467186" cy="582141"/>
            </a:xfrm>
            <a:prstGeom prst="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4.</a:t>
              </a:r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数值分析反演工作</a:t>
              </a:r>
            </a:p>
          </p:txBody>
        </p:sp>
      </p:grp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4DC82CD2-9A8D-4BBD-1E53-12DE685488A3}"/>
              </a:ext>
            </a:extLst>
          </p:cNvPr>
          <p:cNvSpPr/>
          <p:nvPr/>
        </p:nvSpPr>
        <p:spPr>
          <a:xfrm rot="5400000" flipV="1">
            <a:off x="3451497" y="516915"/>
            <a:ext cx="404314" cy="4125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648883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7C07EF37-4DF2-464F-93E1-A6A8F899EE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9930137"/>
              </p:ext>
            </p:extLst>
          </p:nvPr>
        </p:nvGraphicFramePr>
        <p:xfrm>
          <a:off x="581695" y="1532742"/>
          <a:ext cx="5985865" cy="5209200"/>
        </p:xfrm>
        <a:graphic>
          <a:graphicData uri="http://schemas.openxmlformats.org/drawingml/2006/table">
            <a:tbl>
              <a:tblPr firstRow="1" firstCol="1" bandRow="1">
                <a:tableStyleId>{5A111915-BE36-4E01-A7E5-04B1672EAD32}</a:tableStyleId>
              </a:tblPr>
              <a:tblGrid>
                <a:gridCol w="1518145">
                  <a:extLst>
                    <a:ext uri="{9D8B030D-6E8A-4147-A177-3AD203B41FA5}">
                      <a16:colId xmlns:a16="http://schemas.microsoft.com/office/drawing/2014/main" val="2486472769"/>
                    </a:ext>
                  </a:extLst>
                </a:gridCol>
                <a:gridCol w="1512069">
                  <a:extLst>
                    <a:ext uri="{9D8B030D-6E8A-4147-A177-3AD203B41FA5}">
                      <a16:colId xmlns:a16="http://schemas.microsoft.com/office/drawing/2014/main" val="4243712114"/>
                    </a:ext>
                  </a:extLst>
                </a:gridCol>
                <a:gridCol w="1434331">
                  <a:extLst>
                    <a:ext uri="{9D8B030D-6E8A-4147-A177-3AD203B41FA5}">
                      <a16:colId xmlns:a16="http://schemas.microsoft.com/office/drawing/2014/main" val="2648878804"/>
                    </a:ext>
                  </a:extLst>
                </a:gridCol>
                <a:gridCol w="1521320">
                  <a:extLst>
                    <a:ext uri="{9D8B030D-6E8A-4147-A177-3AD203B41FA5}">
                      <a16:colId xmlns:a16="http://schemas.microsoft.com/office/drawing/2014/main" val="1999677649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zh-CN" altLang="en-US" sz="1600" kern="100" dirty="0">
                          <a:effectLst/>
                        </a:rPr>
                        <a:t>模拟编号</a:t>
                      </a:r>
                      <a:endParaRPr lang="zh-CN" sz="1600" kern="100" dirty="0"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11" rtl="0" eaLnBrk="1" fontAlgn="auto" latinLnBrk="0" hangingPunct="1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/>
                        <a:t>模拟结果</a:t>
                      </a:r>
                      <a:r>
                        <a:rPr lang="en-US" altLang="zh-CN" sz="1600" dirty="0"/>
                        <a:t>(mD)</a:t>
                      </a:r>
                      <a:endParaRPr lang="en-US" altLang="zh-CN" sz="1600" dirty="0">
                        <a:latin typeface="黑体" panose="02010609060101010101" pitchFamily="49" charset="-122"/>
                        <a:ea typeface="黑体" panose="02010609060101010101" pitchFamily="49" charset="-122"/>
                        <a:cs typeface="微软雅黑 Light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zh-CN" altLang="en-US" sz="1600" dirty="0"/>
                        <a:t>理论解</a:t>
                      </a:r>
                      <a:r>
                        <a:rPr lang="en-US" altLang="zh-CN" sz="1600" dirty="0"/>
                        <a:t>(mD)</a:t>
                      </a:r>
                      <a:endParaRPr lang="en-US" altLang="zh-CN" sz="1600" dirty="0">
                        <a:latin typeface="黑体" panose="02010609060101010101" pitchFamily="49" charset="-122"/>
                        <a:ea typeface="黑体" panose="02010609060101010101" pitchFamily="49" charset="-122"/>
                        <a:cs typeface="微软雅黑 Light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Bef>
                          <a:spcPts val="0"/>
                        </a:spcBef>
                      </a:pPr>
                      <a:r>
                        <a:rPr lang="zh-CN" altLang="en-US" sz="1600" dirty="0"/>
                        <a:t>比值</a:t>
                      </a:r>
                      <a:endParaRPr lang="zh-CN" altLang="en-US" sz="1600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066576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kern="100" dirty="0">
                          <a:effectLst/>
                        </a:rPr>
                        <a:t>#Y2-1(S)</a:t>
                      </a:r>
                      <a:endParaRPr lang="zh-CN" sz="1400" kern="100" dirty="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kern="100" dirty="0">
                          <a:effectLst/>
                        </a:rPr>
                        <a:t>0.0172</a:t>
                      </a:r>
                      <a:endParaRPr lang="zh-CN" sz="1400" kern="100" dirty="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kern="100">
                          <a:effectLst/>
                        </a:rPr>
                        <a:t>0.375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kern="100">
                          <a:effectLst/>
                        </a:rPr>
                        <a:t>0.0459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25424756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kern="100" dirty="0">
                          <a:effectLst/>
                        </a:rPr>
                        <a:t>#Y2-2(S)</a:t>
                      </a:r>
                      <a:endParaRPr lang="zh-CN" sz="1400" kern="100" dirty="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kern="100" dirty="0">
                          <a:effectLst/>
                        </a:rPr>
                        <a:t>0.00319</a:t>
                      </a:r>
                      <a:endParaRPr lang="zh-CN" sz="1400" kern="100" dirty="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kern="100">
                          <a:effectLst/>
                        </a:rPr>
                        <a:t>0.295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kern="100" dirty="0">
                          <a:effectLst/>
                        </a:rPr>
                        <a:t>0.0108</a:t>
                      </a:r>
                      <a:endParaRPr lang="zh-CN" sz="1400" kern="100" dirty="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96180116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kern="100" dirty="0">
                          <a:effectLst/>
                        </a:rPr>
                        <a:t>#Y2-3(S)</a:t>
                      </a:r>
                      <a:endParaRPr lang="zh-CN" sz="1400" kern="100" dirty="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kern="100" dirty="0">
                          <a:effectLst/>
                        </a:rPr>
                        <a:t>0.00432</a:t>
                      </a:r>
                      <a:endParaRPr lang="zh-CN" sz="1400" kern="100" dirty="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kern="100">
                          <a:effectLst/>
                        </a:rPr>
                        <a:t>0.439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kern="100">
                          <a:effectLst/>
                        </a:rPr>
                        <a:t>0.00984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87929222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kern="100" dirty="0">
                          <a:effectLst/>
                        </a:rPr>
                        <a:t>#X-UP-1(S)</a:t>
                      </a:r>
                      <a:endParaRPr lang="zh-CN" sz="1400" kern="100" dirty="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kern="100" dirty="0">
                          <a:effectLst/>
                        </a:rPr>
                        <a:t>0.507</a:t>
                      </a:r>
                      <a:endParaRPr lang="zh-CN" sz="1400" kern="100" dirty="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kern="100">
                          <a:effectLst/>
                        </a:rPr>
                        <a:t>0.190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kern="100">
                          <a:effectLst/>
                        </a:rPr>
                        <a:t>2.668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34853856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kern="100" dirty="0">
                          <a:effectLst/>
                        </a:rPr>
                        <a:t>#X-UP-2(S)</a:t>
                      </a:r>
                      <a:endParaRPr lang="zh-CN" sz="1400" kern="100" dirty="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kern="100" dirty="0">
                          <a:effectLst/>
                        </a:rPr>
                        <a:t>0.412</a:t>
                      </a:r>
                      <a:endParaRPr lang="zh-CN" sz="1400" kern="100" dirty="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kern="100">
                          <a:effectLst/>
                        </a:rPr>
                        <a:t>0.143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kern="100">
                          <a:effectLst/>
                        </a:rPr>
                        <a:t>2.881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4603718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kern="100">
                          <a:effectLst/>
                        </a:rPr>
                        <a:t>#X-UP-3(S)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kern="100">
                          <a:effectLst/>
                        </a:rPr>
                        <a:t>0.322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kern="100" dirty="0">
                          <a:effectLst/>
                        </a:rPr>
                        <a:t>0.111</a:t>
                      </a:r>
                      <a:endParaRPr lang="zh-CN" sz="1400" kern="100" dirty="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kern="100">
                          <a:effectLst/>
                        </a:rPr>
                        <a:t>2.900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89138320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kern="100" dirty="0">
                          <a:effectLst/>
                        </a:rPr>
                        <a:t>#X-MID-1(S)</a:t>
                      </a:r>
                      <a:endParaRPr lang="zh-CN" sz="1400" kern="100" dirty="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kern="100">
                          <a:effectLst/>
                        </a:rPr>
                        <a:t>0.531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kern="100" dirty="0">
                          <a:effectLst/>
                        </a:rPr>
                        <a:t>0.190</a:t>
                      </a:r>
                      <a:endParaRPr lang="zh-CN" sz="1400" kern="100" dirty="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kern="100" dirty="0">
                          <a:effectLst/>
                        </a:rPr>
                        <a:t>2.795</a:t>
                      </a:r>
                      <a:endParaRPr lang="zh-CN" sz="1400" kern="100" dirty="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14040659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kern="100" dirty="0">
                          <a:effectLst/>
                        </a:rPr>
                        <a:t>#X-MID-2(S)</a:t>
                      </a:r>
                      <a:endParaRPr lang="zh-CN" sz="1400" kern="100" dirty="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kern="100">
                          <a:effectLst/>
                        </a:rPr>
                        <a:t>0.445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kern="100">
                          <a:effectLst/>
                        </a:rPr>
                        <a:t>0.143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kern="100" dirty="0">
                          <a:effectLst/>
                        </a:rPr>
                        <a:t>3.112</a:t>
                      </a:r>
                      <a:endParaRPr lang="zh-CN" sz="1400" kern="100" dirty="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0453464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kern="100" dirty="0">
                          <a:effectLst/>
                        </a:rPr>
                        <a:t>#X-MID-3(S)</a:t>
                      </a:r>
                      <a:endParaRPr lang="zh-CN" sz="1400" kern="100" dirty="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kern="100">
                          <a:effectLst/>
                        </a:rPr>
                        <a:t>0.371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kern="100">
                          <a:effectLst/>
                        </a:rPr>
                        <a:t>0.111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kern="100" dirty="0">
                          <a:effectLst/>
                        </a:rPr>
                        <a:t>3.342</a:t>
                      </a:r>
                      <a:endParaRPr lang="zh-CN" sz="1400" kern="100" dirty="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4044988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kern="100" dirty="0">
                          <a:effectLst/>
                        </a:rPr>
                        <a:t>#X-DOWN-1(S)</a:t>
                      </a:r>
                      <a:endParaRPr lang="zh-CN" sz="1400" kern="100" dirty="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kern="100">
                          <a:effectLst/>
                        </a:rPr>
                        <a:t>0.566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kern="100" dirty="0">
                          <a:effectLst/>
                        </a:rPr>
                        <a:t>0.190</a:t>
                      </a:r>
                      <a:endParaRPr lang="zh-CN" sz="1400" kern="100" dirty="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kern="100" dirty="0">
                          <a:effectLst/>
                        </a:rPr>
                        <a:t>2.979</a:t>
                      </a:r>
                      <a:endParaRPr lang="zh-CN" sz="1400" kern="100" dirty="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68993701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kern="100" dirty="0">
                          <a:effectLst/>
                        </a:rPr>
                        <a:t>#X-DOWN-2(S)</a:t>
                      </a:r>
                      <a:endParaRPr lang="zh-CN" sz="1400" kern="100" dirty="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kern="100" dirty="0">
                          <a:effectLst/>
                        </a:rPr>
                        <a:t>0.470</a:t>
                      </a:r>
                      <a:endParaRPr lang="zh-CN" sz="1400" kern="100" dirty="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kern="100">
                          <a:effectLst/>
                        </a:rPr>
                        <a:t>0.143</a:t>
                      </a:r>
                      <a:endParaRPr lang="zh-CN" sz="1400" kern="10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kern="100" dirty="0">
                          <a:effectLst/>
                        </a:rPr>
                        <a:t>3.287</a:t>
                      </a:r>
                      <a:endParaRPr lang="zh-CN" sz="1400" kern="100" dirty="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3235166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kern="100" dirty="0">
                          <a:effectLst/>
                        </a:rPr>
                        <a:t>#X-DOWN-3(S)</a:t>
                      </a:r>
                      <a:endParaRPr lang="zh-CN" sz="1400" kern="100" dirty="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kern="100" dirty="0">
                          <a:effectLst/>
                        </a:rPr>
                        <a:t>0.381</a:t>
                      </a:r>
                      <a:endParaRPr lang="zh-CN" sz="1400" kern="100" dirty="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kern="100" dirty="0">
                          <a:effectLst/>
                        </a:rPr>
                        <a:t>0.111</a:t>
                      </a:r>
                      <a:endParaRPr lang="zh-CN" sz="1400" kern="100" dirty="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</a:pPr>
                      <a:r>
                        <a:rPr lang="en-US" sz="1400" kern="100" dirty="0">
                          <a:effectLst/>
                        </a:rPr>
                        <a:t>3.432</a:t>
                      </a:r>
                      <a:endParaRPr lang="zh-CN" sz="1400" kern="100" dirty="0"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47663850"/>
                  </a:ext>
                </a:extLst>
              </a:tr>
            </a:tbl>
          </a:graphicData>
        </a:graphic>
      </p:graphicFrame>
      <p:sp>
        <p:nvSpPr>
          <p:cNvPr id="47" name="文本框 46">
            <a:extLst>
              <a:ext uri="{FF2B5EF4-FFF2-40B4-BE49-F238E27FC236}">
                <a16:creationId xmlns:a16="http://schemas.microsoft.com/office/drawing/2014/main" id="{AEE044D7-3A93-4A2F-9816-FA2439CF1F9F}"/>
              </a:ext>
            </a:extLst>
          </p:cNvPr>
          <p:cNvSpPr txBox="1"/>
          <p:nvPr/>
        </p:nvSpPr>
        <p:spPr>
          <a:xfrm>
            <a:off x="4244045" y="266717"/>
            <a:ext cx="71961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结果与分析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不规则样品模拟效果验证</a:t>
            </a:r>
          </a:p>
        </p:txBody>
      </p:sp>
      <p:sp>
        <p:nvSpPr>
          <p:cNvPr id="69" name="object 59">
            <a:extLst>
              <a:ext uri="{FF2B5EF4-FFF2-40B4-BE49-F238E27FC236}">
                <a16:creationId xmlns:a16="http://schemas.microsoft.com/office/drawing/2014/main" id="{C18E2CA1-54DE-4D40-9A63-40D1C6396070}"/>
              </a:ext>
            </a:extLst>
          </p:cNvPr>
          <p:cNvSpPr txBox="1"/>
          <p:nvPr/>
        </p:nvSpPr>
        <p:spPr>
          <a:xfrm>
            <a:off x="2819878" y="1247375"/>
            <a:ext cx="1708809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/>
              </a:rPr>
              <a:t>渗透率求解结果对比</a:t>
            </a:r>
            <a:endParaRPr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/>
            </a:endParaRPr>
          </a:p>
        </p:txBody>
      </p:sp>
      <p:grpSp>
        <p:nvGrpSpPr>
          <p:cNvPr id="70" name="object 60">
            <a:extLst>
              <a:ext uri="{FF2B5EF4-FFF2-40B4-BE49-F238E27FC236}">
                <a16:creationId xmlns:a16="http://schemas.microsoft.com/office/drawing/2014/main" id="{7D05817E-72F6-4325-8E86-E4D71E89900D}"/>
              </a:ext>
            </a:extLst>
          </p:cNvPr>
          <p:cNvGrpSpPr/>
          <p:nvPr/>
        </p:nvGrpSpPr>
        <p:grpSpPr>
          <a:xfrm>
            <a:off x="5174019" y="1542288"/>
            <a:ext cx="6470142" cy="5199653"/>
            <a:chOff x="5063490" y="1542288"/>
            <a:chExt cx="6470142" cy="5199653"/>
          </a:xfrm>
        </p:grpSpPr>
        <p:sp>
          <p:nvSpPr>
            <p:cNvPr id="71" name="object 61">
              <a:extLst>
                <a:ext uri="{FF2B5EF4-FFF2-40B4-BE49-F238E27FC236}">
                  <a16:creationId xmlns:a16="http://schemas.microsoft.com/office/drawing/2014/main" id="{59E92BBD-5384-4892-98C9-47B9CB588D3F}"/>
                </a:ext>
              </a:extLst>
            </p:cNvPr>
            <p:cNvSpPr/>
            <p:nvPr/>
          </p:nvSpPr>
          <p:spPr>
            <a:xfrm>
              <a:off x="5063490" y="1986644"/>
              <a:ext cx="1386813" cy="1119906"/>
            </a:xfrm>
            <a:custGeom>
              <a:avLst/>
              <a:gdLst/>
              <a:ahLst/>
              <a:cxnLst/>
              <a:rect l="l" t="t" r="r" b="b"/>
              <a:pathLst>
                <a:path w="1469390" h="866139">
                  <a:moveTo>
                    <a:pt x="0" y="865632"/>
                  </a:moveTo>
                  <a:lnTo>
                    <a:pt x="1469136" y="865632"/>
                  </a:lnTo>
                  <a:lnTo>
                    <a:pt x="1469136" y="0"/>
                  </a:lnTo>
                  <a:lnTo>
                    <a:pt x="0" y="0"/>
                  </a:lnTo>
                  <a:lnTo>
                    <a:pt x="0" y="865632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2" name="object 62">
              <a:extLst>
                <a:ext uri="{FF2B5EF4-FFF2-40B4-BE49-F238E27FC236}">
                  <a16:creationId xmlns:a16="http://schemas.microsoft.com/office/drawing/2014/main" id="{BBA54C4A-FDD6-468C-B74F-C716B8444AA3}"/>
                </a:ext>
              </a:extLst>
            </p:cNvPr>
            <p:cNvSpPr/>
            <p:nvPr/>
          </p:nvSpPr>
          <p:spPr>
            <a:xfrm>
              <a:off x="5063490" y="3188206"/>
              <a:ext cx="1358860" cy="3553735"/>
            </a:xfrm>
            <a:custGeom>
              <a:avLst/>
              <a:gdLst/>
              <a:ahLst/>
              <a:cxnLst/>
              <a:rect l="l" t="t" r="r" b="b"/>
              <a:pathLst>
                <a:path w="1469390" h="3624579">
                  <a:moveTo>
                    <a:pt x="0" y="3624072"/>
                  </a:moveTo>
                  <a:lnTo>
                    <a:pt x="1469136" y="3624072"/>
                  </a:lnTo>
                  <a:lnTo>
                    <a:pt x="1469136" y="0"/>
                  </a:lnTo>
                  <a:lnTo>
                    <a:pt x="0" y="0"/>
                  </a:lnTo>
                  <a:lnTo>
                    <a:pt x="0" y="3624072"/>
                  </a:lnTo>
                  <a:close/>
                </a:path>
              </a:pathLst>
            </a:custGeom>
            <a:ln w="254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73" name="object 63">
              <a:extLst>
                <a:ext uri="{FF2B5EF4-FFF2-40B4-BE49-F238E27FC236}">
                  <a16:creationId xmlns:a16="http://schemas.microsoft.com/office/drawing/2014/main" id="{4E113C9E-93FC-4DA8-B1A8-8C1679835A20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08564" y="1770888"/>
              <a:ext cx="925068" cy="1188719"/>
            </a:xfrm>
            <a:prstGeom prst="rect">
              <a:avLst/>
            </a:prstGeom>
          </p:spPr>
        </p:pic>
        <p:pic>
          <p:nvPicPr>
            <p:cNvPr id="74" name="object 64">
              <a:extLst>
                <a:ext uri="{FF2B5EF4-FFF2-40B4-BE49-F238E27FC236}">
                  <a16:creationId xmlns:a16="http://schemas.microsoft.com/office/drawing/2014/main" id="{C7A38E11-F331-40C8-8F66-1F09F59E47BE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 rot="226311">
              <a:off x="7415784" y="1542288"/>
              <a:ext cx="870203" cy="1645919"/>
            </a:xfrm>
            <a:prstGeom prst="rect">
              <a:avLst/>
            </a:prstGeom>
          </p:spPr>
        </p:pic>
      </p:grpSp>
      <p:sp>
        <p:nvSpPr>
          <p:cNvPr id="77" name="object 67">
            <a:extLst>
              <a:ext uri="{FF2B5EF4-FFF2-40B4-BE49-F238E27FC236}">
                <a16:creationId xmlns:a16="http://schemas.microsoft.com/office/drawing/2014/main" id="{7C931EE0-49F5-481B-9E13-23D056F2F60B}"/>
              </a:ext>
            </a:extLst>
          </p:cNvPr>
          <p:cNvSpPr/>
          <p:nvPr/>
        </p:nvSpPr>
        <p:spPr>
          <a:xfrm>
            <a:off x="8638794" y="2379725"/>
            <a:ext cx="1656080" cy="76200"/>
          </a:xfrm>
          <a:custGeom>
            <a:avLst/>
            <a:gdLst/>
            <a:ahLst/>
            <a:cxnLst/>
            <a:rect l="l" t="t" r="r" b="b"/>
            <a:pathLst>
              <a:path w="1656079" h="76200">
                <a:moveTo>
                  <a:pt x="1528952" y="0"/>
                </a:moveTo>
                <a:lnTo>
                  <a:pt x="1528952" y="76200"/>
                </a:lnTo>
                <a:lnTo>
                  <a:pt x="1613619" y="50800"/>
                </a:lnTo>
                <a:lnTo>
                  <a:pt x="1541652" y="50800"/>
                </a:lnTo>
                <a:lnTo>
                  <a:pt x="1541652" y="25400"/>
                </a:lnTo>
                <a:lnTo>
                  <a:pt x="1613619" y="25400"/>
                </a:lnTo>
                <a:lnTo>
                  <a:pt x="1528952" y="0"/>
                </a:lnTo>
                <a:close/>
              </a:path>
              <a:path w="1656079" h="76200">
                <a:moveTo>
                  <a:pt x="1528952" y="25400"/>
                </a:moveTo>
                <a:lnTo>
                  <a:pt x="0" y="25400"/>
                </a:lnTo>
                <a:lnTo>
                  <a:pt x="0" y="50800"/>
                </a:lnTo>
                <a:lnTo>
                  <a:pt x="1528952" y="50800"/>
                </a:lnTo>
                <a:lnTo>
                  <a:pt x="1528952" y="25400"/>
                </a:lnTo>
                <a:close/>
              </a:path>
              <a:path w="1656079" h="76200">
                <a:moveTo>
                  <a:pt x="1613619" y="25400"/>
                </a:moveTo>
                <a:lnTo>
                  <a:pt x="1541652" y="25400"/>
                </a:lnTo>
                <a:lnTo>
                  <a:pt x="1541652" y="50800"/>
                </a:lnTo>
                <a:lnTo>
                  <a:pt x="1613619" y="50800"/>
                </a:lnTo>
                <a:lnTo>
                  <a:pt x="1655952" y="38100"/>
                </a:lnTo>
                <a:lnTo>
                  <a:pt x="1613619" y="254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9" name="object 69">
            <a:extLst>
              <a:ext uri="{FF2B5EF4-FFF2-40B4-BE49-F238E27FC236}">
                <a16:creationId xmlns:a16="http://schemas.microsoft.com/office/drawing/2014/main" id="{2195A067-8EEB-41F5-9E70-A04F85066518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580273" y="5693001"/>
            <a:ext cx="859887" cy="712125"/>
          </a:xfrm>
          <a:prstGeom prst="rect">
            <a:avLst/>
          </a:prstGeom>
        </p:spPr>
      </p:pic>
      <p:pic>
        <p:nvPicPr>
          <p:cNvPr id="80" name="object 70">
            <a:extLst>
              <a:ext uri="{FF2B5EF4-FFF2-40B4-BE49-F238E27FC236}">
                <a16:creationId xmlns:a16="http://schemas.microsoft.com/office/drawing/2014/main" id="{C117FE3B-998C-44C3-95E1-63BC8ED42159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629138" y="4042695"/>
            <a:ext cx="772784" cy="773864"/>
          </a:xfrm>
          <a:prstGeom prst="rect">
            <a:avLst/>
          </a:prstGeom>
        </p:spPr>
      </p:pic>
      <p:pic>
        <p:nvPicPr>
          <p:cNvPr id="81" name="object 71">
            <a:extLst>
              <a:ext uri="{FF2B5EF4-FFF2-40B4-BE49-F238E27FC236}">
                <a16:creationId xmlns:a16="http://schemas.microsoft.com/office/drawing/2014/main" id="{899B5ADD-056F-4CC1-9332-68E711B36F50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580058" y="4792095"/>
            <a:ext cx="863470" cy="878952"/>
          </a:xfrm>
          <a:prstGeom prst="rect">
            <a:avLst/>
          </a:prstGeom>
        </p:spPr>
      </p:pic>
      <p:pic>
        <p:nvPicPr>
          <p:cNvPr id="83" name="object 73">
            <a:extLst>
              <a:ext uri="{FF2B5EF4-FFF2-40B4-BE49-F238E27FC236}">
                <a16:creationId xmlns:a16="http://schemas.microsoft.com/office/drawing/2014/main" id="{A85877EF-953D-4E11-8E60-32AFD52F5296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704507" y="4184685"/>
            <a:ext cx="864040" cy="1745388"/>
          </a:xfrm>
          <a:prstGeom prst="rect">
            <a:avLst/>
          </a:prstGeom>
        </p:spPr>
      </p:pic>
      <p:sp>
        <p:nvSpPr>
          <p:cNvPr id="84" name="object 74">
            <a:extLst>
              <a:ext uri="{FF2B5EF4-FFF2-40B4-BE49-F238E27FC236}">
                <a16:creationId xmlns:a16="http://schemas.microsoft.com/office/drawing/2014/main" id="{A60524FB-0318-4658-8BF7-B0D2B0E06C75}"/>
              </a:ext>
            </a:extLst>
          </p:cNvPr>
          <p:cNvSpPr txBox="1"/>
          <p:nvPr/>
        </p:nvSpPr>
        <p:spPr>
          <a:xfrm>
            <a:off x="7582719" y="3188206"/>
            <a:ext cx="1101726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Arial"/>
              </a:rPr>
              <a:t>硬煤样品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  <a:cs typeface="Arial"/>
            </a:endParaRPr>
          </a:p>
        </p:txBody>
      </p:sp>
      <p:sp>
        <p:nvSpPr>
          <p:cNvPr id="85" name="object 75">
            <a:extLst>
              <a:ext uri="{FF2B5EF4-FFF2-40B4-BE49-F238E27FC236}">
                <a16:creationId xmlns:a16="http://schemas.microsoft.com/office/drawing/2014/main" id="{0D2E3E7C-75B3-47AC-A72D-F68F4ABDC0F6}"/>
              </a:ext>
            </a:extLst>
          </p:cNvPr>
          <p:cNvSpPr txBox="1"/>
          <p:nvPr/>
        </p:nvSpPr>
        <p:spPr>
          <a:xfrm>
            <a:off x="7605123" y="6148620"/>
            <a:ext cx="939483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Arial"/>
              </a:rPr>
              <a:t>型煤样品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  <a:cs typeface="Arial"/>
            </a:endParaRPr>
          </a:p>
        </p:txBody>
      </p:sp>
      <p:sp>
        <p:nvSpPr>
          <p:cNvPr id="86" name="object 76">
            <a:extLst>
              <a:ext uri="{FF2B5EF4-FFF2-40B4-BE49-F238E27FC236}">
                <a16:creationId xmlns:a16="http://schemas.microsoft.com/office/drawing/2014/main" id="{F744025F-7565-48CF-B598-3D1970D78063}"/>
              </a:ext>
            </a:extLst>
          </p:cNvPr>
          <p:cNvSpPr/>
          <p:nvPr/>
        </p:nvSpPr>
        <p:spPr>
          <a:xfrm>
            <a:off x="8752331" y="4909024"/>
            <a:ext cx="1656080" cy="76200"/>
          </a:xfrm>
          <a:custGeom>
            <a:avLst/>
            <a:gdLst/>
            <a:ahLst/>
            <a:cxnLst/>
            <a:rect l="l" t="t" r="r" b="b"/>
            <a:pathLst>
              <a:path w="1656079" h="76200">
                <a:moveTo>
                  <a:pt x="1528952" y="0"/>
                </a:moveTo>
                <a:lnTo>
                  <a:pt x="1528952" y="76200"/>
                </a:lnTo>
                <a:lnTo>
                  <a:pt x="1613619" y="50800"/>
                </a:lnTo>
                <a:lnTo>
                  <a:pt x="1541652" y="50800"/>
                </a:lnTo>
                <a:lnTo>
                  <a:pt x="1541652" y="25400"/>
                </a:lnTo>
                <a:lnTo>
                  <a:pt x="1613619" y="25400"/>
                </a:lnTo>
                <a:lnTo>
                  <a:pt x="1528952" y="0"/>
                </a:lnTo>
                <a:close/>
              </a:path>
              <a:path w="1656079" h="76200">
                <a:moveTo>
                  <a:pt x="1528952" y="25400"/>
                </a:moveTo>
                <a:lnTo>
                  <a:pt x="0" y="25400"/>
                </a:lnTo>
                <a:lnTo>
                  <a:pt x="0" y="50800"/>
                </a:lnTo>
                <a:lnTo>
                  <a:pt x="1528952" y="50800"/>
                </a:lnTo>
                <a:lnTo>
                  <a:pt x="1528952" y="25400"/>
                </a:lnTo>
                <a:close/>
              </a:path>
              <a:path w="1656079" h="76200">
                <a:moveTo>
                  <a:pt x="1613619" y="25400"/>
                </a:moveTo>
                <a:lnTo>
                  <a:pt x="1541652" y="25400"/>
                </a:lnTo>
                <a:lnTo>
                  <a:pt x="1541652" y="50800"/>
                </a:lnTo>
                <a:lnTo>
                  <a:pt x="1613619" y="50800"/>
                </a:lnTo>
                <a:lnTo>
                  <a:pt x="1655952" y="38100"/>
                </a:lnTo>
                <a:lnTo>
                  <a:pt x="1613619" y="254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77">
            <a:extLst>
              <a:ext uri="{FF2B5EF4-FFF2-40B4-BE49-F238E27FC236}">
                <a16:creationId xmlns:a16="http://schemas.microsoft.com/office/drawing/2014/main" id="{BF4D33CE-A2DF-4943-98C9-9D1B95916020}"/>
              </a:ext>
            </a:extLst>
          </p:cNvPr>
          <p:cNvSpPr txBox="1"/>
          <p:nvPr/>
        </p:nvSpPr>
        <p:spPr>
          <a:xfrm>
            <a:off x="9353847" y="4605829"/>
            <a:ext cx="697983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Arial"/>
              </a:rPr>
              <a:t>切割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  <a:cs typeface="Arial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29E5B02-536C-4E61-83CF-261BB9D4082F}"/>
              </a:ext>
            </a:extLst>
          </p:cNvPr>
          <p:cNvSpPr/>
          <p:nvPr/>
        </p:nvSpPr>
        <p:spPr>
          <a:xfrm>
            <a:off x="7228096" y="3778995"/>
            <a:ext cx="4537184" cy="2812288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87">
            <a:extLst>
              <a:ext uri="{FF2B5EF4-FFF2-40B4-BE49-F238E27FC236}">
                <a16:creationId xmlns:a16="http://schemas.microsoft.com/office/drawing/2014/main" id="{7B410C89-6896-4B58-9AF2-F91A84B033BE}"/>
              </a:ext>
            </a:extLst>
          </p:cNvPr>
          <p:cNvSpPr/>
          <p:nvPr/>
        </p:nvSpPr>
        <p:spPr>
          <a:xfrm>
            <a:off x="7228095" y="1452893"/>
            <a:ext cx="4537183" cy="2139945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05802C5D-9071-4C92-AC5C-297260B00AFF}"/>
              </a:ext>
            </a:extLst>
          </p:cNvPr>
          <p:cNvCxnSpPr>
            <a:cxnSpLocks/>
          </p:cNvCxnSpPr>
          <p:nvPr/>
        </p:nvCxnSpPr>
        <p:spPr>
          <a:xfrm flipV="1">
            <a:off x="6532880" y="1452892"/>
            <a:ext cx="695215" cy="49554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接连接符 88">
            <a:extLst>
              <a:ext uri="{FF2B5EF4-FFF2-40B4-BE49-F238E27FC236}">
                <a16:creationId xmlns:a16="http://schemas.microsoft.com/office/drawing/2014/main" id="{AED74BB9-8B48-42C3-8854-01D4B441C0FB}"/>
              </a:ext>
            </a:extLst>
          </p:cNvPr>
          <p:cNvCxnSpPr>
            <a:cxnSpLocks/>
          </p:cNvCxnSpPr>
          <p:nvPr/>
        </p:nvCxnSpPr>
        <p:spPr>
          <a:xfrm>
            <a:off x="6532880" y="3106551"/>
            <a:ext cx="695215" cy="48628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接连接符 92">
            <a:extLst>
              <a:ext uri="{FF2B5EF4-FFF2-40B4-BE49-F238E27FC236}">
                <a16:creationId xmlns:a16="http://schemas.microsoft.com/office/drawing/2014/main" id="{5785CB3E-70DC-44A6-A484-6B98C875C751}"/>
              </a:ext>
            </a:extLst>
          </p:cNvPr>
          <p:cNvCxnSpPr>
            <a:cxnSpLocks/>
          </p:cNvCxnSpPr>
          <p:nvPr/>
        </p:nvCxnSpPr>
        <p:spPr>
          <a:xfrm>
            <a:off x="6532880" y="3226416"/>
            <a:ext cx="695215" cy="55257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接连接符 95">
            <a:extLst>
              <a:ext uri="{FF2B5EF4-FFF2-40B4-BE49-F238E27FC236}">
                <a16:creationId xmlns:a16="http://schemas.microsoft.com/office/drawing/2014/main" id="{DDF2DBAF-13F1-4647-BF87-A7FD5DEEFBA6}"/>
              </a:ext>
            </a:extLst>
          </p:cNvPr>
          <p:cNvCxnSpPr>
            <a:cxnSpLocks/>
          </p:cNvCxnSpPr>
          <p:nvPr/>
        </p:nvCxnSpPr>
        <p:spPr>
          <a:xfrm flipV="1">
            <a:off x="6532880" y="6591467"/>
            <a:ext cx="706641" cy="15047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object 77">
            <a:extLst>
              <a:ext uri="{FF2B5EF4-FFF2-40B4-BE49-F238E27FC236}">
                <a16:creationId xmlns:a16="http://schemas.microsoft.com/office/drawing/2014/main" id="{16CE9066-D8E3-4D2B-BF5E-9A0A711CFF6E}"/>
              </a:ext>
            </a:extLst>
          </p:cNvPr>
          <p:cNvSpPr txBox="1"/>
          <p:nvPr/>
        </p:nvSpPr>
        <p:spPr>
          <a:xfrm>
            <a:off x="9231322" y="1997506"/>
            <a:ext cx="697983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Arial"/>
              </a:rPr>
              <a:t>破碎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  <a:cs typeface="Arial"/>
            </a:endParaRPr>
          </a:p>
        </p:txBody>
      </p:sp>
      <p:sp>
        <p:nvSpPr>
          <p:cNvPr id="99" name="object 77">
            <a:extLst>
              <a:ext uri="{FF2B5EF4-FFF2-40B4-BE49-F238E27FC236}">
                <a16:creationId xmlns:a16="http://schemas.microsoft.com/office/drawing/2014/main" id="{44255E4C-4389-459A-8A3F-9609314EFD18}"/>
              </a:ext>
            </a:extLst>
          </p:cNvPr>
          <p:cNvSpPr txBox="1"/>
          <p:nvPr/>
        </p:nvSpPr>
        <p:spPr>
          <a:xfrm>
            <a:off x="8881837" y="2568752"/>
            <a:ext cx="1169993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Arial"/>
              </a:rPr>
              <a:t>导致留下最致密的部分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  <a:cs typeface="Arial"/>
            </a:endParaRPr>
          </a:p>
        </p:txBody>
      </p:sp>
      <p:sp>
        <p:nvSpPr>
          <p:cNvPr id="100" name="object 77">
            <a:extLst>
              <a:ext uri="{FF2B5EF4-FFF2-40B4-BE49-F238E27FC236}">
                <a16:creationId xmlns:a16="http://schemas.microsoft.com/office/drawing/2014/main" id="{57B7AAD4-84F1-4F95-B85A-18427E308D05}"/>
              </a:ext>
            </a:extLst>
          </p:cNvPr>
          <p:cNvSpPr txBox="1"/>
          <p:nvPr/>
        </p:nvSpPr>
        <p:spPr>
          <a:xfrm>
            <a:off x="9104454" y="5231571"/>
            <a:ext cx="939483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Arial"/>
              </a:rPr>
              <a:t>可能导致更松弛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  <a:cs typeface="Arial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C22FDD88-5968-88BB-A3FD-7A4EB210FE3E}"/>
              </a:ext>
            </a:extLst>
          </p:cNvPr>
          <p:cNvGrpSpPr/>
          <p:nvPr/>
        </p:nvGrpSpPr>
        <p:grpSpPr>
          <a:xfrm>
            <a:off x="4231" y="109025"/>
            <a:ext cx="3763617" cy="791368"/>
            <a:chOff x="-18884" y="2140949"/>
            <a:chExt cx="1469123" cy="791368"/>
          </a:xfrm>
          <a:solidFill>
            <a:schemeClr val="bg1"/>
          </a:solidFill>
        </p:grpSpPr>
        <p:sp>
          <p:nvSpPr>
            <p:cNvPr id="6" name="矩形: 圆角 7">
              <a:extLst>
                <a:ext uri="{FF2B5EF4-FFF2-40B4-BE49-F238E27FC236}">
                  <a16:creationId xmlns:a16="http://schemas.microsoft.com/office/drawing/2014/main" id="{6106E77A-BE42-894A-4762-168FC360477F}"/>
                </a:ext>
              </a:extLst>
            </p:cNvPr>
            <p:cNvSpPr/>
            <p:nvPr/>
          </p:nvSpPr>
          <p:spPr>
            <a:xfrm rot="5400000">
              <a:off x="319994" y="1802071"/>
              <a:ext cx="791368" cy="1469123"/>
            </a:xfrm>
            <a:prstGeom prst="round2SameRect">
              <a:avLst>
                <a:gd name="adj1" fmla="val 7214"/>
                <a:gd name="adj2" fmla="val 0"/>
              </a:avLst>
            </a:prstGeom>
            <a:grpFill/>
            <a:ln w="50800">
              <a:noFill/>
            </a:ln>
            <a:effectLst>
              <a:outerShdw blurRad="469900" sx="104000" sy="104000" algn="ctr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endParaRPr lang="en-US" altLang="zh-CN" sz="2400" b="1" dirty="0">
                <a:solidFill>
                  <a:srgbClr val="00468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endParaRPr lang="en-US" altLang="zh-CN" sz="2400" b="1" dirty="0">
                <a:solidFill>
                  <a:srgbClr val="00468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endParaRPr lang="en-US" altLang="zh-CN" sz="2400" b="1" dirty="0">
                <a:solidFill>
                  <a:srgbClr val="00468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80FFFBA-3FA0-CBC3-29D5-541458543248}"/>
                </a:ext>
              </a:extLst>
            </p:cNvPr>
            <p:cNvSpPr/>
            <p:nvPr/>
          </p:nvSpPr>
          <p:spPr>
            <a:xfrm>
              <a:off x="-16947" y="2246583"/>
              <a:ext cx="1467186" cy="582141"/>
            </a:xfrm>
            <a:prstGeom prst="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4.</a:t>
              </a:r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数值分析反演工作</a:t>
              </a:r>
            </a:p>
          </p:txBody>
        </p:sp>
      </p:grp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002E82EF-2B2B-7B75-07A3-5EA63879335D}"/>
              </a:ext>
            </a:extLst>
          </p:cNvPr>
          <p:cNvSpPr/>
          <p:nvPr/>
        </p:nvSpPr>
        <p:spPr>
          <a:xfrm rot="5400000" flipV="1">
            <a:off x="3451497" y="516915"/>
            <a:ext cx="404314" cy="4125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638552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文本框 46">
            <a:extLst>
              <a:ext uri="{FF2B5EF4-FFF2-40B4-BE49-F238E27FC236}">
                <a16:creationId xmlns:a16="http://schemas.microsoft.com/office/drawing/2014/main" id="{AEE044D7-3A93-4A2F-9816-FA2439CF1F9F}"/>
              </a:ext>
            </a:extLst>
          </p:cNvPr>
          <p:cNvSpPr txBox="1"/>
          <p:nvPr/>
        </p:nvSpPr>
        <p:spPr>
          <a:xfrm>
            <a:off x="4244045" y="266717"/>
            <a:ext cx="71961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本次汇报的相关成果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C22FDD88-5968-88BB-A3FD-7A4EB210FE3E}"/>
              </a:ext>
            </a:extLst>
          </p:cNvPr>
          <p:cNvGrpSpPr/>
          <p:nvPr/>
        </p:nvGrpSpPr>
        <p:grpSpPr>
          <a:xfrm>
            <a:off x="4231" y="109025"/>
            <a:ext cx="3763617" cy="791368"/>
            <a:chOff x="-18884" y="2140949"/>
            <a:chExt cx="1469123" cy="791368"/>
          </a:xfrm>
          <a:solidFill>
            <a:schemeClr val="bg1"/>
          </a:solidFill>
        </p:grpSpPr>
        <p:sp>
          <p:nvSpPr>
            <p:cNvPr id="6" name="矩形: 圆角 7">
              <a:extLst>
                <a:ext uri="{FF2B5EF4-FFF2-40B4-BE49-F238E27FC236}">
                  <a16:creationId xmlns:a16="http://schemas.microsoft.com/office/drawing/2014/main" id="{6106E77A-BE42-894A-4762-168FC360477F}"/>
                </a:ext>
              </a:extLst>
            </p:cNvPr>
            <p:cNvSpPr/>
            <p:nvPr/>
          </p:nvSpPr>
          <p:spPr>
            <a:xfrm rot="5400000">
              <a:off x="319994" y="1802071"/>
              <a:ext cx="791368" cy="1469123"/>
            </a:xfrm>
            <a:prstGeom prst="round2SameRect">
              <a:avLst>
                <a:gd name="adj1" fmla="val 7214"/>
                <a:gd name="adj2" fmla="val 0"/>
              </a:avLst>
            </a:prstGeom>
            <a:grpFill/>
            <a:ln w="50800">
              <a:noFill/>
            </a:ln>
            <a:effectLst>
              <a:outerShdw blurRad="469900" sx="104000" sy="104000" algn="ctr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endParaRPr lang="en-US" altLang="zh-CN" sz="2400" b="1" dirty="0">
                <a:solidFill>
                  <a:srgbClr val="00468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endParaRPr lang="en-US" altLang="zh-CN" sz="2400" b="1" dirty="0">
                <a:solidFill>
                  <a:srgbClr val="00468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endParaRPr lang="en-US" altLang="zh-CN" sz="2400" b="1" dirty="0">
                <a:solidFill>
                  <a:srgbClr val="00468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80FFFBA-3FA0-CBC3-29D5-541458543248}"/>
                </a:ext>
              </a:extLst>
            </p:cNvPr>
            <p:cNvSpPr/>
            <p:nvPr/>
          </p:nvSpPr>
          <p:spPr>
            <a:xfrm>
              <a:off x="-16947" y="2246583"/>
              <a:ext cx="1467186" cy="582141"/>
            </a:xfrm>
            <a:prstGeom prst="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4.</a:t>
              </a:r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数值分析反演工作</a:t>
              </a:r>
            </a:p>
          </p:txBody>
        </p:sp>
      </p:grp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002E82EF-2B2B-7B75-07A3-5EA63879335D}"/>
              </a:ext>
            </a:extLst>
          </p:cNvPr>
          <p:cNvSpPr/>
          <p:nvPr/>
        </p:nvSpPr>
        <p:spPr>
          <a:xfrm rot="5400000" flipV="1">
            <a:off x="3451497" y="516915"/>
            <a:ext cx="404314" cy="4125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05028A7-FEB0-A102-F941-730CB7BB7A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7053" y="1296988"/>
            <a:ext cx="1757869" cy="2336409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AD1A93C5-60B7-BE50-269A-5D67F671913F}"/>
              </a:ext>
            </a:extLst>
          </p:cNvPr>
          <p:cNvSpPr txBox="1"/>
          <p:nvPr/>
        </p:nvSpPr>
        <p:spPr>
          <a:xfrm>
            <a:off x="987076" y="1296988"/>
            <a:ext cx="759920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1. </a:t>
            </a:r>
            <a:r>
              <a:rPr lang="en-US" altLang="zh-CN" sz="2000" dirty="0" err="1">
                <a:latin typeface="Times New Roman" panose="02020603050405020304" pitchFamily="18" charset="0"/>
                <a:ea typeface="微软雅黑" panose="020B0503020204020204" pitchFamily="34" charset="-122"/>
              </a:rPr>
              <a:t>Qingquan</a:t>
            </a: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 Liu*, Biao </a:t>
            </a:r>
            <a:r>
              <a:rPr lang="en-US" altLang="zh-CN" sz="2000" dirty="0" err="1">
                <a:latin typeface="Times New Roman" panose="02020603050405020304" pitchFamily="18" charset="0"/>
                <a:ea typeface="微软雅黑" panose="020B0503020204020204" pitchFamily="34" charset="-122"/>
              </a:rPr>
              <a:t>Lv</a:t>
            </a: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, Heinz </a:t>
            </a:r>
            <a:r>
              <a:rPr lang="en-US" altLang="zh-CN" sz="2000" dirty="0" err="1">
                <a:latin typeface="Times New Roman" panose="02020603050405020304" pitchFamily="18" charset="0"/>
                <a:ea typeface="微软雅黑" panose="020B0503020204020204" pitchFamily="34" charset="-122"/>
              </a:rPr>
              <a:t>Konietzky</a:t>
            </a: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, Giovanni S. Alberti, </a:t>
            </a:r>
            <a:r>
              <a:rPr lang="en-US" altLang="zh-CN" sz="2000" dirty="0" err="1">
                <a:latin typeface="Times New Roman" panose="02020603050405020304" pitchFamily="18" charset="0"/>
                <a:ea typeface="微软雅黑" panose="020B0503020204020204" pitchFamily="34" charset="-122"/>
              </a:rPr>
              <a:t>Kun</a:t>
            </a: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 Sang Lee, Chao Zhang, </a:t>
            </a:r>
            <a:r>
              <a:rPr lang="en-US" altLang="zh-CN" sz="2000" dirty="0" err="1">
                <a:latin typeface="Times New Roman" panose="02020603050405020304" pitchFamily="18" charset="0"/>
                <a:ea typeface="微软雅黑" panose="020B0503020204020204" pitchFamily="34" charset="-122"/>
              </a:rPr>
              <a:t>Peizhung</a:t>
            </a: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 Han, Liang Wang, </a:t>
            </a:r>
            <a:r>
              <a:rPr lang="en-US" altLang="zh-CN" sz="2000" dirty="0" err="1">
                <a:latin typeface="Times New Roman" panose="02020603050405020304" pitchFamily="18" charset="0"/>
                <a:ea typeface="微软雅黑" panose="020B0503020204020204" pitchFamily="34" charset="-122"/>
              </a:rPr>
              <a:t>Yuanping</a:t>
            </a: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 Cheng, </a:t>
            </a:r>
            <a:r>
              <a:rPr lang="en-US" altLang="zh-CN" sz="2000" u="sng" dirty="0">
                <a:latin typeface="Times New Roman" panose="02020603050405020304" pitchFamily="18" charset="0"/>
                <a:ea typeface="微软雅黑" panose="020B0503020204020204" pitchFamily="34" charset="-122"/>
              </a:rPr>
              <a:t>A novel method for rock permeability determination based on the pressure pulse decay method and inverse numerical simulations</a:t>
            </a: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, </a:t>
            </a:r>
            <a:r>
              <a:rPr lang="en-US" altLang="zh-CN" sz="2000" i="1" dirty="0">
                <a:latin typeface="Times New Roman" panose="02020603050405020304" pitchFamily="18" charset="0"/>
                <a:ea typeface="微软雅黑" panose="020B0503020204020204" pitchFamily="34" charset="-122"/>
              </a:rPr>
              <a:t>Rock Mechanics and Rock Engineering</a:t>
            </a: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, 2024, 57(12), 10229-10244. </a:t>
            </a:r>
            <a:r>
              <a:rPr lang="en-US" altLang="zh-CN" sz="2000" b="1" u="sng" dirty="0">
                <a:latin typeface="Times New Roman" panose="02020603050405020304" pitchFamily="18" charset="0"/>
                <a:ea typeface="微软雅黑" panose="020B0503020204020204" pitchFamily="34" charset="-122"/>
              </a:rPr>
              <a:t>In print.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19A96D8-37C4-6686-41BA-4B2BE040BEA6}"/>
              </a:ext>
            </a:extLst>
          </p:cNvPr>
          <p:cNvSpPr txBox="1"/>
          <p:nvPr/>
        </p:nvSpPr>
        <p:spPr>
          <a:xfrm>
            <a:off x="987076" y="4140448"/>
            <a:ext cx="759920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2. </a:t>
            </a:r>
            <a:r>
              <a:rPr lang="en-US" altLang="zh-CN" sz="2000" b="1" dirty="0" err="1">
                <a:latin typeface="Times New Roman" panose="02020603050405020304" pitchFamily="18" charset="0"/>
                <a:ea typeface="微软雅黑" panose="020B0503020204020204" pitchFamily="34" charset="-122"/>
              </a:rPr>
              <a:t>Dongyu</a:t>
            </a:r>
            <a:r>
              <a:rPr lang="en-US" altLang="zh-CN" sz="2000" b="1" dirty="0">
                <a:latin typeface="Times New Roman" panose="02020603050405020304" pitchFamily="18" charset="0"/>
                <a:ea typeface="微软雅黑" panose="020B0503020204020204" pitchFamily="34" charset="-122"/>
              </a:rPr>
              <a:t> Li</a:t>
            </a: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, </a:t>
            </a:r>
            <a:r>
              <a:rPr lang="en-US" altLang="zh-CN" sz="2000" dirty="0" err="1">
                <a:latin typeface="Times New Roman" panose="02020603050405020304" pitchFamily="18" charset="0"/>
                <a:ea typeface="微软雅黑" panose="020B0503020204020204" pitchFamily="34" charset="-122"/>
              </a:rPr>
              <a:t>Qingquan</a:t>
            </a: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 Liu*, Heinz </a:t>
            </a:r>
            <a:r>
              <a:rPr lang="en-US" altLang="zh-CN" sz="2000" dirty="0" err="1">
                <a:latin typeface="Times New Roman" panose="02020603050405020304" pitchFamily="18" charset="0"/>
                <a:ea typeface="微软雅黑" panose="020B0503020204020204" pitchFamily="34" charset="-122"/>
              </a:rPr>
              <a:t>Konietzky</a:t>
            </a: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, Kun Sang Lee, </a:t>
            </a:r>
            <a:r>
              <a:rPr lang="en-US" altLang="zh-CN" sz="2000" dirty="0" err="1">
                <a:latin typeface="Times New Roman" panose="02020603050405020304" pitchFamily="18" charset="0"/>
                <a:ea typeface="微软雅黑" panose="020B0503020204020204" pitchFamily="34" charset="-122"/>
              </a:rPr>
              <a:t>Peizhuang</a:t>
            </a: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 Han, Biao </a:t>
            </a:r>
            <a:r>
              <a:rPr lang="en-US" altLang="zh-CN" sz="2000" dirty="0" err="1">
                <a:latin typeface="Times New Roman" panose="02020603050405020304" pitchFamily="18" charset="0"/>
                <a:ea typeface="微软雅黑" panose="020B0503020204020204" pitchFamily="34" charset="-122"/>
              </a:rPr>
              <a:t>Lv</a:t>
            </a: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, </a:t>
            </a:r>
            <a:r>
              <a:rPr lang="en-US" altLang="zh-CN" sz="2000" u="sng" dirty="0">
                <a:latin typeface="Times New Roman" panose="02020603050405020304" pitchFamily="18" charset="0"/>
                <a:ea typeface="微软雅黑" panose="020B0503020204020204" pitchFamily="34" charset="-122"/>
              </a:rPr>
              <a:t>A permeability determination method for irregular rocks based on numerical Transient Pressure Pulse Decay (TPPD) testing</a:t>
            </a: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, </a:t>
            </a:r>
            <a:r>
              <a:rPr lang="en-US" altLang="zh-CN" sz="2000" i="1" dirty="0">
                <a:latin typeface="Times New Roman" panose="02020603050405020304" pitchFamily="18" charset="0"/>
                <a:ea typeface="微软雅黑" panose="020B0503020204020204" pitchFamily="34" charset="-122"/>
              </a:rPr>
              <a:t>International Journal of Rock Mechanics and Mining Sciences</a:t>
            </a: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, 2026,</a:t>
            </a:r>
            <a:r>
              <a:rPr lang="zh-CN" altLang="en-US" sz="20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198, 106390. </a:t>
            </a:r>
            <a:r>
              <a:rPr lang="en-US" altLang="zh-CN" sz="2000" b="1" u="sng" dirty="0">
                <a:latin typeface="Times New Roman" panose="02020603050405020304" pitchFamily="18" charset="0"/>
                <a:ea typeface="微软雅黑" panose="020B0503020204020204" pitchFamily="34" charset="-122"/>
              </a:rPr>
              <a:t>In print.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A0726F9B-FCDD-EACB-5A3A-5AF3CD2099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47053" y="4140448"/>
            <a:ext cx="1757869" cy="234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833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6DF7DD37-2ACC-441F-B2A8-5317C9DB18EA}"/>
              </a:ext>
            </a:extLst>
          </p:cNvPr>
          <p:cNvGrpSpPr/>
          <p:nvPr/>
        </p:nvGrpSpPr>
        <p:grpSpPr>
          <a:xfrm>
            <a:off x="-2708" y="115508"/>
            <a:ext cx="3819363" cy="791368"/>
            <a:chOff x="-21592" y="2147432"/>
            <a:chExt cx="910441" cy="791368"/>
          </a:xfrm>
          <a:solidFill>
            <a:schemeClr val="bg1"/>
          </a:solidFill>
        </p:grpSpPr>
        <p:sp>
          <p:nvSpPr>
            <p:cNvPr id="34" name="矩形: 圆角 7">
              <a:extLst>
                <a:ext uri="{FF2B5EF4-FFF2-40B4-BE49-F238E27FC236}">
                  <a16:creationId xmlns:a16="http://schemas.microsoft.com/office/drawing/2014/main" id="{F068AD86-B41D-415A-89E7-B139975DBD7A}"/>
                </a:ext>
              </a:extLst>
            </p:cNvPr>
            <p:cNvSpPr/>
            <p:nvPr/>
          </p:nvSpPr>
          <p:spPr>
            <a:xfrm rot="5400000">
              <a:off x="37857" y="2087983"/>
              <a:ext cx="791368" cy="910266"/>
            </a:xfrm>
            <a:prstGeom prst="round2SameRect">
              <a:avLst>
                <a:gd name="adj1" fmla="val 7214"/>
                <a:gd name="adj2" fmla="val 0"/>
              </a:avLst>
            </a:prstGeom>
            <a:grpFill/>
            <a:ln w="50800">
              <a:noFill/>
            </a:ln>
            <a:effectLst>
              <a:outerShdw blurRad="469900" sx="104000" sy="104000" algn="ctr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endParaRPr lang="en-US" altLang="zh-CN" sz="2400" b="1" dirty="0">
                <a:solidFill>
                  <a:srgbClr val="00468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endParaRPr lang="en-US" altLang="zh-CN" sz="2400" b="1" dirty="0">
                <a:solidFill>
                  <a:srgbClr val="00468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endParaRPr lang="en-US" altLang="zh-CN" sz="2400" b="1" dirty="0">
                <a:solidFill>
                  <a:srgbClr val="00468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EEBE78E1-905F-437E-AB0F-3F5C089079D4}"/>
                </a:ext>
              </a:extLst>
            </p:cNvPr>
            <p:cNvSpPr/>
            <p:nvPr/>
          </p:nvSpPr>
          <p:spPr>
            <a:xfrm>
              <a:off x="-21417" y="2246583"/>
              <a:ext cx="910266" cy="582141"/>
            </a:xfrm>
            <a:prstGeom prst="rect">
              <a:avLst/>
            </a:prstGeom>
            <a:solidFill>
              <a:srgbClr val="2F55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5.</a:t>
              </a:r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团队模拟历程介绍</a:t>
              </a:r>
              <a:endPara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7" name="文本框 46">
            <a:extLst>
              <a:ext uri="{FF2B5EF4-FFF2-40B4-BE49-F238E27FC236}">
                <a16:creationId xmlns:a16="http://schemas.microsoft.com/office/drawing/2014/main" id="{AEE044D7-3A93-4A2F-9816-FA2439CF1F9F}"/>
              </a:ext>
            </a:extLst>
          </p:cNvPr>
          <p:cNvSpPr txBox="1"/>
          <p:nvPr/>
        </p:nvSpPr>
        <p:spPr>
          <a:xfrm>
            <a:off x="4674858" y="228260"/>
            <a:ext cx="5712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刘清泉团队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COMSOL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发展历程介绍</a:t>
            </a:r>
          </a:p>
        </p:txBody>
      </p:sp>
      <p:sp>
        <p:nvSpPr>
          <p:cNvPr id="27" name="矩形: 圆角 26">
            <a:extLst>
              <a:ext uri="{FF2B5EF4-FFF2-40B4-BE49-F238E27FC236}">
                <a16:creationId xmlns:a16="http://schemas.microsoft.com/office/drawing/2014/main" id="{9638FD7D-4BB1-4A43-9E7C-F8F9BE94BA24}"/>
              </a:ext>
            </a:extLst>
          </p:cNvPr>
          <p:cNvSpPr/>
          <p:nvPr/>
        </p:nvSpPr>
        <p:spPr>
          <a:xfrm rot="5400000" flipV="1">
            <a:off x="3455406" y="469242"/>
            <a:ext cx="404314" cy="4125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DAA63AA1-6F61-4F1E-973C-D7373E75CC6A}"/>
              </a:ext>
            </a:extLst>
          </p:cNvPr>
          <p:cNvGrpSpPr/>
          <p:nvPr/>
        </p:nvGrpSpPr>
        <p:grpSpPr>
          <a:xfrm>
            <a:off x="-115393" y="1061778"/>
            <a:ext cx="12543298" cy="6138973"/>
            <a:chOff x="-115393" y="1061778"/>
            <a:chExt cx="12543298" cy="6138973"/>
          </a:xfrm>
        </p:grpSpPr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9C03C657-ECEF-4B56-929F-982B0B4C1C9B}"/>
                </a:ext>
              </a:extLst>
            </p:cNvPr>
            <p:cNvSpPr/>
            <p:nvPr/>
          </p:nvSpPr>
          <p:spPr>
            <a:xfrm>
              <a:off x="-14170" y="1061778"/>
              <a:ext cx="12206170" cy="1885208"/>
            </a:xfrm>
            <a:prstGeom prst="rect">
              <a:avLst/>
            </a:prstGeom>
            <a:solidFill>
              <a:srgbClr val="FBFA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任意多边形: 形状 59">
              <a:extLst>
                <a:ext uri="{FF2B5EF4-FFF2-40B4-BE49-F238E27FC236}">
                  <a16:creationId xmlns:a16="http://schemas.microsoft.com/office/drawing/2014/main" id="{F573B305-0834-4896-982F-EC14643095F7}"/>
                </a:ext>
              </a:extLst>
            </p:cNvPr>
            <p:cNvSpPr/>
            <p:nvPr/>
          </p:nvSpPr>
          <p:spPr>
            <a:xfrm rot="21420000">
              <a:off x="-50996" y="2384925"/>
              <a:ext cx="12478901" cy="2890585"/>
            </a:xfrm>
            <a:custGeom>
              <a:avLst/>
              <a:gdLst>
                <a:gd name="connsiteX0" fmla="*/ 12344454 w 12344454"/>
                <a:gd name="connsiteY0" fmla="*/ 44645 h 2974973"/>
                <a:gd name="connsiteX1" fmla="*/ 12191612 w 12344454"/>
                <a:gd name="connsiteY1" fmla="*/ 2961042 h 2974973"/>
                <a:gd name="connsiteX2" fmla="*/ 12078024 w 12344454"/>
                <a:gd name="connsiteY2" fmla="*/ 2953576 h 2974973"/>
                <a:gd name="connsiteX3" fmla="*/ 12011146 w 12344454"/>
                <a:gd name="connsiteY3" fmla="*/ 2949424 h 2974973"/>
                <a:gd name="connsiteX4" fmla="*/ 11955231 w 12344454"/>
                <a:gd name="connsiteY4" fmla="*/ 2954046 h 2974973"/>
                <a:gd name="connsiteX5" fmla="*/ 11814625 w 12344454"/>
                <a:gd name="connsiteY5" fmla="*/ 2960547 h 2974973"/>
                <a:gd name="connsiteX6" fmla="*/ 11720462 w 12344454"/>
                <a:gd name="connsiteY6" fmla="*/ 2952516 h 2974973"/>
                <a:gd name="connsiteX7" fmla="*/ 11706535 w 12344454"/>
                <a:gd name="connsiteY7" fmla="*/ 2954046 h 2974973"/>
                <a:gd name="connsiteX8" fmla="*/ 11514244 w 12344454"/>
                <a:gd name="connsiteY8" fmla="*/ 2965630 h 2974973"/>
                <a:gd name="connsiteX9" fmla="*/ 11439895 w 12344454"/>
                <a:gd name="connsiteY9" fmla="*/ 2961242 h 2974973"/>
                <a:gd name="connsiteX10" fmla="*/ 11428663 w 12344454"/>
                <a:gd name="connsiteY10" fmla="*/ 2962942 h 2974973"/>
                <a:gd name="connsiteX11" fmla="*/ 11282337 w 12344454"/>
                <a:gd name="connsiteY11" fmla="*/ 2955698 h 2974973"/>
                <a:gd name="connsiteX12" fmla="*/ 11233024 w 12344454"/>
                <a:gd name="connsiteY12" fmla="*/ 2949376 h 2974973"/>
                <a:gd name="connsiteX13" fmla="*/ 11179849 w 12344454"/>
                <a:gd name="connsiteY13" fmla="*/ 2946470 h 2974973"/>
                <a:gd name="connsiteX14" fmla="*/ 11173575 w 12344454"/>
                <a:gd name="connsiteY14" fmla="*/ 2946595 h 2974973"/>
                <a:gd name="connsiteX15" fmla="*/ 11144009 w 12344454"/>
                <a:gd name="connsiteY15" fmla="*/ 2954046 h 2974973"/>
                <a:gd name="connsiteX16" fmla="*/ 10922732 w 12344454"/>
                <a:gd name="connsiteY16" fmla="*/ 2950754 h 2974973"/>
                <a:gd name="connsiteX17" fmla="*/ 10910944 w 12344454"/>
                <a:gd name="connsiteY17" fmla="*/ 2949974 h 2974973"/>
                <a:gd name="connsiteX18" fmla="*/ 10865706 w 12344454"/>
                <a:gd name="connsiteY18" fmla="*/ 2954046 h 2974973"/>
                <a:gd name="connsiteX19" fmla="*/ 10598024 w 12344454"/>
                <a:gd name="connsiteY19" fmla="*/ 2967633 h 2974973"/>
                <a:gd name="connsiteX20" fmla="*/ 10588216 w 12344454"/>
                <a:gd name="connsiteY20" fmla="*/ 2966294 h 2974973"/>
                <a:gd name="connsiteX21" fmla="*/ 10585005 w 12344454"/>
                <a:gd name="connsiteY21" fmla="*/ 2966445 h 2974973"/>
                <a:gd name="connsiteX22" fmla="*/ 10475486 w 12344454"/>
                <a:gd name="connsiteY22" fmla="*/ 2957266 h 2974973"/>
                <a:gd name="connsiteX23" fmla="*/ 10455559 w 12344454"/>
                <a:gd name="connsiteY23" fmla="*/ 2955561 h 2974973"/>
                <a:gd name="connsiteX24" fmla="*/ 10397921 w 12344454"/>
                <a:gd name="connsiteY24" fmla="*/ 2954046 h 2974973"/>
                <a:gd name="connsiteX25" fmla="*/ 10214741 w 12344454"/>
                <a:gd name="connsiteY25" fmla="*/ 2953407 h 2974973"/>
                <a:gd name="connsiteX26" fmla="*/ 10208438 w 12344454"/>
                <a:gd name="connsiteY26" fmla="*/ 2954046 h 2974973"/>
                <a:gd name="connsiteX27" fmla="*/ 9989349 w 12344454"/>
                <a:gd name="connsiteY27" fmla="*/ 2954046 h 2974973"/>
                <a:gd name="connsiteX28" fmla="*/ 9915254 w 12344454"/>
                <a:gd name="connsiteY28" fmla="*/ 2955455 h 2974973"/>
                <a:gd name="connsiteX29" fmla="*/ 9828535 w 12344454"/>
                <a:gd name="connsiteY29" fmla="*/ 2945313 h 2974973"/>
                <a:gd name="connsiteX30" fmla="*/ 9789520 w 12344454"/>
                <a:gd name="connsiteY30" fmla="*/ 2944847 h 2974973"/>
                <a:gd name="connsiteX31" fmla="*/ 9557091 w 12344454"/>
                <a:gd name="connsiteY31" fmla="*/ 2954046 h 2974973"/>
                <a:gd name="connsiteX32" fmla="*/ 9379492 w 12344454"/>
                <a:gd name="connsiteY32" fmla="*/ 2963856 h 2974973"/>
                <a:gd name="connsiteX33" fmla="*/ 9346117 w 12344454"/>
                <a:gd name="connsiteY33" fmla="*/ 2963305 h 2974973"/>
                <a:gd name="connsiteX34" fmla="*/ 9306000 w 12344454"/>
                <a:gd name="connsiteY34" fmla="*/ 2970575 h 2974973"/>
                <a:gd name="connsiteX35" fmla="*/ 9128435 w 12344454"/>
                <a:gd name="connsiteY35" fmla="*/ 2962147 h 2974973"/>
                <a:gd name="connsiteX36" fmla="*/ 9085090 w 12344454"/>
                <a:gd name="connsiteY36" fmla="*/ 2953863 h 2974973"/>
                <a:gd name="connsiteX37" fmla="*/ 8964267 w 12344454"/>
                <a:gd name="connsiteY37" fmla="*/ 2948627 h 2974973"/>
                <a:gd name="connsiteX38" fmla="*/ 8929431 w 12344454"/>
                <a:gd name="connsiteY38" fmla="*/ 2954046 h 2974973"/>
                <a:gd name="connsiteX39" fmla="*/ 8643795 w 12344454"/>
                <a:gd name="connsiteY39" fmla="*/ 2964133 h 2974973"/>
                <a:gd name="connsiteX40" fmla="*/ 8593789 w 12344454"/>
                <a:gd name="connsiteY40" fmla="*/ 2960654 h 2974973"/>
                <a:gd name="connsiteX41" fmla="*/ 8565898 w 12344454"/>
                <a:gd name="connsiteY41" fmla="*/ 2967300 h 2974973"/>
                <a:gd name="connsiteX42" fmla="*/ 8297042 w 12344454"/>
                <a:gd name="connsiteY42" fmla="*/ 2962532 h 2974973"/>
                <a:gd name="connsiteX43" fmla="*/ 8203720 w 12344454"/>
                <a:gd name="connsiteY43" fmla="*/ 2957525 h 2974973"/>
                <a:gd name="connsiteX44" fmla="*/ 8201567 w 12344454"/>
                <a:gd name="connsiteY44" fmla="*/ 2957581 h 2974973"/>
                <a:gd name="connsiteX45" fmla="*/ 8092556 w 12344454"/>
                <a:gd name="connsiteY45" fmla="*/ 2952175 h 2974973"/>
                <a:gd name="connsiteX46" fmla="*/ 8023930 w 12344454"/>
                <a:gd name="connsiteY46" fmla="*/ 2949214 h 2974973"/>
                <a:gd name="connsiteX47" fmla="*/ 7970268 w 12344454"/>
                <a:gd name="connsiteY47" fmla="*/ 2948698 h 2974973"/>
                <a:gd name="connsiteX48" fmla="*/ 7869512 w 12344454"/>
                <a:gd name="connsiteY48" fmla="*/ 2954046 h 2974973"/>
                <a:gd name="connsiteX49" fmla="*/ 7763070 w 12344454"/>
                <a:gd name="connsiteY49" fmla="*/ 2961033 h 2974973"/>
                <a:gd name="connsiteX50" fmla="*/ 7710675 w 12344454"/>
                <a:gd name="connsiteY50" fmla="*/ 2958549 h 2974973"/>
                <a:gd name="connsiteX51" fmla="*/ 7661334 w 12344454"/>
                <a:gd name="connsiteY51" fmla="*/ 2961722 h 2974973"/>
                <a:gd name="connsiteX52" fmla="*/ 7477221 w 12344454"/>
                <a:gd name="connsiteY52" fmla="*/ 2955780 h 2974973"/>
                <a:gd name="connsiteX53" fmla="*/ 7452861 w 12344454"/>
                <a:gd name="connsiteY53" fmla="*/ 2954723 h 2974973"/>
                <a:gd name="connsiteX54" fmla="*/ 7434008 w 12344454"/>
                <a:gd name="connsiteY54" fmla="*/ 2954897 h 2974973"/>
                <a:gd name="connsiteX55" fmla="*/ 7427389 w 12344454"/>
                <a:gd name="connsiteY55" fmla="*/ 2954042 h 2974973"/>
                <a:gd name="connsiteX56" fmla="*/ 7307240 w 12344454"/>
                <a:gd name="connsiteY56" fmla="*/ 2953992 h 2974973"/>
                <a:gd name="connsiteX57" fmla="*/ 7306986 w 12344454"/>
                <a:gd name="connsiteY57" fmla="*/ 2954046 h 2974973"/>
                <a:gd name="connsiteX58" fmla="*/ 7218054 w 12344454"/>
                <a:gd name="connsiteY58" fmla="*/ 2960850 h 2974973"/>
                <a:gd name="connsiteX59" fmla="*/ 7102742 w 12344454"/>
                <a:gd name="connsiteY59" fmla="*/ 2954043 h 2974973"/>
                <a:gd name="connsiteX60" fmla="*/ 7093818 w 12344454"/>
                <a:gd name="connsiteY60" fmla="*/ 2954046 h 2974973"/>
                <a:gd name="connsiteX61" fmla="*/ 6874729 w 12344454"/>
                <a:gd name="connsiteY61" fmla="*/ 2954046 h 2974973"/>
                <a:gd name="connsiteX62" fmla="*/ 6842291 w 12344454"/>
                <a:gd name="connsiteY62" fmla="*/ 2954461 h 2974973"/>
                <a:gd name="connsiteX63" fmla="*/ 6838598 w 12344454"/>
                <a:gd name="connsiteY63" fmla="*/ 2954115 h 2974973"/>
                <a:gd name="connsiteX64" fmla="*/ 6786397 w 12344454"/>
                <a:gd name="connsiteY64" fmla="*/ 2960133 h 2974973"/>
                <a:gd name="connsiteX65" fmla="*/ 6247068 w 12344454"/>
                <a:gd name="connsiteY65" fmla="*/ 2954046 h 2974973"/>
                <a:gd name="connsiteX66" fmla="*/ 6219162 w 12344454"/>
                <a:gd name="connsiteY66" fmla="*/ 2960306 h 2974973"/>
                <a:gd name="connsiteX67" fmla="*/ 0 w 12344454"/>
                <a:gd name="connsiteY67" fmla="*/ 2634374 h 2974973"/>
                <a:gd name="connsiteX68" fmla="*/ 136524 w 12344454"/>
                <a:gd name="connsiteY68" fmla="*/ 29356 h 2974973"/>
                <a:gd name="connsiteX69" fmla="*/ 198357 w 12344454"/>
                <a:gd name="connsiteY69" fmla="*/ 36192 h 2974973"/>
                <a:gd name="connsiteX70" fmla="*/ 310432 w 12344454"/>
                <a:gd name="connsiteY70" fmla="*/ 49895 h 2974973"/>
                <a:gd name="connsiteX71" fmla="*/ 319125 w 12344454"/>
                <a:gd name="connsiteY71" fmla="*/ 50098 h 2974973"/>
                <a:gd name="connsiteX72" fmla="*/ 456006 w 12344454"/>
                <a:gd name="connsiteY72" fmla="*/ 41648 h 2974973"/>
                <a:gd name="connsiteX73" fmla="*/ 675095 w 12344454"/>
                <a:gd name="connsiteY73" fmla="*/ 41648 h 2974973"/>
                <a:gd name="connsiteX74" fmla="*/ 1142881 w 12344454"/>
                <a:gd name="connsiteY74" fmla="*/ 41648 h 2974973"/>
                <a:gd name="connsiteX75" fmla="*/ 1258198 w 12344454"/>
                <a:gd name="connsiteY75" fmla="*/ 31208 h 2974973"/>
                <a:gd name="connsiteX76" fmla="*/ 1307579 w 12344454"/>
                <a:gd name="connsiteY76" fmla="*/ 37039 h 2974973"/>
                <a:gd name="connsiteX77" fmla="*/ 1361315 w 12344454"/>
                <a:gd name="connsiteY77" fmla="*/ 13987 h 2974973"/>
                <a:gd name="connsiteX78" fmla="*/ 1471296 w 12344454"/>
                <a:gd name="connsiteY78" fmla="*/ 854 h 2974973"/>
                <a:gd name="connsiteX79" fmla="*/ 1630311 w 12344454"/>
                <a:gd name="connsiteY79" fmla="*/ 31188 h 2974973"/>
                <a:gd name="connsiteX80" fmla="*/ 1656637 w 12344454"/>
                <a:gd name="connsiteY80" fmla="*/ 34841 h 2974973"/>
                <a:gd name="connsiteX81" fmla="*/ 1720573 w 12344454"/>
                <a:gd name="connsiteY81" fmla="*/ 32957 h 2974973"/>
                <a:gd name="connsiteX82" fmla="*/ 2204531 w 12344454"/>
                <a:gd name="connsiteY82" fmla="*/ 40626 h 2974973"/>
                <a:gd name="connsiteX83" fmla="*/ 2357641 w 12344454"/>
                <a:gd name="connsiteY83" fmla="*/ 41346 h 2974973"/>
                <a:gd name="connsiteX84" fmla="*/ 2406190 w 12344454"/>
                <a:gd name="connsiteY84" fmla="*/ 24809 h 2974973"/>
                <a:gd name="connsiteX85" fmla="*/ 2537691 w 12344454"/>
                <a:gd name="connsiteY85" fmla="*/ 31356 h 2974973"/>
                <a:gd name="connsiteX86" fmla="*/ 2579560 w 12344454"/>
                <a:gd name="connsiteY86" fmla="*/ 40002 h 2974973"/>
                <a:gd name="connsiteX87" fmla="*/ 2621374 w 12344454"/>
                <a:gd name="connsiteY87" fmla="*/ 40371 h 2974973"/>
                <a:gd name="connsiteX88" fmla="*/ 2676384 w 12344454"/>
                <a:gd name="connsiteY88" fmla="*/ 41618 h 2974973"/>
                <a:gd name="connsiteX89" fmla="*/ 2700307 w 12344454"/>
                <a:gd name="connsiteY89" fmla="*/ 41626 h 2974973"/>
                <a:gd name="connsiteX90" fmla="*/ 2745835 w 12344454"/>
                <a:gd name="connsiteY90" fmla="*/ 32933 h 2974973"/>
                <a:gd name="connsiteX91" fmla="*/ 2797728 w 12344454"/>
                <a:gd name="connsiteY91" fmla="*/ 32244 h 2974973"/>
                <a:gd name="connsiteX92" fmla="*/ 2893560 w 12344454"/>
                <a:gd name="connsiteY92" fmla="*/ 41741 h 2974973"/>
                <a:gd name="connsiteX93" fmla="*/ 2916739 w 12344454"/>
                <a:gd name="connsiteY93" fmla="*/ 42025 h 2974973"/>
                <a:gd name="connsiteX94" fmla="*/ 2984415 w 12344454"/>
                <a:gd name="connsiteY94" fmla="*/ 41648 h 2974973"/>
                <a:gd name="connsiteX95" fmla="*/ 3059913 w 12344454"/>
                <a:gd name="connsiteY95" fmla="*/ 42584 h 2974973"/>
                <a:gd name="connsiteX96" fmla="*/ 3148222 w 12344454"/>
                <a:gd name="connsiteY96" fmla="*/ 45031 h 2974973"/>
                <a:gd name="connsiteX97" fmla="*/ 3167977 w 12344454"/>
                <a:gd name="connsiteY97" fmla="*/ 41648 h 2974973"/>
                <a:gd name="connsiteX98" fmla="*/ 3470099 w 12344454"/>
                <a:gd name="connsiteY98" fmla="*/ 32674 h 2974973"/>
                <a:gd name="connsiteX99" fmla="*/ 3567907 w 12344454"/>
                <a:gd name="connsiteY99" fmla="*/ 39331 h 2974973"/>
                <a:gd name="connsiteX100" fmla="*/ 3583678 w 12344454"/>
                <a:gd name="connsiteY100" fmla="*/ 39016 h 2974973"/>
                <a:gd name="connsiteX101" fmla="*/ 3680229 w 12344454"/>
                <a:gd name="connsiteY101" fmla="*/ 42750 h 2974973"/>
                <a:gd name="connsiteX102" fmla="*/ 3760110 w 12344454"/>
                <a:gd name="connsiteY102" fmla="*/ 41648 h 2974973"/>
                <a:gd name="connsiteX103" fmla="*/ 3896932 w 12344454"/>
                <a:gd name="connsiteY103" fmla="*/ 38965 h 2974973"/>
                <a:gd name="connsiteX104" fmla="*/ 3998625 w 12344454"/>
                <a:gd name="connsiteY104" fmla="*/ 44641 h 2974973"/>
                <a:gd name="connsiteX105" fmla="*/ 4044334 w 12344454"/>
                <a:gd name="connsiteY105" fmla="*/ 41648 h 2974973"/>
                <a:gd name="connsiteX106" fmla="*/ 4251998 w 12344454"/>
                <a:gd name="connsiteY106" fmla="*/ 34033 h 2974973"/>
                <a:gd name="connsiteX107" fmla="*/ 4363352 w 12344454"/>
                <a:gd name="connsiteY107" fmla="*/ 39528 h 2974973"/>
                <a:gd name="connsiteX108" fmla="*/ 4399269 w 12344454"/>
                <a:gd name="connsiteY108" fmla="*/ 32673 h 2974973"/>
                <a:gd name="connsiteX109" fmla="*/ 4537376 w 12344454"/>
                <a:gd name="connsiteY109" fmla="*/ 40955 h 2974973"/>
                <a:gd name="connsiteX110" fmla="*/ 4541771 w 12344454"/>
                <a:gd name="connsiteY110" fmla="*/ 41479 h 2974973"/>
                <a:gd name="connsiteX111" fmla="*/ 4647022 w 12344454"/>
                <a:gd name="connsiteY111" fmla="*/ 40880 h 2974973"/>
                <a:gd name="connsiteX112" fmla="*/ 4695659 w 12344454"/>
                <a:gd name="connsiteY112" fmla="*/ 41653 h 2974973"/>
                <a:gd name="connsiteX113" fmla="*/ 4695679 w 12344454"/>
                <a:gd name="connsiteY113" fmla="*/ 41648 h 2974973"/>
                <a:gd name="connsiteX114" fmla="*/ 4926417 w 12344454"/>
                <a:gd name="connsiteY114" fmla="*/ 39382 h 2974973"/>
                <a:gd name="connsiteX115" fmla="*/ 4994890 w 12344454"/>
                <a:gd name="connsiteY115" fmla="*/ 43150 h 2974973"/>
                <a:gd name="connsiteX116" fmla="*/ 5104251 w 12344454"/>
                <a:gd name="connsiteY116" fmla="*/ 41648 h 2974973"/>
                <a:gd name="connsiteX117" fmla="*/ 5253233 w 12344454"/>
                <a:gd name="connsiteY117" fmla="*/ 40057 h 2974973"/>
                <a:gd name="connsiteX118" fmla="*/ 5282363 w 12344454"/>
                <a:gd name="connsiteY118" fmla="*/ 42023 h 2974973"/>
                <a:gd name="connsiteX119" fmla="*/ 5287812 w 12344454"/>
                <a:gd name="connsiteY119" fmla="*/ 41648 h 2974973"/>
                <a:gd name="connsiteX120" fmla="*/ 5456104 w 12344454"/>
                <a:gd name="connsiteY120" fmla="*/ 37192 h 2974973"/>
                <a:gd name="connsiteX121" fmla="*/ 5460210 w 12344454"/>
                <a:gd name="connsiteY121" fmla="*/ 40756 h 2974973"/>
                <a:gd name="connsiteX122" fmla="*/ 5501097 w 12344454"/>
                <a:gd name="connsiteY122" fmla="*/ 42051 h 2974973"/>
                <a:gd name="connsiteX123" fmla="*/ 5506901 w 12344454"/>
                <a:gd name="connsiteY123" fmla="*/ 41648 h 2974973"/>
                <a:gd name="connsiteX124" fmla="*/ 5745972 w 12344454"/>
                <a:gd name="connsiteY124" fmla="*/ 39079 h 2974973"/>
                <a:gd name="connsiteX125" fmla="*/ 5878950 w 12344454"/>
                <a:gd name="connsiteY125" fmla="*/ 42507 h 2974973"/>
                <a:gd name="connsiteX126" fmla="*/ 5915473 w 12344454"/>
                <a:gd name="connsiteY126" fmla="*/ 41648 h 2974973"/>
                <a:gd name="connsiteX127" fmla="*/ 6544634 w 12344454"/>
                <a:gd name="connsiteY127" fmla="*/ 44836 h 2974973"/>
                <a:gd name="connsiteX128" fmla="*/ 6558175 w 12344454"/>
                <a:gd name="connsiteY128" fmla="*/ 44632 h 2974973"/>
                <a:gd name="connsiteX129" fmla="*/ 6566820 w 12344454"/>
                <a:gd name="connsiteY129" fmla="*/ 41648 h 2974973"/>
                <a:gd name="connsiteX130" fmla="*/ 6910257 w 12344454"/>
                <a:gd name="connsiteY130" fmla="*/ 41648 h 2974973"/>
                <a:gd name="connsiteX131" fmla="*/ 7175453 w 12344454"/>
                <a:gd name="connsiteY131" fmla="*/ 51033 h 2974973"/>
                <a:gd name="connsiteX132" fmla="*/ 7203087 w 12344454"/>
                <a:gd name="connsiteY132" fmla="*/ 47718 h 2974973"/>
                <a:gd name="connsiteX133" fmla="*/ 7224087 w 12344454"/>
                <a:gd name="connsiteY133" fmla="*/ 41648 h 2974973"/>
                <a:gd name="connsiteX134" fmla="*/ 7940568 w 12344454"/>
                <a:gd name="connsiteY134" fmla="*/ 41648 h 2974973"/>
                <a:gd name="connsiteX135" fmla="*/ 8159658 w 12344454"/>
                <a:gd name="connsiteY135" fmla="*/ 41648 h 2974973"/>
                <a:gd name="connsiteX136" fmla="*/ 8281502 w 12344454"/>
                <a:gd name="connsiteY136" fmla="*/ 35920 h 2974973"/>
                <a:gd name="connsiteX137" fmla="*/ 8314736 w 12344454"/>
                <a:gd name="connsiteY137" fmla="*/ 36952 h 2974973"/>
                <a:gd name="connsiteX138" fmla="*/ 8384636 w 12344454"/>
                <a:gd name="connsiteY138" fmla="*/ 26270 h 2974973"/>
                <a:gd name="connsiteX139" fmla="*/ 8626998 w 12344454"/>
                <a:gd name="connsiteY139" fmla="*/ 33549 h 2974973"/>
                <a:gd name="connsiteX140" fmla="*/ 8784600 w 12344454"/>
                <a:gd name="connsiteY140" fmla="*/ 48615 h 2974973"/>
                <a:gd name="connsiteX141" fmla="*/ 9000487 w 12344454"/>
                <a:gd name="connsiteY141" fmla="*/ 41648 h 2974973"/>
                <a:gd name="connsiteX142" fmla="*/ 9217999 w 12344454"/>
                <a:gd name="connsiteY142" fmla="*/ 29620 h 2974973"/>
                <a:gd name="connsiteX143" fmla="*/ 9297750 w 12344454"/>
                <a:gd name="connsiteY143" fmla="*/ 33256 h 2974973"/>
                <a:gd name="connsiteX144" fmla="*/ 9421129 w 12344454"/>
                <a:gd name="connsiteY144" fmla="*/ 34919 h 2974973"/>
                <a:gd name="connsiteX145" fmla="*/ 9635531 w 12344454"/>
                <a:gd name="connsiteY145" fmla="*/ 41177 h 2974973"/>
                <a:gd name="connsiteX146" fmla="*/ 9721541 w 12344454"/>
                <a:gd name="connsiteY146" fmla="*/ 41374 h 2974973"/>
                <a:gd name="connsiteX147" fmla="*/ 9879127 w 12344454"/>
                <a:gd name="connsiteY147" fmla="*/ 31922 h 2974973"/>
                <a:gd name="connsiteX148" fmla="*/ 10184753 w 12344454"/>
                <a:gd name="connsiteY148" fmla="*/ 41648 h 2974973"/>
                <a:gd name="connsiteX149" fmla="*/ 10469981 w 12344454"/>
                <a:gd name="connsiteY149" fmla="*/ 53888 h 2974973"/>
                <a:gd name="connsiteX150" fmla="*/ 10516327 w 12344454"/>
                <a:gd name="connsiteY150" fmla="*/ 55026 h 2974973"/>
                <a:gd name="connsiteX151" fmla="*/ 10557797 w 12344454"/>
                <a:gd name="connsiteY151" fmla="*/ 41648 h 2974973"/>
                <a:gd name="connsiteX152" fmla="*/ 10779442 w 12344454"/>
                <a:gd name="connsiteY152" fmla="*/ 23086 h 2974973"/>
                <a:gd name="connsiteX153" fmla="*/ 10822788 w 12344454"/>
                <a:gd name="connsiteY153" fmla="*/ 29813 h 2974973"/>
                <a:gd name="connsiteX154" fmla="*/ 10823276 w 12344454"/>
                <a:gd name="connsiteY154" fmla="*/ 29688 h 2974973"/>
                <a:gd name="connsiteX155" fmla="*/ 11041083 w 12344454"/>
                <a:gd name="connsiteY155" fmla="*/ 38143 h 2974973"/>
                <a:gd name="connsiteX156" fmla="*/ 11068057 w 12344454"/>
                <a:gd name="connsiteY156" fmla="*/ 39337 h 2974973"/>
                <a:gd name="connsiteX157" fmla="*/ 11095942 w 12344454"/>
                <a:gd name="connsiteY157" fmla="*/ 37819 h 2974973"/>
                <a:gd name="connsiteX158" fmla="*/ 11159303 w 12344454"/>
                <a:gd name="connsiteY158" fmla="*/ 41025 h 2974973"/>
                <a:gd name="connsiteX159" fmla="*/ 11183927 w 12344454"/>
                <a:gd name="connsiteY159" fmla="*/ 40630 h 2974973"/>
                <a:gd name="connsiteX160" fmla="*/ 11339412 w 12344454"/>
                <a:gd name="connsiteY160" fmla="*/ 41648 h 2974973"/>
                <a:gd name="connsiteX161" fmla="*/ 11509721 w 12344454"/>
                <a:gd name="connsiteY161" fmla="*/ 39825 h 2974973"/>
                <a:gd name="connsiteX162" fmla="*/ 11618518 w 12344454"/>
                <a:gd name="connsiteY162" fmla="*/ 41409 h 2974973"/>
                <a:gd name="connsiteX163" fmla="*/ 11681730 w 12344454"/>
                <a:gd name="connsiteY163" fmla="*/ 22611 h 2974973"/>
                <a:gd name="connsiteX164" fmla="*/ 11836804 w 12344454"/>
                <a:gd name="connsiteY164" fmla="*/ 41648 h 2974973"/>
                <a:gd name="connsiteX165" fmla="*/ 11872185 w 12344454"/>
                <a:gd name="connsiteY165" fmla="*/ 41245 h 2974973"/>
                <a:gd name="connsiteX166" fmla="*/ 11922777 w 12344454"/>
                <a:gd name="connsiteY166" fmla="*/ 45632 h 2974973"/>
                <a:gd name="connsiteX167" fmla="*/ 12146656 w 12344454"/>
                <a:gd name="connsiteY167" fmla="*/ 47809 h 2974973"/>
                <a:gd name="connsiteX168" fmla="*/ 12298255 w 12344454"/>
                <a:gd name="connsiteY168" fmla="*/ 46406 h 2974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</a:cxnLst>
              <a:rect l="l" t="t" r="r" b="b"/>
              <a:pathLst>
                <a:path w="12344454" h="2974973">
                  <a:moveTo>
                    <a:pt x="12344454" y="44645"/>
                  </a:moveTo>
                  <a:lnTo>
                    <a:pt x="12191612" y="2961042"/>
                  </a:lnTo>
                  <a:lnTo>
                    <a:pt x="12078024" y="2953576"/>
                  </a:lnTo>
                  <a:lnTo>
                    <a:pt x="12011146" y="2949424"/>
                  </a:lnTo>
                  <a:lnTo>
                    <a:pt x="11955231" y="2954046"/>
                  </a:lnTo>
                  <a:cubicBezTo>
                    <a:pt x="11901551" y="2960850"/>
                    <a:pt x="11855727" y="2962038"/>
                    <a:pt x="11814625" y="2960547"/>
                  </a:cubicBezTo>
                  <a:lnTo>
                    <a:pt x="11720462" y="2952516"/>
                  </a:lnTo>
                  <a:lnTo>
                    <a:pt x="11706535" y="2954046"/>
                  </a:lnTo>
                  <a:cubicBezTo>
                    <a:pt x="11643920" y="2964469"/>
                    <a:pt x="11579950" y="2967012"/>
                    <a:pt x="11514244" y="2965630"/>
                  </a:cubicBezTo>
                  <a:lnTo>
                    <a:pt x="11439895" y="2961242"/>
                  </a:lnTo>
                  <a:lnTo>
                    <a:pt x="11428663" y="2962942"/>
                  </a:lnTo>
                  <a:cubicBezTo>
                    <a:pt x="11372560" y="2967843"/>
                    <a:pt x="11324318" y="2961926"/>
                    <a:pt x="11282337" y="2955698"/>
                  </a:cubicBezTo>
                  <a:lnTo>
                    <a:pt x="11233024" y="2949376"/>
                  </a:lnTo>
                  <a:lnTo>
                    <a:pt x="11179849" y="2946470"/>
                  </a:lnTo>
                  <a:lnTo>
                    <a:pt x="11173575" y="2946595"/>
                  </a:lnTo>
                  <a:cubicBezTo>
                    <a:pt x="11163222" y="2947816"/>
                    <a:pt x="11153386" y="2950170"/>
                    <a:pt x="11144009" y="2954046"/>
                  </a:cubicBezTo>
                  <a:cubicBezTo>
                    <a:pt x="11106501" y="2969551"/>
                    <a:pt x="11016719" y="2959604"/>
                    <a:pt x="10922732" y="2950754"/>
                  </a:cubicBezTo>
                  <a:lnTo>
                    <a:pt x="10910944" y="2949974"/>
                  </a:lnTo>
                  <a:lnTo>
                    <a:pt x="10865706" y="2954046"/>
                  </a:lnTo>
                  <a:cubicBezTo>
                    <a:pt x="10706589" y="2975398"/>
                    <a:pt x="10646675" y="2973780"/>
                    <a:pt x="10598024" y="2967633"/>
                  </a:cubicBezTo>
                  <a:lnTo>
                    <a:pt x="10588216" y="2966294"/>
                  </a:lnTo>
                  <a:lnTo>
                    <a:pt x="10585005" y="2966445"/>
                  </a:lnTo>
                  <a:cubicBezTo>
                    <a:pt x="10551453" y="2965872"/>
                    <a:pt x="10514851" y="2961703"/>
                    <a:pt x="10475486" y="2957266"/>
                  </a:cubicBezTo>
                  <a:lnTo>
                    <a:pt x="10455559" y="2955561"/>
                  </a:lnTo>
                  <a:lnTo>
                    <a:pt x="10397921" y="2954046"/>
                  </a:lnTo>
                  <a:lnTo>
                    <a:pt x="10214741" y="2953407"/>
                  </a:lnTo>
                  <a:lnTo>
                    <a:pt x="10208438" y="2954046"/>
                  </a:lnTo>
                  <a:cubicBezTo>
                    <a:pt x="10011366" y="2985249"/>
                    <a:pt x="10036831" y="2929519"/>
                    <a:pt x="9989349" y="2954046"/>
                  </a:cubicBezTo>
                  <a:cubicBezTo>
                    <a:pt x="9977478" y="2960178"/>
                    <a:pt x="9951627" y="2959271"/>
                    <a:pt x="9915254" y="2955455"/>
                  </a:cubicBezTo>
                  <a:lnTo>
                    <a:pt x="9828535" y="2945313"/>
                  </a:lnTo>
                  <a:lnTo>
                    <a:pt x="9789520" y="2944847"/>
                  </a:lnTo>
                  <a:cubicBezTo>
                    <a:pt x="9713723" y="2945465"/>
                    <a:pt x="9635984" y="2948055"/>
                    <a:pt x="9557091" y="2954046"/>
                  </a:cubicBezTo>
                  <a:cubicBezTo>
                    <a:pt x="9478200" y="2960037"/>
                    <a:pt x="9422238" y="2962899"/>
                    <a:pt x="9379492" y="2963856"/>
                  </a:cubicBezTo>
                  <a:lnTo>
                    <a:pt x="9346117" y="2963305"/>
                  </a:lnTo>
                  <a:lnTo>
                    <a:pt x="9306000" y="2970575"/>
                  </a:lnTo>
                  <a:cubicBezTo>
                    <a:pt x="9225288" y="2980414"/>
                    <a:pt x="9173591" y="2972040"/>
                    <a:pt x="9128435" y="2962147"/>
                  </a:cubicBezTo>
                  <a:lnTo>
                    <a:pt x="9085090" y="2953863"/>
                  </a:lnTo>
                  <a:lnTo>
                    <a:pt x="8964267" y="2948627"/>
                  </a:lnTo>
                  <a:lnTo>
                    <a:pt x="8929431" y="2954046"/>
                  </a:lnTo>
                  <a:cubicBezTo>
                    <a:pt x="8839213" y="2975027"/>
                    <a:pt x="8743243" y="2971261"/>
                    <a:pt x="8643795" y="2964133"/>
                  </a:cubicBezTo>
                  <a:lnTo>
                    <a:pt x="8593789" y="2960654"/>
                  </a:lnTo>
                  <a:lnTo>
                    <a:pt x="8565898" y="2967300"/>
                  </a:lnTo>
                  <a:cubicBezTo>
                    <a:pt x="8500703" y="2975480"/>
                    <a:pt x="8407866" y="2969801"/>
                    <a:pt x="8297042" y="2962532"/>
                  </a:cubicBezTo>
                  <a:lnTo>
                    <a:pt x="8203720" y="2957525"/>
                  </a:lnTo>
                  <a:lnTo>
                    <a:pt x="8201567" y="2957581"/>
                  </a:lnTo>
                  <a:cubicBezTo>
                    <a:pt x="8161961" y="2956720"/>
                    <a:pt x="8126806" y="2954370"/>
                    <a:pt x="8092556" y="2952175"/>
                  </a:cubicBezTo>
                  <a:lnTo>
                    <a:pt x="8023930" y="2949214"/>
                  </a:lnTo>
                  <a:lnTo>
                    <a:pt x="7970268" y="2948698"/>
                  </a:lnTo>
                  <a:lnTo>
                    <a:pt x="7869512" y="2954046"/>
                  </a:lnTo>
                  <a:cubicBezTo>
                    <a:pt x="7824682" y="2959058"/>
                    <a:pt x="7790967" y="2960911"/>
                    <a:pt x="7763070" y="2961033"/>
                  </a:cubicBezTo>
                  <a:lnTo>
                    <a:pt x="7710675" y="2958549"/>
                  </a:lnTo>
                  <a:lnTo>
                    <a:pt x="7661334" y="2961722"/>
                  </a:lnTo>
                  <a:cubicBezTo>
                    <a:pt x="7497151" y="2970467"/>
                    <a:pt x="7494897" y="2960552"/>
                    <a:pt x="7477221" y="2955780"/>
                  </a:cubicBezTo>
                  <a:lnTo>
                    <a:pt x="7452861" y="2954723"/>
                  </a:lnTo>
                  <a:lnTo>
                    <a:pt x="7434008" y="2954897"/>
                  </a:lnTo>
                  <a:lnTo>
                    <a:pt x="7427389" y="2954042"/>
                  </a:lnTo>
                  <a:lnTo>
                    <a:pt x="7307240" y="2953992"/>
                  </a:lnTo>
                  <a:lnTo>
                    <a:pt x="7306986" y="2954046"/>
                  </a:lnTo>
                  <a:cubicBezTo>
                    <a:pt x="7287831" y="2960379"/>
                    <a:pt x="7256343" y="2961819"/>
                    <a:pt x="7218054" y="2960850"/>
                  </a:cubicBezTo>
                  <a:lnTo>
                    <a:pt x="7102742" y="2954043"/>
                  </a:lnTo>
                  <a:lnTo>
                    <a:pt x="7093818" y="2954046"/>
                  </a:lnTo>
                  <a:cubicBezTo>
                    <a:pt x="6965854" y="2959263"/>
                    <a:pt x="6930258" y="2943282"/>
                    <a:pt x="6874729" y="2954046"/>
                  </a:cubicBezTo>
                  <a:cubicBezTo>
                    <a:pt x="6867788" y="2955391"/>
                    <a:pt x="6856832" y="2955381"/>
                    <a:pt x="6842291" y="2954461"/>
                  </a:cubicBezTo>
                  <a:lnTo>
                    <a:pt x="6838598" y="2954115"/>
                  </a:lnTo>
                  <a:lnTo>
                    <a:pt x="6786397" y="2960133"/>
                  </a:lnTo>
                  <a:cubicBezTo>
                    <a:pt x="6644247" y="2965370"/>
                    <a:pt x="6381371" y="2914787"/>
                    <a:pt x="6247068" y="2954046"/>
                  </a:cubicBezTo>
                  <a:lnTo>
                    <a:pt x="6219162" y="2960306"/>
                  </a:lnTo>
                  <a:lnTo>
                    <a:pt x="0" y="2634374"/>
                  </a:lnTo>
                  <a:lnTo>
                    <a:pt x="136524" y="29356"/>
                  </a:lnTo>
                  <a:lnTo>
                    <a:pt x="198357" y="36192"/>
                  </a:lnTo>
                  <a:lnTo>
                    <a:pt x="310432" y="49895"/>
                  </a:lnTo>
                  <a:lnTo>
                    <a:pt x="319125" y="50098"/>
                  </a:lnTo>
                  <a:cubicBezTo>
                    <a:pt x="362579" y="49647"/>
                    <a:pt x="408220" y="47306"/>
                    <a:pt x="456006" y="41648"/>
                  </a:cubicBezTo>
                  <a:cubicBezTo>
                    <a:pt x="650863" y="1239"/>
                    <a:pt x="616130" y="49352"/>
                    <a:pt x="675095" y="41648"/>
                  </a:cubicBezTo>
                  <a:cubicBezTo>
                    <a:pt x="734060" y="33944"/>
                    <a:pt x="930367" y="72889"/>
                    <a:pt x="1142881" y="41648"/>
                  </a:cubicBezTo>
                  <a:cubicBezTo>
                    <a:pt x="1196010" y="33838"/>
                    <a:pt x="1232458" y="31150"/>
                    <a:pt x="1258198" y="31208"/>
                  </a:cubicBezTo>
                  <a:lnTo>
                    <a:pt x="1307579" y="37039"/>
                  </a:lnTo>
                  <a:lnTo>
                    <a:pt x="1361315" y="13987"/>
                  </a:lnTo>
                  <a:cubicBezTo>
                    <a:pt x="1401578" y="1056"/>
                    <a:pt x="1437009" y="-1679"/>
                    <a:pt x="1471296" y="854"/>
                  </a:cubicBezTo>
                  <a:cubicBezTo>
                    <a:pt x="1522727" y="4655"/>
                    <a:pt x="1571583" y="20310"/>
                    <a:pt x="1630311" y="31188"/>
                  </a:cubicBezTo>
                  <a:lnTo>
                    <a:pt x="1656637" y="34841"/>
                  </a:lnTo>
                  <a:lnTo>
                    <a:pt x="1720573" y="32957"/>
                  </a:lnTo>
                  <a:cubicBezTo>
                    <a:pt x="1850473" y="31650"/>
                    <a:pt x="2040034" y="37615"/>
                    <a:pt x="2204531" y="40626"/>
                  </a:cubicBezTo>
                  <a:lnTo>
                    <a:pt x="2357641" y="41346"/>
                  </a:lnTo>
                  <a:lnTo>
                    <a:pt x="2406190" y="24809"/>
                  </a:lnTo>
                  <a:cubicBezTo>
                    <a:pt x="2453872" y="14487"/>
                    <a:pt x="2496646" y="21956"/>
                    <a:pt x="2537691" y="31356"/>
                  </a:cubicBezTo>
                  <a:lnTo>
                    <a:pt x="2579560" y="40002"/>
                  </a:lnTo>
                  <a:lnTo>
                    <a:pt x="2621374" y="40371"/>
                  </a:lnTo>
                  <a:cubicBezTo>
                    <a:pt x="2639368" y="40783"/>
                    <a:pt x="2655049" y="41302"/>
                    <a:pt x="2676384" y="41618"/>
                  </a:cubicBezTo>
                  <a:lnTo>
                    <a:pt x="2700307" y="41626"/>
                  </a:lnTo>
                  <a:lnTo>
                    <a:pt x="2745835" y="32933"/>
                  </a:lnTo>
                  <a:cubicBezTo>
                    <a:pt x="2762163" y="31519"/>
                    <a:pt x="2779533" y="31443"/>
                    <a:pt x="2797728" y="32244"/>
                  </a:cubicBezTo>
                  <a:lnTo>
                    <a:pt x="2893560" y="41741"/>
                  </a:lnTo>
                  <a:lnTo>
                    <a:pt x="2916739" y="42025"/>
                  </a:lnTo>
                  <a:cubicBezTo>
                    <a:pt x="2944853" y="42550"/>
                    <a:pt x="2959010" y="42949"/>
                    <a:pt x="2984415" y="41648"/>
                  </a:cubicBezTo>
                  <a:cubicBezTo>
                    <a:pt x="2997116" y="40998"/>
                    <a:pt x="3024248" y="41576"/>
                    <a:pt x="3059913" y="42584"/>
                  </a:cubicBezTo>
                  <a:lnTo>
                    <a:pt x="3148222" y="45031"/>
                  </a:lnTo>
                  <a:lnTo>
                    <a:pt x="3167977" y="41648"/>
                  </a:lnTo>
                  <a:cubicBezTo>
                    <a:pt x="3249418" y="20476"/>
                    <a:pt x="3360768" y="25080"/>
                    <a:pt x="3470099" y="32674"/>
                  </a:cubicBezTo>
                  <a:lnTo>
                    <a:pt x="3567907" y="39331"/>
                  </a:lnTo>
                  <a:lnTo>
                    <a:pt x="3583678" y="39016"/>
                  </a:lnTo>
                  <a:lnTo>
                    <a:pt x="3680229" y="42750"/>
                  </a:lnTo>
                  <a:lnTo>
                    <a:pt x="3760110" y="41648"/>
                  </a:lnTo>
                  <a:cubicBezTo>
                    <a:pt x="3796793" y="37045"/>
                    <a:pt x="3844320" y="37003"/>
                    <a:pt x="3896932" y="38965"/>
                  </a:cubicBezTo>
                  <a:lnTo>
                    <a:pt x="3998625" y="44641"/>
                  </a:lnTo>
                  <a:lnTo>
                    <a:pt x="4044334" y="41648"/>
                  </a:lnTo>
                  <a:cubicBezTo>
                    <a:pt x="4108781" y="29317"/>
                    <a:pt x="4176018" y="30405"/>
                    <a:pt x="4251998" y="34033"/>
                  </a:cubicBezTo>
                  <a:lnTo>
                    <a:pt x="4363352" y="39528"/>
                  </a:lnTo>
                  <a:lnTo>
                    <a:pt x="4399269" y="32673"/>
                  </a:lnTo>
                  <a:cubicBezTo>
                    <a:pt x="4446302" y="27871"/>
                    <a:pt x="4493097" y="34348"/>
                    <a:pt x="4537376" y="40955"/>
                  </a:cubicBezTo>
                  <a:lnTo>
                    <a:pt x="4541771" y="41479"/>
                  </a:lnTo>
                  <a:lnTo>
                    <a:pt x="4647022" y="40880"/>
                  </a:lnTo>
                  <a:lnTo>
                    <a:pt x="4695659" y="41653"/>
                  </a:lnTo>
                  <a:lnTo>
                    <a:pt x="4695679" y="41648"/>
                  </a:lnTo>
                  <a:cubicBezTo>
                    <a:pt x="4740375" y="24492"/>
                    <a:pt x="4822508" y="31559"/>
                    <a:pt x="4926417" y="39382"/>
                  </a:cubicBezTo>
                  <a:lnTo>
                    <a:pt x="4994890" y="43150"/>
                  </a:lnTo>
                  <a:lnTo>
                    <a:pt x="5104251" y="41648"/>
                  </a:lnTo>
                  <a:cubicBezTo>
                    <a:pt x="5178032" y="39747"/>
                    <a:pt x="5224279" y="39515"/>
                    <a:pt x="5253233" y="40057"/>
                  </a:cubicBezTo>
                  <a:lnTo>
                    <a:pt x="5282363" y="42023"/>
                  </a:lnTo>
                  <a:lnTo>
                    <a:pt x="5287812" y="41648"/>
                  </a:lnTo>
                  <a:cubicBezTo>
                    <a:pt x="5419613" y="27513"/>
                    <a:pt x="5447650" y="31610"/>
                    <a:pt x="5456104" y="37192"/>
                  </a:cubicBezTo>
                  <a:lnTo>
                    <a:pt x="5460210" y="40756"/>
                  </a:lnTo>
                  <a:lnTo>
                    <a:pt x="5501097" y="42051"/>
                  </a:lnTo>
                  <a:lnTo>
                    <a:pt x="5506901" y="41648"/>
                  </a:lnTo>
                  <a:cubicBezTo>
                    <a:pt x="5560373" y="33455"/>
                    <a:pt x="5643673" y="35838"/>
                    <a:pt x="5745972" y="39079"/>
                  </a:cubicBezTo>
                  <a:lnTo>
                    <a:pt x="5878950" y="42507"/>
                  </a:lnTo>
                  <a:lnTo>
                    <a:pt x="5915473" y="41648"/>
                  </a:lnTo>
                  <a:cubicBezTo>
                    <a:pt x="6137308" y="30100"/>
                    <a:pt x="6336848" y="43011"/>
                    <a:pt x="6544634" y="44836"/>
                  </a:cubicBezTo>
                  <a:lnTo>
                    <a:pt x="6558175" y="44632"/>
                  </a:lnTo>
                  <a:lnTo>
                    <a:pt x="6566820" y="41648"/>
                  </a:lnTo>
                  <a:cubicBezTo>
                    <a:pt x="6677198" y="-9207"/>
                    <a:pt x="6741676" y="42263"/>
                    <a:pt x="6910257" y="41648"/>
                  </a:cubicBezTo>
                  <a:cubicBezTo>
                    <a:pt x="7036693" y="41187"/>
                    <a:pt x="7102277" y="54046"/>
                    <a:pt x="7175453" y="51033"/>
                  </a:cubicBezTo>
                  <a:lnTo>
                    <a:pt x="7203087" y="47718"/>
                  </a:lnTo>
                  <a:lnTo>
                    <a:pt x="7224087" y="41648"/>
                  </a:lnTo>
                  <a:cubicBezTo>
                    <a:pt x="7341282" y="-2348"/>
                    <a:pt x="7763032" y="53283"/>
                    <a:pt x="7940568" y="41648"/>
                  </a:cubicBezTo>
                  <a:cubicBezTo>
                    <a:pt x="8118104" y="30013"/>
                    <a:pt x="8093771" y="63638"/>
                    <a:pt x="8159658" y="41648"/>
                  </a:cubicBezTo>
                  <a:cubicBezTo>
                    <a:pt x="8176130" y="36151"/>
                    <a:pt x="8220326" y="34979"/>
                    <a:pt x="8281502" y="35920"/>
                  </a:cubicBezTo>
                  <a:lnTo>
                    <a:pt x="8314736" y="36952"/>
                  </a:lnTo>
                  <a:lnTo>
                    <a:pt x="8384636" y="26270"/>
                  </a:lnTo>
                  <a:cubicBezTo>
                    <a:pt x="8477771" y="17034"/>
                    <a:pt x="8550955" y="24532"/>
                    <a:pt x="8626998" y="33549"/>
                  </a:cubicBezTo>
                  <a:lnTo>
                    <a:pt x="8784600" y="48615"/>
                  </a:lnTo>
                  <a:lnTo>
                    <a:pt x="9000487" y="41648"/>
                  </a:lnTo>
                  <a:cubicBezTo>
                    <a:pt x="9083299" y="32325"/>
                    <a:pt x="9154293" y="29311"/>
                    <a:pt x="9217999" y="29620"/>
                  </a:cubicBezTo>
                  <a:lnTo>
                    <a:pt x="9297750" y="33256"/>
                  </a:lnTo>
                  <a:lnTo>
                    <a:pt x="9421129" y="34919"/>
                  </a:lnTo>
                  <a:cubicBezTo>
                    <a:pt x="9493088" y="36953"/>
                    <a:pt x="9565027" y="39547"/>
                    <a:pt x="9635531" y="41177"/>
                  </a:cubicBezTo>
                  <a:lnTo>
                    <a:pt x="9721541" y="41374"/>
                  </a:lnTo>
                  <a:lnTo>
                    <a:pt x="9879127" y="31922"/>
                  </a:lnTo>
                  <a:cubicBezTo>
                    <a:pt x="10022403" y="30527"/>
                    <a:pt x="10112844" y="49039"/>
                    <a:pt x="10184753" y="41648"/>
                  </a:cubicBezTo>
                  <a:cubicBezTo>
                    <a:pt x="10232693" y="36721"/>
                    <a:pt x="10349531" y="47344"/>
                    <a:pt x="10469981" y="53888"/>
                  </a:cubicBezTo>
                  <a:lnTo>
                    <a:pt x="10516327" y="55026"/>
                  </a:lnTo>
                  <a:lnTo>
                    <a:pt x="10557797" y="41648"/>
                  </a:lnTo>
                  <a:cubicBezTo>
                    <a:pt x="10633895" y="5386"/>
                    <a:pt x="10704627" y="11142"/>
                    <a:pt x="10779442" y="23086"/>
                  </a:cubicBezTo>
                  <a:lnTo>
                    <a:pt x="10822788" y="29813"/>
                  </a:lnTo>
                  <a:lnTo>
                    <a:pt x="10823276" y="29688"/>
                  </a:lnTo>
                  <a:cubicBezTo>
                    <a:pt x="10899903" y="15907"/>
                    <a:pt x="10972982" y="30530"/>
                    <a:pt x="11041083" y="38143"/>
                  </a:cubicBezTo>
                  <a:lnTo>
                    <a:pt x="11068057" y="39337"/>
                  </a:lnTo>
                  <a:lnTo>
                    <a:pt x="11095942" y="37819"/>
                  </a:lnTo>
                  <a:lnTo>
                    <a:pt x="11159303" y="41025"/>
                  </a:lnTo>
                  <a:lnTo>
                    <a:pt x="11183927" y="40630"/>
                  </a:lnTo>
                  <a:cubicBezTo>
                    <a:pt x="11236997" y="42230"/>
                    <a:pt x="11266057" y="49402"/>
                    <a:pt x="11339412" y="41648"/>
                  </a:cubicBezTo>
                  <a:cubicBezTo>
                    <a:pt x="11363864" y="39064"/>
                    <a:pt x="11425918" y="38899"/>
                    <a:pt x="11509721" y="39825"/>
                  </a:cubicBezTo>
                  <a:lnTo>
                    <a:pt x="11618518" y="41409"/>
                  </a:lnTo>
                  <a:lnTo>
                    <a:pt x="11681730" y="22611"/>
                  </a:lnTo>
                  <a:cubicBezTo>
                    <a:pt x="11808013" y="-7968"/>
                    <a:pt x="11783580" y="50853"/>
                    <a:pt x="11836804" y="41648"/>
                  </a:cubicBezTo>
                  <a:cubicBezTo>
                    <a:pt x="11844407" y="40333"/>
                    <a:pt x="11856499" y="40344"/>
                    <a:pt x="11872185" y="41245"/>
                  </a:cubicBezTo>
                  <a:lnTo>
                    <a:pt x="11922777" y="45632"/>
                  </a:lnTo>
                  <a:lnTo>
                    <a:pt x="12146656" y="47809"/>
                  </a:lnTo>
                  <a:cubicBezTo>
                    <a:pt x="12200341" y="47790"/>
                    <a:pt x="12251534" y="47378"/>
                    <a:pt x="12298255" y="46406"/>
                  </a:cubicBezTo>
                  <a:close/>
                </a:path>
              </a:pathLst>
            </a:custGeom>
            <a:solidFill>
              <a:schemeClr val="accent4"/>
            </a:solidFill>
            <a:ln w="25400" cmpd="sng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61" name="任意多边形: 形状 60">
              <a:extLst>
                <a:ext uri="{FF2B5EF4-FFF2-40B4-BE49-F238E27FC236}">
                  <a16:creationId xmlns:a16="http://schemas.microsoft.com/office/drawing/2014/main" id="{ABF6992D-A90F-4BB5-BB3A-CBD8A2BCF3F3}"/>
                </a:ext>
              </a:extLst>
            </p:cNvPr>
            <p:cNvSpPr/>
            <p:nvPr/>
          </p:nvSpPr>
          <p:spPr>
            <a:xfrm rot="120000">
              <a:off x="-115393" y="4531563"/>
              <a:ext cx="12323994" cy="2339370"/>
            </a:xfrm>
            <a:custGeom>
              <a:avLst/>
              <a:gdLst>
                <a:gd name="connsiteX0" fmla="*/ 0 w 12268796"/>
                <a:gd name="connsiteY0" fmla="*/ 22248 h 2339370"/>
                <a:gd name="connsiteX1" fmla="*/ 123486 w 12268796"/>
                <a:gd name="connsiteY1" fmla="*/ 21409 h 2339370"/>
                <a:gd name="connsiteX2" fmla="*/ 357329 w 12268796"/>
                <a:gd name="connsiteY2" fmla="*/ 29069 h 2339370"/>
                <a:gd name="connsiteX3" fmla="*/ 470731 w 12268796"/>
                <a:gd name="connsiteY3" fmla="*/ 22876 h 2339370"/>
                <a:gd name="connsiteX4" fmla="*/ 786643 w 12268796"/>
                <a:gd name="connsiteY4" fmla="*/ 22876 h 2339370"/>
                <a:gd name="connsiteX5" fmla="*/ 828873 w 12268796"/>
                <a:gd name="connsiteY5" fmla="*/ 23556 h 2339370"/>
                <a:gd name="connsiteX6" fmla="*/ 841585 w 12268796"/>
                <a:gd name="connsiteY6" fmla="*/ 22876 h 2339370"/>
                <a:gd name="connsiteX7" fmla="*/ 1028640 w 12268796"/>
                <a:gd name="connsiteY7" fmla="*/ 12840 h 2339370"/>
                <a:gd name="connsiteX8" fmla="*/ 1192082 w 12268796"/>
                <a:gd name="connsiteY8" fmla="*/ 19173 h 2339370"/>
                <a:gd name="connsiteX9" fmla="*/ 1228677 w 12268796"/>
                <a:gd name="connsiteY9" fmla="*/ 18495 h 2339370"/>
                <a:gd name="connsiteX10" fmla="*/ 1349791 w 12268796"/>
                <a:gd name="connsiteY10" fmla="*/ 22876 h 2339370"/>
                <a:gd name="connsiteX11" fmla="*/ 1521233 w 12268796"/>
                <a:gd name="connsiteY11" fmla="*/ 28174 h 2339370"/>
                <a:gd name="connsiteX12" fmla="*/ 1615713 w 12268796"/>
                <a:gd name="connsiteY12" fmla="*/ 24709 h 2339370"/>
                <a:gd name="connsiteX13" fmla="*/ 1651967 w 12268796"/>
                <a:gd name="connsiteY13" fmla="*/ 22876 h 2339370"/>
                <a:gd name="connsiteX14" fmla="*/ 1994616 w 12268796"/>
                <a:gd name="connsiteY14" fmla="*/ 19903 h 2339370"/>
                <a:gd name="connsiteX15" fmla="*/ 2060047 w 12268796"/>
                <a:gd name="connsiteY15" fmla="*/ 21911 h 2339370"/>
                <a:gd name="connsiteX16" fmla="*/ 2133804 w 12268796"/>
                <a:gd name="connsiteY16" fmla="*/ 21004 h 2339370"/>
                <a:gd name="connsiteX17" fmla="*/ 2649657 w 12268796"/>
                <a:gd name="connsiteY17" fmla="*/ 9899 h 2339370"/>
                <a:gd name="connsiteX18" fmla="*/ 2825307 w 12268796"/>
                <a:gd name="connsiteY18" fmla="*/ 18469 h 2339370"/>
                <a:gd name="connsiteX19" fmla="*/ 2918369 w 12268796"/>
                <a:gd name="connsiteY19" fmla="*/ 9753 h 2339370"/>
                <a:gd name="connsiteX20" fmla="*/ 3341411 w 12268796"/>
                <a:gd name="connsiteY20" fmla="*/ 22876 h 2339370"/>
                <a:gd name="connsiteX21" fmla="*/ 3354742 w 12268796"/>
                <a:gd name="connsiteY21" fmla="*/ 22937 h 2339370"/>
                <a:gd name="connsiteX22" fmla="*/ 3355145 w 12268796"/>
                <a:gd name="connsiteY22" fmla="*/ 22876 h 2339370"/>
                <a:gd name="connsiteX23" fmla="*/ 3671057 w 12268796"/>
                <a:gd name="connsiteY23" fmla="*/ 22876 h 2339370"/>
                <a:gd name="connsiteX24" fmla="*/ 3779494 w 12268796"/>
                <a:gd name="connsiteY24" fmla="*/ 27425 h 2339370"/>
                <a:gd name="connsiteX25" fmla="*/ 3968471 w 12268796"/>
                <a:gd name="connsiteY25" fmla="*/ 28548 h 2339370"/>
                <a:gd name="connsiteX26" fmla="*/ 4151792 w 12268796"/>
                <a:gd name="connsiteY26" fmla="*/ 22876 h 2339370"/>
                <a:gd name="connsiteX27" fmla="*/ 4310232 w 12268796"/>
                <a:gd name="connsiteY27" fmla="*/ 17786 h 2339370"/>
                <a:gd name="connsiteX28" fmla="*/ 4386746 w 12268796"/>
                <a:gd name="connsiteY28" fmla="*/ 12664 h 2339370"/>
                <a:gd name="connsiteX29" fmla="*/ 4920969 w 12268796"/>
                <a:gd name="connsiteY29" fmla="*/ 22876 h 2339370"/>
                <a:gd name="connsiteX30" fmla="*/ 5193058 w 12268796"/>
                <a:gd name="connsiteY30" fmla="*/ 11138 h 2339370"/>
                <a:gd name="connsiteX31" fmla="*/ 5237859 w 12268796"/>
                <a:gd name="connsiteY31" fmla="*/ 11525 h 2339370"/>
                <a:gd name="connsiteX32" fmla="*/ 5398212 w 12268796"/>
                <a:gd name="connsiteY32" fmla="*/ 4100 h 2339370"/>
                <a:gd name="connsiteX33" fmla="*/ 5896176 w 12268796"/>
                <a:gd name="connsiteY33" fmla="*/ 22876 h 2339370"/>
                <a:gd name="connsiteX34" fmla="*/ 5950953 w 12268796"/>
                <a:gd name="connsiteY34" fmla="*/ 28164 h 2339370"/>
                <a:gd name="connsiteX35" fmla="*/ 6018800 w 12268796"/>
                <a:gd name="connsiteY35" fmla="*/ 26311 h 2339370"/>
                <a:gd name="connsiteX36" fmla="*/ 6170882 w 12268796"/>
                <a:gd name="connsiteY36" fmla="*/ 22876 h 2339370"/>
                <a:gd name="connsiteX37" fmla="*/ 6362218 w 12268796"/>
                <a:gd name="connsiteY37" fmla="*/ 23571 h 2339370"/>
                <a:gd name="connsiteX38" fmla="*/ 6457174 w 12268796"/>
                <a:gd name="connsiteY38" fmla="*/ 23041 h 2339370"/>
                <a:gd name="connsiteX39" fmla="*/ 6459323 w 12268796"/>
                <a:gd name="connsiteY39" fmla="*/ 22876 h 2339370"/>
                <a:gd name="connsiteX40" fmla="*/ 7146088 w 12268796"/>
                <a:gd name="connsiteY40" fmla="*/ 22876 h 2339370"/>
                <a:gd name="connsiteX41" fmla="*/ 7149773 w 12268796"/>
                <a:gd name="connsiteY41" fmla="*/ 23316 h 2339370"/>
                <a:gd name="connsiteX42" fmla="*/ 7173559 w 12268796"/>
                <a:gd name="connsiteY42" fmla="*/ 22876 h 2339370"/>
                <a:gd name="connsiteX43" fmla="*/ 7352824 w 12268796"/>
                <a:gd name="connsiteY43" fmla="*/ 24460 h 2339370"/>
                <a:gd name="connsiteX44" fmla="*/ 7504749 w 12268796"/>
                <a:gd name="connsiteY44" fmla="*/ 31629 h 2339370"/>
                <a:gd name="connsiteX45" fmla="*/ 7585618 w 12268796"/>
                <a:gd name="connsiteY45" fmla="*/ 22876 h 2339370"/>
                <a:gd name="connsiteX46" fmla="*/ 8010474 w 12268796"/>
                <a:gd name="connsiteY46" fmla="*/ 25344 h 2339370"/>
                <a:gd name="connsiteX47" fmla="*/ 8092981 w 12268796"/>
                <a:gd name="connsiteY47" fmla="*/ 23872 h 2339370"/>
                <a:gd name="connsiteX48" fmla="*/ 8107559 w 12268796"/>
                <a:gd name="connsiteY48" fmla="*/ 22876 h 2339370"/>
                <a:gd name="connsiteX49" fmla="*/ 8512109 w 12268796"/>
                <a:gd name="connsiteY49" fmla="*/ 554 h 2339370"/>
                <a:gd name="connsiteX50" fmla="*/ 8594527 w 12268796"/>
                <a:gd name="connsiteY50" fmla="*/ 8839 h 2339370"/>
                <a:gd name="connsiteX51" fmla="*/ 8603060 w 12268796"/>
                <a:gd name="connsiteY51" fmla="*/ 10411 h 2339370"/>
                <a:gd name="connsiteX52" fmla="*/ 8653820 w 12268796"/>
                <a:gd name="connsiteY52" fmla="*/ 10740 h 2339370"/>
                <a:gd name="connsiteX53" fmla="*/ 8835530 w 12268796"/>
                <a:gd name="connsiteY53" fmla="*/ 22876 h 2339370"/>
                <a:gd name="connsiteX54" fmla="*/ 8914661 w 12268796"/>
                <a:gd name="connsiteY54" fmla="*/ 28848 h 2339370"/>
                <a:gd name="connsiteX55" fmla="*/ 9035662 w 12268796"/>
                <a:gd name="connsiteY55" fmla="*/ 27218 h 2339370"/>
                <a:gd name="connsiteX56" fmla="*/ 9481090 w 12268796"/>
                <a:gd name="connsiteY56" fmla="*/ 22876 h 2339370"/>
                <a:gd name="connsiteX57" fmla="*/ 9511728 w 12268796"/>
                <a:gd name="connsiteY57" fmla="*/ 23897 h 2339370"/>
                <a:gd name="connsiteX58" fmla="*/ 9522296 w 12268796"/>
                <a:gd name="connsiteY58" fmla="*/ 22876 h 2339370"/>
                <a:gd name="connsiteX59" fmla="*/ 9739930 w 12268796"/>
                <a:gd name="connsiteY59" fmla="*/ 20276 h 2339370"/>
                <a:gd name="connsiteX60" fmla="*/ 9791619 w 12268796"/>
                <a:gd name="connsiteY60" fmla="*/ 23097 h 2339370"/>
                <a:gd name="connsiteX61" fmla="*/ 9797002 w 12268796"/>
                <a:gd name="connsiteY61" fmla="*/ 22876 h 2339370"/>
                <a:gd name="connsiteX62" fmla="*/ 10486487 w 12268796"/>
                <a:gd name="connsiteY62" fmla="*/ 5766 h 2339370"/>
                <a:gd name="connsiteX63" fmla="*/ 10688055 w 12268796"/>
                <a:gd name="connsiteY63" fmla="*/ 19871 h 2339370"/>
                <a:gd name="connsiteX64" fmla="*/ 10757633 w 12268796"/>
                <a:gd name="connsiteY64" fmla="*/ 14573 h 2339370"/>
                <a:gd name="connsiteX65" fmla="*/ 10964502 w 12268796"/>
                <a:gd name="connsiteY65" fmla="*/ 22876 h 2339370"/>
                <a:gd name="connsiteX66" fmla="*/ 11459111 w 12268796"/>
                <a:gd name="connsiteY66" fmla="*/ 15495 h 2339370"/>
                <a:gd name="connsiteX67" fmla="*/ 11529506 w 12268796"/>
                <a:gd name="connsiteY67" fmla="*/ 18199 h 2339370"/>
                <a:gd name="connsiteX68" fmla="*/ 11542172 w 12268796"/>
                <a:gd name="connsiteY68" fmla="*/ 18105 h 2339370"/>
                <a:gd name="connsiteX69" fmla="*/ 11665003 w 12268796"/>
                <a:gd name="connsiteY69" fmla="*/ 22876 h 2339370"/>
                <a:gd name="connsiteX70" fmla="*/ 11743697 w 12268796"/>
                <a:gd name="connsiteY70" fmla="*/ 27840 h 2339370"/>
                <a:gd name="connsiteX71" fmla="*/ 11802433 w 12268796"/>
                <a:gd name="connsiteY71" fmla="*/ 30995 h 2339370"/>
                <a:gd name="connsiteX72" fmla="*/ 12122954 w 12268796"/>
                <a:gd name="connsiteY72" fmla="*/ 30591 h 2339370"/>
                <a:gd name="connsiteX73" fmla="*/ 12199582 w 12268796"/>
                <a:gd name="connsiteY73" fmla="*/ 26553 h 2339370"/>
                <a:gd name="connsiteX74" fmla="*/ 12268796 w 12268796"/>
                <a:gd name="connsiteY74" fmla="*/ 2008574 h 2339370"/>
                <a:gd name="connsiteX75" fmla="*/ 2915104 w 12268796"/>
                <a:gd name="connsiteY75" fmla="*/ 2335212 h 2339370"/>
                <a:gd name="connsiteX76" fmla="*/ 2750792 w 12268796"/>
                <a:gd name="connsiteY76" fmla="*/ 2329783 h 2339370"/>
                <a:gd name="connsiteX77" fmla="*/ 2690410 w 12268796"/>
                <a:gd name="connsiteY77" fmla="*/ 2328254 h 2339370"/>
                <a:gd name="connsiteX78" fmla="*/ 2585969 w 12268796"/>
                <a:gd name="connsiteY78" fmla="*/ 2329783 h 2339370"/>
                <a:gd name="connsiteX79" fmla="*/ 2445426 w 12268796"/>
                <a:gd name="connsiteY79" fmla="*/ 2329600 h 2339370"/>
                <a:gd name="connsiteX80" fmla="*/ 2434881 w 12268796"/>
                <a:gd name="connsiteY80" fmla="*/ 2329783 h 2339370"/>
                <a:gd name="connsiteX81" fmla="*/ 2326036 w 12268796"/>
                <a:gd name="connsiteY81" fmla="*/ 2326052 h 2339370"/>
                <a:gd name="connsiteX82" fmla="*/ 2323338 w 12268796"/>
                <a:gd name="connsiteY82" fmla="*/ 2325998 h 2339370"/>
                <a:gd name="connsiteX83" fmla="*/ 2248175 w 12268796"/>
                <a:gd name="connsiteY83" fmla="*/ 2324920 h 2339370"/>
                <a:gd name="connsiteX84" fmla="*/ 2146438 w 12268796"/>
                <a:gd name="connsiteY84" fmla="*/ 2329783 h 2339370"/>
                <a:gd name="connsiteX85" fmla="*/ 1741279 w 12268796"/>
                <a:gd name="connsiteY85" fmla="*/ 2331978 h 2339370"/>
                <a:gd name="connsiteX86" fmla="*/ 1703016 w 12268796"/>
                <a:gd name="connsiteY86" fmla="*/ 2331459 h 2339370"/>
                <a:gd name="connsiteX87" fmla="*/ 1490230 w 12268796"/>
                <a:gd name="connsiteY87" fmla="*/ 2339368 h 2339370"/>
                <a:gd name="connsiteX88" fmla="*/ 1354824 w 12268796"/>
                <a:gd name="connsiteY88" fmla="*/ 2337083 h 2339370"/>
                <a:gd name="connsiteX89" fmla="*/ 1194637 w 12268796"/>
                <a:gd name="connsiteY89" fmla="*/ 2330199 h 2339370"/>
                <a:gd name="connsiteX90" fmla="*/ 987452 w 12268796"/>
                <a:gd name="connsiteY90" fmla="*/ 2335035 h 2339370"/>
                <a:gd name="connsiteX91" fmla="*/ 525673 w 12268796"/>
                <a:gd name="connsiteY91" fmla="*/ 2329783 h 2339370"/>
                <a:gd name="connsiteX92" fmla="*/ 505195 w 12268796"/>
                <a:gd name="connsiteY92" fmla="*/ 2329118 h 2339370"/>
                <a:gd name="connsiteX93" fmla="*/ 498202 w 12268796"/>
                <a:gd name="connsiteY93" fmla="*/ 2329783 h 2339370"/>
                <a:gd name="connsiteX94" fmla="*/ 226506 w 12268796"/>
                <a:gd name="connsiteY94" fmla="*/ 2332763 h 2339370"/>
                <a:gd name="connsiteX95" fmla="*/ 121041 w 12268796"/>
                <a:gd name="connsiteY95" fmla="*/ 2327691 h 2339370"/>
                <a:gd name="connsiteX96" fmla="*/ 80540 w 12268796"/>
                <a:gd name="connsiteY96" fmla="*/ 2328598 h 2339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12268796" h="2339370">
                  <a:moveTo>
                    <a:pt x="0" y="22248"/>
                  </a:moveTo>
                  <a:lnTo>
                    <a:pt x="123486" y="21409"/>
                  </a:lnTo>
                  <a:lnTo>
                    <a:pt x="357329" y="29069"/>
                  </a:lnTo>
                  <a:lnTo>
                    <a:pt x="470731" y="22876"/>
                  </a:lnTo>
                  <a:cubicBezTo>
                    <a:pt x="741782" y="-1448"/>
                    <a:pt x="644327" y="13387"/>
                    <a:pt x="786643" y="22876"/>
                  </a:cubicBezTo>
                  <a:lnTo>
                    <a:pt x="828873" y="23556"/>
                  </a:lnTo>
                  <a:lnTo>
                    <a:pt x="841585" y="22876"/>
                  </a:lnTo>
                  <a:cubicBezTo>
                    <a:pt x="904227" y="14828"/>
                    <a:pt x="966074" y="12380"/>
                    <a:pt x="1028640" y="12840"/>
                  </a:cubicBezTo>
                  <a:lnTo>
                    <a:pt x="1192082" y="19173"/>
                  </a:lnTo>
                  <a:lnTo>
                    <a:pt x="1228677" y="18495"/>
                  </a:lnTo>
                  <a:cubicBezTo>
                    <a:pt x="1276258" y="18388"/>
                    <a:pt x="1318304" y="19489"/>
                    <a:pt x="1349791" y="22876"/>
                  </a:cubicBezTo>
                  <a:cubicBezTo>
                    <a:pt x="1412767" y="29650"/>
                    <a:pt x="1469247" y="29795"/>
                    <a:pt x="1521233" y="28174"/>
                  </a:cubicBezTo>
                  <a:lnTo>
                    <a:pt x="1615713" y="24709"/>
                  </a:lnTo>
                  <a:lnTo>
                    <a:pt x="1651967" y="22876"/>
                  </a:lnTo>
                  <a:cubicBezTo>
                    <a:pt x="1893437" y="3976"/>
                    <a:pt x="1921964" y="14188"/>
                    <a:pt x="1994616" y="19903"/>
                  </a:cubicBezTo>
                  <a:lnTo>
                    <a:pt x="2060047" y="21911"/>
                  </a:lnTo>
                  <a:lnTo>
                    <a:pt x="2133804" y="21004"/>
                  </a:lnTo>
                  <a:cubicBezTo>
                    <a:pt x="2269616" y="16470"/>
                    <a:pt x="2463279" y="7833"/>
                    <a:pt x="2649657" y="9899"/>
                  </a:cubicBezTo>
                  <a:lnTo>
                    <a:pt x="2825307" y="18469"/>
                  </a:lnTo>
                  <a:lnTo>
                    <a:pt x="2918369" y="9753"/>
                  </a:lnTo>
                  <a:cubicBezTo>
                    <a:pt x="3065507" y="5949"/>
                    <a:pt x="3226933" y="25160"/>
                    <a:pt x="3341411" y="22876"/>
                  </a:cubicBezTo>
                  <a:lnTo>
                    <a:pt x="3354742" y="22937"/>
                  </a:lnTo>
                  <a:lnTo>
                    <a:pt x="3355145" y="22876"/>
                  </a:lnTo>
                  <a:cubicBezTo>
                    <a:pt x="3453833" y="10917"/>
                    <a:pt x="3556214" y="20724"/>
                    <a:pt x="3671057" y="22876"/>
                  </a:cubicBezTo>
                  <a:lnTo>
                    <a:pt x="3779494" y="27425"/>
                  </a:lnTo>
                  <a:lnTo>
                    <a:pt x="3968471" y="28548"/>
                  </a:lnTo>
                  <a:cubicBezTo>
                    <a:pt x="4041204" y="28108"/>
                    <a:pt x="4105473" y="26491"/>
                    <a:pt x="4151792" y="22876"/>
                  </a:cubicBezTo>
                  <a:lnTo>
                    <a:pt x="4310232" y="17786"/>
                  </a:lnTo>
                  <a:lnTo>
                    <a:pt x="4386746" y="12664"/>
                  </a:lnTo>
                  <a:cubicBezTo>
                    <a:pt x="4564108" y="11081"/>
                    <a:pt x="4797492" y="30159"/>
                    <a:pt x="4920969" y="22876"/>
                  </a:cubicBezTo>
                  <a:cubicBezTo>
                    <a:pt x="5003288" y="18021"/>
                    <a:pt x="5096592" y="12623"/>
                    <a:pt x="5193058" y="11138"/>
                  </a:cubicBezTo>
                  <a:lnTo>
                    <a:pt x="5237859" y="11525"/>
                  </a:lnTo>
                  <a:lnTo>
                    <a:pt x="5398212" y="4100"/>
                  </a:lnTo>
                  <a:cubicBezTo>
                    <a:pt x="5541173" y="-432"/>
                    <a:pt x="5694455" y="1295"/>
                    <a:pt x="5896176" y="22876"/>
                  </a:cubicBezTo>
                  <a:lnTo>
                    <a:pt x="5950953" y="28164"/>
                  </a:lnTo>
                  <a:lnTo>
                    <a:pt x="6018800" y="26311"/>
                  </a:lnTo>
                  <a:cubicBezTo>
                    <a:pt x="6076289" y="24580"/>
                    <a:pt x="6128521" y="23112"/>
                    <a:pt x="6170882" y="22876"/>
                  </a:cubicBezTo>
                  <a:cubicBezTo>
                    <a:pt x="6255604" y="22404"/>
                    <a:pt x="6314475" y="23103"/>
                    <a:pt x="6362218" y="23571"/>
                  </a:cubicBezTo>
                  <a:lnTo>
                    <a:pt x="6457174" y="23041"/>
                  </a:lnTo>
                  <a:lnTo>
                    <a:pt x="6459323" y="22876"/>
                  </a:lnTo>
                  <a:cubicBezTo>
                    <a:pt x="6667811" y="15545"/>
                    <a:pt x="6967356" y="-8814"/>
                    <a:pt x="7146088" y="22876"/>
                  </a:cubicBezTo>
                  <a:lnTo>
                    <a:pt x="7149773" y="23316"/>
                  </a:lnTo>
                  <a:lnTo>
                    <a:pt x="7173559" y="22876"/>
                  </a:lnTo>
                  <a:cubicBezTo>
                    <a:pt x="7230800" y="20533"/>
                    <a:pt x="7289677" y="21823"/>
                    <a:pt x="7352824" y="24460"/>
                  </a:cubicBezTo>
                  <a:lnTo>
                    <a:pt x="7504749" y="31629"/>
                  </a:lnTo>
                  <a:lnTo>
                    <a:pt x="7585618" y="22876"/>
                  </a:lnTo>
                  <a:cubicBezTo>
                    <a:pt x="7673129" y="12948"/>
                    <a:pt x="7857200" y="23685"/>
                    <a:pt x="8010474" y="25344"/>
                  </a:cubicBezTo>
                  <a:lnTo>
                    <a:pt x="8092981" y="23872"/>
                  </a:lnTo>
                  <a:lnTo>
                    <a:pt x="8107559" y="22876"/>
                  </a:lnTo>
                  <a:cubicBezTo>
                    <a:pt x="8332511" y="3187"/>
                    <a:pt x="8442806" y="-1849"/>
                    <a:pt x="8512109" y="554"/>
                  </a:cubicBezTo>
                  <a:cubicBezTo>
                    <a:pt x="8546760" y="1756"/>
                    <a:pt x="8571163" y="4819"/>
                    <a:pt x="8594527" y="8839"/>
                  </a:cubicBezTo>
                  <a:lnTo>
                    <a:pt x="8603060" y="10411"/>
                  </a:lnTo>
                  <a:lnTo>
                    <a:pt x="8653820" y="10740"/>
                  </a:lnTo>
                  <a:cubicBezTo>
                    <a:pt x="8716589" y="12730"/>
                    <a:pt x="8778263" y="16539"/>
                    <a:pt x="8835530" y="22876"/>
                  </a:cubicBezTo>
                  <a:lnTo>
                    <a:pt x="8914661" y="28848"/>
                  </a:lnTo>
                  <a:lnTo>
                    <a:pt x="9035662" y="27218"/>
                  </a:lnTo>
                  <a:cubicBezTo>
                    <a:pt x="9194353" y="23629"/>
                    <a:pt x="9366457" y="18592"/>
                    <a:pt x="9481090" y="22876"/>
                  </a:cubicBezTo>
                  <a:lnTo>
                    <a:pt x="9511728" y="23897"/>
                  </a:lnTo>
                  <a:lnTo>
                    <a:pt x="9522296" y="22876"/>
                  </a:lnTo>
                  <a:cubicBezTo>
                    <a:pt x="9593957" y="11574"/>
                    <a:pt x="9666588" y="15492"/>
                    <a:pt x="9739930" y="20276"/>
                  </a:cubicBezTo>
                  <a:lnTo>
                    <a:pt x="9791619" y="23097"/>
                  </a:lnTo>
                  <a:lnTo>
                    <a:pt x="9797002" y="22876"/>
                  </a:lnTo>
                  <a:cubicBezTo>
                    <a:pt x="9898791" y="19575"/>
                    <a:pt x="10216388" y="-762"/>
                    <a:pt x="10486487" y="5766"/>
                  </a:cubicBezTo>
                  <a:lnTo>
                    <a:pt x="10688055" y="19871"/>
                  </a:lnTo>
                  <a:lnTo>
                    <a:pt x="10757633" y="14573"/>
                  </a:lnTo>
                  <a:cubicBezTo>
                    <a:pt x="10851777" y="14140"/>
                    <a:pt x="10906098" y="32214"/>
                    <a:pt x="10964502" y="22876"/>
                  </a:cubicBezTo>
                  <a:cubicBezTo>
                    <a:pt x="11022906" y="13538"/>
                    <a:pt x="11252276" y="10700"/>
                    <a:pt x="11459111" y="15495"/>
                  </a:cubicBezTo>
                  <a:lnTo>
                    <a:pt x="11529506" y="18199"/>
                  </a:lnTo>
                  <a:lnTo>
                    <a:pt x="11542172" y="18105"/>
                  </a:lnTo>
                  <a:cubicBezTo>
                    <a:pt x="11583043" y="18630"/>
                    <a:pt x="11624018" y="20101"/>
                    <a:pt x="11665003" y="22876"/>
                  </a:cubicBezTo>
                  <a:lnTo>
                    <a:pt x="11743697" y="27840"/>
                  </a:lnTo>
                  <a:lnTo>
                    <a:pt x="11802433" y="30995"/>
                  </a:lnTo>
                  <a:cubicBezTo>
                    <a:pt x="11905248" y="35513"/>
                    <a:pt x="11992855" y="36152"/>
                    <a:pt x="12122954" y="30591"/>
                  </a:cubicBezTo>
                  <a:lnTo>
                    <a:pt x="12199582" y="26553"/>
                  </a:lnTo>
                  <a:lnTo>
                    <a:pt x="12268796" y="2008574"/>
                  </a:lnTo>
                  <a:lnTo>
                    <a:pt x="2915104" y="2335212"/>
                  </a:lnTo>
                  <a:lnTo>
                    <a:pt x="2750792" y="2329783"/>
                  </a:lnTo>
                  <a:lnTo>
                    <a:pt x="2690410" y="2328254"/>
                  </a:lnTo>
                  <a:lnTo>
                    <a:pt x="2585969" y="2329783"/>
                  </a:lnTo>
                  <a:lnTo>
                    <a:pt x="2445426" y="2329600"/>
                  </a:lnTo>
                  <a:lnTo>
                    <a:pt x="2434881" y="2329783"/>
                  </a:lnTo>
                  <a:lnTo>
                    <a:pt x="2326036" y="2326052"/>
                  </a:lnTo>
                  <a:lnTo>
                    <a:pt x="2323338" y="2325998"/>
                  </a:lnTo>
                  <a:lnTo>
                    <a:pt x="2248175" y="2324920"/>
                  </a:lnTo>
                  <a:lnTo>
                    <a:pt x="2146438" y="2329783"/>
                  </a:lnTo>
                  <a:cubicBezTo>
                    <a:pt x="2054715" y="2336579"/>
                    <a:pt x="1908304" y="2334644"/>
                    <a:pt x="1741279" y="2331978"/>
                  </a:cubicBezTo>
                  <a:lnTo>
                    <a:pt x="1703016" y="2331459"/>
                  </a:lnTo>
                  <a:lnTo>
                    <a:pt x="1490230" y="2339368"/>
                  </a:lnTo>
                  <a:cubicBezTo>
                    <a:pt x="1448325" y="2339417"/>
                    <a:pt x="1404445" y="2338668"/>
                    <a:pt x="1354824" y="2337083"/>
                  </a:cubicBezTo>
                  <a:lnTo>
                    <a:pt x="1194637" y="2330199"/>
                  </a:lnTo>
                  <a:lnTo>
                    <a:pt x="987452" y="2335035"/>
                  </a:lnTo>
                  <a:cubicBezTo>
                    <a:pt x="794115" y="2339435"/>
                    <a:pt x="681845" y="2340381"/>
                    <a:pt x="525673" y="2329783"/>
                  </a:cubicBezTo>
                  <a:lnTo>
                    <a:pt x="505195" y="2329118"/>
                  </a:lnTo>
                  <a:lnTo>
                    <a:pt x="498202" y="2329783"/>
                  </a:lnTo>
                  <a:cubicBezTo>
                    <a:pt x="414537" y="2343528"/>
                    <a:pt x="324457" y="2338642"/>
                    <a:pt x="226506" y="2332763"/>
                  </a:cubicBezTo>
                  <a:lnTo>
                    <a:pt x="121041" y="2327691"/>
                  </a:lnTo>
                  <a:lnTo>
                    <a:pt x="80540" y="2328598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25400" cmpd="sng">
              <a:solidFill>
                <a:schemeClr val="tx1"/>
              </a:solidFill>
              <a:prstDash val="sysDash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12438564"/>
                        <a:gd name="connsiteY0" fmla="*/ 22248 h 2339370"/>
                        <a:gd name="connsiteX1" fmla="*/ 125194 w 12438564"/>
                        <a:gd name="connsiteY1" fmla="*/ 21409 h 2339370"/>
                        <a:gd name="connsiteX2" fmla="*/ 362273 w 12438564"/>
                        <a:gd name="connsiteY2" fmla="*/ 29069 h 2339370"/>
                        <a:gd name="connsiteX3" fmla="*/ 477244 w 12438564"/>
                        <a:gd name="connsiteY3" fmla="*/ 22876 h 2339370"/>
                        <a:gd name="connsiteX4" fmla="*/ 797528 w 12438564"/>
                        <a:gd name="connsiteY4" fmla="*/ 22876 h 2339370"/>
                        <a:gd name="connsiteX5" fmla="*/ 840342 w 12438564"/>
                        <a:gd name="connsiteY5" fmla="*/ 23556 h 2339370"/>
                        <a:gd name="connsiteX6" fmla="*/ 853230 w 12438564"/>
                        <a:gd name="connsiteY6" fmla="*/ 22876 h 2339370"/>
                        <a:gd name="connsiteX7" fmla="*/ 1042873 w 12438564"/>
                        <a:gd name="connsiteY7" fmla="*/ 12840 h 2339370"/>
                        <a:gd name="connsiteX8" fmla="*/ 1208577 w 12438564"/>
                        <a:gd name="connsiteY8" fmla="*/ 19173 h 2339370"/>
                        <a:gd name="connsiteX9" fmla="*/ 1245678 w 12438564"/>
                        <a:gd name="connsiteY9" fmla="*/ 18495 h 2339370"/>
                        <a:gd name="connsiteX10" fmla="*/ 1368468 w 12438564"/>
                        <a:gd name="connsiteY10" fmla="*/ 22876 h 2339370"/>
                        <a:gd name="connsiteX11" fmla="*/ 1542282 w 12438564"/>
                        <a:gd name="connsiteY11" fmla="*/ 28174 h 2339370"/>
                        <a:gd name="connsiteX12" fmla="*/ 1638070 w 12438564"/>
                        <a:gd name="connsiteY12" fmla="*/ 24709 h 2339370"/>
                        <a:gd name="connsiteX13" fmla="*/ 1674825 w 12438564"/>
                        <a:gd name="connsiteY13" fmla="*/ 22876 h 2339370"/>
                        <a:gd name="connsiteX14" fmla="*/ 2022216 w 12438564"/>
                        <a:gd name="connsiteY14" fmla="*/ 19903 h 2339370"/>
                        <a:gd name="connsiteX15" fmla="*/ 2088552 w 12438564"/>
                        <a:gd name="connsiteY15" fmla="*/ 21911 h 2339370"/>
                        <a:gd name="connsiteX16" fmla="*/ 2163330 w 12438564"/>
                        <a:gd name="connsiteY16" fmla="*/ 21004 h 2339370"/>
                        <a:gd name="connsiteX17" fmla="*/ 2686321 w 12438564"/>
                        <a:gd name="connsiteY17" fmla="*/ 9899 h 2339370"/>
                        <a:gd name="connsiteX18" fmla="*/ 2864401 w 12438564"/>
                        <a:gd name="connsiteY18" fmla="*/ 18469 h 2339370"/>
                        <a:gd name="connsiteX19" fmla="*/ 2958751 w 12438564"/>
                        <a:gd name="connsiteY19" fmla="*/ 9753 h 2339370"/>
                        <a:gd name="connsiteX20" fmla="*/ 3387647 w 12438564"/>
                        <a:gd name="connsiteY20" fmla="*/ 22876 h 2339370"/>
                        <a:gd name="connsiteX21" fmla="*/ 3401162 w 12438564"/>
                        <a:gd name="connsiteY21" fmla="*/ 22937 h 2339370"/>
                        <a:gd name="connsiteX22" fmla="*/ 3401571 w 12438564"/>
                        <a:gd name="connsiteY22" fmla="*/ 22876 h 2339370"/>
                        <a:gd name="connsiteX23" fmla="*/ 3721854 w 12438564"/>
                        <a:gd name="connsiteY23" fmla="*/ 22876 h 2339370"/>
                        <a:gd name="connsiteX24" fmla="*/ 3831792 w 12438564"/>
                        <a:gd name="connsiteY24" fmla="*/ 27425 h 2339370"/>
                        <a:gd name="connsiteX25" fmla="*/ 4023384 w 12438564"/>
                        <a:gd name="connsiteY25" fmla="*/ 28548 h 2339370"/>
                        <a:gd name="connsiteX26" fmla="*/ 4209241 w 12438564"/>
                        <a:gd name="connsiteY26" fmla="*/ 22876 h 2339370"/>
                        <a:gd name="connsiteX27" fmla="*/ 4369874 w 12438564"/>
                        <a:gd name="connsiteY27" fmla="*/ 17786 h 2339370"/>
                        <a:gd name="connsiteX28" fmla="*/ 4447447 w 12438564"/>
                        <a:gd name="connsiteY28" fmla="*/ 12664 h 2339370"/>
                        <a:gd name="connsiteX29" fmla="*/ 4989062 w 12438564"/>
                        <a:gd name="connsiteY29" fmla="*/ 22876 h 2339370"/>
                        <a:gd name="connsiteX30" fmla="*/ 5264916 w 12438564"/>
                        <a:gd name="connsiteY30" fmla="*/ 11138 h 2339370"/>
                        <a:gd name="connsiteX31" fmla="*/ 5310337 w 12438564"/>
                        <a:gd name="connsiteY31" fmla="*/ 11525 h 2339370"/>
                        <a:gd name="connsiteX32" fmla="*/ 5472909 w 12438564"/>
                        <a:gd name="connsiteY32" fmla="*/ 4100 h 2339370"/>
                        <a:gd name="connsiteX33" fmla="*/ 5977763 w 12438564"/>
                        <a:gd name="connsiteY33" fmla="*/ 22876 h 2339370"/>
                        <a:gd name="connsiteX34" fmla="*/ 6033298 w 12438564"/>
                        <a:gd name="connsiteY34" fmla="*/ 28164 h 2339370"/>
                        <a:gd name="connsiteX35" fmla="*/ 6102084 w 12438564"/>
                        <a:gd name="connsiteY35" fmla="*/ 26311 h 2339370"/>
                        <a:gd name="connsiteX36" fmla="*/ 6256270 w 12438564"/>
                        <a:gd name="connsiteY36" fmla="*/ 22876 h 2339370"/>
                        <a:gd name="connsiteX37" fmla="*/ 6450254 w 12438564"/>
                        <a:gd name="connsiteY37" fmla="*/ 23571 h 2339370"/>
                        <a:gd name="connsiteX38" fmla="*/ 6546524 w 12438564"/>
                        <a:gd name="connsiteY38" fmla="*/ 23041 h 2339370"/>
                        <a:gd name="connsiteX39" fmla="*/ 6548703 w 12438564"/>
                        <a:gd name="connsiteY39" fmla="*/ 22876 h 2339370"/>
                        <a:gd name="connsiteX40" fmla="*/ 7244971 w 12438564"/>
                        <a:gd name="connsiteY40" fmla="*/ 22876 h 2339370"/>
                        <a:gd name="connsiteX41" fmla="*/ 7248707 w 12438564"/>
                        <a:gd name="connsiteY41" fmla="*/ 23316 h 2339370"/>
                        <a:gd name="connsiteX42" fmla="*/ 7272822 w 12438564"/>
                        <a:gd name="connsiteY42" fmla="*/ 22876 h 2339370"/>
                        <a:gd name="connsiteX43" fmla="*/ 7454567 w 12438564"/>
                        <a:gd name="connsiteY43" fmla="*/ 24460 h 2339370"/>
                        <a:gd name="connsiteX44" fmla="*/ 7608595 w 12438564"/>
                        <a:gd name="connsiteY44" fmla="*/ 31629 h 2339370"/>
                        <a:gd name="connsiteX45" fmla="*/ 7690583 w 12438564"/>
                        <a:gd name="connsiteY45" fmla="*/ 22876 h 2339370"/>
                        <a:gd name="connsiteX46" fmla="*/ 8121317 w 12438564"/>
                        <a:gd name="connsiteY46" fmla="*/ 25344 h 2339370"/>
                        <a:gd name="connsiteX47" fmla="*/ 8204966 w 12438564"/>
                        <a:gd name="connsiteY47" fmla="*/ 23872 h 2339370"/>
                        <a:gd name="connsiteX48" fmla="*/ 8219746 w 12438564"/>
                        <a:gd name="connsiteY48" fmla="*/ 22876 h 2339370"/>
                        <a:gd name="connsiteX49" fmla="*/ 8629894 w 12438564"/>
                        <a:gd name="connsiteY49" fmla="*/ 554 h 2339370"/>
                        <a:gd name="connsiteX50" fmla="*/ 8713452 w 12438564"/>
                        <a:gd name="connsiteY50" fmla="*/ 8839 h 2339370"/>
                        <a:gd name="connsiteX51" fmla="*/ 8722103 w 12438564"/>
                        <a:gd name="connsiteY51" fmla="*/ 10411 h 2339370"/>
                        <a:gd name="connsiteX52" fmla="*/ 8773566 w 12438564"/>
                        <a:gd name="connsiteY52" fmla="*/ 10740 h 2339370"/>
                        <a:gd name="connsiteX53" fmla="*/ 8957790 w 12438564"/>
                        <a:gd name="connsiteY53" fmla="*/ 22876 h 2339370"/>
                        <a:gd name="connsiteX54" fmla="*/ 9038016 w 12438564"/>
                        <a:gd name="connsiteY54" fmla="*/ 28848 h 2339370"/>
                        <a:gd name="connsiteX55" fmla="*/ 9160691 w 12438564"/>
                        <a:gd name="connsiteY55" fmla="*/ 27218 h 2339370"/>
                        <a:gd name="connsiteX56" fmla="*/ 9612283 w 12438564"/>
                        <a:gd name="connsiteY56" fmla="*/ 22876 h 2339370"/>
                        <a:gd name="connsiteX57" fmla="*/ 9643345 w 12438564"/>
                        <a:gd name="connsiteY57" fmla="*/ 23897 h 2339370"/>
                        <a:gd name="connsiteX58" fmla="*/ 9654059 w 12438564"/>
                        <a:gd name="connsiteY58" fmla="*/ 22876 h 2339370"/>
                        <a:gd name="connsiteX59" fmla="*/ 9874705 w 12438564"/>
                        <a:gd name="connsiteY59" fmla="*/ 20276 h 2339370"/>
                        <a:gd name="connsiteX60" fmla="*/ 9927109 w 12438564"/>
                        <a:gd name="connsiteY60" fmla="*/ 23097 h 2339370"/>
                        <a:gd name="connsiteX61" fmla="*/ 9932566 w 12438564"/>
                        <a:gd name="connsiteY61" fmla="*/ 22876 h 2339370"/>
                        <a:gd name="connsiteX62" fmla="*/ 10631592 w 12438564"/>
                        <a:gd name="connsiteY62" fmla="*/ 5766 h 2339370"/>
                        <a:gd name="connsiteX63" fmla="*/ 10835949 w 12438564"/>
                        <a:gd name="connsiteY63" fmla="*/ 19871 h 2339370"/>
                        <a:gd name="connsiteX64" fmla="*/ 10906490 w 12438564"/>
                        <a:gd name="connsiteY64" fmla="*/ 14573 h 2339370"/>
                        <a:gd name="connsiteX65" fmla="*/ 11116221 w 12438564"/>
                        <a:gd name="connsiteY65" fmla="*/ 22876 h 2339370"/>
                        <a:gd name="connsiteX66" fmla="*/ 11617675 w 12438564"/>
                        <a:gd name="connsiteY66" fmla="*/ 15495 h 2339370"/>
                        <a:gd name="connsiteX67" fmla="*/ 11689044 w 12438564"/>
                        <a:gd name="connsiteY67" fmla="*/ 18199 h 2339370"/>
                        <a:gd name="connsiteX68" fmla="*/ 11701885 w 12438564"/>
                        <a:gd name="connsiteY68" fmla="*/ 18105 h 2339370"/>
                        <a:gd name="connsiteX69" fmla="*/ 11826416 w 12438564"/>
                        <a:gd name="connsiteY69" fmla="*/ 22876 h 2339370"/>
                        <a:gd name="connsiteX70" fmla="*/ 11906199 w 12438564"/>
                        <a:gd name="connsiteY70" fmla="*/ 27840 h 2339370"/>
                        <a:gd name="connsiteX71" fmla="*/ 11965747 w 12438564"/>
                        <a:gd name="connsiteY71" fmla="*/ 30995 h 2339370"/>
                        <a:gd name="connsiteX72" fmla="*/ 12290703 w 12438564"/>
                        <a:gd name="connsiteY72" fmla="*/ 30591 h 2339370"/>
                        <a:gd name="connsiteX73" fmla="*/ 12368392 w 12438564"/>
                        <a:gd name="connsiteY73" fmla="*/ 26553 h 2339370"/>
                        <a:gd name="connsiteX74" fmla="*/ 12384532 w 12438564"/>
                        <a:gd name="connsiteY74" fmla="*/ 482418 h 2339370"/>
                        <a:gd name="connsiteX75" fmla="*/ 12400671 w 12438564"/>
                        <a:gd name="connsiteY75" fmla="*/ 938283 h 2339370"/>
                        <a:gd name="connsiteX76" fmla="*/ 12416811 w 12438564"/>
                        <a:gd name="connsiteY76" fmla="*/ 1394147 h 2339370"/>
                        <a:gd name="connsiteX77" fmla="*/ 12438564 w 12438564"/>
                        <a:gd name="connsiteY77" fmla="*/ 2008574 h 2339370"/>
                        <a:gd name="connsiteX78" fmla="*/ 12035531 w 12438564"/>
                        <a:gd name="connsiteY78" fmla="*/ 2022456 h 2339370"/>
                        <a:gd name="connsiteX79" fmla="*/ 11442836 w 12438564"/>
                        <a:gd name="connsiteY79" fmla="*/ 2042871 h 2339370"/>
                        <a:gd name="connsiteX80" fmla="*/ 11039803 w 12438564"/>
                        <a:gd name="connsiteY80" fmla="*/ 2056753 h 2339370"/>
                        <a:gd name="connsiteX81" fmla="*/ 10541939 w 12438564"/>
                        <a:gd name="connsiteY81" fmla="*/ 2073902 h 2339370"/>
                        <a:gd name="connsiteX82" fmla="*/ 9759582 w 12438564"/>
                        <a:gd name="connsiteY82" fmla="*/ 2100849 h 2339370"/>
                        <a:gd name="connsiteX83" fmla="*/ 9261718 w 12438564"/>
                        <a:gd name="connsiteY83" fmla="*/ 2117998 h 2339370"/>
                        <a:gd name="connsiteX84" fmla="*/ 8574191 w 12438564"/>
                        <a:gd name="connsiteY84" fmla="*/ 2141679 h 2339370"/>
                        <a:gd name="connsiteX85" fmla="*/ 8171159 w 12438564"/>
                        <a:gd name="connsiteY85" fmla="*/ 2155561 h 2339370"/>
                        <a:gd name="connsiteX86" fmla="*/ 7578463 w 12438564"/>
                        <a:gd name="connsiteY86" fmla="*/ 2175976 h 2339370"/>
                        <a:gd name="connsiteX87" fmla="*/ 7175431 w 12438564"/>
                        <a:gd name="connsiteY87" fmla="*/ 2189858 h 2339370"/>
                        <a:gd name="connsiteX88" fmla="*/ 6582736 w 12438564"/>
                        <a:gd name="connsiteY88" fmla="*/ 2210273 h 2339370"/>
                        <a:gd name="connsiteX89" fmla="*/ 6179703 w 12438564"/>
                        <a:gd name="connsiteY89" fmla="*/ 2224155 h 2339370"/>
                        <a:gd name="connsiteX90" fmla="*/ 5776670 w 12438564"/>
                        <a:gd name="connsiteY90" fmla="*/ 2238037 h 2339370"/>
                        <a:gd name="connsiteX91" fmla="*/ 5468469 w 12438564"/>
                        <a:gd name="connsiteY91" fmla="*/ 2248653 h 2339370"/>
                        <a:gd name="connsiteX92" fmla="*/ 5065436 w 12438564"/>
                        <a:gd name="connsiteY92" fmla="*/ 2262535 h 2339370"/>
                        <a:gd name="connsiteX93" fmla="*/ 4662403 w 12438564"/>
                        <a:gd name="connsiteY93" fmla="*/ 2276417 h 2339370"/>
                        <a:gd name="connsiteX94" fmla="*/ 4164539 w 12438564"/>
                        <a:gd name="connsiteY94" fmla="*/ 2293566 h 2339370"/>
                        <a:gd name="connsiteX95" fmla="*/ 3856338 w 12438564"/>
                        <a:gd name="connsiteY95" fmla="*/ 2304181 h 2339370"/>
                        <a:gd name="connsiteX96" fmla="*/ 2955441 w 12438564"/>
                        <a:gd name="connsiteY96" fmla="*/ 2335212 h 2339370"/>
                        <a:gd name="connsiteX97" fmla="*/ 2788855 w 12438564"/>
                        <a:gd name="connsiteY97" fmla="*/ 2329783 h 2339370"/>
                        <a:gd name="connsiteX98" fmla="*/ 2727638 w 12438564"/>
                        <a:gd name="connsiteY98" fmla="*/ 2328254 h 2339370"/>
                        <a:gd name="connsiteX99" fmla="*/ 2621752 w 12438564"/>
                        <a:gd name="connsiteY99" fmla="*/ 2329783 h 2339370"/>
                        <a:gd name="connsiteX100" fmla="*/ 2479264 w 12438564"/>
                        <a:gd name="connsiteY100" fmla="*/ 2329600 h 2339370"/>
                        <a:gd name="connsiteX101" fmla="*/ 2468573 w 12438564"/>
                        <a:gd name="connsiteY101" fmla="*/ 2329783 h 2339370"/>
                        <a:gd name="connsiteX102" fmla="*/ 2358222 w 12438564"/>
                        <a:gd name="connsiteY102" fmla="*/ 2326052 h 2339370"/>
                        <a:gd name="connsiteX103" fmla="*/ 2355486 w 12438564"/>
                        <a:gd name="connsiteY103" fmla="*/ 2325998 h 2339370"/>
                        <a:gd name="connsiteX104" fmla="*/ 2279283 w 12438564"/>
                        <a:gd name="connsiteY104" fmla="*/ 2324920 h 2339370"/>
                        <a:gd name="connsiteX105" fmla="*/ 2176139 w 12438564"/>
                        <a:gd name="connsiteY105" fmla="*/ 2329783 h 2339370"/>
                        <a:gd name="connsiteX106" fmla="*/ 1765373 w 12438564"/>
                        <a:gd name="connsiteY106" fmla="*/ 2331978 h 2339370"/>
                        <a:gd name="connsiteX107" fmla="*/ 1726581 w 12438564"/>
                        <a:gd name="connsiteY107" fmla="*/ 2331459 h 2339370"/>
                        <a:gd name="connsiteX108" fmla="*/ 1510850 w 12438564"/>
                        <a:gd name="connsiteY108" fmla="*/ 2339368 h 2339370"/>
                        <a:gd name="connsiteX109" fmla="*/ 1373571 w 12438564"/>
                        <a:gd name="connsiteY109" fmla="*/ 2337083 h 2339370"/>
                        <a:gd name="connsiteX110" fmla="*/ 1211167 w 12438564"/>
                        <a:gd name="connsiteY110" fmla="*/ 2330199 h 2339370"/>
                        <a:gd name="connsiteX111" fmla="*/ 1001115 w 12438564"/>
                        <a:gd name="connsiteY111" fmla="*/ 2335035 h 2339370"/>
                        <a:gd name="connsiteX112" fmla="*/ 532946 w 12438564"/>
                        <a:gd name="connsiteY112" fmla="*/ 2329783 h 2339370"/>
                        <a:gd name="connsiteX113" fmla="*/ 512185 w 12438564"/>
                        <a:gd name="connsiteY113" fmla="*/ 2329118 h 2339370"/>
                        <a:gd name="connsiteX114" fmla="*/ 505095 w 12438564"/>
                        <a:gd name="connsiteY114" fmla="*/ 2329783 h 2339370"/>
                        <a:gd name="connsiteX115" fmla="*/ 229640 w 12438564"/>
                        <a:gd name="connsiteY115" fmla="*/ 2332763 h 2339370"/>
                        <a:gd name="connsiteX116" fmla="*/ 122715 w 12438564"/>
                        <a:gd name="connsiteY116" fmla="*/ 2327691 h 2339370"/>
                        <a:gd name="connsiteX117" fmla="*/ 81654 w 12438564"/>
                        <a:gd name="connsiteY117" fmla="*/ 2328598 h 2339370"/>
                        <a:gd name="connsiteX118" fmla="*/ 60424 w 12438564"/>
                        <a:gd name="connsiteY118" fmla="*/ 1728947 h 2339370"/>
                        <a:gd name="connsiteX119" fmla="*/ 41644 w 12438564"/>
                        <a:gd name="connsiteY119" fmla="*/ 1198487 h 2339370"/>
                        <a:gd name="connsiteX120" fmla="*/ 22863 w 12438564"/>
                        <a:gd name="connsiteY120" fmla="*/ 668026 h 2339370"/>
                        <a:gd name="connsiteX121" fmla="*/ 0 w 12438564"/>
                        <a:gd name="connsiteY121" fmla="*/ 22248 h 23393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  <a:cxn ang="0">
                          <a:pos x="connsiteX95" y="connsiteY95"/>
                        </a:cxn>
                        <a:cxn ang="0">
                          <a:pos x="connsiteX96" y="connsiteY96"/>
                        </a:cxn>
                        <a:cxn ang="0">
                          <a:pos x="connsiteX97" y="connsiteY97"/>
                        </a:cxn>
                        <a:cxn ang="0">
                          <a:pos x="connsiteX98" y="connsiteY98"/>
                        </a:cxn>
                        <a:cxn ang="0">
                          <a:pos x="connsiteX99" y="connsiteY99"/>
                        </a:cxn>
                        <a:cxn ang="0">
                          <a:pos x="connsiteX100" y="connsiteY100"/>
                        </a:cxn>
                        <a:cxn ang="0">
                          <a:pos x="connsiteX101" y="connsiteY101"/>
                        </a:cxn>
                        <a:cxn ang="0">
                          <a:pos x="connsiteX102" y="connsiteY102"/>
                        </a:cxn>
                        <a:cxn ang="0">
                          <a:pos x="connsiteX103" y="connsiteY103"/>
                        </a:cxn>
                        <a:cxn ang="0">
                          <a:pos x="connsiteX104" y="connsiteY104"/>
                        </a:cxn>
                        <a:cxn ang="0">
                          <a:pos x="connsiteX105" y="connsiteY105"/>
                        </a:cxn>
                        <a:cxn ang="0">
                          <a:pos x="connsiteX106" y="connsiteY106"/>
                        </a:cxn>
                        <a:cxn ang="0">
                          <a:pos x="connsiteX107" y="connsiteY107"/>
                        </a:cxn>
                        <a:cxn ang="0">
                          <a:pos x="connsiteX108" y="connsiteY108"/>
                        </a:cxn>
                        <a:cxn ang="0">
                          <a:pos x="connsiteX109" y="connsiteY109"/>
                        </a:cxn>
                        <a:cxn ang="0">
                          <a:pos x="connsiteX110" y="connsiteY110"/>
                        </a:cxn>
                        <a:cxn ang="0">
                          <a:pos x="connsiteX111" y="connsiteY111"/>
                        </a:cxn>
                        <a:cxn ang="0">
                          <a:pos x="connsiteX112" y="connsiteY112"/>
                        </a:cxn>
                        <a:cxn ang="0">
                          <a:pos x="connsiteX113" y="connsiteY113"/>
                        </a:cxn>
                        <a:cxn ang="0">
                          <a:pos x="connsiteX114" y="connsiteY114"/>
                        </a:cxn>
                        <a:cxn ang="0">
                          <a:pos x="connsiteX115" y="connsiteY115"/>
                        </a:cxn>
                        <a:cxn ang="0">
                          <a:pos x="connsiteX116" y="connsiteY116"/>
                        </a:cxn>
                        <a:cxn ang="0">
                          <a:pos x="connsiteX117" y="connsiteY117"/>
                        </a:cxn>
                        <a:cxn ang="0">
                          <a:pos x="connsiteX118" y="connsiteY118"/>
                        </a:cxn>
                        <a:cxn ang="0">
                          <a:pos x="connsiteX119" y="connsiteY119"/>
                        </a:cxn>
                        <a:cxn ang="0">
                          <a:pos x="connsiteX120" y="connsiteY120"/>
                        </a:cxn>
                        <a:cxn ang="0">
                          <a:pos x="connsiteX121" y="connsiteY121"/>
                        </a:cxn>
                      </a:cxnLst>
                      <a:rect l="l" t="t" r="r" b="b"/>
                      <a:pathLst>
                        <a:path w="12438564" h="2339370" fill="none" extrusionOk="0">
                          <a:moveTo>
                            <a:pt x="0" y="22248"/>
                          </a:moveTo>
                          <a:cubicBezTo>
                            <a:pt x="45628" y="14162"/>
                            <a:pt x="95754" y="22238"/>
                            <a:pt x="125194" y="21409"/>
                          </a:cubicBezTo>
                          <a:cubicBezTo>
                            <a:pt x="238320" y="5787"/>
                            <a:pt x="311337" y="32513"/>
                            <a:pt x="362273" y="29069"/>
                          </a:cubicBezTo>
                          <a:cubicBezTo>
                            <a:pt x="408728" y="19261"/>
                            <a:pt x="438533" y="34916"/>
                            <a:pt x="477244" y="22876"/>
                          </a:cubicBezTo>
                          <a:cubicBezTo>
                            <a:pt x="761862" y="505"/>
                            <a:pt x="669744" y="26756"/>
                            <a:pt x="797528" y="22876"/>
                          </a:cubicBezTo>
                          <a:cubicBezTo>
                            <a:pt x="817223" y="21891"/>
                            <a:pt x="822859" y="26788"/>
                            <a:pt x="840342" y="23556"/>
                          </a:cubicBezTo>
                          <a:cubicBezTo>
                            <a:pt x="844251" y="22152"/>
                            <a:pt x="848402" y="24086"/>
                            <a:pt x="853230" y="22876"/>
                          </a:cubicBezTo>
                          <a:cubicBezTo>
                            <a:pt x="905508" y="29755"/>
                            <a:pt x="977336" y="16567"/>
                            <a:pt x="1042873" y="12840"/>
                          </a:cubicBezTo>
                          <a:cubicBezTo>
                            <a:pt x="1109452" y="15099"/>
                            <a:pt x="1161067" y="30801"/>
                            <a:pt x="1208577" y="19173"/>
                          </a:cubicBezTo>
                          <a:cubicBezTo>
                            <a:pt x="1218740" y="14577"/>
                            <a:pt x="1230404" y="19676"/>
                            <a:pt x="1245678" y="18495"/>
                          </a:cubicBezTo>
                          <a:cubicBezTo>
                            <a:pt x="1286163" y="17205"/>
                            <a:pt x="1336233" y="20928"/>
                            <a:pt x="1368468" y="22876"/>
                          </a:cubicBezTo>
                          <a:cubicBezTo>
                            <a:pt x="1427925" y="20533"/>
                            <a:pt x="1496663" y="28982"/>
                            <a:pt x="1542282" y="28174"/>
                          </a:cubicBezTo>
                          <a:cubicBezTo>
                            <a:pt x="1562280" y="20648"/>
                            <a:pt x="1613132" y="34438"/>
                            <a:pt x="1638070" y="24709"/>
                          </a:cubicBezTo>
                          <a:cubicBezTo>
                            <a:pt x="1651229" y="20006"/>
                            <a:pt x="1658001" y="27017"/>
                            <a:pt x="1674825" y="22876"/>
                          </a:cubicBezTo>
                          <a:cubicBezTo>
                            <a:pt x="1921678" y="4096"/>
                            <a:pt x="1947429" y="17216"/>
                            <a:pt x="2022216" y="19903"/>
                          </a:cubicBezTo>
                          <a:cubicBezTo>
                            <a:pt x="2039092" y="14314"/>
                            <a:pt x="2074302" y="28984"/>
                            <a:pt x="2088552" y="21911"/>
                          </a:cubicBezTo>
                          <a:cubicBezTo>
                            <a:pt x="2123922" y="16758"/>
                            <a:pt x="2128291" y="25506"/>
                            <a:pt x="2163330" y="21004"/>
                          </a:cubicBezTo>
                          <a:cubicBezTo>
                            <a:pt x="2301217" y="69536"/>
                            <a:pt x="2503371" y="-2391"/>
                            <a:pt x="2686321" y="9899"/>
                          </a:cubicBezTo>
                          <a:cubicBezTo>
                            <a:pt x="2740374" y="2410"/>
                            <a:pt x="2818486" y="29107"/>
                            <a:pt x="2864401" y="18469"/>
                          </a:cubicBezTo>
                          <a:cubicBezTo>
                            <a:pt x="2890184" y="14257"/>
                            <a:pt x="2931737" y="19296"/>
                            <a:pt x="2958751" y="9753"/>
                          </a:cubicBezTo>
                          <a:cubicBezTo>
                            <a:pt x="3127850" y="-1675"/>
                            <a:pt x="3283982" y="-1444"/>
                            <a:pt x="3387647" y="22876"/>
                          </a:cubicBezTo>
                          <a:cubicBezTo>
                            <a:pt x="3392334" y="22777"/>
                            <a:pt x="3394573" y="23745"/>
                            <a:pt x="3401162" y="22937"/>
                          </a:cubicBezTo>
                          <a:cubicBezTo>
                            <a:pt x="3401346" y="22862"/>
                            <a:pt x="3401444" y="22918"/>
                            <a:pt x="3401571" y="22876"/>
                          </a:cubicBezTo>
                          <a:cubicBezTo>
                            <a:pt x="3525872" y="9295"/>
                            <a:pt x="3586047" y="-578"/>
                            <a:pt x="3721854" y="22876"/>
                          </a:cubicBezTo>
                          <a:cubicBezTo>
                            <a:pt x="3750804" y="12364"/>
                            <a:pt x="3801139" y="35107"/>
                            <a:pt x="3831792" y="27425"/>
                          </a:cubicBezTo>
                          <a:cubicBezTo>
                            <a:pt x="3906422" y="14671"/>
                            <a:pt x="3977356" y="32618"/>
                            <a:pt x="4023384" y="28548"/>
                          </a:cubicBezTo>
                          <a:cubicBezTo>
                            <a:pt x="4097785" y="31794"/>
                            <a:pt x="4158386" y="26634"/>
                            <a:pt x="4209241" y="22876"/>
                          </a:cubicBezTo>
                          <a:cubicBezTo>
                            <a:pt x="4275642" y="2940"/>
                            <a:pt x="4304345" y="22346"/>
                            <a:pt x="4369874" y="17786"/>
                          </a:cubicBezTo>
                          <a:cubicBezTo>
                            <a:pt x="4391374" y="10687"/>
                            <a:pt x="4426551" y="18833"/>
                            <a:pt x="4447447" y="12664"/>
                          </a:cubicBezTo>
                          <a:cubicBezTo>
                            <a:pt x="4613473" y="39698"/>
                            <a:pt x="4860066" y="23928"/>
                            <a:pt x="4989062" y="22876"/>
                          </a:cubicBezTo>
                          <a:cubicBezTo>
                            <a:pt x="5074072" y="22320"/>
                            <a:pt x="5156030" y="14195"/>
                            <a:pt x="5264916" y="11138"/>
                          </a:cubicBezTo>
                          <a:cubicBezTo>
                            <a:pt x="5276529" y="8062"/>
                            <a:pt x="5292888" y="15687"/>
                            <a:pt x="5310337" y="11525"/>
                          </a:cubicBezTo>
                          <a:cubicBezTo>
                            <a:pt x="5386238" y="-4970"/>
                            <a:pt x="5398742" y="21831"/>
                            <a:pt x="5472909" y="4100"/>
                          </a:cubicBezTo>
                          <a:cubicBezTo>
                            <a:pt x="5616762" y="3324"/>
                            <a:pt x="5737007" y="15602"/>
                            <a:pt x="5977763" y="22876"/>
                          </a:cubicBezTo>
                          <a:cubicBezTo>
                            <a:pt x="5994382" y="19487"/>
                            <a:pt x="6011940" y="26378"/>
                            <a:pt x="6033298" y="28164"/>
                          </a:cubicBezTo>
                          <a:cubicBezTo>
                            <a:pt x="6047564" y="19965"/>
                            <a:pt x="6074897" y="35000"/>
                            <a:pt x="6102084" y="26311"/>
                          </a:cubicBezTo>
                          <a:cubicBezTo>
                            <a:pt x="6144776" y="6938"/>
                            <a:pt x="6192021" y="27706"/>
                            <a:pt x="6256270" y="22876"/>
                          </a:cubicBezTo>
                          <a:cubicBezTo>
                            <a:pt x="6349915" y="6609"/>
                            <a:pt x="6380659" y="44605"/>
                            <a:pt x="6450254" y="23571"/>
                          </a:cubicBezTo>
                          <a:cubicBezTo>
                            <a:pt x="6493289" y="15066"/>
                            <a:pt x="6514103" y="24108"/>
                            <a:pt x="6546524" y="23041"/>
                          </a:cubicBezTo>
                          <a:cubicBezTo>
                            <a:pt x="6547459" y="22860"/>
                            <a:pt x="6547737" y="23034"/>
                            <a:pt x="6548703" y="22876"/>
                          </a:cubicBezTo>
                          <a:cubicBezTo>
                            <a:pt x="6710275" y="31756"/>
                            <a:pt x="7060122" y="-53912"/>
                            <a:pt x="7244971" y="22876"/>
                          </a:cubicBezTo>
                          <a:cubicBezTo>
                            <a:pt x="7245852" y="22580"/>
                            <a:pt x="7247083" y="23140"/>
                            <a:pt x="7248707" y="23316"/>
                          </a:cubicBezTo>
                          <a:cubicBezTo>
                            <a:pt x="7253997" y="21052"/>
                            <a:pt x="7261756" y="25509"/>
                            <a:pt x="7272822" y="22876"/>
                          </a:cubicBezTo>
                          <a:cubicBezTo>
                            <a:pt x="7325826" y="34496"/>
                            <a:pt x="7402876" y="27358"/>
                            <a:pt x="7454567" y="24460"/>
                          </a:cubicBezTo>
                          <a:cubicBezTo>
                            <a:pt x="7523933" y="22428"/>
                            <a:pt x="7563168" y="34052"/>
                            <a:pt x="7608595" y="31629"/>
                          </a:cubicBezTo>
                          <a:cubicBezTo>
                            <a:pt x="7626582" y="22972"/>
                            <a:pt x="7655034" y="27722"/>
                            <a:pt x="7690583" y="22876"/>
                          </a:cubicBezTo>
                          <a:cubicBezTo>
                            <a:pt x="7759227" y="22042"/>
                            <a:pt x="7962938" y="14191"/>
                            <a:pt x="8121317" y="25344"/>
                          </a:cubicBezTo>
                          <a:cubicBezTo>
                            <a:pt x="8141269" y="17535"/>
                            <a:pt x="8169759" y="24824"/>
                            <a:pt x="8204966" y="23872"/>
                          </a:cubicBezTo>
                          <a:cubicBezTo>
                            <a:pt x="8209574" y="23043"/>
                            <a:pt x="8213972" y="24753"/>
                            <a:pt x="8219746" y="22876"/>
                          </a:cubicBezTo>
                          <a:cubicBezTo>
                            <a:pt x="8444745" y="8896"/>
                            <a:pt x="8563142" y="-639"/>
                            <a:pt x="8629894" y="554"/>
                          </a:cubicBezTo>
                          <a:cubicBezTo>
                            <a:pt x="8664455" y="989"/>
                            <a:pt x="8688618" y="4895"/>
                            <a:pt x="8713452" y="8839"/>
                          </a:cubicBezTo>
                          <a:cubicBezTo>
                            <a:pt x="8716028" y="8565"/>
                            <a:pt x="8720080" y="10648"/>
                            <a:pt x="8722103" y="10411"/>
                          </a:cubicBezTo>
                          <a:cubicBezTo>
                            <a:pt x="8744847" y="5810"/>
                            <a:pt x="8760254" y="11273"/>
                            <a:pt x="8773566" y="10740"/>
                          </a:cubicBezTo>
                          <a:cubicBezTo>
                            <a:pt x="8827451" y="15742"/>
                            <a:pt x="8892293" y="7968"/>
                            <a:pt x="8957790" y="22876"/>
                          </a:cubicBezTo>
                          <a:cubicBezTo>
                            <a:pt x="8976125" y="20327"/>
                            <a:pt x="9009926" y="33064"/>
                            <a:pt x="9038016" y="28848"/>
                          </a:cubicBezTo>
                          <a:cubicBezTo>
                            <a:pt x="9079550" y="23881"/>
                            <a:pt x="9134493" y="41136"/>
                            <a:pt x="9160691" y="27218"/>
                          </a:cubicBezTo>
                          <a:cubicBezTo>
                            <a:pt x="9343347" y="2723"/>
                            <a:pt x="9494890" y="12970"/>
                            <a:pt x="9612283" y="22876"/>
                          </a:cubicBezTo>
                          <a:cubicBezTo>
                            <a:pt x="9621926" y="20251"/>
                            <a:pt x="9635420" y="25707"/>
                            <a:pt x="9643345" y="23897"/>
                          </a:cubicBezTo>
                          <a:cubicBezTo>
                            <a:pt x="9647596" y="22415"/>
                            <a:pt x="9650510" y="23455"/>
                            <a:pt x="9654059" y="22876"/>
                          </a:cubicBezTo>
                          <a:cubicBezTo>
                            <a:pt x="9717289" y="9528"/>
                            <a:pt x="9804781" y="21407"/>
                            <a:pt x="9874705" y="20276"/>
                          </a:cubicBezTo>
                          <a:cubicBezTo>
                            <a:pt x="9900426" y="20340"/>
                            <a:pt x="9914270" y="24420"/>
                            <a:pt x="9927109" y="23097"/>
                          </a:cubicBezTo>
                          <a:cubicBezTo>
                            <a:pt x="9928229" y="22819"/>
                            <a:pt x="9930095" y="23544"/>
                            <a:pt x="9932566" y="22876"/>
                          </a:cubicBezTo>
                          <a:cubicBezTo>
                            <a:pt x="10064005" y="33807"/>
                            <a:pt x="10354459" y="-16773"/>
                            <a:pt x="10631592" y="5766"/>
                          </a:cubicBezTo>
                          <a:cubicBezTo>
                            <a:pt x="10681000" y="2486"/>
                            <a:pt x="10790883" y="30942"/>
                            <a:pt x="10835949" y="19871"/>
                          </a:cubicBezTo>
                          <a:cubicBezTo>
                            <a:pt x="10864472" y="17061"/>
                            <a:pt x="10882600" y="20479"/>
                            <a:pt x="10906490" y="14573"/>
                          </a:cubicBezTo>
                          <a:cubicBezTo>
                            <a:pt x="10998018" y="677"/>
                            <a:pt x="11046278" y="32112"/>
                            <a:pt x="11116221" y="22876"/>
                          </a:cubicBezTo>
                          <a:cubicBezTo>
                            <a:pt x="11161259" y="-1593"/>
                            <a:pt x="11444245" y="16408"/>
                            <a:pt x="11617675" y="15495"/>
                          </a:cubicBezTo>
                          <a:cubicBezTo>
                            <a:pt x="11647864" y="14084"/>
                            <a:pt x="11665203" y="24099"/>
                            <a:pt x="11689044" y="18199"/>
                          </a:cubicBezTo>
                          <a:cubicBezTo>
                            <a:pt x="11692939" y="17156"/>
                            <a:pt x="11699299" y="18998"/>
                            <a:pt x="11701885" y="18105"/>
                          </a:cubicBezTo>
                          <a:cubicBezTo>
                            <a:pt x="11737495" y="8655"/>
                            <a:pt x="11784643" y="10819"/>
                            <a:pt x="11826416" y="22876"/>
                          </a:cubicBezTo>
                          <a:cubicBezTo>
                            <a:pt x="11857321" y="17626"/>
                            <a:pt x="11888332" y="27288"/>
                            <a:pt x="11906199" y="27840"/>
                          </a:cubicBezTo>
                          <a:cubicBezTo>
                            <a:pt x="11932295" y="22787"/>
                            <a:pt x="11948841" y="36365"/>
                            <a:pt x="11965747" y="30995"/>
                          </a:cubicBezTo>
                          <a:cubicBezTo>
                            <a:pt x="12065697" y="27881"/>
                            <a:pt x="12167902" y="43740"/>
                            <a:pt x="12290703" y="30591"/>
                          </a:cubicBezTo>
                          <a:cubicBezTo>
                            <a:pt x="12325826" y="26415"/>
                            <a:pt x="12344994" y="30495"/>
                            <a:pt x="12368392" y="26553"/>
                          </a:cubicBezTo>
                          <a:cubicBezTo>
                            <a:pt x="12396841" y="135780"/>
                            <a:pt x="12370957" y="352609"/>
                            <a:pt x="12384532" y="482418"/>
                          </a:cubicBezTo>
                          <a:cubicBezTo>
                            <a:pt x="12398107" y="612227"/>
                            <a:pt x="12382287" y="775329"/>
                            <a:pt x="12400671" y="938283"/>
                          </a:cubicBezTo>
                          <a:cubicBezTo>
                            <a:pt x="12419056" y="1101237"/>
                            <a:pt x="12374912" y="1189262"/>
                            <a:pt x="12416811" y="1394147"/>
                          </a:cubicBezTo>
                          <a:cubicBezTo>
                            <a:pt x="12458710" y="1599032"/>
                            <a:pt x="12389453" y="1739438"/>
                            <a:pt x="12438564" y="2008574"/>
                          </a:cubicBezTo>
                          <a:cubicBezTo>
                            <a:pt x="12291000" y="2023453"/>
                            <a:pt x="12125653" y="1973725"/>
                            <a:pt x="12035531" y="2022456"/>
                          </a:cubicBezTo>
                          <a:cubicBezTo>
                            <a:pt x="11945410" y="2071187"/>
                            <a:pt x="11627004" y="2025499"/>
                            <a:pt x="11442836" y="2042871"/>
                          </a:cubicBezTo>
                          <a:cubicBezTo>
                            <a:pt x="11258668" y="2060243"/>
                            <a:pt x="11240443" y="2033094"/>
                            <a:pt x="11039803" y="2056753"/>
                          </a:cubicBezTo>
                          <a:cubicBezTo>
                            <a:pt x="10839163" y="2080413"/>
                            <a:pt x="10662333" y="2057051"/>
                            <a:pt x="10541939" y="2073902"/>
                          </a:cubicBezTo>
                          <a:cubicBezTo>
                            <a:pt x="10421545" y="2090753"/>
                            <a:pt x="9929146" y="2050890"/>
                            <a:pt x="9759582" y="2100849"/>
                          </a:cubicBezTo>
                          <a:cubicBezTo>
                            <a:pt x="9590018" y="2150809"/>
                            <a:pt x="9506794" y="2052979"/>
                            <a:pt x="9261718" y="2117998"/>
                          </a:cubicBezTo>
                          <a:cubicBezTo>
                            <a:pt x="9016642" y="2183016"/>
                            <a:pt x="8809520" y="2113687"/>
                            <a:pt x="8574191" y="2141679"/>
                          </a:cubicBezTo>
                          <a:cubicBezTo>
                            <a:pt x="8338862" y="2169671"/>
                            <a:pt x="8260399" y="2104890"/>
                            <a:pt x="8171159" y="2155561"/>
                          </a:cubicBezTo>
                          <a:cubicBezTo>
                            <a:pt x="8081919" y="2206232"/>
                            <a:pt x="7766201" y="2110112"/>
                            <a:pt x="7578463" y="2175976"/>
                          </a:cubicBezTo>
                          <a:cubicBezTo>
                            <a:pt x="7390725" y="2241840"/>
                            <a:pt x="7302793" y="2164062"/>
                            <a:pt x="7175431" y="2189858"/>
                          </a:cubicBezTo>
                          <a:cubicBezTo>
                            <a:pt x="7048069" y="2215654"/>
                            <a:pt x="6844638" y="2139449"/>
                            <a:pt x="6582736" y="2210273"/>
                          </a:cubicBezTo>
                          <a:cubicBezTo>
                            <a:pt x="6320834" y="2281097"/>
                            <a:pt x="6290034" y="2215158"/>
                            <a:pt x="6179703" y="2224155"/>
                          </a:cubicBezTo>
                          <a:cubicBezTo>
                            <a:pt x="6069372" y="2233152"/>
                            <a:pt x="5864865" y="2206088"/>
                            <a:pt x="5776670" y="2238037"/>
                          </a:cubicBezTo>
                          <a:cubicBezTo>
                            <a:pt x="5688475" y="2269986"/>
                            <a:pt x="5609910" y="2228671"/>
                            <a:pt x="5468469" y="2248653"/>
                          </a:cubicBezTo>
                          <a:cubicBezTo>
                            <a:pt x="5327028" y="2268635"/>
                            <a:pt x="5244044" y="2220973"/>
                            <a:pt x="5065436" y="2262535"/>
                          </a:cubicBezTo>
                          <a:cubicBezTo>
                            <a:pt x="4886828" y="2304097"/>
                            <a:pt x="4769486" y="2246234"/>
                            <a:pt x="4662403" y="2276417"/>
                          </a:cubicBezTo>
                          <a:cubicBezTo>
                            <a:pt x="4555320" y="2306600"/>
                            <a:pt x="4375111" y="2245290"/>
                            <a:pt x="4164539" y="2293566"/>
                          </a:cubicBezTo>
                          <a:cubicBezTo>
                            <a:pt x="3953967" y="2341841"/>
                            <a:pt x="3944410" y="2291661"/>
                            <a:pt x="3856338" y="2304181"/>
                          </a:cubicBezTo>
                          <a:cubicBezTo>
                            <a:pt x="3768266" y="2316701"/>
                            <a:pt x="3136346" y="2240199"/>
                            <a:pt x="2955441" y="2335212"/>
                          </a:cubicBezTo>
                          <a:cubicBezTo>
                            <a:pt x="2890391" y="2346586"/>
                            <a:pt x="2842643" y="2313719"/>
                            <a:pt x="2788855" y="2329783"/>
                          </a:cubicBezTo>
                          <a:cubicBezTo>
                            <a:pt x="2765807" y="2333429"/>
                            <a:pt x="2748809" y="2324646"/>
                            <a:pt x="2727638" y="2328254"/>
                          </a:cubicBezTo>
                          <a:cubicBezTo>
                            <a:pt x="2696144" y="2337476"/>
                            <a:pt x="2644075" y="2327771"/>
                            <a:pt x="2621752" y="2329783"/>
                          </a:cubicBezTo>
                          <a:cubicBezTo>
                            <a:pt x="2569543" y="2339910"/>
                            <a:pt x="2530475" y="2317208"/>
                            <a:pt x="2479264" y="2329600"/>
                          </a:cubicBezTo>
                          <a:cubicBezTo>
                            <a:pt x="2474873" y="2330090"/>
                            <a:pt x="2471746" y="2328932"/>
                            <a:pt x="2468573" y="2329783"/>
                          </a:cubicBezTo>
                          <a:cubicBezTo>
                            <a:pt x="2445835" y="2339908"/>
                            <a:pt x="2409430" y="2318142"/>
                            <a:pt x="2358222" y="2326052"/>
                          </a:cubicBezTo>
                          <a:cubicBezTo>
                            <a:pt x="2357207" y="2326324"/>
                            <a:pt x="2356736" y="2325879"/>
                            <a:pt x="2355486" y="2325998"/>
                          </a:cubicBezTo>
                          <a:cubicBezTo>
                            <a:pt x="2334151" y="2334385"/>
                            <a:pt x="2308308" y="2319768"/>
                            <a:pt x="2279283" y="2324920"/>
                          </a:cubicBezTo>
                          <a:cubicBezTo>
                            <a:pt x="2249708" y="2334529"/>
                            <a:pt x="2214499" y="2322340"/>
                            <a:pt x="2176139" y="2329783"/>
                          </a:cubicBezTo>
                          <a:cubicBezTo>
                            <a:pt x="2085194" y="2331122"/>
                            <a:pt x="1921837" y="2325497"/>
                            <a:pt x="1765373" y="2331978"/>
                          </a:cubicBezTo>
                          <a:cubicBezTo>
                            <a:pt x="1750432" y="2336310"/>
                            <a:pt x="1739678" y="2327516"/>
                            <a:pt x="1726581" y="2331459"/>
                          </a:cubicBezTo>
                          <a:cubicBezTo>
                            <a:pt x="1645770" y="2342821"/>
                            <a:pt x="1596403" y="2317632"/>
                            <a:pt x="1510850" y="2339368"/>
                          </a:cubicBezTo>
                          <a:cubicBezTo>
                            <a:pt x="1468490" y="2342009"/>
                            <a:pt x="1425930" y="2343523"/>
                            <a:pt x="1373571" y="2337083"/>
                          </a:cubicBezTo>
                          <a:cubicBezTo>
                            <a:pt x="1335337" y="2335510"/>
                            <a:pt x="1255586" y="2316620"/>
                            <a:pt x="1211167" y="2330199"/>
                          </a:cubicBezTo>
                          <a:cubicBezTo>
                            <a:pt x="1148420" y="2349396"/>
                            <a:pt x="1076327" y="2324711"/>
                            <a:pt x="1001115" y="2335035"/>
                          </a:cubicBezTo>
                          <a:cubicBezTo>
                            <a:pt x="794373" y="2361844"/>
                            <a:pt x="674300" y="2347038"/>
                            <a:pt x="532946" y="2329783"/>
                          </a:cubicBezTo>
                          <a:cubicBezTo>
                            <a:pt x="527609" y="2329999"/>
                            <a:pt x="517394" y="2328259"/>
                            <a:pt x="512185" y="2329118"/>
                          </a:cubicBezTo>
                          <a:cubicBezTo>
                            <a:pt x="510115" y="2330004"/>
                            <a:pt x="508151" y="2329307"/>
                            <a:pt x="505095" y="2329783"/>
                          </a:cubicBezTo>
                          <a:cubicBezTo>
                            <a:pt x="420025" y="2318638"/>
                            <a:pt x="333250" y="2328092"/>
                            <a:pt x="229640" y="2332763"/>
                          </a:cubicBezTo>
                          <a:cubicBezTo>
                            <a:pt x="187926" y="2331004"/>
                            <a:pt x="162003" y="2319552"/>
                            <a:pt x="122715" y="2327691"/>
                          </a:cubicBezTo>
                          <a:cubicBezTo>
                            <a:pt x="102859" y="2332781"/>
                            <a:pt x="96177" y="2326868"/>
                            <a:pt x="81654" y="2328598"/>
                          </a:cubicBezTo>
                          <a:cubicBezTo>
                            <a:pt x="38192" y="2150774"/>
                            <a:pt x="96918" y="1862183"/>
                            <a:pt x="60424" y="1728947"/>
                          </a:cubicBezTo>
                          <a:cubicBezTo>
                            <a:pt x="23930" y="1595711"/>
                            <a:pt x="59265" y="1352763"/>
                            <a:pt x="41644" y="1198487"/>
                          </a:cubicBezTo>
                          <a:cubicBezTo>
                            <a:pt x="24023" y="1044211"/>
                            <a:pt x="44958" y="873354"/>
                            <a:pt x="22863" y="668026"/>
                          </a:cubicBezTo>
                          <a:cubicBezTo>
                            <a:pt x="768" y="462698"/>
                            <a:pt x="15960" y="228492"/>
                            <a:pt x="0" y="22248"/>
                          </a:cubicBezTo>
                          <a:close/>
                        </a:path>
                        <a:path w="12438564" h="2339370" stroke="0" extrusionOk="0">
                          <a:moveTo>
                            <a:pt x="0" y="22248"/>
                          </a:moveTo>
                          <a:cubicBezTo>
                            <a:pt x="28971" y="11419"/>
                            <a:pt x="96587" y="22744"/>
                            <a:pt x="125194" y="21409"/>
                          </a:cubicBezTo>
                          <a:cubicBezTo>
                            <a:pt x="177748" y="22818"/>
                            <a:pt x="310027" y="45208"/>
                            <a:pt x="362273" y="29069"/>
                          </a:cubicBezTo>
                          <a:cubicBezTo>
                            <a:pt x="418921" y="20503"/>
                            <a:pt x="436156" y="28427"/>
                            <a:pt x="477244" y="22876"/>
                          </a:cubicBezTo>
                          <a:cubicBezTo>
                            <a:pt x="745486" y="-22579"/>
                            <a:pt x="660313" y="-12780"/>
                            <a:pt x="797528" y="22876"/>
                          </a:cubicBezTo>
                          <a:cubicBezTo>
                            <a:pt x="818313" y="21832"/>
                            <a:pt x="828955" y="26837"/>
                            <a:pt x="840342" y="23556"/>
                          </a:cubicBezTo>
                          <a:cubicBezTo>
                            <a:pt x="845615" y="22458"/>
                            <a:pt x="848372" y="23239"/>
                            <a:pt x="853230" y="22876"/>
                          </a:cubicBezTo>
                          <a:cubicBezTo>
                            <a:pt x="909775" y="6751"/>
                            <a:pt x="980957" y="22871"/>
                            <a:pt x="1042873" y="12840"/>
                          </a:cubicBezTo>
                          <a:cubicBezTo>
                            <a:pt x="1099554" y="12686"/>
                            <a:pt x="1139354" y="18593"/>
                            <a:pt x="1208577" y="19173"/>
                          </a:cubicBezTo>
                          <a:cubicBezTo>
                            <a:pt x="1223691" y="18809"/>
                            <a:pt x="1233174" y="20542"/>
                            <a:pt x="1245678" y="18495"/>
                          </a:cubicBezTo>
                          <a:cubicBezTo>
                            <a:pt x="1286658" y="16530"/>
                            <a:pt x="1342125" y="12562"/>
                            <a:pt x="1368468" y="22876"/>
                          </a:cubicBezTo>
                          <a:cubicBezTo>
                            <a:pt x="1426104" y="27249"/>
                            <a:pt x="1484948" y="18251"/>
                            <a:pt x="1542282" y="28174"/>
                          </a:cubicBezTo>
                          <a:cubicBezTo>
                            <a:pt x="1584330" y="17743"/>
                            <a:pt x="1610711" y="25896"/>
                            <a:pt x="1638070" y="24709"/>
                          </a:cubicBezTo>
                          <a:cubicBezTo>
                            <a:pt x="1651428" y="21598"/>
                            <a:pt x="1662126" y="26475"/>
                            <a:pt x="1674825" y="22876"/>
                          </a:cubicBezTo>
                          <a:cubicBezTo>
                            <a:pt x="1921854" y="4336"/>
                            <a:pt x="1945801" y="14301"/>
                            <a:pt x="2022216" y="19903"/>
                          </a:cubicBezTo>
                          <a:cubicBezTo>
                            <a:pt x="2044765" y="20189"/>
                            <a:pt x="2060350" y="24431"/>
                            <a:pt x="2088552" y="21911"/>
                          </a:cubicBezTo>
                          <a:cubicBezTo>
                            <a:pt x="2108352" y="14437"/>
                            <a:pt x="2130200" y="25409"/>
                            <a:pt x="2163330" y="21004"/>
                          </a:cubicBezTo>
                          <a:cubicBezTo>
                            <a:pt x="2300685" y="7406"/>
                            <a:pt x="2546311" y="18039"/>
                            <a:pt x="2686321" y="9899"/>
                          </a:cubicBezTo>
                          <a:cubicBezTo>
                            <a:pt x="2735076" y="-2193"/>
                            <a:pt x="2787112" y="32521"/>
                            <a:pt x="2864401" y="18469"/>
                          </a:cubicBezTo>
                          <a:cubicBezTo>
                            <a:pt x="2901141" y="13420"/>
                            <a:pt x="2927478" y="22219"/>
                            <a:pt x="2958751" y="9753"/>
                          </a:cubicBezTo>
                          <a:cubicBezTo>
                            <a:pt x="3115461" y="31334"/>
                            <a:pt x="3276579" y="23692"/>
                            <a:pt x="3387647" y="22876"/>
                          </a:cubicBezTo>
                          <a:cubicBezTo>
                            <a:pt x="3391889" y="21533"/>
                            <a:pt x="3396966" y="23509"/>
                            <a:pt x="3401162" y="22937"/>
                          </a:cubicBezTo>
                          <a:cubicBezTo>
                            <a:pt x="3401357" y="22908"/>
                            <a:pt x="3401403" y="22935"/>
                            <a:pt x="3401571" y="22876"/>
                          </a:cubicBezTo>
                          <a:cubicBezTo>
                            <a:pt x="3515373" y="-5502"/>
                            <a:pt x="3618399" y="32757"/>
                            <a:pt x="3721854" y="22876"/>
                          </a:cubicBezTo>
                          <a:cubicBezTo>
                            <a:pt x="3758175" y="24070"/>
                            <a:pt x="3801703" y="38568"/>
                            <a:pt x="3831792" y="27425"/>
                          </a:cubicBezTo>
                          <a:cubicBezTo>
                            <a:pt x="3925862" y="27505"/>
                            <a:pt x="3973079" y="31307"/>
                            <a:pt x="4023384" y="28548"/>
                          </a:cubicBezTo>
                          <a:cubicBezTo>
                            <a:pt x="4107297" y="25415"/>
                            <a:pt x="4160747" y="37114"/>
                            <a:pt x="4209241" y="22876"/>
                          </a:cubicBezTo>
                          <a:cubicBezTo>
                            <a:pt x="4272234" y="6756"/>
                            <a:pt x="4316878" y="34312"/>
                            <a:pt x="4369874" y="17786"/>
                          </a:cubicBezTo>
                          <a:cubicBezTo>
                            <a:pt x="4391352" y="13783"/>
                            <a:pt x="4425643" y="14420"/>
                            <a:pt x="4447447" y="12664"/>
                          </a:cubicBezTo>
                          <a:cubicBezTo>
                            <a:pt x="4630456" y="14435"/>
                            <a:pt x="4861078" y="45283"/>
                            <a:pt x="4989062" y="22876"/>
                          </a:cubicBezTo>
                          <a:cubicBezTo>
                            <a:pt x="5073580" y="20747"/>
                            <a:pt x="5185728" y="21282"/>
                            <a:pt x="5264916" y="11138"/>
                          </a:cubicBezTo>
                          <a:cubicBezTo>
                            <a:pt x="5275648" y="6652"/>
                            <a:pt x="5297752" y="12204"/>
                            <a:pt x="5310337" y="11525"/>
                          </a:cubicBezTo>
                          <a:cubicBezTo>
                            <a:pt x="5366031" y="6629"/>
                            <a:pt x="5434607" y="8783"/>
                            <a:pt x="5472909" y="4100"/>
                          </a:cubicBezTo>
                          <a:cubicBezTo>
                            <a:pt x="5623925" y="-10665"/>
                            <a:pt x="5754815" y="27049"/>
                            <a:pt x="5977763" y="22876"/>
                          </a:cubicBezTo>
                          <a:cubicBezTo>
                            <a:pt x="6001722" y="22364"/>
                            <a:pt x="6012376" y="31252"/>
                            <a:pt x="6033298" y="28164"/>
                          </a:cubicBezTo>
                          <a:cubicBezTo>
                            <a:pt x="6062209" y="23993"/>
                            <a:pt x="6075364" y="33207"/>
                            <a:pt x="6102084" y="26311"/>
                          </a:cubicBezTo>
                          <a:cubicBezTo>
                            <a:pt x="6176707" y="8015"/>
                            <a:pt x="6199878" y="40647"/>
                            <a:pt x="6256270" y="22876"/>
                          </a:cubicBezTo>
                          <a:cubicBezTo>
                            <a:pt x="6308364" y="2061"/>
                            <a:pt x="6400564" y="40650"/>
                            <a:pt x="6450254" y="23571"/>
                          </a:cubicBezTo>
                          <a:cubicBezTo>
                            <a:pt x="6494971" y="15556"/>
                            <a:pt x="6507789" y="33996"/>
                            <a:pt x="6546524" y="23041"/>
                          </a:cubicBezTo>
                          <a:cubicBezTo>
                            <a:pt x="6547417" y="22909"/>
                            <a:pt x="6547643" y="23008"/>
                            <a:pt x="6548703" y="22876"/>
                          </a:cubicBezTo>
                          <a:cubicBezTo>
                            <a:pt x="6793933" y="-12292"/>
                            <a:pt x="7064895" y="-41766"/>
                            <a:pt x="7244971" y="22876"/>
                          </a:cubicBezTo>
                          <a:cubicBezTo>
                            <a:pt x="7245752" y="22935"/>
                            <a:pt x="7247530" y="23591"/>
                            <a:pt x="7248707" y="23316"/>
                          </a:cubicBezTo>
                          <a:cubicBezTo>
                            <a:pt x="7258669" y="22092"/>
                            <a:pt x="7261203" y="24979"/>
                            <a:pt x="7272822" y="22876"/>
                          </a:cubicBezTo>
                          <a:cubicBezTo>
                            <a:pt x="7330437" y="21941"/>
                            <a:pt x="7394638" y="18921"/>
                            <a:pt x="7454567" y="24460"/>
                          </a:cubicBezTo>
                          <a:cubicBezTo>
                            <a:pt x="7503697" y="22239"/>
                            <a:pt x="7567815" y="39431"/>
                            <a:pt x="7608595" y="31629"/>
                          </a:cubicBezTo>
                          <a:cubicBezTo>
                            <a:pt x="7642790" y="18437"/>
                            <a:pt x="7650707" y="30592"/>
                            <a:pt x="7690583" y="22876"/>
                          </a:cubicBezTo>
                          <a:cubicBezTo>
                            <a:pt x="7760072" y="19425"/>
                            <a:pt x="7940759" y="18366"/>
                            <a:pt x="8121317" y="25344"/>
                          </a:cubicBezTo>
                          <a:cubicBezTo>
                            <a:pt x="8159115" y="20155"/>
                            <a:pt x="8183730" y="26207"/>
                            <a:pt x="8204966" y="23872"/>
                          </a:cubicBezTo>
                          <a:cubicBezTo>
                            <a:pt x="8211380" y="23084"/>
                            <a:pt x="8213381" y="24127"/>
                            <a:pt x="8219746" y="22876"/>
                          </a:cubicBezTo>
                          <a:cubicBezTo>
                            <a:pt x="8437616" y="5601"/>
                            <a:pt x="8548346" y="8744"/>
                            <a:pt x="8629894" y="554"/>
                          </a:cubicBezTo>
                          <a:cubicBezTo>
                            <a:pt x="8667103" y="-12"/>
                            <a:pt x="8692452" y="3842"/>
                            <a:pt x="8713452" y="8839"/>
                          </a:cubicBezTo>
                          <a:cubicBezTo>
                            <a:pt x="8717288" y="8769"/>
                            <a:pt x="8718110" y="10194"/>
                            <a:pt x="8722103" y="10411"/>
                          </a:cubicBezTo>
                          <a:cubicBezTo>
                            <a:pt x="8746212" y="6031"/>
                            <a:pt x="8762704" y="15256"/>
                            <a:pt x="8773566" y="10740"/>
                          </a:cubicBezTo>
                          <a:cubicBezTo>
                            <a:pt x="8824930" y="4389"/>
                            <a:pt x="8909552" y="17336"/>
                            <a:pt x="8957790" y="22876"/>
                          </a:cubicBezTo>
                          <a:cubicBezTo>
                            <a:pt x="8979130" y="24107"/>
                            <a:pt x="9014919" y="28092"/>
                            <a:pt x="9038016" y="28848"/>
                          </a:cubicBezTo>
                          <a:cubicBezTo>
                            <a:pt x="9086763" y="22154"/>
                            <a:pt x="9101139" y="34860"/>
                            <a:pt x="9160691" y="27218"/>
                          </a:cubicBezTo>
                          <a:cubicBezTo>
                            <a:pt x="9302014" y="14442"/>
                            <a:pt x="9486335" y="18592"/>
                            <a:pt x="9612283" y="22876"/>
                          </a:cubicBezTo>
                          <a:cubicBezTo>
                            <a:pt x="9625472" y="20145"/>
                            <a:pt x="9636836" y="24153"/>
                            <a:pt x="9643345" y="23897"/>
                          </a:cubicBezTo>
                          <a:cubicBezTo>
                            <a:pt x="9647896" y="23089"/>
                            <a:pt x="9650777" y="23407"/>
                            <a:pt x="9654059" y="22876"/>
                          </a:cubicBezTo>
                          <a:cubicBezTo>
                            <a:pt x="9743664" y="12524"/>
                            <a:pt x="9797145" y="31621"/>
                            <a:pt x="9874705" y="20276"/>
                          </a:cubicBezTo>
                          <a:cubicBezTo>
                            <a:pt x="9898865" y="19404"/>
                            <a:pt x="9907119" y="27777"/>
                            <a:pt x="9927109" y="23097"/>
                          </a:cubicBezTo>
                          <a:cubicBezTo>
                            <a:pt x="9929207" y="22899"/>
                            <a:pt x="9929866" y="23351"/>
                            <a:pt x="9932566" y="22876"/>
                          </a:cubicBezTo>
                          <a:cubicBezTo>
                            <a:pt x="9976377" y="33710"/>
                            <a:pt x="10376149" y="38682"/>
                            <a:pt x="10631592" y="5766"/>
                          </a:cubicBezTo>
                          <a:cubicBezTo>
                            <a:pt x="10712732" y="6546"/>
                            <a:pt x="10761485" y="34488"/>
                            <a:pt x="10835949" y="19871"/>
                          </a:cubicBezTo>
                          <a:cubicBezTo>
                            <a:pt x="10854225" y="17631"/>
                            <a:pt x="10889572" y="23956"/>
                            <a:pt x="10906490" y="14573"/>
                          </a:cubicBezTo>
                          <a:cubicBezTo>
                            <a:pt x="11014249" y="13689"/>
                            <a:pt x="11054510" y="35079"/>
                            <a:pt x="11116221" y="22876"/>
                          </a:cubicBezTo>
                          <a:cubicBezTo>
                            <a:pt x="11193280" y="-7617"/>
                            <a:pt x="11407136" y="67351"/>
                            <a:pt x="11617675" y="15495"/>
                          </a:cubicBezTo>
                          <a:cubicBezTo>
                            <a:pt x="11651326" y="15520"/>
                            <a:pt x="11664154" y="22335"/>
                            <a:pt x="11689044" y="18199"/>
                          </a:cubicBezTo>
                          <a:cubicBezTo>
                            <a:pt x="11692710" y="17054"/>
                            <a:pt x="11698092" y="18990"/>
                            <a:pt x="11701885" y="18105"/>
                          </a:cubicBezTo>
                          <a:cubicBezTo>
                            <a:pt x="11744276" y="18007"/>
                            <a:pt x="11788038" y="19238"/>
                            <a:pt x="11826416" y="22876"/>
                          </a:cubicBezTo>
                          <a:cubicBezTo>
                            <a:pt x="11843990" y="18395"/>
                            <a:pt x="11870580" y="32319"/>
                            <a:pt x="11906199" y="27840"/>
                          </a:cubicBezTo>
                          <a:cubicBezTo>
                            <a:pt x="11928535" y="24650"/>
                            <a:pt x="11947800" y="33086"/>
                            <a:pt x="11965747" y="30995"/>
                          </a:cubicBezTo>
                          <a:cubicBezTo>
                            <a:pt x="12076990" y="28332"/>
                            <a:pt x="12172576" y="36161"/>
                            <a:pt x="12290703" y="30591"/>
                          </a:cubicBezTo>
                          <a:cubicBezTo>
                            <a:pt x="12323953" y="27382"/>
                            <a:pt x="12349361" y="34558"/>
                            <a:pt x="12368392" y="26553"/>
                          </a:cubicBezTo>
                          <a:cubicBezTo>
                            <a:pt x="12392991" y="206878"/>
                            <a:pt x="12363225" y="360141"/>
                            <a:pt x="12383830" y="462598"/>
                          </a:cubicBezTo>
                          <a:cubicBezTo>
                            <a:pt x="12404435" y="565055"/>
                            <a:pt x="12375682" y="818870"/>
                            <a:pt x="12401373" y="958103"/>
                          </a:cubicBezTo>
                          <a:cubicBezTo>
                            <a:pt x="12427064" y="1097336"/>
                            <a:pt x="12376809" y="1305607"/>
                            <a:pt x="12418916" y="1453608"/>
                          </a:cubicBezTo>
                          <a:cubicBezTo>
                            <a:pt x="12461023" y="1601609"/>
                            <a:pt x="12428120" y="1795350"/>
                            <a:pt x="12438564" y="2008574"/>
                          </a:cubicBezTo>
                          <a:cubicBezTo>
                            <a:pt x="12248326" y="2082250"/>
                            <a:pt x="11909355" y="1944921"/>
                            <a:pt x="11656206" y="2035522"/>
                          </a:cubicBezTo>
                          <a:cubicBezTo>
                            <a:pt x="11403057" y="2126123"/>
                            <a:pt x="11350199" y="1981040"/>
                            <a:pt x="11063511" y="2055937"/>
                          </a:cubicBezTo>
                          <a:cubicBezTo>
                            <a:pt x="10776823" y="2130834"/>
                            <a:pt x="10857572" y="2031824"/>
                            <a:pt x="10660478" y="2069819"/>
                          </a:cubicBezTo>
                          <a:cubicBezTo>
                            <a:pt x="10463384" y="2107814"/>
                            <a:pt x="10358697" y="2046914"/>
                            <a:pt x="10257446" y="2083701"/>
                          </a:cubicBezTo>
                          <a:cubicBezTo>
                            <a:pt x="10156195" y="2120488"/>
                            <a:pt x="10067955" y="2057685"/>
                            <a:pt x="9949244" y="2094316"/>
                          </a:cubicBezTo>
                          <a:cubicBezTo>
                            <a:pt x="9830533" y="2130947"/>
                            <a:pt x="9489991" y="2048834"/>
                            <a:pt x="9356549" y="2114731"/>
                          </a:cubicBezTo>
                          <a:cubicBezTo>
                            <a:pt x="9223107" y="2180628"/>
                            <a:pt x="9039395" y="2078199"/>
                            <a:pt x="8953516" y="2128613"/>
                          </a:cubicBezTo>
                          <a:cubicBezTo>
                            <a:pt x="8867637" y="2179027"/>
                            <a:pt x="8470185" y="2074934"/>
                            <a:pt x="8171159" y="2155561"/>
                          </a:cubicBezTo>
                          <a:cubicBezTo>
                            <a:pt x="7872133" y="2236188"/>
                            <a:pt x="7816877" y="2141835"/>
                            <a:pt x="7483632" y="2179242"/>
                          </a:cubicBezTo>
                          <a:cubicBezTo>
                            <a:pt x="7150387" y="2216650"/>
                            <a:pt x="7198214" y="2143403"/>
                            <a:pt x="6985768" y="2196391"/>
                          </a:cubicBezTo>
                          <a:cubicBezTo>
                            <a:pt x="6773322" y="2249378"/>
                            <a:pt x="6543891" y="2132340"/>
                            <a:pt x="6203411" y="2223338"/>
                          </a:cubicBezTo>
                          <a:cubicBezTo>
                            <a:pt x="5862931" y="2314336"/>
                            <a:pt x="5732393" y="2237670"/>
                            <a:pt x="5610715" y="2243753"/>
                          </a:cubicBezTo>
                          <a:cubicBezTo>
                            <a:pt x="5489037" y="2249836"/>
                            <a:pt x="5382849" y="2228974"/>
                            <a:pt x="5207683" y="2257635"/>
                          </a:cubicBezTo>
                          <a:cubicBezTo>
                            <a:pt x="5032517" y="2286296"/>
                            <a:pt x="4795305" y="2185954"/>
                            <a:pt x="4425325" y="2284583"/>
                          </a:cubicBezTo>
                          <a:cubicBezTo>
                            <a:pt x="4055345" y="2383211"/>
                            <a:pt x="4112084" y="2278391"/>
                            <a:pt x="4022292" y="2298465"/>
                          </a:cubicBezTo>
                          <a:cubicBezTo>
                            <a:pt x="3932500" y="2318539"/>
                            <a:pt x="3741569" y="2298994"/>
                            <a:pt x="3619260" y="2312347"/>
                          </a:cubicBezTo>
                          <a:cubicBezTo>
                            <a:pt x="3496951" y="2325700"/>
                            <a:pt x="3125705" y="2254907"/>
                            <a:pt x="2955441" y="2335212"/>
                          </a:cubicBezTo>
                          <a:cubicBezTo>
                            <a:pt x="2883793" y="2342305"/>
                            <a:pt x="2841566" y="2319344"/>
                            <a:pt x="2788855" y="2329783"/>
                          </a:cubicBezTo>
                          <a:cubicBezTo>
                            <a:pt x="2762058" y="2334638"/>
                            <a:pt x="2741698" y="2321504"/>
                            <a:pt x="2727638" y="2328254"/>
                          </a:cubicBezTo>
                          <a:cubicBezTo>
                            <a:pt x="2705278" y="2333997"/>
                            <a:pt x="2665218" y="2324010"/>
                            <a:pt x="2621752" y="2329783"/>
                          </a:cubicBezTo>
                          <a:cubicBezTo>
                            <a:pt x="2571088" y="2335616"/>
                            <a:pt x="2548281" y="2326911"/>
                            <a:pt x="2479264" y="2329600"/>
                          </a:cubicBezTo>
                          <a:cubicBezTo>
                            <a:pt x="2474975" y="2330641"/>
                            <a:pt x="2473207" y="2329049"/>
                            <a:pt x="2468573" y="2329783"/>
                          </a:cubicBezTo>
                          <a:cubicBezTo>
                            <a:pt x="2438373" y="2333799"/>
                            <a:pt x="2408921" y="2318089"/>
                            <a:pt x="2358222" y="2326052"/>
                          </a:cubicBezTo>
                          <a:cubicBezTo>
                            <a:pt x="2357293" y="2326077"/>
                            <a:pt x="2356330" y="2325807"/>
                            <a:pt x="2355486" y="2325998"/>
                          </a:cubicBezTo>
                          <a:cubicBezTo>
                            <a:pt x="2333693" y="2334747"/>
                            <a:pt x="2314149" y="2324012"/>
                            <a:pt x="2279283" y="2324920"/>
                          </a:cubicBezTo>
                          <a:cubicBezTo>
                            <a:pt x="2247827" y="2337547"/>
                            <a:pt x="2213087" y="2326162"/>
                            <a:pt x="2176139" y="2329783"/>
                          </a:cubicBezTo>
                          <a:cubicBezTo>
                            <a:pt x="2077446" y="2331540"/>
                            <a:pt x="1944275" y="2331453"/>
                            <a:pt x="1765373" y="2331978"/>
                          </a:cubicBezTo>
                          <a:cubicBezTo>
                            <a:pt x="1753743" y="2332094"/>
                            <a:pt x="1737512" y="2329829"/>
                            <a:pt x="1726581" y="2331459"/>
                          </a:cubicBezTo>
                          <a:cubicBezTo>
                            <a:pt x="1635998" y="2347653"/>
                            <a:pt x="1562956" y="2317521"/>
                            <a:pt x="1510850" y="2339368"/>
                          </a:cubicBezTo>
                          <a:cubicBezTo>
                            <a:pt x="1459809" y="2338610"/>
                            <a:pt x="1427462" y="2342559"/>
                            <a:pt x="1373571" y="2337083"/>
                          </a:cubicBezTo>
                          <a:cubicBezTo>
                            <a:pt x="1297247" y="2335930"/>
                            <a:pt x="1246846" y="2316429"/>
                            <a:pt x="1211167" y="2330199"/>
                          </a:cubicBezTo>
                          <a:cubicBezTo>
                            <a:pt x="1149185" y="2350527"/>
                            <a:pt x="1081053" y="2324502"/>
                            <a:pt x="1001115" y="2335035"/>
                          </a:cubicBezTo>
                          <a:cubicBezTo>
                            <a:pt x="786232" y="2355200"/>
                            <a:pt x="713499" y="2330107"/>
                            <a:pt x="532946" y="2329783"/>
                          </a:cubicBezTo>
                          <a:cubicBezTo>
                            <a:pt x="524799" y="2331051"/>
                            <a:pt x="518556" y="2327963"/>
                            <a:pt x="512185" y="2329118"/>
                          </a:cubicBezTo>
                          <a:cubicBezTo>
                            <a:pt x="509511" y="2329660"/>
                            <a:pt x="506547" y="2329248"/>
                            <a:pt x="505095" y="2329783"/>
                          </a:cubicBezTo>
                          <a:cubicBezTo>
                            <a:pt x="425791" y="2357364"/>
                            <a:pt x="326270" y="2348291"/>
                            <a:pt x="229640" y="2332763"/>
                          </a:cubicBezTo>
                          <a:cubicBezTo>
                            <a:pt x="203516" y="2332282"/>
                            <a:pt x="172210" y="2321342"/>
                            <a:pt x="122715" y="2327691"/>
                          </a:cubicBezTo>
                          <a:cubicBezTo>
                            <a:pt x="111664" y="2328461"/>
                            <a:pt x="100431" y="2328051"/>
                            <a:pt x="81654" y="2328598"/>
                          </a:cubicBezTo>
                          <a:cubicBezTo>
                            <a:pt x="68260" y="2056353"/>
                            <a:pt x="102179" y="1937413"/>
                            <a:pt x="60424" y="1728947"/>
                          </a:cubicBezTo>
                          <a:cubicBezTo>
                            <a:pt x="18669" y="1520481"/>
                            <a:pt x="50466" y="1386986"/>
                            <a:pt x="39194" y="1129296"/>
                          </a:cubicBezTo>
                          <a:cubicBezTo>
                            <a:pt x="27922" y="871606"/>
                            <a:pt x="32059" y="735753"/>
                            <a:pt x="21230" y="621899"/>
                          </a:cubicBezTo>
                          <a:cubicBezTo>
                            <a:pt x="10401" y="508045"/>
                            <a:pt x="41060" y="264192"/>
                            <a:pt x="0" y="22248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62" name="任意多边形: 形状 61">
              <a:extLst>
                <a:ext uri="{FF2B5EF4-FFF2-40B4-BE49-F238E27FC236}">
                  <a16:creationId xmlns:a16="http://schemas.microsoft.com/office/drawing/2014/main" id="{DA00F7D4-554F-4D54-8B5D-C046EE0A9D86}"/>
                </a:ext>
              </a:extLst>
            </p:cNvPr>
            <p:cNvSpPr/>
            <p:nvPr/>
          </p:nvSpPr>
          <p:spPr>
            <a:xfrm rot="21480000">
              <a:off x="-72172" y="6276062"/>
              <a:ext cx="12371594" cy="924689"/>
            </a:xfrm>
            <a:custGeom>
              <a:avLst/>
              <a:gdLst>
                <a:gd name="connsiteX0" fmla="*/ 12210604 w 12210604"/>
                <a:gd name="connsiteY0" fmla="*/ 42432 h 793271"/>
                <a:gd name="connsiteX1" fmla="*/ 12184385 w 12210604"/>
                <a:gd name="connsiteY1" fmla="*/ 793271 h 793271"/>
                <a:gd name="connsiteX2" fmla="*/ 0 w 12210604"/>
                <a:gd name="connsiteY2" fmla="*/ 367782 h 793271"/>
                <a:gd name="connsiteX3" fmla="*/ 11603 w 12210604"/>
                <a:gd name="connsiteY3" fmla="*/ 35499 h 793271"/>
                <a:gd name="connsiteX4" fmla="*/ 39254 w 12210604"/>
                <a:gd name="connsiteY4" fmla="*/ 39163 h 793271"/>
                <a:gd name="connsiteX5" fmla="*/ 62269 w 12210604"/>
                <a:gd name="connsiteY5" fmla="*/ 40230 h 793271"/>
                <a:gd name="connsiteX6" fmla="*/ 211924 w 12210604"/>
                <a:gd name="connsiteY6" fmla="*/ 38561 h 793271"/>
                <a:gd name="connsiteX7" fmla="*/ 277148 w 12210604"/>
                <a:gd name="connsiteY7" fmla="*/ 35541 h 793271"/>
                <a:gd name="connsiteX8" fmla="*/ 328034 w 12210604"/>
                <a:gd name="connsiteY8" fmla="*/ 40207 h 793271"/>
                <a:gd name="connsiteX9" fmla="*/ 335542 w 12210604"/>
                <a:gd name="connsiteY9" fmla="*/ 38561 h 793271"/>
                <a:gd name="connsiteX10" fmla="*/ 510463 w 12210604"/>
                <a:gd name="connsiteY10" fmla="*/ 39804 h 793271"/>
                <a:gd name="connsiteX11" fmla="*/ 519473 w 12210604"/>
                <a:gd name="connsiteY11" fmla="*/ 41152 h 793271"/>
                <a:gd name="connsiteX12" fmla="*/ 553345 w 12210604"/>
                <a:gd name="connsiteY12" fmla="*/ 38561 h 793271"/>
                <a:gd name="connsiteX13" fmla="*/ 591794 w 12210604"/>
                <a:gd name="connsiteY13" fmla="*/ 34269 h 793271"/>
                <a:gd name="connsiteX14" fmla="*/ 607648 w 12210604"/>
                <a:gd name="connsiteY14" fmla="*/ 34750 h 793271"/>
                <a:gd name="connsiteX15" fmla="*/ 619616 w 12210604"/>
                <a:gd name="connsiteY15" fmla="*/ 33910 h 793271"/>
                <a:gd name="connsiteX16" fmla="*/ 690617 w 12210604"/>
                <a:gd name="connsiteY16" fmla="*/ 37072 h 793271"/>
                <a:gd name="connsiteX17" fmla="*/ 792847 w 12210604"/>
                <a:gd name="connsiteY17" fmla="*/ 48450 h 793271"/>
                <a:gd name="connsiteX18" fmla="*/ 904990 w 12210604"/>
                <a:gd name="connsiteY18" fmla="*/ 54338 h 793271"/>
                <a:gd name="connsiteX19" fmla="*/ 1018383 w 12210604"/>
                <a:gd name="connsiteY19" fmla="*/ 38561 h 793271"/>
                <a:gd name="connsiteX20" fmla="*/ 1147818 w 12210604"/>
                <a:gd name="connsiteY20" fmla="*/ 27951 h 793271"/>
                <a:gd name="connsiteX21" fmla="*/ 1163893 w 12210604"/>
                <a:gd name="connsiteY21" fmla="*/ 32174 h 793271"/>
                <a:gd name="connsiteX22" fmla="*/ 1206517 w 12210604"/>
                <a:gd name="connsiteY22" fmla="*/ 19739 h 793271"/>
                <a:gd name="connsiteX23" fmla="*/ 1607039 w 12210604"/>
                <a:gd name="connsiteY23" fmla="*/ 38561 h 793271"/>
                <a:gd name="connsiteX24" fmla="*/ 2094406 w 12210604"/>
                <a:gd name="connsiteY24" fmla="*/ 48079 h 793271"/>
                <a:gd name="connsiteX25" fmla="*/ 2280079 w 12210604"/>
                <a:gd name="connsiteY25" fmla="*/ 40222 h 793271"/>
                <a:gd name="connsiteX26" fmla="*/ 2289879 w 12210604"/>
                <a:gd name="connsiteY26" fmla="*/ 38561 h 793271"/>
                <a:gd name="connsiteX27" fmla="*/ 2585333 w 12210604"/>
                <a:gd name="connsiteY27" fmla="*/ 30358 h 793271"/>
                <a:gd name="connsiteX28" fmla="*/ 2590153 w 12210604"/>
                <a:gd name="connsiteY28" fmla="*/ 32326 h 793271"/>
                <a:gd name="connsiteX29" fmla="*/ 2671240 w 12210604"/>
                <a:gd name="connsiteY29" fmla="*/ 34932 h 793271"/>
                <a:gd name="connsiteX30" fmla="*/ 2736412 w 12210604"/>
                <a:gd name="connsiteY30" fmla="*/ 37793 h 793271"/>
                <a:gd name="connsiteX31" fmla="*/ 2746142 w 12210604"/>
                <a:gd name="connsiteY31" fmla="*/ 37722 h 793271"/>
                <a:gd name="connsiteX32" fmla="*/ 2849103 w 12210604"/>
                <a:gd name="connsiteY32" fmla="*/ 38561 h 793271"/>
                <a:gd name="connsiteX33" fmla="*/ 2931923 w 12210604"/>
                <a:gd name="connsiteY33" fmla="*/ 39922 h 793271"/>
                <a:gd name="connsiteX34" fmla="*/ 3031587 w 12210604"/>
                <a:gd name="connsiteY34" fmla="*/ 38561 h 793271"/>
                <a:gd name="connsiteX35" fmla="*/ 3155641 w 12210604"/>
                <a:gd name="connsiteY35" fmla="*/ 37808 h 793271"/>
                <a:gd name="connsiteX36" fmla="*/ 3249266 w 12210604"/>
                <a:gd name="connsiteY36" fmla="*/ 43447 h 793271"/>
                <a:gd name="connsiteX37" fmla="*/ 3314140 w 12210604"/>
                <a:gd name="connsiteY37" fmla="*/ 38561 h 793271"/>
                <a:gd name="connsiteX38" fmla="*/ 3769360 w 12210604"/>
                <a:gd name="connsiteY38" fmla="*/ 46955 h 793271"/>
                <a:gd name="connsiteX39" fmla="*/ 3834990 w 12210604"/>
                <a:gd name="connsiteY39" fmla="*/ 45706 h 793271"/>
                <a:gd name="connsiteX40" fmla="*/ 3867477 w 12210604"/>
                <a:gd name="connsiteY40" fmla="*/ 38561 h 793271"/>
                <a:gd name="connsiteX41" fmla="*/ 4108506 w 12210604"/>
                <a:gd name="connsiteY41" fmla="*/ 501 h 793271"/>
                <a:gd name="connsiteX42" fmla="*/ 4332515 w 12210604"/>
                <a:gd name="connsiteY42" fmla="*/ 38561 h 793271"/>
                <a:gd name="connsiteX43" fmla="*/ 4335322 w 12210604"/>
                <a:gd name="connsiteY43" fmla="*/ 38764 h 793271"/>
                <a:gd name="connsiteX44" fmla="*/ 4367835 w 12210604"/>
                <a:gd name="connsiteY44" fmla="*/ 38561 h 793271"/>
                <a:gd name="connsiteX45" fmla="*/ 4828318 w 12210604"/>
                <a:gd name="connsiteY45" fmla="*/ 56642 h 793271"/>
                <a:gd name="connsiteX46" fmla="*/ 4829251 w 12210604"/>
                <a:gd name="connsiteY46" fmla="*/ 56575 h 793271"/>
                <a:gd name="connsiteX47" fmla="*/ 4921171 w 12210604"/>
                <a:gd name="connsiteY47" fmla="*/ 38561 h 793271"/>
                <a:gd name="connsiteX48" fmla="*/ 5143600 w 12210604"/>
                <a:gd name="connsiteY48" fmla="*/ 25503 h 793271"/>
                <a:gd name="connsiteX49" fmla="*/ 5177176 w 12210604"/>
                <a:gd name="connsiteY49" fmla="*/ 38385 h 793271"/>
                <a:gd name="connsiteX50" fmla="*/ 5263447 w 12210604"/>
                <a:gd name="connsiteY50" fmla="*/ 33122 h 793271"/>
                <a:gd name="connsiteX51" fmla="*/ 5294238 w 12210604"/>
                <a:gd name="connsiteY51" fmla="*/ 34218 h 793271"/>
                <a:gd name="connsiteX52" fmla="*/ 5316611 w 12210604"/>
                <a:gd name="connsiteY52" fmla="*/ 31147 h 793271"/>
                <a:gd name="connsiteX53" fmla="*/ 5372426 w 12210604"/>
                <a:gd name="connsiteY53" fmla="*/ 31562 h 793271"/>
                <a:gd name="connsiteX54" fmla="*/ 5442678 w 12210604"/>
                <a:gd name="connsiteY54" fmla="*/ 39387 h 793271"/>
                <a:gd name="connsiteX55" fmla="*/ 5601636 w 12210604"/>
                <a:gd name="connsiteY55" fmla="*/ 44228 h 793271"/>
                <a:gd name="connsiteX56" fmla="*/ 5720507 w 12210604"/>
                <a:gd name="connsiteY56" fmla="*/ 40052 h 793271"/>
                <a:gd name="connsiteX57" fmla="*/ 5727629 w 12210604"/>
                <a:gd name="connsiteY57" fmla="*/ 38561 h 793271"/>
                <a:gd name="connsiteX58" fmla="*/ 6316285 w 12210604"/>
                <a:gd name="connsiteY58" fmla="*/ 38561 h 793271"/>
                <a:gd name="connsiteX59" fmla="*/ 6501452 w 12210604"/>
                <a:gd name="connsiteY59" fmla="*/ 26314 h 793271"/>
                <a:gd name="connsiteX60" fmla="*/ 6644823 w 12210604"/>
                <a:gd name="connsiteY60" fmla="*/ 29903 h 793271"/>
                <a:gd name="connsiteX61" fmla="*/ 6713032 w 12210604"/>
                <a:gd name="connsiteY61" fmla="*/ 17060 h 793271"/>
                <a:gd name="connsiteX62" fmla="*/ 6929996 w 12210604"/>
                <a:gd name="connsiteY62" fmla="*/ 38074 h 793271"/>
                <a:gd name="connsiteX63" fmla="*/ 6933003 w 12210604"/>
                <a:gd name="connsiteY63" fmla="*/ 38887 h 793271"/>
                <a:gd name="connsiteX64" fmla="*/ 7004721 w 12210604"/>
                <a:gd name="connsiteY64" fmla="*/ 39720 h 793271"/>
                <a:gd name="connsiteX65" fmla="*/ 7036686 w 12210604"/>
                <a:gd name="connsiteY65" fmla="*/ 43458 h 793271"/>
                <a:gd name="connsiteX66" fmla="*/ 7063878 w 12210604"/>
                <a:gd name="connsiteY66" fmla="*/ 38561 h 793271"/>
                <a:gd name="connsiteX67" fmla="*/ 7430469 w 12210604"/>
                <a:gd name="connsiteY67" fmla="*/ 22781 h 793271"/>
                <a:gd name="connsiteX68" fmla="*/ 7504983 w 12210604"/>
                <a:gd name="connsiteY68" fmla="*/ 27181 h 793271"/>
                <a:gd name="connsiteX69" fmla="*/ 7509430 w 12210604"/>
                <a:gd name="connsiteY69" fmla="*/ 27292 h 793271"/>
                <a:gd name="connsiteX70" fmla="*/ 7637779 w 12210604"/>
                <a:gd name="connsiteY70" fmla="*/ 34642 h 793271"/>
                <a:gd name="connsiteX71" fmla="*/ 7732925 w 12210604"/>
                <a:gd name="connsiteY71" fmla="*/ 37336 h 793271"/>
                <a:gd name="connsiteX72" fmla="*/ 7814746 w 12210604"/>
                <a:gd name="connsiteY72" fmla="*/ 38318 h 793271"/>
                <a:gd name="connsiteX73" fmla="*/ 7905112 w 12210604"/>
                <a:gd name="connsiteY73" fmla="*/ 37749 h 793271"/>
                <a:gd name="connsiteX74" fmla="*/ 7930523 w 12210604"/>
                <a:gd name="connsiteY74" fmla="*/ 37981 h 793271"/>
                <a:gd name="connsiteX75" fmla="*/ 7945740 w 12210604"/>
                <a:gd name="connsiteY75" fmla="*/ 37889 h 793271"/>
                <a:gd name="connsiteX76" fmla="*/ 7948030 w 12210604"/>
                <a:gd name="connsiteY76" fmla="*/ 38141 h 793271"/>
                <a:gd name="connsiteX77" fmla="*/ 7993954 w 12210604"/>
                <a:gd name="connsiteY77" fmla="*/ 38561 h 793271"/>
                <a:gd name="connsiteX78" fmla="*/ 8041342 w 12210604"/>
                <a:gd name="connsiteY78" fmla="*/ 40550 h 793271"/>
                <a:gd name="connsiteX79" fmla="*/ 8052820 w 12210604"/>
                <a:gd name="connsiteY79" fmla="*/ 38561 h 793271"/>
                <a:gd name="connsiteX80" fmla="*/ 8641476 w 12210604"/>
                <a:gd name="connsiteY80" fmla="*/ 38561 h 793271"/>
                <a:gd name="connsiteX81" fmla="*/ 8863521 w 12210604"/>
                <a:gd name="connsiteY81" fmla="*/ 13075 h 793271"/>
                <a:gd name="connsiteX82" fmla="*/ 8904451 w 12210604"/>
                <a:gd name="connsiteY82" fmla="*/ 18710 h 793271"/>
                <a:gd name="connsiteX83" fmla="*/ 8913829 w 12210604"/>
                <a:gd name="connsiteY83" fmla="*/ 16215 h 793271"/>
                <a:gd name="connsiteX84" fmla="*/ 9248433 w 12210604"/>
                <a:gd name="connsiteY84" fmla="*/ 23324 h 793271"/>
                <a:gd name="connsiteX85" fmla="*/ 9422354 w 12210604"/>
                <a:gd name="connsiteY85" fmla="*/ 39575 h 793271"/>
                <a:gd name="connsiteX86" fmla="*/ 9447934 w 12210604"/>
                <a:gd name="connsiteY86" fmla="*/ 38561 h 793271"/>
                <a:gd name="connsiteX87" fmla="*/ 9610551 w 12210604"/>
                <a:gd name="connsiteY87" fmla="*/ 39160 h 793271"/>
                <a:gd name="connsiteX88" fmla="*/ 9646693 w 12210604"/>
                <a:gd name="connsiteY88" fmla="*/ 40619 h 793271"/>
                <a:gd name="connsiteX89" fmla="*/ 9665737 w 12210604"/>
                <a:gd name="connsiteY89" fmla="*/ 38561 h 793271"/>
                <a:gd name="connsiteX90" fmla="*/ 9822288 w 12210604"/>
                <a:gd name="connsiteY90" fmla="*/ 28779 h 793271"/>
                <a:gd name="connsiteX91" fmla="*/ 9863730 w 12210604"/>
                <a:gd name="connsiteY91" fmla="*/ 32621 h 793271"/>
                <a:gd name="connsiteX92" fmla="*/ 9905310 w 12210604"/>
                <a:gd name="connsiteY92" fmla="*/ 33350 h 793271"/>
                <a:gd name="connsiteX93" fmla="*/ 10007157 w 12210604"/>
                <a:gd name="connsiteY93" fmla="*/ 38561 h 793271"/>
                <a:gd name="connsiteX94" fmla="*/ 10224960 w 12210604"/>
                <a:gd name="connsiteY94" fmla="*/ 38561 h 793271"/>
                <a:gd name="connsiteX95" fmla="*/ 10299868 w 12210604"/>
                <a:gd name="connsiteY95" fmla="*/ 39253 h 793271"/>
                <a:gd name="connsiteX96" fmla="*/ 10350606 w 12210604"/>
                <a:gd name="connsiteY96" fmla="*/ 42987 h 793271"/>
                <a:gd name="connsiteX97" fmla="*/ 10378010 w 12210604"/>
                <a:gd name="connsiteY97" fmla="*/ 38561 h 793271"/>
                <a:gd name="connsiteX98" fmla="*/ 10669056 w 12210604"/>
                <a:gd name="connsiteY98" fmla="*/ 30963 h 793271"/>
                <a:gd name="connsiteX99" fmla="*/ 10754435 w 12210604"/>
                <a:gd name="connsiteY99" fmla="*/ 45504 h 793271"/>
                <a:gd name="connsiteX100" fmla="*/ 10813615 w 12210604"/>
                <a:gd name="connsiteY100" fmla="*/ 38561 h 793271"/>
                <a:gd name="connsiteX101" fmla="*/ 10866609 w 12210604"/>
                <a:gd name="connsiteY101" fmla="*/ 32458 h 793271"/>
                <a:gd name="connsiteX102" fmla="*/ 10887393 w 12210604"/>
                <a:gd name="connsiteY102" fmla="*/ 27075 h 793271"/>
                <a:gd name="connsiteX103" fmla="*/ 11431704 w 12210604"/>
                <a:gd name="connsiteY103" fmla="*/ 38561 h 793271"/>
                <a:gd name="connsiteX104" fmla="*/ 11540239 w 12210604"/>
                <a:gd name="connsiteY104" fmla="*/ 37699 h 793271"/>
                <a:gd name="connsiteX105" fmla="*/ 11617687 w 12210604"/>
                <a:gd name="connsiteY105" fmla="*/ 33048 h 793271"/>
                <a:gd name="connsiteX106" fmla="*/ 11864782 w 12210604"/>
                <a:gd name="connsiteY106" fmla="*/ 48130 h 793271"/>
                <a:gd name="connsiteX107" fmla="*/ 11946208 w 12210604"/>
                <a:gd name="connsiteY107" fmla="*/ 52318 h 793271"/>
                <a:gd name="connsiteX108" fmla="*/ 12096421 w 12210604"/>
                <a:gd name="connsiteY108" fmla="*/ 53791 h 793271"/>
                <a:gd name="connsiteX109" fmla="*/ 12174115 w 12210604"/>
                <a:gd name="connsiteY109" fmla="*/ 48949 h 793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</a:cxnLst>
              <a:rect l="l" t="t" r="r" b="b"/>
              <a:pathLst>
                <a:path w="12210604" h="793271">
                  <a:moveTo>
                    <a:pt x="12210604" y="42432"/>
                  </a:moveTo>
                  <a:lnTo>
                    <a:pt x="12184385" y="793271"/>
                  </a:lnTo>
                  <a:lnTo>
                    <a:pt x="0" y="367782"/>
                  </a:lnTo>
                  <a:lnTo>
                    <a:pt x="11603" y="35499"/>
                  </a:lnTo>
                  <a:lnTo>
                    <a:pt x="39254" y="39163"/>
                  </a:lnTo>
                  <a:lnTo>
                    <a:pt x="62269" y="40230"/>
                  </a:lnTo>
                  <a:cubicBezTo>
                    <a:pt x="119465" y="43604"/>
                    <a:pt x="169643" y="46423"/>
                    <a:pt x="211924" y="38561"/>
                  </a:cubicBezTo>
                  <a:cubicBezTo>
                    <a:pt x="233065" y="34630"/>
                    <a:pt x="254397" y="34271"/>
                    <a:pt x="277148" y="35541"/>
                  </a:cubicBezTo>
                  <a:lnTo>
                    <a:pt x="328034" y="40207"/>
                  </a:lnTo>
                  <a:lnTo>
                    <a:pt x="335542" y="38561"/>
                  </a:lnTo>
                  <a:cubicBezTo>
                    <a:pt x="472875" y="-2752"/>
                    <a:pt x="480589" y="29890"/>
                    <a:pt x="510463" y="39804"/>
                  </a:cubicBezTo>
                  <a:lnTo>
                    <a:pt x="519473" y="41152"/>
                  </a:lnTo>
                  <a:lnTo>
                    <a:pt x="553345" y="38561"/>
                  </a:lnTo>
                  <a:cubicBezTo>
                    <a:pt x="563597" y="35898"/>
                    <a:pt x="576617" y="34595"/>
                    <a:pt x="591794" y="34269"/>
                  </a:cubicBezTo>
                  <a:lnTo>
                    <a:pt x="607648" y="34750"/>
                  </a:lnTo>
                  <a:lnTo>
                    <a:pt x="619616" y="33910"/>
                  </a:lnTo>
                  <a:cubicBezTo>
                    <a:pt x="642568" y="33842"/>
                    <a:pt x="666308" y="35077"/>
                    <a:pt x="690617" y="37072"/>
                  </a:cubicBezTo>
                  <a:lnTo>
                    <a:pt x="792847" y="48450"/>
                  </a:lnTo>
                  <a:lnTo>
                    <a:pt x="904990" y="54338"/>
                  </a:lnTo>
                  <a:cubicBezTo>
                    <a:pt x="947987" y="53917"/>
                    <a:pt x="987411" y="49686"/>
                    <a:pt x="1018383" y="38561"/>
                  </a:cubicBezTo>
                  <a:cubicBezTo>
                    <a:pt x="1080327" y="16310"/>
                    <a:pt x="1117495" y="20362"/>
                    <a:pt x="1147818" y="27951"/>
                  </a:cubicBezTo>
                  <a:lnTo>
                    <a:pt x="1163893" y="32174"/>
                  </a:lnTo>
                  <a:lnTo>
                    <a:pt x="1206517" y="19739"/>
                  </a:lnTo>
                  <a:cubicBezTo>
                    <a:pt x="1346391" y="-10897"/>
                    <a:pt x="1420155" y="44440"/>
                    <a:pt x="1607039" y="38561"/>
                  </a:cubicBezTo>
                  <a:cubicBezTo>
                    <a:pt x="1767226" y="33522"/>
                    <a:pt x="1896255" y="49992"/>
                    <a:pt x="2094406" y="48079"/>
                  </a:cubicBezTo>
                  <a:lnTo>
                    <a:pt x="2280079" y="40222"/>
                  </a:lnTo>
                  <a:lnTo>
                    <a:pt x="2289879" y="38561"/>
                  </a:lnTo>
                  <a:cubicBezTo>
                    <a:pt x="2554486" y="-20807"/>
                    <a:pt x="2557920" y="12781"/>
                    <a:pt x="2585333" y="30358"/>
                  </a:cubicBezTo>
                  <a:lnTo>
                    <a:pt x="2590153" y="32326"/>
                  </a:lnTo>
                  <a:lnTo>
                    <a:pt x="2671240" y="34932"/>
                  </a:lnTo>
                  <a:lnTo>
                    <a:pt x="2736412" y="37793"/>
                  </a:lnTo>
                  <a:lnTo>
                    <a:pt x="2746142" y="37722"/>
                  </a:lnTo>
                  <a:cubicBezTo>
                    <a:pt x="2777545" y="39177"/>
                    <a:pt x="2806968" y="40913"/>
                    <a:pt x="2849103" y="38561"/>
                  </a:cubicBezTo>
                  <a:lnTo>
                    <a:pt x="2931923" y="39922"/>
                  </a:lnTo>
                  <a:lnTo>
                    <a:pt x="3031587" y="38561"/>
                  </a:lnTo>
                  <a:cubicBezTo>
                    <a:pt x="3075552" y="36671"/>
                    <a:pt x="3116693" y="36620"/>
                    <a:pt x="3155641" y="37808"/>
                  </a:cubicBezTo>
                  <a:lnTo>
                    <a:pt x="3249266" y="43447"/>
                  </a:lnTo>
                  <a:lnTo>
                    <a:pt x="3314140" y="38561"/>
                  </a:lnTo>
                  <a:cubicBezTo>
                    <a:pt x="3431298" y="20420"/>
                    <a:pt x="3619271" y="45218"/>
                    <a:pt x="3769360" y="46955"/>
                  </a:cubicBezTo>
                  <a:lnTo>
                    <a:pt x="3834990" y="45706"/>
                  </a:lnTo>
                  <a:lnTo>
                    <a:pt x="3867477" y="38561"/>
                  </a:lnTo>
                  <a:cubicBezTo>
                    <a:pt x="3984932" y="5746"/>
                    <a:pt x="4056356" y="-2247"/>
                    <a:pt x="4108506" y="501"/>
                  </a:cubicBezTo>
                  <a:cubicBezTo>
                    <a:pt x="4195423" y="5081"/>
                    <a:pt x="4228802" y="39497"/>
                    <a:pt x="4332515" y="38561"/>
                  </a:cubicBezTo>
                  <a:lnTo>
                    <a:pt x="4335322" y="38764"/>
                  </a:lnTo>
                  <a:lnTo>
                    <a:pt x="4367835" y="38561"/>
                  </a:lnTo>
                  <a:cubicBezTo>
                    <a:pt x="4451795" y="30476"/>
                    <a:pt x="4671683" y="60648"/>
                    <a:pt x="4828318" y="56642"/>
                  </a:cubicBezTo>
                  <a:lnTo>
                    <a:pt x="4829251" y="56575"/>
                  </a:lnTo>
                  <a:lnTo>
                    <a:pt x="4921171" y="38561"/>
                  </a:lnTo>
                  <a:cubicBezTo>
                    <a:pt x="5060823" y="4777"/>
                    <a:pt x="5110831" y="12963"/>
                    <a:pt x="5143600" y="25503"/>
                  </a:cubicBezTo>
                  <a:lnTo>
                    <a:pt x="5177176" y="38385"/>
                  </a:lnTo>
                  <a:lnTo>
                    <a:pt x="5263447" y="33122"/>
                  </a:lnTo>
                  <a:lnTo>
                    <a:pt x="5294238" y="34218"/>
                  </a:lnTo>
                  <a:lnTo>
                    <a:pt x="5316611" y="31147"/>
                  </a:lnTo>
                  <a:cubicBezTo>
                    <a:pt x="5334934" y="30139"/>
                    <a:pt x="5353557" y="30437"/>
                    <a:pt x="5372426" y="31562"/>
                  </a:cubicBezTo>
                  <a:lnTo>
                    <a:pt x="5442678" y="39387"/>
                  </a:lnTo>
                  <a:lnTo>
                    <a:pt x="5601636" y="44228"/>
                  </a:lnTo>
                  <a:lnTo>
                    <a:pt x="5720507" y="40052"/>
                  </a:lnTo>
                  <a:lnTo>
                    <a:pt x="5727629" y="38561"/>
                  </a:lnTo>
                  <a:cubicBezTo>
                    <a:pt x="5887441" y="-9911"/>
                    <a:pt x="6044573" y="70910"/>
                    <a:pt x="6316285" y="38561"/>
                  </a:cubicBezTo>
                  <a:cubicBezTo>
                    <a:pt x="6384213" y="30474"/>
                    <a:pt x="6445439" y="27053"/>
                    <a:pt x="6501452" y="26314"/>
                  </a:cubicBezTo>
                  <a:lnTo>
                    <a:pt x="6644823" y="29903"/>
                  </a:lnTo>
                  <a:lnTo>
                    <a:pt x="6713032" y="17060"/>
                  </a:lnTo>
                  <a:cubicBezTo>
                    <a:pt x="6842222" y="-422"/>
                    <a:pt x="6886232" y="22792"/>
                    <a:pt x="6929996" y="38074"/>
                  </a:cubicBezTo>
                  <a:lnTo>
                    <a:pt x="6933003" y="38887"/>
                  </a:lnTo>
                  <a:lnTo>
                    <a:pt x="7004721" y="39720"/>
                  </a:lnTo>
                  <a:lnTo>
                    <a:pt x="7036686" y="43458"/>
                  </a:lnTo>
                  <a:lnTo>
                    <a:pt x="7063878" y="38561"/>
                  </a:lnTo>
                  <a:cubicBezTo>
                    <a:pt x="7155046" y="14594"/>
                    <a:pt x="7294500" y="16057"/>
                    <a:pt x="7430469" y="22781"/>
                  </a:cubicBezTo>
                  <a:lnTo>
                    <a:pt x="7504983" y="27181"/>
                  </a:lnTo>
                  <a:lnTo>
                    <a:pt x="7509430" y="27292"/>
                  </a:lnTo>
                  <a:lnTo>
                    <a:pt x="7637779" y="34642"/>
                  </a:lnTo>
                  <a:lnTo>
                    <a:pt x="7732925" y="37336"/>
                  </a:lnTo>
                  <a:lnTo>
                    <a:pt x="7814746" y="38318"/>
                  </a:lnTo>
                  <a:lnTo>
                    <a:pt x="7905112" y="37749"/>
                  </a:lnTo>
                  <a:lnTo>
                    <a:pt x="7930523" y="37981"/>
                  </a:lnTo>
                  <a:lnTo>
                    <a:pt x="7945740" y="37889"/>
                  </a:lnTo>
                  <a:lnTo>
                    <a:pt x="7948030" y="38141"/>
                  </a:lnTo>
                  <a:lnTo>
                    <a:pt x="7993954" y="38561"/>
                  </a:lnTo>
                  <a:lnTo>
                    <a:pt x="8041342" y="40550"/>
                  </a:lnTo>
                  <a:lnTo>
                    <a:pt x="8052820" y="38561"/>
                  </a:lnTo>
                  <a:cubicBezTo>
                    <a:pt x="8139066" y="19108"/>
                    <a:pt x="8373207" y="109106"/>
                    <a:pt x="8641476" y="38561"/>
                  </a:cubicBezTo>
                  <a:cubicBezTo>
                    <a:pt x="8742077" y="12106"/>
                    <a:pt x="8809696" y="8435"/>
                    <a:pt x="8863521" y="13075"/>
                  </a:cubicBezTo>
                  <a:lnTo>
                    <a:pt x="8904451" y="18710"/>
                  </a:lnTo>
                  <a:lnTo>
                    <a:pt x="8913829" y="16215"/>
                  </a:lnTo>
                  <a:cubicBezTo>
                    <a:pt x="9007670" y="2288"/>
                    <a:pt x="9128112" y="11378"/>
                    <a:pt x="9248433" y="23324"/>
                  </a:cubicBezTo>
                  <a:lnTo>
                    <a:pt x="9422354" y="39575"/>
                  </a:lnTo>
                  <a:lnTo>
                    <a:pt x="9447934" y="38561"/>
                  </a:lnTo>
                  <a:cubicBezTo>
                    <a:pt x="9489200" y="32012"/>
                    <a:pt x="9548527" y="35686"/>
                    <a:pt x="9610551" y="39160"/>
                  </a:cubicBezTo>
                  <a:lnTo>
                    <a:pt x="9646693" y="40619"/>
                  </a:lnTo>
                  <a:lnTo>
                    <a:pt x="9665737" y="38561"/>
                  </a:lnTo>
                  <a:cubicBezTo>
                    <a:pt x="9714067" y="27711"/>
                    <a:pt x="9766617" y="26076"/>
                    <a:pt x="9822288" y="28779"/>
                  </a:cubicBezTo>
                  <a:lnTo>
                    <a:pt x="9863730" y="32621"/>
                  </a:lnTo>
                  <a:lnTo>
                    <a:pt x="9905310" y="33350"/>
                  </a:lnTo>
                  <a:cubicBezTo>
                    <a:pt x="9936084" y="35286"/>
                    <a:pt x="9964506" y="38961"/>
                    <a:pt x="10007157" y="38561"/>
                  </a:cubicBezTo>
                  <a:cubicBezTo>
                    <a:pt x="10092459" y="37762"/>
                    <a:pt x="10179670" y="50752"/>
                    <a:pt x="10224960" y="38561"/>
                  </a:cubicBezTo>
                  <a:cubicBezTo>
                    <a:pt x="10236282" y="35513"/>
                    <a:pt x="10262657" y="36583"/>
                    <a:pt x="10299868" y="39253"/>
                  </a:cubicBezTo>
                  <a:lnTo>
                    <a:pt x="10350606" y="42987"/>
                  </a:lnTo>
                  <a:lnTo>
                    <a:pt x="10378010" y="38561"/>
                  </a:lnTo>
                  <a:cubicBezTo>
                    <a:pt x="10507074" y="8240"/>
                    <a:pt x="10597820" y="18335"/>
                    <a:pt x="10669056" y="30963"/>
                  </a:cubicBezTo>
                  <a:lnTo>
                    <a:pt x="10754435" y="45504"/>
                  </a:lnTo>
                  <a:lnTo>
                    <a:pt x="10813615" y="38561"/>
                  </a:lnTo>
                  <a:lnTo>
                    <a:pt x="10866609" y="32458"/>
                  </a:lnTo>
                  <a:lnTo>
                    <a:pt x="10887393" y="27075"/>
                  </a:lnTo>
                  <a:cubicBezTo>
                    <a:pt x="11004485" y="8221"/>
                    <a:pt x="11213038" y="40870"/>
                    <a:pt x="11431704" y="38561"/>
                  </a:cubicBezTo>
                  <a:lnTo>
                    <a:pt x="11540239" y="37699"/>
                  </a:lnTo>
                  <a:lnTo>
                    <a:pt x="11617687" y="33048"/>
                  </a:lnTo>
                  <a:cubicBezTo>
                    <a:pt x="11705734" y="31556"/>
                    <a:pt x="11783917" y="40740"/>
                    <a:pt x="11864782" y="48130"/>
                  </a:cubicBezTo>
                  <a:lnTo>
                    <a:pt x="11946208" y="52318"/>
                  </a:lnTo>
                  <a:lnTo>
                    <a:pt x="12096421" y="53791"/>
                  </a:lnTo>
                  <a:cubicBezTo>
                    <a:pt x="12124723" y="52959"/>
                    <a:pt x="12151047" y="51416"/>
                    <a:pt x="12174115" y="48949"/>
                  </a:cubicBezTo>
                  <a:close/>
                </a:path>
              </a:pathLst>
            </a:custGeom>
            <a:solidFill>
              <a:schemeClr val="accent2"/>
            </a:solidFill>
            <a:ln w="25400" cmpd="sng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id="{1F9A98F5-555A-43C3-AECF-117ED6F307BF}"/>
                </a:ext>
              </a:extLst>
            </p:cNvPr>
            <p:cNvSpPr txBox="1"/>
            <p:nvPr/>
          </p:nvSpPr>
          <p:spPr>
            <a:xfrm>
              <a:off x="61117" y="5902350"/>
              <a:ext cx="1186774" cy="3885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144000" indent="-144000">
                <a:lnSpc>
                  <a:spcPct val="150000"/>
                </a:lnSpc>
                <a:buFont typeface="Arial" panose="020B0604020202020204" pitchFamily="34" charset="0"/>
                <a:buChar char="•"/>
                <a:defRPr sz="1400">
                  <a:latin typeface="华文中宋" panose="02010600040101010101" pitchFamily="2" charset="-122"/>
                  <a:ea typeface="华文中宋" panose="02010600040101010101" pitchFamily="2" charset="-122"/>
                </a:defRPr>
              </a:lvl1pPr>
            </a:lstStyle>
            <a:p>
              <a:r>
                <a:rPr lang="zh-CN" altLang="en-US" dirty="0">
                  <a:solidFill>
                    <a:schemeClr val="accent3">
                      <a:lumMod val="50000"/>
                    </a:schemeClr>
                  </a:solidFill>
                </a:rPr>
                <a:t>开始探索</a:t>
              </a:r>
              <a:endParaRPr lang="en-US" altLang="zh-CN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64AD1E13-C734-44EC-B89A-9753BA30375C}"/>
                </a:ext>
              </a:extLst>
            </p:cNvPr>
            <p:cNvSpPr txBox="1"/>
            <p:nvPr/>
          </p:nvSpPr>
          <p:spPr>
            <a:xfrm>
              <a:off x="7223092" y="5435246"/>
              <a:ext cx="2599525" cy="7117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144000" indent="-144000">
                <a:lnSpc>
                  <a:spcPct val="150000"/>
                </a:lnSpc>
                <a:buFont typeface="Arial" panose="020B0604020202020204" pitchFamily="34" charset="0"/>
                <a:buChar char="•"/>
                <a:defRPr sz="1400">
                  <a:latin typeface="华文中宋" panose="02010600040101010101" pitchFamily="2" charset="-122"/>
                  <a:ea typeface="华文中宋" panose="02010600040101010101" pitchFamily="2" charset="-122"/>
                </a:defRPr>
              </a:lvl1pPr>
            </a:lstStyle>
            <a:p>
              <a:r>
                <a:rPr lang="zh-CN" altLang="en-US" dirty="0">
                  <a:solidFill>
                    <a:schemeClr val="accent3">
                      <a:lumMod val="50000"/>
                    </a:schemeClr>
                  </a:solidFill>
                </a:rPr>
                <a:t>第一本专著</a:t>
              </a:r>
              <a:r>
                <a:rPr lang="en-US" altLang="zh-CN" dirty="0">
                  <a:solidFill>
                    <a:schemeClr val="accent3">
                      <a:lumMod val="50000"/>
                    </a:schemeClr>
                  </a:solidFill>
                </a:rPr>
                <a:t>——《</a:t>
              </a:r>
              <a:r>
                <a:rPr lang="zh-CN" altLang="en-US" dirty="0">
                  <a:solidFill>
                    <a:schemeClr val="accent3">
                      <a:lumMod val="50000"/>
                    </a:schemeClr>
                  </a:solidFill>
                </a:rPr>
                <a:t>煤层瓦斯流动理论简明教程</a:t>
              </a:r>
              <a:r>
                <a:rPr lang="en-US" altLang="zh-CN" dirty="0">
                  <a:solidFill>
                    <a:schemeClr val="accent3">
                      <a:lumMod val="50000"/>
                    </a:schemeClr>
                  </a:solidFill>
                </a:rPr>
                <a:t>》</a:t>
              </a:r>
            </a:p>
          </p:txBody>
        </p:sp>
        <p:sp>
          <p:nvSpPr>
            <p:cNvPr id="65" name="文本框 64">
              <a:extLst>
                <a:ext uri="{FF2B5EF4-FFF2-40B4-BE49-F238E27FC236}">
                  <a16:creationId xmlns:a16="http://schemas.microsoft.com/office/drawing/2014/main" id="{AF82BD24-4305-40CC-AE73-A08EA364B1DC}"/>
                </a:ext>
              </a:extLst>
            </p:cNvPr>
            <p:cNvSpPr txBox="1"/>
            <p:nvPr/>
          </p:nvSpPr>
          <p:spPr>
            <a:xfrm>
              <a:off x="9952509" y="5626102"/>
              <a:ext cx="2149814" cy="3885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144000" indent="-144000">
                <a:lnSpc>
                  <a:spcPct val="150000"/>
                </a:lnSpc>
                <a:buFont typeface="Arial" panose="020B0604020202020204" pitchFamily="34" charset="0"/>
                <a:buChar char="•"/>
                <a:defRPr sz="1400">
                  <a:latin typeface="华文中宋" panose="02010600040101010101" pitchFamily="2" charset="-122"/>
                  <a:ea typeface="华文中宋" panose="02010600040101010101" pitchFamily="2" charset="-122"/>
                </a:defRPr>
              </a:lvl1pPr>
            </a:lstStyle>
            <a:p>
              <a:r>
                <a:rPr lang="zh-CN" altLang="en-US" dirty="0">
                  <a:solidFill>
                    <a:schemeClr val="accent3">
                      <a:lumMod val="50000"/>
                    </a:schemeClr>
                  </a:solidFill>
                </a:rPr>
                <a:t>非达西流对抽采的影响</a:t>
              </a:r>
              <a:endParaRPr lang="en-US" altLang="zh-CN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66" name="文本框 65">
              <a:extLst>
                <a:ext uri="{FF2B5EF4-FFF2-40B4-BE49-F238E27FC236}">
                  <a16:creationId xmlns:a16="http://schemas.microsoft.com/office/drawing/2014/main" id="{CBB37882-7B63-4BBC-9190-7AD3A2B0E1AE}"/>
                </a:ext>
              </a:extLst>
            </p:cNvPr>
            <p:cNvSpPr txBox="1"/>
            <p:nvPr/>
          </p:nvSpPr>
          <p:spPr>
            <a:xfrm>
              <a:off x="1475865" y="5820386"/>
              <a:ext cx="2364998" cy="3885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144000" indent="-144000">
                <a:lnSpc>
                  <a:spcPct val="150000"/>
                </a:lnSpc>
                <a:buFont typeface="Arial" panose="020B0604020202020204" pitchFamily="34" charset="0"/>
                <a:buChar char="•"/>
                <a:defRPr sz="1400">
                  <a:latin typeface="华文中宋" panose="02010600040101010101" pitchFamily="2" charset="-122"/>
                  <a:ea typeface="华文中宋" panose="02010600040101010101" pitchFamily="2" charset="-122"/>
                </a:defRPr>
              </a:lvl1pPr>
            </a:lstStyle>
            <a:p>
              <a:r>
                <a:rPr lang="zh-CN" altLang="en-US" dirty="0">
                  <a:solidFill>
                    <a:schemeClr val="accent3">
                      <a:lumMod val="50000"/>
                    </a:schemeClr>
                  </a:solidFill>
                </a:rPr>
                <a:t>渗流</a:t>
              </a:r>
              <a:r>
                <a:rPr lang="en-US" altLang="zh-CN" dirty="0">
                  <a:solidFill>
                    <a:schemeClr val="accent3">
                      <a:lumMod val="50000"/>
                    </a:schemeClr>
                  </a:solidFill>
                </a:rPr>
                <a:t>-</a:t>
              </a:r>
              <a:r>
                <a:rPr lang="zh-CN" altLang="en-US" dirty="0">
                  <a:solidFill>
                    <a:schemeClr val="accent3">
                      <a:lumMod val="50000"/>
                    </a:schemeClr>
                  </a:solidFill>
                </a:rPr>
                <a:t>扩散</a:t>
              </a:r>
              <a:r>
                <a:rPr lang="en-US" altLang="zh-CN" dirty="0">
                  <a:solidFill>
                    <a:schemeClr val="accent3">
                      <a:lumMod val="50000"/>
                    </a:schemeClr>
                  </a:solidFill>
                </a:rPr>
                <a:t>-</a:t>
              </a:r>
              <a:r>
                <a:rPr lang="zh-CN" altLang="en-US" dirty="0">
                  <a:solidFill>
                    <a:schemeClr val="accent3">
                      <a:lumMod val="50000"/>
                    </a:schemeClr>
                  </a:solidFill>
                </a:rPr>
                <a:t>孔弹变形仿真</a:t>
              </a:r>
            </a:p>
          </p:txBody>
        </p:sp>
        <p:sp>
          <p:nvSpPr>
            <p:cNvPr id="67" name="文本框 66">
              <a:extLst>
                <a:ext uri="{FF2B5EF4-FFF2-40B4-BE49-F238E27FC236}">
                  <a16:creationId xmlns:a16="http://schemas.microsoft.com/office/drawing/2014/main" id="{338FD885-F7FF-4294-A8E4-F205E09CC48D}"/>
                </a:ext>
              </a:extLst>
            </p:cNvPr>
            <p:cNvSpPr txBox="1"/>
            <p:nvPr/>
          </p:nvSpPr>
          <p:spPr>
            <a:xfrm>
              <a:off x="4093782" y="5769154"/>
              <a:ext cx="2747813" cy="3885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144000" indent="-144000">
                <a:lnSpc>
                  <a:spcPct val="150000"/>
                </a:lnSpc>
                <a:buFont typeface="Arial" panose="020B0604020202020204" pitchFamily="34" charset="0"/>
                <a:buChar char="•"/>
                <a:defRPr sz="1400">
                  <a:latin typeface="华文中宋" panose="02010600040101010101" pitchFamily="2" charset="-122"/>
                  <a:ea typeface="华文中宋" panose="02010600040101010101" pitchFamily="2" charset="-122"/>
                </a:defRPr>
              </a:lvl1pPr>
            </a:lstStyle>
            <a:p>
              <a:r>
                <a:rPr lang="zh-CN" altLang="en-US" dirty="0">
                  <a:solidFill>
                    <a:schemeClr val="accent3">
                      <a:lumMod val="50000"/>
                    </a:schemeClr>
                  </a:solidFill>
                </a:rPr>
                <a:t>渗流</a:t>
              </a:r>
              <a:r>
                <a:rPr lang="en-US" altLang="zh-CN" dirty="0">
                  <a:solidFill>
                    <a:schemeClr val="accent3">
                      <a:lumMod val="50000"/>
                    </a:schemeClr>
                  </a:solidFill>
                </a:rPr>
                <a:t>-</a:t>
              </a:r>
              <a:r>
                <a:rPr lang="zh-CN" altLang="en-US" dirty="0">
                  <a:solidFill>
                    <a:schemeClr val="accent3">
                      <a:lumMod val="50000"/>
                    </a:schemeClr>
                  </a:solidFill>
                </a:rPr>
                <a:t>扩散</a:t>
              </a:r>
              <a:r>
                <a:rPr lang="en-US" altLang="zh-CN" dirty="0">
                  <a:solidFill>
                    <a:schemeClr val="accent3">
                      <a:lumMod val="50000"/>
                    </a:schemeClr>
                  </a:solidFill>
                </a:rPr>
                <a:t>-</a:t>
              </a:r>
              <a:r>
                <a:rPr lang="zh-CN" altLang="en-US" dirty="0">
                  <a:solidFill>
                    <a:schemeClr val="accent3">
                      <a:lumMod val="50000"/>
                    </a:schemeClr>
                  </a:solidFill>
                </a:rPr>
                <a:t>孔弹变形</a:t>
              </a:r>
              <a:r>
                <a:rPr lang="en-US" altLang="zh-CN" dirty="0">
                  <a:solidFill>
                    <a:schemeClr val="accent3">
                      <a:lumMod val="50000"/>
                    </a:schemeClr>
                  </a:solidFill>
                </a:rPr>
                <a:t>-</a:t>
              </a:r>
              <a:r>
                <a:rPr lang="zh-CN" altLang="en-US" dirty="0">
                  <a:solidFill>
                    <a:schemeClr val="accent3">
                      <a:lumMod val="50000"/>
                    </a:schemeClr>
                  </a:solidFill>
                </a:rPr>
                <a:t>损伤仿真</a:t>
              </a:r>
            </a:p>
          </p:txBody>
        </p:sp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id="{3C38FAC0-7B5C-4671-BDE4-282CD8DD0764}"/>
                </a:ext>
              </a:extLst>
            </p:cNvPr>
            <p:cNvSpPr txBox="1"/>
            <p:nvPr/>
          </p:nvSpPr>
          <p:spPr>
            <a:xfrm>
              <a:off x="3527615" y="1231426"/>
              <a:ext cx="3770509" cy="1034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144000" indent="-144000">
                <a:lnSpc>
                  <a:spcPct val="150000"/>
                </a:lnSpc>
                <a:buFont typeface="Arial" panose="020B0604020202020204" pitchFamily="34" charset="0"/>
                <a:buChar char="•"/>
                <a:defRPr sz="1400">
                  <a:latin typeface="华文中宋" panose="02010600040101010101" pitchFamily="2" charset="-122"/>
                  <a:ea typeface="华文中宋" panose="02010600040101010101" pitchFamily="2" charset="-122"/>
                </a:defRPr>
              </a:lvl1pPr>
            </a:lstStyle>
            <a:p>
              <a:r>
                <a:rPr lang="zh-CN" altLang="en-US" dirty="0">
                  <a:solidFill>
                    <a:schemeClr val="accent3">
                      <a:lumMod val="50000"/>
                    </a:schemeClr>
                  </a:solidFill>
                </a:rPr>
                <a:t>引入自由空间与多孔介质流动模型</a:t>
              </a:r>
              <a:r>
                <a:rPr lang="en-US" altLang="zh-CN" dirty="0">
                  <a:solidFill>
                    <a:schemeClr val="accent3">
                      <a:lumMod val="50000"/>
                    </a:schemeClr>
                  </a:solidFill>
                </a:rPr>
                <a:t>——</a:t>
              </a:r>
              <a:r>
                <a:rPr lang="zh-CN" altLang="en-US" dirty="0">
                  <a:solidFill>
                    <a:schemeClr val="accent3">
                      <a:lumMod val="50000"/>
                    </a:schemeClr>
                  </a:solidFill>
                </a:rPr>
                <a:t>构建了真实描述吸附、渗流过程等的数值模型</a:t>
              </a:r>
            </a:p>
            <a:p>
              <a:r>
                <a:rPr lang="zh-CN" altLang="en-US" dirty="0">
                  <a:solidFill>
                    <a:schemeClr val="accent3">
                      <a:lumMod val="50000"/>
                    </a:schemeClr>
                  </a:solidFill>
                </a:rPr>
                <a:t>使用基础数学模块开发</a:t>
              </a:r>
              <a:r>
                <a:rPr lang="en-US" altLang="zh-CN" dirty="0">
                  <a:solidFill>
                    <a:schemeClr val="accent3">
                      <a:lumMod val="50000"/>
                    </a:schemeClr>
                  </a:solidFill>
                </a:rPr>
                <a:t>CFD</a:t>
              </a:r>
              <a:r>
                <a:rPr lang="zh-CN" altLang="en-US" dirty="0">
                  <a:solidFill>
                    <a:schemeClr val="accent3">
                      <a:lumMod val="50000"/>
                    </a:schemeClr>
                  </a:solidFill>
                </a:rPr>
                <a:t>模块</a:t>
              </a:r>
            </a:p>
          </p:txBody>
        </p:sp>
        <p:sp>
          <p:nvSpPr>
            <p:cNvPr id="69" name="文本框 68">
              <a:extLst>
                <a:ext uri="{FF2B5EF4-FFF2-40B4-BE49-F238E27FC236}">
                  <a16:creationId xmlns:a16="http://schemas.microsoft.com/office/drawing/2014/main" id="{6D2B7DF9-100F-47E0-BBCD-63EF1FA1418D}"/>
                </a:ext>
              </a:extLst>
            </p:cNvPr>
            <p:cNvSpPr txBox="1"/>
            <p:nvPr/>
          </p:nvSpPr>
          <p:spPr>
            <a:xfrm>
              <a:off x="7747932" y="1112921"/>
              <a:ext cx="4326253" cy="7005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144000" indent="-144000">
                <a:lnSpc>
                  <a:spcPct val="150000"/>
                </a:lnSpc>
                <a:buFont typeface="Arial" panose="020B0604020202020204" pitchFamily="34" charset="0"/>
                <a:buChar char="•"/>
                <a:defRPr sz="1400">
                  <a:latin typeface="华文中宋" panose="02010600040101010101" pitchFamily="2" charset="-122"/>
                  <a:ea typeface="华文中宋" panose="02010600040101010101" pitchFamily="2" charset="-122"/>
                </a:defRPr>
              </a:lvl1pPr>
            </a:lstStyle>
            <a:p>
              <a:r>
                <a:rPr lang="zh-CN" altLang="en-US" dirty="0">
                  <a:solidFill>
                    <a:schemeClr val="accent3">
                      <a:lumMod val="50000"/>
                    </a:schemeClr>
                  </a:solidFill>
                </a:rPr>
                <a:t>进行增强型地热系统领域研究</a:t>
              </a:r>
              <a:endParaRPr lang="en-US" altLang="zh-CN" dirty="0">
                <a:solidFill>
                  <a:schemeClr val="accent3">
                    <a:lumMod val="50000"/>
                  </a:schemeClr>
                </a:solidFill>
              </a:endParaRPr>
            </a:p>
            <a:p>
              <a:r>
                <a:rPr lang="zh-CN" altLang="en-US" dirty="0">
                  <a:solidFill>
                    <a:schemeClr val="accent3">
                      <a:lumMod val="50000"/>
                    </a:schemeClr>
                  </a:solidFill>
                </a:rPr>
                <a:t>引入全新模块、全新理论，开展更多创新性研究</a:t>
              </a:r>
            </a:p>
          </p:txBody>
        </p:sp>
        <p:sp>
          <p:nvSpPr>
            <p:cNvPr id="70" name="椭圆 69">
              <a:extLst>
                <a:ext uri="{FF2B5EF4-FFF2-40B4-BE49-F238E27FC236}">
                  <a16:creationId xmlns:a16="http://schemas.microsoft.com/office/drawing/2014/main" id="{7F129821-32D0-4B12-B01D-066F24A004F8}"/>
                </a:ext>
              </a:extLst>
            </p:cNvPr>
            <p:cNvSpPr/>
            <p:nvPr/>
          </p:nvSpPr>
          <p:spPr>
            <a:xfrm>
              <a:off x="605204" y="6433475"/>
              <a:ext cx="123217" cy="123217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椭圆 70">
              <a:extLst>
                <a:ext uri="{FF2B5EF4-FFF2-40B4-BE49-F238E27FC236}">
                  <a16:creationId xmlns:a16="http://schemas.microsoft.com/office/drawing/2014/main" id="{1F36FBFF-E50A-42D8-9D58-D85A55A05066}"/>
                </a:ext>
              </a:extLst>
            </p:cNvPr>
            <p:cNvSpPr/>
            <p:nvPr/>
          </p:nvSpPr>
          <p:spPr>
            <a:xfrm>
              <a:off x="2658364" y="6375965"/>
              <a:ext cx="123217" cy="123217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椭圆 71">
              <a:extLst>
                <a:ext uri="{FF2B5EF4-FFF2-40B4-BE49-F238E27FC236}">
                  <a16:creationId xmlns:a16="http://schemas.microsoft.com/office/drawing/2014/main" id="{3D468819-083B-4201-909F-FE66A698CFB5}"/>
                </a:ext>
              </a:extLst>
            </p:cNvPr>
            <p:cNvSpPr/>
            <p:nvPr/>
          </p:nvSpPr>
          <p:spPr>
            <a:xfrm>
              <a:off x="5516036" y="6298924"/>
              <a:ext cx="123217" cy="123217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椭圆 72">
              <a:extLst>
                <a:ext uri="{FF2B5EF4-FFF2-40B4-BE49-F238E27FC236}">
                  <a16:creationId xmlns:a16="http://schemas.microsoft.com/office/drawing/2014/main" id="{AC03CB78-D193-4437-B7B6-43349123B88E}"/>
                </a:ext>
              </a:extLst>
            </p:cNvPr>
            <p:cNvSpPr/>
            <p:nvPr/>
          </p:nvSpPr>
          <p:spPr>
            <a:xfrm>
              <a:off x="8527809" y="6199214"/>
              <a:ext cx="123217" cy="123217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椭圆 73">
              <a:extLst>
                <a:ext uri="{FF2B5EF4-FFF2-40B4-BE49-F238E27FC236}">
                  <a16:creationId xmlns:a16="http://schemas.microsoft.com/office/drawing/2014/main" id="{2D28161C-D35F-49E3-96C9-DC3EFF94040A}"/>
                </a:ext>
              </a:extLst>
            </p:cNvPr>
            <p:cNvSpPr/>
            <p:nvPr/>
          </p:nvSpPr>
          <p:spPr>
            <a:xfrm>
              <a:off x="10979218" y="6083879"/>
              <a:ext cx="123217" cy="123217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椭圆 74">
              <a:extLst>
                <a:ext uri="{FF2B5EF4-FFF2-40B4-BE49-F238E27FC236}">
                  <a16:creationId xmlns:a16="http://schemas.microsoft.com/office/drawing/2014/main" id="{FF7B50AF-9214-4645-8E58-5F32FCDD5D79}"/>
                </a:ext>
              </a:extLst>
            </p:cNvPr>
            <p:cNvSpPr/>
            <p:nvPr/>
          </p:nvSpPr>
          <p:spPr>
            <a:xfrm>
              <a:off x="10891344" y="4668566"/>
              <a:ext cx="123217" cy="12321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椭圆 75">
              <a:extLst>
                <a:ext uri="{FF2B5EF4-FFF2-40B4-BE49-F238E27FC236}">
                  <a16:creationId xmlns:a16="http://schemas.microsoft.com/office/drawing/2014/main" id="{6800938A-6E6A-45F3-8D9E-6FBD8A6EA0EF}"/>
                </a:ext>
              </a:extLst>
            </p:cNvPr>
            <p:cNvSpPr/>
            <p:nvPr/>
          </p:nvSpPr>
          <p:spPr>
            <a:xfrm>
              <a:off x="7806055" y="4564448"/>
              <a:ext cx="123217" cy="12321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椭圆 76">
              <a:extLst>
                <a:ext uri="{FF2B5EF4-FFF2-40B4-BE49-F238E27FC236}">
                  <a16:creationId xmlns:a16="http://schemas.microsoft.com/office/drawing/2014/main" id="{8D714E79-9D0A-4EE5-B368-45D722794CF5}"/>
                </a:ext>
              </a:extLst>
            </p:cNvPr>
            <p:cNvSpPr/>
            <p:nvPr/>
          </p:nvSpPr>
          <p:spPr>
            <a:xfrm>
              <a:off x="4674858" y="4464330"/>
              <a:ext cx="123217" cy="12321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椭圆 77">
              <a:extLst>
                <a:ext uri="{FF2B5EF4-FFF2-40B4-BE49-F238E27FC236}">
                  <a16:creationId xmlns:a16="http://schemas.microsoft.com/office/drawing/2014/main" id="{38574B58-A895-4056-B1A1-3E0AB2EC1700}"/>
                </a:ext>
              </a:extLst>
            </p:cNvPr>
            <p:cNvSpPr/>
            <p:nvPr/>
          </p:nvSpPr>
          <p:spPr>
            <a:xfrm>
              <a:off x="1447499" y="4362282"/>
              <a:ext cx="123217" cy="12321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椭圆 78">
              <a:extLst>
                <a:ext uri="{FF2B5EF4-FFF2-40B4-BE49-F238E27FC236}">
                  <a16:creationId xmlns:a16="http://schemas.microsoft.com/office/drawing/2014/main" id="{346C7965-C06B-4BEC-AF55-FDB2B9B7725C}"/>
                </a:ext>
              </a:extLst>
            </p:cNvPr>
            <p:cNvSpPr/>
            <p:nvPr/>
          </p:nvSpPr>
          <p:spPr>
            <a:xfrm>
              <a:off x="10092696" y="2183137"/>
              <a:ext cx="123217" cy="123217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椭圆 79">
              <a:extLst>
                <a:ext uri="{FF2B5EF4-FFF2-40B4-BE49-F238E27FC236}">
                  <a16:creationId xmlns:a16="http://schemas.microsoft.com/office/drawing/2014/main" id="{3D404A18-8797-4147-B02A-6A39815BC34B}"/>
                </a:ext>
              </a:extLst>
            </p:cNvPr>
            <p:cNvSpPr/>
            <p:nvPr/>
          </p:nvSpPr>
          <p:spPr>
            <a:xfrm>
              <a:off x="5289653" y="2407527"/>
              <a:ext cx="123217" cy="123217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椭圆 80">
              <a:extLst>
                <a:ext uri="{FF2B5EF4-FFF2-40B4-BE49-F238E27FC236}">
                  <a16:creationId xmlns:a16="http://schemas.microsoft.com/office/drawing/2014/main" id="{3ECBBCBC-31C5-45F1-B8C9-242CA4C4A60A}"/>
                </a:ext>
              </a:extLst>
            </p:cNvPr>
            <p:cNvSpPr/>
            <p:nvPr/>
          </p:nvSpPr>
          <p:spPr>
            <a:xfrm>
              <a:off x="1543386" y="2597661"/>
              <a:ext cx="123217" cy="123217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文本框 82">
              <a:extLst>
                <a:ext uri="{FF2B5EF4-FFF2-40B4-BE49-F238E27FC236}">
                  <a16:creationId xmlns:a16="http://schemas.microsoft.com/office/drawing/2014/main" id="{78E297D0-A881-4211-99B6-FC5044882D09}"/>
                </a:ext>
              </a:extLst>
            </p:cNvPr>
            <p:cNvSpPr txBox="1"/>
            <p:nvPr/>
          </p:nvSpPr>
          <p:spPr>
            <a:xfrm>
              <a:off x="127636" y="6492785"/>
              <a:ext cx="1415749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howcard Gothic" panose="04020904020102020604" pitchFamily="82" charset="0"/>
                  <a:ea typeface="华文中宋" panose="02010600040101010101" pitchFamily="2" charset="-122"/>
                  <a:cs typeface="+mn-cs"/>
                </a:rPr>
                <a:t>2010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华文中宋" panose="02010600040101010101" pitchFamily="2" charset="-122"/>
                  <a:cs typeface="+mn-cs"/>
                </a:rPr>
                <a:t>    </a:t>
              </a:r>
              <a:r>
                <a: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Swis721 BlkCn BT" panose="020B0806030502040204" pitchFamily="34" charset="0"/>
                  <a:ea typeface="华文中宋" panose="02010600040101010101" pitchFamily="2" charset="-122"/>
                  <a:cs typeface="+mn-cs"/>
                </a:rPr>
                <a:t>COMSOL 3.5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Swis721 BlkCn BT" panose="020B0806030502040204" pitchFamily="34" charset="0"/>
                <a:ea typeface="华文中宋" panose="02010600040101010101" pitchFamily="2" charset="-122"/>
                <a:cs typeface="+mn-cs"/>
              </a:endParaRPr>
            </a:p>
          </p:txBody>
        </p:sp>
        <p:sp>
          <p:nvSpPr>
            <p:cNvPr id="84" name="文本框 83">
              <a:extLst>
                <a:ext uri="{FF2B5EF4-FFF2-40B4-BE49-F238E27FC236}">
                  <a16:creationId xmlns:a16="http://schemas.microsoft.com/office/drawing/2014/main" id="{C9329E8C-181D-4FCC-9FCA-18C6E9C66D88}"/>
                </a:ext>
              </a:extLst>
            </p:cNvPr>
            <p:cNvSpPr txBox="1"/>
            <p:nvPr/>
          </p:nvSpPr>
          <p:spPr>
            <a:xfrm>
              <a:off x="2175217" y="6522305"/>
              <a:ext cx="1415749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howcard Gothic" panose="04020904020102020604" pitchFamily="82" charset="0"/>
                  <a:ea typeface="华文中宋" panose="02010600040101010101" pitchFamily="2" charset="-122"/>
                  <a:cs typeface="+mn-cs"/>
                </a:rPr>
                <a:t>2013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华文中宋" panose="02010600040101010101" pitchFamily="2" charset="-122"/>
                  <a:cs typeface="+mn-cs"/>
                </a:rPr>
                <a:t>    </a:t>
              </a:r>
              <a:r>
                <a: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Swis721 BlkCn BT" panose="020B0806030502040204" pitchFamily="34" charset="0"/>
                  <a:ea typeface="华文中宋" panose="02010600040101010101" pitchFamily="2" charset="-122"/>
                  <a:cs typeface="+mn-cs"/>
                </a:rPr>
                <a:t>COMSOL 4.3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Swis721 BlkCn BT" panose="020B0806030502040204" pitchFamily="34" charset="0"/>
                <a:ea typeface="华文中宋" panose="02010600040101010101" pitchFamily="2" charset="-122"/>
                <a:cs typeface="+mn-cs"/>
              </a:endParaRPr>
            </a:p>
          </p:txBody>
        </p:sp>
        <p:sp>
          <p:nvSpPr>
            <p:cNvPr id="85" name="文本框 84">
              <a:extLst>
                <a:ext uri="{FF2B5EF4-FFF2-40B4-BE49-F238E27FC236}">
                  <a16:creationId xmlns:a16="http://schemas.microsoft.com/office/drawing/2014/main" id="{FAF49268-FF4D-4E89-9ECF-ED8DB536A9E1}"/>
                </a:ext>
              </a:extLst>
            </p:cNvPr>
            <p:cNvSpPr txBox="1"/>
            <p:nvPr/>
          </p:nvSpPr>
          <p:spPr>
            <a:xfrm>
              <a:off x="4652921" y="6406927"/>
              <a:ext cx="1967897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howcard Gothic" panose="04020904020102020604" pitchFamily="82" charset="0"/>
                  <a:ea typeface="华文中宋" panose="02010600040101010101" pitchFamily="2" charset="-122"/>
                  <a:cs typeface="+mn-cs"/>
                </a:rPr>
                <a:t>2014~2015</a:t>
              </a: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华文中宋" panose="02010600040101010101" pitchFamily="2" charset="-122"/>
                  <a:cs typeface="+mn-cs"/>
                </a:rPr>
                <a:t>    </a:t>
              </a:r>
              <a:r>
                <a: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Swis721 BlkCn BT" panose="020B0806030502040204" pitchFamily="34" charset="0"/>
                  <a:ea typeface="华文中宋" panose="02010600040101010101" pitchFamily="2" charset="-122"/>
                  <a:cs typeface="+mn-cs"/>
                </a:rPr>
                <a:t>COMSOL 5.0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Swis721 BlkCn BT" panose="020B0806030502040204" pitchFamily="34" charset="0"/>
                <a:ea typeface="华文中宋" panose="02010600040101010101" pitchFamily="2" charset="-122"/>
                <a:cs typeface="+mn-cs"/>
              </a:endParaRPr>
            </a:p>
          </p:txBody>
        </p:sp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20AEB81F-32CA-4250-90F9-73D24E1EBDEF}"/>
                </a:ext>
              </a:extLst>
            </p:cNvPr>
            <p:cNvSpPr txBox="1"/>
            <p:nvPr/>
          </p:nvSpPr>
          <p:spPr>
            <a:xfrm>
              <a:off x="10387403" y="6246585"/>
              <a:ext cx="1483493" cy="37010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howcard Gothic" panose="04020904020102020604" pitchFamily="82" charset="0"/>
                  <a:ea typeface="华文中宋" panose="02010600040101010101" pitchFamily="2" charset="-122"/>
                  <a:cs typeface="+mn-cs"/>
                </a:rPr>
                <a:t>2018</a:t>
              </a:r>
              <a:r>
                <a: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wis721 BlkCn BT" panose="020B0806030502040204" pitchFamily="34" charset="0"/>
                  <a:ea typeface="华文中宋" panose="02010600040101010101" pitchFamily="2" charset="-122"/>
                  <a:cs typeface="+mn-cs"/>
                </a:rPr>
                <a:t>  </a:t>
              </a:r>
              <a:r>
                <a: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Swis721 BlkCn BT" panose="020B0806030502040204" pitchFamily="34" charset="0"/>
                  <a:ea typeface="华文中宋" panose="02010600040101010101" pitchFamily="2" charset="-122"/>
                  <a:cs typeface="+mn-cs"/>
                </a:rPr>
                <a:t>    COMSOL 5.4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howcard Gothic" panose="04020904020102020604" pitchFamily="82" charset="0"/>
                <a:ea typeface="华文中宋" panose="02010600040101010101" pitchFamily="2" charset="-122"/>
                <a:cs typeface="+mn-cs"/>
              </a:endParaRPr>
            </a:p>
          </p:txBody>
        </p:sp>
        <p:sp>
          <p:nvSpPr>
            <p:cNvPr id="110" name="文本框 109">
              <a:extLst>
                <a:ext uri="{FF2B5EF4-FFF2-40B4-BE49-F238E27FC236}">
                  <a16:creationId xmlns:a16="http://schemas.microsoft.com/office/drawing/2014/main" id="{3D4ADD9A-E043-452B-8D0C-717D7042B7DD}"/>
                </a:ext>
              </a:extLst>
            </p:cNvPr>
            <p:cNvSpPr txBox="1"/>
            <p:nvPr/>
          </p:nvSpPr>
          <p:spPr>
            <a:xfrm>
              <a:off x="9423395" y="2278570"/>
              <a:ext cx="1385847" cy="37010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howcard Gothic" panose="04020904020102020604" pitchFamily="82" charset="0"/>
                  <a:ea typeface="华文中宋" panose="02010600040101010101" pitchFamily="2" charset="-122"/>
                  <a:cs typeface="+mn-cs"/>
                </a:rPr>
                <a:t>2025~Future</a:t>
              </a:r>
              <a:r>
                <a: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wis721 BlkCn BT" panose="020B0806030502040204" pitchFamily="34" charset="0"/>
                  <a:ea typeface="华文中宋" panose="02010600040101010101" pitchFamily="2" charset="-122"/>
                  <a:cs typeface="+mn-cs"/>
                </a:rPr>
                <a:t>                                </a:t>
              </a:r>
            </a:p>
          </p:txBody>
        </p:sp>
        <p:sp>
          <p:nvSpPr>
            <p:cNvPr id="128" name="文本框 127">
              <a:extLst>
                <a:ext uri="{FF2B5EF4-FFF2-40B4-BE49-F238E27FC236}">
                  <a16:creationId xmlns:a16="http://schemas.microsoft.com/office/drawing/2014/main" id="{408653E5-8DCA-4C4B-A0D7-4293237B156C}"/>
                </a:ext>
              </a:extLst>
            </p:cNvPr>
            <p:cNvSpPr txBox="1"/>
            <p:nvPr/>
          </p:nvSpPr>
          <p:spPr>
            <a:xfrm>
              <a:off x="7711345" y="6322431"/>
              <a:ext cx="1967897" cy="37010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howcard Gothic" panose="04020904020102020604" pitchFamily="82" charset="0"/>
                  <a:ea typeface="华文中宋" panose="02010600040101010101" pitchFamily="2" charset="-122"/>
                  <a:cs typeface="+mn-cs"/>
                </a:rPr>
                <a:t>2016~2017  </a:t>
              </a: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Showcard Gothic" panose="04020904020102020604" pitchFamily="82" charset="0"/>
                  <a:ea typeface="华文中宋" panose="02010600040101010101" pitchFamily="2" charset="-122"/>
                  <a:cs typeface="+mn-cs"/>
                </a:rPr>
                <a:t>      </a:t>
              </a:r>
              <a:r>
                <a: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Swis721 BlkCn BT" panose="020B0806030502040204" pitchFamily="34" charset="0"/>
                  <a:ea typeface="华文中宋" panose="02010600040101010101" pitchFamily="2" charset="-122"/>
                  <a:cs typeface="+mn-cs"/>
                </a:rPr>
                <a:t>COMSOL 5.3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howcard Gothic" panose="04020904020102020604" pitchFamily="82" charset="0"/>
                <a:ea typeface="华文中宋" panose="02010600040101010101" pitchFamily="2" charset="-122"/>
                <a:cs typeface="+mn-cs"/>
              </a:endParaRPr>
            </a:p>
          </p:txBody>
        </p:sp>
        <p:sp>
          <p:nvSpPr>
            <p:cNvPr id="129" name="文本框 128">
              <a:extLst>
                <a:ext uri="{FF2B5EF4-FFF2-40B4-BE49-F238E27FC236}">
                  <a16:creationId xmlns:a16="http://schemas.microsoft.com/office/drawing/2014/main" id="{4D1A8A27-2AE6-44B8-B75E-909B11CC590E}"/>
                </a:ext>
              </a:extLst>
            </p:cNvPr>
            <p:cNvSpPr txBox="1"/>
            <p:nvPr/>
          </p:nvSpPr>
          <p:spPr>
            <a:xfrm>
              <a:off x="709766" y="4557137"/>
              <a:ext cx="1549386" cy="37010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Showcard Gothic" panose="04020904020102020604" pitchFamily="82" charset="0"/>
                  <a:ea typeface="华文中宋" panose="02010600040101010101" pitchFamily="2" charset="-122"/>
                  <a:cs typeface="+mn-cs"/>
                </a:rPr>
                <a:t>2022</a:t>
              </a:r>
              <a:r>
                <a: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Swis721 BlkCn BT" panose="020B0806030502040204" pitchFamily="34" charset="0"/>
                  <a:ea typeface="华文中宋" panose="02010600040101010101" pitchFamily="2" charset="-122"/>
                  <a:cs typeface="+mn-cs"/>
                </a:rPr>
                <a:t>        COMSOL 6.1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howcard Gothic" panose="04020904020102020604" pitchFamily="82" charset="0"/>
                <a:ea typeface="华文中宋" panose="02010600040101010101" pitchFamily="2" charset="-122"/>
                <a:cs typeface="+mn-cs"/>
              </a:endParaRPr>
            </a:p>
          </p:txBody>
        </p:sp>
        <p:sp>
          <p:nvSpPr>
            <p:cNvPr id="130" name="文本框 129">
              <a:extLst>
                <a:ext uri="{FF2B5EF4-FFF2-40B4-BE49-F238E27FC236}">
                  <a16:creationId xmlns:a16="http://schemas.microsoft.com/office/drawing/2014/main" id="{B7E61B56-7DB0-4CC9-8C1F-9954239D3EA6}"/>
                </a:ext>
              </a:extLst>
            </p:cNvPr>
            <p:cNvSpPr txBox="1"/>
            <p:nvPr/>
          </p:nvSpPr>
          <p:spPr>
            <a:xfrm>
              <a:off x="10215913" y="4883383"/>
              <a:ext cx="1444895" cy="37010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Showcard Gothic" panose="04020904020102020604" pitchFamily="82" charset="0"/>
                  <a:ea typeface="华文中宋" panose="02010600040101010101" pitchFamily="2" charset="-122"/>
                  <a:cs typeface="+mn-cs"/>
                </a:rPr>
                <a:t>2019</a:t>
              </a:r>
              <a:r>
                <a: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Swis721 BlkCn BT" panose="020B0806030502040204" pitchFamily="34" charset="0"/>
                  <a:ea typeface="华文中宋" panose="02010600040101010101" pitchFamily="2" charset="-122"/>
                  <a:cs typeface="+mn-cs"/>
                </a:rPr>
                <a:t>       COMSOL 5.5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howcard Gothic" panose="04020904020102020604" pitchFamily="82" charset="0"/>
                <a:ea typeface="华文中宋" panose="02010600040101010101" pitchFamily="2" charset="-122"/>
                <a:cs typeface="+mn-cs"/>
              </a:endParaRPr>
            </a:p>
          </p:txBody>
        </p:sp>
        <p:sp>
          <p:nvSpPr>
            <p:cNvPr id="131" name="文本框 130">
              <a:extLst>
                <a:ext uri="{FF2B5EF4-FFF2-40B4-BE49-F238E27FC236}">
                  <a16:creationId xmlns:a16="http://schemas.microsoft.com/office/drawing/2014/main" id="{C26A888C-24BC-434B-B0BF-000C69B277D8}"/>
                </a:ext>
              </a:extLst>
            </p:cNvPr>
            <p:cNvSpPr txBox="1"/>
            <p:nvPr/>
          </p:nvSpPr>
          <p:spPr>
            <a:xfrm>
              <a:off x="7159468" y="4803552"/>
              <a:ext cx="1483065" cy="37010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Showcard Gothic" panose="04020904020102020604" pitchFamily="82" charset="0"/>
                  <a:ea typeface="华文中宋" panose="02010600040101010101" pitchFamily="2" charset="-122"/>
                  <a:cs typeface="+mn-cs"/>
                </a:rPr>
                <a:t>2020</a:t>
              </a:r>
              <a:r>
                <a: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Swis721 BlkCn BT" panose="020B0806030502040204" pitchFamily="34" charset="0"/>
                  <a:ea typeface="华文中宋" panose="02010600040101010101" pitchFamily="2" charset="-122"/>
                  <a:cs typeface="+mn-cs"/>
                </a:rPr>
                <a:t>       COMSOL 5.6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howcard Gothic" panose="04020904020102020604" pitchFamily="82" charset="0"/>
                <a:ea typeface="华文中宋" panose="02010600040101010101" pitchFamily="2" charset="-122"/>
                <a:cs typeface="+mn-cs"/>
              </a:endParaRPr>
            </a:p>
          </p:txBody>
        </p:sp>
        <p:sp>
          <p:nvSpPr>
            <p:cNvPr id="132" name="文本框 131">
              <a:extLst>
                <a:ext uri="{FF2B5EF4-FFF2-40B4-BE49-F238E27FC236}">
                  <a16:creationId xmlns:a16="http://schemas.microsoft.com/office/drawing/2014/main" id="{F59D8BCA-6F1E-442D-AEDE-E0BDA861AAE0}"/>
                </a:ext>
              </a:extLst>
            </p:cNvPr>
            <p:cNvSpPr txBox="1"/>
            <p:nvPr/>
          </p:nvSpPr>
          <p:spPr>
            <a:xfrm>
              <a:off x="3946266" y="4666659"/>
              <a:ext cx="1408221" cy="37010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Showcard Gothic" panose="04020904020102020604" pitchFamily="82" charset="0"/>
                  <a:ea typeface="华文中宋" panose="02010600040101010101" pitchFamily="2" charset="-122"/>
                  <a:cs typeface="+mn-cs"/>
                </a:rPr>
                <a:t>2021</a:t>
              </a:r>
              <a:r>
                <a: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Swis721 BlkCn BT" panose="020B0806030502040204" pitchFamily="34" charset="0"/>
                  <a:ea typeface="华文中宋" panose="02010600040101010101" pitchFamily="2" charset="-122"/>
                  <a:cs typeface="+mn-cs"/>
                </a:rPr>
                <a:t>     COMSOL 6.0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Showcard Gothic" panose="04020904020102020604" pitchFamily="82" charset="0"/>
                <a:ea typeface="华文中宋" panose="02010600040101010101" pitchFamily="2" charset="-122"/>
                <a:cs typeface="+mn-cs"/>
              </a:endParaRPr>
            </a:p>
          </p:txBody>
        </p:sp>
        <p:sp>
          <p:nvSpPr>
            <p:cNvPr id="133" name="文本框 132">
              <a:extLst>
                <a:ext uri="{FF2B5EF4-FFF2-40B4-BE49-F238E27FC236}">
                  <a16:creationId xmlns:a16="http://schemas.microsoft.com/office/drawing/2014/main" id="{C302386E-54BA-4385-BB63-7C09341BE38D}"/>
                </a:ext>
              </a:extLst>
            </p:cNvPr>
            <p:cNvSpPr txBox="1"/>
            <p:nvPr/>
          </p:nvSpPr>
          <p:spPr>
            <a:xfrm>
              <a:off x="883313" y="2722101"/>
              <a:ext cx="1443362" cy="37010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howcard Gothic" panose="04020904020102020604" pitchFamily="82" charset="0"/>
                  <a:ea typeface="华文中宋" panose="02010600040101010101" pitchFamily="2" charset="-122"/>
                  <a:cs typeface="+mn-cs"/>
                </a:rPr>
                <a:t>2023</a:t>
              </a:r>
              <a:r>
                <a: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wis721 BlkCn BT" panose="020B0806030502040204" pitchFamily="34" charset="0"/>
                  <a:ea typeface="华文中宋" panose="02010600040101010101" pitchFamily="2" charset="-122"/>
                  <a:cs typeface="+mn-cs"/>
                </a:rPr>
                <a:t>       </a:t>
              </a:r>
              <a:r>
                <a: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Swis721 BlkCn BT" panose="020B0806030502040204" pitchFamily="34" charset="0"/>
                  <a:ea typeface="华文中宋" panose="02010600040101010101" pitchFamily="2" charset="-122"/>
                  <a:cs typeface="+mn-cs"/>
                </a:rPr>
                <a:t>COMSOL 6.1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Showcard Gothic" panose="04020904020102020604" pitchFamily="82" charset="0"/>
                <a:ea typeface="华文中宋" panose="02010600040101010101" pitchFamily="2" charset="-122"/>
                <a:cs typeface="+mn-cs"/>
              </a:endParaRPr>
            </a:p>
          </p:txBody>
        </p:sp>
        <p:sp>
          <p:nvSpPr>
            <p:cNvPr id="134" name="文本框 133">
              <a:extLst>
                <a:ext uri="{FF2B5EF4-FFF2-40B4-BE49-F238E27FC236}">
                  <a16:creationId xmlns:a16="http://schemas.microsoft.com/office/drawing/2014/main" id="{B11DFA1B-5C62-4E0F-A8C4-C87C6DCA2981}"/>
                </a:ext>
              </a:extLst>
            </p:cNvPr>
            <p:cNvSpPr txBox="1"/>
            <p:nvPr/>
          </p:nvSpPr>
          <p:spPr>
            <a:xfrm>
              <a:off x="4687703" y="2532615"/>
              <a:ext cx="1557195" cy="37010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howcard Gothic" panose="04020904020102020604" pitchFamily="82" charset="0"/>
                  <a:ea typeface="华文中宋" panose="02010600040101010101" pitchFamily="2" charset="-122"/>
                  <a:cs typeface="+mn-cs"/>
                </a:rPr>
                <a:t>2024</a:t>
              </a:r>
              <a:r>
                <a: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wis721 BlkCn BT" panose="020B0806030502040204" pitchFamily="34" charset="0"/>
                  <a:ea typeface="华文中宋" panose="02010600040101010101" pitchFamily="2" charset="-122"/>
                  <a:cs typeface="+mn-cs"/>
                </a:rPr>
                <a:t>       </a:t>
              </a:r>
              <a:r>
                <a: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Swis721 BlkCn BT" panose="020B0806030502040204" pitchFamily="34" charset="0"/>
                  <a:ea typeface="华文中宋" panose="02010600040101010101" pitchFamily="2" charset="-122"/>
                  <a:cs typeface="+mn-cs"/>
                </a:rPr>
                <a:t>COMSOL 6.2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Showcard Gothic" panose="04020904020102020604" pitchFamily="82" charset="0"/>
                <a:ea typeface="华文中宋" panose="02010600040101010101" pitchFamily="2" charset="-122"/>
                <a:cs typeface="+mn-cs"/>
              </a:endParaRPr>
            </a:p>
          </p:txBody>
        </p:sp>
        <p:sp>
          <p:nvSpPr>
            <p:cNvPr id="135" name="文本框 134">
              <a:extLst>
                <a:ext uri="{FF2B5EF4-FFF2-40B4-BE49-F238E27FC236}">
                  <a16:creationId xmlns:a16="http://schemas.microsoft.com/office/drawing/2014/main" id="{C15EF963-1A9D-4D0E-A4E2-46257C8B49AB}"/>
                </a:ext>
              </a:extLst>
            </p:cNvPr>
            <p:cNvSpPr txBox="1"/>
            <p:nvPr/>
          </p:nvSpPr>
          <p:spPr>
            <a:xfrm>
              <a:off x="287635" y="1389126"/>
              <a:ext cx="2566161" cy="1034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144000" indent="-144000">
                <a:lnSpc>
                  <a:spcPct val="150000"/>
                </a:lnSpc>
                <a:buFont typeface="Arial" panose="020B0604020202020204" pitchFamily="34" charset="0"/>
                <a:buChar char="•"/>
                <a:defRPr sz="1400">
                  <a:latin typeface="华文彩云" panose="02010800040101010101" pitchFamily="2" charset="-122"/>
                  <a:ea typeface="华文彩云" panose="02010800040101010101" pitchFamily="2" charset="-122"/>
                </a:defRPr>
              </a:lvl1pPr>
            </a:lstStyle>
            <a:p>
              <a:r>
                <a:rPr lang="zh-CN" altLang="en-US" dirty="0">
                  <a:solidFill>
                    <a:schemeClr val="accent3">
                      <a:lumMod val="50000"/>
                    </a:schemeClr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引入双孔模型进行扩散仿真</a:t>
              </a:r>
              <a:endParaRPr lang="en-US" altLang="zh-CN" dirty="0">
                <a:solidFill>
                  <a:schemeClr val="accent3">
                    <a:lumMod val="50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  <a:p>
              <a:r>
                <a:rPr lang="zh-CN" altLang="en-US" dirty="0">
                  <a:solidFill>
                    <a:schemeClr val="accent3">
                      <a:lumMod val="50000"/>
                    </a:schemeClr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引入吸附</a:t>
              </a:r>
              <a:r>
                <a:rPr lang="en-US" altLang="zh-CN" dirty="0">
                  <a:solidFill>
                    <a:schemeClr val="accent3">
                      <a:lumMod val="50000"/>
                    </a:schemeClr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-</a:t>
              </a:r>
              <a:r>
                <a:rPr lang="zh-CN" altLang="en-US" dirty="0">
                  <a:solidFill>
                    <a:schemeClr val="accent3">
                      <a:lumMod val="50000"/>
                    </a:schemeClr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脱附迟滞效应进行煤中气体流动仿真</a:t>
              </a:r>
            </a:p>
          </p:txBody>
        </p:sp>
        <p:sp>
          <p:nvSpPr>
            <p:cNvPr id="136" name="文本框 135">
              <a:extLst>
                <a:ext uri="{FF2B5EF4-FFF2-40B4-BE49-F238E27FC236}">
                  <a16:creationId xmlns:a16="http://schemas.microsoft.com/office/drawing/2014/main" id="{043534CE-3461-43F6-9A78-53A0C216EA0A}"/>
                </a:ext>
              </a:extLst>
            </p:cNvPr>
            <p:cNvSpPr txBox="1"/>
            <p:nvPr/>
          </p:nvSpPr>
          <p:spPr>
            <a:xfrm>
              <a:off x="8965692" y="3886685"/>
              <a:ext cx="3210587" cy="3885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144000" indent="-144000">
                <a:lnSpc>
                  <a:spcPct val="150000"/>
                </a:lnSpc>
                <a:buFont typeface="Arial" panose="020B0604020202020204" pitchFamily="34" charset="0"/>
                <a:buChar char="•"/>
                <a:defRPr sz="1400">
                  <a:latin typeface="华文中宋" panose="02010600040101010101" pitchFamily="2" charset="-122"/>
                  <a:ea typeface="华文中宋" panose="02010600040101010101" pitchFamily="2" charset="-122"/>
                </a:defRPr>
              </a:lvl1pPr>
            </a:lstStyle>
            <a:p>
              <a:r>
                <a:rPr lang="zh-CN" altLang="en-US" dirty="0">
                  <a:solidFill>
                    <a:schemeClr val="accent3">
                      <a:lumMod val="50000"/>
                    </a:schemeClr>
                  </a:solidFill>
                </a:rPr>
                <a:t>基于现场数据的煤层渗透率测定仿真</a:t>
              </a:r>
              <a:endParaRPr lang="en-US" altLang="zh-CN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137" name="文本框 136">
              <a:extLst>
                <a:ext uri="{FF2B5EF4-FFF2-40B4-BE49-F238E27FC236}">
                  <a16:creationId xmlns:a16="http://schemas.microsoft.com/office/drawing/2014/main" id="{BC36CACA-B012-4F7D-9F86-B3A057BDE209}"/>
                </a:ext>
              </a:extLst>
            </p:cNvPr>
            <p:cNvSpPr txBox="1"/>
            <p:nvPr/>
          </p:nvSpPr>
          <p:spPr>
            <a:xfrm>
              <a:off x="6582885" y="3413429"/>
              <a:ext cx="2296988" cy="1034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144000" indent="-144000">
                <a:lnSpc>
                  <a:spcPct val="150000"/>
                </a:lnSpc>
                <a:buFont typeface="Arial" panose="020B0604020202020204" pitchFamily="34" charset="0"/>
                <a:buChar char="•"/>
                <a:defRPr sz="1400">
                  <a:latin typeface="华文中宋" panose="02010600040101010101" pitchFamily="2" charset="-122"/>
                  <a:ea typeface="华文中宋" panose="02010600040101010101" pitchFamily="2" charset="-122"/>
                </a:defRPr>
              </a:lvl1pPr>
            </a:lstStyle>
            <a:p>
              <a:r>
                <a:rPr lang="zh-CN" altLang="en-US" dirty="0">
                  <a:solidFill>
                    <a:schemeClr val="accent3">
                      <a:lumMod val="50000"/>
                    </a:schemeClr>
                  </a:solidFill>
                </a:rPr>
                <a:t>瓦斯压力与渗透率非均匀分布的储层仿真</a:t>
              </a:r>
            </a:p>
            <a:p>
              <a:r>
                <a:rPr lang="en-US" altLang="zh-CN" dirty="0">
                  <a:solidFill>
                    <a:schemeClr val="accent3">
                      <a:lumMod val="50000"/>
                    </a:schemeClr>
                  </a:solidFill>
                </a:rPr>
                <a:t>Server</a:t>
              </a:r>
              <a:r>
                <a:rPr lang="zh-CN" altLang="en-US" dirty="0">
                  <a:solidFill>
                    <a:schemeClr val="accent3">
                      <a:lumMod val="50000"/>
                    </a:schemeClr>
                  </a:solidFill>
                </a:rPr>
                <a:t>平台初步上线</a:t>
              </a:r>
            </a:p>
          </p:txBody>
        </p:sp>
        <p:sp>
          <p:nvSpPr>
            <p:cNvPr id="138" name="文本框 137">
              <a:extLst>
                <a:ext uri="{FF2B5EF4-FFF2-40B4-BE49-F238E27FC236}">
                  <a16:creationId xmlns:a16="http://schemas.microsoft.com/office/drawing/2014/main" id="{ABFFD672-20D9-4CF1-AB13-3FAC34D2C79A}"/>
                </a:ext>
              </a:extLst>
            </p:cNvPr>
            <p:cNvSpPr txBox="1"/>
            <p:nvPr/>
          </p:nvSpPr>
          <p:spPr>
            <a:xfrm>
              <a:off x="2938629" y="3495431"/>
              <a:ext cx="3525538" cy="7117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144000" indent="-144000">
                <a:lnSpc>
                  <a:spcPct val="150000"/>
                </a:lnSpc>
                <a:buFont typeface="Arial" panose="020B0604020202020204" pitchFamily="34" charset="0"/>
                <a:buChar char="•"/>
                <a:defRPr sz="1400">
                  <a:latin typeface="华文中宋" panose="02010600040101010101" pitchFamily="2" charset="-122"/>
                  <a:ea typeface="华文中宋" panose="02010600040101010101" pitchFamily="2" charset="-122"/>
                </a:defRPr>
              </a:lvl1pPr>
            </a:lstStyle>
            <a:p>
              <a:r>
                <a:rPr lang="zh-CN" altLang="en-US" dirty="0">
                  <a:solidFill>
                    <a:schemeClr val="accent3">
                      <a:lumMod val="50000"/>
                    </a:schemeClr>
                  </a:solidFill>
                </a:rPr>
                <a:t>基于等效残余应变比估计残余应变</a:t>
              </a:r>
              <a:endParaRPr lang="en-US" altLang="zh-CN" dirty="0">
                <a:solidFill>
                  <a:schemeClr val="accent3">
                    <a:lumMod val="50000"/>
                  </a:schemeClr>
                </a:solidFill>
              </a:endParaRPr>
            </a:p>
            <a:p>
              <a:r>
                <a:rPr lang="zh-CN" altLang="en-US" dirty="0">
                  <a:solidFill>
                    <a:schemeClr val="accent3">
                      <a:lumMod val="50000"/>
                    </a:schemeClr>
                  </a:solidFill>
                </a:rPr>
                <a:t>利用等效渗透率快速反演水力造穴参数</a:t>
              </a:r>
            </a:p>
          </p:txBody>
        </p:sp>
        <p:sp>
          <p:nvSpPr>
            <p:cNvPr id="139" name="文本框 138">
              <a:extLst>
                <a:ext uri="{FF2B5EF4-FFF2-40B4-BE49-F238E27FC236}">
                  <a16:creationId xmlns:a16="http://schemas.microsoft.com/office/drawing/2014/main" id="{48A67BAE-2F29-4547-B49A-7AA052AA6AB2}"/>
                </a:ext>
              </a:extLst>
            </p:cNvPr>
            <p:cNvSpPr txBox="1"/>
            <p:nvPr/>
          </p:nvSpPr>
          <p:spPr>
            <a:xfrm>
              <a:off x="437226" y="3503197"/>
              <a:ext cx="2015654" cy="7117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144000" indent="-144000">
                <a:lnSpc>
                  <a:spcPct val="150000"/>
                </a:lnSpc>
                <a:buFont typeface="Arial" panose="020B0604020202020204" pitchFamily="34" charset="0"/>
                <a:buChar char="•"/>
                <a:defRPr sz="1400">
                  <a:latin typeface="华文中宋" panose="02010600040101010101" pitchFamily="2" charset="-122"/>
                  <a:ea typeface="华文中宋" panose="02010600040101010101" pitchFamily="2" charset="-122"/>
                </a:defRPr>
              </a:lvl1pPr>
            </a:lstStyle>
            <a:p>
              <a:r>
                <a:rPr lang="zh-CN" altLang="en-US" dirty="0">
                  <a:solidFill>
                    <a:schemeClr val="accent3">
                      <a:lumMod val="50000"/>
                    </a:schemeClr>
                  </a:solidFill>
                </a:rPr>
                <a:t>引入反问题方法</a:t>
              </a:r>
              <a:r>
                <a:rPr lang="en-US" altLang="zh-CN" dirty="0">
                  <a:solidFill>
                    <a:schemeClr val="accent3">
                      <a:lumMod val="50000"/>
                    </a:schemeClr>
                  </a:solidFill>
                </a:rPr>
                <a:t>——</a:t>
              </a:r>
              <a:r>
                <a:rPr lang="zh-CN" altLang="en-US" dirty="0">
                  <a:solidFill>
                    <a:schemeClr val="accent3">
                      <a:lumMod val="50000"/>
                    </a:schemeClr>
                  </a:solidFill>
                </a:rPr>
                <a:t>求解煤颗粒扩散系数</a:t>
              </a:r>
            </a:p>
          </p:txBody>
        </p:sp>
        <p:sp>
          <p:nvSpPr>
            <p:cNvPr id="140" name="箭头: V 形 139">
              <a:extLst>
                <a:ext uri="{FF2B5EF4-FFF2-40B4-BE49-F238E27FC236}">
                  <a16:creationId xmlns:a16="http://schemas.microsoft.com/office/drawing/2014/main" id="{83FE6446-6BCD-436E-A97D-98BF9442E4A5}"/>
                </a:ext>
              </a:extLst>
            </p:cNvPr>
            <p:cNvSpPr/>
            <p:nvPr/>
          </p:nvSpPr>
          <p:spPr>
            <a:xfrm>
              <a:off x="1494999" y="6404607"/>
              <a:ext cx="165029" cy="188016"/>
            </a:xfrm>
            <a:prstGeom prst="chevron">
              <a:avLst/>
            </a:prstGeom>
            <a:solidFill>
              <a:srgbClr val="AC75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1" name="箭头: V 形 140">
              <a:extLst>
                <a:ext uri="{FF2B5EF4-FFF2-40B4-BE49-F238E27FC236}">
                  <a16:creationId xmlns:a16="http://schemas.microsoft.com/office/drawing/2014/main" id="{373F7545-8E46-4B09-8E6B-006F5F69C689}"/>
                </a:ext>
              </a:extLst>
            </p:cNvPr>
            <p:cNvSpPr/>
            <p:nvPr/>
          </p:nvSpPr>
          <p:spPr>
            <a:xfrm>
              <a:off x="3977645" y="6278963"/>
              <a:ext cx="165029" cy="188016"/>
            </a:xfrm>
            <a:prstGeom prst="chevron">
              <a:avLst/>
            </a:prstGeom>
            <a:solidFill>
              <a:srgbClr val="AC75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2" name="箭头: V 形 141">
              <a:extLst>
                <a:ext uri="{FF2B5EF4-FFF2-40B4-BE49-F238E27FC236}">
                  <a16:creationId xmlns:a16="http://schemas.microsoft.com/office/drawing/2014/main" id="{5ACF2C27-4A0F-4F3A-94FF-7E862E6A269B}"/>
                </a:ext>
              </a:extLst>
            </p:cNvPr>
            <p:cNvSpPr/>
            <p:nvPr/>
          </p:nvSpPr>
          <p:spPr>
            <a:xfrm>
              <a:off x="7001687" y="6196910"/>
              <a:ext cx="165029" cy="188016"/>
            </a:xfrm>
            <a:prstGeom prst="chevron">
              <a:avLst/>
            </a:prstGeom>
            <a:solidFill>
              <a:srgbClr val="AC75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3" name="箭头: V 形 142">
              <a:extLst>
                <a:ext uri="{FF2B5EF4-FFF2-40B4-BE49-F238E27FC236}">
                  <a16:creationId xmlns:a16="http://schemas.microsoft.com/office/drawing/2014/main" id="{22E5A891-8F95-4FFC-913C-1A0070C6AF15}"/>
                </a:ext>
              </a:extLst>
            </p:cNvPr>
            <p:cNvSpPr/>
            <p:nvPr/>
          </p:nvSpPr>
          <p:spPr>
            <a:xfrm>
              <a:off x="9794216" y="6118802"/>
              <a:ext cx="165029" cy="188016"/>
            </a:xfrm>
            <a:prstGeom prst="chevron">
              <a:avLst/>
            </a:prstGeom>
            <a:solidFill>
              <a:srgbClr val="AC75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4" name="箭头: V 形 143">
              <a:extLst>
                <a:ext uri="{FF2B5EF4-FFF2-40B4-BE49-F238E27FC236}">
                  <a16:creationId xmlns:a16="http://schemas.microsoft.com/office/drawing/2014/main" id="{E70540E8-0037-4AEC-8FFB-47F258A375BC}"/>
                </a:ext>
              </a:extLst>
            </p:cNvPr>
            <p:cNvSpPr/>
            <p:nvPr/>
          </p:nvSpPr>
          <p:spPr>
            <a:xfrm rot="10800000">
              <a:off x="9514213" y="4596379"/>
              <a:ext cx="165029" cy="188016"/>
            </a:xfrm>
            <a:prstGeom prst="chevron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5" name="箭头: V 形 144">
              <a:extLst>
                <a:ext uri="{FF2B5EF4-FFF2-40B4-BE49-F238E27FC236}">
                  <a16:creationId xmlns:a16="http://schemas.microsoft.com/office/drawing/2014/main" id="{49ECBA67-2FF7-4ECF-B43D-0600ED733E6B}"/>
                </a:ext>
              </a:extLst>
            </p:cNvPr>
            <p:cNvSpPr/>
            <p:nvPr/>
          </p:nvSpPr>
          <p:spPr>
            <a:xfrm rot="10800000">
              <a:off x="6162383" y="4468697"/>
              <a:ext cx="165029" cy="188016"/>
            </a:xfrm>
            <a:prstGeom prst="chevron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6" name="箭头: V 形 145">
              <a:extLst>
                <a:ext uri="{FF2B5EF4-FFF2-40B4-BE49-F238E27FC236}">
                  <a16:creationId xmlns:a16="http://schemas.microsoft.com/office/drawing/2014/main" id="{5A6AFE53-F90B-4F64-9957-CFBC27987DE0}"/>
                </a:ext>
              </a:extLst>
            </p:cNvPr>
            <p:cNvSpPr/>
            <p:nvPr/>
          </p:nvSpPr>
          <p:spPr>
            <a:xfrm rot="10800000">
              <a:off x="2976902" y="4366657"/>
              <a:ext cx="165029" cy="188016"/>
            </a:xfrm>
            <a:prstGeom prst="chevron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7" name="箭头: V 形 146">
              <a:extLst>
                <a:ext uri="{FF2B5EF4-FFF2-40B4-BE49-F238E27FC236}">
                  <a16:creationId xmlns:a16="http://schemas.microsoft.com/office/drawing/2014/main" id="{B260FC5B-6792-4D06-B9C5-60F12DF23963}"/>
                </a:ext>
              </a:extLst>
            </p:cNvPr>
            <p:cNvSpPr/>
            <p:nvPr/>
          </p:nvSpPr>
          <p:spPr>
            <a:xfrm rot="21224614">
              <a:off x="3201876" y="2482996"/>
              <a:ext cx="165029" cy="188016"/>
            </a:xfrm>
            <a:prstGeom prst="chevron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8" name="箭头: V 形 147">
              <a:extLst>
                <a:ext uri="{FF2B5EF4-FFF2-40B4-BE49-F238E27FC236}">
                  <a16:creationId xmlns:a16="http://schemas.microsoft.com/office/drawing/2014/main" id="{F9F32A6F-CA67-4479-A82D-96558A247DFE}"/>
                </a:ext>
              </a:extLst>
            </p:cNvPr>
            <p:cNvSpPr/>
            <p:nvPr/>
          </p:nvSpPr>
          <p:spPr>
            <a:xfrm rot="21224614">
              <a:off x="7792642" y="2261286"/>
              <a:ext cx="165029" cy="188016"/>
            </a:xfrm>
            <a:prstGeom prst="chevron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14591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430CB566-5776-4BB3-B03F-F274507BD4BB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58061"/>
            <a:ext cx="12191399" cy="2199939"/>
          </a:xfrm>
          <a:prstGeom prst="rect">
            <a:avLst/>
          </a:prstGeom>
          <a:effectLst/>
        </p:spPr>
      </p:pic>
      <p:sp>
        <p:nvSpPr>
          <p:cNvPr id="6" name="矩形: 圆角 7">
            <a:extLst>
              <a:ext uri="{FF2B5EF4-FFF2-40B4-BE49-F238E27FC236}">
                <a16:creationId xmlns:a16="http://schemas.microsoft.com/office/drawing/2014/main" id="{15573001-48D9-4F1F-8F4E-3F0C74463631}"/>
              </a:ext>
            </a:extLst>
          </p:cNvPr>
          <p:cNvSpPr/>
          <p:nvPr/>
        </p:nvSpPr>
        <p:spPr>
          <a:xfrm rot="5400000">
            <a:off x="4216850" y="-2801681"/>
            <a:ext cx="2433352" cy="10867053"/>
          </a:xfrm>
          <a:prstGeom prst="round2SameRect">
            <a:avLst>
              <a:gd name="adj1" fmla="val 9126"/>
              <a:gd name="adj2" fmla="val 0"/>
            </a:avLst>
          </a:prstGeom>
          <a:solidFill>
            <a:schemeClr val="bg1"/>
          </a:solidFill>
          <a:ln w="508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0468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8" name="图片 7" descr="卡通人物&#10;&#10;低可信度描述已自动生成">
            <a:extLst>
              <a:ext uri="{FF2B5EF4-FFF2-40B4-BE49-F238E27FC236}">
                <a16:creationId xmlns:a16="http://schemas.microsoft.com/office/drawing/2014/main" id="{E2547044-5348-4752-A6A8-8860C1D8C9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5135" y="161456"/>
            <a:ext cx="3372891" cy="657714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69DAE109-A150-4F21-94F5-FB324A4AB6EF}"/>
              </a:ext>
            </a:extLst>
          </p:cNvPr>
          <p:cNvSpPr/>
          <p:nvPr/>
        </p:nvSpPr>
        <p:spPr>
          <a:xfrm>
            <a:off x="0" y="4658061"/>
            <a:ext cx="12192000" cy="784770"/>
          </a:xfrm>
          <a:prstGeom prst="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BDD7EE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F2E0D6CE-3B29-458C-BB04-28981EA19EB2}"/>
              </a:ext>
            </a:extLst>
          </p:cNvPr>
          <p:cNvSpPr/>
          <p:nvPr/>
        </p:nvSpPr>
        <p:spPr>
          <a:xfrm>
            <a:off x="9009496" y="3523393"/>
            <a:ext cx="1641987" cy="553678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2026/10/22</a:t>
            </a: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A9EF54DB-2EED-444C-B7E4-F8FF9D42FA17}"/>
              </a:ext>
            </a:extLst>
          </p:cNvPr>
          <p:cNvSpPr/>
          <p:nvPr/>
        </p:nvSpPr>
        <p:spPr>
          <a:xfrm>
            <a:off x="152306" y="1045726"/>
            <a:ext cx="3713638" cy="646776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2026COMSOL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深圳</a:t>
            </a:r>
          </a:p>
        </p:txBody>
      </p:sp>
      <p:pic>
        <p:nvPicPr>
          <p:cNvPr id="3" name="图形 2">
            <a:extLst>
              <a:ext uri="{FF2B5EF4-FFF2-40B4-BE49-F238E27FC236}">
                <a16:creationId xmlns:a16="http://schemas.microsoft.com/office/drawing/2014/main" id="{001A9181-468F-857A-5452-88B1AC391E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4392" y="252373"/>
            <a:ext cx="5195198" cy="475880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59F84878-8602-40A4-8953-2FB3CBDFF2EA}"/>
              </a:ext>
            </a:extLst>
          </p:cNvPr>
          <p:cNvSpPr txBox="1"/>
          <p:nvPr/>
        </p:nvSpPr>
        <p:spPr>
          <a:xfrm>
            <a:off x="341344" y="1400160"/>
            <a:ext cx="10184363" cy="2177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800" b="1" dirty="0">
                <a:solidFill>
                  <a:srgbClr val="2F55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汇报结束</a:t>
            </a:r>
            <a:endParaRPr lang="en-US" altLang="zh-CN" sz="4800" b="1" dirty="0">
              <a:solidFill>
                <a:srgbClr val="2F559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4800" b="1" dirty="0">
                <a:solidFill>
                  <a:srgbClr val="2F55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谢谢大家</a:t>
            </a:r>
          </a:p>
        </p:txBody>
      </p:sp>
      <p:sp>
        <p:nvSpPr>
          <p:cNvPr id="4" name="矩形: 圆角 7">
            <a:extLst>
              <a:ext uri="{FF2B5EF4-FFF2-40B4-BE49-F238E27FC236}">
                <a16:creationId xmlns:a16="http://schemas.microsoft.com/office/drawing/2014/main" id="{E42EA3ED-62AF-6205-5B96-E91BEF83F20D}"/>
              </a:ext>
            </a:extLst>
          </p:cNvPr>
          <p:cNvSpPr/>
          <p:nvPr/>
        </p:nvSpPr>
        <p:spPr>
          <a:xfrm rot="16200000">
            <a:off x="9995485" y="3162137"/>
            <a:ext cx="1020140" cy="3372890"/>
          </a:xfrm>
          <a:prstGeom prst="round2SameRect">
            <a:avLst>
              <a:gd name="adj1" fmla="val 16046"/>
              <a:gd name="adj2" fmla="val 0"/>
            </a:avLst>
          </a:prstGeom>
          <a:solidFill>
            <a:srgbClr val="2E75B6"/>
          </a:solidFill>
          <a:ln w="50800"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>
              <a:lnSpc>
                <a:spcPct val="150000"/>
              </a:lnSpc>
            </a:pPr>
            <a:endParaRPr lang="zh-CN" altLang="en-US" sz="4800" b="1" dirty="0">
              <a:solidFill>
                <a:srgbClr val="00468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0D45FE3-FEB6-C9AD-A809-ED56B30E5D06}"/>
              </a:ext>
            </a:extLst>
          </p:cNvPr>
          <p:cNvSpPr txBox="1"/>
          <p:nvPr/>
        </p:nvSpPr>
        <p:spPr>
          <a:xfrm>
            <a:off x="9009496" y="4347764"/>
            <a:ext cx="3177421" cy="96128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汇报人：李东昱 在读博士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导师：刘清泉 教授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983683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17233</TotalTime>
  <Words>1681</Words>
  <Application>Microsoft Office PowerPoint</Application>
  <PresentationFormat>宽屏</PresentationFormat>
  <Paragraphs>286</Paragraphs>
  <Slides>16</Slides>
  <Notes>16</Notes>
  <HiddenSlides>0</HiddenSlides>
  <MMClips>0</MMClips>
  <ScaleCrop>false</ScaleCrop>
  <HeadingPairs>
    <vt:vector size="10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16</vt:i4>
      </vt:variant>
      <vt:variant>
        <vt:lpstr>自定义放映</vt:lpstr>
      </vt:variant>
      <vt:variant>
        <vt:i4>1</vt:i4>
      </vt:variant>
    </vt:vector>
  </HeadingPairs>
  <TitlesOfParts>
    <vt:vector size="32" baseType="lpstr">
      <vt:lpstr>黑体</vt:lpstr>
      <vt:lpstr>Showcard Gothic</vt:lpstr>
      <vt:lpstr>Cambria Math</vt:lpstr>
      <vt:lpstr>Arial Black</vt:lpstr>
      <vt:lpstr>Arial</vt:lpstr>
      <vt:lpstr>Swis721 BlkCn BT</vt:lpstr>
      <vt:lpstr>等线</vt:lpstr>
      <vt:lpstr>Times New Roman</vt:lpstr>
      <vt:lpstr>等线 Light</vt:lpstr>
      <vt:lpstr>Symbol</vt:lpstr>
      <vt:lpstr>Wingdings</vt:lpstr>
      <vt:lpstr>微软雅黑</vt:lpstr>
      <vt:lpstr>华文中宋</vt:lpstr>
      <vt:lpstr>Office 主题​​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自定义放映 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董宇 李</dc:creator>
  <cp:lastModifiedBy>董宇 李</cp:lastModifiedBy>
  <cp:revision>441</cp:revision>
  <dcterms:created xsi:type="dcterms:W3CDTF">2023-11-09T09:00:24Z</dcterms:created>
  <dcterms:modified xsi:type="dcterms:W3CDTF">2026-10-07T16:38:42Z</dcterms:modified>
</cp:coreProperties>
</file>