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sldIdLst>
    <p:sldId id="256" r:id="rId3"/>
    <p:sldId id="257" r:id="rId4"/>
    <p:sldId id="258" r:id="rId5"/>
    <p:sldId id="260" r:id="rId6"/>
    <p:sldId id="261" r:id="rId7"/>
    <p:sldId id="259" r:id="rId8"/>
    <p:sldId id="262" r:id="rId9"/>
    <p:sldId id="263" r:id="rId10"/>
    <p:sldId id="265" r:id="rId11"/>
    <p:sldId id="264" r:id="rId12"/>
    <p:sldId id="266" r:id="rId13"/>
    <p:sldId id="270"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4660"/>
  </p:normalViewPr>
  <p:slideViewPr>
    <p:cSldViewPr snapToGrid="0">
      <p:cViewPr varScale="1">
        <p:scale>
          <a:sx n="76" d="100"/>
          <a:sy n="76" d="100"/>
        </p:scale>
        <p:origin x="25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1F24F2-DDF5-4DE0-A09B-82DABD94D5F3}" type="datetimeFigureOut">
              <a:rPr lang="zh-CN" altLang="en-US" smtClean="0"/>
              <a:t>2026/10/22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522FA7-5D6B-4AF2-9297-992785A5253D}" type="slidenum">
              <a:rPr lang="zh-CN" altLang="en-US" smtClean="0"/>
              <a:t>‹#›</a:t>
            </a:fld>
            <a:endParaRPr lang="zh-CN" altLang="en-US"/>
          </a:p>
        </p:txBody>
      </p:sp>
    </p:spTree>
    <p:extLst>
      <p:ext uri="{BB962C8B-B14F-4D97-AF65-F5344CB8AC3E}">
        <p14:creationId xmlns:p14="http://schemas.microsoft.com/office/powerpoint/2010/main" val="2376526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各位老师好，我汇报的题目是“基于</a:t>
            </a:r>
            <a:r>
              <a:rPr dirty="0"/>
              <a:t> COMSOL Multiphysics </a:t>
            </a:r>
            <a:r>
              <a:rPr dirty="0" err="1"/>
              <a:t>的硼酸环境下</a:t>
            </a:r>
            <a:r>
              <a:rPr dirty="0"/>
              <a:t> B4C/6061Al 复合材料点蚀相场耦合模拟”。本研究以喷丸态复合材料在硼酸环境中的浸泡点蚀为对象，重点说明如何用多物理场相场模型追踪坑形貌、电化学行为和溶液化学环境的协同演化。</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浸泡后大部分区域仍保留喷丸后的形貌，说明整体腐蚀受到抑制；但局部膜缺陷仍可形成点蚀。实验前后的静态图像无法记录坑前沿移动时电位、电流、pH 和离子浓度怎样变化。因此本研究聚焦两个问题：B4C 颗粒怎样改变点蚀前沿，以及微电偶和局部酸化怎样共同控制点蚀扩展。相场模拟用连续序参量追踪移动界面，并补足实验难以获得的局部时空信息。</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试样为</a:t>
            </a:r>
            <a:r>
              <a:rPr dirty="0"/>
              <a:t> 31 wt.% B4C/6061Al，喷丸后在 50 </a:t>
            </a:r>
            <a:r>
              <a:rPr dirty="0" err="1"/>
              <a:t>摄氏度、含硼量</a:t>
            </a:r>
            <a:r>
              <a:rPr dirty="0"/>
              <a:t> 2500 ppm </a:t>
            </a:r>
            <a:r>
              <a:rPr dirty="0" err="1"/>
              <a:t>的硼酸溶液中浸泡</a:t>
            </a:r>
            <a:r>
              <a:rPr dirty="0"/>
              <a:t> 1440 </a:t>
            </a:r>
            <a:r>
              <a:rPr dirty="0" err="1"/>
              <a:t>小时。左侧的</a:t>
            </a:r>
            <a:r>
              <a:rPr dirty="0"/>
              <a:t> SEM 图显示，坑内铝基体优先溶解，B4C </a:t>
            </a:r>
            <a:r>
              <a:rPr dirty="0" err="1"/>
              <a:t>颗粒暴露，颗粒与基体界面有沟槽腐蚀，坑口可见白色腐蚀产物。EDS</a:t>
            </a:r>
            <a:r>
              <a:rPr dirty="0"/>
              <a:t> </a:t>
            </a:r>
            <a:r>
              <a:rPr dirty="0" err="1"/>
              <a:t>表明产物主要是氢氧化铝。坑径约</a:t>
            </a:r>
            <a:r>
              <a:rPr dirty="0"/>
              <a:t> 250 到 400 </a:t>
            </a:r>
            <a:r>
              <a:rPr dirty="0" err="1"/>
              <a:t>微米，坑深约</a:t>
            </a:r>
            <a:r>
              <a:rPr dirty="0"/>
              <a:t> 120 到 140 </a:t>
            </a:r>
            <a:r>
              <a:rPr dirty="0" err="1"/>
              <a:t>微米，纵横比约</a:t>
            </a:r>
            <a:r>
              <a:rPr dirty="0"/>
              <a:t> 0.35 到 0.56，呈宽而浅的碗状。这些形貌信息用于确定模型的局部腐蚀特征，并检验模拟是否能复现颗粒周围的选择性溶解。</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模型域包括铝合金基体、电解液、表面氧化膜和</a:t>
            </a:r>
            <a:r>
              <a:rPr dirty="0"/>
              <a:t> B4C </a:t>
            </a:r>
            <a:r>
              <a:rPr dirty="0" err="1"/>
              <a:t>颗粒。基体和电解液宽度均为</a:t>
            </a:r>
            <a:r>
              <a:rPr dirty="0"/>
              <a:t> 60 </a:t>
            </a:r>
            <a:r>
              <a:rPr dirty="0" err="1"/>
              <a:t>微米，厚度各</a:t>
            </a:r>
            <a:r>
              <a:rPr dirty="0"/>
              <a:t> 30 </a:t>
            </a:r>
            <a:r>
              <a:rPr dirty="0" err="1"/>
              <a:t>微米，氧化膜厚度设为</a:t>
            </a:r>
            <a:r>
              <a:rPr dirty="0"/>
              <a:t> 1 </a:t>
            </a:r>
            <a:r>
              <a:rPr dirty="0" err="1"/>
              <a:t>微米。氧化膜缺陷处设置直径</a:t>
            </a:r>
            <a:r>
              <a:rPr dirty="0"/>
              <a:t> 4 微米的半圆形初始蚀坑。相场变量取一表示固相、取零表示液相，弥散界面可在固定计算域中连续移动，避免显式追踪界面和网格重构。体系自由能由化学能、界面能和静电能组成。模型将氧化膜与 B4C </a:t>
            </a:r>
            <a:r>
              <a:rPr dirty="0" err="1"/>
              <a:t>设为不溶解相，铝基体只考虑阳极溶解，膜和</a:t>
            </a:r>
            <a:r>
              <a:rPr dirty="0"/>
              <a:t> B4C </a:t>
            </a:r>
            <a:r>
              <a:rPr dirty="0" err="1"/>
              <a:t>表面考虑氧还原。Allen</a:t>
            </a:r>
            <a:r>
              <a:rPr dirty="0"/>
              <a:t>–Cahn </a:t>
            </a:r>
            <a:r>
              <a:rPr dirty="0" err="1"/>
              <a:t>方程控制界面演化，Cahn</a:t>
            </a:r>
            <a:r>
              <a:rPr dirty="0"/>
              <a:t>–Hilliard </a:t>
            </a:r>
            <a:r>
              <a:rPr dirty="0" err="1"/>
              <a:t>方程描述归一化铝浓度场</a:t>
            </a:r>
            <a:r>
              <a:rPr dirty="0"/>
              <a:t>。</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左图给出电解质电位与电流边界设置，右侧是</a:t>
            </a:r>
            <a:r>
              <a:rPr dirty="0"/>
              <a:t> COMSOL </a:t>
            </a:r>
            <a:r>
              <a:rPr dirty="0" err="1"/>
              <a:t>中的接口对应关系。系数形式</a:t>
            </a:r>
            <a:r>
              <a:rPr dirty="0"/>
              <a:t> PDE </a:t>
            </a:r>
            <a:r>
              <a:rPr dirty="0" err="1"/>
              <a:t>接口求解相场变量，二次电流分布接口根据电荷守恒和电导率求电解质电位，稀物质传递接口使用</a:t>
            </a:r>
            <a:r>
              <a:rPr dirty="0"/>
              <a:t> Nernst–Planck 方程计算离子扩散和电迁移。铝离子水解、硼酸水解和水电离作为浓度方程的反应源项。每个时间步采用分离式求解，先计算电解质电位，再更新相场界面，随后求解离子浓度；各物理场依次更新并交换信息，直至整体收敛。采用分离式方案可以把全场耦合问题拆成较小的子问题，改善强非线性界面移动过程的收敛性。</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左图比较三类代表性表面：阴极去膜后的磨抛态</a:t>
            </a:r>
            <a:r>
              <a:rPr dirty="0"/>
              <a:t> 6061Al </a:t>
            </a:r>
            <a:r>
              <a:rPr dirty="0" err="1"/>
              <a:t>代表裸露基体，喷丸态</a:t>
            </a:r>
            <a:r>
              <a:rPr dirty="0"/>
              <a:t> 6061Al 近似代表完整氧化膜，B4C </a:t>
            </a:r>
            <a:r>
              <a:rPr dirty="0" err="1"/>
              <a:t>块体代表颗粒表面。喷丸态</a:t>
            </a:r>
            <a:r>
              <a:rPr dirty="0"/>
              <a:t> 6061Al </a:t>
            </a:r>
            <a:r>
              <a:rPr dirty="0" err="1"/>
              <a:t>的腐蚀电位比去膜后的基体正移约</a:t>
            </a:r>
            <a:r>
              <a:rPr dirty="0"/>
              <a:t> 250 </a:t>
            </a:r>
            <a:r>
              <a:rPr dirty="0" err="1"/>
              <a:t>毫伏，这种电位差使膜破损处更容易成为局部阳极。右图展示在不同</a:t>
            </a:r>
            <a:r>
              <a:rPr dirty="0"/>
              <a:t> pH </a:t>
            </a:r>
            <a:r>
              <a:rPr dirty="0" err="1"/>
              <a:t>和氧浓度下构建的动力学数据。模型使用电位、pH</a:t>
            </a:r>
            <a:r>
              <a:rPr dirty="0"/>
              <a:t> </a:t>
            </a:r>
            <a:r>
              <a:rPr dirty="0" err="1"/>
              <a:t>和氧浓度作为查询条件，插值获得对应的电流密度，分别描述铝基体的阳极溶解以及氧化膜和</a:t>
            </a:r>
            <a:r>
              <a:rPr dirty="0"/>
              <a:t> B4C </a:t>
            </a:r>
            <a:r>
              <a:rPr dirty="0" err="1"/>
              <a:t>表面的阴极反应。这样，实验曲线为模型提供可随局部环境变化的边界动力学</a:t>
            </a:r>
            <a:r>
              <a:rPr dirty="0"/>
              <a:t>。</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左侧展示</a:t>
            </a:r>
            <a:r>
              <a:rPr dirty="0"/>
              <a:t> 30 到 300 </a:t>
            </a:r>
            <a:r>
              <a:rPr dirty="0" err="1"/>
              <a:t>小时的相场结果。点蚀前沿最初向基体内部推进；到达</a:t>
            </a:r>
            <a:r>
              <a:rPr dirty="0"/>
              <a:t> B4C 颗粒后，因颗粒不溶解，界面转而沿颗粒周围绕行，纵向路径受到局部阻碍。继续腐蚀后，更多颗粒暴露，周围铝基体溶解还会使部分颗粒失去支撑。B4C </a:t>
            </a:r>
            <a:r>
              <a:rPr dirty="0" err="1"/>
              <a:t>因此改变坑的局部形貌和前沿连续性。需要强调的是，这些图是模型计算时刻，不能直接对应</a:t>
            </a:r>
            <a:r>
              <a:rPr dirty="0"/>
              <a:t> 1440 </a:t>
            </a:r>
            <a:r>
              <a:rPr dirty="0" err="1"/>
              <a:t>小时的浸泡实验</a:t>
            </a:r>
            <a:r>
              <a:rPr dirty="0"/>
              <a:t>。</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左图显示，点蚀初期阴极反应主要分布于氧化膜。随着坑前沿推进，B4C </a:t>
            </a:r>
            <a:r>
              <a:rPr dirty="0" err="1"/>
              <a:t>颗粒依次暴露，阴极有效面积增加，电流开始从膜面分流至颗粒。右图比较含颗粒与不含颗粒的模型：无</a:t>
            </a:r>
            <a:r>
              <a:rPr dirty="0"/>
              <a:t> B4C </a:t>
            </a:r>
            <a:r>
              <a:rPr dirty="0" err="1"/>
              <a:t>时，基体电流密度在初期较高，随后下降并趋于稳定；有</a:t>
            </a:r>
            <a:r>
              <a:rPr dirty="0"/>
              <a:t> B4C 时，随着颗粒相继暴露，基体电流密度呈阶段性回升。颗粒会阻挡前沿直接通过，但也会扩大阴极面积、增强微电偶耦合，从而提高基体阳极溶解驱动力。</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这个图展示各相表面电流密度积分后的变化。积分电流同时取决于局部电流密度和有效反应面积，表示各相对体系总电化学反应的贡献，不能直接当作局部腐蚀速率。初期主要由铝基体与氧化膜构成电偶。随着 B4C 逐个暴露，颗粒表面的阴极积分电流增加，氧化膜的阴极贡献相应下降，基体阳极电流继续增长。这说明耦合关系逐步从基体与氧化膜转向基体与 B4C。</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左图显示点蚀坑内</a:t>
            </a:r>
            <a:r>
              <a:rPr dirty="0"/>
              <a:t> pH </a:t>
            </a:r>
            <a:r>
              <a:rPr dirty="0" err="1"/>
              <a:t>随扩展持续缓慢下降。铝溶解产生的</a:t>
            </a:r>
            <a:r>
              <a:rPr dirty="0"/>
              <a:t> Al3+逐级水解并释放氢离子，阴极反应虽消耗部分氢离子，但不足以抵消酸化。低 pH </a:t>
            </a:r>
            <a:r>
              <a:rPr dirty="0" err="1"/>
              <a:t>又会提高基体的阳极溶解倾向，进一步促进点蚀。右图显示</a:t>
            </a:r>
            <a:r>
              <a:rPr dirty="0"/>
              <a:t> Al(OH)3 </a:t>
            </a:r>
            <a:r>
              <a:rPr dirty="0" err="1"/>
              <a:t>主要在坑口附近富集，因为坑口既是溶解铝离子向外迁移的通道，pH</a:t>
            </a:r>
            <a:r>
              <a:rPr dirty="0"/>
              <a:t> </a:t>
            </a:r>
            <a:r>
              <a:rPr dirty="0" err="1"/>
              <a:t>也高于坑底，更有利于产物生成。模型计算中坑内氧浓度下降约</a:t>
            </a:r>
            <a:r>
              <a:rPr dirty="0"/>
              <a:t> 6%，</a:t>
            </a:r>
            <a:r>
              <a:rPr dirty="0" err="1"/>
              <a:t>说明该扩展阶段阴极反应尚未明显进入氧扩散控制</a:t>
            </a:r>
            <a:r>
              <a:rPr dirty="0"/>
              <a:t>。</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最后总结三点。第一，喷丸氧化膜的局部缺陷使裸露铝基体与完整膜区之间形成电化学差异，局部阳极溶解推动点蚀。第二，B4C 颗粒会阻碍腐蚀前沿直接通过，但暴露后又扩大阴极反应面积，增强与铝基体之间的微电偶作用。第三，Al3+水解引起的局部酸化与微电偶作用共同促进点蚀扩展，Al(OH)3 </a:t>
            </a:r>
            <a:r>
              <a:rPr dirty="0" err="1"/>
              <a:t>则优先在坑口富集。COMSOL</a:t>
            </a:r>
            <a:r>
              <a:rPr dirty="0"/>
              <a:t> </a:t>
            </a:r>
            <a:r>
              <a:rPr dirty="0" err="1"/>
              <a:t>模型把界面、电流、传质和局部反应联系起来，补足实验难以连续获得的时空场信息。谢谢各位老师</a:t>
            </a:r>
            <a:r>
              <a:rPr dirty="0"/>
              <a:t>。</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建议时间：10秒。我的汇报到这里。感谢各位老师聆听，敬请批评指正。</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E01F17-72FC-4068-8331-44842B1CEFB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26ADBE2B-615E-416F-95E9-6ED725EA86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BD72C8AC-92C6-44DF-A99C-844674037944}"/>
              </a:ext>
            </a:extLst>
          </p:cNvPr>
          <p:cNvSpPr>
            <a:spLocks noGrp="1"/>
          </p:cNvSpPr>
          <p:nvPr>
            <p:ph type="dt" sz="half" idx="10"/>
          </p:nvPr>
        </p:nvSpPr>
        <p:spPr/>
        <p:txBody>
          <a:bodyPr/>
          <a:lstStyle/>
          <a:p>
            <a:fld id="{4A23AE44-98B1-4728-A824-0D1F9ADA9A6A}" type="datetimeFigureOut">
              <a:rPr lang="zh-CN" altLang="en-US" smtClean="0"/>
              <a:t>2026/10/22</a:t>
            </a:fld>
            <a:endParaRPr lang="zh-CN" altLang="en-US"/>
          </a:p>
        </p:txBody>
      </p:sp>
      <p:sp>
        <p:nvSpPr>
          <p:cNvPr id="5" name="页脚占位符 4">
            <a:extLst>
              <a:ext uri="{FF2B5EF4-FFF2-40B4-BE49-F238E27FC236}">
                <a16:creationId xmlns:a16="http://schemas.microsoft.com/office/drawing/2014/main" id="{4768697D-69BB-43CC-B813-F8D3D9748B2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96CE0B0-D219-4EDE-8678-625DAA0287CC}"/>
              </a:ext>
            </a:extLst>
          </p:cNvPr>
          <p:cNvSpPr>
            <a:spLocks noGrp="1"/>
          </p:cNvSpPr>
          <p:nvPr>
            <p:ph type="sldNum" sz="quarter" idx="12"/>
          </p:nvPr>
        </p:nvSpPr>
        <p:spPr/>
        <p:txBody>
          <a:bodyPr/>
          <a:lstStyle/>
          <a:p>
            <a:fld id="{1022DAB6-3B07-40AA-B53D-3699C3395AAF}" type="slidenum">
              <a:rPr lang="zh-CN" altLang="en-US" smtClean="0"/>
              <a:t>‹#›</a:t>
            </a:fld>
            <a:endParaRPr lang="zh-CN" altLang="en-US"/>
          </a:p>
        </p:txBody>
      </p:sp>
    </p:spTree>
    <p:extLst>
      <p:ext uri="{BB962C8B-B14F-4D97-AF65-F5344CB8AC3E}">
        <p14:creationId xmlns:p14="http://schemas.microsoft.com/office/powerpoint/2010/main" val="1554387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BE32FC-FF9A-484F-A010-435331D4871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C300E74-BACE-4A37-AF94-5539E362404C}"/>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F22B7C2-3C07-44E1-8268-40169421B5B1}"/>
              </a:ext>
            </a:extLst>
          </p:cNvPr>
          <p:cNvSpPr>
            <a:spLocks noGrp="1"/>
          </p:cNvSpPr>
          <p:nvPr>
            <p:ph type="dt" sz="half" idx="10"/>
          </p:nvPr>
        </p:nvSpPr>
        <p:spPr/>
        <p:txBody>
          <a:bodyPr/>
          <a:lstStyle/>
          <a:p>
            <a:fld id="{4A23AE44-98B1-4728-A824-0D1F9ADA9A6A}" type="datetimeFigureOut">
              <a:rPr lang="zh-CN" altLang="en-US" smtClean="0"/>
              <a:t>2026/10/22</a:t>
            </a:fld>
            <a:endParaRPr lang="zh-CN" altLang="en-US"/>
          </a:p>
        </p:txBody>
      </p:sp>
      <p:sp>
        <p:nvSpPr>
          <p:cNvPr id="5" name="页脚占位符 4">
            <a:extLst>
              <a:ext uri="{FF2B5EF4-FFF2-40B4-BE49-F238E27FC236}">
                <a16:creationId xmlns:a16="http://schemas.microsoft.com/office/drawing/2014/main" id="{C8917A6F-A4F5-4ABB-BC39-34A3D5277A6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B16BEDD-5D68-4600-B788-42E19430F048}"/>
              </a:ext>
            </a:extLst>
          </p:cNvPr>
          <p:cNvSpPr>
            <a:spLocks noGrp="1"/>
          </p:cNvSpPr>
          <p:nvPr>
            <p:ph type="sldNum" sz="quarter" idx="12"/>
          </p:nvPr>
        </p:nvSpPr>
        <p:spPr/>
        <p:txBody>
          <a:bodyPr/>
          <a:lstStyle/>
          <a:p>
            <a:fld id="{1022DAB6-3B07-40AA-B53D-3699C3395AAF}" type="slidenum">
              <a:rPr lang="zh-CN" altLang="en-US" smtClean="0"/>
              <a:t>‹#›</a:t>
            </a:fld>
            <a:endParaRPr lang="zh-CN" altLang="en-US"/>
          </a:p>
        </p:txBody>
      </p:sp>
    </p:spTree>
    <p:extLst>
      <p:ext uri="{BB962C8B-B14F-4D97-AF65-F5344CB8AC3E}">
        <p14:creationId xmlns:p14="http://schemas.microsoft.com/office/powerpoint/2010/main" val="1411829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03E3D9-0B2C-4460-9C82-50B8724BEB0A}"/>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8705566F-8B60-490F-B045-3FC17E0C93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6A9E82DD-32E5-43AC-8BA1-4D4F89DFBFD3}"/>
              </a:ext>
            </a:extLst>
          </p:cNvPr>
          <p:cNvSpPr>
            <a:spLocks noGrp="1"/>
          </p:cNvSpPr>
          <p:nvPr>
            <p:ph type="dt" sz="half" idx="10"/>
          </p:nvPr>
        </p:nvSpPr>
        <p:spPr/>
        <p:txBody>
          <a:bodyPr/>
          <a:lstStyle/>
          <a:p>
            <a:fld id="{4A23AE44-98B1-4728-A824-0D1F9ADA9A6A}" type="datetimeFigureOut">
              <a:rPr lang="zh-CN" altLang="en-US" smtClean="0"/>
              <a:t>2026/10/22</a:t>
            </a:fld>
            <a:endParaRPr lang="zh-CN" altLang="en-US"/>
          </a:p>
        </p:txBody>
      </p:sp>
      <p:sp>
        <p:nvSpPr>
          <p:cNvPr id="5" name="页脚占位符 4">
            <a:extLst>
              <a:ext uri="{FF2B5EF4-FFF2-40B4-BE49-F238E27FC236}">
                <a16:creationId xmlns:a16="http://schemas.microsoft.com/office/drawing/2014/main" id="{139714DC-F44F-4A61-B4F1-B70B3F31507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E56650A-D784-4532-9A55-897A15CCD868}"/>
              </a:ext>
            </a:extLst>
          </p:cNvPr>
          <p:cNvSpPr>
            <a:spLocks noGrp="1"/>
          </p:cNvSpPr>
          <p:nvPr>
            <p:ph type="sldNum" sz="quarter" idx="12"/>
          </p:nvPr>
        </p:nvSpPr>
        <p:spPr/>
        <p:txBody>
          <a:bodyPr/>
          <a:lstStyle/>
          <a:p>
            <a:fld id="{1022DAB6-3B07-40AA-B53D-3699C3395AAF}" type="slidenum">
              <a:rPr lang="zh-CN" altLang="en-US" smtClean="0"/>
              <a:t>‹#›</a:t>
            </a:fld>
            <a:endParaRPr lang="zh-CN" altLang="en-US"/>
          </a:p>
        </p:txBody>
      </p:sp>
    </p:spTree>
    <p:extLst>
      <p:ext uri="{BB962C8B-B14F-4D97-AF65-F5344CB8AC3E}">
        <p14:creationId xmlns:p14="http://schemas.microsoft.com/office/powerpoint/2010/main" val="4143364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C044E6-D66F-462E-A098-7E4120BC828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9C79A09-C82F-4EB7-8274-524D7EE04598}"/>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FC9E0BDE-3711-4D74-8025-5830EB21478F}"/>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92EE868B-6C65-4315-9855-770FF73536AD}"/>
              </a:ext>
            </a:extLst>
          </p:cNvPr>
          <p:cNvSpPr>
            <a:spLocks noGrp="1"/>
          </p:cNvSpPr>
          <p:nvPr>
            <p:ph type="dt" sz="half" idx="10"/>
          </p:nvPr>
        </p:nvSpPr>
        <p:spPr/>
        <p:txBody>
          <a:bodyPr/>
          <a:lstStyle/>
          <a:p>
            <a:fld id="{4A23AE44-98B1-4728-A824-0D1F9ADA9A6A}" type="datetimeFigureOut">
              <a:rPr lang="zh-CN" altLang="en-US" smtClean="0"/>
              <a:t>2026/10/22</a:t>
            </a:fld>
            <a:endParaRPr lang="zh-CN" altLang="en-US"/>
          </a:p>
        </p:txBody>
      </p:sp>
      <p:sp>
        <p:nvSpPr>
          <p:cNvPr id="6" name="页脚占位符 5">
            <a:extLst>
              <a:ext uri="{FF2B5EF4-FFF2-40B4-BE49-F238E27FC236}">
                <a16:creationId xmlns:a16="http://schemas.microsoft.com/office/drawing/2014/main" id="{2AB7A004-2083-4060-872D-5E17965451D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657CE44-4DDB-4AB4-BB17-8724E6DD3D78}"/>
              </a:ext>
            </a:extLst>
          </p:cNvPr>
          <p:cNvSpPr>
            <a:spLocks noGrp="1"/>
          </p:cNvSpPr>
          <p:nvPr>
            <p:ph type="sldNum" sz="quarter" idx="12"/>
          </p:nvPr>
        </p:nvSpPr>
        <p:spPr/>
        <p:txBody>
          <a:bodyPr/>
          <a:lstStyle/>
          <a:p>
            <a:fld id="{1022DAB6-3B07-40AA-B53D-3699C3395AAF}" type="slidenum">
              <a:rPr lang="zh-CN" altLang="en-US" smtClean="0"/>
              <a:t>‹#›</a:t>
            </a:fld>
            <a:endParaRPr lang="zh-CN" altLang="en-US"/>
          </a:p>
        </p:txBody>
      </p:sp>
    </p:spTree>
    <p:extLst>
      <p:ext uri="{BB962C8B-B14F-4D97-AF65-F5344CB8AC3E}">
        <p14:creationId xmlns:p14="http://schemas.microsoft.com/office/powerpoint/2010/main" val="231198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0F046B-CF05-4E28-A6C1-2BB55C00F5C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FFD4277F-4106-4A59-A4FD-7B3C9B6EAA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9A3E870-26B7-4E33-AB93-D75632DED4D6}"/>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2747100B-96CD-408B-BF22-FB756750CC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292D92FD-F6F8-4A75-A7FE-9089F9EF6FB0}"/>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31FA6B5D-104E-4E16-B0FD-9526651CCC9E}"/>
              </a:ext>
            </a:extLst>
          </p:cNvPr>
          <p:cNvSpPr>
            <a:spLocks noGrp="1"/>
          </p:cNvSpPr>
          <p:nvPr>
            <p:ph type="dt" sz="half" idx="10"/>
          </p:nvPr>
        </p:nvSpPr>
        <p:spPr/>
        <p:txBody>
          <a:bodyPr/>
          <a:lstStyle/>
          <a:p>
            <a:fld id="{4A23AE44-98B1-4728-A824-0D1F9ADA9A6A}" type="datetimeFigureOut">
              <a:rPr lang="zh-CN" altLang="en-US" smtClean="0"/>
              <a:t>2026/10/22</a:t>
            </a:fld>
            <a:endParaRPr lang="zh-CN" altLang="en-US"/>
          </a:p>
        </p:txBody>
      </p:sp>
      <p:sp>
        <p:nvSpPr>
          <p:cNvPr id="8" name="页脚占位符 7">
            <a:extLst>
              <a:ext uri="{FF2B5EF4-FFF2-40B4-BE49-F238E27FC236}">
                <a16:creationId xmlns:a16="http://schemas.microsoft.com/office/drawing/2014/main" id="{68A723B8-51AC-49E6-976E-5F62E4839C4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A2AA681E-20D8-4123-A9FF-D366E46BF84B}"/>
              </a:ext>
            </a:extLst>
          </p:cNvPr>
          <p:cNvSpPr>
            <a:spLocks noGrp="1"/>
          </p:cNvSpPr>
          <p:nvPr>
            <p:ph type="sldNum" sz="quarter" idx="12"/>
          </p:nvPr>
        </p:nvSpPr>
        <p:spPr/>
        <p:txBody>
          <a:bodyPr/>
          <a:lstStyle/>
          <a:p>
            <a:fld id="{1022DAB6-3B07-40AA-B53D-3699C3395AAF}" type="slidenum">
              <a:rPr lang="zh-CN" altLang="en-US" smtClean="0"/>
              <a:t>‹#›</a:t>
            </a:fld>
            <a:endParaRPr lang="zh-CN" altLang="en-US"/>
          </a:p>
        </p:txBody>
      </p:sp>
    </p:spTree>
    <p:extLst>
      <p:ext uri="{BB962C8B-B14F-4D97-AF65-F5344CB8AC3E}">
        <p14:creationId xmlns:p14="http://schemas.microsoft.com/office/powerpoint/2010/main" val="186934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F289578-07FE-4859-BE86-064F49523BA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9124DA54-4CD7-4316-BE1F-FE444FDCA6F0}"/>
              </a:ext>
            </a:extLst>
          </p:cNvPr>
          <p:cNvSpPr>
            <a:spLocks noGrp="1"/>
          </p:cNvSpPr>
          <p:nvPr>
            <p:ph type="dt" sz="half" idx="10"/>
          </p:nvPr>
        </p:nvSpPr>
        <p:spPr/>
        <p:txBody>
          <a:bodyPr/>
          <a:lstStyle/>
          <a:p>
            <a:fld id="{4A23AE44-98B1-4728-A824-0D1F9ADA9A6A}" type="datetimeFigureOut">
              <a:rPr lang="zh-CN" altLang="en-US" smtClean="0"/>
              <a:t>2026/10/22</a:t>
            </a:fld>
            <a:endParaRPr lang="zh-CN" altLang="en-US"/>
          </a:p>
        </p:txBody>
      </p:sp>
      <p:sp>
        <p:nvSpPr>
          <p:cNvPr id="4" name="页脚占位符 3">
            <a:extLst>
              <a:ext uri="{FF2B5EF4-FFF2-40B4-BE49-F238E27FC236}">
                <a16:creationId xmlns:a16="http://schemas.microsoft.com/office/drawing/2014/main" id="{EC793169-FD0B-4F4E-B2BE-832571272EC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A0091E9D-CFC4-470F-A937-BE1BD185BC58}"/>
              </a:ext>
            </a:extLst>
          </p:cNvPr>
          <p:cNvSpPr>
            <a:spLocks noGrp="1"/>
          </p:cNvSpPr>
          <p:nvPr>
            <p:ph type="sldNum" sz="quarter" idx="12"/>
          </p:nvPr>
        </p:nvSpPr>
        <p:spPr/>
        <p:txBody>
          <a:bodyPr/>
          <a:lstStyle/>
          <a:p>
            <a:fld id="{1022DAB6-3B07-40AA-B53D-3699C3395AAF}" type="slidenum">
              <a:rPr lang="zh-CN" altLang="en-US" smtClean="0"/>
              <a:t>‹#›</a:t>
            </a:fld>
            <a:endParaRPr lang="zh-CN" altLang="en-US"/>
          </a:p>
        </p:txBody>
      </p:sp>
    </p:spTree>
    <p:extLst>
      <p:ext uri="{BB962C8B-B14F-4D97-AF65-F5344CB8AC3E}">
        <p14:creationId xmlns:p14="http://schemas.microsoft.com/office/powerpoint/2010/main" val="3770196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2C499E79-CC4C-46BE-BEF5-73156E7EA515}"/>
              </a:ext>
            </a:extLst>
          </p:cNvPr>
          <p:cNvSpPr>
            <a:spLocks noGrp="1"/>
          </p:cNvSpPr>
          <p:nvPr>
            <p:ph type="dt" sz="half" idx="10"/>
          </p:nvPr>
        </p:nvSpPr>
        <p:spPr/>
        <p:txBody>
          <a:bodyPr/>
          <a:lstStyle/>
          <a:p>
            <a:fld id="{4A23AE44-98B1-4728-A824-0D1F9ADA9A6A}" type="datetimeFigureOut">
              <a:rPr lang="zh-CN" altLang="en-US" smtClean="0"/>
              <a:t>2026/10/22</a:t>
            </a:fld>
            <a:endParaRPr lang="zh-CN" altLang="en-US"/>
          </a:p>
        </p:txBody>
      </p:sp>
      <p:sp>
        <p:nvSpPr>
          <p:cNvPr id="3" name="页脚占位符 2">
            <a:extLst>
              <a:ext uri="{FF2B5EF4-FFF2-40B4-BE49-F238E27FC236}">
                <a16:creationId xmlns:a16="http://schemas.microsoft.com/office/drawing/2014/main" id="{34F90885-00A8-4011-89EB-A5305C0FF5D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91359432-BEF9-4849-9AE6-6DB0ED2C6864}"/>
              </a:ext>
            </a:extLst>
          </p:cNvPr>
          <p:cNvSpPr>
            <a:spLocks noGrp="1"/>
          </p:cNvSpPr>
          <p:nvPr>
            <p:ph type="sldNum" sz="quarter" idx="12"/>
          </p:nvPr>
        </p:nvSpPr>
        <p:spPr/>
        <p:txBody>
          <a:bodyPr/>
          <a:lstStyle/>
          <a:p>
            <a:fld id="{1022DAB6-3B07-40AA-B53D-3699C3395AAF}" type="slidenum">
              <a:rPr lang="zh-CN" altLang="en-US" smtClean="0"/>
              <a:t>‹#›</a:t>
            </a:fld>
            <a:endParaRPr lang="zh-CN" altLang="en-US"/>
          </a:p>
        </p:txBody>
      </p:sp>
    </p:spTree>
    <p:extLst>
      <p:ext uri="{BB962C8B-B14F-4D97-AF65-F5344CB8AC3E}">
        <p14:creationId xmlns:p14="http://schemas.microsoft.com/office/powerpoint/2010/main" val="183970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B8125D-F573-4978-BD95-703A48C7561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A7FDB79D-E94B-430F-9839-9063405A72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818C047C-B7FA-4A5E-BE4A-A84EA9C8C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745531C-CF35-4A85-B174-22AD8FF002EB}"/>
              </a:ext>
            </a:extLst>
          </p:cNvPr>
          <p:cNvSpPr>
            <a:spLocks noGrp="1"/>
          </p:cNvSpPr>
          <p:nvPr>
            <p:ph type="dt" sz="half" idx="10"/>
          </p:nvPr>
        </p:nvSpPr>
        <p:spPr/>
        <p:txBody>
          <a:bodyPr/>
          <a:lstStyle/>
          <a:p>
            <a:fld id="{4A23AE44-98B1-4728-A824-0D1F9ADA9A6A}" type="datetimeFigureOut">
              <a:rPr lang="zh-CN" altLang="en-US" smtClean="0"/>
              <a:t>2026/10/22</a:t>
            </a:fld>
            <a:endParaRPr lang="zh-CN" altLang="en-US"/>
          </a:p>
        </p:txBody>
      </p:sp>
      <p:sp>
        <p:nvSpPr>
          <p:cNvPr id="6" name="页脚占位符 5">
            <a:extLst>
              <a:ext uri="{FF2B5EF4-FFF2-40B4-BE49-F238E27FC236}">
                <a16:creationId xmlns:a16="http://schemas.microsoft.com/office/drawing/2014/main" id="{37305C06-3FDC-435F-9D0C-F9F9484D41D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A78D871-128C-4DF5-8368-ACC52F98403E}"/>
              </a:ext>
            </a:extLst>
          </p:cNvPr>
          <p:cNvSpPr>
            <a:spLocks noGrp="1"/>
          </p:cNvSpPr>
          <p:nvPr>
            <p:ph type="sldNum" sz="quarter" idx="12"/>
          </p:nvPr>
        </p:nvSpPr>
        <p:spPr/>
        <p:txBody>
          <a:bodyPr/>
          <a:lstStyle/>
          <a:p>
            <a:fld id="{1022DAB6-3B07-40AA-B53D-3699C3395AAF}" type="slidenum">
              <a:rPr lang="zh-CN" altLang="en-US" smtClean="0"/>
              <a:t>‹#›</a:t>
            </a:fld>
            <a:endParaRPr lang="zh-CN" altLang="en-US"/>
          </a:p>
        </p:txBody>
      </p:sp>
    </p:spTree>
    <p:extLst>
      <p:ext uri="{BB962C8B-B14F-4D97-AF65-F5344CB8AC3E}">
        <p14:creationId xmlns:p14="http://schemas.microsoft.com/office/powerpoint/2010/main" val="2094397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7D710A-DB10-4C47-8C63-083A3DB1EA7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D07A1EC-05C8-422F-99BB-6DD94D661E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D0D7EC3D-8E68-4FCD-B2D3-7DD34E952E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33CC2589-471E-436E-AF95-B2AF66BBDAC3}"/>
              </a:ext>
            </a:extLst>
          </p:cNvPr>
          <p:cNvSpPr>
            <a:spLocks noGrp="1"/>
          </p:cNvSpPr>
          <p:nvPr>
            <p:ph type="dt" sz="half" idx="10"/>
          </p:nvPr>
        </p:nvSpPr>
        <p:spPr/>
        <p:txBody>
          <a:bodyPr/>
          <a:lstStyle/>
          <a:p>
            <a:fld id="{4A23AE44-98B1-4728-A824-0D1F9ADA9A6A}" type="datetimeFigureOut">
              <a:rPr lang="zh-CN" altLang="en-US" smtClean="0"/>
              <a:t>2026/10/22</a:t>
            </a:fld>
            <a:endParaRPr lang="zh-CN" altLang="en-US"/>
          </a:p>
        </p:txBody>
      </p:sp>
      <p:sp>
        <p:nvSpPr>
          <p:cNvPr id="6" name="页脚占位符 5">
            <a:extLst>
              <a:ext uri="{FF2B5EF4-FFF2-40B4-BE49-F238E27FC236}">
                <a16:creationId xmlns:a16="http://schemas.microsoft.com/office/drawing/2014/main" id="{4338E4EB-1839-424B-88DC-E38CAB1DD9E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11CBA85-E860-46E2-8372-E46C6AEEF06F}"/>
              </a:ext>
            </a:extLst>
          </p:cNvPr>
          <p:cNvSpPr>
            <a:spLocks noGrp="1"/>
          </p:cNvSpPr>
          <p:nvPr>
            <p:ph type="sldNum" sz="quarter" idx="12"/>
          </p:nvPr>
        </p:nvSpPr>
        <p:spPr/>
        <p:txBody>
          <a:bodyPr/>
          <a:lstStyle/>
          <a:p>
            <a:fld id="{1022DAB6-3B07-40AA-B53D-3699C3395AAF}" type="slidenum">
              <a:rPr lang="zh-CN" altLang="en-US" smtClean="0"/>
              <a:t>‹#›</a:t>
            </a:fld>
            <a:endParaRPr lang="zh-CN" altLang="en-US"/>
          </a:p>
        </p:txBody>
      </p:sp>
    </p:spTree>
    <p:extLst>
      <p:ext uri="{BB962C8B-B14F-4D97-AF65-F5344CB8AC3E}">
        <p14:creationId xmlns:p14="http://schemas.microsoft.com/office/powerpoint/2010/main" val="2521988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285F4D-4EF5-4FBC-871A-202B313694D4}"/>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8A2EBE6-D939-4DB2-8B65-7ADD98ECE763}"/>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A2F9151-89CC-4ED9-B813-EAF1C2645EB5}"/>
              </a:ext>
            </a:extLst>
          </p:cNvPr>
          <p:cNvSpPr>
            <a:spLocks noGrp="1"/>
          </p:cNvSpPr>
          <p:nvPr>
            <p:ph type="dt" sz="half" idx="10"/>
          </p:nvPr>
        </p:nvSpPr>
        <p:spPr/>
        <p:txBody>
          <a:bodyPr/>
          <a:lstStyle/>
          <a:p>
            <a:fld id="{4A23AE44-98B1-4728-A824-0D1F9ADA9A6A}" type="datetimeFigureOut">
              <a:rPr lang="zh-CN" altLang="en-US" smtClean="0"/>
              <a:t>2026/10/22</a:t>
            </a:fld>
            <a:endParaRPr lang="zh-CN" altLang="en-US"/>
          </a:p>
        </p:txBody>
      </p:sp>
      <p:sp>
        <p:nvSpPr>
          <p:cNvPr id="5" name="页脚占位符 4">
            <a:extLst>
              <a:ext uri="{FF2B5EF4-FFF2-40B4-BE49-F238E27FC236}">
                <a16:creationId xmlns:a16="http://schemas.microsoft.com/office/drawing/2014/main" id="{BEE2F26B-AFD2-4FBE-AC0F-52C52EFF462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8C07749-35C5-4EC0-BDD2-49AE2EA26F6C}"/>
              </a:ext>
            </a:extLst>
          </p:cNvPr>
          <p:cNvSpPr>
            <a:spLocks noGrp="1"/>
          </p:cNvSpPr>
          <p:nvPr>
            <p:ph type="sldNum" sz="quarter" idx="12"/>
          </p:nvPr>
        </p:nvSpPr>
        <p:spPr/>
        <p:txBody>
          <a:bodyPr/>
          <a:lstStyle/>
          <a:p>
            <a:fld id="{1022DAB6-3B07-40AA-B53D-3699C3395AAF}" type="slidenum">
              <a:rPr lang="zh-CN" altLang="en-US" smtClean="0"/>
              <a:t>‹#›</a:t>
            </a:fld>
            <a:endParaRPr lang="zh-CN" altLang="en-US"/>
          </a:p>
        </p:txBody>
      </p:sp>
    </p:spTree>
    <p:extLst>
      <p:ext uri="{BB962C8B-B14F-4D97-AF65-F5344CB8AC3E}">
        <p14:creationId xmlns:p14="http://schemas.microsoft.com/office/powerpoint/2010/main" val="3725653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DC35087-460B-40B2-84DE-D89EE883BF6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55334FD3-EF89-4794-A576-E34BE82F52E1}"/>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F30CFF0-734F-411F-8E16-64D8456F363F}"/>
              </a:ext>
            </a:extLst>
          </p:cNvPr>
          <p:cNvSpPr>
            <a:spLocks noGrp="1"/>
          </p:cNvSpPr>
          <p:nvPr>
            <p:ph type="dt" sz="half" idx="10"/>
          </p:nvPr>
        </p:nvSpPr>
        <p:spPr/>
        <p:txBody>
          <a:bodyPr/>
          <a:lstStyle/>
          <a:p>
            <a:fld id="{4A23AE44-98B1-4728-A824-0D1F9ADA9A6A}" type="datetimeFigureOut">
              <a:rPr lang="zh-CN" altLang="en-US" smtClean="0"/>
              <a:t>2026/10/22</a:t>
            </a:fld>
            <a:endParaRPr lang="zh-CN" altLang="en-US"/>
          </a:p>
        </p:txBody>
      </p:sp>
      <p:sp>
        <p:nvSpPr>
          <p:cNvPr id="5" name="页脚占位符 4">
            <a:extLst>
              <a:ext uri="{FF2B5EF4-FFF2-40B4-BE49-F238E27FC236}">
                <a16:creationId xmlns:a16="http://schemas.microsoft.com/office/drawing/2014/main" id="{3E1B2E40-5F13-40F0-B597-BBD34C36E20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2D5E2F6-B195-4D94-83EC-B7C84D323560}"/>
              </a:ext>
            </a:extLst>
          </p:cNvPr>
          <p:cNvSpPr>
            <a:spLocks noGrp="1"/>
          </p:cNvSpPr>
          <p:nvPr>
            <p:ph type="sldNum" sz="quarter" idx="12"/>
          </p:nvPr>
        </p:nvSpPr>
        <p:spPr/>
        <p:txBody>
          <a:bodyPr/>
          <a:lstStyle/>
          <a:p>
            <a:fld id="{1022DAB6-3B07-40AA-B53D-3699C3395AAF}" type="slidenum">
              <a:rPr lang="zh-CN" altLang="en-US" smtClean="0"/>
              <a:t>‹#›</a:t>
            </a:fld>
            <a:endParaRPr lang="zh-CN" altLang="en-US"/>
          </a:p>
        </p:txBody>
      </p:sp>
    </p:spTree>
    <p:extLst>
      <p:ext uri="{BB962C8B-B14F-4D97-AF65-F5344CB8AC3E}">
        <p14:creationId xmlns:p14="http://schemas.microsoft.com/office/powerpoint/2010/main" val="906083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2931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11757880-0A28-45F0-8CE6-31C1D923F6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F4C9E248-16F1-47E2-9485-804776A629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23AA557-AAF7-4933-90D7-44232AA9DC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23AE44-98B1-4728-A824-0D1F9ADA9A6A}" type="datetimeFigureOut">
              <a:rPr lang="zh-CN" altLang="en-US" smtClean="0"/>
              <a:t>2026/10/22</a:t>
            </a:fld>
            <a:endParaRPr lang="zh-CN" altLang="en-US"/>
          </a:p>
        </p:txBody>
      </p:sp>
      <p:sp>
        <p:nvSpPr>
          <p:cNvPr id="5" name="页脚占位符 4">
            <a:extLst>
              <a:ext uri="{FF2B5EF4-FFF2-40B4-BE49-F238E27FC236}">
                <a16:creationId xmlns:a16="http://schemas.microsoft.com/office/drawing/2014/main" id="{5F2FDEF0-A056-4A0D-A5CA-16EC09CA45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4E6B95EE-7326-4DCE-B2FF-6BA03537A7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22DAB6-3B07-40AA-B53D-3699C3395AAF}" type="slidenum">
              <a:rPr lang="zh-CN" altLang="en-US" smtClean="0"/>
              <a:t>‹#›</a:t>
            </a:fld>
            <a:endParaRPr lang="zh-CN" altLang="en-US"/>
          </a:p>
        </p:txBody>
      </p:sp>
    </p:spTree>
    <p:extLst>
      <p:ext uri="{BB962C8B-B14F-4D97-AF65-F5344CB8AC3E}">
        <p14:creationId xmlns:p14="http://schemas.microsoft.com/office/powerpoint/2010/main" val="1545678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9095330"/>
      </p:ext>
    </p:extLst>
  </p:cSld>
  <p:clrMap bg1="lt1" tx1="dk1" bg2="lt2" tx2="dk2" accent1="accent1" accent2="accent2" accent3="accent3" accent4="accent4" accent5="accent5" accent6="accent6" hlink="hlink" folHlink="folHlink"/>
  <p:sldLayoutIdLst>
    <p:sldLayoutId id="2147483661"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02A43"/>
        </a:solidFill>
        <a:effectLst/>
      </p:bgPr>
    </p:bg>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88CE621D-040C-40EF-B8CB-02AA1B10847D}"/>
              </a:ext>
            </a:extLst>
          </p:cNvPr>
          <p:cNvSpPr>
            <a:spLocks noGrp="1"/>
          </p:cNvSpPr>
          <p:nvPr/>
        </p:nvSpPr>
        <p:spPr>
          <a:xfrm>
            <a:off x="0" y="0"/>
            <a:ext cx="133350" cy="6858000"/>
          </a:xfrm>
          <a:prstGeom prst="rect">
            <a:avLst/>
          </a:prstGeom>
          <a:solidFill>
            <a:srgbClr val="2B8CBE"/>
          </a:solidFill>
          <a:ln w="0">
            <a:noFill/>
            <a:prstDash val="solid"/>
          </a:ln>
        </p:spPr>
      </p:sp>
      <p:sp>
        <p:nvSpPr>
          <p:cNvPr id="2" name="矩形 1">
            <a:extLst>
              <a:ext uri="{FF2B5EF4-FFF2-40B4-BE49-F238E27FC236}">
                <a16:creationId xmlns:a16="http://schemas.microsoft.com/office/drawing/2014/main" id="{260FA19E-9122-4C70-A7D5-8689A5F6FBE4}"/>
              </a:ext>
            </a:extLst>
          </p:cNvPr>
          <p:cNvSpPr>
            <a:spLocks noGrp="1"/>
          </p:cNvSpPr>
          <p:nvPr/>
        </p:nvSpPr>
        <p:spPr>
          <a:xfrm>
            <a:off x="666750" y="476250"/>
            <a:ext cx="7620000" cy="28575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B9D9F0"/>
                </a:solidFill>
                <a:latin typeface="Arial"/>
                <a:ea typeface="Arial"/>
                <a:cs typeface="Arial"/>
              </a:defRPr>
            </a:pPr>
            <a:r>
              <a:rPr kumimoji="0" sz="1275" b="1" i="0" u="none" strike="noStrike" kern="1200" cap="none" spc="0" normalizeH="0" baseline="0" noProof="0" dirty="0">
                <a:ln>
                  <a:noFill/>
                </a:ln>
                <a:solidFill>
                  <a:srgbClr val="B9D9F0"/>
                </a:solidFill>
                <a:effectLst/>
                <a:uLnTx/>
                <a:uFillTx/>
                <a:latin typeface="Arial"/>
                <a:ea typeface="Arial"/>
                <a:cs typeface="Arial"/>
              </a:rPr>
              <a:t>COMSOL </a:t>
            </a:r>
            <a:r>
              <a:rPr kumimoji="0" lang="zh-CN" altLang="en-US" sz="1275" b="1" i="0" u="none" strike="noStrike" kern="1200" cap="none" spc="0" normalizeH="0" baseline="0" noProof="0" dirty="0">
                <a:ln>
                  <a:noFill/>
                </a:ln>
                <a:solidFill>
                  <a:srgbClr val="B9D9F0"/>
                </a:solidFill>
                <a:effectLst/>
                <a:uLnTx/>
                <a:uFillTx/>
                <a:latin typeface="Arial"/>
                <a:ea typeface="Arial"/>
                <a:cs typeface="Arial"/>
              </a:rPr>
              <a:t>年会</a:t>
            </a:r>
            <a:r>
              <a:rPr kumimoji="0" sz="1275" b="1" i="0" u="none" strike="noStrike" kern="1200" cap="none" spc="0" normalizeH="0" baseline="0" noProof="0" dirty="0">
                <a:ln>
                  <a:noFill/>
                </a:ln>
                <a:solidFill>
                  <a:srgbClr val="B9D9F0"/>
                </a:solidFill>
                <a:effectLst/>
                <a:uLnTx/>
                <a:uFillTx/>
                <a:latin typeface="Arial"/>
                <a:ea typeface="Arial"/>
                <a:cs typeface="Arial"/>
              </a:rPr>
              <a:t> 2026  ·  </a:t>
            </a:r>
            <a:r>
              <a:rPr kumimoji="0" lang="zh-CN" altLang="en-US" sz="1275" b="1" i="0" u="none" strike="noStrike" kern="1200" cap="none" spc="0" normalizeH="0" baseline="0" noProof="0" dirty="0">
                <a:ln>
                  <a:noFill/>
                </a:ln>
                <a:solidFill>
                  <a:srgbClr val="B9D9F0"/>
                </a:solidFill>
                <a:effectLst/>
                <a:uLnTx/>
                <a:uFillTx/>
                <a:latin typeface="Arial"/>
                <a:ea typeface="Arial"/>
                <a:cs typeface="Arial"/>
              </a:rPr>
              <a:t>深圳</a:t>
            </a:r>
            <a:endParaRPr kumimoji="0" sz="1275" b="1" i="0" u="none" strike="noStrike" kern="1200" cap="none" spc="0" normalizeH="0" baseline="0" noProof="0" dirty="0">
              <a:ln>
                <a:noFill/>
              </a:ln>
              <a:solidFill>
                <a:srgbClr val="B9D9F0"/>
              </a:solidFill>
              <a:effectLst/>
              <a:uLnTx/>
              <a:uFillTx/>
              <a:latin typeface="Arial"/>
              <a:ea typeface="Arial"/>
              <a:cs typeface="Arial"/>
            </a:endParaRPr>
          </a:p>
        </p:txBody>
      </p:sp>
      <p:sp>
        <p:nvSpPr>
          <p:cNvPr id="3" name="矩形 2">
            <a:extLst>
              <a:ext uri="{FF2B5EF4-FFF2-40B4-BE49-F238E27FC236}">
                <a16:creationId xmlns:a16="http://schemas.microsoft.com/office/drawing/2014/main" id="{94B17659-7613-4788-BA51-898522399B26}"/>
              </a:ext>
            </a:extLst>
          </p:cNvPr>
          <p:cNvSpPr>
            <a:spLocks noGrp="1"/>
          </p:cNvSpPr>
          <p:nvPr/>
        </p:nvSpPr>
        <p:spPr>
          <a:xfrm>
            <a:off x="551602" y="1325033"/>
            <a:ext cx="7203865" cy="1514475"/>
          </a:xfrm>
          <a:prstGeom prst="rect">
            <a:avLst/>
          </a:prstGeom>
          <a:noFill/>
          <a:ln w="0">
            <a:noFill/>
            <a:prstDash val="solid"/>
          </a:ln>
        </p:spPr>
        <p:txBody>
          <a:bodyPr anchor="t">
            <a:normAutofit/>
          </a:bodyPr>
          <a:lstStyle/>
          <a:p>
            <a:pPr marL="0" marR="0" lvl="0" indent="0" algn="l" defTabSz="914400" rtl="0" eaLnBrk="1" fontAlgn="auto" latinLnBrk="0" hangingPunct="1">
              <a:lnSpc>
                <a:spcPct val="150000"/>
              </a:lnSpc>
              <a:spcBef>
                <a:spcPts val="0"/>
              </a:spcBef>
              <a:spcAft>
                <a:spcPts val="0"/>
              </a:spcAft>
              <a:buClrTx/>
              <a:buSzTx/>
              <a:buFontTx/>
              <a:buNone/>
              <a:tabLst/>
              <a:defRPr sz="2850" b="1">
                <a:solidFill>
                  <a:srgbClr val="FFFFFF"/>
                </a:solidFill>
                <a:latin typeface="Arial"/>
                <a:ea typeface="Arial"/>
                <a:cs typeface="Arial"/>
              </a:defRPr>
            </a:pPr>
            <a:r>
              <a:rPr kumimoji="0" lang="zh-CN" altLang="en-US" sz="2850" b="1" i="0" u="none" strike="noStrike" kern="1200" cap="none" spc="0" normalizeH="0" baseline="0" noProof="0" dirty="0">
                <a:ln>
                  <a:noFill/>
                </a:ln>
                <a:solidFill>
                  <a:srgbClr val="FFFFFF"/>
                </a:solidFill>
                <a:effectLst/>
                <a:uLnTx/>
                <a:uFillTx/>
                <a:latin typeface="Arial"/>
                <a:ea typeface="Arial"/>
                <a:cs typeface="Arial"/>
              </a:rPr>
              <a:t>基于 </a:t>
            </a:r>
            <a:r>
              <a:rPr kumimoji="0" lang="en-US" altLang="zh-CN" sz="2850" b="1" i="0" u="none" strike="noStrike" kern="1200" cap="none" spc="0" normalizeH="0" baseline="0" noProof="0" dirty="0">
                <a:ln>
                  <a:noFill/>
                </a:ln>
                <a:solidFill>
                  <a:srgbClr val="FFFFFF"/>
                </a:solidFill>
                <a:effectLst/>
                <a:uLnTx/>
                <a:uFillTx/>
                <a:latin typeface="Arial"/>
                <a:ea typeface="Arial"/>
                <a:cs typeface="Arial"/>
              </a:rPr>
              <a:t>COMSOL Multiphysics </a:t>
            </a:r>
            <a:r>
              <a:rPr kumimoji="0" lang="zh-CN" altLang="en-US" sz="2850" b="1" i="0" u="none" strike="noStrike" kern="1200" cap="none" spc="0" normalizeH="0" baseline="0" noProof="0" dirty="0">
                <a:ln>
                  <a:noFill/>
                </a:ln>
                <a:solidFill>
                  <a:srgbClr val="FFFFFF"/>
                </a:solidFill>
                <a:effectLst/>
                <a:uLnTx/>
                <a:uFillTx/>
                <a:latin typeface="Arial"/>
                <a:ea typeface="Arial"/>
                <a:cs typeface="Arial"/>
              </a:rPr>
              <a:t>的硼酸环境下 </a:t>
            </a:r>
            <a:r>
              <a:rPr kumimoji="0" lang="en-US" altLang="zh-CN" sz="2850" b="1" i="0" u="none" strike="noStrike" kern="1200" cap="none" spc="0" normalizeH="0" baseline="0" noProof="0" dirty="0">
                <a:ln>
                  <a:noFill/>
                </a:ln>
                <a:solidFill>
                  <a:srgbClr val="FFFFFF"/>
                </a:solidFill>
                <a:effectLst/>
                <a:uLnTx/>
                <a:uFillTx/>
                <a:latin typeface="Arial"/>
                <a:ea typeface="Arial"/>
                <a:cs typeface="Arial"/>
              </a:rPr>
              <a:t>B</a:t>
            </a:r>
            <a:r>
              <a:rPr kumimoji="0" lang="en-US" altLang="zh-CN" sz="2850" b="1" i="0" u="none" strike="noStrike" kern="1200" cap="none" spc="0" normalizeH="0" baseline="-25000" noProof="0" dirty="0">
                <a:ln>
                  <a:noFill/>
                </a:ln>
                <a:solidFill>
                  <a:srgbClr val="FFFFFF"/>
                </a:solidFill>
                <a:effectLst/>
                <a:uLnTx/>
                <a:uFillTx/>
                <a:latin typeface="Arial"/>
                <a:ea typeface="Arial"/>
                <a:cs typeface="Arial"/>
              </a:rPr>
              <a:t>4</a:t>
            </a:r>
            <a:r>
              <a:rPr kumimoji="0" lang="en-US" altLang="zh-CN" sz="2850" b="1" i="0" u="none" strike="noStrike" kern="1200" cap="none" spc="0" normalizeH="0" baseline="0" noProof="0" dirty="0">
                <a:ln>
                  <a:noFill/>
                </a:ln>
                <a:solidFill>
                  <a:srgbClr val="FFFFFF"/>
                </a:solidFill>
                <a:effectLst/>
                <a:uLnTx/>
                <a:uFillTx/>
                <a:latin typeface="Arial"/>
                <a:ea typeface="Arial"/>
                <a:cs typeface="Arial"/>
              </a:rPr>
              <a:t>C/6061Al </a:t>
            </a:r>
            <a:r>
              <a:rPr kumimoji="0" lang="zh-CN" altLang="en-US" sz="2850" b="1" i="0" u="none" strike="noStrike" kern="1200" cap="none" spc="0" normalizeH="0" baseline="0" noProof="0" dirty="0">
                <a:ln>
                  <a:noFill/>
                </a:ln>
                <a:solidFill>
                  <a:srgbClr val="FFFFFF"/>
                </a:solidFill>
                <a:effectLst/>
                <a:uLnTx/>
                <a:uFillTx/>
                <a:latin typeface="Arial"/>
                <a:ea typeface="Arial"/>
                <a:cs typeface="Arial"/>
              </a:rPr>
              <a:t>复合材料点蚀相场耦合模拟</a:t>
            </a:r>
          </a:p>
          <a:p>
            <a:pPr marL="0" marR="0" lvl="0" indent="0" algn="l" defTabSz="914400" rtl="0" eaLnBrk="1" fontAlgn="auto" latinLnBrk="0" hangingPunct="1">
              <a:lnSpc>
                <a:spcPct val="150000"/>
              </a:lnSpc>
              <a:spcBef>
                <a:spcPts val="0"/>
              </a:spcBef>
              <a:spcAft>
                <a:spcPts val="0"/>
              </a:spcAft>
              <a:buClrTx/>
              <a:buSzTx/>
              <a:buFontTx/>
              <a:buNone/>
              <a:tabLst/>
              <a:defRPr sz="2850" b="1">
                <a:solidFill>
                  <a:srgbClr val="FFFFFF"/>
                </a:solidFill>
                <a:latin typeface="Arial"/>
                <a:ea typeface="Arial"/>
                <a:cs typeface="Arial"/>
              </a:defRPr>
            </a:pPr>
            <a:endParaRPr kumimoji="0" sz="2850" b="1" i="0" u="none" strike="noStrike" kern="1200" cap="none" spc="0" normalizeH="0" baseline="0" noProof="0" dirty="0">
              <a:ln>
                <a:noFill/>
              </a:ln>
              <a:solidFill>
                <a:srgbClr val="FFFFFF"/>
              </a:solidFill>
              <a:effectLst/>
              <a:uLnTx/>
              <a:uFillTx/>
              <a:latin typeface="Arial"/>
              <a:ea typeface="Arial"/>
              <a:cs typeface="Arial"/>
            </a:endParaRPr>
          </a:p>
        </p:txBody>
      </p:sp>
      <p:sp>
        <p:nvSpPr>
          <p:cNvPr id="4" name="矩形 3">
            <a:extLst>
              <a:ext uri="{FF2B5EF4-FFF2-40B4-BE49-F238E27FC236}">
                <a16:creationId xmlns:a16="http://schemas.microsoft.com/office/drawing/2014/main" id="{D455E582-7B4B-4FDE-A0B9-793C426541D2}"/>
              </a:ext>
            </a:extLst>
          </p:cNvPr>
          <p:cNvSpPr>
            <a:spLocks noGrp="1"/>
          </p:cNvSpPr>
          <p:nvPr/>
        </p:nvSpPr>
        <p:spPr>
          <a:xfrm>
            <a:off x="685800" y="3924300"/>
            <a:ext cx="914400" cy="47625"/>
          </a:xfrm>
          <a:prstGeom prst="rect">
            <a:avLst/>
          </a:prstGeom>
          <a:solidFill>
            <a:srgbClr val="2B8CBE"/>
          </a:solidFill>
          <a:ln w="0">
            <a:noFill/>
            <a:prstDash val="solid"/>
          </a:ln>
        </p:spPr>
      </p:sp>
      <p:sp>
        <p:nvSpPr>
          <p:cNvPr id="5" name="矩形 4">
            <a:extLst>
              <a:ext uri="{FF2B5EF4-FFF2-40B4-BE49-F238E27FC236}">
                <a16:creationId xmlns:a16="http://schemas.microsoft.com/office/drawing/2014/main" id="{C30E75C3-20E2-40AC-ACDF-B8C13282742D}"/>
              </a:ext>
            </a:extLst>
          </p:cNvPr>
          <p:cNvSpPr>
            <a:spLocks noGrp="1"/>
          </p:cNvSpPr>
          <p:nvPr/>
        </p:nvSpPr>
        <p:spPr>
          <a:xfrm>
            <a:off x="685800" y="4191000"/>
            <a:ext cx="6000750" cy="36195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E7F0F7"/>
                </a:solidFill>
                <a:latin typeface="Arial"/>
                <a:ea typeface="Arial"/>
                <a:cs typeface="Arial"/>
              </a:defRPr>
            </a:pPr>
            <a:r>
              <a:rPr kumimoji="0" lang="zh-CN" altLang="en-US" sz="1650" b="0" i="0" u="none" strike="noStrike" kern="1200" cap="none" spc="0" normalizeH="0" baseline="0" noProof="0" dirty="0">
                <a:ln>
                  <a:noFill/>
                </a:ln>
                <a:solidFill>
                  <a:srgbClr val="E7F0F7"/>
                </a:solidFill>
                <a:effectLst/>
                <a:uLnTx/>
                <a:uFillTx/>
                <a:latin typeface="Arial"/>
                <a:ea typeface="Arial"/>
                <a:cs typeface="Arial"/>
              </a:rPr>
              <a:t>李文超  </a:t>
            </a:r>
            <a:r>
              <a:rPr kumimoji="0" lang="en-US" altLang="zh-CN" sz="1650" b="0" i="0" u="none" strike="noStrike" kern="1200" cap="none" spc="0" normalizeH="0" baseline="0" noProof="0" dirty="0">
                <a:ln>
                  <a:noFill/>
                </a:ln>
                <a:solidFill>
                  <a:srgbClr val="E7F0F7"/>
                </a:solidFill>
                <a:effectLst/>
                <a:uLnTx/>
                <a:uFillTx/>
                <a:latin typeface="Arial"/>
                <a:ea typeface="Arial"/>
                <a:cs typeface="Arial"/>
              </a:rPr>
              <a:t>|  </a:t>
            </a:r>
            <a:r>
              <a:rPr kumimoji="0" lang="zh-CN" altLang="en-US" sz="1650" b="0" i="0" u="none" strike="noStrike" kern="1200" cap="none" spc="0" normalizeH="0" baseline="0" noProof="0" dirty="0">
                <a:ln>
                  <a:noFill/>
                </a:ln>
                <a:solidFill>
                  <a:srgbClr val="E7F0F7"/>
                </a:solidFill>
                <a:effectLst/>
                <a:uLnTx/>
                <a:uFillTx/>
                <a:latin typeface="Arial"/>
                <a:ea typeface="Arial"/>
                <a:cs typeface="Arial"/>
              </a:rPr>
              <a:t>北京科技大学   国家材料服役安全科学中心</a:t>
            </a:r>
          </a:p>
        </p:txBody>
      </p:sp>
      <p:pic>
        <p:nvPicPr>
          <p:cNvPr id="12" name="图片 11">
            <a:extLst>
              <a:ext uri="{FF2B5EF4-FFF2-40B4-BE49-F238E27FC236}">
                <a16:creationId xmlns:a16="http://schemas.microsoft.com/office/drawing/2014/main" id="{E3463A6E-67D5-4601-82EF-97B64318AA36}"/>
              </a:ext>
            </a:extLst>
          </p:cNvPr>
          <p:cNvPicPr>
            <a:picLocks noChangeAspect="1"/>
          </p:cNvPicPr>
          <p:nvPr/>
        </p:nvPicPr>
        <p:blipFill>
          <a:blip r:embed="rId3"/>
          <a:stretch/>
        </p:blipFill>
        <p:spPr>
          <a:xfrm>
            <a:off x="6667500" y="1557338"/>
            <a:ext cx="5410200" cy="4057650"/>
          </a:xfrm>
          <a:prstGeom prst="rect">
            <a:avLst/>
          </a:prstGeom>
        </p:spPr>
      </p:pic>
    </p:spTree>
    <p:extLst>
      <p:ext uri="{BB962C8B-B14F-4D97-AF65-F5344CB8AC3E}">
        <p14:creationId xmlns:p14="http://schemas.microsoft.com/office/powerpoint/2010/main" val="2132833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9A089775-234F-4D6E-B4B1-6E842D9E2E9C}"/>
              </a:ext>
            </a:extLst>
          </p:cNvPr>
          <p:cNvSpPr>
            <a:spLocks noGrp="1"/>
          </p:cNvSpPr>
          <p:nvPr/>
        </p:nvSpPr>
        <p:spPr>
          <a:xfrm>
            <a:off x="0" y="0"/>
            <a:ext cx="114300" cy="6858000"/>
          </a:xfrm>
          <a:prstGeom prst="rect">
            <a:avLst/>
          </a:prstGeom>
          <a:solidFill>
            <a:srgbClr val="1E5AA8"/>
          </a:solidFill>
          <a:ln w="0">
            <a:noFill/>
            <a:prstDash val="solid"/>
          </a:ln>
        </p:spPr>
      </p:sp>
      <p:sp>
        <p:nvSpPr>
          <p:cNvPr id="2" name="矩形 1">
            <a:extLst>
              <a:ext uri="{FF2B5EF4-FFF2-40B4-BE49-F238E27FC236}">
                <a16:creationId xmlns:a16="http://schemas.microsoft.com/office/drawing/2014/main" id="{CEF5201C-616F-4BA7-9EC3-F4A3F96CB8F3}"/>
              </a:ext>
            </a:extLst>
          </p:cNvPr>
          <p:cNvSpPr>
            <a:spLocks noGrp="1"/>
          </p:cNvSpPr>
          <p:nvPr/>
        </p:nvSpPr>
        <p:spPr>
          <a:xfrm>
            <a:off x="609600" y="228600"/>
            <a:ext cx="10839450" cy="70485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300" b="1">
                <a:solidFill>
                  <a:srgbClr val="102A43"/>
                </a:solidFill>
                <a:latin typeface="Arial"/>
                <a:ea typeface="Arial"/>
                <a:cs typeface="Arial"/>
              </a:defRPr>
            </a:pPr>
            <a:r>
              <a:rPr kumimoji="0" sz="3300" b="1" i="0" u="none" strike="noStrike" kern="1200" cap="none" spc="0" normalizeH="0" baseline="0" noProof="0">
                <a:ln>
                  <a:noFill/>
                </a:ln>
                <a:solidFill>
                  <a:srgbClr val="102A43"/>
                </a:solidFill>
                <a:effectLst/>
                <a:uLnTx/>
                <a:uFillTx/>
                <a:latin typeface="Arial"/>
                <a:ea typeface="Arial"/>
                <a:cs typeface="Arial"/>
              </a:rPr>
              <a:t>研究背景与关键问题</a:t>
            </a:r>
          </a:p>
        </p:txBody>
      </p:sp>
      <p:sp>
        <p:nvSpPr>
          <p:cNvPr id="3" name="矩形 2">
            <a:extLst>
              <a:ext uri="{FF2B5EF4-FFF2-40B4-BE49-F238E27FC236}">
                <a16:creationId xmlns:a16="http://schemas.microsoft.com/office/drawing/2014/main" id="{418DA1BD-BC31-45D2-9B0C-AC0782316A44}"/>
              </a:ext>
            </a:extLst>
          </p:cNvPr>
          <p:cNvSpPr>
            <a:spLocks noGrp="1"/>
          </p:cNvSpPr>
          <p:nvPr/>
        </p:nvSpPr>
        <p:spPr>
          <a:xfrm>
            <a:off x="609600" y="1009650"/>
            <a:ext cx="590550" cy="47625"/>
          </a:xfrm>
          <a:prstGeom prst="rect">
            <a:avLst/>
          </a:prstGeom>
          <a:solidFill>
            <a:srgbClr val="2B8CBE"/>
          </a:solidFill>
          <a:ln w="0">
            <a:noFill/>
            <a:prstDash val="solid"/>
          </a:ln>
        </p:spPr>
      </p:sp>
      <p:sp>
        <p:nvSpPr>
          <p:cNvPr id="5" name="矩形 4">
            <a:extLst>
              <a:ext uri="{FF2B5EF4-FFF2-40B4-BE49-F238E27FC236}">
                <a16:creationId xmlns:a16="http://schemas.microsoft.com/office/drawing/2014/main" id="{4F12C181-6DC5-402D-9679-0513EF8397E8}"/>
              </a:ext>
            </a:extLst>
          </p:cNvPr>
          <p:cNvSpPr>
            <a:spLocks noGrp="1"/>
          </p:cNvSpPr>
          <p:nvPr/>
        </p:nvSpPr>
        <p:spPr>
          <a:xfrm>
            <a:off x="11163300" y="6438900"/>
            <a:ext cx="438150" cy="209550"/>
          </a:xfrm>
          <a:prstGeom prst="rect">
            <a:avLst/>
          </a:prstGeom>
          <a:noFill/>
          <a:ln w="0">
            <a:noFill/>
            <a:prstDash val="solid"/>
          </a:ln>
        </p:spPr>
        <p:txBody>
          <a:bodyPr anchor="ctr">
            <a:normAutofit fontScale="81309" lnSpcReduction="20000"/>
          </a:bodyPr>
          <a:lstStyle/>
          <a:p>
            <a:pPr marL="0" marR="0" lvl="0" indent="0" algn="r" defTabSz="914400" rtl="0" eaLnBrk="1" fontAlgn="auto" latinLnBrk="0" hangingPunct="1">
              <a:lnSpc>
                <a:spcPct val="100000"/>
              </a:lnSpc>
              <a:spcBef>
                <a:spcPts val="0"/>
              </a:spcBef>
              <a:spcAft>
                <a:spcPts val="0"/>
              </a:spcAft>
              <a:buClrTx/>
              <a:buSzTx/>
              <a:buFontTx/>
              <a:buNone/>
              <a:tabLst/>
              <a:defRPr sz="1050" b="1">
                <a:solidFill>
                  <a:srgbClr val="1E5AA8"/>
                </a:solidFill>
                <a:latin typeface="Arial"/>
                <a:ea typeface="Arial"/>
                <a:cs typeface="Arial"/>
              </a:defRPr>
            </a:pPr>
            <a:r>
              <a:rPr kumimoji="0" sz="1050" b="1" i="0" u="none" strike="noStrike" kern="1200" cap="none" spc="0" normalizeH="0" baseline="0" noProof="0">
                <a:ln>
                  <a:noFill/>
                </a:ln>
                <a:solidFill>
                  <a:srgbClr val="1E5AA8"/>
                </a:solidFill>
                <a:effectLst/>
                <a:uLnTx/>
                <a:uFillTx/>
                <a:latin typeface="Arial"/>
                <a:ea typeface="Arial"/>
                <a:cs typeface="Arial"/>
              </a:rPr>
              <a:t>02</a:t>
            </a:r>
          </a:p>
        </p:txBody>
      </p:sp>
      <p:sp>
        <p:nvSpPr>
          <p:cNvPr id="6" name="矩形 5">
            <a:extLst>
              <a:ext uri="{FF2B5EF4-FFF2-40B4-BE49-F238E27FC236}">
                <a16:creationId xmlns:a16="http://schemas.microsoft.com/office/drawing/2014/main" id="{D792C9FA-0E02-455C-B3B5-0C528686B130}"/>
              </a:ext>
            </a:extLst>
          </p:cNvPr>
          <p:cNvSpPr>
            <a:spLocks noGrp="1"/>
          </p:cNvSpPr>
          <p:nvPr/>
        </p:nvSpPr>
        <p:spPr>
          <a:xfrm>
            <a:off x="6591300" y="1362075"/>
            <a:ext cx="4810125" cy="552450"/>
          </a:xfrm>
          <a:prstGeom prst="rect">
            <a:avLst/>
          </a:prstGeom>
          <a:noFill/>
          <a:ln w="0">
            <a:noFill/>
            <a:prstDash val="solid"/>
          </a:ln>
        </p:spPr>
        <p:txBody>
          <a:bodyPr anchor="ctr">
            <a:normAutofit fontScale="85386"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950" b="1">
                <a:solidFill>
                  <a:srgbClr val="102A43"/>
                </a:solidFill>
                <a:latin typeface="Arial"/>
                <a:ea typeface="Arial"/>
                <a:cs typeface="Arial"/>
              </a:defRPr>
            </a:pPr>
            <a:r>
              <a:rPr kumimoji="0" sz="1950" b="1" i="0" u="none" strike="noStrike" kern="1200" cap="none" spc="0" normalizeH="0" baseline="0" noProof="0">
                <a:ln>
                  <a:noFill/>
                </a:ln>
                <a:solidFill>
                  <a:srgbClr val="102A43"/>
                </a:solidFill>
                <a:effectLst/>
                <a:uLnTx/>
                <a:uFillTx/>
                <a:latin typeface="Arial"/>
                <a:ea typeface="Arial"/>
                <a:cs typeface="Arial"/>
              </a:rPr>
              <a:t>长周期浸泡后，大部分表面保持稳定，局部仍出现点蚀</a:t>
            </a:r>
          </a:p>
        </p:txBody>
      </p:sp>
      <p:pic>
        <p:nvPicPr>
          <p:cNvPr id="21" name="图片 20"/>
          <p:cNvPicPr>
            <a:picLocks noChangeAspect="1"/>
          </p:cNvPicPr>
          <p:nvPr/>
        </p:nvPicPr>
        <p:blipFill>
          <a:blip r:embed="rId3"/>
          <a:stretch/>
        </p:blipFill>
        <p:spPr>
          <a:xfrm>
            <a:off x="609600" y="1820542"/>
            <a:ext cx="5619750" cy="1740540"/>
          </a:xfrm>
          <a:prstGeom prst="rect">
            <a:avLst/>
          </a:prstGeom>
        </p:spPr>
      </p:pic>
      <p:sp>
        <p:nvSpPr>
          <p:cNvPr id="8" name="矩形 7">
            <a:extLst>
              <a:ext uri="{FF2B5EF4-FFF2-40B4-BE49-F238E27FC236}">
                <a16:creationId xmlns:a16="http://schemas.microsoft.com/office/drawing/2014/main" id="{2A3A40CA-2707-452F-B08E-7C0DBB874434}"/>
              </a:ext>
            </a:extLst>
          </p:cNvPr>
          <p:cNvSpPr>
            <a:spLocks noGrp="1"/>
          </p:cNvSpPr>
          <p:nvPr/>
        </p:nvSpPr>
        <p:spPr>
          <a:xfrm>
            <a:off x="6591300" y="2114550"/>
            <a:ext cx="4762500" cy="933450"/>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172B3A"/>
                </a:solidFill>
                <a:latin typeface="Arial"/>
                <a:ea typeface="Arial"/>
                <a:cs typeface="Arial"/>
              </a:defRPr>
            </a:pPr>
            <a:r>
              <a:rPr kumimoji="0" sz="1650" b="0" i="0" u="none" strike="noStrike" kern="1200" cap="none" spc="0" normalizeH="0" baseline="0" noProof="0">
                <a:ln>
                  <a:noFill/>
                </a:ln>
                <a:solidFill>
                  <a:srgbClr val="172B3A"/>
                </a:solidFill>
                <a:effectLst/>
                <a:uLnTx/>
                <a:uFillTx/>
                <a:latin typeface="Arial"/>
                <a:ea typeface="Arial"/>
                <a:cs typeface="Arial"/>
              </a:rPr>
              <a:t>喷丸增厚氧化膜，整体腐蚀减缓；局部膜破损仍可能暴露活性铝基体。</a:t>
            </a:r>
          </a:p>
        </p:txBody>
      </p:sp>
      <p:sp>
        <p:nvSpPr>
          <p:cNvPr id="9" name="矩形 8">
            <a:extLst>
              <a:ext uri="{FF2B5EF4-FFF2-40B4-BE49-F238E27FC236}">
                <a16:creationId xmlns:a16="http://schemas.microsoft.com/office/drawing/2014/main" id="{3D78DCBC-E7A5-4D90-BFE9-CCCD3523C462}"/>
              </a:ext>
            </a:extLst>
          </p:cNvPr>
          <p:cNvSpPr>
            <a:spLocks noGrp="1"/>
          </p:cNvSpPr>
          <p:nvPr/>
        </p:nvSpPr>
        <p:spPr>
          <a:xfrm>
            <a:off x="6591300" y="3181350"/>
            <a:ext cx="4762500" cy="838200"/>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0">
                <a:solidFill>
                  <a:srgbClr val="506477"/>
                </a:solidFill>
                <a:latin typeface="Arial"/>
                <a:ea typeface="Arial"/>
                <a:cs typeface="Arial"/>
              </a:defRPr>
            </a:pPr>
            <a:r>
              <a:rPr kumimoji="0" sz="1575" b="0" i="0" u="none" strike="noStrike" kern="1200" cap="none" spc="0" normalizeH="0" baseline="0" noProof="0">
                <a:ln>
                  <a:noFill/>
                </a:ln>
                <a:solidFill>
                  <a:srgbClr val="506477"/>
                </a:solidFill>
                <a:effectLst/>
                <a:uLnTx/>
                <a:uFillTx/>
                <a:latin typeface="Arial"/>
                <a:ea typeface="Arial"/>
                <a:cs typeface="Arial"/>
              </a:rPr>
              <a:t>现有观测只能比较浸泡前后形貌，难以连续追踪坑内电位、电流、pH 和离子场。</a:t>
            </a:r>
          </a:p>
        </p:txBody>
      </p:sp>
      <p:sp>
        <p:nvSpPr>
          <p:cNvPr id="10" name="矩形: 圆角 9">
            <a:extLst>
              <a:ext uri="{FF2B5EF4-FFF2-40B4-BE49-F238E27FC236}">
                <a16:creationId xmlns:a16="http://schemas.microsoft.com/office/drawing/2014/main" id="{B519BEBF-684E-4C39-88F3-20E3901CDC1F}"/>
              </a:ext>
            </a:extLst>
          </p:cNvPr>
          <p:cNvSpPr>
            <a:spLocks noGrp="1"/>
          </p:cNvSpPr>
          <p:nvPr/>
        </p:nvSpPr>
        <p:spPr>
          <a:xfrm>
            <a:off x="609600" y="4114800"/>
            <a:ext cx="10763250" cy="1809750"/>
          </a:xfrm>
          <a:prstGeom prst="roundRect">
            <a:avLst>
              <a:gd name="adj" fmla="val 5263"/>
            </a:avLst>
          </a:prstGeom>
          <a:solidFill>
            <a:srgbClr val="EAF2F8"/>
          </a:solidFill>
          <a:ln w="0">
            <a:noFill/>
            <a:prstDash val="solid"/>
          </a:ln>
        </p:spPr>
      </p:sp>
      <p:sp>
        <p:nvSpPr>
          <p:cNvPr id="11" name="矩形 10">
            <a:extLst>
              <a:ext uri="{FF2B5EF4-FFF2-40B4-BE49-F238E27FC236}">
                <a16:creationId xmlns:a16="http://schemas.microsoft.com/office/drawing/2014/main" id="{DEAE4654-5DC7-478B-AAE2-2331B377368A}"/>
              </a:ext>
            </a:extLst>
          </p:cNvPr>
          <p:cNvSpPr>
            <a:spLocks noGrp="1"/>
          </p:cNvSpPr>
          <p:nvPr/>
        </p:nvSpPr>
        <p:spPr>
          <a:xfrm>
            <a:off x="857250" y="4305300"/>
            <a:ext cx="2286000" cy="22860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1E5AA8"/>
                </a:solidFill>
                <a:latin typeface="Arial"/>
                <a:ea typeface="Arial"/>
                <a:cs typeface="Arial"/>
              </a:defRPr>
            </a:pPr>
            <a:r>
              <a:rPr kumimoji="0" lang="zh-CN" altLang="en-US" sz="2000" b="1" i="0" u="none" strike="noStrike" kern="1200" cap="none" spc="0" normalizeH="0" baseline="0" noProof="0" dirty="0">
                <a:ln>
                  <a:noFill/>
                </a:ln>
                <a:solidFill>
                  <a:srgbClr val="1E5AA8"/>
                </a:solidFill>
                <a:effectLst/>
                <a:uLnTx/>
                <a:uFillTx/>
                <a:latin typeface="Arial"/>
                <a:ea typeface="Arial"/>
                <a:cs typeface="Arial"/>
              </a:rPr>
              <a:t>本研究关注</a:t>
            </a:r>
          </a:p>
        </p:txBody>
      </p:sp>
      <p:sp>
        <p:nvSpPr>
          <p:cNvPr id="12" name="矩形 11">
            <a:extLst>
              <a:ext uri="{FF2B5EF4-FFF2-40B4-BE49-F238E27FC236}">
                <a16:creationId xmlns:a16="http://schemas.microsoft.com/office/drawing/2014/main" id="{98C5DDF1-677A-4489-9A44-319ED8D5F3F9}"/>
              </a:ext>
            </a:extLst>
          </p:cNvPr>
          <p:cNvSpPr>
            <a:spLocks noGrp="1"/>
          </p:cNvSpPr>
          <p:nvPr/>
        </p:nvSpPr>
        <p:spPr>
          <a:xfrm>
            <a:off x="857250" y="4657725"/>
            <a:ext cx="4762500" cy="41910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102A43"/>
                </a:solidFill>
                <a:latin typeface="Arial"/>
                <a:ea typeface="Arial"/>
                <a:cs typeface="Arial"/>
              </a:defRPr>
            </a:pPr>
            <a:r>
              <a:rPr kumimoji="0" sz="1875" b="1" i="0" u="none" strike="noStrike" kern="1200" cap="none" spc="0" normalizeH="0" baseline="0" noProof="0" dirty="0">
                <a:ln>
                  <a:noFill/>
                </a:ln>
                <a:solidFill>
                  <a:srgbClr val="102A43"/>
                </a:solidFill>
                <a:effectLst/>
                <a:uLnTx/>
                <a:uFillTx/>
                <a:latin typeface="Arial"/>
                <a:ea typeface="Arial"/>
                <a:cs typeface="Arial"/>
              </a:rPr>
              <a:t>B</a:t>
            </a:r>
            <a:r>
              <a:rPr kumimoji="0" sz="1875" b="1" i="0" u="none" strike="noStrike" kern="1200" cap="none" spc="0" normalizeH="0" baseline="-25000" noProof="0" dirty="0">
                <a:ln>
                  <a:noFill/>
                </a:ln>
                <a:solidFill>
                  <a:srgbClr val="102A43"/>
                </a:solidFill>
                <a:effectLst/>
                <a:uLnTx/>
                <a:uFillTx/>
                <a:latin typeface="Arial"/>
                <a:ea typeface="Arial"/>
                <a:cs typeface="Arial"/>
              </a:rPr>
              <a:t>4</a:t>
            </a:r>
            <a:r>
              <a:rPr kumimoji="0" sz="1875" b="1" i="0" u="none" strike="noStrike" kern="1200" cap="none" spc="0" normalizeH="0" baseline="0" noProof="0" dirty="0">
                <a:ln>
                  <a:noFill/>
                </a:ln>
                <a:solidFill>
                  <a:srgbClr val="102A43"/>
                </a:solidFill>
                <a:effectLst/>
                <a:uLnTx/>
                <a:uFillTx/>
                <a:latin typeface="Arial"/>
                <a:ea typeface="Arial"/>
                <a:cs typeface="Arial"/>
              </a:rPr>
              <a:t>C</a:t>
            </a:r>
            <a:r>
              <a:rPr kumimoji="0" lang="zh-CN" altLang="en-US" sz="1875" b="1" i="0" u="none" strike="noStrike" kern="1200" cap="none" spc="0" normalizeH="0" baseline="0" noProof="0" dirty="0">
                <a:ln>
                  <a:noFill/>
                </a:ln>
                <a:solidFill>
                  <a:srgbClr val="102A43"/>
                </a:solidFill>
                <a:effectLst/>
                <a:uLnTx/>
                <a:uFillTx/>
                <a:latin typeface="Arial"/>
                <a:ea typeface="Arial"/>
                <a:cs typeface="Arial"/>
              </a:rPr>
              <a:t>颗粒怎样改变点蚀前沿？</a:t>
            </a:r>
            <a:endParaRPr kumimoji="0" sz="1875" b="1" i="0" u="none" strike="noStrike" kern="1200" cap="none" spc="0" normalizeH="0" baseline="0" noProof="0" dirty="0">
              <a:ln>
                <a:noFill/>
              </a:ln>
              <a:solidFill>
                <a:srgbClr val="102A43"/>
              </a:solidFill>
              <a:effectLst/>
              <a:uLnTx/>
              <a:uFillTx/>
              <a:latin typeface="Arial"/>
              <a:ea typeface="Arial"/>
              <a:cs typeface="Arial"/>
            </a:endParaRPr>
          </a:p>
        </p:txBody>
      </p:sp>
      <p:sp>
        <p:nvSpPr>
          <p:cNvPr id="13" name="矩形 12">
            <a:extLst>
              <a:ext uri="{FF2B5EF4-FFF2-40B4-BE49-F238E27FC236}">
                <a16:creationId xmlns:a16="http://schemas.microsoft.com/office/drawing/2014/main" id="{7388D39E-3DC0-4293-96CA-A5C5BB206B65}"/>
              </a:ext>
            </a:extLst>
          </p:cNvPr>
          <p:cNvSpPr>
            <a:spLocks noGrp="1"/>
          </p:cNvSpPr>
          <p:nvPr/>
        </p:nvSpPr>
        <p:spPr>
          <a:xfrm>
            <a:off x="5905500" y="4657725"/>
            <a:ext cx="4953000" cy="41910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102A43"/>
                </a:solidFill>
                <a:latin typeface="Arial"/>
                <a:ea typeface="Arial"/>
                <a:cs typeface="Arial"/>
              </a:defRPr>
            </a:pPr>
            <a:r>
              <a:rPr kumimoji="0" sz="1875" b="1" i="0" u="none" strike="noStrike" kern="1200" cap="none" spc="0" normalizeH="0" baseline="0" noProof="0">
                <a:ln>
                  <a:noFill/>
                </a:ln>
                <a:solidFill>
                  <a:srgbClr val="102A43"/>
                </a:solidFill>
                <a:effectLst/>
                <a:uLnTx/>
                <a:uFillTx/>
                <a:latin typeface="Arial"/>
                <a:ea typeface="Arial"/>
                <a:cs typeface="Arial"/>
              </a:rPr>
              <a:t>微电偶与局部酸化怎样共同控制点蚀扩展？</a:t>
            </a:r>
          </a:p>
        </p:txBody>
      </p:sp>
      <p:sp>
        <p:nvSpPr>
          <p:cNvPr id="14" name="矩形 13">
            <a:extLst>
              <a:ext uri="{FF2B5EF4-FFF2-40B4-BE49-F238E27FC236}">
                <a16:creationId xmlns:a16="http://schemas.microsoft.com/office/drawing/2014/main" id="{6717AB01-545B-44DF-8816-8C2BDD07D3DC}"/>
              </a:ext>
            </a:extLst>
          </p:cNvPr>
          <p:cNvSpPr>
            <a:spLocks noGrp="1"/>
          </p:cNvSpPr>
          <p:nvPr/>
        </p:nvSpPr>
        <p:spPr>
          <a:xfrm>
            <a:off x="857250" y="5295900"/>
            <a:ext cx="9810750" cy="34290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0">
                <a:solidFill>
                  <a:srgbClr val="172B3A"/>
                </a:solidFill>
                <a:latin typeface="Arial"/>
                <a:ea typeface="Arial"/>
                <a:cs typeface="Arial"/>
              </a:defRPr>
            </a:pPr>
            <a:r>
              <a:rPr kumimoji="0" sz="1575" b="0" i="0" u="none" strike="noStrike" kern="1200" cap="none" spc="0" normalizeH="0" baseline="0" noProof="0">
                <a:ln>
                  <a:noFill/>
                </a:ln>
                <a:solidFill>
                  <a:srgbClr val="172B3A"/>
                </a:solidFill>
                <a:effectLst/>
                <a:uLnTx/>
                <a:uFillTx/>
                <a:latin typeface="Arial"/>
                <a:ea typeface="Arial"/>
                <a:cs typeface="Arial"/>
              </a:rPr>
              <a:t>相场模型补足实验难以获得的连续界面与局部化学信息。</a:t>
            </a:r>
          </a:p>
        </p:txBody>
      </p:sp>
    </p:spTree>
    <p:extLst>
      <p:ext uri="{BB962C8B-B14F-4D97-AF65-F5344CB8AC3E}">
        <p14:creationId xmlns:p14="http://schemas.microsoft.com/office/powerpoint/2010/main" val="436352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矩形 15">
            <a:extLst>
              <a:ext uri="{FF2B5EF4-FFF2-40B4-BE49-F238E27FC236}">
                <a16:creationId xmlns:a16="http://schemas.microsoft.com/office/drawing/2014/main" id="{4915C6BD-67DE-4830-A706-6DB39CA2FFF6}"/>
              </a:ext>
            </a:extLst>
          </p:cNvPr>
          <p:cNvSpPr>
            <a:spLocks noGrp="1"/>
          </p:cNvSpPr>
          <p:nvPr/>
        </p:nvSpPr>
        <p:spPr>
          <a:xfrm>
            <a:off x="0" y="0"/>
            <a:ext cx="114300" cy="6858000"/>
          </a:xfrm>
          <a:prstGeom prst="rect">
            <a:avLst/>
          </a:prstGeom>
          <a:solidFill>
            <a:srgbClr val="1E5AA8"/>
          </a:solidFill>
          <a:ln w="0">
            <a:noFill/>
            <a:prstDash val="solid"/>
          </a:ln>
        </p:spPr>
      </p:sp>
      <p:sp>
        <p:nvSpPr>
          <p:cNvPr id="2" name="矩形 1">
            <a:extLst>
              <a:ext uri="{FF2B5EF4-FFF2-40B4-BE49-F238E27FC236}">
                <a16:creationId xmlns:a16="http://schemas.microsoft.com/office/drawing/2014/main" id="{3988EEBF-3DDD-4078-AE8B-1E24432E3C9C}"/>
              </a:ext>
            </a:extLst>
          </p:cNvPr>
          <p:cNvSpPr>
            <a:spLocks noGrp="1"/>
          </p:cNvSpPr>
          <p:nvPr/>
        </p:nvSpPr>
        <p:spPr>
          <a:xfrm>
            <a:off x="609600" y="228600"/>
            <a:ext cx="10839450" cy="70485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300" b="1">
                <a:solidFill>
                  <a:srgbClr val="102A43"/>
                </a:solidFill>
                <a:latin typeface="Arial"/>
                <a:ea typeface="Arial"/>
                <a:cs typeface="Arial"/>
              </a:defRPr>
            </a:pPr>
            <a:r>
              <a:rPr kumimoji="0" sz="3300" b="1" i="0" u="none" strike="noStrike" kern="1200" cap="none" spc="0" normalizeH="0" baseline="0" noProof="0">
                <a:ln>
                  <a:noFill/>
                </a:ln>
                <a:solidFill>
                  <a:srgbClr val="102A43"/>
                </a:solidFill>
                <a:effectLst/>
                <a:uLnTx/>
                <a:uFillTx/>
                <a:latin typeface="Arial"/>
                <a:ea typeface="Arial"/>
                <a:cs typeface="Arial"/>
              </a:rPr>
              <a:t>浸泡实验呈现宽而浅的局部点蚀</a:t>
            </a:r>
          </a:p>
        </p:txBody>
      </p:sp>
      <p:sp>
        <p:nvSpPr>
          <p:cNvPr id="3" name="矩形 2">
            <a:extLst>
              <a:ext uri="{FF2B5EF4-FFF2-40B4-BE49-F238E27FC236}">
                <a16:creationId xmlns:a16="http://schemas.microsoft.com/office/drawing/2014/main" id="{009E4658-02FE-4F03-BC89-02AA8E86657E}"/>
              </a:ext>
            </a:extLst>
          </p:cNvPr>
          <p:cNvSpPr>
            <a:spLocks noGrp="1"/>
          </p:cNvSpPr>
          <p:nvPr/>
        </p:nvSpPr>
        <p:spPr>
          <a:xfrm>
            <a:off x="609600" y="1009650"/>
            <a:ext cx="590550" cy="47625"/>
          </a:xfrm>
          <a:prstGeom prst="rect">
            <a:avLst/>
          </a:prstGeom>
          <a:solidFill>
            <a:srgbClr val="2B8CBE"/>
          </a:solidFill>
          <a:ln w="0">
            <a:noFill/>
            <a:prstDash val="solid"/>
          </a:ln>
        </p:spPr>
      </p:sp>
      <p:sp>
        <p:nvSpPr>
          <p:cNvPr id="5" name="矩形 4">
            <a:extLst>
              <a:ext uri="{FF2B5EF4-FFF2-40B4-BE49-F238E27FC236}">
                <a16:creationId xmlns:a16="http://schemas.microsoft.com/office/drawing/2014/main" id="{22895AC1-0D62-406D-853D-071DD1503732}"/>
              </a:ext>
            </a:extLst>
          </p:cNvPr>
          <p:cNvSpPr>
            <a:spLocks noGrp="1"/>
          </p:cNvSpPr>
          <p:nvPr/>
        </p:nvSpPr>
        <p:spPr>
          <a:xfrm>
            <a:off x="11163300" y="6438900"/>
            <a:ext cx="438150" cy="209550"/>
          </a:xfrm>
          <a:prstGeom prst="rect">
            <a:avLst/>
          </a:prstGeom>
          <a:noFill/>
          <a:ln w="0">
            <a:noFill/>
            <a:prstDash val="solid"/>
          </a:ln>
        </p:spPr>
        <p:txBody>
          <a:bodyPr anchor="ctr">
            <a:normAutofit fontScale="81309" lnSpcReduction="20000"/>
          </a:bodyPr>
          <a:lstStyle/>
          <a:p>
            <a:pPr marL="0" marR="0" lvl="0" indent="0" algn="r" defTabSz="914400" rtl="0" eaLnBrk="1" fontAlgn="auto" latinLnBrk="0" hangingPunct="1">
              <a:lnSpc>
                <a:spcPct val="100000"/>
              </a:lnSpc>
              <a:spcBef>
                <a:spcPts val="0"/>
              </a:spcBef>
              <a:spcAft>
                <a:spcPts val="0"/>
              </a:spcAft>
              <a:buClrTx/>
              <a:buSzTx/>
              <a:buFontTx/>
              <a:buNone/>
              <a:tabLst/>
              <a:defRPr sz="1050" b="1">
                <a:solidFill>
                  <a:srgbClr val="1E5AA8"/>
                </a:solidFill>
                <a:latin typeface="Arial"/>
                <a:ea typeface="Arial"/>
                <a:cs typeface="Arial"/>
              </a:defRPr>
            </a:pPr>
            <a:r>
              <a:rPr kumimoji="0" sz="1050" b="1" i="0" u="none" strike="noStrike" kern="1200" cap="none" spc="0" normalizeH="0" baseline="0" noProof="0">
                <a:ln>
                  <a:noFill/>
                </a:ln>
                <a:solidFill>
                  <a:srgbClr val="1E5AA8"/>
                </a:solidFill>
                <a:effectLst/>
                <a:uLnTx/>
                <a:uFillTx/>
                <a:latin typeface="Arial"/>
                <a:ea typeface="Arial"/>
                <a:cs typeface="Arial"/>
              </a:rPr>
              <a:t>03</a:t>
            </a:r>
          </a:p>
        </p:txBody>
      </p:sp>
      <p:sp>
        <p:nvSpPr>
          <p:cNvPr id="6" name="矩形 5">
            <a:extLst>
              <a:ext uri="{FF2B5EF4-FFF2-40B4-BE49-F238E27FC236}">
                <a16:creationId xmlns:a16="http://schemas.microsoft.com/office/drawing/2014/main" id="{2CE4938E-07B4-4EC7-8044-5AE0AB262781}"/>
              </a:ext>
            </a:extLst>
          </p:cNvPr>
          <p:cNvSpPr>
            <a:spLocks noGrp="1"/>
          </p:cNvSpPr>
          <p:nvPr/>
        </p:nvSpPr>
        <p:spPr>
          <a:xfrm>
            <a:off x="704850" y="1219200"/>
            <a:ext cx="6667500" cy="34290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1E5AA8"/>
                </a:solidFill>
                <a:latin typeface="Arial"/>
                <a:ea typeface="Arial"/>
                <a:cs typeface="Arial"/>
              </a:defRPr>
            </a:pPr>
            <a:r>
              <a:rPr kumimoji="0" sz="1650" b="1" i="0" u="none" strike="noStrike" kern="1200" cap="none" spc="0" normalizeH="0" baseline="0" noProof="0">
                <a:ln>
                  <a:noFill/>
                </a:ln>
                <a:solidFill>
                  <a:srgbClr val="1E5AA8"/>
                </a:solidFill>
                <a:effectLst/>
                <a:uLnTx/>
                <a:uFillTx/>
                <a:latin typeface="Arial"/>
                <a:ea typeface="Arial"/>
                <a:cs typeface="Arial"/>
              </a:rPr>
              <a:t>50 ℃  |  2500 ppm B  |  1440 h</a:t>
            </a:r>
          </a:p>
        </p:txBody>
      </p:sp>
      <p:pic>
        <p:nvPicPr>
          <p:cNvPr id="22" name="图片 21"/>
          <p:cNvPicPr>
            <a:picLocks noChangeAspect="1"/>
          </p:cNvPicPr>
          <p:nvPr/>
        </p:nvPicPr>
        <p:blipFill>
          <a:blip r:embed="rId3"/>
          <a:stretch/>
        </p:blipFill>
        <p:spPr>
          <a:xfrm>
            <a:off x="318210" y="1638300"/>
            <a:ext cx="4433009" cy="4143375"/>
          </a:xfrm>
          <a:prstGeom prst="rect">
            <a:avLst/>
          </a:prstGeom>
        </p:spPr>
      </p:pic>
      <p:sp>
        <p:nvSpPr>
          <p:cNvPr id="8" name="矩形 7">
            <a:extLst>
              <a:ext uri="{FF2B5EF4-FFF2-40B4-BE49-F238E27FC236}">
                <a16:creationId xmlns:a16="http://schemas.microsoft.com/office/drawing/2014/main" id="{D9815B4A-0265-480D-954F-3E2C6037C4BF}"/>
              </a:ext>
            </a:extLst>
          </p:cNvPr>
          <p:cNvSpPr>
            <a:spLocks noGrp="1"/>
          </p:cNvSpPr>
          <p:nvPr/>
        </p:nvSpPr>
        <p:spPr>
          <a:xfrm>
            <a:off x="8235240" y="1638300"/>
            <a:ext cx="3429000" cy="22860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D66A4E"/>
                </a:solidFill>
                <a:latin typeface="Arial"/>
                <a:ea typeface="Arial"/>
                <a:cs typeface="Arial"/>
              </a:defRPr>
            </a:pPr>
            <a:r>
              <a:rPr kumimoji="0" lang="zh-CN" altLang="en-US" sz="1600" b="1" i="0" u="none" strike="noStrike" kern="1200" cap="none" spc="0" normalizeH="0" baseline="0" noProof="0" dirty="0">
                <a:ln>
                  <a:noFill/>
                </a:ln>
                <a:solidFill>
                  <a:srgbClr val="D66A4E"/>
                </a:solidFill>
                <a:effectLst/>
                <a:uLnTx/>
                <a:uFillTx/>
                <a:latin typeface="Arial"/>
                <a:ea typeface="Arial"/>
                <a:cs typeface="Arial"/>
              </a:rPr>
              <a:t>坑形貌与腐蚀产物</a:t>
            </a:r>
          </a:p>
        </p:txBody>
      </p:sp>
      <p:sp>
        <p:nvSpPr>
          <p:cNvPr id="9" name="矩形 8">
            <a:extLst>
              <a:ext uri="{FF2B5EF4-FFF2-40B4-BE49-F238E27FC236}">
                <a16:creationId xmlns:a16="http://schemas.microsoft.com/office/drawing/2014/main" id="{6E44CE54-D8EB-43D1-B02B-817819CC7EEA}"/>
              </a:ext>
            </a:extLst>
          </p:cNvPr>
          <p:cNvSpPr>
            <a:spLocks noGrp="1"/>
          </p:cNvSpPr>
          <p:nvPr/>
        </p:nvSpPr>
        <p:spPr>
          <a:xfrm>
            <a:off x="8235240" y="2009775"/>
            <a:ext cx="3638550" cy="1352550"/>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B3A"/>
                </a:solidFill>
                <a:latin typeface="Arial"/>
                <a:ea typeface="Arial"/>
                <a:cs typeface="Arial"/>
              </a:defRPr>
            </a:pP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坑径约 </a:t>
            </a:r>
            <a:r>
              <a:rPr kumimoji="0" lang="en-US" altLang="zh-CN" sz="1425" b="0" i="0" u="none" strike="noStrike" kern="1200" cap="none" spc="0" normalizeH="0" baseline="0" noProof="0" dirty="0">
                <a:ln>
                  <a:noFill/>
                </a:ln>
                <a:solidFill>
                  <a:srgbClr val="172B3A"/>
                </a:solidFill>
                <a:effectLst/>
                <a:uLnTx/>
                <a:uFillTx/>
                <a:latin typeface="Arial"/>
                <a:ea typeface="Arial"/>
                <a:cs typeface="Arial"/>
              </a:rPr>
              <a:t>250–400 </a:t>
            </a:r>
            <a:r>
              <a:rPr kumimoji="0" lang="en-US" altLang="zh-CN" sz="1425" b="0" i="0" u="none" strike="noStrike" kern="1200" cap="none" spc="0" normalizeH="0" baseline="0" noProof="0" dirty="0" err="1">
                <a:ln>
                  <a:noFill/>
                </a:ln>
                <a:solidFill>
                  <a:srgbClr val="172B3A"/>
                </a:solidFill>
                <a:effectLst/>
                <a:uLnTx/>
                <a:uFillTx/>
                <a:latin typeface="Arial"/>
                <a:ea typeface="Arial"/>
                <a:cs typeface="Arial"/>
              </a:rPr>
              <a:t>μm</a:t>
            </a: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a:t>
            </a:r>
          </a:p>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B3A"/>
                </a:solidFill>
                <a:latin typeface="Arial"/>
                <a:ea typeface="Arial"/>
                <a:cs typeface="Arial"/>
              </a:defRPr>
            </a:pP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坑内铝基体溶解，</a:t>
            </a:r>
            <a:r>
              <a:rPr kumimoji="0" lang="en-US" altLang="zh-CN" sz="1425" b="0" i="0" u="none" strike="noStrike" kern="1200" cap="none" spc="0" normalizeH="0" baseline="0" noProof="0" dirty="0">
                <a:ln>
                  <a:noFill/>
                </a:ln>
                <a:solidFill>
                  <a:srgbClr val="172B3A"/>
                </a:solidFill>
                <a:effectLst/>
                <a:uLnTx/>
                <a:uFillTx/>
                <a:latin typeface="Arial"/>
                <a:ea typeface="Arial"/>
                <a:cs typeface="Arial"/>
              </a:rPr>
              <a:t>B</a:t>
            </a:r>
            <a:r>
              <a:rPr kumimoji="0" lang="en-US" altLang="zh-CN" sz="1425" b="0" i="0" u="none" strike="noStrike" kern="1200" cap="none" spc="0" normalizeH="0" baseline="-25000" noProof="0" dirty="0">
                <a:ln>
                  <a:noFill/>
                </a:ln>
                <a:solidFill>
                  <a:srgbClr val="172B3A"/>
                </a:solidFill>
                <a:effectLst/>
                <a:uLnTx/>
                <a:uFillTx/>
                <a:latin typeface="Arial"/>
                <a:ea typeface="Arial"/>
                <a:cs typeface="Arial"/>
              </a:rPr>
              <a:t>4</a:t>
            </a:r>
            <a:r>
              <a:rPr kumimoji="0" lang="en-US" altLang="zh-CN" sz="1425" b="0" i="0" u="none" strike="noStrike" kern="1200" cap="none" spc="0" normalizeH="0" baseline="0" noProof="0" dirty="0">
                <a:ln>
                  <a:noFill/>
                </a:ln>
                <a:solidFill>
                  <a:srgbClr val="172B3A"/>
                </a:solidFill>
                <a:effectLst/>
                <a:uLnTx/>
                <a:uFillTx/>
                <a:latin typeface="Arial"/>
                <a:ea typeface="Arial"/>
                <a:cs typeface="Arial"/>
              </a:rPr>
              <a:t>C </a:t>
            </a: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颗粒暴露。</a:t>
            </a:r>
          </a:p>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B3A"/>
                </a:solidFill>
                <a:latin typeface="Arial"/>
                <a:ea typeface="Arial"/>
                <a:cs typeface="Arial"/>
              </a:defRPr>
            </a:pP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颗粒</a:t>
            </a:r>
            <a:r>
              <a:rPr kumimoji="0" lang="en-US" altLang="zh-CN" sz="1425" b="0" i="0" u="none" strike="noStrike" kern="1200" cap="none" spc="0" normalizeH="0" baseline="0" noProof="0" dirty="0">
                <a:ln>
                  <a:noFill/>
                </a:ln>
                <a:solidFill>
                  <a:srgbClr val="172B3A"/>
                </a:solidFill>
                <a:effectLst/>
                <a:uLnTx/>
                <a:uFillTx/>
                <a:latin typeface="Arial"/>
                <a:ea typeface="Arial"/>
                <a:cs typeface="Arial"/>
              </a:rPr>
              <a:t>/</a:t>
            </a: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基体界面出现沟槽。</a:t>
            </a:r>
          </a:p>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B3A"/>
                </a:solidFill>
                <a:latin typeface="Arial"/>
                <a:ea typeface="Arial"/>
                <a:cs typeface="Arial"/>
              </a:defRPr>
            </a:pP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坑口白色产物以 </a:t>
            </a:r>
            <a:r>
              <a:rPr kumimoji="0" lang="en-US" altLang="zh-CN" sz="1425" b="0" i="0" u="none" strike="noStrike" kern="1200" cap="none" spc="0" normalizeH="0" baseline="0" noProof="0" dirty="0">
                <a:ln>
                  <a:noFill/>
                </a:ln>
                <a:solidFill>
                  <a:srgbClr val="172B3A"/>
                </a:solidFill>
                <a:effectLst/>
                <a:uLnTx/>
                <a:uFillTx/>
                <a:latin typeface="Arial"/>
                <a:ea typeface="Arial"/>
                <a:cs typeface="Arial"/>
              </a:rPr>
              <a:t>Al(OH)</a:t>
            </a:r>
            <a:r>
              <a:rPr kumimoji="0" lang="en-US" altLang="zh-CN" sz="1425" b="0" i="0" u="none" strike="noStrike" kern="1200" cap="none" spc="0" normalizeH="0" baseline="-25000" noProof="0" dirty="0">
                <a:ln>
                  <a:noFill/>
                </a:ln>
                <a:solidFill>
                  <a:srgbClr val="172B3A"/>
                </a:solidFill>
                <a:effectLst/>
                <a:uLnTx/>
                <a:uFillTx/>
                <a:latin typeface="Arial"/>
                <a:ea typeface="Arial"/>
                <a:cs typeface="Arial"/>
              </a:rPr>
              <a:t>3</a:t>
            </a: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 为主。</a:t>
            </a:r>
          </a:p>
        </p:txBody>
      </p:sp>
      <p:sp>
        <p:nvSpPr>
          <p:cNvPr id="10" name="矩形 9">
            <a:extLst>
              <a:ext uri="{FF2B5EF4-FFF2-40B4-BE49-F238E27FC236}">
                <a16:creationId xmlns:a16="http://schemas.microsoft.com/office/drawing/2014/main" id="{A9D5113D-B959-4C01-963A-FA93F8EFD165}"/>
              </a:ext>
            </a:extLst>
          </p:cNvPr>
          <p:cNvSpPr>
            <a:spLocks noGrp="1"/>
          </p:cNvSpPr>
          <p:nvPr/>
        </p:nvSpPr>
        <p:spPr>
          <a:xfrm>
            <a:off x="8235240" y="3543300"/>
            <a:ext cx="3638550" cy="19050"/>
          </a:xfrm>
          <a:prstGeom prst="rect">
            <a:avLst/>
          </a:prstGeom>
          <a:solidFill>
            <a:srgbClr val="C9D7E2"/>
          </a:solidFill>
          <a:ln w="0">
            <a:noFill/>
            <a:prstDash val="solid"/>
          </a:ln>
        </p:spPr>
      </p:sp>
      <p:sp>
        <p:nvSpPr>
          <p:cNvPr id="11" name="矩形 10">
            <a:extLst>
              <a:ext uri="{FF2B5EF4-FFF2-40B4-BE49-F238E27FC236}">
                <a16:creationId xmlns:a16="http://schemas.microsoft.com/office/drawing/2014/main" id="{AFAB0C35-928E-4102-86ED-D16DD0F17FFC}"/>
              </a:ext>
            </a:extLst>
          </p:cNvPr>
          <p:cNvSpPr>
            <a:spLocks noGrp="1"/>
          </p:cNvSpPr>
          <p:nvPr/>
        </p:nvSpPr>
        <p:spPr>
          <a:xfrm>
            <a:off x="8235240" y="3781425"/>
            <a:ext cx="3476625" cy="45720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102A43"/>
                </a:solidFill>
                <a:latin typeface="Arial"/>
                <a:ea typeface="Arial"/>
                <a:cs typeface="Arial"/>
              </a:defRPr>
            </a:pPr>
            <a:r>
              <a:rPr kumimoji="0" sz="2400" b="1" i="0" u="none" strike="noStrike" kern="1200" cap="none" spc="0" normalizeH="0" baseline="0" noProof="0">
                <a:ln>
                  <a:noFill/>
                </a:ln>
                <a:solidFill>
                  <a:srgbClr val="102A43"/>
                </a:solidFill>
                <a:effectLst/>
                <a:uLnTx/>
                <a:uFillTx/>
                <a:latin typeface="Arial"/>
                <a:ea typeface="Arial"/>
                <a:cs typeface="Arial"/>
              </a:rPr>
              <a:t>120–140 μm</a:t>
            </a:r>
          </a:p>
        </p:txBody>
      </p:sp>
      <p:sp>
        <p:nvSpPr>
          <p:cNvPr id="12" name="矩形 11">
            <a:extLst>
              <a:ext uri="{FF2B5EF4-FFF2-40B4-BE49-F238E27FC236}">
                <a16:creationId xmlns:a16="http://schemas.microsoft.com/office/drawing/2014/main" id="{5AA5D0CC-8226-494C-AA1B-EE76105AF8AD}"/>
              </a:ext>
            </a:extLst>
          </p:cNvPr>
          <p:cNvSpPr>
            <a:spLocks noGrp="1"/>
          </p:cNvSpPr>
          <p:nvPr/>
        </p:nvSpPr>
        <p:spPr>
          <a:xfrm>
            <a:off x="8235240" y="4219575"/>
            <a:ext cx="3476625" cy="266700"/>
          </a:xfrm>
          <a:prstGeom prst="rect">
            <a:avLst/>
          </a:prstGeom>
          <a:noFill/>
          <a:ln w="0">
            <a:noFill/>
            <a:prstDash val="solid"/>
          </a:ln>
        </p:spPr>
        <p:txBody>
          <a:bodyPr anchor="ctr">
            <a:normAutofit fontScale="97696"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506477"/>
                </a:solidFill>
                <a:latin typeface="Arial"/>
                <a:ea typeface="Arial"/>
                <a:cs typeface="Arial"/>
              </a:defRPr>
            </a:pPr>
            <a:r>
              <a:rPr kumimoji="0" sz="1275" b="0" i="0" u="none" strike="noStrike" kern="1200" cap="none" spc="0" normalizeH="0" baseline="0" noProof="0">
                <a:ln>
                  <a:noFill/>
                </a:ln>
                <a:solidFill>
                  <a:srgbClr val="506477"/>
                </a:solidFill>
                <a:effectLst/>
                <a:uLnTx/>
                <a:uFillTx/>
                <a:latin typeface="Arial"/>
                <a:ea typeface="Arial"/>
                <a:cs typeface="Arial"/>
              </a:rPr>
              <a:t>坑深</a:t>
            </a:r>
          </a:p>
        </p:txBody>
      </p:sp>
      <p:sp>
        <p:nvSpPr>
          <p:cNvPr id="13" name="矩形 12">
            <a:extLst>
              <a:ext uri="{FF2B5EF4-FFF2-40B4-BE49-F238E27FC236}">
                <a16:creationId xmlns:a16="http://schemas.microsoft.com/office/drawing/2014/main" id="{1EC1D849-BDDC-49EE-992C-20C17F9F9156}"/>
              </a:ext>
            </a:extLst>
          </p:cNvPr>
          <p:cNvSpPr>
            <a:spLocks noGrp="1"/>
          </p:cNvSpPr>
          <p:nvPr/>
        </p:nvSpPr>
        <p:spPr>
          <a:xfrm>
            <a:off x="8235240" y="4629150"/>
            <a:ext cx="3476625" cy="45720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102A43"/>
                </a:solidFill>
                <a:latin typeface="Arial"/>
                <a:ea typeface="Arial"/>
                <a:cs typeface="Arial"/>
              </a:defRPr>
            </a:pPr>
            <a:r>
              <a:rPr kumimoji="0" sz="2400" b="1" i="0" u="none" strike="noStrike" kern="1200" cap="none" spc="0" normalizeH="0" baseline="0" noProof="0">
                <a:ln>
                  <a:noFill/>
                </a:ln>
                <a:solidFill>
                  <a:srgbClr val="102A43"/>
                </a:solidFill>
                <a:effectLst/>
                <a:uLnTx/>
                <a:uFillTx/>
                <a:latin typeface="Arial"/>
                <a:ea typeface="Arial"/>
                <a:cs typeface="Arial"/>
              </a:rPr>
              <a:t>0.35–0.56</a:t>
            </a:r>
          </a:p>
        </p:txBody>
      </p:sp>
      <p:sp>
        <p:nvSpPr>
          <p:cNvPr id="14" name="矩形 13">
            <a:extLst>
              <a:ext uri="{FF2B5EF4-FFF2-40B4-BE49-F238E27FC236}">
                <a16:creationId xmlns:a16="http://schemas.microsoft.com/office/drawing/2014/main" id="{43F67E31-0466-43CB-99FC-AF4FCD8D660B}"/>
              </a:ext>
            </a:extLst>
          </p:cNvPr>
          <p:cNvSpPr>
            <a:spLocks noGrp="1"/>
          </p:cNvSpPr>
          <p:nvPr/>
        </p:nvSpPr>
        <p:spPr>
          <a:xfrm>
            <a:off x="8235240" y="5067300"/>
            <a:ext cx="3476625" cy="266700"/>
          </a:xfrm>
          <a:prstGeom prst="rect">
            <a:avLst/>
          </a:prstGeom>
          <a:noFill/>
          <a:ln w="0">
            <a:noFill/>
            <a:prstDash val="solid"/>
          </a:ln>
        </p:spPr>
        <p:txBody>
          <a:bodyPr anchor="ctr">
            <a:normAutofit fontScale="97696"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506477"/>
                </a:solidFill>
                <a:latin typeface="Arial"/>
                <a:ea typeface="Arial"/>
                <a:cs typeface="Arial"/>
              </a:defRPr>
            </a:pPr>
            <a:r>
              <a:rPr kumimoji="0" sz="1275" b="0" i="0" u="none" strike="noStrike" kern="1200" cap="none" spc="0" normalizeH="0" baseline="0" noProof="0">
                <a:ln>
                  <a:noFill/>
                </a:ln>
                <a:solidFill>
                  <a:srgbClr val="506477"/>
                </a:solidFill>
                <a:effectLst/>
                <a:uLnTx/>
                <a:uFillTx/>
                <a:latin typeface="Arial"/>
                <a:ea typeface="Arial"/>
                <a:cs typeface="Arial"/>
              </a:rPr>
              <a:t>坑深 / 坑径纵横比</a:t>
            </a:r>
          </a:p>
        </p:txBody>
      </p:sp>
      <p:sp>
        <p:nvSpPr>
          <p:cNvPr id="15" name="矩形 14">
            <a:extLst>
              <a:ext uri="{FF2B5EF4-FFF2-40B4-BE49-F238E27FC236}">
                <a16:creationId xmlns:a16="http://schemas.microsoft.com/office/drawing/2014/main" id="{1FA558FD-DBFC-404A-A699-7056888233AE}"/>
              </a:ext>
            </a:extLst>
          </p:cNvPr>
          <p:cNvSpPr>
            <a:spLocks noGrp="1"/>
          </p:cNvSpPr>
          <p:nvPr/>
        </p:nvSpPr>
        <p:spPr>
          <a:xfrm>
            <a:off x="8235240" y="5553075"/>
            <a:ext cx="3834840" cy="400050"/>
          </a:xfrm>
          <a:prstGeom prst="rect">
            <a:avLst/>
          </a:prstGeom>
          <a:noFill/>
          <a:ln w="0">
            <a:noFill/>
            <a:prstDash val="solid"/>
          </a:ln>
        </p:spPr>
        <p:txBody>
          <a:bodyPr anchor="ctr">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1E5AA8"/>
                </a:solidFill>
                <a:latin typeface="Arial"/>
                <a:ea typeface="Arial"/>
                <a:cs typeface="Arial"/>
              </a:defRPr>
            </a:pPr>
            <a:r>
              <a:rPr kumimoji="0" lang="zh-CN" altLang="en-US" sz="1600" b="1" i="0" u="none" strike="noStrike" kern="1200" cap="none" spc="0" normalizeH="0" baseline="0" noProof="0" dirty="0">
                <a:ln>
                  <a:noFill/>
                </a:ln>
                <a:solidFill>
                  <a:srgbClr val="1E5AA8"/>
                </a:solidFill>
                <a:effectLst/>
                <a:uLnTx/>
                <a:uFillTx/>
                <a:latin typeface="Arial"/>
                <a:ea typeface="Arial"/>
                <a:cs typeface="Arial"/>
              </a:rPr>
              <a:t>观察结论：腐蚀总体受抑，点蚀局部集中。</a:t>
            </a:r>
          </a:p>
        </p:txBody>
      </p:sp>
      <p:pic>
        <p:nvPicPr>
          <p:cNvPr id="17" name="图片 16">
            <a:extLst>
              <a:ext uri="{FF2B5EF4-FFF2-40B4-BE49-F238E27FC236}">
                <a16:creationId xmlns:a16="http://schemas.microsoft.com/office/drawing/2014/main" id="{1BC88FDC-7813-45C3-9C5D-B3EEE5EE5AEB}"/>
              </a:ext>
            </a:extLst>
          </p:cNvPr>
          <p:cNvPicPr>
            <a:picLocks noChangeAspect="1"/>
          </p:cNvPicPr>
          <p:nvPr/>
        </p:nvPicPr>
        <p:blipFill rotWithShape="1">
          <a:blip r:embed="rId4"/>
          <a:srcRect b="5967"/>
          <a:stretch/>
        </p:blipFill>
        <p:spPr>
          <a:xfrm>
            <a:off x="4811542" y="1666875"/>
            <a:ext cx="3296137" cy="4392228"/>
          </a:xfrm>
          <a:prstGeom prst="rect">
            <a:avLst/>
          </a:prstGeom>
        </p:spPr>
      </p:pic>
    </p:spTree>
    <p:extLst>
      <p:ext uri="{BB962C8B-B14F-4D97-AF65-F5344CB8AC3E}">
        <p14:creationId xmlns:p14="http://schemas.microsoft.com/office/powerpoint/2010/main" val="62731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E57756DA-42FF-4057-B578-735E529030EC}"/>
                  </a:ext>
                </a:extLst>
              </p:cNvPr>
              <p:cNvSpPr txBox="1"/>
              <p:nvPr/>
            </p:nvSpPr>
            <p:spPr>
              <a:xfrm>
                <a:off x="4673599" y="5849491"/>
                <a:ext cx="7802880" cy="8543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zh-CN" altLang="zh-CN" sz="1400" b="0" i="1" u="none" strike="noStrike" kern="1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r>
                            <a:rPr kumimoji="0" lang="en-US" altLang="zh-CN" sz="1400" b="0" i="0"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sSubSup>
                            <m:sSubSup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bSupPr>
                            <m:e>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𝑐</m:t>
                              </m:r>
                            </m:e>
                            <m: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𝐴𝑙</m:t>
                              </m:r>
                            </m:sub>
                            <m:sup>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sup>
                          </m:sSubSup>
                        </m:num>
                        <m:den>
                          <m:r>
                            <a:rPr kumimoji="0" lang="en-US" altLang="zh-CN" sz="1400" b="0" i="0"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𝑡</m:t>
                          </m:r>
                        </m:den>
                      </m:f>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r>
                        <m:rPr>
                          <m:sty m:val="p"/>
                        </m:rPr>
                        <a:rPr kumimoji="0" lang="en-US" altLang="zh-CN" sz="1400" b="0" i="0"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r>
                        <a:rPr kumimoji="0" lang="en-US" altLang="zh-CN" sz="1400" b="0" i="0"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sSub>
                        <m:sSub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bPr>
                        <m:e>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𝐷</m:t>
                          </m:r>
                        </m:e>
                        <m: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𝐴𝑙</m:t>
                          </m:r>
                        </m:sub>
                      </m:sSub>
                      <m:d>
                        <m:dPr>
                          <m:begChr m:val="["/>
                          <m:endChr m:val="]"/>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dPr>
                        <m:e>
                          <m:sSubSup>
                            <m:sSubSup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bSupPr>
                            <m:e>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𝑐</m:t>
                              </m:r>
                            </m:e>
                            <m: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𝐴𝑙</m:t>
                              </m:r>
                            </m:sub>
                            <m:sup>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sup>
                          </m:sSubSup>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h</m:t>
                          </m:r>
                          <m:d>
                            <m:d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dPr>
                            <m:e>
                              <m:r>
                                <m:rPr>
                                  <m:sty m:val="p"/>
                                </m:rPr>
                                <a:rPr kumimoji="0" lang="en-US" altLang="zh-CN" sz="1400" b="0" i="0"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ϕ</m:t>
                              </m:r>
                            </m:e>
                          </m:d>
                          <m:d>
                            <m:d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dPr>
                            <m:e>
                              <m:sSubSup>
                                <m:sSubSup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bSupPr>
                                <m:e>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𝑐</m:t>
                                  </m:r>
                                </m:e>
                                <m: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𝑠𝑒</m:t>
                                  </m:r>
                                </m:sub>
                                <m:sup>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sup>
                              </m:sSubSup>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sSubSup>
                                <m:sSubSup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bSupPr>
                                <m:e>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𝑐</m:t>
                                  </m:r>
                                </m:e>
                                <m: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𝑙𝑒</m:t>
                                  </m:r>
                                </m:sub>
                                <m:sup>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sup>
                              </m:sSubSup>
                            </m:e>
                          </m:d>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sSubSup>
                            <m:sSubSup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bSupPr>
                            <m:e>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𝑐</m:t>
                              </m:r>
                            </m:e>
                            <m: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𝑙𝑒</m:t>
                              </m:r>
                            </m:sub>
                            <m:sup>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sup>
                          </m:sSubSup>
                        </m:e>
                      </m:d>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r>
                        <m:rPr>
                          <m:sty m:val="p"/>
                        </m:rPr>
                        <a:rPr kumimoji="0" lang="en-US" altLang="zh-CN" sz="1400" b="0" i="0"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r>
                        <a:rPr kumimoji="0" lang="en-US" altLang="zh-CN" sz="1400" b="0" i="0"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d>
                        <m:dPr>
                          <m:begChr m:val="{"/>
                          <m:endChr m:val="}"/>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dPr>
                        <m:e>
                          <m:f>
                            <m:f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d>
                                <m:dPr>
                                  <m:begChr m:val="["/>
                                  <m:endChr m:val="]"/>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dPr>
                                <m:e>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1−</m:t>
                                  </m:r>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h</m:t>
                                  </m:r>
                                  <m:d>
                                    <m:d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dPr>
                                    <m:e>
                                      <m:r>
                                        <m:rPr>
                                          <m:sty m:val="p"/>
                                        </m:rPr>
                                        <a:rPr kumimoji="0" lang="en-US" altLang="zh-CN" sz="1400" b="0" i="0"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ϕ</m:t>
                                      </m:r>
                                    </m:e>
                                  </m:d>
                                </m:e>
                              </m:d>
                              <m:sSub>
                                <m:sSub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bPr>
                                <m:e>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𝐷</m:t>
                                  </m:r>
                                </m:e>
                                <m: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𝐴𝑙</m:t>
                                  </m:r>
                                </m:sub>
                              </m:sSub>
                              <m:sSubSup>
                                <m:sSubSup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bSupPr>
                                <m:e>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𝑐</m:t>
                                  </m:r>
                                </m:e>
                                <m: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𝐴𝑙</m:t>
                                  </m:r>
                                </m:sub>
                                <m:sup>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sup>
                              </m:sSubSup>
                            </m:num>
                            <m:den>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𝑅𝑇</m:t>
                              </m:r>
                            </m:den>
                          </m:f>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𝐹</m:t>
                          </m:r>
                          <m:sSub>
                            <m:sSub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bPr>
                            <m:e>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𝑧</m:t>
                              </m:r>
                            </m:e>
                            <m: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𝐴𝑙</m:t>
                              </m:r>
                            </m:sub>
                          </m:sSub>
                          <m:r>
                            <m:rPr>
                              <m:sty m:val="p"/>
                            </m:rPr>
                            <a:rPr kumimoji="0" lang="en-US" altLang="zh-CN" sz="1400" b="0" i="0"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∇φ</m:t>
                          </m:r>
                        </m:e>
                      </m:d>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f>
                        <m:f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bPr>
                            <m:e>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𝑅</m:t>
                              </m:r>
                            </m:e>
                            <m: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𝐴𝑙</m:t>
                              </m:r>
                            </m:sub>
                          </m:sSub>
                        </m:num>
                        <m:den>
                          <m:sSub>
                            <m:sSub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bPr>
                            <m:e>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𝑐</m:t>
                              </m:r>
                            </m:e>
                            <m:sub>
                              <m:r>
                                <m:rPr>
                                  <m:nor/>
                                </m:rPr>
                                <a:rPr kumimoji="0" lang="en-US" altLang="zh-CN" sz="1400" b="0" i="0"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solid</m:t>
                              </m:r>
                            </m:sub>
                          </m:sSub>
                        </m:den>
                      </m:f>
                    </m:oMath>
                  </m:oMathPara>
                </a14:m>
                <a:endParaRPr kumimoji="0" lang="zh-CN" altLang="zh-CN" sz="1400" b="0" i="0" u="none" strike="noStrike" kern="1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Aptos"/>
                  <a:ea typeface="+mn-ea"/>
                  <a:cs typeface="+mn-cs"/>
                </a:endParaRPr>
              </a:p>
            </p:txBody>
          </p:sp>
        </mc:Choice>
        <mc:Fallback xmlns="">
          <p:sp>
            <p:nvSpPr>
              <p:cNvPr id="28" name="文本框 27">
                <a:extLst>
                  <a:ext uri="{FF2B5EF4-FFF2-40B4-BE49-F238E27FC236}">
                    <a16:creationId xmlns:a16="http://schemas.microsoft.com/office/drawing/2014/main" id="{E57756DA-42FF-4057-B578-735E529030EC}"/>
                  </a:ext>
                </a:extLst>
              </p:cNvPr>
              <p:cNvSpPr txBox="1">
                <a:spLocks noRot="1" noChangeAspect="1" noMove="1" noResize="1" noEditPoints="1" noAdjustHandles="1" noChangeArrowheads="1" noChangeShapeType="1" noTextEdit="1"/>
              </p:cNvSpPr>
              <p:nvPr/>
            </p:nvSpPr>
            <p:spPr>
              <a:xfrm>
                <a:off x="4673599" y="5849491"/>
                <a:ext cx="7802880" cy="854336"/>
              </a:xfrm>
              <a:prstGeom prst="rect">
                <a:avLst/>
              </a:prstGeom>
              <a:blipFill>
                <a:blip r:embed="rId5"/>
                <a:stretch>
                  <a:fillRect/>
                </a:stretch>
              </a:blipFill>
            </p:spPr>
            <p:txBody>
              <a:bodyPr/>
              <a:lstStyle/>
              <a:p>
                <a:r>
                  <a:rPr lang="zh-CN" altLang="en-US">
                    <a:noFill/>
                  </a:rPr>
                  <a:t> </a:t>
                </a:r>
              </a:p>
            </p:txBody>
          </p:sp>
        </mc:Fallback>
      </mc:AlternateContent>
      <p:sp>
        <p:nvSpPr>
          <p:cNvPr id="14" name="矩形 13">
            <a:extLst>
              <a:ext uri="{FF2B5EF4-FFF2-40B4-BE49-F238E27FC236}">
                <a16:creationId xmlns:a16="http://schemas.microsoft.com/office/drawing/2014/main" id="{6C0C2CF2-F5C0-4AAB-8F3B-566A6D205E51}"/>
              </a:ext>
            </a:extLst>
          </p:cNvPr>
          <p:cNvSpPr>
            <a:spLocks noGrp="1"/>
          </p:cNvSpPr>
          <p:nvPr/>
        </p:nvSpPr>
        <p:spPr>
          <a:xfrm>
            <a:off x="0" y="0"/>
            <a:ext cx="114300" cy="6858000"/>
          </a:xfrm>
          <a:prstGeom prst="rect">
            <a:avLst/>
          </a:prstGeom>
          <a:solidFill>
            <a:srgbClr val="1E5AA8"/>
          </a:solidFill>
          <a:ln w="0">
            <a:noFill/>
            <a:prstDash val="solid"/>
          </a:ln>
        </p:spPr>
      </p:sp>
      <p:sp>
        <p:nvSpPr>
          <p:cNvPr id="2" name="矩形 1">
            <a:extLst>
              <a:ext uri="{FF2B5EF4-FFF2-40B4-BE49-F238E27FC236}">
                <a16:creationId xmlns:a16="http://schemas.microsoft.com/office/drawing/2014/main" id="{E5D77F8E-5B87-4973-AB17-77A61A0F0558}"/>
              </a:ext>
            </a:extLst>
          </p:cNvPr>
          <p:cNvSpPr>
            <a:spLocks noGrp="1"/>
          </p:cNvSpPr>
          <p:nvPr/>
        </p:nvSpPr>
        <p:spPr>
          <a:xfrm>
            <a:off x="609600" y="228600"/>
            <a:ext cx="10839450" cy="70485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300" b="1">
                <a:solidFill>
                  <a:srgbClr val="102A43"/>
                </a:solidFill>
                <a:latin typeface="Arial"/>
                <a:ea typeface="Arial"/>
                <a:cs typeface="Arial"/>
              </a:defRPr>
            </a:pPr>
            <a:r>
              <a:rPr kumimoji="0" sz="3300" b="1" i="0" u="none" strike="noStrike" kern="1200" cap="none" spc="0" normalizeH="0" baseline="0" noProof="0">
                <a:ln>
                  <a:noFill/>
                </a:ln>
                <a:solidFill>
                  <a:srgbClr val="102A43"/>
                </a:solidFill>
                <a:effectLst/>
                <a:uLnTx/>
                <a:uFillTx/>
                <a:latin typeface="Arial"/>
                <a:ea typeface="Arial"/>
                <a:cs typeface="Arial"/>
              </a:rPr>
              <a:t>相场模型构型与关键假设</a:t>
            </a:r>
          </a:p>
        </p:txBody>
      </p:sp>
      <p:sp>
        <p:nvSpPr>
          <p:cNvPr id="3" name="矩形 2">
            <a:extLst>
              <a:ext uri="{FF2B5EF4-FFF2-40B4-BE49-F238E27FC236}">
                <a16:creationId xmlns:a16="http://schemas.microsoft.com/office/drawing/2014/main" id="{F328BA3D-CBB3-4C50-A99C-2AA6568052C1}"/>
              </a:ext>
            </a:extLst>
          </p:cNvPr>
          <p:cNvSpPr>
            <a:spLocks noGrp="1"/>
          </p:cNvSpPr>
          <p:nvPr/>
        </p:nvSpPr>
        <p:spPr>
          <a:xfrm>
            <a:off x="609600" y="1009650"/>
            <a:ext cx="590550" cy="47625"/>
          </a:xfrm>
          <a:prstGeom prst="rect">
            <a:avLst/>
          </a:prstGeom>
          <a:solidFill>
            <a:srgbClr val="2B8CBE"/>
          </a:solidFill>
          <a:ln w="0">
            <a:noFill/>
            <a:prstDash val="solid"/>
          </a:ln>
        </p:spPr>
      </p:sp>
      <p:sp>
        <p:nvSpPr>
          <p:cNvPr id="5" name="矩形 4">
            <a:extLst>
              <a:ext uri="{FF2B5EF4-FFF2-40B4-BE49-F238E27FC236}">
                <a16:creationId xmlns:a16="http://schemas.microsoft.com/office/drawing/2014/main" id="{3046FA12-89D2-4E33-AC8D-E20D4601004B}"/>
              </a:ext>
            </a:extLst>
          </p:cNvPr>
          <p:cNvSpPr>
            <a:spLocks noGrp="1"/>
          </p:cNvSpPr>
          <p:nvPr/>
        </p:nvSpPr>
        <p:spPr>
          <a:xfrm>
            <a:off x="11163300" y="6438900"/>
            <a:ext cx="438150" cy="209550"/>
          </a:xfrm>
          <a:prstGeom prst="rect">
            <a:avLst/>
          </a:prstGeom>
          <a:noFill/>
          <a:ln w="0">
            <a:noFill/>
            <a:prstDash val="solid"/>
          </a:ln>
        </p:spPr>
        <p:txBody>
          <a:bodyPr anchor="ctr">
            <a:normAutofit fontScale="81309" lnSpcReduction="20000"/>
          </a:bodyPr>
          <a:lstStyle/>
          <a:p>
            <a:pPr marL="0" marR="0" lvl="0" indent="0" algn="r" defTabSz="914400" rtl="0" eaLnBrk="1" fontAlgn="auto" latinLnBrk="0" hangingPunct="1">
              <a:lnSpc>
                <a:spcPct val="100000"/>
              </a:lnSpc>
              <a:spcBef>
                <a:spcPts val="0"/>
              </a:spcBef>
              <a:spcAft>
                <a:spcPts val="0"/>
              </a:spcAft>
              <a:buClrTx/>
              <a:buSzTx/>
              <a:buFontTx/>
              <a:buNone/>
              <a:tabLst/>
              <a:defRPr sz="1050" b="1">
                <a:solidFill>
                  <a:srgbClr val="1E5AA8"/>
                </a:solidFill>
                <a:latin typeface="Arial"/>
                <a:ea typeface="Arial"/>
                <a:cs typeface="Arial"/>
              </a:defRPr>
            </a:pPr>
            <a:r>
              <a:rPr kumimoji="0" sz="1050" b="1" i="0" u="none" strike="noStrike" kern="1200" cap="none" spc="0" normalizeH="0" baseline="0" noProof="0" dirty="0">
                <a:ln>
                  <a:noFill/>
                </a:ln>
                <a:solidFill>
                  <a:srgbClr val="1E5AA8"/>
                </a:solidFill>
                <a:effectLst/>
                <a:uLnTx/>
                <a:uFillTx/>
                <a:latin typeface="Arial"/>
                <a:ea typeface="Arial"/>
                <a:cs typeface="Arial"/>
              </a:rPr>
              <a:t>0</a:t>
            </a:r>
            <a:r>
              <a:rPr kumimoji="0" lang="en-US" sz="1050" b="1" i="0" u="none" strike="noStrike" kern="1200" cap="none" spc="0" normalizeH="0" baseline="0" noProof="0" dirty="0">
                <a:ln>
                  <a:noFill/>
                </a:ln>
                <a:solidFill>
                  <a:srgbClr val="1E5AA8"/>
                </a:solidFill>
                <a:effectLst/>
                <a:uLnTx/>
                <a:uFillTx/>
                <a:latin typeface="Arial"/>
                <a:ea typeface="Arial"/>
                <a:cs typeface="Arial"/>
              </a:rPr>
              <a:t>4</a:t>
            </a:r>
            <a:endParaRPr kumimoji="0" sz="1050" b="1" i="0" u="none" strike="noStrike" kern="1200" cap="none" spc="0" normalizeH="0" baseline="0" noProof="0" dirty="0">
              <a:ln>
                <a:noFill/>
              </a:ln>
              <a:solidFill>
                <a:srgbClr val="1E5AA8"/>
              </a:solidFill>
              <a:effectLst/>
              <a:uLnTx/>
              <a:uFillTx/>
              <a:latin typeface="Arial"/>
              <a:ea typeface="Arial"/>
              <a:cs typeface="Arial"/>
            </a:endParaRPr>
          </a:p>
        </p:txBody>
      </p:sp>
      <p:pic>
        <p:nvPicPr>
          <p:cNvPr id="19" name="图片 18"/>
          <p:cNvPicPr>
            <a:picLocks noChangeAspect="1"/>
          </p:cNvPicPr>
          <p:nvPr/>
        </p:nvPicPr>
        <p:blipFill>
          <a:blip r:embed="rId6"/>
          <a:stretch/>
        </p:blipFill>
        <p:spPr>
          <a:xfrm>
            <a:off x="737665" y="1409700"/>
            <a:ext cx="4658771" cy="4333875"/>
          </a:xfrm>
          <a:prstGeom prst="rect">
            <a:avLst/>
          </a:prstGeom>
        </p:spPr>
      </p:pic>
      <p:sp>
        <p:nvSpPr>
          <p:cNvPr id="7" name="矩形 6">
            <a:extLst>
              <a:ext uri="{FF2B5EF4-FFF2-40B4-BE49-F238E27FC236}">
                <a16:creationId xmlns:a16="http://schemas.microsoft.com/office/drawing/2014/main" id="{07C7617F-58D8-464A-917D-B7B29DC244F2}"/>
              </a:ext>
            </a:extLst>
          </p:cNvPr>
          <p:cNvSpPr>
            <a:spLocks noGrp="1"/>
          </p:cNvSpPr>
          <p:nvPr/>
        </p:nvSpPr>
        <p:spPr>
          <a:xfrm>
            <a:off x="5953125" y="1371600"/>
            <a:ext cx="3048000" cy="22860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1E5AA8"/>
                </a:solidFill>
                <a:latin typeface="Arial"/>
                <a:ea typeface="Arial"/>
                <a:cs typeface="Arial"/>
              </a:defRPr>
            </a:pPr>
            <a:r>
              <a:rPr kumimoji="0" lang="zh-CN" altLang="en-US" sz="1600" b="1" i="0" u="none" strike="noStrike" kern="1200" cap="none" spc="0" normalizeH="0" baseline="0" noProof="0" dirty="0">
                <a:ln>
                  <a:noFill/>
                </a:ln>
                <a:solidFill>
                  <a:srgbClr val="1E5AA8"/>
                </a:solidFill>
                <a:effectLst/>
                <a:uLnTx/>
                <a:uFillTx/>
                <a:latin typeface="Arial"/>
                <a:ea typeface="Arial"/>
                <a:cs typeface="Arial"/>
              </a:rPr>
              <a:t>计算域与初始缺陷</a:t>
            </a:r>
          </a:p>
        </p:txBody>
      </p:sp>
      <p:sp>
        <p:nvSpPr>
          <p:cNvPr id="8" name="矩形 7">
            <a:extLst>
              <a:ext uri="{FF2B5EF4-FFF2-40B4-BE49-F238E27FC236}">
                <a16:creationId xmlns:a16="http://schemas.microsoft.com/office/drawing/2014/main" id="{22AD2D59-EB05-495B-BA67-47FB99D71D79}"/>
              </a:ext>
            </a:extLst>
          </p:cNvPr>
          <p:cNvSpPr>
            <a:spLocks noGrp="1"/>
          </p:cNvSpPr>
          <p:nvPr/>
        </p:nvSpPr>
        <p:spPr>
          <a:xfrm>
            <a:off x="5953125" y="1724025"/>
            <a:ext cx="5429250" cy="914400"/>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B3A"/>
                </a:solidFill>
                <a:latin typeface="Arial"/>
                <a:ea typeface="Arial"/>
                <a:cs typeface="Arial"/>
              </a:defRPr>
            </a:pPr>
            <a:r>
              <a:rPr kumimoji="0" sz="1500" b="0" i="0" u="none" strike="noStrike" kern="1200" cap="none" spc="0" normalizeH="0" baseline="0" noProof="0">
                <a:ln>
                  <a:noFill/>
                </a:ln>
                <a:solidFill>
                  <a:srgbClr val="172B3A"/>
                </a:solidFill>
                <a:effectLst/>
                <a:uLnTx/>
                <a:uFillTx/>
                <a:latin typeface="Arial"/>
                <a:ea typeface="Arial"/>
                <a:cs typeface="Arial"/>
              </a:rPr>
              <a:t>基体与电解液域均宽 60 μm、厚 30 μm；</a:t>
            </a: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B3A"/>
                </a:solidFill>
                <a:latin typeface="Arial"/>
                <a:ea typeface="Arial"/>
                <a:cs typeface="Arial"/>
              </a:defRPr>
            </a:pPr>
            <a:r>
              <a:rPr kumimoji="0" sz="1500" b="0" i="0" u="none" strike="noStrike" kern="1200" cap="none" spc="0" normalizeH="0" baseline="0" noProof="0">
                <a:ln>
                  <a:noFill/>
                </a:ln>
                <a:solidFill>
                  <a:srgbClr val="172B3A"/>
                </a:solidFill>
                <a:effectLst/>
                <a:uLnTx/>
                <a:uFillTx/>
                <a:latin typeface="Arial"/>
                <a:ea typeface="Arial"/>
                <a:cs typeface="Arial"/>
              </a:rPr>
              <a:t>氧化膜厚 1 μm，初始蚀坑直径 4 μm。</a:t>
            </a:r>
          </a:p>
        </p:txBody>
      </p:sp>
      <p:sp>
        <p:nvSpPr>
          <p:cNvPr id="9" name="矩形 8">
            <a:extLst>
              <a:ext uri="{FF2B5EF4-FFF2-40B4-BE49-F238E27FC236}">
                <a16:creationId xmlns:a16="http://schemas.microsoft.com/office/drawing/2014/main" id="{68402E3A-F872-4C11-B38B-705D5F46BFC8}"/>
              </a:ext>
            </a:extLst>
          </p:cNvPr>
          <p:cNvSpPr>
            <a:spLocks noGrp="1"/>
          </p:cNvSpPr>
          <p:nvPr/>
        </p:nvSpPr>
        <p:spPr>
          <a:xfrm>
            <a:off x="5953125" y="2390775"/>
            <a:ext cx="2857500" cy="22860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D66A4E"/>
                </a:solidFill>
                <a:latin typeface="Arial"/>
                <a:ea typeface="Arial"/>
                <a:cs typeface="Arial"/>
              </a:defRPr>
            </a:pPr>
            <a:r>
              <a:rPr kumimoji="0" lang="zh-CN" altLang="en-US" sz="1600" b="1" i="0" u="none" strike="noStrike" kern="1200" cap="none" spc="0" normalizeH="0" baseline="0" noProof="0" dirty="0">
                <a:ln>
                  <a:noFill/>
                </a:ln>
                <a:solidFill>
                  <a:srgbClr val="D66A4E"/>
                </a:solidFill>
                <a:effectLst/>
                <a:uLnTx/>
                <a:uFillTx/>
                <a:latin typeface="Arial"/>
                <a:ea typeface="Arial"/>
                <a:cs typeface="Arial"/>
              </a:rPr>
              <a:t>相场变量与自由能</a:t>
            </a:r>
          </a:p>
        </p:txBody>
      </p:sp>
      <p:sp>
        <p:nvSpPr>
          <p:cNvPr id="10" name="矩形 9">
            <a:extLst>
              <a:ext uri="{FF2B5EF4-FFF2-40B4-BE49-F238E27FC236}">
                <a16:creationId xmlns:a16="http://schemas.microsoft.com/office/drawing/2014/main" id="{859E3629-D2C0-4DBC-81EE-AA66ADA87BFB}"/>
              </a:ext>
            </a:extLst>
          </p:cNvPr>
          <p:cNvSpPr>
            <a:spLocks noGrp="1"/>
          </p:cNvSpPr>
          <p:nvPr/>
        </p:nvSpPr>
        <p:spPr>
          <a:xfrm>
            <a:off x="5953125" y="2743200"/>
            <a:ext cx="5429250" cy="1066800"/>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B3A"/>
                </a:solidFill>
                <a:latin typeface="Arial"/>
                <a:ea typeface="Arial"/>
                <a:cs typeface="Arial"/>
              </a:defRPr>
            </a:pPr>
            <a:r>
              <a:rPr kumimoji="0" sz="1500" b="0" i="0" u="none" strike="noStrike" kern="1200" cap="none" spc="0" normalizeH="0" baseline="0" noProof="0">
                <a:ln>
                  <a:noFill/>
                </a:ln>
                <a:solidFill>
                  <a:srgbClr val="172B3A"/>
                </a:solidFill>
                <a:effectLst/>
                <a:uLnTx/>
                <a:uFillTx/>
                <a:latin typeface="Arial"/>
                <a:ea typeface="Arial"/>
                <a:cs typeface="Arial"/>
              </a:rPr>
              <a:t>φ = 1 表示固相，φ = 0 表示液相。化学能、界面能和静电能共同构成体系自由能；弥散界面在固定计算域内连续移动。</a:t>
            </a:r>
          </a:p>
        </p:txBody>
      </p:sp>
      <p:sp>
        <p:nvSpPr>
          <p:cNvPr id="11" name="矩形 10">
            <a:extLst>
              <a:ext uri="{FF2B5EF4-FFF2-40B4-BE49-F238E27FC236}">
                <a16:creationId xmlns:a16="http://schemas.microsoft.com/office/drawing/2014/main" id="{087D17EB-54EF-4FA3-B827-8624AC80B922}"/>
              </a:ext>
            </a:extLst>
          </p:cNvPr>
          <p:cNvSpPr>
            <a:spLocks noGrp="1"/>
          </p:cNvSpPr>
          <p:nvPr/>
        </p:nvSpPr>
        <p:spPr>
          <a:xfrm>
            <a:off x="5953125" y="3429000"/>
            <a:ext cx="2286000" cy="22860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1E5AA8"/>
                </a:solidFill>
                <a:latin typeface="Arial"/>
                <a:ea typeface="Arial"/>
                <a:cs typeface="Arial"/>
              </a:defRPr>
            </a:pPr>
            <a:r>
              <a:rPr kumimoji="0" lang="zh-CN" altLang="en-US" sz="1600" b="1" i="0" u="none" strike="noStrike" kern="1200" cap="none" spc="0" normalizeH="0" baseline="0" noProof="0" dirty="0">
                <a:ln>
                  <a:noFill/>
                </a:ln>
                <a:solidFill>
                  <a:srgbClr val="1E5AA8"/>
                </a:solidFill>
                <a:effectLst/>
                <a:uLnTx/>
                <a:uFillTx/>
                <a:latin typeface="Arial"/>
                <a:ea typeface="Arial"/>
                <a:cs typeface="Arial"/>
              </a:rPr>
              <a:t>模型假设</a:t>
            </a:r>
          </a:p>
        </p:txBody>
      </p:sp>
      <p:sp>
        <p:nvSpPr>
          <p:cNvPr id="12" name="矩形 11">
            <a:extLst>
              <a:ext uri="{FF2B5EF4-FFF2-40B4-BE49-F238E27FC236}">
                <a16:creationId xmlns:a16="http://schemas.microsoft.com/office/drawing/2014/main" id="{5A2583F7-9202-42B2-B15C-C1DB81F5C26A}"/>
              </a:ext>
            </a:extLst>
          </p:cNvPr>
          <p:cNvSpPr>
            <a:spLocks noGrp="1"/>
          </p:cNvSpPr>
          <p:nvPr/>
        </p:nvSpPr>
        <p:spPr>
          <a:xfrm>
            <a:off x="5953125" y="3781425"/>
            <a:ext cx="5429250" cy="838200"/>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B3A"/>
                </a:solidFill>
                <a:latin typeface="Arial"/>
                <a:ea typeface="Arial"/>
                <a:cs typeface="Arial"/>
              </a:defRPr>
            </a:pPr>
            <a:r>
              <a:rPr kumimoji="0" lang="zh-CN" altLang="en-US" sz="1500" b="0" i="0" u="none" strike="noStrike" kern="1200" cap="none" spc="0" normalizeH="0" baseline="0" noProof="0" dirty="0">
                <a:ln>
                  <a:noFill/>
                </a:ln>
                <a:solidFill>
                  <a:srgbClr val="172B3A"/>
                </a:solidFill>
                <a:effectLst/>
                <a:uLnTx/>
                <a:uFillTx/>
                <a:latin typeface="Arial"/>
                <a:ea typeface="Arial"/>
                <a:cs typeface="Arial"/>
              </a:rPr>
              <a:t>氧化膜与 </a:t>
            </a:r>
            <a:r>
              <a:rPr kumimoji="0" lang="en-US" altLang="zh-CN" sz="1500" b="0" i="0" u="none" strike="noStrike" kern="1200" cap="none" spc="0" normalizeH="0" baseline="0" noProof="0" dirty="0">
                <a:ln>
                  <a:noFill/>
                </a:ln>
                <a:solidFill>
                  <a:srgbClr val="172B3A"/>
                </a:solidFill>
                <a:effectLst/>
                <a:uLnTx/>
                <a:uFillTx/>
                <a:latin typeface="Arial"/>
                <a:ea typeface="Arial"/>
                <a:cs typeface="Arial"/>
              </a:rPr>
              <a:t>B</a:t>
            </a:r>
            <a:r>
              <a:rPr kumimoji="0" lang="en-US" altLang="zh-CN" sz="1500" b="0" i="0" u="none" strike="noStrike" kern="1200" cap="none" spc="0" normalizeH="0" baseline="-25000" noProof="0" dirty="0">
                <a:ln>
                  <a:noFill/>
                </a:ln>
                <a:solidFill>
                  <a:srgbClr val="172B3A"/>
                </a:solidFill>
                <a:effectLst/>
                <a:uLnTx/>
                <a:uFillTx/>
                <a:latin typeface="Arial"/>
                <a:ea typeface="Arial"/>
                <a:cs typeface="Arial"/>
              </a:rPr>
              <a:t>4</a:t>
            </a:r>
            <a:r>
              <a:rPr kumimoji="0" lang="en-US" altLang="zh-CN" sz="1500" b="0" i="0" u="none" strike="noStrike" kern="1200" cap="none" spc="0" normalizeH="0" baseline="0" noProof="0" dirty="0">
                <a:ln>
                  <a:noFill/>
                </a:ln>
                <a:solidFill>
                  <a:srgbClr val="172B3A"/>
                </a:solidFill>
                <a:effectLst/>
                <a:uLnTx/>
                <a:uFillTx/>
                <a:latin typeface="Arial"/>
                <a:ea typeface="Arial"/>
                <a:cs typeface="Arial"/>
              </a:rPr>
              <a:t>C </a:t>
            </a:r>
            <a:r>
              <a:rPr kumimoji="0" lang="zh-CN" altLang="en-US" sz="1500" b="0" i="0" u="none" strike="noStrike" kern="1200" cap="none" spc="0" normalizeH="0" baseline="0" noProof="0" dirty="0">
                <a:ln>
                  <a:noFill/>
                </a:ln>
                <a:solidFill>
                  <a:srgbClr val="172B3A"/>
                </a:solidFill>
                <a:effectLst/>
                <a:uLnTx/>
                <a:uFillTx/>
                <a:latin typeface="Arial"/>
                <a:ea typeface="Arial"/>
                <a:cs typeface="Arial"/>
              </a:rPr>
              <a:t>作为不溶解相；铝基体发生阳极溶解；氧化膜及暴露的 </a:t>
            </a:r>
            <a:r>
              <a:rPr kumimoji="0" lang="en-US" altLang="zh-CN" sz="1500" b="0" i="0" u="none" strike="noStrike" kern="1200" cap="none" spc="0" normalizeH="0" baseline="0" noProof="0" dirty="0">
                <a:ln>
                  <a:noFill/>
                </a:ln>
                <a:solidFill>
                  <a:srgbClr val="172B3A"/>
                </a:solidFill>
                <a:effectLst/>
                <a:uLnTx/>
                <a:uFillTx/>
                <a:latin typeface="Arial"/>
                <a:ea typeface="Arial"/>
                <a:cs typeface="Arial"/>
              </a:rPr>
              <a:t>B</a:t>
            </a:r>
            <a:r>
              <a:rPr kumimoji="0" lang="en-US" altLang="zh-CN" sz="1500" b="0" i="0" u="none" strike="noStrike" kern="1200" cap="none" spc="0" normalizeH="0" baseline="-25000" noProof="0" dirty="0">
                <a:ln>
                  <a:noFill/>
                </a:ln>
                <a:solidFill>
                  <a:srgbClr val="172B3A"/>
                </a:solidFill>
                <a:effectLst/>
                <a:uLnTx/>
                <a:uFillTx/>
                <a:latin typeface="Arial"/>
                <a:ea typeface="Arial"/>
                <a:cs typeface="Arial"/>
              </a:rPr>
              <a:t>4</a:t>
            </a:r>
            <a:r>
              <a:rPr kumimoji="0" lang="en-US" altLang="zh-CN" sz="1500" b="0" i="0" u="none" strike="noStrike" kern="1200" cap="none" spc="0" normalizeH="0" baseline="0" noProof="0" dirty="0">
                <a:ln>
                  <a:noFill/>
                </a:ln>
                <a:solidFill>
                  <a:srgbClr val="172B3A"/>
                </a:solidFill>
                <a:effectLst/>
                <a:uLnTx/>
                <a:uFillTx/>
                <a:latin typeface="Arial"/>
                <a:ea typeface="Arial"/>
                <a:cs typeface="Arial"/>
              </a:rPr>
              <a:t>C </a:t>
            </a:r>
            <a:r>
              <a:rPr kumimoji="0" lang="zh-CN" altLang="en-US" sz="1500" b="0" i="0" u="none" strike="noStrike" kern="1200" cap="none" spc="0" normalizeH="0" baseline="0" noProof="0" dirty="0">
                <a:ln>
                  <a:noFill/>
                </a:ln>
                <a:solidFill>
                  <a:srgbClr val="172B3A"/>
                </a:solidFill>
                <a:effectLst/>
                <a:uLnTx/>
                <a:uFillTx/>
                <a:latin typeface="Arial"/>
                <a:ea typeface="Arial"/>
                <a:cs typeface="Arial"/>
              </a:rPr>
              <a:t>表面参与阴极氧还原。</a:t>
            </a:r>
          </a:p>
        </p:txBody>
      </p:sp>
      <p:sp>
        <p:nvSpPr>
          <p:cNvPr id="13" name="矩形 12">
            <a:extLst>
              <a:ext uri="{FF2B5EF4-FFF2-40B4-BE49-F238E27FC236}">
                <a16:creationId xmlns:a16="http://schemas.microsoft.com/office/drawing/2014/main" id="{C45A52C9-AE18-4C84-A9D2-2F3710578D80}"/>
              </a:ext>
            </a:extLst>
          </p:cNvPr>
          <p:cNvSpPr>
            <a:spLocks noGrp="1"/>
          </p:cNvSpPr>
          <p:nvPr/>
        </p:nvSpPr>
        <p:spPr>
          <a:xfrm>
            <a:off x="5953125" y="4448175"/>
            <a:ext cx="5381625" cy="285750"/>
          </a:xfrm>
          <a:prstGeom prst="rect">
            <a:avLst/>
          </a:prstGeom>
          <a:noFill/>
          <a:ln w="0">
            <a:noFill/>
            <a:prstDash val="solid"/>
          </a:ln>
        </p:spPr>
        <p:txBody>
          <a:bodyPr anchor="ctr">
            <a:normAutofit fontScale="94444"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102A43"/>
                </a:solidFill>
                <a:latin typeface="Arial"/>
                <a:ea typeface="Arial"/>
                <a:cs typeface="Arial"/>
              </a:defRPr>
            </a:pPr>
            <a:r>
              <a:rPr kumimoji="0" lang="en-US" altLang="zh-CN" sz="1350" b="1" i="0" u="none" strike="noStrike" kern="1200" cap="none" spc="0" normalizeH="0" baseline="0" noProof="0" dirty="0">
                <a:ln>
                  <a:noFill/>
                </a:ln>
                <a:solidFill>
                  <a:srgbClr val="102A43"/>
                </a:solidFill>
                <a:effectLst/>
                <a:uLnTx/>
                <a:uFillTx/>
                <a:latin typeface="Arial"/>
                <a:ea typeface="Arial"/>
                <a:cs typeface="Arial"/>
              </a:rPr>
              <a:t>Allen–Cahn</a:t>
            </a:r>
            <a:r>
              <a:rPr kumimoji="0" lang="zh-CN" altLang="en-US" sz="1350" b="1" i="0" u="none" strike="noStrike" kern="1200" cap="none" spc="0" normalizeH="0" baseline="0" noProof="0" dirty="0">
                <a:ln>
                  <a:noFill/>
                </a:ln>
                <a:solidFill>
                  <a:srgbClr val="102A43"/>
                </a:solidFill>
                <a:effectLst/>
                <a:uLnTx/>
                <a:uFillTx/>
                <a:latin typeface="Arial"/>
                <a:ea typeface="Arial"/>
                <a:cs typeface="Arial"/>
              </a:rPr>
              <a:t>：界面演化     </a:t>
            </a:r>
            <a:r>
              <a:rPr kumimoji="0" lang="en-US" altLang="zh-CN" sz="1350" b="1" i="0" u="none" strike="noStrike" kern="1200" cap="none" spc="0" normalizeH="0" baseline="0" noProof="0" dirty="0">
                <a:ln>
                  <a:noFill/>
                </a:ln>
                <a:solidFill>
                  <a:srgbClr val="102A43"/>
                </a:solidFill>
                <a:effectLst/>
                <a:uLnTx/>
                <a:uFillTx/>
                <a:latin typeface="Arial"/>
                <a:ea typeface="Arial"/>
                <a:cs typeface="Arial"/>
              </a:rPr>
              <a:t>Cahn–Hilliard</a:t>
            </a:r>
            <a:r>
              <a:rPr kumimoji="0" lang="zh-CN" altLang="en-US" sz="1350" b="1" i="0" u="none" strike="noStrike" kern="1200" cap="none" spc="0" normalizeH="0" baseline="0" noProof="0" dirty="0">
                <a:ln>
                  <a:noFill/>
                </a:ln>
                <a:solidFill>
                  <a:srgbClr val="102A43"/>
                </a:solidFill>
                <a:effectLst/>
                <a:uLnTx/>
                <a:uFillTx/>
                <a:latin typeface="Arial"/>
                <a:ea typeface="Arial"/>
                <a:cs typeface="Arial"/>
              </a:rPr>
              <a:t>：</a:t>
            </a:r>
            <a:r>
              <a:rPr kumimoji="0" lang="en-US" altLang="zh-CN" sz="1350" b="1" i="0" u="none" strike="noStrike" kern="1200" cap="none" spc="0" normalizeH="0" baseline="0" noProof="0" dirty="0">
                <a:ln>
                  <a:noFill/>
                </a:ln>
                <a:solidFill>
                  <a:srgbClr val="102A43"/>
                </a:solidFill>
                <a:effectLst/>
                <a:uLnTx/>
                <a:uFillTx/>
                <a:latin typeface="Arial"/>
                <a:ea typeface="Arial"/>
                <a:cs typeface="Arial"/>
              </a:rPr>
              <a:t>Al </a:t>
            </a:r>
            <a:r>
              <a:rPr kumimoji="0" lang="zh-CN" altLang="en-US" sz="1350" b="1" i="0" u="none" strike="noStrike" kern="1200" cap="none" spc="0" normalizeH="0" baseline="0" noProof="0" dirty="0">
                <a:ln>
                  <a:noFill/>
                </a:ln>
                <a:solidFill>
                  <a:srgbClr val="102A43"/>
                </a:solidFill>
                <a:effectLst/>
                <a:uLnTx/>
                <a:uFillTx/>
                <a:latin typeface="Arial"/>
                <a:ea typeface="Arial"/>
                <a:cs typeface="Arial"/>
              </a:rPr>
              <a:t>浓度场</a:t>
            </a:r>
          </a:p>
        </p:txBody>
      </p:sp>
      <mc:AlternateContent xmlns:mc="http://schemas.openxmlformats.org/markup-compatibility/2006">
        <mc:Choice xmlns:a14="http://schemas.microsoft.com/office/drawing/2010/main" Requires="a14">
          <p:sp>
            <p:nvSpPr>
              <p:cNvPr id="21" name="文本框 20">
                <a:extLst>
                  <a:ext uri="{FF2B5EF4-FFF2-40B4-BE49-F238E27FC236}">
                    <a16:creationId xmlns:a16="http://schemas.microsoft.com/office/drawing/2014/main" id="{410EF8F2-010C-474F-8AAE-65AC511E6B13}"/>
                  </a:ext>
                </a:extLst>
              </p:cNvPr>
              <p:cNvSpPr txBox="1"/>
              <p:nvPr/>
            </p:nvSpPr>
            <p:spPr>
              <a:xfrm>
                <a:off x="5495290" y="4771142"/>
                <a:ext cx="3505835" cy="96494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CN" sz="1400" b="0" i="1" u="none" strike="noStrike" kern="100" cap="none" spc="0" normalizeH="0" baseline="0" noProof="0" smtClean="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𝜕𝜑</m:t>
                      </m:r>
                      <m:r>
                        <m:rPr>
                          <m:lit/>
                        </m:rP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𝑡</m:t>
                      </m:r>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𝐿</m:t>
                      </m:r>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 </m:t>
                      </m:r>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𝛿</m:t>
                      </m:r>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𝐺</m:t>
                      </m:r>
                      <m:r>
                        <m:rPr>
                          <m:lit/>
                        </m:rP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𝛿𝜑</m:t>
                      </m:r>
                    </m:oMath>
                  </m:oMathPara>
                </a14:m>
                <a:endParaRPr kumimoji="0" lang="zh-CN" altLang="zh-CN" sz="1400" b="0" i="0" u="none" strike="noStrike" kern="1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𝐿</m:t>
                      </m:r>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𝜉</m:t>
                      </m:r>
                      <m:sSub>
                        <m:sSub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bPr>
                        <m:e>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𝑣</m:t>
                          </m:r>
                        </m:e>
                        <m: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𝑛</m:t>
                          </m:r>
                        </m:sub>
                      </m:sSub>
                    </m:oMath>
                  </m:oMathPara>
                </a14:m>
                <a:endParaRPr kumimoji="0" lang="zh-CN" altLang="zh-CN" sz="1400" b="0" i="0" u="none" strike="noStrike" kern="1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Times New Roman" panose="02020603050405020304" pitchFamily="18" charset="0"/>
                </a:endParaRPr>
              </a:p>
              <a:p>
                <a:pPr lvl="0" algn="just">
                  <a:defRPr/>
                </a:pPr>
                <a14:m>
                  <m:oMathPara xmlns:m="http://schemas.openxmlformats.org/officeDocument/2006/math">
                    <m:oMathParaPr>
                      <m:jc m:val="centerGroup"/>
                    </m:oMathParaPr>
                    <m:oMath xmlns:m="http://schemas.openxmlformats.org/officeDocument/2006/math">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𝐺</m:t>
                      </m:r>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nary>
                        <m:naryPr>
                          <m:supHide m:val="on"/>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naryPr>
                        <m: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𝑉</m:t>
                          </m:r>
                        </m:sub>
                        <m:sup/>
                        <m:e>
                          <m:d>
                            <m:d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bPr>
                                <m:e>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𝑓</m:t>
                                  </m:r>
                                </m:e>
                                <m: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𝑐</m:t>
                                  </m:r>
                                  <m:r>
                                    <a:rPr lang="en-US" altLang="zh-CN" sz="1400" i="1" kern="100">
                                      <a:solidFill>
                                        <a:srgbClr val="000000"/>
                                      </a:solidFill>
                                      <a:latin typeface="Cambria Math" panose="02040503050406030204" pitchFamily="18" charset="0"/>
                                      <a:ea typeface="等线" panose="02010600030101010101" pitchFamily="2" charset="-122"/>
                                      <a:cs typeface="Times New Roman" panose="02020603050405020304" pitchFamily="18" charset="0"/>
                                    </a:rPr>
                                    <m:t>h𝑒𝑚</m:t>
                                  </m:r>
                                </m:sub>
                              </m:s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sSub>
                                <m:sSub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bPr>
                                <m:e>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𝑓</m:t>
                                  </m:r>
                                </m:e>
                                <m: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𝑖</m:t>
                                  </m:r>
                                  <m:r>
                                    <m:rPr>
                                      <m:sty m:val="p"/>
                                    </m:rPr>
                                    <a:rPr lang="en-US" altLang="zh-CN" sz="1400" i="1" kern="100">
                                      <a:solidFill>
                                        <a:srgbClr val="000000"/>
                                      </a:solidFill>
                                      <a:latin typeface="Cambria Math" panose="02040503050406030204" pitchFamily="18" charset="0"/>
                                      <a:ea typeface="等线" panose="02010600030101010101" pitchFamily="2" charset="-122"/>
                                      <a:cs typeface="Times New Roman" panose="02020603050405020304" pitchFamily="18" charset="0"/>
                                    </a:rPr>
                                    <m:t>nt</m:t>
                                  </m:r>
                                </m:sub>
                              </m:s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m:t>
                              </m:r>
                              <m:sSub>
                                <m:sSubPr>
                                  <m:ctrlPr>
                                    <a:rPr kumimoji="0" lang="zh-CN" altLang="zh-CN" sz="1400" b="0" i="1" u="none" strike="noStrike" kern="1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Times New Roman" panose="02020603050405020304" pitchFamily="18" charset="0"/>
                                    </a:rPr>
                                  </m:ctrlPr>
                                </m:sSubPr>
                                <m:e>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𝑓</m:t>
                                  </m:r>
                                </m:e>
                                <m:sub>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𝑒</m:t>
                                  </m:r>
                                  <m:r>
                                    <a:rPr kumimoji="0" lang="en-US" altLang="zh-CN" sz="1400" b="0" i="1" u="none" strike="noStrike" kern="100" cap="none" spc="0" normalizeH="0" baseline="0" noProof="0" smtClean="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𝑙𝑒𝑐</m:t>
                                  </m:r>
                                </m:sub>
                              </m:sSub>
                            </m:e>
                          </m:d>
                          <m:r>
                            <a:rPr kumimoji="0" lang="en-US" altLang="zh-CN" sz="1400" b="0" i="1" u="none" strike="noStrike" kern="100" cap="none" spc="0" normalizeH="0" baseline="0" noProof="0">
                              <a:ln>
                                <a:noFill/>
                              </a:ln>
                              <a:solidFill>
                                <a:srgbClr val="000000"/>
                              </a:solidFill>
                              <a:effectLst/>
                              <a:uLnTx/>
                              <a:uFillTx/>
                              <a:latin typeface="Cambria Math" panose="02040503050406030204" pitchFamily="18" charset="0"/>
                              <a:ea typeface="等线" panose="02010600030101010101" pitchFamily="2" charset="-122"/>
                              <a:cs typeface="Times New Roman" panose="02020603050405020304" pitchFamily="18" charset="0"/>
                            </a:rPr>
                            <m:t>𝑑𝑉</m:t>
                          </m:r>
                        </m:e>
                      </m:nary>
                    </m:oMath>
                  </m:oMathPara>
                </a14:m>
                <a:endParaRPr kumimoji="0" lang="zh-CN" altLang="zh-CN" sz="1800" b="0" i="0" u="none" strike="noStrike" kern="1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Times New Roman" panose="02020603050405020304" pitchFamily="18" charset="0"/>
                </a:endParaRPr>
              </a:p>
            </p:txBody>
          </p:sp>
        </mc:Choice>
        <mc:Fallback>
          <p:sp>
            <p:nvSpPr>
              <p:cNvPr id="21" name="文本框 20">
                <a:extLst>
                  <a:ext uri="{FF2B5EF4-FFF2-40B4-BE49-F238E27FC236}">
                    <a16:creationId xmlns:a16="http://schemas.microsoft.com/office/drawing/2014/main" id="{410EF8F2-010C-474F-8AAE-65AC511E6B13}"/>
                  </a:ext>
                </a:extLst>
              </p:cNvPr>
              <p:cNvSpPr txBox="1">
                <a:spLocks noRot="1" noChangeAspect="1" noMove="1" noResize="1" noEditPoints="1" noAdjustHandles="1" noChangeArrowheads="1" noChangeShapeType="1" noTextEdit="1"/>
              </p:cNvSpPr>
              <p:nvPr/>
            </p:nvSpPr>
            <p:spPr>
              <a:xfrm>
                <a:off x="5495290" y="4771142"/>
                <a:ext cx="3505835" cy="964944"/>
              </a:xfrm>
              <a:prstGeom prst="rect">
                <a:avLst/>
              </a:prstGeom>
              <a:blipFill>
                <a:blip r:embed="rId7"/>
                <a:stretch>
                  <a:fillRect t="-46203" b="-129114"/>
                </a:stretch>
              </a:blipFill>
            </p:spPr>
            <p:txBody>
              <a:bodyPr/>
              <a:lstStyle/>
              <a:p>
                <a:r>
                  <a:rPr lang="zh-CN" altLang="en-US">
                    <a:noFill/>
                  </a:rPr>
                  <a:t> </a:t>
                </a:r>
              </a:p>
            </p:txBody>
          </p:sp>
        </mc:Fallback>
      </mc:AlternateContent>
      <p:sp>
        <p:nvSpPr>
          <p:cNvPr id="29" name="文本框 28">
            <a:extLst>
              <a:ext uri="{FF2B5EF4-FFF2-40B4-BE49-F238E27FC236}">
                <a16:creationId xmlns:a16="http://schemas.microsoft.com/office/drawing/2014/main" id="{CCCC3F11-4793-470E-A0BF-32597D801A72}"/>
              </a:ext>
            </a:extLst>
          </p:cNvPr>
          <p:cNvSpPr txBox="1"/>
          <p:nvPr/>
        </p:nvSpPr>
        <p:spPr>
          <a:xfrm>
            <a:off x="9001125" y="4743450"/>
            <a:ext cx="3224106" cy="846835"/>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sz="1350" b="1">
                <a:solidFill>
                  <a:srgbClr val="102A43"/>
                </a:solidFill>
                <a:latin typeface="Arial"/>
                <a:ea typeface="Arial"/>
                <a:cs typeface="Arial"/>
              </a:defRPr>
            </a:pPr>
            <a:r>
              <a:rPr kumimoji="0" lang="en-US" altLang="zh-CN" sz="1200" b="1" i="0" u="none" strike="noStrike" kern="1200" cap="none" spc="0" normalizeH="0" baseline="0" noProof="0" dirty="0">
                <a:ln>
                  <a:noFill/>
                </a:ln>
                <a:solidFill>
                  <a:srgbClr val="102A43"/>
                </a:solidFill>
                <a:effectLst/>
                <a:uLnTx/>
                <a:uFillTx/>
                <a:latin typeface="Arial"/>
                <a:ea typeface="Arial"/>
                <a:cs typeface="Arial"/>
              </a:rPr>
              <a:t>Allen–Cahn</a:t>
            </a:r>
            <a:r>
              <a:rPr kumimoji="0" lang="zh-CN" altLang="en-US" sz="1200" b="1" i="0" u="none" strike="noStrike" kern="1200" cap="none" spc="0" normalizeH="0" baseline="0" noProof="0" dirty="0">
                <a:ln>
                  <a:noFill/>
                </a:ln>
                <a:solidFill>
                  <a:srgbClr val="102A43"/>
                </a:solidFill>
                <a:effectLst/>
                <a:uLnTx/>
                <a:uFillTx/>
                <a:latin typeface="Arial"/>
                <a:ea typeface="Arial"/>
                <a:cs typeface="Arial"/>
              </a:rPr>
              <a:t>：界面演化</a:t>
            </a:r>
            <a:r>
              <a:rPr kumimoji="0" lang="zh-CN" altLang="en-US" sz="1300" b="1" i="0" u="none" strike="noStrike" kern="1200" cap="none" spc="0" normalizeH="0" baseline="0" noProof="0" dirty="0">
                <a:ln>
                  <a:noFill/>
                </a:ln>
                <a:solidFill>
                  <a:srgbClr val="102A43"/>
                </a:solidFill>
                <a:effectLst/>
                <a:uLnTx/>
                <a:uFillTx/>
                <a:latin typeface="Arial"/>
                <a:cs typeface="Arial"/>
              </a:rPr>
              <a:t>追踪腐蚀界面演化</a:t>
            </a:r>
            <a:endParaRPr kumimoji="0" lang="en-US" altLang="zh-CN" sz="1300" b="1" i="0" u="none" strike="noStrike" kern="1200" cap="none" spc="0" normalizeH="0" baseline="0" noProof="0" dirty="0">
              <a:ln>
                <a:noFill/>
              </a:ln>
              <a:solidFill>
                <a:srgbClr val="102A43"/>
              </a:solidFill>
              <a:effectLst/>
              <a:uLnTx/>
              <a:uFillTx/>
              <a:latin typeface="Arial"/>
              <a:cs typeface="Arial"/>
            </a:endParaRPr>
          </a:p>
          <a:p>
            <a:pPr marL="0" marR="0" lvl="0" indent="0" algn="l" defTabSz="914400" rtl="0" eaLnBrk="1" fontAlgn="auto" latinLnBrk="0" hangingPunct="1">
              <a:lnSpc>
                <a:spcPct val="130000"/>
              </a:lnSpc>
              <a:spcBef>
                <a:spcPts val="0"/>
              </a:spcBef>
              <a:spcAft>
                <a:spcPts val="0"/>
              </a:spcAft>
              <a:buClrTx/>
              <a:buSzTx/>
              <a:buFontTx/>
              <a:buNone/>
              <a:tabLst/>
              <a:defRPr sz="1350" b="1">
                <a:solidFill>
                  <a:srgbClr val="102A43"/>
                </a:solidFill>
                <a:latin typeface="Arial"/>
                <a:ea typeface="Arial"/>
                <a:cs typeface="Arial"/>
              </a:defRPr>
            </a:pPr>
            <a:r>
              <a:rPr kumimoji="0" lang="zh-CN" altLang="en-US" sz="1300" b="1" i="0" u="none" strike="noStrike" kern="1200" cap="none" spc="0" normalizeH="0" baseline="0" noProof="0" dirty="0">
                <a:ln>
                  <a:noFill/>
                </a:ln>
                <a:solidFill>
                  <a:srgbClr val="102A43"/>
                </a:solidFill>
                <a:effectLst/>
                <a:uLnTx/>
                <a:uFillTx/>
                <a:latin typeface="Arial"/>
                <a:cs typeface="Arial"/>
              </a:rPr>
              <a:t>界面动力学关系：腐蚀速率 → 界面迁移</a:t>
            </a:r>
            <a:endParaRPr kumimoji="0" lang="en-US" altLang="zh-CN" sz="1300" b="1" i="0" u="none" strike="noStrike" kern="1200" cap="none" spc="0" normalizeH="0" baseline="0" noProof="0" dirty="0">
              <a:ln>
                <a:noFill/>
              </a:ln>
              <a:solidFill>
                <a:srgbClr val="102A43"/>
              </a:solidFill>
              <a:effectLst/>
              <a:uLnTx/>
              <a:uFillTx/>
              <a:latin typeface="Arial"/>
              <a:cs typeface="Arial"/>
            </a:endParaRPr>
          </a:p>
          <a:p>
            <a:pPr marL="0" marR="0" lvl="0" indent="0" algn="l" defTabSz="914400" rtl="0" eaLnBrk="1" fontAlgn="auto" latinLnBrk="0" hangingPunct="1">
              <a:lnSpc>
                <a:spcPct val="130000"/>
              </a:lnSpc>
              <a:spcBef>
                <a:spcPts val="0"/>
              </a:spcBef>
              <a:spcAft>
                <a:spcPts val="0"/>
              </a:spcAft>
              <a:buClrTx/>
              <a:buSzTx/>
              <a:buFontTx/>
              <a:buNone/>
              <a:tabLst/>
              <a:defRPr sz="1350" b="1">
                <a:solidFill>
                  <a:srgbClr val="102A43"/>
                </a:solidFill>
                <a:latin typeface="Arial"/>
                <a:ea typeface="Arial"/>
                <a:cs typeface="Arial"/>
              </a:defRPr>
            </a:pPr>
            <a:r>
              <a:rPr kumimoji="0" lang="en-US" altLang="zh-CN" sz="1300" b="1" i="0" u="none" strike="noStrike" kern="1200" cap="none" spc="0" normalizeH="0" baseline="0" noProof="0" dirty="0">
                <a:ln>
                  <a:noFill/>
                </a:ln>
                <a:solidFill>
                  <a:srgbClr val="102A43"/>
                </a:solidFill>
                <a:effectLst/>
                <a:uLnTx/>
                <a:uFillTx/>
                <a:latin typeface="Arial"/>
                <a:cs typeface="Arial"/>
              </a:rPr>
              <a:t>Gibbs </a:t>
            </a:r>
            <a:r>
              <a:rPr kumimoji="0" lang="zh-CN" altLang="en-US" sz="1300" b="1" i="0" u="none" strike="noStrike" kern="1200" cap="none" spc="0" normalizeH="0" baseline="0" noProof="0" dirty="0">
                <a:ln>
                  <a:noFill/>
                </a:ln>
                <a:solidFill>
                  <a:srgbClr val="102A43"/>
                </a:solidFill>
                <a:effectLst/>
                <a:uLnTx/>
                <a:uFillTx/>
                <a:latin typeface="Arial"/>
                <a:cs typeface="Arial"/>
              </a:rPr>
              <a:t>自由能：提供相场演化驱动力</a:t>
            </a:r>
          </a:p>
        </p:txBody>
      </p:sp>
      <p:sp>
        <p:nvSpPr>
          <p:cNvPr id="30" name="矩形 29">
            <a:extLst>
              <a:ext uri="{FF2B5EF4-FFF2-40B4-BE49-F238E27FC236}">
                <a16:creationId xmlns:a16="http://schemas.microsoft.com/office/drawing/2014/main" id="{09B082F0-347C-4134-ACE8-7F829DF3232A}"/>
              </a:ext>
            </a:extLst>
          </p:cNvPr>
          <p:cNvSpPr>
            <a:spLocks noGrp="1"/>
          </p:cNvSpPr>
          <p:nvPr/>
        </p:nvSpPr>
        <p:spPr>
          <a:xfrm>
            <a:off x="6830376" y="6348482"/>
            <a:ext cx="2409297" cy="285750"/>
          </a:xfrm>
          <a:prstGeom prst="rect">
            <a:avLst/>
          </a:prstGeom>
          <a:noFill/>
          <a:ln w="0">
            <a:noFill/>
            <a:prstDash val="solid"/>
          </a:ln>
        </p:spPr>
        <p:txBody>
          <a:bodyPr anchor="ctr">
            <a:normAutofit fontScale="94444"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102A43"/>
                </a:solidFill>
                <a:latin typeface="Arial"/>
                <a:ea typeface="Arial"/>
                <a:cs typeface="Arial"/>
              </a:defRPr>
            </a:pPr>
            <a:r>
              <a:rPr kumimoji="0" lang="en-US" altLang="zh-CN" sz="1350" b="1" i="0" u="none" strike="noStrike" kern="1200" cap="none" spc="0" normalizeH="0" baseline="0" noProof="0" dirty="0">
                <a:ln>
                  <a:noFill/>
                </a:ln>
                <a:solidFill>
                  <a:srgbClr val="102A43"/>
                </a:solidFill>
                <a:effectLst/>
                <a:uLnTx/>
                <a:uFillTx/>
                <a:latin typeface="Arial"/>
                <a:ea typeface="Arial"/>
                <a:cs typeface="Arial"/>
              </a:rPr>
              <a:t>Cahn–Hilliard</a:t>
            </a:r>
            <a:r>
              <a:rPr kumimoji="0" lang="zh-CN" altLang="en-US" sz="1350" b="1" i="0" u="none" strike="noStrike" kern="1200" cap="none" spc="0" normalizeH="0" baseline="0" noProof="0" dirty="0">
                <a:ln>
                  <a:noFill/>
                </a:ln>
                <a:solidFill>
                  <a:srgbClr val="102A43"/>
                </a:solidFill>
                <a:effectLst/>
                <a:uLnTx/>
                <a:uFillTx/>
                <a:latin typeface="Arial"/>
                <a:ea typeface="Arial"/>
                <a:cs typeface="Arial"/>
              </a:rPr>
              <a:t>：</a:t>
            </a:r>
            <a:r>
              <a:rPr kumimoji="0" lang="en-US" altLang="zh-CN" sz="1350" b="1" i="0" u="none" strike="noStrike" kern="1200" cap="none" spc="0" normalizeH="0" baseline="0" noProof="0" dirty="0">
                <a:ln>
                  <a:noFill/>
                </a:ln>
                <a:solidFill>
                  <a:srgbClr val="102A43"/>
                </a:solidFill>
                <a:effectLst/>
                <a:uLnTx/>
                <a:uFillTx/>
                <a:latin typeface="Arial"/>
                <a:ea typeface="Arial"/>
                <a:cs typeface="Arial"/>
              </a:rPr>
              <a:t>Al </a:t>
            </a:r>
            <a:r>
              <a:rPr kumimoji="0" lang="zh-CN" altLang="en-US" sz="1350" b="1" i="0" u="none" strike="noStrike" kern="1200" cap="none" spc="0" normalizeH="0" baseline="0" noProof="0" dirty="0">
                <a:ln>
                  <a:noFill/>
                </a:ln>
                <a:solidFill>
                  <a:srgbClr val="102A43"/>
                </a:solidFill>
                <a:effectLst/>
                <a:uLnTx/>
                <a:uFillTx/>
                <a:latin typeface="Arial"/>
                <a:ea typeface="Arial"/>
                <a:cs typeface="Arial"/>
              </a:rPr>
              <a:t>浓度场</a:t>
            </a:r>
          </a:p>
        </p:txBody>
      </p:sp>
    </p:spTree>
    <p:extLst>
      <p:ext uri="{BB962C8B-B14F-4D97-AF65-F5344CB8AC3E}">
        <p14:creationId xmlns:p14="http://schemas.microsoft.com/office/powerpoint/2010/main" val="1539653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矩形 24">
            <a:extLst>
              <a:ext uri="{FF2B5EF4-FFF2-40B4-BE49-F238E27FC236}">
                <a16:creationId xmlns:a16="http://schemas.microsoft.com/office/drawing/2014/main" id="{33AAB8B1-D76B-4513-B2C3-0326A5043161}"/>
              </a:ext>
            </a:extLst>
          </p:cNvPr>
          <p:cNvSpPr>
            <a:spLocks noGrp="1"/>
          </p:cNvSpPr>
          <p:nvPr/>
        </p:nvSpPr>
        <p:spPr>
          <a:xfrm>
            <a:off x="0" y="0"/>
            <a:ext cx="114300" cy="6858000"/>
          </a:xfrm>
          <a:prstGeom prst="rect">
            <a:avLst/>
          </a:prstGeom>
          <a:solidFill>
            <a:srgbClr val="1E5AA8"/>
          </a:solidFill>
          <a:ln w="0">
            <a:noFill/>
            <a:prstDash val="solid"/>
          </a:ln>
        </p:spPr>
      </p:sp>
      <p:sp>
        <p:nvSpPr>
          <p:cNvPr id="2" name="矩形 1">
            <a:extLst>
              <a:ext uri="{FF2B5EF4-FFF2-40B4-BE49-F238E27FC236}">
                <a16:creationId xmlns:a16="http://schemas.microsoft.com/office/drawing/2014/main" id="{56E7E701-5047-4363-8D16-9371037163E4}"/>
              </a:ext>
            </a:extLst>
          </p:cNvPr>
          <p:cNvSpPr>
            <a:spLocks noGrp="1"/>
          </p:cNvSpPr>
          <p:nvPr/>
        </p:nvSpPr>
        <p:spPr>
          <a:xfrm>
            <a:off x="609600" y="228600"/>
            <a:ext cx="10839450" cy="70485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300" b="1">
                <a:solidFill>
                  <a:srgbClr val="102A43"/>
                </a:solidFill>
                <a:latin typeface="Arial"/>
                <a:ea typeface="Arial"/>
                <a:cs typeface="Arial"/>
              </a:defRPr>
            </a:pPr>
            <a:r>
              <a:rPr kumimoji="0" sz="3300" b="1" i="0" u="none" strike="noStrike" kern="1200" cap="none" spc="0" normalizeH="0" baseline="0" noProof="0">
                <a:ln>
                  <a:noFill/>
                </a:ln>
                <a:solidFill>
                  <a:srgbClr val="102A43"/>
                </a:solidFill>
                <a:effectLst/>
                <a:uLnTx/>
                <a:uFillTx/>
                <a:latin typeface="Arial"/>
                <a:ea typeface="Arial"/>
                <a:cs typeface="Arial"/>
              </a:rPr>
              <a:t>COMSOL 多物理场耦合与分离式求解流程</a:t>
            </a:r>
          </a:p>
        </p:txBody>
      </p:sp>
      <p:sp>
        <p:nvSpPr>
          <p:cNvPr id="3" name="矩形 2">
            <a:extLst>
              <a:ext uri="{FF2B5EF4-FFF2-40B4-BE49-F238E27FC236}">
                <a16:creationId xmlns:a16="http://schemas.microsoft.com/office/drawing/2014/main" id="{34812C64-614D-4237-B03A-A50D4A4E17BD}"/>
              </a:ext>
            </a:extLst>
          </p:cNvPr>
          <p:cNvSpPr>
            <a:spLocks noGrp="1"/>
          </p:cNvSpPr>
          <p:nvPr/>
        </p:nvSpPr>
        <p:spPr>
          <a:xfrm>
            <a:off x="609600" y="1009650"/>
            <a:ext cx="590550" cy="47625"/>
          </a:xfrm>
          <a:prstGeom prst="rect">
            <a:avLst/>
          </a:prstGeom>
          <a:solidFill>
            <a:srgbClr val="2B8CBE"/>
          </a:solidFill>
          <a:ln w="0">
            <a:noFill/>
            <a:prstDash val="solid"/>
          </a:ln>
        </p:spPr>
      </p:sp>
      <p:sp>
        <p:nvSpPr>
          <p:cNvPr id="5" name="矩形 4">
            <a:extLst>
              <a:ext uri="{FF2B5EF4-FFF2-40B4-BE49-F238E27FC236}">
                <a16:creationId xmlns:a16="http://schemas.microsoft.com/office/drawing/2014/main" id="{BBF93B73-365D-4091-9050-E6340E3EF414}"/>
              </a:ext>
            </a:extLst>
          </p:cNvPr>
          <p:cNvSpPr>
            <a:spLocks noGrp="1"/>
          </p:cNvSpPr>
          <p:nvPr/>
        </p:nvSpPr>
        <p:spPr>
          <a:xfrm>
            <a:off x="11163300" y="6489234"/>
            <a:ext cx="438150" cy="209550"/>
          </a:xfrm>
          <a:prstGeom prst="rect">
            <a:avLst/>
          </a:prstGeom>
          <a:noFill/>
          <a:ln w="0">
            <a:noFill/>
            <a:prstDash val="solid"/>
          </a:ln>
        </p:spPr>
        <p:txBody>
          <a:bodyPr anchor="ctr">
            <a:normAutofit fontScale="81309" lnSpcReduction="20000"/>
          </a:bodyPr>
          <a:lstStyle/>
          <a:p>
            <a:pPr marL="0" marR="0" lvl="0" indent="0" algn="r" defTabSz="914400" rtl="0" eaLnBrk="1" fontAlgn="auto" latinLnBrk="0" hangingPunct="1">
              <a:lnSpc>
                <a:spcPct val="100000"/>
              </a:lnSpc>
              <a:spcBef>
                <a:spcPts val="0"/>
              </a:spcBef>
              <a:spcAft>
                <a:spcPts val="0"/>
              </a:spcAft>
              <a:buClrTx/>
              <a:buSzTx/>
              <a:buFontTx/>
              <a:buNone/>
              <a:tabLst/>
              <a:defRPr sz="1050" b="1">
                <a:solidFill>
                  <a:srgbClr val="1E5AA8"/>
                </a:solidFill>
                <a:latin typeface="Arial"/>
                <a:ea typeface="Arial"/>
                <a:cs typeface="Arial"/>
              </a:defRPr>
            </a:pPr>
            <a:r>
              <a:rPr kumimoji="0" sz="1050" b="1" i="0" u="none" strike="noStrike" kern="1200" cap="none" spc="0" normalizeH="0" baseline="0" noProof="0" dirty="0">
                <a:ln>
                  <a:noFill/>
                </a:ln>
                <a:solidFill>
                  <a:srgbClr val="1E5AA8"/>
                </a:solidFill>
                <a:effectLst/>
                <a:uLnTx/>
                <a:uFillTx/>
                <a:latin typeface="Arial"/>
                <a:ea typeface="Arial"/>
                <a:cs typeface="Arial"/>
              </a:rPr>
              <a:t>0</a:t>
            </a:r>
            <a:r>
              <a:rPr kumimoji="0" lang="en-US" sz="1050" b="1" i="0" u="none" strike="noStrike" kern="1200" cap="none" spc="0" normalizeH="0" baseline="0" noProof="0" dirty="0">
                <a:ln>
                  <a:noFill/>
                </a:ln>
                <a:solidFill>
                  <a:srgbClr val="1E5AA8"/>
                </a:solidFill>
                <a:effectLst/>
                <a:uLnTx/>
                <a:uFillTx/>
                <a:latin typeface="Arial"/>
                <a:ea typeface="Arial"/>
                <a:cs typeface="Arial"/>
              </a:rPr>
              <a:t>5</a:t>
            </a:r>
            <a:endParaRPr kumimoji="0" sz="1050" b="1" i="0" u="none" strike="noStrike" kern="1200" cap="none" spc="0" normalizeH="0" baseline="0" noProof="0" dirty="0">
              <a:ln>
                <a:noFill/>
              </a:ln>
              <a:solidFill>
                <a:srgbClr val="1E5AA8"/>
              </a:solidFill>
              <a:effectLst/>
              <a:uLnTx/>
              <a:uFillTx/>
              <a:latin typeface="Arial"/>
              <a:ea typeface="Arial"/>
              <a:cs typeface="Arial"/>
            </a:endParaRPr>
          </a:p>
        </p:txBody>
      </p:sp>
      <p:pic>
        <p:nvPicPr>
          <p:cNvPr id="30" name="图片 29"/>
          <p:cNvPicPr>
            <a:picLocks noChangeAspect="1"/>
          </p:cNvPicPr>
          <p:nvPr/>
        </p:nvPicPr>
        <p:blipFill>
          <a:blip r:embed="rId3"/>
          <a:stretch/>
        </p:blipFill>
        <p:spPr>
          <a:xfrm>
            <a:off x="552450" y="1424883"/>
            <a:ext cx="4857750" cy="4446384"/>
          </a:xfrm>
          <a:prstGeom prst="rect">
            <a:avLst/>
          </a:prstGeom>
        </p:spPr>
      </p:pic>
      <p:sp>
        <p:nvSpPr>
          <p:cNvPr id="7" name="矩形 6">
            <a:extLst>
              <a:ext uri="{FF2B5EF4-FFF2-40B4-BE49-F238E27FC236}">
                <a16:creationId xmlns:a16="http://schemas.microsoft.com/office/drawing/2014/main" id="{C94E4C88-967B-49EE-98A6-2D2A245C9A3B}"/>
              </a:ext>
            </a:extLst>
          </p:cNvPr>
          <p:cNvSpPr>
            <a:spLocks noGrp="1"/>
          </p:cNvSpPr>
          <p:nvPr/>
        </p:nvSpPr>
        <p:spPr>
          <a:xfrm>
            <a:off x="5829300" y="1352550"/>
            <a:ext cx="2857500" cy="22860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1E5AA8"/>
                </a:solidFill>
                <a:latin typeface="Arial"/>
                <a:ea typeface="Arial"/>
                <a:cs typeface="Arial"/>
              </a:defRPr>
            </a:pPr>
            <a:r>
              <a:rPr kumimoji="0" lang="zh-CN" altLang="en-US" sz="1600" b="1" i="0" u="none" strike="noStrike" kern="1200" cap="none" spc="0" normalizeH="0" baseline="0" noProof="0" dirty="0">
                <a:ln>
                  <a:noFill/>
                </a:ln>
                <a:solidFill>
                  <a:srgbClr val="1E5AA8"/>
                </a:solidFill>
                <a:effectLst/>
                <a:uLnTx/>
                <a:uFillTx/>
                <a:latin typeface="Arial"/>
                <a:ea typeface="Arial"/>
                <a:cs typeface="Arial"/>
              </a:rPr>
              <a:t>接口与物理量</a:t>
            </a:r>
          </a:p>
        </p:txBody>
      </p:sp>
      <p:sp>
        <p:nvSpPr>
          <p:cNvPr id="8" name="矩形 7">
            <a:extLst>
              <a:ext uri="{FF2B5EF4-FFF2-40B4-BE49-F238E27FC236}">
                <a16:creationId xmlns:a16="http://schemas.microsoft.com/office/drawing/2014/main" id="{CB28885C-65E5-4AC9-BB2E-C1D341406C1B}"/>
              </a:ext>
            </a:extLst>
          </p:cNvPr>
          <p:cNvSpPr>
            <a:spLocks noGrp="1"/>
          </p:cNvSpPr>
          <p:nvPr/>
        </p:nvSpPr>
        <p:spPr>
          <a:xfrm>
            <a:off x="5829300" y="1724025"/>
            <a:ext cx="2000250" cy="304800"/>
          </a:xfrm>
          <a:prstGeom prst="rect">
            <a:avLst/>
          </a:prstGeom>
          <a:noFill/>
          <a:ln w="0">
            <a:noFill/>
            <a:prstDash val="solid"/>
          </a:ln>
        </p:spPr>
        <p:txBody>
          <a:bodyPr anchor="ctr">
            <a:normAutofit fontScale="96389"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102A43"/>
                </a:solidFill>
                <a:latin typeface="Arial"/>
                <a:ea typeface="Arial"/>
                <a:cs typeface="Arial"/>
              </a:defRPr>
            </a:pPr>
            <a:r>
              <a:rPr kumimoji="0" sz="1575" b="1" i="0" u="none" strike="noStrike" kern="1200" cap="none" spc="0" normalizeH="0" baseline="0" noProof="0">
                <a:ln>
                  <a:noFill/>
                </a:ln>
                <a:solidFill>
                  <a:srgbClr val="102A43"/>
                </a:solidFill>
                <a:effectLst/>
                <a:uLnTx/>
                <a:uFillTx/>
                <a:latin typeface="Arial"/>
                <a:ea typeface="Arial"/>
                <a:cs typeface="Arial"/>
              </a:rPr>
              <a:t>系数形式 PDE</a:t>
            </a:r>
          </a:p>
        </p:txBody>
      </p:sp>
      <p:sp>
        <p:nvSpPr>
          <p:cNvPr id="9" name="矩形 8">
            <a:extLst>
              <a:ext uri="{FF2B5EF4-FFF2-40B4-BE49-F238E27FC236}">
                <a16:creationId xmlns:a16="http://schemas.microsoft.com/office/drawing/2014/main" id="{53948CC5-97DD-4C11-9DD9-5B271DD2B7BA}"/>
              </a:ext>
            </a:extLst>
          </p:cNvPr>
          <p:cNvSpPr>
            <a:spLocks noGrp="1"/>
          </p:cNvSpPr>
          <p:nvPr/>
        </p:nvSpPr>
        <p:spPr>
          <a:xfrm>
            <a:off x="7991475" y="1724025"/>
            <a:ext cx="3286125" cy="323850"/>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B3A"/>
                </a:solidFill>
                <a:latin typeface="Arial"/>
                <a:ea typeface="Arial"/>
                <a:cs typeface="Arial"/>
              </a:defRPr>
            </a:pPr>
            <a:r>
              <a:rPr kumimoji="0" sz="1500" b="0" i="0" u="none" strike="noStrike" kern="1200" cap="none" spc="0" normalizeH="0" baseline="0" noProof="0">
                <a:ln>
                  <a:noFill/>
                </a:ln>
                <a:solidFill>
                  <a:srgbClr val="172B3A"/>
                </a:solidFill>
                <a:effectLst/>
                <a:uLnTx/>
                <a:uFillTx/>
                <a:latin typeface="Arial"/>
                <a:ea typeface="Arial"/>
                <a:cs typeface="Arial"/>
              </a:rPr>
              <a:t>相场变量与腐蚀界面移动</a:t>
            </a:r>
          </a:p>
        </p:txBody>
      </p:sp>
      <p:sp>
        <p:nvSpPr>
          <p:cNvPr id="10" name="矩形 9">
            <a:extLst>
              <a:ext uri="{FF2B5EF4-FFF2-40B4-BE49-F238E27FC236}">
                <a16:creationId xmlns:a16="http://schemas.microsoft.com/office/drawing/2014/main" id="{A135B802-DCF1-4F74-BEFF-4956BB526067}"/>
              </a:ext>
            </a:extLst>
          </p:cNvPr>
          <p:cNvSpPr>
            <a:spLocks noGrp="1"/>
          </p:cNvSpPr>
          <p:nvPr/>
        </p:nvSpPr>
        <p:spPr>
          <a:xfrm>
            <a:off x="5829300" y="2152650"/>
            <a:ext cx="5429250" cy="19050"/>
          </a:xfrm>
          <a:prstGeom prst="rect">
            <a:avLst/>
          </a:prstGeom>
          <a:solidFill>
            <a:srgbClr val="C9D7E2"/>
          </a:solidFill>
          <a:ln w="0">
            <a:noFill/>
            <a:prstDash val="solid"/>
          </a:ln>
        </p:spPr>
      </p:sp>
      <p:sp>
        <p:nvSpPr>
          <p:cNvPr id="11" name="矩形 10">
            <a:extLst>
              <a:ext uri="{FF2B5EF4-FFF2-40B4-BE49-F238E27FC236}">
                <a16:creationId xmlns:a16="http://schemas.microsoft.com/office/drawing/2014/main" id="{2CF271E9-F72E-4155-8312-4EBCE1AD260B}"/>
              </a:ext>
            </a:extLst>
          </p:cNvPr>
          <p:cNvSpPr>
            <a:spLocks noGrp="1"/>
          </p:cNvSpPr>
          <p:nvPr/>
        </p:nvSpPr>
        <p:spPr>
          <a:xfrm>
            <a:off x="5829300" y="2362200"/>
            <a:ext cx="2000250" cy="304800"/>
          </a:xfrm>
          <a:prstGeom prst="rect">
            <a:avLst/>
          </a:prstGeom>
          <a:noFill/>
          <a:ln w="0">
            <a:noFill/>
            <a:prstDash val="solid"/>
          </a:ln>
        </p:spPr>
        <p:txBody>
          <a:bodyPr anchor="ctr">
            <a:normAutofit fontScale="96389"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102A43"/>
                </a:solidFill>
                <a:latin typeface="Arial"/>
                <a:ea typeface="Arial"/>
                <a:cs typeface="Arial"/>
              </a:defRPr>
            </a:pPr>
            <a:r>
              <a:rPr kumimoji="0" sz="1575" b="1" i="0" u="none" strike="noStrike" kern="1200" cap="none" spc="0" normalizeH="0" baseline="0" noProof="0">
                <a:ln>
                  <a:noFill/>
                </a:ln>
                <a:solidFill>
                  <a:srgbClr val="102A43"/>
                </a:solidFill>
                <a:effectLst/>
                <a:uLnTx/>
                <a:uFillTx/>
                <a:latin typeface="Arial"/>
                <a:ea typeface="Arial"/>
                <a:cs typeface="Arial"/>
              </a:rPr>
              <a:t>二次电流分布</a:t>
            </a:r>
          </a:p>
        </p:txBody>
      </p:sp>
      <p:sp>
        <p:nvSpPr>
          <p:cNvPr id="12" name="矩形 11">
            <a:extLst>
              <a:ext uri="{FF2B5EF4-FFF2-40B4-BE49-F238E27FC236}">
                <a16:creationId xmlns:a16="http://schemas.microsoft.com/office/drawing/2014/main" id="{8FD4A3F3-935E-4E86-8926-270024380D1B}"/>
              </a:ext>
            </a:extLst>
          </p:cNvPr>
          <p:cNvSpPr>
            <a:spLocks noGrp="1"/>
          </p:cNvSpPr>
          <p:nvPr/>
        </p:nvSpPr>
        <p:spPr>
          <a:xfrm>
            <a:off x="7991475" y="2362200"/>
            <a:ext cx="3286125" cy="400050"/>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B3A"/>
                </a:solidFill>
                <a:latin typeface="Arial"/>
                <a:ea typeface="Arial"/>
                <a:cs typeface="Arial"/>
              </a:defRPr>
            </a:pPr>
            <a:r>
              <a:rPr kumimoji="0" sz="1425" b="0" i="0" u="none" strike="noStrike" kern="1200" cap="none" spc="0" normalizeH="0" baseline="0" noProof="0">
                <a:ln>
                  <a:noFill/>
                </a:ln>
                <a:solidFill>
                  <a:srgbClr val="172B3A"/>
                </a:solidFill>
                <a:effectLst/>
                <a:uLnTx/>
                <a:uFillTx/>
                <a:latin typeface="Arial"/>
                <a:ea typeface="Arial"/>
                <a:cs typeface="Arial"/>
              </a:rPr>
              <a:t>电解质电位、电荷守恒与界面电流</a:t>
            </a:r>
          </a:p>
        </p:txBody>
      </p:sp>
      <p:sp>
        <p:nvSpPr>
          <p:cNvPr id="13" name="矩形 12">
            <a:extLst>
              <a:ext uri="{FF2B5EF4-FFF2-40B4-BE49-F238E27FC236}">
                <a16:creationId xmlns:a16="http://schemas.microsoft.com/office/drawing/2014/main" id="{3FCCD73D-B98C-4956-80B0-EB4168E5E57B}"/>
              </a:ext>
            </a:extLst>
          </p:cNvPr>
          <p:cNvSpPr>
            <a:spLocks noGrp="1"/>
          </p:cNvSpPr>
          <p:nvPr/>
        </p:nvSpPr>
        <p:spPr>
          <a:xfrm>
            <a:off x="5829300" y="2847975"/>
            <a:ext cx="5429250" cy="19050"/>
          </a:xfrm>
          <a:prstGeom prst="rect">
            <a:avLst/>
          </a:prstGeom>
          <a:solidFill>
            <a:srgbClr val="C9D7E2"/>
          </a:solidFill>
          <a:ln w="0">
            <a:noFill/>
            <a:prstDash val="solid"/>
          </a:ln>
        </p:spPr>
      </p:sp>
      <p:sp>
        <p:nvSpPr>
          <p:cNvPr id="14" name="矩形 13">
            <a:extLst>
              <a:ext uri="{FF2B5EF4-FFF2-40B4-BE49-F238E27FC236}">
                <a16:creationId xmlns:a16="http://schemas.microsoft.com/office/drawing/2014/main" id="{C1455F89-8A2F-4646-829B-AC3698212235}"/>
              </a:ext>
            </a:extLst>
          </p:cNvPr>
          <p:cNvSpPr>
            <a:spLocks noGrp="1"/>
          </p:cNvSpPr>
          <p:nvPr/>
        </p:nvSpPr>
        <p:spPr>
          <a:xfrm>
            <a:off x="5829300" y="3057525"/>
            <a:ext cx="2000250" cy="304800"/>
          </a:xfrm>
          <a:prstGeom prst="rect">
            <a:avLst/>
          </a:prstGeom>
          <a:noFill/>
          <a:ln w="0">
            <a:noFill/>
            <a:prstDash val="solid"/>
          </a:ln>
        </p:spPr>
        <p:txBody>
          <a:bodyPr anchor="ctr">
            <a:normAutofit fontScale="96389"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102A43"/>
                </a:solidFill>
                <a:latin typeface="Arial"/>
                <a:ea typeface="Arial"/>
                <a:cs typeface="Arial"/>
              </a:defRPr>
            </a:pPr>
            <a:r>
              <a:rPr kumimoji="0" sz="1575" b="1" i="0" u="none" strike="noStrike" kern="1200" cap="none" spc="0" normalizeH="0" baseline="0" noProof="0">
                <a:ln>
                  <a:noFill/>
                </a:ln>
                <a:solidFill>
                  <a:srgbClr val="102A43"/>
                </a:solidFill>
                <a:effectLst/>
                <a:uLnTx/>
                <a:uFillTx/>
                <a:latin typeface="Arial"/>
                <a:ea typeface="Arial"/>
                <a:cs typeface="Arial"/>
              </a:rPr>
              <a:t>稀物质传递</a:t>
            </a:r>
          </a:p>
        </p:txBody>
      </p:sp>
      <p:sp>
        <p:nvSpPr>
          <p:cNvPr id="15" name="矩形 14">
            <a:extLst>
              <a:ext uri="{FF2B5EF4-FFF2-40B4-BE49-F238E27FC236}">
                <a16:creationId xmlns:a16="http://schemas.microsoft.com/office/drawing/2014/main" id="{D55D5819-F193-4959-A26D-DE615EAD2A64}"/>
              </a:ext>
            </a:extLst>
          </p:cNvPr>
          <p:cNvSpPr>
            <a:spLocks noGrp="1"/>
          </p:cNvSpPr>
          <p:nvPr/>
        </p:nvSpPr>
        <p:spPr>
          <a:xfrm>
            <a:off x="7991475" y="3057525"/>
            <a:ext cx="3286125" cy="428625"/>
          </a:xfrm>
          <a:prstGeom prst="rect">
            <a:avLst/>
          </a:prstGeom>
          <a:noFill/>
          <a:ln w="0">
            <a:noFill/>
            <a:prstDash val="solid"/>
          </a:ln>
        </p:spPr>
        <p:txBody>
          <a:bodyPr anchor="t">
            <a:normAutofit fontScale="88803"/>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B3A"/>
                </a:solidFill>
                <a:latin typeface="Arial"/>
                <a:ea typeface="Arial"/>
                <a:cs typeface="Arial"/>
              </a:defRPr>
            </a:pPr>
            <a:r>
              <a:rPr kumimoji="0" sz="1425" b="0" i="0" u="none" strike="noStrike" kern="1200" cap="none" spc="0" normalizeH="0" baseline="0" noProof="0">
                <a:ln>
                  <a:noFill/>
                </a:ln>
                <a:solidFill>
                  <a:srgbClr val="172B3A"/>
                </a:solidFill>
                <a:effectLst/>
                <a:uLnTx/>
                <a:uFillTx/>
                <a:latin typeface="Arial"/>
                <a:ea typeface="Arial"/>
                <a:cs typeface="Arial"/>
              </a:rPr>
              <a:t>Nernst–Planck 扩散、电迁移及反应源项</a:t>
            </a:r>
          </a:p>
        </p:txBody>
      </p:sp>
      <p:sp>
        <p:nvSpPr>
          <p:cNvPr id="16" name="矩形 15">
            <a:extLst>
              <a:ext uri="{FF2B5EF4-FFF2-40B4-BE49-F238E27FC236}">
                <a16:creationId xmlns:a16="http://schemas.microsoft.com/office/drawing/2014/main" id="{2721A4E3-5DF5-4A62-A467-F2AD0857E2B1}"/>
              </a:ext>
            </a:extLst>
          </p:cNvPr>
          <p:cNvSpPr>
            <a:spLocks noGrp="1"/>
          </p:cNvSpPr>
          <p:nvPr/>
        </p:nvSpPr>
        <p:spPr>
          <a:xfrm>
            <a:off x="5829300" y="3581400"/>
            <a:ext cx="5429250" cy="19050"/>
          </a:xfrm>
          <a:prstGeom prst="rect">
            <a:avLst/>
          </a:prstGeom>
          <a:solidFill>
            <a:srgbClr val="C9D7E2"/>
          </a:solidFill>
          <a:ln w="0">
            <a:noFill/>
            <a:prstDash val="solid"/>
          </a:ln>
        </p:spPr>
      </p:sp>
      <p:sp>
        <p:nvSpPr>
          <p:cNvPr id="17" name="矩形 16">
            <a:extLst>
              <a:ext uri="{FF2B5EF4-FFF2-40B4-BE49-F238E27FC236}">
                <a16:creationId xmlns:a16="http://schemas.microsoft.com/office/drawing/2014/main" id="{731680E8-DA80-4E15-AF32-2AC5D0BC8248}"/>
              </a:ext>
            </a:extLst>
          </p:cNvPr>
          <p:cNvSpPr>
            <a:spLocks noGrp="1"/>
          </p:cNvSpPr>
          <p:nvPr/>
        </p:nvSpPr>
        <p:spPr>
          <a:xfrm>
            <a:off x="5829300" y="3790950"/>
            <a:ext cx="2000250" cy="304800"/>
          </a:xfrm>
          <a:prstGeom prst="rect">
            <a:avLst/>
          </a:prstGeom>
          <a:noFill/>
          <a:ln w="0">
            <a:noFill/>
            <a:prstDash val="solid"/>
          </a:ln>
        </p:spPr>
        <p:txBody>
          <a:bodyPr anchor="ctr">
            <a:normAutofit fontScale="96389"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102A43"/>
                </a:solidFill>
                <a:latin typeface="Arial"/>
                <a:ea typeface="Arial"/>
                <a:cs typeface="Arial"/>
              </a:defRPr>
            </a:pPr>
            <a:r>
              <a:rPr kumimoji="0" sz="1575" b="1" i="0" u="none" strike="noStrike" kern="1200" cap="none" spc="0" normalizeH="0" baseline="0" noProof="0">
                <a:ln>
                  <a:noFill/>
                </a:ln>
                <a:solidFill>
                  <a:srgbClr val="102A43"/>
                </a:solidFill>
                <a:effectLst/>
                <a:uLnTx/>
                <a:uFillTx/>
                <a:latin typeface="Arial"/>
                <a:ea typeface="Arial"/>
                <a:cs typeface="Arial"/>
              </a:rPr>
              <a:t>均相反应</a:t>
            </a:r>
          </a:p>
        </p:txBody>
      </p:sp>
      <p:sp>
        <p:nvSpPr>
          <p:cNvPr id="18" name="矩形 17">
            <a:extLst>
              <a:ext uri="{FF2B5EF4-FFF2-40B4-BE49-F238E27FC236}">
                <a16:creationId xmlns:a16="http://schemas.microsoft.com/office/drawing/2014/main" id="{9442A0B4-8A31-4E4B-9BBE-CCF6FADF2680}"/>
              </a:ext>
            </a:extLst>
          </p:cNvPr>
          <p:cNvSpPr>
            <a:spLocks noGrp="1"/>
          </p:cNvSpPr>
          <p:nvPr/>
        </p:nvSpPr>
        <p:spPr>
          <a:xfrm>
            <a:off x="7991475" y="3790950"/>
            <a:ext cx="3286125" cy="361950"/>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B3A"/>
                </a:solidFill>
                <a:latin typeface="Arial"/>
                <a:ea typeface="Arial"/>
                <a:cs typeface="Arial"/>
              </a:defRPr>
            </a:pPr>
            <a:r>
              <a:rPr kumimoji="0" sz="1425" b="0" i="0" u="none" strike="noStrike" kern="1200" cap="none" spc="0" normalizeH="0" baseline="0" noProof="0" dirty="0">
                <a:ln>
                  <a:noFill/>
                </a:ln>
                <a:solidFill>
                  <a:srgbClr val="172B3A"/>
                </a:solidFill>
                <a:effectLst/>
                <a:uLnTx/>
                <a:uFillTx/>
                <a:latin typeface="Arial"/>
                <a:ea typeface="Arial"/>
                <a:cs typeface="Arial"/>
              </a:rPr>
              <a:t>Al</a:t>
            </a:r>
            <a:r>
              <a:rPr kumimoji="0" lang="en-US" altLang="zh-CN" sz="1425" b="0" i="0" u="none" strike="noStrike" kern="1200" cap="none" spc="0" normalizeH="0" baseline="30000" noProof="0" dirty="0">
                <a:ln>
                  <a:noFill/>
                </a:ln>
                <a:solidFill>
                  <a:srgbClr val="172B3A"/>
                </a:solidFill>
                <a:effectLst/>
                <a:uLnTx/>
                <a:uFillTx/>
                <a:latin typeface="Arial"/>
                <a:ea typeface="Arial"/>
                <a:cs typeface="Arial"/>
              </a:rPr>
              <a:t>3+</a:t>
            </a:r>
            <a:r>
              <a:rPr kumimoji="0" sz="1425" b="0" i="0" u="none" strike="noStrike" kern="1200" cap="none" spc="0" normalizeH="0" baseline="0" noProof="0" dirty="0">
                <a:ln>
                  <a:noFill/>
                </a:ln>
                <a:solidFill>
                  <a:srgbClr val="172B3A"/>
                </a:solidFill>
                <a:effectLst/>
                <a:uLnTx/>
                <a:uFillTx/>
                <a:latin typeface="Arial"/>
                <a:ea typeface="Arial"/>
                <a:cs typeface="Arial"/>
              </a:rPr>
              <a:t>水解、硼酸水解和水电离</a:t>
            </a:r>
          </a:p>
        </p:txBody>
      </p:sp>
      <p:sp>
        <p:nvSpPr>
          <p:cNvPr id="19" name="矩形: 圆角 18">
            <a:extLst>
              <a:ext uri="{FF2B5EF4-FFF2-40B4-BE49-F238E27FC236}">
                <a16:creationId xmlns:a16="http://schemas.microsoft.com/office/drawing/2014/main" id="{4F688E45-7FE3-4C5D-BC1B-DED5FAE9259E}"/>
              </a:ext>
            </a:extLst>
          </p:cNvPr>
          <p:cNvSpPr>
            <a:spLocks noGrp="1"/>
          </p:cNvSpPr>
          <p:nvPr/>
        </p:nvSpPr>
        <p:spPr>
          <a:xfrm>
            <a:off x="5810250" y="4391025"/>
            <a:ext cx="5505450" cy="1381125"/>
          </a:xfrm>
          <a:prstGeom prst="roundRect">
            <a:avLst>
              <a:gd name="adj" fmla="val 5517"/>
            </a:avLst>
          </a:prstGeom>
          <a:solidFill>
            <a:srgbClr val="EAF2F8"/>
          </a:solidFill>
          <a:ln w="0">
            <a:noFill/>
            <a:prstDash val="solid"/>
          </a:ln>
        </p:spPr>
      </p:sp>
      <p:sp>
        <p:nvSpPr>
          <p:cNvPr id="20" name="矩形 19">
            <a:extLst>
              <a:ext uri="{FF2B5EF4-FFF2-40B4-BE49-F238E27FC236}">
                <a16:creationId xmlns:a16="http://schemas.microsoft.com/office/drawing/2014/main" id="{33A9970A-09CE-4EB8-8666-532F8605FE29}"/>
              </a:ext>
            </a:extLst>
          </p:cNvPr>
          <p:cNvSpPr>
            <a:spLocks noGrp="1"/>
          </p:cNvSpPr>
          <p:nvPr/>
        </p:nvSpPr>
        <p:spPr>
          <a:xfrm>
            <a:off x="6019800" y="4543425"/>
            <a:ext cx="3905250" cy="22860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1E5AA8"/>
                </a:solidFill>
                <a:latin typeface="Arial"/>
                <a:ea typeface="Arial"/>
                <a:cs typeface="Arial"/>
              </a:defRPr>
            </a:pPr>
            <a:r>
              <a:rPr kumimoji="0" lang="zh-CN" altLang="en-US" sz="1600" b="1" i="0" u="none" strike="noStrike" kern="1200" cap="none" spc="0" normalizeH="0" baseline="0" noProof="0" dirty="0">
                <a:ln>
                  <a:noFill/>
                </a:ln>
                <a:solidFill>
                  <a:srgbClr val="1E5AA8"/>
                </a:solidFill>
                <a:effectLst/>
                <a:uLnTx/>
                <a:uFillTx/>
                <a:latin typeface="Arial"/>
                <a:ea typeface="Arial"/>
                <a:cs typeface="Arial"/>
              </a:rPr>
              <a:t>每个时间步的迭代顺序</a:t>
            </a:r>
          </a:p>
        </p:txBody>
      </p:sp>
      <p:sp>
        <p:nvSpPr>
          <p:cNvPr id="21" name="矩形 20">
            <a:extLst>
              <a:ext uri="{FF2B5EF4-FFF2-40B4-BE49-F238E27FC236}">
                <a16:creationId xmlns:a16="http://schemas.microsoft.com/office/drawing/2014/main" id="{95D3897F-A74E-491C-9580-993A9F9DC471}"/>
              </a:ext>
            </a:extLst>
          </p:cNvPr>
          <p:cNvSpPr>
            <a:spLocks noGrp="1"/>
          </p:cNvSpPr>
          <p:nvPr/>
        </p:nvSpPr>
        <p:spPr>
          <a:xfrm>
            <a:off x="6019800" y="4943475"/>
            <a:ext cx="1504950" cy="285750"/>
          </a:xfrm>
          <a:prstGeom prst="rect">
            <a:avLst/>
          </a:prstGeom>
          <a:noFill/>
          <a:ln w="0">
            <a:noFill/>
            <a:prstDash val="solid"/>
          </a:ln>
        </p:spPr>
        <p:txBody>
          <a:bodyPr anchor="ctr">
            <a:normAutofit fontScale="89474"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102A43"/>
                </a:solidFill>
                <a:latin typeface="Arial"/>
                <a:ea typeface="Arial"/>
                <a:cs typeface="Arial"/>
              </a:defRPr>
            </a:pPr>
            <a:r>
              <a:rPr kumimoji="0" sz="1425" b="1" i="0" u="none" strike="noStrike" kern="1200" cap="none" spc="0" normalizeH="0" baseline="0" noProof="0">
                <a:ln>
                  <a:noFill/>
                </a:ln>
                <a:solidFill>
                  <a:srgbClr val="102A43"/>
                </a:solidFill>
                <a:effectLst/>
                <a:uLnTx/>
                <a:uFillTx/>
                <a:latin typeface="Arial"/>
                <a:ea typeface="Arial"/>
                <a:cs typeface="Arial"/>
              </a:rPr>
              <a:t>电解质电位</a:t>
            </a:r>
          </a:p>
        </p:txBody>
      </p:sp>
      <p:sp>
        <p:nvSpPr>
          <p:cNvPr id="22" name="矩形 21">
            <a:extLst>
              <a:ext uri="{FF2B5EF4-FFF2-40B4-BE49-F238E27FC236}">
                <a16:creationId xmlns:a16="http://schemas.microsoft.com/office/drawing/2014/main" id="{55A58586-CCA5-419F-856E-AE04C877CDFD}"/>
              </a:ext>
            </a:extLst>
          </p:cNvPr>
          <p:cNvSpPr>
            <a:spLocks noGrp="1"/>
          </p:cNvSpPr>
          <p:nvPr/>
        </p:nvSpPr>
        <p:spPr>
          <a:xfrm>
            <a:off x="7620000" y="4943475"/>
            <a:ext cx="1285875" cy="285750"/>
          </a:xfrm>
          <a:prstGeom prst="rect">
            <a:avLst/>
          </a:prstGeom>
          <a:noFill/>
          <a:ln w="0">
            <a:noFill/>
            <a:prstDash val="solid"/>
          </a:ln>
        </p:spPr>
        <p:txBody>
          <a:bodyPr anchor="ctr">
            <a:normAutofit fontScale="89474"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102A43"/>
                </a:solidFill>
                <a:latin typeface="Arial"/>
                <a:ea typeface="Arial"/>
                <a:cs typeface="Arial"/>
              </a:defRPr>
            </a:pPr>
            <a:r>
              <a:rPr kumimoji="0" sz="1425" b="1" i="0" u="none" strike="noStrike" kern="1200" cap="none" spc="0" normalizeH="0" baseline="0" noProof="0">
                <a:ln>
                  <a:noFill/>
                </a:ln>
                <a:solidFill>
                  <a:srgbClr val="102A43"/>
                </a:solidFill>
                <a:effectLst/>
                <a:uLnTx/>
                <a:uFillTx/>
                <a:latin typeface="Arial"/>
                <a:ea typeface="Arial"/>
                <a:cs typeface="Arial"/>
              </a:rPr>
              <a:t>相场界面</a:t>
            </a:r>
          </a:p>
        </p:txBody>
      </p:sp>
      <p:sp>
        <p:nvSpPr>
          <p:cNvPr id="23" name="矩形 22">
            <a:extLst>
              <a:ext uri="{FF2B5EF4-FFF2-40B4-BE49-F238E27FC236}">
                <a16:creationId xmlns:a16="http://schemas.microsoft.com/office/drawing/2014/main" id="{CB04891E-7812-40D0-9674-3786BB3F4451}"/>
              </a:ext>
            </a:extLst>
          </p:cNvPr>
          <p:cNvSpPr>
            <a:spLocks noGrp="1"/>
          </p:cNvSpPr>
          <p:nvPr/>
        </p:nvSpPr>
        <p:spPr>
          <a:xfrm>
            <a:off x="9010650" y="4943475"/>
            <a:ext cx="1285875" cy="285750"/>
          </a:xfrm>
          <a:prstGeom prst="rect">
            <a:avLst/>
          </a:prstGeom>
          <a:noFill/>
          <a:ln w="0">
            <a:noFill/>
            <a:prstDash val="solid"/>
          </a:ln>
        </p:spPr>
        <p:txBody>
          <a:bodyPr anchor="ctr">
            <a:normAutofit fontScale="89474"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102A43"/>
                </a:solidFill>
                <a:latin typeface="Arial"/>
                <a:ea typeface="Arial"/>
                <a:cs typeface="Arial"/>
              </a:defRPr>
            </a:pPr>
            <a:r>
              <a:rPr kumimoji="0" sz="1425" b="1" i="0" u="none" strike="noStrike" kern="1200" cap="none" spc="0" normalizeH="0" baseline="0" noProof="0">
                <a:ln>
                  <a:noFill/>
                </a:ln>
                <a:solidFill>
                  <a:srgbClr val="102A43"/>
                </a:solidFill>
                <a:effectLst/>
                <a:uLnTx/>
                <a:uFillTx/>
                <a:latin typeface="Arial"/>
                <a:ea typeface="Arial"/>
                <a:cs typeface="Arial"/>
              </a:rPr>
              <a:t>离子浓度</a:t>
            </a:r>
          </a:p>
        </p:txBody>
      </p:sp>
      <p:sp>
        <p:nvSpPr>
          <p:cNvPr id="24" name="矩形 23">
            <a:extLst>
              <a:ext uri="{FF2B5EF4-FFF2-40B4-BE49-F238E27FC236}">
                <a16:creationId xmlns:a16="http://schemas.microsoft.com/office/drawing/2014/main" id="{806349B5-8F03-4B1A-B7DD-65A57501CCAF}"/>
              </a:ext>
            </a:extLst>
          </p:cNvPr>
          <p:cNvSpPr>
            <a:spLocks noGrp="1"/>
          </p:cNvSpPr>
          <p:nvPr/>
        </p:nvSpPr>
        <p:spPr>
          <a:xfrm>
            <a:off x="6019800" y="5324475"/>
            <a:ext cx="4762500" cy="266700"/>
          </a:xfrm>
          <a:prstGeom prst="rect">
            <a:avLst/>
          </a:prstGeom>
          <a:noFill/>
          <a:ln w="0">
            <a:noFill/>
            <a:prstDash val="solid"/>
          </a:ln>
        </p:spPr>
        <p:txBody>
          <a:bodyPr anchor="ctr">
            <a:normAutofit fontScale="85185"/>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B3A"/>
                </a:solidFill>
                <a:latin typeface="Arial"/>
                <a:ea typeface="Arial"/>
                <a:cs typeface="Arial"/>
              </a:defRPr>
            </a:pPr>
            <a:r>
              <a:rPr kumimoji="0" sz="1350" b="0" i="0" u="none" strike="noStrike" kern="1200" cap="none" spc="0" normalizeH="0" baseline="0" noProof="0">
                <a:ln>
                  <a:noFill/>
                </a:ln>
                <a:solidFill>
                  <a:srgbClr val="172B3A"/>
                </a:solidFill>
                <a:effectLst/>
                <a:uLnTx/>
                <a:uFillTx/>
                <a:latin typeface="Arial"/>
                <a:ea typeface="Arial"/>
                <a:cs typeface="Arial"/>
              </a:rPr>
              <a:t>各场轮流更新，直至整体收敛</a:t>
            </a:r>
          </a:p>
        </p:txBody>
      </p:sp>
    </p:spTree>
    <p:extLst>
      <p:ext uri="{BB962C8B-B14F-4D97-AF65-F5344CB8AC3E}">
        <p14:creationId xmlns:p14="http://schemas.microsoft.com/office/powerpoint/2010/main" val="1888980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391A4837-8758-4AFD-B63F-7952E7D1D168}"/>
              </a:ext>
            </a:extLst>
          </p:cNvPr>
          <p:cNvSpPr>
            <a:spLocks noGrp="1"/>
          </p:cNvSpPr>
          <p:nvPr/>
        </p:nvSpPr>
        <p:spPr>
          <a:xfrm>
            <a:off x="0" y="0"/>
            <a:ext cx="114300" cy="6858000"/>
          </a:xfrm>
          <a:prstGeom prst="rect">
            <a:avLst/>
          </a:prstGeom>
          <a:solidFill>
            <a:srgbClr val="1E5AA8"/>
          </a:solidFill>
          <a:ln w="0">
            <a:noFill/>
            <a:prstDash val="solid"/>
          </a:ln>
        </p:spPr>
      </p:sp>
      <p:sp>
        <p:nvSpPr>
          <p:cNvPr id="2" name="矩形 1">
            <a:extLst>
              <a:ext uri="{FF2B5EF4-FFF2-40B4-BE49-F238E27FC236}">
                <a16:creationId xmlns:a16="http://schemas.microsoft.com/office/drawing/2014/main" id="{397814FE-2390-473C-B178-2BAF44464C60}"/>
              </a:ext>
            </a:extLst>
          </p:cNvPr>
          <p:cNvSpPr>
            <a:spLocks noGrp="1"/>
          </p:cNvSpPr>
          <p:nvPr/>
        </p:nvSpPr>
        <p:spPr>
          <a:xfrm>
            <a:off x="609600" y="228600"/>
            <a:ext cx="10839450" cy="70485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300" b="1">
                <a:solidFill>
                  <a:srgbClr val="102A43"/>
                </a:solidFill>
                <a:latin typeface="Arial"/>
                <a:ea typeface="Arial"/>
                <a:cs typeface="Arial"/>
              </a:defRPr>
            </a:pPr>
            <a:r>
              <a:rPr kumimoji="0" sz="3300" b="1" i="0" u="none" strike="noStrike" kern="1200" cap="none" spc="0" normalizeH="0" baseline="0" noProof="0">
                <a:ln>
                  <a:noFill/>
                </a:ln>
                <a:solidFill>
                  <a:srgbClr val="102A43"/>
                </a:solidFill>
                <a:effectLst/>
                <a:uLnTx/>
                <a:uFillTx/>
                <a:latin typeface="Arial"/>
                <a:ea typeface="Arial"/>
                <a:cs typeface="Arial"/>
              </a:rPr>
              <a:t>极化曲线与动力学插值构成模型边界输入</a:t>
            </a:r>
          </a:p>
        </p:txBody>
      </p:sp>
      <p:sp>
        <p:nvSpPr>
          <p:cNvPr id="3" name="矩形 2">
            <a:extLst>
              <a:ext uri="{FF2B5EF4-FFF2-40B4-BE49-F238E27FC236}">
                <a16:creationId xmlns:a16="http://schemas.microsoft.com/office/drawing/2014/main" id="{2056389C-A1EF-4C2B-AC91-6C580E10E9BA}"/>
              </a:ext>
            </a:extLst>
          </p:cNvPr>
          <p:cNvSpPr>
            <a:spLocks noGrp="1"/>
          </p:cNvSpPr>
          <p:nvPr/>
        </p:nvSpPr>
        <p:spPr>
          <a:xfrm>
            <a:off x="609600" y="1009650"/>
            <a:ext cx="590550" cy="47625"/>
          </a:xfrm>
          <a:prstGeom prst="rect">
            <a:avLst/>
          </a:prstGeom>
          <a:solidFill>
            <a:srgbClr val="2B8CBE"/>
          </a:solidFill>
          <a:ln w="0">
            <a:noFill/>
            <a:prstDash val="solid"/>
          </a:ln>
        </p:spPr>
      </p:sp>
      <p:sp>
        <p:nvSpPr>
          <p:cNvPr id="5" name="矩形 4">
            <a:extLst>
              <a:ext uri="{FF2B5EF4-FFF2-40B4-BE49-F238E27FC236}">
                <a16:creationId xmlns:a16="http://schemas.microsoft.com/office/drawing/2014/main" id="{61473319-3421-4A58-9078-FA0E4668C4FA}"/>
              </a:ext>
            </a:extLst>
          </p:cNvPr>
          <p:cNvSpPr>
            <a:spLocks noGrp="1"/>
          </p:cNvSpPr>
          <p:nvPr/>
        </p:nvSpPr>
        <p:spPr>
          <a:xfrm>
            <a:off x="11163300" y="6438900"/>
            <a:ext cx="438150" cy="209550"/>
          </a:xfrm>
          <a:prstGeom prst="rect">
            <a:avLst/>
          </a:prstGeom>
          <a:noFill/>
          <a:ln w="0">
            <a:noFill/>
            <a:prstDash val="solid"/>
          </a:ln>
        </p:spPr>
        <p:txBody>
          <a:bodyPr anchor="ctr">
            <a:normAutofit fontScale="81309" lnSpcReduction="20000"/>
          </a:bodyPr>
          <a:lstStyle/>
          <a:p>
            <a:pPr marL="0" marR="0" lvl="0" indent="0" algn="r" defTabSz="914400" rtl="0" eaLnBrk="1" fontAlgn="auto" latinLnBrk="0" hangingPunct="1">
              <a:lnSpc>
                <a:spcPct val="100000"/>
              </a:lnSpc>
              <a:spcBef>
                <a:spcPts val="0"/>
              </a:spcBef>
              <a:spcAft>
                <a:spcPts val="0"/>
              </a:spcAft>
              <a:buClrTx/>
              <a:buSzTx/>
              <a:buFontTx/>
              <a:buNone/>
              <a:tabLst/>
              <a:defRPr sz="1050" b="1">
                <a:solidFill>
                  <a:srgbClr val="1E5AA8"/>
                </a:solidFill>
                <a:latin typeface="Arial"/>
                <a:ea typeface="Arial"/>
                <a:cs typeface="Arial"/>
              </a:defRPr>
            </a:pPr>
            <a:r>
              <a:rPr kumimoji="0" sz="1050" b="1" i="0" u="none" strike="noStrike" kern="1200" cap="none" spc="0" normalizeH="0" baseline="0" noProof="0" dirty="0">
                <a:ln>
                  <a:noFill/>
                </a:ln>
                <a:solidFill>
                  <a:srgbClr val="1E5AA8"/>
                </a:solidFill>
                <a:effectLst/>
                <a:uLnTx/>
                <a:uFillTx/>
                <a:latin typeface="Arial"/>
                <a:ea typeface="Arial"/>
                <a:cs typeface="Arial"/>
              </a:rPr>
              <a:t>0</a:t>
            </a:r>
            <a:r>
              <a:rPr kumimoji="0" lang="en-US" sz="1050" b="1" i="0" u="none" strike="noStrike" kern="1200" cap="none" spc="0" normalizeH="0" baseline="0" noProof="0" dirty="0">
                <a:ln>
                  <a:noFill/>
                </a:ln>
                <a:solidFill>
                  <a:srgbClr val="1E5AA8"/>
                </a:solidFill>
                <a:effectLst/>
                <a:uLnTx/>
                <a:uFillTx/>
                <a:latin typeface="Arial"/>
                <a:ea typeface="Arial"/>
                <a:cs typeface="Arial"/>
              </a:rPr>
              <a:t>6</a:t>
            </a:r>
            <a:endParaRPr kumimoji="0" sz="1050" b="1" i="0" u="none" strike="noStrike" kern="1200" cap="none" spc="0" normalizeH="0" baseline="0" noProof="0" dirty="0">
              <a:ln>
                <a:noFill/>
              </a:ln>
              <a:solidFill>
                <a:srgbClr val="1E5AA8"/>
              </a:solidFill>
              <a:effectLst/>
              <a:uLnTx/>
              <a:uFillTx/>
              <a:latin typeface="Arial"/>
              <a:ea typeface="Arial"/>
              <a:cs typeface="Arial"/>
            </a:endParaRPr>
          </a:p>
        </p:txBody>
      </p:sp>
      <p:sp>
        <p:nvSpPr>
          <p:cNvPr id="6" name="矩形 5">
            <a:extLst>
              <a:ext uri="{FF2B5EF4-FFF2-40B4-BE49-F238E27FC236}">
                <a16:creationId xmlns:a16="http://schemas.microsoft.com/office/drawing/2014/main" id="{56D14D67-493F-46FE-ABE1-D17A0CFA0459}"/>
              </a:ext>
            </a:extLst>
          </p:cNvPr>
          <p:cNvSpPr>
            <a:spLocks noGrp="1"/>
          </p:cNvSpPr>
          <p:nvPr/>
        </p:nvSpPr>
        <p:spPr>
          <a:xfrm>
            <a:off x="742950" y="1219200"/>
            <a:ext cx="4095750" cy="22860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1E5AA8"/>
                </a:solidFill>
                <a:latin typeface="Arial"/>
                <a:ea typeface="Arial"/>
                <a:cs typeface="Arial"/>
              </a:defRPr>
            </a:pPr>
            <a:r>
              <a:rPr kumimoji="0" lang="zh-CN" altLang="en-US" sz="1600" b="1" i="0" u="none" strike="noStrike" kern="1200" cap="none" spc="0" normalizeH="0" baseline="0" noProof="0" dirty="0">
                <a:ln>
                  <a:noFill/>
                </a:ln>
                <a:solidFill>
                  <a:srgbClr val="1E5AA8"/>
                </a:solidFill>
                <a:effectLst/>
                <a:uLnTx/>
                <a:uFillTx/>
                <a:latin typeface="Arial"/>
                <a:ea typeface="Arial"/>
                <a:cs typeface="Arial"/>
              </a:rPr>
              <a:t>三类表面极化响应</a:t>
            </a:r>
          </a:p>
        </p:txBody>
      </p:sp>
      <p:sp>
        <p:nvSpPr>
          <p:cNvPr id="7" name="矩形 6">
            <a:extLst>
              <a:ext uri="{FF2B5EF4-FFF2-40B4-BE49-F238E27FC236}">
                <a16:creationId xmlns:a16="http://schemas.microsoft.com/office/drawing/2014/main" id="{C633D69D-11D9-41C0-8506-EA5A757A6F05}"/>
              </a:ext>
            </a:extLst>
          </p:cNvPr>
          <p:cNvSpPr>
            <a:spLocks noGrp="1"/>
          </p:cNvSpPr>
          <p:nvPr/>
        </p:nvSpPr>
        <p:spPr>
          <a:xfrm>
            <a:off x="6362700" y="1219200"/>
            <a:ext cx="4762500" cy="22860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1E5AA8"/>
                </a:solidFill>
                <a:latin typeface="Arial"/>
                <a:ea typeface="Arial"/>
                <a:cs typeface="Arial"/>
              </a:defRPr>
            </a:pPr>
            <a:r>
              <a:rPr kumimoji="0" lang="zh-CN" altLang="en-US" sz="1600" b="1" i="0" u="none" strike="noStrike" kern="1200" cap="none" spc="0" normalizeH="0" baseline="0" noProof="0" dirty="0">
                <a:ln>
                  <a:noFill/>
                </a:ln>
                <a:solidFill>
                  <a:srgbClr val="1E5AA8"/>
                </a:solidFill>
                <a:effectLst/>
                <a:uLnTx/>
                <a:uFillTx/>
                <a:latin typeface="Arial"/>
                <a:ea typeface="Arial"/>
                <a:cs typeface="Arial"/>
              </a:rPr>
              <a:t>随 </a:t>
            </a:r>
            <a:r>
              <a:rPr kumimoji="0" lang="en-US" altLang="zh-CN" sz="1600" b="1" i="0" u="none" strike="noStrike" kern="1200" cap="none" spc="0" normalizeH="0" baseline="0" noProof="0" dirty="0">
                <a:ln>
                  <a:noFill/>
                </a:ln>
                <a:solidFill>
                  <a:srgbClr val="1E5AA8"/>
                </a:solidFill>
                <a:effectLst/>
                <a:uLnTx/>
                <a:uFillTx/>
                <a:latin typeface="Arial"/>
                <a:ea typeface="Arial"/>
                <a:cs typeface="Arial"/>
              </a:rPr>
              <a:t>pH </a:t>
            </a:r>
            <a:r>
              <a:rPr kumimoji="0" lang="zh-CN" altLang="en-US" sz="1600" b="1" i="0" u="none" strike="noStrike" kern="1200" cap="none" spc="0" normalizeH="0" baseline="0" noProof="0" dirty="0">
                <a:ln>
                  <a:noFill/>
                </a:ln>
                <a:solidFill>
                  <a:srgbClr val="1E5AA8"/>
                </a:solidFill>
                <a:effectLst/>
                <a:uLnTx/>
                <a:uFillTx/>
                <a:latin typeface="Arial"/>
                <a:ea typeface="Arial"/>
                <a:cs typeface="Arial"/>
              </a:rPr>
              <a:t>与氧浓度变化的动力学数据</a:t>
            </a:r>
          </a:p>
        </p:txBody>
      </p:sp>
      <p:pic>
        <p:nvPicPr>
          <p:cNvPr id="20" name="图片 19"/>
          <p:cNvPicPr>
            <a:picLocks noChangeAspect="1"/>
          </p:cNvPicPr>
          <p:nvPr/>
        </p:nvPicPr>
        <p:blipFill>
          <a:blip r:embed="rId3"/>
          <a:stretch/>
        </p:blipFill>
        <p:spPr>
          <a:xfrm>
            <a:off x="957193" y="1495425"/>
            <a:ext cx="4600713" cy="3714750"/>
          </a:xfrm>
          <a:prstGeom prst="rect">
            <a:avLst/>
          </a:prstGeom>
        </p:spPr>
      </p:pic>
      <p:pic>
        <p:nvPicPr>
          <p:cNvPr id="21" name="图片 20"/>
          <p:cNvPicPr>
            <a:picLocks noChangeAspect="1"/>
          </p:cNvPicPr>
          <p:nvPr/>
        </p:nvPicPr>
        <p:blipFill>
          <a:blip r:embed="rId4"/>
          <a:stretch/>
        </p:blipFill>
        <p:spPr>
          <a:xfrm>
            <a:off x="6386388" y="1495425"/>
            <a:ext cx="4943725" cy="3714750"/>
          </a:xfrm>
          <a:prstGeom prst="rect">
            <a:avLst/>
          </a:prstGeom>
        </p:spPr>
      </p:pic>
      <p:sp>
        <p:nvSpPr>
          <p:cNvPr id="10" name="矩形: 圆角 9">
            <a:extLst>
              <a:ext uri="{FF2B5EF4-FFF2-40B4-BE49-F238E27FC236}">
                <a16:creationId xmlns:a16="http://schemas.microsoft.com/office/drawing/2014/main" id="{C375EF72-61A9-45B2-86B6-0C0821BF0BB5}"/>
              </a:ext>
            </a:extLst>
          </p:cNvPr>
          <p:cNvSpPr>
            <a:spLocks noGrp="1"/>
          </p:cNvSpPr>
          <p:nvPr/>
        </p:nvSpPr>
        <p:spPr>
          <a:xfrm>
            <a:off x="723900" y="5410200"/>
            <a:ext cx="10629900" cy="781050"/>
          </a:xfrm>
          <a:prstGeom prst="roundRect">
            <a:avLst>
              <a:gd name="adj" fmla="val 9756"/>
            </a:avLst>
          </a:prstGeom>
          <a:solidFill>
            <a:srgbClr val="EAF2F8"/>
          </a:solidFill>
          <a:ln w="0">
            <a:noFill/>
            <a:prstDash val="solid"/>
          </a:ln>
        </p:spPr>
      </p:sp>
      <p:sp>
        <p:nvSpPr>
          <p:cNvPr id="11" name="矩形 10">
            <a:extLst>
              <a:ext uri="{FF2B5EF4-FFF2-40B4-BE49-F238E27FC236}">
                <a16:creationId xmlns:a16="http://schemas.microsoft.com/office/drawing/2014/main" id="{F1FB906F-E74F-452D-B83D-135E5E45B57A}"/>
              </a:ext>
            </a:extLst>
          </p:cNvPr>
          <p:cNvSpPr>
            <a:spLocks noGrp="1"/>
          </p:cNvSpPr>
          <p:nvPr/>
        </p:nvSpPr>
        <p:spPr>
          <a:xfrm>
            <a:off x="933450" y="5524500"/>
            <a:ext cx="10096500" cy="257175"/>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02A43"/>
                </a:solidFill>
                <a:latin typeface="Arial"/>
                <a:ea typeface="Arial"/>
                <a:cs typeface="Arial"/>
              </a:defRPr>
            </a:pPr>
            <a:r>
              <a:rPr kumimoji="0" lang="zh-CN" altLang="en-US" sz="1400" b="1" i="0" u="none" strike="noStrike" kern="1200" cap="none" spc="0" normalizeH="0" baseline="0" noProof="0" dirty="0">
                <a:ln>
                  <a:noFill/>
                </a:ln>
                <a:solidFill>
                  <a:srgbClr val="102A43"/>
                </a:solidFill>
                <a:effectLst/>
                <a:uLnTx/>
                <a:uFillTx/>
                <a:latin typeface="Arial"/>
                <a:ea typeface="Arial"/>
                <a:cs typeface="Arial"/>
              </a:rPr>
              <a:t>喷丸膜区与去膜基体的腐蚀电位差约 </a:t>
            </a:r>
            <a:r>
              <a:rPr kumimoji="0" lang="en-US" altLang="zh-CN" sz="1400" b="1" i="0" u="none" strike="noStrike" kern="1200" cap="none" spc="0" normalizeH="0" baseline="0" noProof="0" dirty="0">
                <a:ln>
                  <a:noFill/>
                </a:ln>
                <a:solidFill>
                  <a:srgbClr val="102A43"/>
                </a:solidFill>
                <a:effectLst/>
                <a:uLnTx/>
                <a:uFillTx/>
                <a:latin typeface="Arial"/>
                <a:ea typeface="Arial"/>
                <a:cs typeface="Arial"/>
              </a:rPr>
              <a:t>250 mV</a:t>
            </a:r>
            <a:r>
              <a:rPr kumimoji="0" lang="zh-CN" altLang="en-US" sz="1400" b="1" i="0" u="none" strike="noStrike" kern="1200" cap="none" spc="0" normalizeH="0" baseline="0" noProof="0" dirty="0">
                <a:ln>
                  <a:noFill/>
                </a:ln>
                <a:solidFill>
                  <a:srgbClr val="102A43"/>
                </a:solidFill>
                <a:effectLst/>
                <a:uLnTx/>
                <a:uFillTx/>
                <a:latin typeface="Arial"/>
                <a:ea typeface="Arial"/>
                <a:cs typeface="Arial"/>
              </a:rPr>
              <a:t>，支持局部膜缺陷处形成小阳极。</a:t>
            </a:r>
          </a:p>
        </p:txBody>
      </p:sp>
      <p:sp>
        <p:nvSpPr>
          <p:cNvPr id="12" name="矩形 11">
            <a:extLst>
              <a:ext uri="{FF2B5EF4-FFF2-40B4-BE49-F238E27FC236}">
                <a16:creationId xmlns:a16="http://schemas.microsoft.com/office/drawing/2014/main" id="{F081E6B3-D4F6-425F-AF22-D457FDAC4D73}"/>
              </a:ext>
            </a:extLst>
          </p:cNvPr>
          <p:cNvSpPr>
            <a:spLocks noGrp="1"/>
          </p:cNvSpPr>
          <p:nvPr/>
        </p:nvSpPr>
        <p:spPr>
          <a:xfrm>
            <a:off x="933450" y="5838825"/>
            <a:ext cx="10096500" cy="24765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72B3A"/>
                </a:solidFill>
                <a:latin typeface="Arial"/>
                <a:ea typeface="Arial"/>
                <a:cs typeface="Arial"/>
              </a:defRPr>
            </a:pPr>
            <a:r>
              <a:rPr kumimoji="0" lang="zh-CN" altLang="en-US" sz="1400" b="0" i="0" u="none" strike="noStrike" kern="1200" cap="none" spc="0" normalizeH="0" baseline="0" noProof="0" dirty="0">
                <a:ln>
                  <a:noFill/>
                </a:ln>
                <a:solidFill>
                  <a:srgbClr val="172B3A"/>
                </a:solidFill>
                <a:effectLst/>
                <a:uLnTx/>
                <a:uFillTx/>
                <a:latin typeface="Arial"/>
                <a:ea typeface="Arial"/>
                <a:cs typeface="Arial"/>
              </a:rPr>
              <a:t>反应动力学按电位、</a:t>
            </a:r>
            <a:r>
              <a:rPr kumimoji="0" lang="en-US" altLang="zh-CN" sz="1400" b="0" i="0" u="none" strike="noStrike" kern="1200" cap="none" spc="0" normalizeH="0" baseline="0" noProof="0" dirty="0">
                <a:ln>
                  <a:noFill/>
                </a:ln>
                <a:solidFill>
                  <a:srgbClr val="172B3A"/>
                </a:solidFill>
                <a:effectLst/>
                <a:uLnTx/>
                <a:uFillTx/>
                <a:latin typeface="Arial"/>
                <a:ea typeface="Arial"/>
                <a:cs typeface="Arial"/>
              </a:rPr>
              <a:t>pH</a:t>
            </a:r>
            <a:r>
              <a:rPr kumimoji="0" lang="zh-CN" altLang="en-US" sz="1400" b="0" i="0" u="none" strike="noStrike" kern="1200" cap="none" spc="0" normalizeH="0" baseline="0" noProof="0" dirty="0">
                <a:ln>
                  <a:noFill/>
                </a:ln>
                <a:solidFill>
                  <a:srgbClr val="172B3A"/>
                </a:solidFill>
                <a:effectLst/>
                <a:uLnTx/>
                <a:uFillTx/>
                <a:latin typeface="Arial"/>
                <a:ea typeface="Arial"/>
                <a:cs typeface="Arial"/>
              </a:rPr>
              <a:t>、氧浓度插值，分别输入铝基体阳极溶解与膜</a:t>
            </a:r>
            <a:r>
              <a:rPr kumimoji="0" lang="en-US" altLang="zh-CN" sz="1400" b="0" i="0" u="none" strike="noStrike" kern="1200" cap="none" spc="0" normalizeH="0" baseline="0" noProof="0" dirty="0">
                <a:ln>
                  <a:noFill/>
                </a:ln>
                <a:solidFill>
                  <a:srgbClr val="172B3A"/>
                </a:solidFill>
                <a:effectLst/>
                <a:uLnTx/>
                <a:uFillTx/>
                <a:latin typeface="Arial"/>
                <a:ea typeface="Arial"/>
                <a:cs typeface="Arial"/>
              </a:rPr>
              <a:t>/B</a:t>
            </a:r>
            <a:r>
              <a:rPr kumimoji="0" lang="en-US" altLang="zh-CN" sz="1400" b="0" i="0" u="none" strike="noStrike" kern="1200" cap="none" spc="0" normalizeH="0" baseline="-25000" noProof="0" dirty="0">
                <a:ln>
                  <a:noFill/>
                </a:ln>
                <a:solidFill>
                  <a:srgbClr val="172B3A"/>
                </a:solidFill>
                <a:effectLst/>
                <a:uLnTx/>
                <a:uFillTx/>
                <a:latin typeface="Arial"/>
                <a:ea typeface="Arial"/>
                <a:cs typeface="Arial"/>
              </a:rPr>
              <a:t>4</a:t>
            </a:r>
            <a:r>
              <a:rPr kumimoji="0" lang="en-US" altLang="zh-CN" sz="1400" b="0" i="0" u="none" strike="noStrike" kern="1200" cap="none" spc="0" normalizeH="0" baseline="0" noProof="0" dirty="0">
                <a:ln>
                  <a:noFill/>
                </a:ln>
                <a:solidFill>
                  <a:srgbClr val="172B3A"/>
                </a:solidFill>
                <a:effectLst/>
                <a:uLnTx/>
                <a:uFillTx/>
                <a:latin typeface="Arial"/>
                <a:ea typeface="Arial"/>
                <a:cs typeface="Arial"/>
              </a:rPr>
              <a:t>C </a:t>
            </a:r>
            <a:r>
              <a:rPr kumimoji="0" lang="zh-CN" altLang="en-US" sz="1400" b="0" i="0" u="none" strike="noStrike" kern="1200" cap="none" spc="0" normalizeH="0" baseline="0" noProof="0" dirty="0">
                <a:ln>
                  <a:noFill/>
                </a:ln>
                <a:solidFill>
                  <a:srgbClr val="172B3A"/>
                </a:solidFill>
                <a:effectLst/>
                <a:uLnTx/>
                <a:uFillTx/>
                <a:latin typeface="Arial"/>
                <a:ea typeface="Arial"/>
                <a:cs typeface="Arial"/>
              </a:rPr>
              <a:t>阴极反应。</a:t>
            </a:r>
          </a:p>
        </p:txBody>
      </p:sp>
    </p:spTree>
    <p:extLst>
      <p:ext uri="{BB962C8B-B14F-4D97-AF65-F5344CB8AC3E}">
        <p14:creationId xmlns:p14="http://schemas.microsoft.com/office/powerpoint/2010/main" val="1737093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矩形 17">
            <a:extLst>
              <a:ext uri="{FF2B5EF4-FFF2-40B4-BE49-F238E27FC236}">
                <a16:creationId xmlns:a16="http://schemas.microsoft.com/office/drawing/2014/main" id="{C85D0582-328F-4CB8-AB70-34092B16F4D3}"/>
              </a:ext>
            </a:extLst>
          </p:cNvPr>
          <p:cNvSpPr>
            <a:spLocks noGrp="1"/>
          </p:cNvSpPr>
          <p:nvPr/>
        </p:nvSpPr>
        <p:spPr>
          <a:xfrm>
            <a:off x="0" y="0"/>
            <a:ext cx="114300" cy="6858000"/>
          </a:xfrm>
          <a:prstGeom prst="rect">
            <a:avLst/>
          </a:prstGeom>
          <a:solidFill>
            <a:srgbClr val="1E5AA8"/>
          </a:solidFill>
          <a:ln w="0">
            <a:noFill/>
            <a:prstDash val="solid"/>
          </a:ln>
        </p:spPr>
      </p:sp>
      <p:sp>
        <p:nvSpPr>
          <p:cNvPr id="2" name="矩形 1">
            <a:extLst>
              <a:ext uri="{FF2B5EF4-FFF2-40B4-BE49-F238E27FC236}">
                <a16:creationId xmlns:a16="http://schemas.microsoft.com/office/drawing/2014/main" id="{C979586D-0298-4F40-A9EE-EE49D87A4C01}"/>
              </a:ext>
            </a:extLst>
          </p:cNvPr>
          <p:cNvSpPr>
            <a:spLocks noGrp="1"/>
          </p:cNvSpPr>
          <p:nvPr/>
        </p:nvSpPr>
        <p:spPr>
          <a:xfrm>
            <a:off x="609600" y="228600"/>
            <a:ext cx="10839450" cy="70485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300" b="1">
                <a:solidFill>
                  <a:srgbClr val="102A43"/>
                </a:solidFill>
                <a:latin typeface="Arial"/>
                <a:ea typeface="Arial"/>
                <a:cs typeface="Arial"/>
              </a:defRPr>
            </a:pPr>
            <a:r>
              <a:rPr kumimoji="0" lang="en-US" altLang="zh-CN" sz="3300" b="1" i="0" u="none" strike="noStrike" kern="1200" cap="none" spc="0" normalizeH="0" baseline="0" noProof="0" dirty="0">
                <a:ln>
                  <a:noFill/>
                </a:ln>
                <a:solidFill>
                  <a:srgbClr val="102A43"/>
                </a:solidFill>
                <a:effectLst/>
                <a:uLnTx/>
                <a:uFillTx/>
                <a:latin typeface="Arial"/>
                <a:ea typeface="Arial"/>
                <a:cs typeface="Arial"/>
              </a:rPr>
              <a:t>B</a:t>
            </a:r>
            <a:r>
              <a:rPr kumimoji="0" lang="en-US" altLang="zh-CN" sz="3300" b="1" i="0" u="none" strike="noStrike" kern="1200" cap="none" spc="0" normalizeH="0" baseline="-25000" noProof="0" dirty="0">
                <a:ln>
                  <a:noFill/>
                </a:ln>
                <a:solidFill>
                  <a:srgbClr val="102A43"/>
                </a:solidFill>
                <a:effectLst/>
                <a:uLnTx/>
                <a:uFillTx/>
                <a:latin typeface="Arial"/>
                <a:ea typeface="Arial"/>
                <a:cs typeface="Arial"/>
              </a:rPr>
              <a:t>4</a:t>
            </a:r>
            <a:r>
              <a:rPr kumimoji="0" lang="en-US" altLang="zh-CN" sz="3300" b="1" i="0" u="none" strike="noStrike" kern="1200" cap="none" spc="0" normalizeH="0" baseline="0" noProof="0" dirty="0">
                <a:ln>
                  <a:noFill/>
                </a:ln>
                <a:solidFill>
                  <a:srgbClr val="102A43"/>
                </a:solidFill>
                <a:effectLst/>
                <a:uLnTx/>
                <a:uFillTx/>
                <a:latin typeface="Arial"/>
                <a:ea typeface="Arial"/>
                <a:cs typeface="Arial"/>
              </a:rPr>
              <a:t>C </a:t>
            </a:r>
            <a:r>
              <a:rPr kumimoji="0" lang="zh-CN" altLang="en-US" sz="3300" b="1" i="0" u="none" strike="noStrike" kern="1200" cap="none" spc="0" normalizeH="0" baseline="0" noProof="0" dirty="0">
                <a:ln>
                  <a:noFill/>
                </a:ln>
                <a:solidFill>
                  <a:srgbClr val="102A43"/>
                </a:solidFill>
                <a:effectLst/>
                <a:uLnTx/>
                <a:uFillTx/>
                <a:latin typeface="Arial"/>
                <a:ea typeface="Arial"/>
                <a:cs typeface="Arial"/>
              </a:rPr>
              <a:t>颗粒改变点蚀前沿的推进路径</a:t>
            </a:r>
          </a:p>
        </p:txBody>
      </p:sp>
      <p:sp>
        <p:nvSpPr>
          <p:cNvPr id="3" name="矩形 2">
            <a:extLst>
              <a:ext uri="{FF2B5EF4-FFF2-40B4-BE49-F238E27FC236}">
                <a16:creationId xmlns:a16="http://schemas.microsoft.com/office/drawing/2014/main" id="{4B61B898-3012-43EE-B529-3E7B1E351DE2}"/>
              </a:ext>
            </a:extLst>
          </p:cNvPr>
          <p:cNvSpPr>
            <a:spLocks noGrp="1"/>
          </p:cNvSpPr>
          <p:nvPr/>
        </p:nvSpPr>
        <p:spPr>
          <a:xfrm>
            <a:off x="609600" y="1009650"/>
            <a:ext cx="590550" cy="47625"/>
          </a:xfrm>
          <a:prstGeom prst="rect">
            <a:avLst/>
          </a:prstGeom>
          <a:solidFill>
            <a:srgbClr val="2B8CBE"/>
          </a:solidFill>
          <a:ln w="0">
            <a:noFill/>
            <a:prstDash val="solid"/>
          </a:ln>
        </p:spPr>
      </p:sp>
      <p:sp>
        <p:nvSpPr>
          <p:cNvPr id="5" name="矩形 4">
            <a:extLst>
              <a:ext uri="{FF2B5EF4-FFF2-40B4-BE49-F238E27FC236}">
                <a16:creationId xmlns:a16="http://schemas.microsoft.com/office/drawing/2014/main" id="{38F872DF-26B1-4994-B493-46399213A2B4}"/>
              </a:ext>
            </a:extLst>
          </p:cNvPr>
          <p:cNvSpPr>
            <a:spLocks noGrp="1"/>
          </p:cNvSpPr>
          <p:nvPr/>
        </p:nvSpPr>
        <p:spPr>
          <a:xfrm>
            <a:off x="11163300" y="6438900"/>
            <a:ext cx="438150" cy="209550"/>
          </a:xfrm>
          <a:prstGeom prst="rect">
            <a:avLst/>
          </a:prstGeom>
          <a:noFill/>
          <a:ln w="0">
            <a:noFill/>
            <a:prstDash val="solid"/>
          </a:ln>
        </p:spPr>
        <p:txBody>
          <a:bodyPr anchor="ctr">
            <a:normAutofit fontScale="81309" lnSpcReduction="20000"/>
          </a:bodyPr>
          <a:lstStyle/>
          <a:p>
            <a:pPr marL="0" marR="0" lvl="0" indent="0" algn="r" defTabSz="914400" rtl="0" eaLnBrk="1" fontAlgn="auto" latinLnBrk="0" hangingPunct="1">
              <a:lnSpc>
                <a:spcPct val="100000"/>
              </a:lnSpc>
              <a:spcBef>
                <a:spcPts val="0"/>
              </a:spcBef>
              <a:spcAft>
                <a:spcPts val="0"/>
              </a:spcAft>
              <a:buClrTx/>
              <a:buSzTx/>
              <a:buFontTx/>
              <a:buNone/>
              <a:tabLst/>
              <a:defRPr sz="1050" b="1">
                <a:solidFill>
                  <a:srgbClr val="1E5AA8"/>
                </a:solidFill>
                <a:latin typeface="Arial"/>
                <a:ea typeface="Arial"/>
                <a:cs typeface="Arial"/>
              </a:defRPr>
            </a:pPr>
            <a:r>
              <a:rPr kumimoji="0" sz="1050" b="1" i="0" u="none" strike="noStrike" kern="1200" cap="none" spc="0" normalizeH="0" baseline="0" noProof="0">
                <a:ln>
                  <a:noFill/>
                </a:ln>
                <a:solidFill>
                  <a:srgbClr val="1E5AA8"/>
                </a:solidFill>
                <a:effectLst/>
                <a:uLnTx/>
                <a:uFillTx/>
                <a:latin typeface="Arial"/>
                <a:ea typeface="Arial"/>
                <a:cs typeface="Arial"/>
              </a:rPr>
              <a:t>07</a:t>
            </a:r>
          </a:p>
        </p:txBody>
      </p:sp>
      <p:pic>
        <p:nvPicPr>
          <p:cNvPr id="23" name="图片 22"/>
          <p:cNvPicPr>
            <a:picLocks noChangeAspect="1"/>
          </p:cNvPicPr>
          <p:nvPr/>
        </p:nvPicPr>
        <p:blipFill>
          <a:blip r:embed="rId3"/>
          <a:stretch/>
        </p:blipFill>
        <p:spPr>
          <a:xfrm>
            <a:off x="1139760" y="1362075"/>
            <a:ext cx="5302381" cy="4667250"/>
          </a:xfrm>
          <a:prstGeom prst="rect">
            <a:avLst/>
          </a:prstGeom>
        </p:spPr>
      </p:pic>
      <p:sp>
        <p:nvSpPr>
          <p:cNvPr id="7" name="矩形 6">
            <a:extLst>
              <a:ext uri="{FF2B5EF4-FFF2-40B4-BE49-F238E27FC236}">
                <a16:creationId xmlns:a16="http://schemas.microsoft.com/office/drawing/2014/main" id="{D6134D37-ABFA-49AE-A143-4A6A1B1554BF}"/>
              </a:ext>
            </a:extLst>
          </p:cNvPr>
          <p:cNvSpPr>
            <a:spLocks noGrp="1"/>
          </p:cNvSpPr>
          <p:nvPr/>
        </p:nvSpPr>
        <p:spPr>
          <a:xfrm>
            <a:off x="7448550" y="1428750"/>
            <a:ext cx="3524250" cy="22860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1E5AA8"/>
                </a:solidFill>
                <a:latin typeface="Arial"/>
                <a:ea typeface="Arial"/>
                <a:cs typeface="Arial"/>
              </a:defRPr>
            </a:pPr>
            <a:r>
              <a:rPr kumimoji="0" lang="zh-CN" altLang="en-US" sz="1600" b="1" i="0" u="none" strike="noStrike" kern="1200" cap="none" spc="0" normalizeH="0" baseline="0" noProof="0" dirty="0">
                <a:ln>
                  <a:noFill/>
                </a:ln>
                <a:solidFill>
                  <a:srgbClr val="1E5AA8"/>
                </a:solidFill>
                <a:effectLst/>
                <a:uLnTx/>
                <a:uFillTx/>
                <a:latin typeface="Arial"/>
                <a:ea typeface="Arial"/>
                <a:cs typeface="Arial"/>
              </a:rPr>
              <a:t>前沿形貌的阶段变化</a:t>
            </a:r>
          </a:p>
        </p:txBody>
      </p:sp>
      <p:sp>
        <p:nvSpPr>
          <p:cNvPr id="8" name="矩形 7">
            <a:extLst>
              <a:ext uri="{FF2B5EF4-FFF2-40B4-BE49-F238E27FC236}">
                <a16:creationId xmlns:a16="http://schemas.microsoft.com/office/drawing/2014/main" id="{93012C8A-1702-4DD6-985C-6C1BB118DDAD}"/>
              </a:ext>
            </a:extLst>
          </p:cNvPr>
          <p:cNvSpPr>
            <a:spLocks noGrp="1"/>
          </p:cNvSpPr>
          <p:nvPr/>
        </p:nvSpPr>
        <p:spPr>
          <a:xfrm>
            <a:off x="7448550" y="1866900"/>
            <a:ext cx="895350" cy="295275"/>
          </a:xfrm>
          <a:prstGeom prst="rect">
            <a:avLst/>
          </a:prstGeom>
          <a:noFill/>
          <a:ln w="0">
            <a:noFill/>
            <a:prstDash val="solid"/>
          </a:ln>
        </p:spPr>
        <p:txBody>
          <a:bodyPr anchor="ctr">
            <a:normAutofit fontScale="92421"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2B8CBE"/>
                </a:solidFill>
                <a:latin typeface="Arial"/>
                <a:ea typeface="Arial"/>
                <a:cs typeface="Arial"/>
              </a:defRPr>
            </a:pPr>
            <a:r>
              <a:rPr kumimoji="0" sz="1575" b="1" i="0" u="none" strike="noStrike" kern="1200" cap="none" spc="0" normalizeH="0" baseline="0" noProof="0">
                <a:ln>
                  <a:noFill/>
                </a:ln>
                <a:solidFill>
                  <a:srgbClr val="2B8CBE"/>
                </a:solidFill>
                <a:effectLst/>
                <a:uLnTx/>
                <a:uFillTx/>
                <a:latin typeface="Arial"/>
                <a:ea typeface="Arial"/>
                <a:cs typeface="Arial"/>
              </a:rPr>
              <a:t>30 h</a:t>
            </a:r>
          </a:p>
        </p:txBody>
      </p:sp>
      <p:sp>
        <p:nvSpPr>
          <p:cNvPr id="9" name="矩形 8">
            <a:extLst>
              <a:ext uri="{FF2B5EF4-FFF2-40B4-BE49-F238E27FC236}">
                <a16:creationId xmlns:a16="http://schemas.microsoft.com/office/drawing/2014/main" id="{9ABC283E-0047-48B6-BFFC-60D177471710}"/>
              </a:ext>
            </a:extLst>
          </p:cNvPr>
          <p:cNvSpPr>
            <a:spLocks noGrp="1"/>
          </p:cNvSpPr>
          <p:nvPr/>
        </p:nvSpPr>
        <p:spPr>
          <a:xfrm>
            <a:off x="8439150" y="1866900"/>
            <a:ext cx="2819400" cy="409575"/>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B3A"/>
                </a:solidFill>
                <a:latin typeface="Arial"/>
                <a:ea typeface="Arial"/>
                <a:cs typeface="Arial"/>
              </a:defRPr>
            </a:pPr>
            <a:r>
              <a:rPr kumimoji="0" sz="1500" b="0" i="0" u="none" strike="noStrike" kern="1200" cap="none" spc="0" normalizeH="0" baseline="0" noProof="0">
                <a:ln>
                  <a:noFill/>
                </a:ln>
                <a:solidFill>
                  <a:srgbClr val="172B3A"/>
                </a:solidFill>
                <a:effectLst/>
                <a:uLnTx/>
                <a:uFillTx/>
                <a:latin typeface="Arial"/>
                <a:ea typeface="Arial"/>
                <a:cs typeface="Arial"/>
              </a:rPr>
              <a:t>初始蚀坑向铝基体内部扩展。</a:t>
            </a:r>
          </a:p>
        </p:txBody>
      </p:sp>
      <p:sp>
        <p:nvSpPr>
          <p:cNvPr id="10" name="矩形 9">
            <a:extLst>
              <a:ext uri="{FF2B5EF4-FFF2-40B4-BE49-F238E27FC236}">
                <a16:creationId xmlns:a16="http://schemas.microsoft.com/office/drawing/2014/main" id="{E8959B7B-8034-42D4-8E96-52DB28B5A9E3}"/>
              </a:ext>
            </a:extLst>
          </p:cNvPr>
          <p:cNvSpPr>
            <a:spLocks noGrp="1"/>
          </p:cNvSpPr>
          <p:nvPr/>
        </p:nvSpPr>
        <p:spPr>
          <a:xfrm>
            <a:off x="7448550" y="2571750"/>
            <a:ext cx="1143000" cy="295275"/>
          </a:xfrm>
          <a:prstGeom prst="rect">
            <a:avLst/>
          </a:prstGeom>
          <a:noFill/>
          <a:ln w="0">
            <a:noFill/>
            <a:prstDash val="solid"/>
          </a:ln>
        </p:spPr>
        <p:txBody>
          <a:bodyPr anchor="ctr">
            <a:normAutofit fontScale="92421"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2B8CBE"/>
                </a:solidFill>
                <a:latin typeface="Arial"/>
                <a:ea typeface="Arial"/>
                <a:cs typeface="Arial"/>
              </a:defRPr>
            </a:pPr>
            <a:r>
              <a:rPr kumimoji="0" sz="1575" b="1" i="0" u="none" strike="noStrike" kern="1200" cap="none" spc="0" normalizeH="0" baseline="0" noProof="0">
                <a:ln>
                  <a:noFill/>
                </a:ln>
                <a:solidFill>
                  <a:srgbClr val="2B8CBE"/>
                </a:solidFill>
                <a:effectLst/>
                <a:uLnTx/>
                <a:uFillTx/>
                <a:latin typeface="Arial"/>
                <a:ea typeface="Arial"/>
                <a:cs typeface="Arial"/>
              </a:rPr>
              <a:t>90–210 h</a:t>
            </a:r>
          </a:p>
        </p:txBody>
      </p:sp>
      <p:sp>
        <p:nvSpPr>
          <p:cNvPr id="11" name="矩形 10">
            <a:extLst>
              <a:ext uri="{FF2B5EF4-FFF2-40B4-BE49-F238E27FC236}">
                <a16:creationId xmlns:a16="http://schemas.microsoft.com/office/drawing/2014/main" id="{0AC67189-93A3-48C4-AE9D-4C0BC34A347C}"/>
              </a:ext>
            </a:extLst>
          </p:cNvPr>
          <p:cNvSpPr>
            <a:spLocks noGrp="1"/>
          </p:cNvSpPr>
          <p:nvPr/>
        </p:nvSpPr>
        <p:spPr>
          <a:xfrm>
            <a:off x="8715375" y="2552700"/>
            <a:ext cx="2543175" cy="714375"/>
          </a:xfrm>
          <a:prstGeom prst="rect">
            <a:avLst/>
          </a:prstGeom>
          <a:noFill/>
          <a:ln w="0">
            <a:noFill/>
            <a:prstDash val="solid"/>
          </a:ln>
        </p:spPr>
        <p:txBody>
          <a:bodyPr anchor="t">
            <a:normAutofit fontScale="95614"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B3A"/>
                </a:solidFill>
                <a:latin typeface="Arial"/>
                <a:ea typeface="Arial"/>
                <a:cs typeface="Arial"/>
              </a:defRPr>
            </a:pP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前沿接触不溶解的 </a:t>
            </a:r>
            <a:r>
              <a:rPr kumimoji="0" lang="en-US" altLang="zh-CN" sz="1425" b="0" i="0" u="none" strike="noStrike" kern="1200" cap="none" spc="0" normalizeH="0" baseline="0" noProof="0" dirty="0">
                <a:ln>
                  <a:noFill/>
                </a:ln>
                <a:solidFill>
                  <a:srgbClr val="172B3A"/>
                </a:solidFill>
                <a:effectLst/>
                <a:uLnTx/>
                <a:uFillTx/>
                <a:latin typeface="Arial"/>
                <a:ea typeface="Arial"/>
                <a:cs typeface="Arial"/>
              </a:rPr>
              <a:t>B</a:t>
            </a:r>
            <a:r>
              <a:rPr kumimoji="0" lang="en-US" altLang="zh-CN" sz="1425" b="0" i="0" u="none" strike="noStrike" kern="1200" cap="none" spc="0" normalizeH="0" baseline="-25000" noProof="0" dirty="0">
                <a:ln>
                  <a:noFill/>
                </a:ln>
                <a:solidFill>
                  <a:srgbClr val="172B3A"/>
                </a:solidFill>
                <a:effectLst/>
                <a:uLnTx/>
                <a:uFillTx/>
                <a:latin typeface="Arial"/>
                <a:ea typeface="Arial"/>
                <a:cs typeface="Arial"/>
              </a:rPr>
              <a:t>4</a:t>
            </a:r>
            <a:r>
              <a:rPr kumimoji="0" lang="en-US" altLang="zh-CN" sz="1425" b="0" i="0" u="none" strike="noStrike" kern="1200" cap="none" spc="0" normalizeH="0" baseline="0" noProof="0" dirty="0">
                <a:ln>
                  <a:noFill/>
                </a:ln>
                <a:solidFill>
                  <a:srgbClr val="172B3A"/>
                </a:solidFill>
                <a:effectLst/>
                <a:uLnTx/>
                <a:uFillTx/>
                <a:latin typeface="Arial"/>
                <a:ea typeface="Arial"/>
                <a:cs typeface="Arial"/>
              </a:rPr>
              <a:t>C </a:t>
            </a: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后发生绕流，局部纵向推进受到阻碍。</a:t>
            </a:r>
          </a:p>
        </p:txBody>
      </p:sp>
      <p:sp>
        <p:nvSpPr>
          <p:cNvPr id="12" name="矩形 11">
            <a:extLst>
              <a:ext uri="{FF2B5EF4-FFF2-40B4-BE49-F238E27FC236}">
                <a16:creationId xmlns:a16="http://schemas.microsoft.com/office/drawing/2014/main" id="{FC25F1AE-0BEA-4C53-AC2D-F553D4B50DDE}"/>
              </a:ext>
            </a:extLst>
          </p:cNvPr>
          <p:cNvSpPr>
            <a:spLocks noGrp="1"/>
          </p:cNvSpPr>
          <p:nvPr/>
        </p:nvSpPr>
        <p:spPr>
          <a:xfrm>
            <a:off x="7448550" y="3486150"/>
            <a:ext cx="895350" cy="295275"/>
          </a:xfrm>
          <a:prstGeom prst="rect">
            <a:avLst/>
          </a:prstGeom>
          <a:noFill/>
          <a:ln w="0">
            <a:noFill/>
            <a:prstDash val="solid"/>
          </a:ln>
        </p:spPr>
        <p:txBody>
          <a:bodyPr anchor="ctr">
            <a:normAutofit fontScale="92421"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2B8CBE"/>
                </a:solidFill>
                <a:latin typeface="Arial"/>
                <a:ea typeface="Arial"/>
                <a:cs typeface="Arial"/>
              </a:defRPr>
            </a:pPr>
            <a:r>
              <a:rPr kumimoji="0" sz="1575" b="1" i="0" u="none" strike="noStrike" kern="1200" cap="none" spc="0" normalizeH="0" baseline="0" noProof="0">
                <a:ln>
                  <a:noFill/>
                </a:ln>
                <a:solidFill>
                  <a:srgbClr val="2B8CBE"/>
                </a:solidFill>
                <a:effectLst/>
                <a:uLnTx/>
                <a:uFillTx/>
                <a:latin typeface="Arial"/>
                <a:ea typeface="Arial"/>
                <a:cs typeface="Arial"/>
              </a:rPr>
              <a:t>300 h</a:t>
            </a:r>
          </a:p>
        </p:txBody>
      </p:sp>
      <p:sp>
        <p:nvSpPr>
          <p:cNvPr id="13" name="矩形 12">
            <a:extLst>
              <a:ext uri="{FF2B5EF4-FFF2-40B4-BE49-F238E27FC236}">
                <a16:creationId xmlns:a16="http://schemas.microsoft.com/office/drawing/2014/main" id="{40913C9A-CA17-4506-8717-C4F310E4946C}"/>
              </a:ext>
            </a:extLst>
          </p:cNvPr>
          <p:cNvSpPr>
            <a:spLocks noGrp="1"/>
          </p:cNvSpPr>
          <p:nvPr/>
        </p:nvSpPr>
        <p:spPr>
          <a:xfrm>
            <a:off x="8439150" y="3476625"/>
            <a:ext cx="2819400" cy="733425"/>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B3A"/>
                </a:solidFill>
                <a:latin typeface="Arial"/>
                <a:ea typeface="Arial"/>
                <a:cs typeface="Arial"/>
              </a:defRPr>
            </a:pPr>
            <a:r>
              <a:rPr kumimoji="0" sz="1425" b="0" i="0" u="none" strike="noStrike" kern="1200" cap="none" spc="0" normalizeH="0" baseline="0" noProof="0">
                <a:ln>
                  <a:noFill/>
                </a:ln>
                <a:solidFill>
                  <a:srgbClr val="172B3A"/>
                </a:solidFill>
                <a:effectLst/>
                <a:uLnTx/>
                <a:uFillTx/>
                <a:latin typeface="Arial"/>
                <a:ea typeface="Arial"/>
                <a:cs typeface="Arial"/>
              </a:rPr>
              <a:t>颗粒逐步暴露，周围铝基体溶解后，部分颗粒失去支撑。</a:t>
            </a:r>
          </a:p>
        </p:txBody>
      </p:sp>
      <p:sp>
        <p:nvSpPr>
          <p:cNvPr id="14" name="矩形 13">
            <a:extLst>
              <a:ext uri="{FF2B5EF4-FFF2-40B4-BE49-F238E27FC236}">
                <a16:creationId xmlns:a16="http://schemas.microsoft.com/office/drawing/2014/main" id="{7076059C-8EA6-49E4-AD2E-5EBB41D6FB67}"/>
              </a:ext>
            </a:extLst>
          </p:cNvPr>
          <p:cNvSpPr>
            <a:spLocks noGrp="1"/>
          </p:cNvSpPr>
          <p:nvPr/>
        </p:nvSpPr>
        <p:spPr>
          <a:xfrm>
            <a:off x="7448550" y="4524375"/>
            <a:ext cx="3810000" cy="19050"/>
          </a:xfrm>
          <a:prstGeom prst="rect">
            <a:avLst/>
          </a:prstGeom>
          <a:solidFill>
            <a:srgbClr val="C9D7E2"/>
          </a:solidFill>
          <a:ln w="0">
            <a:noFill/>
            <a:prstDash val="solid"/>
          </a:ln>
        </p:spPr>
      </p:sp>
      <p:sp>
        <p:nvSpPr>
          <p:cNvPr id="15" name="矩形 14">
            <a:extLst>
              <a:ext uri="{FF2B5EF4-FFF2-40B4-BE49-F238E27FC236}">
                <a16:creationId xmlns:a16="http://schemas.microsoft.com/office/drawing/2014/main" id="{65F26661-8480-42F0-9EC2-D9AD3AA221F8}"/>
              </a:ext>
            </a:extLst>
          </p:cNvPr>
          <p:cNvSpPr>
            <a:spLocks noGrp="1"/>
          </p:cNvSpPr>
          <p:nvPr/>
        </p:nvSpPr>
        <p:spPr>
          <a:xfrm>
            <a:off x="7448550" y="4752975"/>
            <a:ext cx="1238250" cy="28575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D66A4E"/>
                </a:solidFill>
                <a:latin typeface="Arial"/>
                <a:ea typeface="Arial"/>
                <a:cs typeface="Arial"/>
              </a:defRPr>
            </a:pPr>
            <a:r>
              <a:rPr kumimoji="0" lang="zh-CN" altLang="en-US" sz="1600" b="1" i="0" u="none" strike="noStrike" kern="1200" cap="none" spc="0" normalizeH="0" baseline="0" noProof="0" dirty="0">
                <a:ln>
                  <a:noFill/>
                </a:ln>
                <a:solidFill>
                  <a:srgbClr val="D66A4E"/>
                </a:solidFill>
                <a:effectLst/>
                <a:uLnTx/>
                <a:uFillTx/>
                <a:latin typeface="Arial"/>
                <a:ea typeface="Arial"/>
                <a:cs typeface="Arial"/>
              </a:rPr>
              <a:t>形貌效应</a:t>
            </a:r>
          </a:p>
        </p:txBody>
      </p:sp>
      <p:sp>
        <p:nvSpPr>
          <p:cNvPr id="16" name="矩形 15">
            <a:extLst>
              <a:ext uri="{FF2B5EF4-FFF2-40B4-BE49-F238E27FC236}">
                <a16:creationId xmlns:a16="http://schemas.microsoft.com/office/drawing/2014/main" id="{09794832-4845-4B8E-9088-2B1B800C3D47}"/>
              </a:ext>
            </a:extLst>
          </p:cNvPr>
          <p:cNvSpPr>
            <a:spLocks noGrp="1"/>
          </p:cNvSpPr>
          <p:nvPr/>
        </p:nvSpPr>
        <p:spPr>
          <a:xfrm>
            <a:off x="7448550" y="5095875"/>
            <a:ext cx="3667125" cy="409575"/>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102A43"/>
                </a:solidFill>
                <a:latin typeface="Arial"/>
                <a:ea typeface="Arial"/>
                <a:cs typeface="Arial"/>
              </a:defRPr>
            </a:pPr>
            <a:r>
              <a:rPr kumimoji="0" sz="1575" b="1" i="0" u="none" strike="noStrike" kern="1200" cap="none" spc="0" normalizeH="0" baseline="0" noProof="0">
                <a:ln>
                  <a:noFill/>
                </a:ln>
                <a:solidFill>
                  <a:srgbClr val="102A43"/>
                </a:solidFill>
                <a:effectLst/>
                <a:uLnTx/>
                <a:uFillTx/>
                <a:latin typeface="Arial"/>
                <a:ea typeface="Arial"/>
                <a:cs typeface="Arial"/>
              </a:rPr>
              <a:t>路径偏转，前沿不均匀，局部阻滞</a:t>
            </a:r>
          </a:p>
        </p:txBody>
      </p:sp>
    </p:spTree>
    <p:extLst>
      <p:ext uri="{BB962C8B-B14F-4D97-AF65-F5344CB8AC3E}">
        <p14:creationId xmlns:p14="http://schemas.microsoft.com/office/powerpoint/2010/main" val="1020270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62D19856-A763-4FCE-BF50-BB9A9F8A37C3}"/>
              </a:ext>
            </a:extLst>
          </p:cNvPr>
          <p:cNvSpPr>
            <a:spLocks noGrp="1"/>
          </p:cNvSpPr>
          <p:nvPr/>
        </p:nvSpPr>
        <p:spPr>
          <a:xfrm>
            <a:off x="0" y="0"/>
            <a:ext cx="114300" cy="6858000"/>
          </a:xfrm>
          <a:prstGeom prst="rect">
            <a:avLst/>
          </a:prstGeom>
          <a:solidFill>
            <a:srgbClr val="1E5AA8"/>
          </a:solidFill>
          <a:ln w="0">
            <a:noFill/>
            <a:prstDash val="solid"/>
          </a:ln>
        </p:spPr>
      </p:sp>
      <p:sp>
        <p:nvSpPr>
          <p:cNvPr id="2" name="矩形 1">
            <a:extLst>
              <a:ext uri="{FF2B5EF4-FFF2-40B4-BE49-F238E27FC236}">
                <a16:creationId xmlns:a16="http://schemas.microsoft.com/office/drawing/2014/main" id="{F9AD0034-755F-4790-820B-EAA9E6443182}"/>
              </a:ext>
            </a:extLst>
          </p:cNvPr>
          <p:cNvSpPr>
            <a:spLocks noGrp="1"/>
          </p:cNvSpPr>
          <p:nvPr/>
        </p:nvSpPr>
        <p:spPr>
          <a:xfrm>
            <a:off x="609600" y="228600"/>
            <a:ext cx="10839450" cy="70485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300" b="1">
                <a:solidFill>
                  <a:srgbClr val="102A43"/>
                </a:solidFill>
                <a:latin typeface="Arial"/>
                <a:ea typeface="Arial"/>
                <a:cs typeface="Arial"/>
              </a:defRPr>
            </a:pPr>
            <a:r>
              <a:rPr kumimoji="0" lang="en-US" altLang="zh-CN" sz="3300" b="1" i="0" u="none" strike="noStrike" kern="1200" cap="none" spc="0" normalizeH="0" baseline="0" noProof="0" dirty="0">
                <a:ln>
                  <a:noFill/>
                </a:ln>
                <a:solidFill>
                  <a:srgbClr val="102A43"/>
                </a:solidFill>
                <a:effectLst/>
                <a:uLnTx/>
                <a:uFillTx/>
                <a:latin typeface="Arial"/>
                <a:ea typeface="Arial"/>
                <a:cs typeface="Arial"/>
              </a:rPr>
              <a:t>B</a:t>
            </a:r>
            <a:r>
              <a:rPr kumimoji="0" lang="en-US" altLang="zh-CN" sz="3300" b="1" i="0" u="none" strike="noStrike" kern="1200" cap="none" spc="0" normalizeH="0" baseline="-25000" noProof="0" dirty="0">
                <a:ln>
                  <a:noFill/>
                </a:ln>
                <a:solidFill>
                  <a:srgbClr val="102A43"/>
                </a:solidFill>
                <a:effectLst/>
                <a:uLnTx/>
                <a:uFillTx/>
                <a:latin typeface="Arial"/>
                <a:ea typeface="Arial"/>
                <a:cs typeface="Arial"/>
              </a:rPr>
              <a:t>4</a:t>
            </a:r>
            <a:r>
              <a:rPr kumimoji="0" lang="en-US" altLang="zh-CN" sz="3300" b="1" i="0" u="none" strike="noStrike" kern="1200" cap="none" spc="0" normalizeH="0" baseline="0" noProof="0" dirty="0">
                <a:ln>
                  <a:noFill/>
                </a:ln>
                <a:solidFill>
                  <a:srgbClr val="102A43"/>
                </a:solidFill>
                <a:effectLst/>
                <a:uLnTx/>
                <a:uFillTx/>
                <a:latin typeface="Arial"/>
                <a:ea typeface="Arial"/>
                <a:cs typeface="Arial"/>
              </a:rPr>
              <a:t>C </a:t>
            </a:r>
            <a:r>
              <a:rPr kumimoji="0" lang="zh-CN" altLang="en-US" sz="3300" b="1" i="0" u="none" strike="noStrike" kern="1200" cap="none" spc="0" normalizeH="0" baseline="0" noProof="0" dirty="0">
                <a:ln>
                  <a:noFill/>
                </a:ln>
                <a:solidFill>
                  <a:srgbClr val="102A43"/>
                </a:solidFill>
                <a:effectLst/>
                <a:uLnTx/>
                <a:uFillTx/>
                <a:latin typeface="Arial"/>
                <a:ea typeface="Arial"/>
                <a:cs typeface="Arial"/>
              </a:rPr>
              <a:t>暴露后，微电偶作用推动阳极溶解增强</a:t>
            </a:r>
          </a:p>
        </p:txBody>
      </p:sp>
      <p:sp>
        <p:nvSpPr>
          <p:cNvPr id="3" name="矩形 2">
            <a:extLst>
              <a:ext uri="{FF2B5EF4-FFF2-40B4-BE49-F238E27FC236}">
                <a16:creationId xmlns:a16="http://schemas.microsoft.com/office/drawing/2014/main" id="{56DD8995-21F0-4358-A164-FF9D365F4E80}"/>
              </a:ext>
            </a:extLst>
          </p:cNvPr>
          <p:cNvSpPr>
            <a:spLocks noGrp="1"/>
          </p:cNvSpPr>
          <p:nvPr/>
        </p:nvSpPr>
        <p:spPr>
          <a:xfrm>
            <a:off x="609600" y="1009650"/>
            <a:ext cx="590550" cy="47625"/>
          </a:xfrm>
          <a:prstGeom prst="rect">
            <a:avLst/>
          </a:prstGeom>
          <a:solidFill>
            <a:srgbClr val="2B8CBE"/>
          </a:solidFill>
          <a:ln w="0">
            <a:noFill/>
            <a:prstDash val="solid"/>
          </a:ln>
        </p:spPr>
      </p:sp>
      <p:sp>
        <p:nvSpPr>
          <p:cNvPr id="5" name="矩形 4">
            <a:extLst>
              <a:ext uri="{FF2B5EF4-FFF2-40B4-BE49-F238E27FC236}">
                <a16:creationId xmlns:a16="http://schemas.microsoft.com/office/drawing/2014/main" id="{9BBEA12D-6D81-4199-8494-3EF7D0B8970C}"/>
              </a:ext>
            </a:extLst>
          </p:cNvPr>
          <p:cNvSpPr>
            <a:spLocks noGrp="1"/>
          </p:cNvSpPr>
          <p:nvPr/>
        </p:nvSpPr>
        <p:spPr>
          <a:xfrm>
            <a:off x="11163300" y="6438900"/>
            <a:ext cx="438150" cy="209550"/>
          </a:xfrm>
          <a:prstGeom prst="rect">
            <a:avLst/>
          </a:prstGeom>
          <a:noFill/>
          <a:ln w="0">
            <a:noFill/>
            <a:prstDash val="solid"/>
          </a:ln>
        </p:spPr>
        <p:txBody>
          <a:bodyPr anchor="ctr">
            <a:normAutofit fontScale="81309" lnSpcReduction="20000"/>
          </a:bodyPr>
          <a:lstStyle/>
          <a:p>
            <a:pPr marL="0" marR="0" lvl="0" indent="0" algn="r" defTabSz="914400" rtl="0" eaLnBrk="1" fontAlgn="auto" latinLnBrk="0" hangingPunct="1">
              <a:lnSpc>
                <a:spcPct val="100000"/>
              </a:lnSpc>
              <a:spcBef>
                <a:spcPts val="0"/>
              </a:spcBef>
              <a:spcAft>
                <a:spcPts val="0"/>
              </a:spcAft>
              <a:buClrTx/>
              <a:buSzTx/>
              <a:buFontTx/>
              <a:buNone/>
              <a:tabLst/>
              <a:defRPr sz="1050" b="1">
                <a:solidFill>
                  <a:srgbClr val="1E5AA8"/>
                </a:solidFill>
                <a:latin typeface="Arial"/>
                <a:ea typeface="Arial"/>
                <a:cs typeface="Arial"/>
              </a:defRPr>
            </a:pPr>
            <a:r>
              <a:rPr kumimoji="0" sz="1050" b="1" i="0" u="none" strike="noStrike" kern="1200" cap="none" spc="0" normalizeH="0" baseline="0" noProof="0">
                <a:ln>
                  <a:noFill/>
                </a:ln>
                <a:solidFill>
                  <a:srgbClr val="1E5AA8"/>
                </a:solidFill>
                <a:effectLst/>
                <a:uLnTx/>
                <a:uFillTx/>
                <a:latin typeface="Arial"/>
                <a:ea typeface="Arial"/>
                <a:cs typeface="Arial"/>
              </a:rPr>
              <a:t>08</a:t>
            </a:r>
          </a:p>
        </p:txBody>
      </p:sp>
      <p:pic>
        <p:nvPicPr>
          <p:cNvPr id="15" name="图片 14"/>
          <p:cNvPicPr>
            <a:picLocks noChangeAspect="1"/>
          </p:cNvPicPr>
          <p:nvPr/>
        </p:nvPicPr>
        <p:blipFill>
          <a:blip r:embed="rId3"/>
          <a:stretch/>
        </p:blipFill>
        <p:spPr>
          <a:xfrm>
            <a:off x="1558475" y="1362075"/>
            <a:ext cx="3798200" cy="4667250"/>
          </a:xfrm>
          <a:prstGeom prst="rect">
            <a:avLst/>
          </a:prstGeom>
        </p:spPr>
      </p:pic>
      <p:pic>
        <p:nvPicPr>
          <p:cNvPr id="16" name="图片 15"/>
          <p:cNvPicPr>
            <a:picLocks noChangeAspect="1"/>
          </p:cNvPicPr>
          <p:nvPr/>
        </p:nvPicPr>
        <p:blipFill>
          <a:blip r:embed="rId4"/>
          <a:stretch/>
        </p:blipFill>
        <p:spPr>
          <a:xfrm>
            <a:off x="7042197" y="1409700"/>
            <a:ext cx="4298857" cy="3429000"/>
          </a:xfrm>
          <a:prstGeom prst="rect">
            <a:avLst/>
          </a:prstGeom>
        </p:spPr>
      </p:pic>
      <p:sp>
        <p:nvSpPr>
          <p:cNvPr id="8" name="矩形 7">
            <a:extLst>
              <a:ext uri="{FF2B5EF4-FFF2-40B4-BE49-F238E27FC236}">
                <a16:creationId xmlns:a16="http://schemas.microsoft.com/office/drawing/2014/main" id="{D0524EF1-A365-4E39-A736-CDCB457AD927}"/>
              </a:ext>
            </a:extLst>
          </p:cNvPr>
          <p:cNvSpPr>
            <a:spLocks noGrp="1"/>
          </p:cNvSpPr>
          <p:nvPr/>
        </p:nvSpPr>
        <p:spPr>
          <a:xfrm>
            <a:off x="6858000" y="4972050"/>
            <a:ext cx="2476500" cy="22860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D66A4E"/>
                </a:solidFill>
                <a:latin typeface="Arial"/>
                <a:ea typeface="Arial"/>
                <a:cs typeface="Arial"/>
              </a:defRPr>
            </a:pPr>
            <a:r>
              <a:rPr kumimoji="0" lang="zh-CN" altLang="en-US" sz="1600" b="1" i="0" u="none" strike="noStrike" kern="1200" cap="none" spc="0" normalizeH="0" baseline="0" noProof="0" dirty="0">
                <a:ln>
                  <a:noFill/>
                </a:ln>
                <a:solidFill>
                  <a:srgbClr val="D66A4E"/>
                </a:solidFill>
                <a:effectLst/>
                <a:uLnTx/>
                <a:uFillTx/>
                <a:latin typeface="Arial"/>
                <a:ea typeface="Arial"/>
                <a:cs typeface="Arial"/>
              </a:rPr>
              <a:t>电流重分配</a:t>
            </a:r>
          </a:p>
        </p:txBody>
      </p:sp>
      <p:sp>
        <p:nvSpPr>
          <p:cNvPr id="9" name="矩形 8">
            <a:extLst>
              <a:ext uri="{FF2B5EF4-FFF2-40B4-BE49-F238E27FC236}">
                <a16:creationId xmlns:a16="http://schemas.microsoft.com/office/drawing/2014/main" id="{A5EE085B-72C6-453A-9D97-9FB9AD4EF3A4}"/>
              </a:ext>
            </a:extLst>
          </p:cNvPr>
          <p:cNvSpPr>
            <a:spLocks noGrp="1"/>
          </p:cNvSpPr>
          <p:nvPr/>
        </p:nvSpPr>
        <p:spPr>
          <a:xfrm>
            <a:off x="6858000" y="5314950"/>
            <a:ext cx="4572000" cy="733425"/>
          </a:xfrm>
          <a:prstGeom prst="rect">
            <a:avLst/>
          </a:prstGeom>
          <a:noFill/>
          <a:ln w="0">
            <a:noFill/>
            <a:prstDash val="solid"/>
          </a:ln>
        </p:spPr>
        <p:txBody>
          <a:bodyPr anchor="t">
            <a:normAutofit fontScale="93611"/>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B3A"/>
                </a:solidFill>
                <a:latin typeface="Arial"/>
                <a:ea typeface="Arial"/>
                <a:cs typeface="Arial"/>
              </a:defRPr>
            </a:pPr>
            <a:r>
              <a:rPr kumimoji="0" lang="en-US" altLang="zh-CN" sz="1500" b="0" i="0" u="none" strike="noStrike" kern="1200" cap="none" spc="0" normalizeH="0" baseline="0" noProof="0" dirty="0">
                <a:ln>
                  <a:noFill/>
                </a:ln>
                <a:solidFill>
                  <a:srgbClr val="172B3A"/>
                </a:solidFill>
                <a:effectLst/>
                <a:uLnTx/>
                <a:uFillTx/>
                <a:latin typeface="Arial"/>
                <a:ea typeface="Arial"/>
                <a:cs typeface="Arial"/>
              </a:rPr>
              <a:t>B</a:t>
            </a:r>
            <a:r>
              <a:rPr kumimoji="0" lang="en-US" altLang="zh-CN" sz="1500" b="0" i="0" u="none" strike="noStrike" kern="1200" cap="none" spc="0" normalizeH="0" baseline="-25000" noProof="0" dirty="0">
                <a:ln>
                  <a:noFill/>
                </a:ln>
                <a:solidFill>
                  <a:srgbClr val="172B3A"/>
                </a:solidFill>
                <a:effectLst/>
                <a:uLnTx/>
                <a:uFillTx/>
                <a:latin typeface="Arial"/>
                <a:ea typeface="Arial"/>
                <a:cs typeface="Arial"/>
              </a:rPr>
              <a:t>4</a:t>
            </a:r>
            <a:r>
              <a:rPr kumimoji="0" lang="en-US" altLang="zh-CN" sz="1500" b="0" i="0" u="none" strike="noStrike" kern="1200" cap="none" spc="0" normalizeH="0" baseline="0" noProof="0" dirty="0">
                <a:ln>
                  <a:noFill/>
                </a:ln>
                <a:solidFill>
                  <a:srgbClr val="172B3A"/>
                </a:solidFill>
                <a:effectLst/>
                <a:uLnTx/>
                <a:uFillTx/>
                <a:latin typeface="Arial"/>
                <a:ea typeface="Arial"/>
                <a:cs typeface="Arial"/>
              </a:rPr>
              <a:t>C </a:t>
            </a:r>
            <a:r>
              <a:rPr kumimoji="0" lang="zh-CN" altLang="en-US" sz="1500" b="0" i="0" u="none" strike="noStrike" kern="1200" cap="none" spc="0" normalizeH="0" baseline="0" noProof="0" dirty="0">
                <a:ln>
                  <a:noFill/>
                </a:ln>
                <a:solidFill>
                  <a:srgbClr val="172B3A"/>
                </a:solidFill>
                <a:effectLst/>
                <a:uLnTx/>
                <a:uFillTx/>
                <a:latin typeface="Arial"/>
                <a:ea typeface="Arial"/>
                <a:cs typeface="Arial"/>
              </a:rPr>
              <a:t>逐个暴露后，阴极反应从氧化膜转向颗粒。含 </a:t>
            </a:r>
            <a:r>
              <a:rPr kumimoji="0" lang="en-US" altLang="zh-CN" sz="1500" b="0" i="0" u="none" strike="noStrike" kern="1200" cap="none" spc="0" normalizeH="0" baseline="0" noProof="0" dirty="0">
                <a:ln>
                  <a:noFill/>
                </a:ln>
                <a:solidFill>
                  <a:srgbClr val="172B3A"/>
                </a:solidFill>
                <a:effectLst/>
                <a:uLnTx/>
                <a:uFillTx/>
                <a:latin typeface="Arial"/>
                <a:ea typeface="Arial"/>
                <a:cs typeface="Arial"/>
              </a:rPr>
              <a:t>B</a:t>
            </a:r>
            <a:r>
              <a:rPr kumimoji="0" lang="en-US" altLang="zh-CN" sz="1500" b="0" i="0" u="none" strike="noStrike" kern="1200" cap="none" spc="0" normalizeH="0" baseline="-25000" noProof="0" dirty="0">
                <a:ln>
                  <a:noFill/>
                </a:ln>
                <a:solidFill>
                  <a:srgbClr val="172B3A"/>
                </a:solidFill>
                <a:effectLst/>
                <a:uLnTx/>
                <a:uFillTx/>
                <a:latin typeface="Arial"/>
                <a:ea typeface="Arial"/>
                <a:cs typeface="Arial"/>
              </a:rPr>
              <a:t>4</a:t>
            </a:r>
            <a:r>
              <a:rPr kumimoji="0" lang="en-US" altLang="zh-CN" sz="1500" b="0" i="0" u="none" strike="noStrike" kern="1200" cap="none" spc="0" normalizeH="0" baseline="0" noProof="0" dirty="0">
                <a:ln>
                  <a:noFill/>
                </a:ln>
                <a:solidFill>
                  <a:srgbClr val="172B3A"/>
                </a:solidFill>
                <a:effectLst/>
                <a:uLnTx/>
                <a:uFillTx/>
                <a:latin typeface="Arial"/>
                <a:ea typeface="Arial"/>
                <a:cs typeface="Arial"/>
              </a:rPr>
              <a:t>C </a:t>
            </a:r>
            <a:r>
              <a:rPr kumimoji="0" lang="zh-CN" altLang="en-US" sz="1500" b="0" i="0" u="none" strike="noStrike" kern="1200" cap="none" spc="0" normalizeH="0" baseline="0" noProof="0" dirty="0">
                <a:ln>
                  <a:noFill/>
                </a:ln>
                <a:solidFill>
                  <a:srgbClr val="172B3A"/>
                </a:solidFill>
                <a:effectLst/>
                <a:uLnTx/>
                <a:uFillTx/>
                <a:latin typeface="Arial"/>
                <a:ea typeface="Arial"/>
                <a:cs typeface="Arial"/>
              </a:rPr>
              <a:t>模型的基体电流密度阶段性回升；无颗粒模型则逐渐趋稳。</a:t>
            </a: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B3A"/>
                </a:solidFill>
                <a:latin typeface="Arial"/>
                <a:ea typeface="Arial"/>
                <a:cs typeface="Arial"/>
              </a:defRPr>
            </a:pPr>
            <a:endParaRPr kumimoji="0" sz="1500" b="0" i="0" u="none" strike="noStrike" kern="1200" cap="none" spc="0" normalizeH="0" baseline="0" noProof="0" dirty="0">
              <a:ln>
                <a:noFill/>
              </a:ln>
              <a:solidFill>
                <a:srgbClr val="172B3A"/>
              </a:solidFill>
              <a:effectLst/>
              <a:uLnTx/>
              <a:uFillTx/>
              <a:latin typeface="Arial"/>
              <a:ea typeface="Arial"/>
              <a:cs typeface="Arial"/>
            </a:endParaRPr>
          </a:p>
        </p:txBody>
      </p:sp>
    </p:spTree>
    <p:extLst>
      <p:ext uri="{BB962C8B-B14F-4D97-AF65-F5344CB8AC3E}">
        <p14:creationId xmlns:p14="http://schemas.microsoft.com/office/powerpoint/2010/main" val="333092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FDD7310B-5F45-4A23-B058-E0C943DEA04E}"/>
              </a:ext>
            </a:extLst>
          </p:cNvPr>
          <p:cNvSpPr>
            <a:spLocks noGrp="1"/>
          </p:cNvSpPr>
          <p:nvPr/>
        </p:nvSpPr>
        <p:spPr>
          <a:xfrm>
            <a:off x="0" y="0"/>
            <a:ext cx="114300" cy="6858000"/>
          </a:xfrm>
          <a:prstGeom prst="rect">
            <a:avLst/>
          </a:prstGeom>
          <a:solidFill>
            <a:srgbClr val="1E5AA8"/>
          </a:solidFill>
          <a:ln w="0">
            <a:noFill/>
            <a:prstDash val="solid"/>
          </a:ln>
        </p:spPr>
      </p:sp>
      <p:sp>
        <p:nvSpPr>
          <p:cNvPr id="2" name="矩形 1">
            <a:extLst>
              <a:ext uri="{FF2B5EF4-FFF2-40B4-BE49-F238E27FC236}">
                <a16:creationId xmlns:a16="http://schemas.microsoft.com/office/drawing/2014/main" id="{5DB643DD-F201-45EE-A0E0-410307D764A4}"/>
              </a:ext>
            </a:extLst>
          </p:cNvPr>
          <p:cNvSpPr>
            <a:spLocks noGrp="1"/>
          </p:cNvSpPr>
          <p:nvPr/>
        </p:nvSpPr>
        <p:spPr>
          <a:xfrm>
            <a:off x="609600" y="228600"/>
            <a:ext cx="10839450" cy="70485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300" b="1">
                <a:solidFill>
                  <a:srgbClr val="102A43"/>
                </a:solidFill>
                <a:latin typeface="Arial"/>
                <a:ea typeface="Arial"/>
                <a:cs typeface="Arial"/>
              </a:defRPr>
            </a:pPr>
            <a:r>
              <a:rPr kumimoji="0" sz="3300" b="1" i="0" u="none" strike="noStrike" kern="1200" cap="none" spc="0" normalizeH="0" baseline="0" noProof="0">
                <a:ln>
                  <a:noFill/>
                </a:ln>
                <a:solidFill>
                  <a:srgbClr val="102A43"/>
                </a:solidFill>
                <a:effectLst/>
                <a:uLnTx/>
                <a:uFillTx/>
                <a:latin typeface="Arial"/>
                <a:ea typeface="Arial"/>
                <a:cs typeface="Arial"/>
              </a:rPr>
              <a:t>颗粒暴露重分配不同相的总电流贡献</a:t>
            </a:r>
          </a:p>
        </p:txBody>
      </p:sp>
      <p:sp>
        <p:nvSpPr>
          <p:cNvPr id="3" name="矩形 2">
            <a:extLst>
              <a:ext uri="{FF2B5EF4-FFF2-40B4-BE49-F238E27FC236}">
                <a16:creationId xmlns:a16="http://schemas.microsoft.com/office/drawing/2014/main" id="{C9FDB7B9-5549-47D5-B4D4-95F5A34941E4}"/>
              </a:ext>
            </a:extLst>
          </p:cNvPr>
          <p:cNvSpPr>
            <a:spLocks noGrp="1"/>
          </p:cNvSpPr>
          <p:nvPr/>
        </p:nvSpPr>
        <p:spPr>
          <a:xfrm>
            <a:off x="609600" y="1009650"/>
            <a:ext cx="590550" cy="47625"/>
          </a:xfrm>
          <a:prstGeom prst="rect">
            <a:avLst/>
          </a:prstGeom>
          <a:solidFill>
            <a:srgbClr val="2B8CBE"/>
          </a:solidFill>
          <a:ln w="0">
            <a:noFill/>
            <a:prstDash val="solid"/>
          </a:ln>
        </p:spPr>
      </p:sp>
      <p:sp>
        <p:nvSpPr>
          <p:cNvPr id="5" name="矩形 4">
            <a:extLst>
              <a:ext uri="{FF2B5EF4-FFF2-40B4-BE49-F238E27FC236}">
                <a16:creationId xmlns:a16="http://schemas.microsoft.com/office/drawing/2014/main" id="{458DF6D0-E487-4871-87FC-05FEB6345F1D}"/>
              </a:ext>
            </a:extLst>
          </p:cNvPr>
          <p:cNvSpPr>
            <a:spLocks noGrp="1"/>
          </p:cNvSpPr>
          <p:nvPr/>
        </p:nvSpPr>
        <p:spPr>
          <a:xfrm>
            <a:off x="11163300" y="6438900"/>
            <a:ext cx="438150" cy="209550"/>
          </a:xfrm>
          <a:prstGeom prst="rect">
            <a:avLst/>
          </a:prstGeom>
          <a:noFill/>
          <a:ln w="0">
            <a:noFill/>
            <a:prstDash val="solid"/>
          </a:ln>
        </p:spPr>
        <p:txBody>
          <a:bodyPr anchor="ctr">
            <a:normAutofit fontScale="81309" lnSpcReduction="20000"/>
          </a:bodyPr>
          <a:lstStyle/>
          <a:p>
            <a:pPr marL="0" marR="0" lvl="0" indent="0" algn="r" defTabSz="914400" rtl="0" eaLnBrk="1" fontAlgn="auto" latinLnBrk="0" hangingPunct="1">
              <a:lnSpc>
                <a:spcPct val="100000"/>
              </a:lnSpc>
              <a:spcBef>
                <a:spcPts val="0"/>
              </a:spcBef>
              <a:spcAft>
                <a:spcPts val="0"/>
              </a:spcAft>
              <a:buClrTx/>
              <a:buSzTx/>
              <a:buFontTx/>
              <a:buNone/>
              <a:tabLst/>
              <a:defRPr sz="1050" b="1">
                <a:solidFill>
                  <a:srgbClr val="1E5AA8"/>
                </a:solidFill>
                <a:latin typeface="Arial"/>
                <a:ea typeface="Arial"/>
                <a:cs typeface="Arial"/>
              </a:defRPr>
            </a:pPr>
            <a:r>
              <a:rPr lang="en-US" sz="1050" b="1" dirty="0">
                <a:solidFill>
                  <a:srgbClr val="1E5AA8"/>
                </a:solidFill>
                <a:latin typeface="Arial"/>
                <a:ea typeface="Arial"/>
                <a:cs typeface="Arial"/>
              </a:rPr>
              <a:t>09</a:t>
            </a:r>
            <a:endParaRPr kumimoji="0" sz="1050" b="1" i="0" u="none" strike="noStrike" kern="1200" cap="none" spc="0" normalizeH="0" baseline="0" noProof="0" dirty="0">
              <a:ln>
                <a:noFill/>
              </a:ln>
              <a:solidFill>
                <a:srgbClr val="1E5AA8"/>
              </a:solidFill>
              <a:effectLst/>
              <a:uLnTx/>
              <a:uFillTx/>
              <a:latin typeface="Arial"/>
              <a:ea typeface="Arial"/>
              <a:cs typeface="Arial"/>
            </a:endParaRPr>
          </a:p>
        </p:txBody>
      </p:sp>
      <p:pic>
        <p:nvPicPr>
          <p:cNvPr id="18" name="图片 17"/>
          <p:cNvPicPr>
            <a:picLocks noChangeAspect="1"/>
          </p:cNvPicPr>
          <p:nvPr/>
        </p:nvPicPr>
        <p:blipFill>
          <a:blip r:embed="rId3"/>
          <a:stretch/>
        </p:blipFill>
        <p:spPr>
          <a:xfrm>
            <a:off x="1459448" y="1352550"/>
            <a:ext cx="4853503" cy="4762500"/>
          </a:xfrm>
          <a:prstGeom prst="rect">
            <a:avLst/>
          </a:prstGeom>
        </p:spPr>
      </p:pic>
      <p:sp>
        <p:nvSpPr>
          <p:cNvPr id="7" name="矩形 6">
            <a:extLst>
              <a:ext uri="{FF2B5EF4-FFF2-40B4-BE49-F238E27FC236}">
                <a16:creationId xmlns:a16="http://schemas.microsoft.com/office/drawing/2014/main" id="{161CB8E9-7093-47A4-92B3-04EA179D75D0}"/>
              </a:ext>
            </a:extLst>
          </p:cNvPr>
          <p:cNvSpPr>
            <a:spLocks noGrp="1"/>
          </p:cNvSpPr>
          <p:nvPr/>
        </p:nvSpPr>
        <p:spPr>
          <a:xfrm>
            <a:off x="7620000" y="1495425"/>
            <a:ext cx="3429000" cy="22860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1E5AA8"/>
                </a:solidFill>
                <a:latin typeface="Arial"/>
                <a:ea typeface="Arial"/>
                <a:cs typeface="Arial"/>
              </a:defRPr>
            </a:pPr>
            <a:r>
              <a:rPr kumimoji="0" lang="zh-CN" altLang="en-US" sz="1600" b="1" i="0" u="none" strike="noStrike" kern="1200" cap="none" spc="0" normalizeH="0" baseline="0" noProof="0" dirty="0">
                <a:ln>
                  <a:noFill/>
                </a:ln>
                <a:solidFill>
                  <a:srgbClr val="1E5AA8"/>
                </a:solidFill>
                <a:effectLst/>
                <a:uLnTx/>
                <a:uFillTx/>
                <a:latin typeface="Arial"/>
                <a:ea typeface="Arial"/>
                <a:cs typeface="Arial"/>
              </a:rPr>
              <a:t>积分电流的含义</a:t>
            </a:r>
          </a:p>
        </p:txBody>
      </p:sp>
      <p:sp>
        <p:nvSpPr>
          <p:cNvPr id="8" name="矩形 7">
            <a:extLst>
              <a:ext uri="{FF2B5EF4-FFF2-40B4-BE49-F238E27FC236}">
                <a16:creationId xmlns:a16="http://schemas.microsoft.com/office/drawing/2014/main" id="{93C59A8D-5FB6-4BAD-B8D6-D772240547C5}"/>
              </a:ext>
            </a:extLst>
          </p:cNvPr>
          <p:cNvSpPr>
            <a:spLocks noGrp="1"/>
          </p:cNvSpPr>
          <p:nvPr/>
        </p:nvSpPr>
        <p:spPr>
          <a:xfrm>
            <a:off x="7620000" y="1876425"/>
            <a:ext cx="3981450" cy="914400"/>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B3A"/>
                </a:solidFill>
                <a:latin typeface="Arial"/>
                <a:ea typeface="Arial"/>
                <a:cs typeface="Arial"/>
              </a:defRPr>
            </a:pPr>
            <a:r>
              <a:rPr kumimoji="0" lang="zh-CN" altLang="en-US" sz="1500" b="0" i="0" u="none" strike="noStrike" kern="1200" cap="none" spc="0" normalizeH="0" baseline="0" noProof="0" dirty="0">
                <a:ln>
                  <a:noFill/>
                </a:ln>
                <a:solidFill>
                  <a:srgbClr val="172B3A"/>
                </a:solidFill>
                <a:effectLst/>
                <a:uLnTx/>
                <a:uFillTx/>
                <a:latin typeface="Arial"/>
                <a:ea typeface="Arial"/>
                <a:cs typeface="Arial"/>
              </a:rPr>
              <a:t>积分值同时受局部电流密度与有效反应面积影响，反映各相对体系总反应的贡献，不等同于局部腐蚀速率。</a:t>
            </a: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B3A"/>
                </a:solidFill>
                <a:latin typeface="Arial"/>
                <a:ea typeface="Arial"/>
                <a:cs typeface="Arial"/>
              </a:defRPr>
            </a:pPr>
            <a:endParaRPr kumimoji="0" sz="1500" b="0" i="0" u="none" strike="noStrike" kern="1200" cap="none" spc="0" normalizeH="0" baseline="0" noProof="0" dirty="0">
              <a:ln>
                <a:noFill/>
              </a:ln>
              <a:solidFill>
                <a:srgbClr val="172B3A"/>
              </a:solidFill>
              <a:effectLst/>
              <a:uLnTx/>
              <a:uFillTx/>
              <a:latin typeface="Arial"/>
              <a:ea typeface="Arial"/>
              <a:cs typeface="Arial"/>
            </a:endParaRPr>
          </a:p>
        </p:txBody>
      </p:sp>
      <p:sp>
        <p:nvSpPr>
          <p:cNvPr id="9" name="矩形 8">
            <a:extLst>
              <a:ext uri="{FF2B5EF4-FFF2-40B4-BE49-F238E27FC236}">
                <a16:creationId xmlns:a16="http://schemas.microsoft.com/office/drawing/2014/main" id="{1EA81C09-CB68-4DD1-AEB8-7C5DE96F040C}"/>
              </a:ext>
            </a:extLst>
          </p:cNvPr>
          <p:cNvSpPr>
            <a:spLocks noGrp="1"/>
          </p:cNvSpPr>
          <p:nvPr/>
        </p:nvSpPr>
        <p:spPr>
          <a:xfrm>
            <a:off x="7620000" y="2952750"/>
            <a:ext cx="3714750" cy="19050"/>
          </a:xfrm>
          <a:prstGeom prst="rect">
            <a:avLst/>
          </a:prstGeom>
          <a:solidFill>
            <a:srgbClr val="C9D7E2"/>
          </a:solidFill>
          <a:ln w="0">
            <a:noFill/>
            <a:prstDash val="solid"/>
          </a:ln>
        </p:spPr>
      </p:sp>
      <p:sp>
        <p:nvSpPr>
          <p:cNvPr id="10" name="矩形 9">
            <a:extLst>
              <a:ext uri="{FF2B5EF4-FFF2-40B4-BE49-F238E27FC236}">
                <a16:creationId xmlns:a16="http://schemas.microsoft.com/office/drawing/2014/main" id="{06011B4A-3343-4C27-A892-7ACC12B72A43}"/>
              </a:ext>
            </a:extLst>
          </p:cNvPr>
          <p:cNvSpPr>
            <a:spLocks noGrp="1"/>
          </p:cNvSpPr>
          <p:nvPr/>
        </p:nvSpPr>
        <p:spPr>
          <a:xfrm>
            <a:off x="7620000" y="3181350"/>
            <a:ext cx="3429000" cy="22860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D66A4E"/>
                </a:solidFill>
                <a:latin typeface="Arial"/>
                <a:ea typeface="Arial"/>
                <a:cs typeface="Arial"/>
              </a:defRPr>
            </a:pPr>
            <a:r>
              <a:rPr kumimoji="0" lang="zh-CN" altLang="en-US" sz="1600" b="1" i="0" u="none" strike="noStrike" kern="1200" cap="none" spc="0" normalizeH="0" baseline="0" noProof="0" dirty="0">
                <a:ln>
                  <a:noFill/>
                </a:ln>
                <a:solidFill>
                  <a:srgbClr val="D66A4E"/>
                </a:solidFill>
                <a:effectLst/>
                <a:uLnTx/>
                <a:uFillTx/>
                <a:latin typeface="Arial"/>
                <a:ea typeface="Arial"/>
                <a:cs typeface="Arial"/>
              </a:rPr>
              <a:t>随暴露阶段的变化</a:t>
            </a:r>
          </a:p>
        </p:txBody>
      </p:sp>
      <p:sp>
        <p:nvSpPr>
          <p:cNvPr id="11" name="矩形 10">
            <a:extLst>
              <a:ext uri="{FF2B5EF4-FFF2-40B4-BE49-F238E27FC236}">
                <a16:creationId xmlns:a16="http://schemas.microsoft.com/office/drawing/2014/main" id="{9C530ECE-6A98-42B4-8CFB-F92B7E8572A7}"/>
              </a:ext>
            </a:extLst>
          </p:cNvPr>
          <p:cNvSpPr>
            <a:spLocks noGrp="1"/>
          </p:cNvSpPr>
          <p:nvPr/>
        </p:nvSpPr>
        <p:spPr>
          <a:xfrm>
            <a:off x="7620000" y="3562350"/>
            <a:ext cx="3829050" cy="1238250"/>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72B3A"/>
                </a:solidFill>
                <a:latin typeface="Arial"/>
                <a:ea typeface="Arial"/>
                <a:cs typeface="Arial"/>
              </a:defRPr>
            </a:pPr>
            <a:r>
              <a:rPr kumimoji="0" lang="zh-CN" altLang="en-US" sz="1500" b="0" i="0" u="none" strike="noStrike" kern="1200" cap="none" spc="0" normalizeH="0" baseline="0" noProof="0" dirty="0">
                <a:ln>
                  <a:noFill/>
                </a:ln>
                <a:solidFill>
                  <a:srgbClr val="172B3A"/>
                </a:solidFill>
                <a:effectLst/>
                <a:uLnTx/>
                <a:uFillTx/>
                <a:latin typeface="Arial"/>
                <a:ea typeface="Arial"/>
                <a:cs typeface="Arial"/>
              </a:rPr>
              <a:t>初期电流主要由氧化膜和基体承担。</a:t>
            </a:r>
            <a:r>
              <a:rPr kumimoji="0" lang="en-US" altLang="zh-CN" sz="1500" b="0" i="0" u="none" strike="noStrike" kern="1200" cap="none" spc="0" normalizeH="0" baseline="0" noProof="0" dirty="0">
                <a:ln>
                  <a:noFill/>
                </a:ln>
                <a:solidFill>
                  <a:srgbClr val="172B3A"/>
                </a:solidFill>
                <a:effectLst/>
                <a:uLnTx/>
                <a:uFillTx/>
                <a:latin typeface="Arial"/>
                <a:ea typeface="Arial"/>
                <a:cs typeface="Arial"/>
              </a:rPr>
              <a:t>B</a:t>
            </a:r>
            <a:r>
              <a:rPr kumimoji="0" lang="en-US" altLang="zh-CN" sz="1500" b="0" i="0" u="none" strike="noStrike" kern="1200" cap="none" spc="0" normalizeH="0" baseline="-25000" noProof="0" dirty="0">
                <a:ln>
                  <a:noFill/>
                </a:ln>
                <a:solidFill>
                  <a:srgbClr val="172B3A"/>
                </a:solidFill>
                <a:effectLst/>
                <a:uLnTx/>
                <a:uFillTx/>
                <a:latin typeface="Arial"/>
                <a:ea typeface="Arial"/>
                <a:cs typeface="Arial"/>
              </a:rPr>
              <a:t>4</a:t>
            </a:r>
            <a:r>
              <a:rPr kumimoji="0" lang="en-US" altLang="zh-CN" sz="1500" b="0" i="0" u="none" strike="noStrike" kern="1200" cap="none" spc="0" normalizeH="0" baseline="0" noProof="0" dirty="0">
                <a:ln>
                  <a:noFill/>
                </a:ln>
                <a:solidFill>
                  <a:srgbClr val="172B3A"/>
                </a:solidFill>
                <a:effectLst/>
                <a:uLnTx/>
                <a:uFillTx/>
                <a:latin typeface="Arial"/>
                <a:ea typeface="Arial"/>
                <a:cs typeface="Arial"/>
              </a:rPr>
              <a:t>C </a:t>
            </a:r>
            <a:r>
              <a:rPr kumimoji="0" lang="zh-CN" altLang="en-US" sz="1500" b="0" i="0" u="none" strike="noStrike" kern="1200" cap="none" spc="0" normalizeH="0" baseline="0" noProof="0" dirty="0">
                <a:ln>
                  <a:noFill/>
                </a:ln>
                <a:solidFill>
                  <a:srgbClr val="172B3A"/>
                </a:solidFill>
                <a:effectLst/>
                <a:uLnTx/>
                <a:uFillTx/>
                <a:latin typeface="Arial"/>
                <a:ea typeface="Arial"/>
                <a:cs typeface="Arial"/>
              </a:rPr>
              <a:t>相继暴露后，颗粒阴极电流逐步增加，膜面阴极贡献下降，基体阳极电流同步增强。</a:t>
            </a:r>
          </a:p>
        </p:txBody>
      </p:sp>
      <p:sp>
        <p:nvSpPr>
          <p:cNvPr id="12" name="矩形 11">
            <a:extLst>
              <a:ext uri="{FF2B5EF4-FFF2-40B4-BE49-F238E27FC236}">
                <a16:creationId xmlns:a16="http://schemas.microsoft.com/office/drawing/2014/main" id="{0A5C22CA-CDCA-4799-AF94-38B674DFB5D8}"/>
              </a:ext>
            </a:extLst>
          </p:cNvPr>
          <p:cNvSpPr>
            <a:spLocks noGrp="1"/>
          </p:cNvSpPr>
          <p:nvPr/>
        </p:nvSpPr>
        <p:spPr>
          <a:xfrm>
            <a:off x="7620000" y="5153025"/>
            <a:ext cx="3714750" cy="695325"/>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02A43"/>
                </a:solidFill>
                <a:latin typeface="Arial"/>
                <a:ea typeface="Arial"/>
                <a:cs typeface="Arial"/>
              </a:defRPr>
            </a:pPr>
            <a:r>
              <a:rPr kumimoji="0" lang="zh-CN" altLang="en-US" sz="1500" b="1" i="0" u="none" strike="noStrike" kern="1200" cap="none" spc="0" normalizeH="0" baseline="0" noProof="0" dirty="0">
                <a:ln>
                  <a:noFill/>
                </a:ln>
                <a:solidFill>
                  <a:srgbClr val="102A43"/>
                </a:solidFill>
                <a:effectLst/>
                <a:uLnTx/>
                <a:uFillTx/>
                <a:latin typeface="Arial"/>
                <a:ea typeface="Arial"/>
                <a:cs typeface="Arial"/>
              </a:rPr>
              <a:t>电化学耦合由“基体</a:t>
            </a:r>
            <a:r>
              <a:rPr kumimoji="0" lang="en-US" altLang="zh-CN" sz="1500" b="1" i="0" u="none" strike="noStrike" kern="1200" cap="none" spc="0" normalizeH="0" baseline="0" noProof="0" dirty="0">
                <a:ln>
                  <a:noFill/>
                </a:ln>
                <a:solidFill>
                  <a:srgbClr val="102A43"/>
                </a:solidFill>
                <a:effectLst/>
                <a:uLnTx/>
                <a:uFillTx/>
                <a:latin typeface="Arial"/>
                <a:ea typeface="Arial"/>
                <a:cs typeface="Arial"/>
              </a:rPr>
              <a:t>–</a:t>
            </a:r>
            <a:r>
              <a:rPr kumimoji="0" lang="zh-CN" altLang="en-US" sz="1500" b="1" i="0" u="none" strike="noStrike" kern="1200" cap="none" spc="0" normalizeH="0" baseline="0" noProof="0" dirty="0">
                <a:ln>
                  <a:noFill/>
                </a:ln>
                <a:solidFill>
                  <a:srgbClr val="102A43"/>
                </a:solidFill>
                <a:effectLst/>
                <a:uLnTx/>
                <a:uFillTx/>
                <a:latin typeface="Arial"/>
                <a:ea typeface="Arial"/>
                <a:cs typeface="Arial"/>
              </a:rPr>
              <a:t>氧化膜”为主，逐步转向“基体</a:t>
            </a:r>
            <a:r>
              <a:rPr kumimoji="0" lang="en-US" altLang="zh-CN" sz="1500" b="1" i="0" u="none" strike="noStrike" kern="1200" cap="none" spc="0" normalizeH="0" baseline="0" noProof="0" dirty="0">
                <a:ln>
                  <a:noFill/>
                </a:ln>
                <a:solidFill>
                  <a:srgbClr val="102A43"/>
                </a:solidFill>
                <a:effectLst/>
                <a:uLnTx/>
                <a:uFillTx/>
                <a:latin typeface="Arial"/>
                <a:ea typeface="Arial"/>
                <a:cs typeface="Arial"/>
              </a:rPr>
              <a:t>–B</a:t>
            </a:r>
            <a:r>
              <a:rPr kumimoji="0" lang="en-US" altLang="zh-CN" sz="1500" b="1" i="0" u="none" strike="noStrike" kern="1200" cap="none" spc="0" normalizeH="0" baseline="-25000" noProof="0" dirty="0">
                <a:ln>
                  <a:noFill/>
                </a:ln>
                <a:solidFill>
                  <a:srgbClr val="102A43"/>
                </a:solidFill>
                <a:effectLst/>
                <a:uLnTx/>
                <a:uFillTx/>
                <a:latin typeface="Arial"/>
                <a:ea typeface="Arial"/>
                <a:cs typeface="Arial"/>
              </a:rPr>
              <a:t>4</a:t>
            </a:r>
            <a:r>
              <a:rPr kumimoji="0" lang="en-US" altLang="zh-CN" sz="1500" b="1" i="0" u="none" strike="noStrike" kern="1200" cap="none" spc="0" normalizeH="0" baseline="0" noProof="0" dirty="0">
                <a:ln>
                  <a:noFill/>
                </a:ln>
                <a:solidFill>
                  <a:srgbClr val="102A43"/>
                </a:solidFill>
                <a:effectLst/>
                <a:uLnTx/>
                <a:uFillTx/>
                <a:latin typeface="Arial"/>
                <a:ea typeface="Arial"/>
                <a:cs typeface="Arial"/>
              </a:rPr>
              <a:t>C”</a:t>
            </a:r>
            <a:r>
              <a:rPr kumimoji="0" lang="zh-CN" altLang="en-US" sz="1500" b="1" i="0" u="none" strike="noStrike" kern="1200" cap="none" spc="0" normalizeH="0" baseline="0" noProof="0" dirty="0">
                <a:ln>
                  <a:noFill/>
                </a:ln>
                <a:solidFill>
                  <a:srgbClr val="102A43"/>
                </a:solidFill>
                <a:effectLst/>
                <a:uLnTx/>
                <a:uFillTx/>
                <a:latin typeface="Arial"/>
                <a:ea typeface="Arial"/>
                <a:cs typeface="Arial"/>
              </a:rPr>
              <a:t>增强。</a:t>
            </a:r>
          </a:p>
        </p:txBody>
      </p:sp>
    </p:spTree>
    <p:extLst>
      <p:ext uri="{BB962C8B-B14F-4D97-AF65-F5344CB8AC3E}">
        <p14:creationId xmlns:p14="http://schemas.microsoft.com/office/powerpoint/2010/main" val="1725713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D4A122B5-8EF4-41DB-B4E7-F8941257A84C}"/>
              </a:ext>
            </a:extLst>
          </p:cNvPr>
          <p:cNvSpPr>
            <a:spLocks noGrp="1"/>
          </p:cNvSpPr>
          <p:nvPr/>
        </p:nvSpPr>
        <p:spPr>
          <a:xfrm>
            <a:off x="0" y="0"/>
            <a:ext cx="114300" cy="6858000"/>
          </a:xfrm>
          <a:prstGeom prst="rect">
            <a:avLst/>
          </a:prstGeom>
          <a:solidFill>
            <a:srgbClr val="1E5AA8"/>
          </a:solidFill>
          <a:ln w="0">
            <a:noFill/>
            <a:prstDash val="solid"/>
          </a:ln>
        </p:spPr>
      </p:sp>
      <p:sp>
        <p:nvSpPr>
          <p:cNvPr id="2" name="矩形 1">
            <a:extLst>
              <a:ext uri="{FF2B5EF4-FFF2-40B4-BE49-F238E27FC236}">
                <a16:creationId xmlns:a16="http://schemas.microsoft.com/office/drawing/2014/main" id="{EB8EECCD-8849-4AF4-97C7-64E444AE56DE}"/>
              </a:ext>
            </a:extLst>
          </p:cNvPr>
          <p:cNvSpPr>
            <a:spLocks noGrp="1"/>
          </p:cNvSpPr>
          <p:nvPr/>
        </p:nvSpPr>
        <p:spPr>
          <a:xfrm>
            <a:off x="609600" y="228600"/>
            <a:ext cx="10839450" cy="70485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300" b="1">
                <a:solidFill>
                  <a:srgbClr val="102A43"/>
                </a:solidFill>
                <a:latin typeface="Arial"/>
                <a:ea typeface="Arial"/>
                <a:cs typeface="Arial"/>
              </a:defRPr>
            </a:pPr>
            <a:r>
              <a:rPr kumimoji="0" sz="3300" b="1" i="0" u="none" strike="noStrike" kern="1200" cap="none" spc="0" normalizeH="0" baseline="0" noProof="0">
                <a:ln>
                  <a:noFill/>
                </a:ln>
                <a:solidFill>
                  <a:srgbClr val="102A43"/>
                </a:solidFill>
                <a:effectLst/>
                <a:uLnTx/>
                <a:uFillTx/>
                <a:latin typeface="Arial"/>
                <a:ea typeface="Arial"/>
                <a:cs typeface="Arial"/>
              </a:rPr>
              <a:t>坑内酸化与坑口腐蚀产物富集</a:t>
            </a:r>
          </a:p>
        </p:txBody>
      </p:sp>
      <p:sp>
        <p:nvSpPr>
          <p:cNvPr id="3" name="矩形 2">
            <a:extLst>
              <a:ext uri="{FF2B5EF4-FFF2-40B4-BE49-F238E27FC236}">
                <a16:creationId xmlns:a16="http://schemas.microsoft.com/office/drawing/2014/main" id="{079362CC-5757-4A41-8B65-EDCF4B5B25CB}"/>
              </a:ext>
            </a:extLst>
          </p:cNvPr>
          <p:cNvSpPr>
            <a:spLocks noGrp="1"/>
          </p:cNvSpPr>
          <p:nvPr/>
        </p:nvSpPr>
        <p:spPr>
          <a:xfrm>
            <a:off x="609600" y="1009650"/>
            <a:ext cx="590550" cy="47625"/>
          </a:xfrm>
          <a:prstGeom prst="rect">
            <a:avLst/>
          </a:prstGeom>
          <a:solidFill>
            <a:srgbClr val="2B8CBE"/>
          </a:solidFill>
          <a:ln w="0">
            <a:noFill/>
            <a:prstDash val="solid"/>
          </a:ln>
        </p:spPr>
      </p:sp>
      <p:sp>
        <p:nvSpPr>
          <p:cNvPr id="5" name="矩形 4">
            <a:extLst>
              <a:ext uri="{FF2B5EF4-FFF2-40B4-BE49-F238E27FC236}">
                <a16:creationId xmlns:a16="http://schemas.microsoft.com/office/drawing/2014/main" id="{724D45B4-F928-4853-BA19-C66E280C2637}"/>
              </a:ext>
            </a:extLst>
          </p:cNvPr>
          <p:cNvSpPr>
            <a:spLocks noGrp="1"/>
          </p:cNvSpPr>
          <p:nvPr/>
        </p:nvSpPr>
        <p:spPr>
          <a:xfrm>
            <a:off x="11163300" y="6438900"/>
            <a:ext cx="438150" cy="209550"/>
          </a:xfrm>
          <a:prstGeom prst="rect">
            <a:avLst/>
          </a:prstGeom>
          <a:noFill/>
          <a:ln w="0">
            <a:noFill/>
            <a:prstDash val="solid"/>
          </a:ln>
        </p:spPr>
        <p:txBody>
          <a:bodyPr anchor="ctr">
            <a:normAutofit fontScale="81309" lnSpcReduction="20000"/>
          </a:bodyPr>
          <a:lstStyle/>
          <a:p>
            <a:pPr marL="0" marR="0" lvl="0" indent="0" algn="r" defTabSz="914400" rtl="0" eaLnBrk="1" fontAlgn="auto" latinLnBrk="0" hangingPunct="1">
              <a:lnSpc>
                <a:spcPct val="100000"/>
              </a:lnSpc>
              <a:spcBef>
                <a:spcPts val="0"/>
              </a:spcBef>
              <a:spcAft>
                <a:spcPts val="0"/>
              </a:spcAft>
              <a:buClrTx/>
              <a:buSzTx/>
              <a:buFontTx/>
              <a:buNone/>
              <a:tabLst/>
              <a:defRPr sz="1050" b="1">
                <a:solidFill>
                  <a:srgbClr val="1E5AA8"/>
                </a:solidFill>
                <a:latin typeface="Arial"/>
                <a:ea typeface="Arial"/>
                <a:cs typeface="Arial"/>
              </a:defRPr>
            </a:pPr>
            <a:r>
              <a:rPr lang="en-US" sz="1050" b="1" dirty="0">
                <a:solidFill>
                  <a:srgbClr val="1E5AA8"/>
                </a:solidFill>
                <a:latin typeface="Arial"/>
                <a:ea typeface="Arial"/>
                <a:cs typeface="Arial"/>
              </a:rPr>
              <a:t>10</a:t>
            </a:r>
            <a:endParaRPr kumimoji="0" sz="1050" b="1" i="0" u="none" strike="noStrike" kern="1200" cap="none" spc="0" normalizeH="0" baseline="0" noProof="0" dirty="0">
              <a:ln>
                <a:noFill/>
              </a:ln>
              <a:solidFill>
                <a:srgbClr val="1E5AA8"/>
              </a:solidFill>
              <a:effectLst/>
              <a:uLnTx/>
              <a:uFillTx/>
              <a:latin typeface="Arial"/>
              <a:ea typeface="Arial"/>
              <a:cs typeface="Arial"/>
            </a:endParaRPr>
          </a:p>
        </p:txBody>
      </p:sp>
      <p:pic>
        <p:nvPicPr>
          <p:cNvPr id="18" name="图片 17"/>
          <p:cNvPicPr>
            <a:picLocks noChangeAspect="1"/>
          </p:cNvPicPr>
          <p:nvPr/>
        </p:nvPicPr>
        <p:blipFill>
          <a:blip r:embed="rId3"/>
          <a:stretch/>
        </p:blipFill>
        <p:spPr>
          <a:xfrm>
            <a:off x="859449" y="1362075"/>
            <a:ext cx="4672377" cy="4095750"/>
          </a:xfrm>
          <a:prstGeom prst="rect">
            <a:avLst/>
          </a:prstGeom>
        </p:spPr>
      </p:pic>
      <p:pic>
        <p:nvPicPr>
          <p:cNvPr id="19" name="图片 18"/>
          <p:cNvPicPr>
            <a:picLocks noChangeAspect="1"/>
          </p:cNvPicPr>
          <p:nvPr/>
        </p:nvPicPr>
        <p:blipFill>
          <a:blip r:embed="rId4"/>
          <a:stretch/>
        </p:blipFill>
        <p:spPr>
          <a:xfrm>
            <a:off x="6561591" y="1362075"/>
            <a:ext cx="4545694" cy="4095750"/>
          </a:xfrm>
          <a:prstGeom prst="rect">
            <a:avLst/>
          </a:prstGeom>
        </p:spPr>
      </p:pic>
      <p:sp>
        <p:nvSpPr>
          <p:cNvPr id="8" name="矩形 7">
            <a:extLst>
              <a:ext uri="{FF2B5EF4-FFF2-40B4-BE49-F238E27FC236}">
                <a16:creationId xmlns:a16="http://schemas.microsoft.com/office/drawing/2014/main" id="{4500BDDE-9069-4C63-A5EB-C52393B63B93}"/>
              </a:ext>
            </a:extLst>
          </p:cNvPr>
          <p:cNvSpPr>
            <a:spLocks noGrp="1"/>
          </p:cNvSpPr>
          <p:nvPr/>
        </p:nvSpPr>
        <p:spPr>
          <a:xfrm>
            <a:off x="742950" y="5543550"/>
            <a:ext cx="2381250" cy="22860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1E5AA8"/>
                </a:solidFill>
                <a:latin typeface="Arial"/>
                <a:ea typeface="Arial"/>
                <a:cs typeface="Arial"/>
              </a:defRPr>
            </a:pPr>
            <a:r>
              <a:rPr kumimoji="0" lang="zh-CN" altLang="en-US" sz="1600" b="1" i="0" u="none" strike="noStrike" kern="1200" cap="none" spc="0" normalizeH="0" baseline="0" noProof="0" dirty="0">
                <a:ln>
                  <a:noFill/>
                </a:ln>
                <a:solidFill>
                  <a:srgbClr val="1E5AA8"/>
                </a:solidFill>
                <a:effectLst/>
                <a:uLnTx/>
                <a:uFillTx/>
                <a:latin typeface="Arial"/>
                <a:ea typeface="Arial"/>
                <a:cs typeface="Arial"/>
              </a:rPr>
              <a:t>坑内持续酸化</a:t>
            </a:r>
          </a:p>
        </p:txBody>
      </p:sp>
      <p:sp>
        <p:nvSpPr>
          <p:cNvPr id="9" name="矩形 8">
            <a:extLst>
              <a:ext uri="{FF2B5EF4-FFF2-40B4-BE49-F238E27FC236}">
                <a16:creationId xmlns:a16="http://schemas.microsoft.com/office/drawing/2014/main" id="{38ED865D-3136-41E1-9560-A2519A5DF1EB}"/>
              </a:ext>
            </a:extLst>
          </p:cNvPr>
          <p:cNvSpPr>
            <a:spLocks noGrp="1"/>
          </p:cNvSpPr>
          <p:nvPr/>
        </p:nvSpPr>
        <p:spPr>
          <a:xfrm>
            <a:off x="742950" y="5857875"/>
            <a:ext cx="4953000" cy="361950"/>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B3A"/>
                </a:solidFill>
                <a:latin typeface="Arial"/>
                <a:ea typeface="Arial"/>
                <a:cs typeface="Arial"/>
              </a:defRPr>
            </a:pPr>
            <a:r>
              <a:rPr kumimoji="0" lang="en-US" altLang="zh-CN" sz="1425" b="0" i="0" u="none" strike="noStrike" kern="1200" cap="none" spc="0" normalizeH="0" baseline="0" noProof="0" dirty="0">
                <a:ln>
                  <a:noFill/>
                </a:ln>
                <a:solidFill>
                  <a:srgbClr val="172B3A"/>
                </a:solidFill>
                <a:effectLst/>
                <a:uLnTx/>
                <a:uFillTx/>
                <a:latin typeface="Arial"/>
                <a:ea typeface="Arial"/>
                <a:cs typeface="Arial"/>
              </a:rPr>
              <a:t>Al</a:t>
            </a:r>
            <a:r>
              <a:rPr kumimoji="0" lang="en-US" altLang="zh-CN" sz="1425" b="0" i="0" u="none" strike="noStrike" kern="1200" cap="none" spc="0" normalizeH="0" baseline="30000" noProof="0" dirty="0">
                <a:ln>
                  <a:noFill/>
                </a:ln>
                <a:solidFill>
                  <a:srgbClr val="172B3A"/>
                </a:solidFill>
                <a:effectLst/>
                <a:uLnTx/>
                <a:uFillTx/>
                <a:latin typeface="Arial"/>
                <a:ea typeface="Arial"/>
                <a:cs typeface="Arial"/>
              </a:rPr>
              <a:t>3+</a:t>
            </a: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逐级水解释放 </a:t>
            </a:r>
            <a:r>
              <a:rPr kumimoji="0" lang="en-US" altLang="zh-CN" sz="1425" b="0" i="0" u="none" strike="noStrike" kern="1200" cap="none" spc="0" normalizeH="0" baseline="0" noProof="0" dirty="0">
                <a:ln>
                  <a:noFill/>
                </a:ln>
                <a:solidFill>
                  <a:srgbClr val="172B3A"/>
                </a:solidFill>
                <a:effectLst/>
                <a:uLnTx/>
                <a:uFillTx/>
                <a:latin typeface="Arial"/>
                <a:ea typeface="Arial"/>
                <a:cs typeface="Arial"/>
              </a:rPr>
              <a:t>H</a:t>
            </a:r>
            <a:r>
              <a:rPr kumimoji="0" lang="en-US" altLang="zh-CN" sz="1425" b="0" i="0" u="none" strike="noStrike" kern="1200" cap="none" spc="0" normalizeH="0" baseline="30000" noProof="0" dirty="0">
                <a:ln>
                  <a:noFill/>
                </a:ln>
                <a:solidFill>
                  <a:srgbClr val="172B3A"/>
                </a:solidFill>
                <a:effectLst/>
                <a:uLnTx/>
                <a:uFillTx/>
                <a:latin typeface="Arial"/>
                <a:ea typeface="Arial"/>
                <a:cs typeface="Arial"/>
              </a:rPr>
              <a:t>+</a:t>
            </a: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，酸化持续且未被阴极反应抵消。</a:t>
            </a:r>
          </a:p>
        </p:txBody>
      </p:sp>
      <p:sp>
        <p:nvSpPr>
          <p:cNvPr id="10" name="矩形 9">
            <a:extLst>
              <a:ext uri="{FF2B5EF4-FFF2-40B4-BE49-F238E27FC236}">
                <a16:creationId xmlns:a16="http://schemas.microsoft.com/office/drawing/2014/main" id="{9B2D92AA-48B9-4C67-9DCA-2CB26CAB950B}"/>
              </a:ext>
            </a:extLst>
          </p:cNvPr>
          <p:cNvSpPr>
            <a:spLocks noGrp="1"/>
          </p:cNvSpPr>
          <p:nvPr/>
        </p:nvSpPr>
        <p:spPr>
          <a:xfrm>
            <a:off x="6400800" y="5543550"/>
            <a:ext cx="2381250" cy="22860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D66A4E"/>
                </a:solidFill>
                <a:latin typeface="Arial"/>
                <a:ea typeface="Arial"/>
                <a:cs typeface="Arial"/>
              </a:defRPr>
            </a:pPr>
            <a:r>
              <a:rPr kumimoji="0" lang="zh-CN" altLang="en-US" sz="1600" b="1" i="0" u="none" strike="noStrike" kern="1200" cap="none" spc="0" normalizeH="0" baseline="0" noProof="0" dirty="0">
                <a:ln>
                  <a:noFill/>
                </a:ln>
                <a:solidFill>
                  <a:srgbClr val="D66A4E"/>
                </a:solidFill>
                <a:effectLst/>
                <a:uLnTx/>
                <a:uFillTx/>
                <a:latin typeface="Arial"/>
                <a:ea typeface="Arial"/>
                <a:cs typeface="Arial"/>
              </a:rPr>
              <a:t>坑口优先沉积</a:t>
            </a:r>
          </a:p>
        </p:txBody>
      </p:sp>
      <p:sp>
        <p:nvSpPr>
          <p:cNvPr id="11" name="矩形 10">
            <a:extLst>
              <a:ext uri="{FF2B5EF4-FFF2-40B4-BE49-F238E27FC236}">
                <a16:creationId xmlns:a16="http://schemas.microsoft.com/office/drawing/2014/main" id="{535FB5C0-83E9-40CA-B787-0F128D2D54FA}"/>
              </a:ext>
            </a:extLst>
          </p:cNvPr>
          <p:cNvSpPr>
            <a:spLocks noGrp="1"/>
          </p:cNvSpPr>
          <p:nvPr/>
        </p:nvSpPr>
        <p:spPr>
          <a:xfrm>
            <a:off x="6400800" y="5857875"/>
            <a:ext cx="4857750" cy="361950"/>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B3A"/>
                </a:solidFill>
                <a:latin typeface="Arial"/>
                <a:ea typeface="Arial"/>
                <a:cs typeface="Arial"/>
              </a:defRPr>
            </a:pP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坑口传质通道畅通且 </a:t>
            </a:r>
            <a:r>
              <a:rPr kumimoji="0" lang="en-US" altLang="zh-CN" sz="1425" b="0" i="0" u="none" strike="noStrike" kern="1200" cap="none" spc="0" normalizeH="0" baseline="0" noProof="0" dirty="0">
                <a:ln>
                  <a:noFill/>
                </a:ln>
                <a:solidFill>
                  <a:srgbClr val="172B3A"/>
                </a:solidFill>
                <a:effectLst/>
                <a:uLnTx/>
                <a:uFillTx/>
                <a:latin typeface="Arial"/>
                <a:ea typeface="Arial"/>
                <a:cs typeface="Arial"/>
              </a:rPr>
              <a:t>pH </a:t>
            </a: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较高，</a:t>
            </a:r>
            <a:r>
              <a:rPr kumimoji="0" lang="en-US" altLang="zh-CN" sz="1425" b="0" i="0" u="none" strike="noStrike" kern="1200" cap="none" spc="0" normalizeH="0" baseline="0" noProof="0" dirty="0">
                <a:ln>
                  <a:noFill/>
                </a:ln>
                <a:solidFill>
                  <a:srgbClr val="172B3A"/>
                </a:solidFill>
                <a:effectLst/>
                <a:uLnTx/>
                <a:uFillTx/>
                <a:latin typeface="Arial"/>
                <a:ea typeface="Arial"/>
                <a:cs typeface="Arial"/>
              </a:rPr>
              <a:t>Al(OH)</a:t>
            </a:r>
            <a:r>
              <a:rPr kumimoji="0" lang="en-US" altLang="zh-CN" sz="1425" b="0" i="0" u="none" strike="noStrike" kern="1200" cap="none" spc="0" normalizeH="0" baseline="-25000" noProof="0" dirty="0">
                <a:ln>
                  <a:noFill/>
                </a:ln>
                <a:solidFill>
                  <a:srgbClr val="172B3A"/>
                </a:solidFill>
                <a:effectLst/>
                <a:uLnTx/>
                <a:uFillTx/>
                <a:latin typeface="Arial"/>
                <a:ea typeface="Arial"/>
                <a:cs typeface="Arial"/>
              </a:rPr>
              <a:t>3</a:t>
            </a: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 更易生成并富集。</a:t>
            </a:r>
          </a:p>
        </p:txBody>
      </p:sp>
      <p:sp>
        <p:nvSpPr>
          <p:cNvPr id="12" name="矩形 11">
            <a:extLst>
              <a:ext uri="{FF2B5EF4-FFF2-40B4-BE49-F238E27FC236}">
                <a16:creationId xmlns:a16="http://schemas.microsoft.com/office/drawing/2014/main" id="{9DFA1738-72C8-479E-96A0-39FCC7544AD9}"/>
              </a:ext>
            </a:extLst>
          </p:cNvPr>
          <p:cNvSpPr>
            <a:spLocks noGrp="1"/>
          </p:cNvSpPr>
          <p:nvPr/>
        </p:nvSpPr>
        <p:spPr>
          <a:xfrm>
            <a:off x="2076450" y="6200775"/>
            <a:ext cx="8382000" cy="247650"/>
          </a:xfrm>
          <a:prstGeom prst="rect">
            <a:avLst/>
          </a:prstGeom>
          <a:noFill/>
          <a:ln w="0">
            <a:noFill/>
            <a:prstDash val="solid"/>
          </a:ln>
        </p:spPr>
        <p:txBody>
          <a:bodyPr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75" b="1">
                <a:solidFill>
                  <a:srgbClr val="506477"/>
                </a:solidFill>
                <a:latin typeface="Arial"/>
                <a:ea typeface="Arial"/>
                <a:cs typeface="Arial"/>
              </a:defRPr>
            </a:pPr>
            <a:r>
              <a:rPr kumimoji="0" lang="zh-CN" altLang="en-US" sz="1400" b="1" i="0" u="none" strike="noStrike" kern="1200" cap="none" spc="0" normalizeH="0" baseline="0" noProof="0" dirty="0">
                <a:ln>
                  <a:noFill/>
                </a:ln>
                <a:solidFill>
                  <a:srgbClr val="506477"/>
                </a:solidFill>
                <a:effectLst/>
                <a:uLnTx/>
                <a:uFillTx/>
                <a:latin typeface="Arial"/>
                <a:ea typeface="Arial"/>
                <a:cs typeface="Arial"/>
              </a:rPr>
              <a:t>模拟扩展阶段坑内氧浓度下降约 </a:t>
            </a:r>
            <a:r>
              <a:rPr kumimoji="0" lang="en-US" altLang="zh-CN" sz="1400" b="1" i="0" u="none" strike="noStrike" kern="1200" cap="none" spc="0" normalizeH="0" baseline="0" noProof="0" dirty="0">
                <a:ln>
                  <a:noFill/>
                </a:ln>
                <a:solidFill>
                  <a:srgbClr val="506477"/>
                </a:solidFill>
                <a:effectLst/>
                <a:uLnTx/>
                <a:uFillTx/>
                <a:latin typeface="Arial"/>
                <a:ea typeface="Arial"/>
                <a:cs typeface="Arial"/>
              </a:rPr>
              <a:t>6%</a:t>
            </a:r>
            <a:r>
              <a:rPr kumimoji="0" lang="zh-CN" altLang="en-US" sz="1400" b="1" i="0" u="none" strike="noStrike" kern="1200" cap="none" spc="0" normalizeH="0" baseline="0" noProof="0" dirty="0">
                <a:ln>
                  <a:noFill/>
                </a:ln>
                <a:solidFill>
                  <a:srgbClr val="506477"/>
                </a:solidFill>
                <a:effectLst/>
                <a:uLnTx/>
                <a:uFillTx/>
                <a:latin typeface="Arial"/>
                <a:ea typeface="Arial"/>
                <a:cs typeface="Arial"/>
              </a:rPr>
              <a:t>，阴极反应尚未明显受氧扩散控制。</a:t>
            </a:r>
          </a:p>
        </p:txBody>
      </p:sp>
    </p:spTree>
    <p:extLst>
      <p:ext uri="{BB962C8B-B14F-4D97-AF65-F5344CB8AC3E}">
        <p14:creationId xmlns:p14="http://schemas.microsoft.com/office/powerpoint/2010/main" val="1626979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矩形 16">
            <a:extLst>
              <a:ext uri="{FF2B5EF4-FFF2-40B4-BE49-F238E27FC236}">
                <a16:creationId xmlns:a16="http://schemas.microsoft.com/office/drawing/2014/main" id="{D75AF732-A0B7-4413-A680-60795F9A3DA7}"/>
              </a:ext>
            </a:extLst>
          </p:cNvPr>
          <p:cNvSpPr>
            <a:spLocks noGrp="1"/>
          </p:cNvSpPr>
          <p:nvPr/>
        </p:nvSpPr>
        <p:spPr>
          <a:xfrm>
            <a:off x="0" y="0"/>
            <a:ext cx="114300" cy="6858000"/>
          </a:xfrm>
          <a:prstGeom prst="rect">
            <a:avLst/>
          </a:prstGeom>
          <a:solidFill>
            <a:srgbClr val="1E5AA8"/>
          </a:solidFill>
          <a:ln w="0">
            <a:noFill/>
            <a:prstDash val="solid"/>
          </a:ln>
        </p:spPr>
      </p:sp>
      <p:sp>
        <p:nvSpPr>
          <p:cNvPr id="2" name="矩形 1">
            <a:extLst>
              <a:ext uri="{FF2B5EF4-FFF2-40B4-BE49-F238E27FC236}">
                <a16:creationId xmlns:a16="http://schemas.microsoft.com/office/drawing/2014/main" id="{A8566202-1D03-44DD-BC21-C6EB56C1C5DA}"/>
              </a:ext>
            </a:extLst>
          </p:cNvPr>
          <p:cNvSpPr>
            <a:spLocks noGrp="1"/>
          </p:cNvSpPr>
          <p:nvPr/>
        </p:nvSpPr>
        <p:spPr>
          <a:xfrm>
            <a:off x="609600" y="228600"/>
            <a:ext cx="10839450" cy="70485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3300" b="1">
                <a:solidFill>
                  <a:srgbClr val="102A43"/>
                </a:solidFill>
                <a:latin typeface="Arial"/>
                <a:ea typeface="Arial"/>
                <a:cs typeface="Arial"/>
              </a:defRPr>
            </a:pPr>
            <a:r>
              <a:rPr kumimoji="0" sz="3300" b="1" i="0" u="none" strike="noStrike" kern="1200" cap="none" spc="0" normalizeH="0" baseline="0" noProof="0">
                <a:ln>
                  <a:noFill/>
                </a:ln>
                <a:solidFill>
                  <a:srgbClr val="102A43"/>
                </a:solidFill>
                <a:effectLst/>
                <a:uLnTx/>
                <a:uFillTx/>
                <a:latin typeface="Arial"/>
                <a:ea typeface="Arial"/>
                <a:cs typeface="Arial"/>
              </a:rPr>
              <a:t>主要结论与 COMSOL 仿真的作用</a:t>
            </a:r>
          </a:p>
        </p:txBody>
      </p:sp>
      <p:sp>
        <p:nvSpPr>
          <p:cNvPr id="3" name="矩形 2">
            <a:extLst>
              <a:ext uri="{FF2B5EF4-FFF2-40B4-BE49-F238E27FC236}">
                <a16:creationId xmlns:a16="http://schemas.microsoft.com/office/drawing/2014/main" id="{ED1DDDA9-D85C-4EDC-ADBB-5AE5A5068F03}"/>
              </a:ext>
            </a:extLst>
          </p:cNvPr>
          <p:cNvSpPr>
            <a:spLocks noGrp="1"/>
          </p:cNvSpPr>
          <p:nvPr/>
        </p:nvSpPr>
        <p:spPr>
          <a:xfrm>
            <a:off x="609600" y="1009650"/>
            <a:ext cx="590550" cy="47625"/>
          </a:xfrm>
          <a:prstGeom prst="rect">
            <a:avLst/>
          </a:prstGeom>
          <a:solidFill>
            <a:srgbClr val="2B8CBE"/>
          </a:solidFill>
          <a:ln w="0">
            <a:noFill/>
            <a:prstDash val="solid"/>
          </a:ln>
        </p:spPr>
      </p:sp>
      <p:sp>
        <p:nvSpPr>
          <p:cNvPr id="5" name="矩形 4">
            <a:extLst>
              <a:ext uri="{FF2B5EF4-FFF2-40B4-BE49-F238E27FC236}">
                <a16:creationId xmlns:a16="http://schemas.microsoft.com/office/drawing/2014/main" id="{3822ED2D-3A5F-4317-B3A0-3B6C142B05A8}"/>
              </a:ext>
            </a:extLst>
          </p:cNvPr>
          <p:cNvSpPr>
            <a:spLocks noGrp="1"/>
          </p:cNvSpPr>
          <p:nvPr/>
        </p:nvSpPr>
        <p:spPr>
          <a:xfrm>
            <a:off x="11163300" y="6438900"/>
            <a:ext cx="438150" cy="209550"/>
          </a:xfrm>
          <a:prstGeom prst="rect">
            <a:avLst/>
          </a:prstGeom>
          <a:noFill/>
          <a:ln w="0">
            <a:noFill/>
            <a:prstDash val="solid"/>
          </a:ln>
        </p:spPr>
        <p:txBody>
          <a:bodyPr anchor="ctr">
            <a:normAutofit fontScale="81309" lnSpcReduction="20000"/>
          </a:bodyPr>
          <a:lstStyle/>
          <a:p>
            <a:pPr marL="0" marR="0" lvl="0" indent="0" algn="r" defTabSz="914400" rtl="0" eaLnBrk="1" fontAlgn="auto" latinLnBrk="0" hangingPunct="1">
              <a:lnSpc>
                <a:spcPct val="100000"/>
              </a:lnSpc>
              <a:spcBef>
                <a:spcPts val="0"/>
              </a:spcBef>
              <a:spcAft>
                <a:spcPts val="0"/>
              </a:spcAft>
              <a:buClrTx/>
              <a:buSzTx/>
              <a:buFontTx/>
              <a:buNone/>
              <a:tabLst/>
              <a:defRPr sz="1050" b="1">
                <a:solidFill>
                  <a:srgbClr val="1E5AA8"/>
                </a:solidFill>
                <a:latin typeface="Arial"/>
                <a:ea typeface="Arial"/>
                <a:cs typeface="Arial"/>
              </a:defRPr>
            </a:pPr>
            <a:r>
              <a:rPr kumimoji="0" sz="1050" b="1" i="0" u="none" strike="noStrike" kern="1200" cap="none" spc="0" normalizeH="0" baseline="0" noProof="0">
                <a:ln>
                  <a:noFill/>
                </a:ln>
                <a:solidFill>
                  <a:srgbClr val="1E5AA8"/>
                </a:solidFill>
                <a:effectLst/>
                <a:uLnTx/>
                <a:uFillTx/>
                <a:latin typeface="Arial"/>
                <a:ea typeface="Arial"/>
                <a:cs typeface="Arial"/>
              </a:rPr>
              <a:t>11</a:t>
            </a:r>
          </a:p>
        </p:txBody>
      </p:sp>
      <p:pic>
        <p:nvPicPr>
          <p:cNvPr id="22" name="图片 21"/>
          <p:cNvPicPr>
            <a:picLocks noChangeAspect="1"/>
          </p:cNvPicPr>
          <p:nvPr/>
        </p:nvPicPr>
        <p:blipFill>
          <a:blip r:embed="rId3"/>
          <a:stretch/>
        </p:blipFill>
        <p:spPr>
          <a:xfrm>
            <a:off x="555254" y="1400175"/>
            <a:ext cx="6566642" cy="3695700"/>
          </a:xfrm>
          <a:prstGeom prst="rect">
            <a:avLst/>
          </a:prstGeom>
        </p:spPr>
      </p:pic>
      <p:sp>
        <p:nvSpPr>
          <p:cNvPr id="7" name="矩形 6">
            <a:extLst>
              <a:ext uri="{FF2B5EF4-FFF2-40B4-BE49-F238E27FC236}">
                <a16:creationId xmlns:a16="http://schemas.microsoft.com/office/drawing/2014/main" id="{4832E959-23AB-48CE-B767-009DF6E30968}"/>
              </a:ext>
            </a:extLst>
          </p:cNvPr>
          <p:cNvSpPr>
            <a:spLocks noGrp="1"/>
          </p:cNvSpPr>
          <p:nvPr/>
        </p:nvSpPr>
        <p:spPr>
          <a:xfrm>
            <a:off x="7524750" y="1381125"/>
            <a:ext cx="2476500" cy="228600"/>
          </a:xfrm>
          <a:prstGeom prst="rect">
            <a:avLst/>
          </a:prstGeom>
          <a:noFill/>
          <a:ln w="0">
            <a:noFill/>
            <a:prstDash val="solid"/>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1E5AA8"/>
                </a:solidFill>
                <a:latin typeface="Arial"/>
                <a:ea typeface="Arial"/>
                <a:cs typeface="Arial"/>
              </a:defRPr>
            </a:pPr>
            <a:r>
              <a:rPr kumimoji="0" lang="zh-CN" altLang="en-US" sz="1600" b="1" i="0" u="none" strike="noStrike" kern="1200" cap="none" spc="0" normalizeH="0" baseline="0" noProof="0" dirty="0">
                <a:ln>
                  <a:noFill/>
                </a:ln>
                <a:solidFill>
                  <a:srgbClr val="1E5AA8"/>
                </a:solidFill>
                <a:effectLst/>
                <a:uLnTx/>
                <a:uFillTx/>
                <a:latin typeface="Arial"/>
                <a:ea typeface="Arial"/>
                <a:cs typeface="Arial"/>
              </a:rPr>
              <a:t>主要结论</a:t>
            </a:r>
          </a:p>
        </p:txBody>
      </p:sp>
      <p:sp>
        <p:nvSpPr>
          <p:cNvPr id="8" name="矩形 7">
            <a:extLst>
              <a:ext uri="{FF2B5EF4-FFF2-40B4-BE49-F238E27FC236}">
                <a16:creationId xmlns:a16="http://schemas.microsoft.com/office/drawing/2014/main" id="{D39D976D-04F1-44CC-973A-1E9A610DBB2A}"/>
              </a:ext>
            </a:extLst>
          </p:cNvPr>
          <p:cNvSpPr>
            <a:spLocks noGrp="1"/>
          </p:cNvSpPr>
          <p:nvPr/>
        </p:nvSpPr>
        <p:spPr>
          <a:xfrm>
            <a:off x="7524750" y="1771650"/>
            <a:ext cx="609600" cy="36195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2B8CBE"/>
                </a:solidFill>
                <a:latin typeface="Arial"/>
                <a:ea typeface="Arial"/>
                <a:cs typeface="Arial"/>
              </a:defRPr>
            </a:pPr>
            <a:r>
              <a:rPr kumimoji="0" sz="1725" b="1" i="0" u="none" strike="noStrike" kern="1200" cap="none" spc="0" normalizeH="0" baseline="0" noProof="0">
                <a:ln>
                  <a:noFill/>
                </a:ln>
                <a:solidFill>
                  <a:srgbClr val="2B8CBE"/>
                </a:solidFill>
                <a:effectLst/>
                <a:uLnTx/>
                <a:uFillTx/>
                <a:latin typeface="Arial"/>
                <a:ea typeface="Arial"/>
                <a:cs typeface="Arial"/>
              </a:rPr>
              <a:t>01</a:t>
            </a:r>
          </a:p>
        </p:txBody>
      </p:sp>
      <p:sp>
        <p:nvSpPr>
          <p:cNvPr id="9" name="矩形 8">
            <a:extLst>
              <a:ext uri="{FF2B5EF4-FFF2-40B4-BE49-F238E27FC236}">
                <a16:creationId xmlns:a16="http://schemas.microsoft.com/office/drawing/2014/main" id="{76A10930-7749-4DA7-B34D-0820D8FCB918}"/>
              </a:ext>
            </a:extLst>
          </p:cNvPr>
          <p:cNvSpPr>
            <a:spLocks noGrp="1"/>
          </p:cNvSpPr>
          <p:nvPr/>
        </p:nvSpPr>
        <p:spPr>
          <a:xfrm>
            <a:off x="8210550" y="1771650"/>
            <a:ext cx="3143250" cy="514350"/>
          </a:xfrm>
          <a:prstGeom prst="rect">
            <a:avLst/>
          </a:prstGeom>
          <a:noFill/>
          <a:ln w="0">
            <a:noFill/>
            <a:prstDash val="solid"/>
          </a:ln>
        </p:spPr>
        <p:txBody>
          <a:bodyPr anchor="t">
            <a:normAutofit fontScale="97368"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B3A"/>
                </a:solidFill>
                <a:latin typeface="Arial"/>
                <a:ea typeface="Arial"/>
                <a:cs typeface="Arial"/>
              </a:defRPr>
            </a:pP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氧化膜缺陷与裸露铝基体之间的电化学差异触发局部点蚀。</a:t>
            </a:r>
          </a:p>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B3A"/>
                </a:solidFill>
                <a:latin typeface="Arial"/>
                <a:ea typeface="Arial"/>
                <a:cs typeface="Arial"/>
              </a:defRPr>
            </a:pPr>
            <a:endParaRPr kumimoji="0" sz="1425" b="0" i="0" u="none" strike="noStrike" kern="1200" cap="none" spc="0" normalizeH="0" baseline="0" noProof="0" dirty="0">
              <a:ln>
                <a:noFill/>
              </a:ln>
              <a:solidFill>
                <a:srgbClr val="172B3A"/>
              </a:solidFill>
              <a:effectLst/>
              <a:uLnTx/>
              <a:uFillTx/>
              <a:latin typeface="Arial"/>
              <a:ea typeface="Arial"/>
              <a:cs typeface="Arial"/>
            </a:endParaRPr>
          </a:p>
        </p:txBody>
      </p:sp>
      <p:sp>
        <p:nvSpPr>
          <p:cNvPr id="10" name="矩形 9">
            <a:extLst>
              <a:ext uri="{FF2B5EF4-FFF2-40B4-BE49-F238E27FC236}">
                <a16:creationId xmlns:a16="http://schemas.microsoft.com/office/drawing/2014/main" id="{05D36B2F-987A-4911-993A-D2B2878EE1A5}"/>
              </a:ext>
            </a:extLst>
          </p:cNvPr>
          <p:cNvSpPr>
            <a:spLocks noGrp="1"/>
          </p:cNvSpPr>
          <p:nvPr/>
        </p:nvSpPr>
        <p:spPr>
          <a:xfrm>
            <a:off x="7524750" y="2552700"/>
            <a:ext cx="609600" cy="36195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2B8CBE"/>
                </a:solidFill>
                <a:latin typeface="Arial"/>
                <a:ea typeface="Arial"/>
                <a:cs typeface="Arial"/>
              </a:defRPr>
            </a:pPr>
            <a:r>
              <a:rPr kumimoji="0" sz="1725" b="1" i="0" u="none" strike="noStrike" kern="1200" cap="none" spc="0" normalizeH="0" baseline="0" noProof="0">
                <a:ln>
                  <a:noFill/>
                </a:ln>
                <a:solidFill>
                  <a:srgbClr val="2B8CBE"/>
                </a:solidFill>
                <a:effectLst/>
                <a:uLnTx/>
                <a:uFillTx/>
                <a:latin typeface="Arial"/>
                <a:ea typeface="Arial"/>
                <a:cs typeface="Arial"/>
              </a:rPr>
              <a:t>02</a:t>
            </a:r>
          </a:p>
        </p:txBody>
      </p:sp>
      <p:sp>
        <p:nvSpPr>
          <p:cNvPr id="11" name="矩形 10">
            <a:extLst>
              <a:ext uri="{FF2B5EF4-FFF2-40B4-BE49-F238E27FC236}">
                <a16:creationId xmlns:a16="http://schemas.microsoft.com/office/drawing/2014/main" id="{CCF5350E-4FF9-4458-AF63-2F8C6F7A42D8}"/>
              </a:ext>
            </a:extLst>
          </p:cNvPr>
          <p:cNvSpPr>
            <a:spLocks noGrp="1"/>
          </p:cNvSpPr>
          <p:nvPr/>
        </p:nvSpPr>
        <p:spPr>
          <a:xfrm>
            <a:off x="8210550" y="2552700"/>
            <a:ext cx="3143250" cy="619125"/>
          </a:xfrm>
          <a:prstGeom prst="rect">
            <a:avLst/>
          </a:prstGeom>
          <a:noFill/>
          <a:ln w="0">
            <a:noFill/>
            <a:prstDash val="solid"/>
          </a:ln>
        </p:spPr>
        <p:txBody>
          <a:bodyPr anchor="t">
            <a:normAutofit fontScale="95994"/>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B3A"/>
                </a:solidFill>
                <a:latin typeface="Arial"/>
                <a:ea typeface="Arial"/>
                <a:cs typeface="Arial"/>
              </a:defRPr>
            </a:pPr>
            <a:r>
              <a:rPr kumimoji="0" lang="en-US" altLang="zh-CN" sz="1400" b="0" i="0" u="none" strike="noStrike" kern="1200" cap="none" spc="0" normalizeH="0" baseline="0" noProof="0" dirty="0">
                <a:ln>
                  <a:noFill/>
                </a:ln>
                <a:solidFill>
                  <a:srgbClr val="172B3A"/>
                </a:solidFill>
                <a:effectLst/>
                <a:uLnTx/>
                <a:uFillTx/>
                <a:latin typeface="Arial"/>
                <a:cs typeface="Arial"/>
              </a:rPr>
              <a:t>B</a:t>
            </a:r>
            <a:r>
              <a:rPr kumimoji="0" lang="en-US" altLang="zh-CN" sz="1400" b="0" i="0" u="none" strike="noStrike" kern="1200" cap="none" spc="0" normalizeH="0" baseline="-25000" noProof="0" dirty="0">
                <a:ln>
                  <a:noFill/>
                </a:ln>
                <a:solidFill>
                  <a:srgbClr val="172B3A"/>
                </a:solidFill>
                <a:effectLst/>
                <a:uLnTx/>
                <a:uFillTx/>
                <a:latin typeface="Arial"/>
                <a:cs typeface="Arial"/>
              </a:rPr>
              <a:t>4</a:t>
            </a:r>
            <a:r>
              <a:rPr kumimoji="0" lang="en-US" altLang="zh-CN" sz="1400" b="0" i="0" u="none" strike="noStrike" kern="1200" cap="none" spc="0" normalizeH="0" baseline="0" noProof="0" dirty="0">
                <a:ln>
                  <a:noFill/>
                </a:ln>
                <a:solidFill>
                  <a:srgbClr val="172B3A"/>
                </a:solidFill>
                <a:effectLst/>
                <a:uLnTx/>
                <a:uFillTx/>
                <a:latin typeface="Arial"/>
                <a:cs typeface="Arial"/>
              </a:rPr>
              <a:t>C </a:t>
            </a:r>
            <a:r>
              <a:rPr kumimoji="0" lang="zh-CN" altLang="en-US" sz="1400" b="0" i="0" u="none" strike="noStrike" kern="1200" cap="none" spc="0" normalizeH="0" baseline="0" noProof="0" dirty="0">
                <a:ln>
                  <a:noFill/>
                </a:ln>
                <a:solidFill>
                  <a:srgbClr val="172B3A"/>
                </a:solidFill>
                <a:effectLst/>
                <a:uLnTx/>
                <a:uFillTx/>
                <a:latin typeface="Arial"/>
                <a:cs typeface="Arial"/>
              </a:rPr>
              <a:t>阻挡前沿直进，暴露后又扩大阴极面积、增强微电偶作用。</a:t>
            </a:r>
          </a:p>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B3A"/>
                </a:solidFill>
                <a:latin typeface="Arial"/>
                <a:ea typeface="Arial"/>
                <a:cs typeface="Arial"/>
              </a:defRPr>
            </a:pPr>
            <a:endParaRPr kumimoji="0" sz="1400" b="0" i="0" u="none" strike="noStrike" kern="1200" cap="none" spc="0" normalizeH="0" baseline="0" noProof="0" dirty="0">
              <a:ln>
                <a:noFill/>
              </a:ln>
              <a:solidFill>
                <a:srgbClr val="172B3A"/>
              </a:solidFill>
              <a:effectLst/>
              <a:uLnTx/>
              <a:uFillTx/>
              <a:latin typeface="Arial"/>
              <a:cs typeface="Arial"/>
            </a:endParaRPr>
          </a:p>
        </p:txBody>
      </p:sp>
      <p:sp>
        <p:nvSpPr>
          <p:cNvPr id="12" name="矩形 11">
            <a:extLst>
              <a:ext uri="{FF2B5EF4-FFF2-40B4-BE49-F238E27FC236}">
                <a16:creationId xmlns:a16="http://schemas.microsoft.com/office/drawing/2014/main" id="{29A393B1-A858-41E0-B8D5-C58250E14FC4}"/>
              </a:ext>
            </a:extLst>
          </p:cNvPr>
          <p:cNvSpPr>
            <a:spLocks noGrp="1"/>
          </p:cNvSpPr>
          <p:nvPr/>
        </p:nvSpPr>
        <p:spPr>
          <a:xfrm>
            <a:off x="7524750" y="3476625"/>
            <a:ext cx="609600" cy="36195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2B8CBE"/>
                </a:solidFill>
                <a:latin typeface="Arial"/>
                <a:ea typeface="Arial"/>
                <a:cs typeface="Arial"/>
              </a:defRPr>
            </a:pPr>
            <a:r>
              <a:rPr kumimoji="0" sz="1725" b="1" i="0" u="none" strike="noStrike" kern="1200" cap="none" spc="0" normalizeH="0" baseline="0" noProof="0">
                <a:ln>
                  <a:noFill/>
                </a:ln>
                <a:solidFill>
                  <a:srgbClr val="2B8CBE"/>
                </a:solidFill>
                <a:effectLst/>
                <a:uLnTx/>
                <a:uFillTx/>
                <a:latin typeface="Arial"/>
                <a:ea typeface="Arial"/>
                <a:cs typeface="Arial"/>
              </a:rPr>
              <a:t>03</a:t>
            </a:r>
          </a:p>
        </p:txBody>
      </p:sp>
      <p:sp>
        <p:nvSpPr>
          <p:cNvPr id="13" name="矩形 12">
            <a:extLst>
              <a:ext uri="{FF2B5EF4-FFF2-40B4-BE49-F238E27FC236}">
                <a16:creationId xmlns:a16="http://schemas.microsoft.com/office/drawing/2014/main" id="{DE193941-C165-48A5-846E-43D84B49328B}"/>
              </a:ext>
            </a:extLst>
          </p:cNvPr>
          <p:cNvSpPr>
            <a:spLocks noGrp="1"/>
          </p:cNvSpPr>
          <p:nvPr/>
        </p:nvSpPr>
        <p:spPr>
          <a:xfrm>
            <a:off x="8210550" y="3476625"/>
            <a:ext cx="3143250" cy="638175"/>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172B3A"/>
                </a:solidFill>
                <a:latin typeface="Arial"/>
                <a:ea typeface="Arial"/>
                <a:cs typeface="Arial"/>
              </a:defRPr>
            </a:pP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坑内酸化与微电偶效应共同促进扩展，</a:t>
            </a:r>
            <a:r>
              <a:rPr kumimoji="0" lang="en-US" altLang="zh-CN" sz="1425" b="0" i="0" u="none" strike="noStrike" kern="1200" cap="none" spc="0" normalizeH="0" baseline="0" noProof="0" dirty="0">
                <a:ln>
                  <a:noFill/>
                </a:ln>
                <a:solidFill>
                  <a:srgbClr val="172B3A"/>
                </a:solidFill>
                <a:effectLst/>
                <a:uLnTx/>
                <a:uFillTx/>
                <a:latin typeface="Arial"/>
                <a:ea typeface="Arial"/>
                <a:cs typeface="Arial"/>
              </a:rPr>
              <a:t>Al(OH)</a:t>
            </a:r>
            <a:r>
              <a:rPr kumimoji="0" lang="en-US" altLang="zh-CN" sz="1425" b="0" i="0" u="none" strike="noStrike" kern="1200" cap="none" spc="0" normalizeH="0" baseline="-25000" noProof="0" dirty="0">
                <a:ln>
                  <a:noFill/>
                </a:ln>
                <a:solidFill>
                  <a:srgbClr val="172B3A"/>
                </a:solidFill>
                <a:effectLst/>
                <a:uLnTx/>
                <a:uFillTx/>
                <a:latin typeface="Arial"/>
                <a:ea typeface="Arial"/>
                <a:cs typeface="Arial"/>
              </a:rPr>
              <a:t>3</a:t>
            </a:r>
            <a:r>
              <a:rPr kumimoji="0" lang="en-US" altLang="zh-CN" sz="1425" b="0" i="0" u="none" strike="noStrike" kern="1200" cap="none" spc="0" normalizeH="0" baseline="0" noProof="0" dirty="0">
                <a:ln>
                  <a:noFill/>
                </a:ln>
                <a:solidFill>
                  <a:srgbClr val="172B3A"/>
                </a:solidFill>
                <a:effectLst/>
                <a:uLnTx/>
                <a:uFillTx/>
                <a:latin typeface="Arial"/>
                <a:ea typeface="Arial"/>
                <a:cs typeface="Arial"/>
              </a:rPr>
              <a:t> </a:t>
            </a:r>
            <a:r>
              <a:rPr kumimoji="0" lang="zh-CN" altLang="en-US" sz="1425" b="0" i="0" u="none" strike="noStrike" kern="1200" cap="none" spc="0" normalizeH="0" baseline="0" noProof="0" dirty="0">
                <a:ln>
                  <a:noFill/>
                </a:ln>
                <a:solidFill>
                  <a:srgbClr val="172B3A"/>
                </a:solidFill>
                <a:effectLst/>
                <a:uLnTx/>
                <a:uFillTx/>
                <a:latin typeface="Arial"/>
                <a:ea typeface="Arial"/>
                <a:cs typeface="Arial"/>
              </a:rPr>
              <a:t>优先富集在坑口。</a:t>
            </a:r>
          </a:p>
        </p:txBody>
      </p:sp>
      <p:sp>
        <p:nvSpPr>
          <p:cNvPr id="14" name="矩形: 圆角 13">
            <a:extLst>
              <a:ext uri="{FF2B5EF4-FFF2-40B4-BE49-F238E27FC236}">
                <a16:creationId xmlns:a16="http://schemas.microsoft.com/office/drawing/2014/main" id="{50C16E67-5262-4313-9D08-42CA364F7939}"/>
              </a:ext>
            </a:extLst>
          </p:cNvPr>
          <p:cNvSpPr>
            <a:spLocks noGrp="1"/>
          </p:cNvSpPr>
          <p:nvPr/>
        </p:nvSpPr>
        <p:spPr>
          <a:xfrm>
            <a:off x="647700" y="5372100"/>
            <a:ext cx="10715625" cy="685800"/>
          </a:xfrm>
          <a:prstGeom prst="roundRect">
            <a:avLst>
              <a:gd name="adj" fmla="val 11111"/>
            </a:avLst>
          </a:prstGeom>
          <a:solidFill>
            <a:srgbClr val="EAF2F8"/>
          </a:solidFill>
          <a:ln w="0">
            <a:noFill/>
            <a:prstDash val="solid"/>
          </a:ln>
        </p:spPr>
      </p:sp>
      <p:sp>
        <p:nvSpPr>
          <p:cNvPr id="15" name="矩形 14">
            <a:extLst>
              <a:ext uri="{FF2B5EF4-FFF2-40B4-BE49-F238E27FC236}">
                <a16:creationId xmlns:a16="http://schemas.microsoft.com/office/drawing/2014/main" id="{B69204F9-FD28-4E81-A1FF-872CC2386F2F}"/>
              </a:ext>
            </a:extLst>
          </p:cNvPr>
          <p:cNvSpPr>
            <a:spLocks noGrp="1"/>
          </p:cNvSpPr>
          <p:nvPr/>
        </p:nvSpPr>
        <p:spPr>
          <a:xfrm>
            <a:off x="876300" y="5524500"/>
            <a:ext cx="10239375" cy="381000"/>
          </a:xfrm>
          <a:prstGeom prst="rect">
            <a:avLst/>
          </a:prstGeom>
          <a:noFill/>
          <a:ln w="0">
            <a:noFill/>
            <a:prstDash val="solid"/>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1500" b="1">
                <a:solidFill>
                  <a:srgbClr val="102A43"/>
                </a:solidFill>
                <a:latin typeface="Arial"/>
                <a:ea typeface="Arial"/>
                <a:cs typeface="Arial"/>
              </a:defRPr>
            </a:pPr>
            <a:r>
              <a:rPr kumimoji="0" sz="1500" b="1" i="0" u="none" strike="noStrike" kern="1200" cap="none" spc="0" normalizeH="0" baseline="0" noProof="0">
                <a:ln>
                  <a:noFill/>
                </a:ln>
                <a:solidFill>
                  <a:srgbClr val="102A43"/>
                </a:solidFill>
                <a:effectLst/>
                <a:uLnTx/>
                <a:uFillTx/>
                <a:latin typeface="Arial"/>
                <a:ea typeface="Arial"/>
                <a:cs typeface="Arial"/>
              </a:rPr>
              <a:t>COMSOL 将界面、电流、传质与局部反应纳入同一时空模型，补足实验难以连续测得的场信息。</a:t>
            </a:r>
          </a:p>
        </p:txBody>
      </p:sp>
    </p:spTree>
    <p:extLst>
      <p:ext uri="{BB962C8B-B14F-4D97-AF65-F5344CB8AC3E}">
        <p14:creationId xmlns:p14="http://schemas.microsoft.com/office/powerpoint/2010/main" val="1474111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02B42"/>
        </a:solidFill>
        <a:effectLst/>
      </p:bgPr>
    </p:bg>
    <p:spTree>
      <p:nvGrpSpPr>
        <p:cNvPr id="1" name=""/>
        <p:cNvGrpSpPr/>
        <p:nvPr/>
      </p:nvGrpSpPr>
      <p:grpSpPr>
        <a:xfrm>
          <a:off x="0" y="0"/>
          <a:ext cx="0" cy="0"/>
          <a:chOff x="0" y="0"/>
          <a:chExt cx="0" cy="0"/>
        </a:xfrm>
      </p:grpSpPr>
      <p:sp>
        <p:nvSpPr>
          <p:cNvPr id="21" name="矩形 20">
            <a:extLst>
              <a:ext uri="{FF2B5EF4-FFF2-40B4-BE49-F238E27FC236}">
                <a16:creationId xmlns:a16="http://schemas.microsoft.com/office/drawing/2014/main" id="{F968897C-0706-4B4E-B28E-B4222BF494A2}"/>
              </a:ext>
            </a:extLst>
          </p:cNvPr>
          <p:cNvSpPr>
            <a:spLocks noGrp="1"/>
          </p:cNvSpPr>
          <p:nvPr/>
        </p:nvSpPr>
        <p:spPr>
          <a:xfrm>
            <a:off x="647700" y="5076825"/>
            <a:ext cx="6000750" cy="36195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E7F0F7"/>
                </a:solidFill>
                <a:latin typeface="Arial"/>
                <a:ea typeface="Arial"/>
                <a:cs typeface="Arial"/>
              </a:defRPr>
            </a:pPr>
            <a:r>
              <a:rPr kumimoji="0" lang="zh-CN" altLang="en-US" sz="1650" b="0" i="0" u="none" strike="noStrike" kern="1200" cap="none" spc="0" normalizeH="0" baseline="0" noProof="0" dirty="0">
                <a:ln>
                  <a:noFill/>
                </a:ln>
                <a:solidFill>
                  <a:srgbClr val="E7F0F7"/>
                </a:solidFill>
                <a:effectLst/>
                <a:uLnTx/>
                <a:uFillTx/>
                <a:latin typeface="Arial"/>
                <a:ea typeface="Arial"/>
                <a:cs typeface="Arial"/>
              </a:rPr>
              <a:t>李文超  </a:t>
            </a:r>
            <a:r>
              <a:rPr kumimoji="0" lang="en-US" altLang="zh-CN" sz="1650" b="0" i="0" u="none" strike="noStrike" kern="1200" cap="none" spc="0" normalizeH="0" baseline="0" noProof="0" dirty="0">
                <a:ln>
                  <a:noFill/>
                </a:ln>
                <a:solidFill>
                  <a:srgbClr val="E7F0F7"/>
                </a:solidFill>
                <a:effectLst/>
                <a:uLnTx/>
                <a:uFillTx/>
                <a:latin typeface="Arial"/>
                <a:ea typeface="Arial"/>
                <a:cs typeface="Arial"/>
              </a:rPr>
              <a:t>|  </a:t>
            </a:r>
            <a:r>
              <a:rPr kumimoji="0" lang="zh-CN" altLang="en-US" sz="1650" b="0" i="0" u="none" strike="noStrike" kern="1200" cap="none" spc="0" normalizeH="0" baseline="0" noProof="0" dirty="0">
                <a:ln>
                  <a:noFill/>
                </a:ln>
                <a:solidFill>
                  <a:srgbClr val="E7F0F7"/>
                </a:solidFill>
                <a:effectLst/>
                <a:uLnTx/>
                <a:uFillTx/>
                <a:latin typeface="Arial"/>
                <a:ea typeface="Arial"/>
                <a:cs typeface="Arial"/>
              </a:rPr>
              <a:t>北京科技大学   国家材料服役安全科学中心</a:t>
            </a:r>
          </a:p>
        </p:txBody>
      </p:sp>
      <p:sp>
        <p:nvSpPr>
          <p:cNvPr id="19" name="矩形 18">
            <a:extLst>
              <a:ext uri="{FF2B5EF4-FFF2-40B4-BE49-F238E27FC236}">
                <a16:creationId xmlns:a16="http://schemas.microsoft.com/office/drawing/2014/main" id="{33532F69-8AB2-4C52-80FA-579FA60B6ECA}"/>
              </a:ext>
            </a:extLst>
          </p:cNvPr>
          <p:cNvSpPr>
            <a:spLocks noGrp="1"/>
          </p:cNvSpPr>
          <p:nvPr/>
        </p:nvSpPr>
        <p:spPr>
          <a:xfrm>
            <a:off x="0" y="0"/>
            <a:ext cx="95250" cy="6858000"/>
          </a:xfrm>
          <a:prstGeom prst="rect">
            <a:avLst/>
          </a:prstGeom>
          <a:solidFill>
            <a:srgbClr val="27A0BB"/>
          </a:solidFill>
          <a:ln w="0">
            <a:noFill/>
            <a:prstDash val="solid"/>
          </a:ln>
        </p:spPr>
      </p:sp>
      <p:sp>
        <p:nvSpPr>
          <p:cNvPr id="2" name="矩形 1">
            <a:extLst>
              <a:ext uri="{FF2B5EF4-FFF2-40B4-BE49-F238E27FC236}">
                <a16:creationId xmlns:a16="http://schemas.microsoft.com/office/drawing/2014/main" id="{846D9B56-38C9-4468-A955-B38B9A323D62}"/>
              </a:ext>
            </a:extLst>
          </p:cNvPr>
          <p:cNvSpPr>
            <a:spLocks noGrp="1"/>
          </p:cNvSpPr>
          <p:nvPr/>
        </p:nvSpPr>
        <p:spPr>
          <a:xfrm>
            <a:off x="647700" y="523875"/>
            <a:ext cx="5429250" cy="285750"/>
          </a:xfrm>
          <a:prstGeom prst="rect">
            <a:avLst/>
          </a:prstGeom>
          <a:noFill/>
          <a:ln w="0">
            <a:noFill/>
            <a:prstDash val="solid"/>
          </a:ln>
        </p:spPr>
        <p:txBody>
          <a:bodyPr anchor="ctr">
            <a:normAutofit fontScale="94444"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A6D7E5"/>
                </a:solidFill>
                <a:latin typeface="Arial"/>
                <a:ea typeface="Arial"/>
                <a:cs typeface="Arial"/>
              </a:defRPr>
            </a:pPr>
            <a:r>
              <a:rPr kumimoji="0" sz="1350" b="1" i="0" u="none" strike="noStrike" kern="1200" cap="none" spc="0" normalizeH="0" baseline="0" noProof="0">
                <a:ln>
                  <a:noFill/>
                </a:ln>
                <a:solidFill>
                  <a:srgbClr val="A6D7E5"/>
                </a:solidFill>
                <a:effectLst/>
                <a:uLnTx/>
                <a:uFillTx/>
                <a:latin typeface="Arial"/>
                <a:ea typeface="Arial"/>
                <a:cs typeface="Arial"/>
              </a:rPr>
              <a:t>COMSOL 用户年会 2026  ·  深圳</a:t>
            </a:r>
          </a:p>
        </p:txBody>
      </p:sp>
      <p:sp>
        <p:nvSpPr>
          <p:cNvPr id="3" name="矩形 2">
            <a:extLst>
              <a:ext uri="{FF2B5EF4-FFF2-40B4-BE49-F238E27FC236}">
                <a16:creationId xmlns:a16="http://schemas.microsoft.com/office/drawing/2014/main" id="{31E82F9C-A5E2-4C15-BD53-DA802E186E0E}"/>
              </a:ext>
            </a:extLst>
          </p:cNvPr>
          <p:cNvSpPr>
            <a:spLocks noGrp="1"/>
          </p:cNvSpPr>
          <p:nvPr/>
        </p:nvSpPr>
        <p:spPr>
          <a:xfrm>
            <a:off x="647700" y="1695450"/>
            <a:ext cx="1066800" cy="47625"/>
          </a:xfrm>
          <a:prstGeom prst="rect">
            <a:avLst/>
          </a:prstGeom>
          <a:solidFill>
            <a:srgbClr val="27A0BB"/>
          </a:solidFill>
          <a:ln w="0">
            <a:noFill/>
            <a:prstDash val="solid"/>
          </a:ln>
        </p:spPr>
      </p:sp>
      <p:sp>
        <p:nvSpPr>
          <p:cNvPr id="4" name="矩形 3">
            <a:extLst>
              <a:ext uri="{FF2B5EF4-FFF2-40B4-BE49-F238E27FC236}">
                <a16:creationId xmlns:a16="http://schemas.microsoft.com/office/drawing/2014/main" id="{E88017DA-4616-4A96-823D-8837991B13E1}"/>
              </a:ext>
            </a:extLst>
          </p:cNvPr>
          <p:cNvSpPr>
            <a:spLocks noGrp="1"/>
          </p:cNvSpPr>
          <p:nvPr/>
        </p:nvSpPr>
        <p:spPr>
          <a:xfrm>
            <a:off x="647700" y="2076450"/>
            <a:ext cx="6191250" cy="110490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5175" b="1">
                <a:solidFill>
                  <a:srgbClr val="FFFFFF"/>
                </a:solidFill>
                <a:latin typeface="Arial"/>
                <a:ea typeface="Arial"/>
                <a:cs typeface="Arial"/>
              </a:defRPr>
            </a:pPr>
            <a:r>
              <a:rPr kumimoji="0" lang="zh-CN" altLang="en-US" sz="5175" b="1" i="0" u="none" strike="noStrike" kern="1200" cap="none" spc="0" normalizeH="0" baseline="0" noProof="0" dirty="0">
                <a:ln>
                  <a:noFill/>
                </a:ln>
                <a:solidFill>
                  <a:srgbClr val="FFFFFF"/>
                </a:solidFill>
                <a:effectLst/>
                <a:uLnTx/>
                <a:uFillTx/>
                <a:latin typeface="Arial"/>
                <a:cs typeface="Arial"/>
              </a:rPr>
              <a:t>谢谢大家！</a:t>
            </a:r>
            <a:endParaRPr kumimoji="0" sz="5175" b="1" i="0" u="none" strike="noStrike" kern="1200" cap="none" spc="0" normalizeH="0" baseline="0" noProof="0" dirty="0">
              <a:ln>
                <a:noFill/>
              </a:ln>
              <a:solidFill>
                <a:srgbClr val="FFFFFF"/>
              </a:solidFill>
              <a:effectLst/>
              <a:uLnTx/>
              <a:uFillTx/>
              <a:latin typeface="Arial"/>
              <a:ea typeface="Arial"/>
              <a:cs typeface="Arial"/>
            </a:endParaRPr>
          </a:p>
        </p:txBody>
      </p:sp>
      <p:sp>
        <p:nvSpPr>
          <p:cNvPr id="5" name="矩形 4">
            <a:extLst>
              <a:ext uri="{FF2B5EF4-FFF2-40B4-BE49-F238E27FC236}">
                <a16:creationId xmlns:a16="http://schemas.microsoft.com/office/drawing/2014/main" id="{A8180EC1-336B-4EEC-9862-60489A55286C}"/>
              </a:ext>
            </a:extLst>
          </p:cNvPr>
          <p:cNvSpPr>
            <a:spLocks noGrp="1"/>
          </p:cNvSpPr>
          <p:nvPr/>
        </p:nvSpPr>
        <p:spPr>
          <a:xfrm>
            <a:off x="685800" y="3362325"/>
            <a:ext cx="5810250" cy="57150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250" b="0">
                <a:solidFill>
                  <a:srgbClr val="ABD9E6"/>
                </a:solidFill>
                <a:latin typeface="Arial"/>
                <a:ea typeface="Arial"/>
                <a:cs typeface="Arial"/>
              </a:defRPr>
            </a:pPr>
            <a:r>
              <a:rPr kumimoji="0" sz="2250" b="0" i="0" u="none" strike="noStrike" kern="1200" cap="none" spc="0" normalizeH="0" baseline="0" noProof="0">
                <a:ln>
                  <a:noFill/>
                </a:ln>
                <a:solidFill>
                  <a:srgbClr val="ABD9E6"/>
                </a:solidFill>
                <a:effectLst/>
                <a:uLnTx/>
                <a:uFillTx/>
                <a:latin typeface="Arial"/>
                <a:ea typeface="Arial"/>
                <a:cs typeface="Arial"/>
              </a:rPr>
              <a:t>敬请批评指正</a:t>
            </a:r>
          </a:p>
        </p:txBody>
      </p:sp>
      <p:sp>
        <p:nvSpPr>
          <p:cNvPr id="6" name="矩形 5">
            <a:extLst>
              <a:ext uri="{FF2B5EF4-FFF2-40B4-BE49-F238E27FC236}">
                <a16:creationId xmlns:a16="http://schemas.microsoft.com/office/drawing/2014/main" id="{FDD95CE8-C9C7-4DC7-A6F2-3B5D6BA56EFA}"/>
              </a:ext>
            </a:extLst>
          </p:cNvPr>
          <p:cNvSpPr>
            <a:spLocks noGrp="1"/>
          </p:cNvSpPr>
          <p:nvPr/>
        </p:nvSpPr>
        <p:spPr>
          <a:xfrm>
            <a:off x="685800" y="4095750"/>
            <a:ext cx="3810000" cy="381000"/>
          </a:xfrm>
          <a:prstGeom prst="rect">
            <a:avLst/>
          </a:prstGeom>
          <a:noFill/>
          <a:ln w="0">
            <a:noFill/>
            <a:prstDash val="solid"/>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0">
                <a:solidFill>
                  <a:srgbClr val="FFFFFF"/>
                </a:solidFill>
                <a:latin typeface="Arial"/>
                <a:ea typeface="Arial"/>
                <a:cs typeface="Arial"/>
              </a:defRPr>
            </a:pPr>
            <a:r>
              <a:rPr kumimoji="0" sz="1575" b="0" i="0" u="none" strike="noStrike" kern="1200" cap="none" spc="0" normalizeH="0" baseline="0" noProof="0">
                <a:ln>
                  <a:noFill/>
                </a:ln>
                <a:solidFill>
                  <a:srgbClr val="FFFFFF"/>
                </a:solidFill>
                <a:effectLst/>
                <a:uLnTx/>
                <a:uFillTx/>
                <a:latin typeface="Arial"/>
                <a:ea typeface="Arial"/>
                <a:cs typeface="Arial"/>
              </a:rPr>
              <a:t>交流与提问</a:t>
            </a:r>
          </a:p>
        </p:txBody>
      </p:sp>
      <p:sp>
        <p:nvSpPr>
          <p:cNvPr id="7" name="矩形 6">
            <a:extLst>
              <a:ext uri="{FF2B5EF4-FFF2-40B4-BE49-F238E27FC236}">
                <a16:creationId xmlns:a16="http://schemas.microsoft.com/office/drawing/2014/main" id="{D552DBFF-8FEA-40B2-B5CC-4BC262BDCEF1}"/>
              </a:ext>
            </a:extLst>
          </p:cNvPr>
          <p:cNvSpPr>
            <a:spLocks noGrp="1"/>
          </p:cNvSpPr>
          <p:nvPr/>
        </p:nvSpPr>
        <p:spPr>
          <a:xfrm>
            <a:off x="685800" y="4619625"/>
            <a:ext cx="5048250" cy="19050"/>
          </a:xfrm>
          <a:prstGeom prst="rect">
            <a:avLst/>
          </a:prstGeom>
          <a:solidFill>
            <a:srgbClr val="42677C"/>
          </a:solidFill>
          <a:ln w="0">
            <a:noFill/>
            <a:prstDash val="solid"/>
          </a:ln>
        </p:spPr>
      </p:sp>
      <p:sp>
        <p:nvSpPr>
          <p:cNvPr id="9" name="椭圆 8">
            <a:extLst>
              <a:ext uri="{FF2B5EF4-FFF2-40B4-BE49-F238E27FC236}">
                <a16:creationId xmlns:a16="http://schemas.microsoft.com/office/drawing/2014/main" id="{90462B7B-609B-4AC3-9C17-8E3ACD486024}"/>
              </a:ext>
            </a:extLst>
          </p:cNvPr>
          <p:cNvSpPr>
            <a:spLocks noGrp="1"/>
          </p:cNvSpPr>
          <p:nvPr/>
        </p:nvSpPr>
        <p:spPr>
          <a:xfrm>
            <a:off x="7762875" y="1457325"/>
            <a:ext cx="3333750" cy="3333750"/>
          </a:xfrm>
          <a:prstGeom prst="ellipse">
            <a:avLst/>
          </a:prstGeom>
          <a:solidFill>
            <a:srgbClr val="193D59"/>
          </a:solidFill>
          <a:ln w="0">
            <a:noFill/>
            <a:prstDash val="solid"/>
          </a:ln>
        </p:spPr>
      </p:sp>
      <p:sp>
        <p:nvSpPr>
          <p:cNvPr id="10" name="椭圆 9">
            <a:extLst>
              <a:ext uri="{FF2B5EF4-FFF2-40B4-BE49-F238E27FC236}">
                <a16:creationId xmlns:a16="http://schemas.microsoft.com/office/drawing/2014/main" id="{D7837BA9-DEEF-41DF-8F42-D1F4EC9807AB}"/>
              </a:ext>
            </a:extLst>
          </p:cNvPr>
          <p:cNvSpPr>
            <a:spLocks noGrp="1"/>
          </p:cNvSpPr>
          <p:nvPr/>
        </p:nvSpPr>
        <p:spPr>
          <a:xfrm>
            <a:off x="7972425" y="1666875"/>
            <a:ext cx="2914650" cy="2914650"/>
          </a:xfrm>
          <a:prstGeom prst="ellipse">
            <a:avLst/>
          </a:prstGeom>
          <a:solidFill>
            <a:srgbClr val="1E526D"/>
          </a:solidFill>
          <a:ln w="0">
            <a:noFill/>
            <a:prstDash val="solid"/>
          </a:ln>
        </p:spPr>
      </p:sp>
      <p:sp>
        <p:nvSpPr>
          <p:cNvPr id="11" name="椭圆 10">
            <a:extLst>
              <a:ext uri="{FF2B5EF4-FFF2-40B4-BE49-F238E27FC236}">
                <a16:creationId xmlns:a16="http://schemas.microsoft.com/office/drawing/2014/main" id="{303C99FE-C181-4818-A159-627CED4E123C}"/>
              </a:ext>
            </a:extLst>
          </p:cNvPr>
          <p:cNvSpPr>
            <a:spLocks noGrp="1"/>
          </p:cNvSpPr>
          <p:nvPr/>
        </p:nvSpPr>
        <p:spPr>
          <a:xfrm>
            <a:off x="8248650" y="1943100"/>
            <a:ext cx="2362200" cy="2362200"/>
          </a:xfrm>
          <a:prstGeom prst="ellipse">
            <a:avLst/>
          </a:prstGeom>
          <a:solidFill>
            <a:srgbClr val="28768D"/>
          </a:solidFill>
          <a:ln w="0">
            <a:noFill/>
            <a:prstDash val="solid"/>
          </a:ln>
        </p:spPr>
      </p:sp>
      <p:sp>
        <p:nvSpPr>
          <p:cNvPr id="12" name="椭圆 11">
            <a:extLst>
              <a:ext uri="{FF2B5EF4-FFF2-40B4-BE49-F238E27FC236}">
                <a16:creationId xmlns:a16="http://schemas.microsoft.com/office/drawing/2014/main" id="{FC72C94D-14E3-4D11-9956-DC2747D9D35A}"/>
              </a:ext>
            </a:extLst>
          </p:cNvPr>
          <p:cNvSpPr>
            <a:spLocks noGrp="1"/>
          </p:cNvSpPr>
          <p:nvPr/>
        </p:nvSpPr>
        <p:spPr>
          <a:xfrm>
            <a:off x="8543925" y="2238375"/>
            <a:ext cx="1771650" cy="1771650"/>
          </a:xfrm>
          <a:prstGeom prst="ellipse">
            <a:avLst/>
          </a:prstGeom>
          <a:solidFill>
            <a:srgbClr val="3B9CAD"/>
          </a:solidFill>
          <a:ln w="0">
            <a:noFill/>
            <a:prstDash val="solid"/>
          </a:ln>
        </p:spPr>
      </p:sp>
      <p:sp>
        <p:nvSpPr>
          <p:cNvPr id="13" name="椭圆 12">
            <a:extLst>
              <a:ext uri="{FF2B5EF4-FFF2-40B4-BE49-F238E27FC236}">
                <a16:creationId xmlns:a16="http://schemas.microsoft.com/office/drawing/2014/main" id="{7D7BDAB0-39B5-434D-9BCB-B7D07A288745}"/>
              </a:ext>
            </a:extLst>
          </p:cNvPr>
          <p:cNvSpPr>
            <a:spLocks noGrp="1"/>
          </p:cNvSpPr>
          <p:nvPr/>
        </p:nvSpPr>
        <p:spPr>
          <a:xfrm>
            <a:off x="8848725" y="2543175"/>
            <a:ext cx="1162050" cy="1162050"/>
          </a:xfrm>
          <a:prstGeom prst="ellipse">
            <a:avLst/>
          </a:prstGeom>
          <a:solidFill>
            <a:srgbClr val="65BDCA"/>
          </a:solidFill>
          <a:ln w="0">
            <a:noFill/>
            <a:prstDash val="solid"/>
          </a:ln>
        </p:spPr>
      </p:sp>
      <p:sp>
        <p:nvSpPr>
          <p:cNvPr id="14" name="椭圆 13">
            <a:extLst>
              <a:ext uri="{FF2B5EF4-FFF2-40B4-BE49-F238E27FC236}">
                <a16:creationId xmlns:a16="http://schemas.microsoft.com/office/drawing/2014/main" id="{286E4638-29E0-48B6-B8AB-90462F8A8448}"/>
              </a:ext>
            </a:extLst>
          </p:cNvPr>
          <p:cNvSpPr>
            <a:spLocks noGrp="1"/>
          </p:cNvSpPr>
          <p:nvPr/>
        </p:nvSpPr>
        <p:spPr>
          <a:xfrm>
            <a:off x="9105900" y="2800350"/>
            <a:ext cx="647700" cy="647700"/>
          </a:xfrm>
          <a:prstGeom prst="ellipse">
            <a:avLst/>
          </a:prstGeom>
          <a:solidFill>
            <a:srgbClr val="D7F0F1"/>
          </a:solidFill>
          <a:ln w="0">
            <a:noFill/>
            <a:prstDash val="solid"/>
          </a:ln>
        </p:spPr>
      </p:sp>
      <p:sp>
        <p:nvSpPr>
          <p:cNvPr id="15" name="椭圆 14">
            <a:extLst>
              <a:ext uri="{FF2B5EF4-FFF2-40B4-BE49-F238E27FC236}">
                <a16:creationId xmlns:a16="http://schemas.microsoft.com/office/drawing/2014/main" id="{4D5A6D6C-B2E4-49DC-90D5-9C9FA094B196}"/>
              </a:ext>
            </a:extLst>
          </p:cNvPr>
          <p:cNvSpPr>
            <a:spLocks noGrp="1"/>
          </p:cNvSpPr>
          <p:nvPr/>
        </p:nvSpPr>
        <p:spPr>
          <a:xfrm>
            <a:off x="7600950" y="1295400"/>
            <a:ext cx="180975" cy="180975"/>
          </a:xfrm>
          <a:prstGeom prst="ellipse">
            <a:avLst/>
          </a:prstGeom>
          <a:solidFill>
            <a:srgbClr val="C65C3F"/>
          </a:solidFill>
          <a:ln w="0">
            <a:noFill/>
            <a:prstDash val="solid"/>
          </a:ln>
        </p:spPr>
      </p:sp>
      <p:sp>
        <p:nvSpPr>
          <p:cNvPr id="16" name="椭圆 15">
            <a:extLst>
              <a:ext uri="{FF2B5EF4-FFF2-40B4-BE49-F238E27FC236}">
                <a16:creationId xmlns:a16="http://schemas.microsoft.com/office/drawing/2014/main" id="{8E16E9A7-43FA-492B-9CE2-F1D212789137}"/>
              </a:ext>
            </a:extLst>
          </p:cNvPr>
          <p:cNvSpPr>
            <a:spLocks noGrp="1"/>
          </p:cNvSpPr>
          <p:nvPr/>
        </p:nvSpPr>
        <p:spPr>
          <a:xfrm>
            <a:off x="11001375" y="4676775"/>
            <a:ext cx="104775" cy="104775"/>
          </a:xfrm>
          <a:prstGeom prst="ellipse">
            <a:avLst/>
          </a:prstGeom>
          <a:solidFill>
            <a:srgbClr val="27A0BB"/>
          </a:solidFill>
          <a:ln w="0">
            <a:noFill/>
            <a:prstDash val="solid"/>
          </a:ln>
        </p:spPr>
      </p:sp>
      <p:sp>
        <p:nvSpPr>
          <p:cNvPr id="17" name="椭圆 16">
            <a:extLst>
              <a:ext uri="{FF2B5EF4-FFF2-40B4-BE49-F238E27FC236}">
                <a16:creationId xmlns:a16="http://schemas.microsoft.com/office/drawing/2014/main" id="{09A15AC9-52C9-4BEC-A34A-B4FDE353670D}"/>
              </a:ext>
            </a:extLst>
          </p:cNvPr>
          <p:cNvSpPr>
            <a:spLocks noGrp="1"/>
          </p:cNvSpPr>
          <p:nvPr/>
        </p:nvSpPr>
        <p:spPr>
          <a:xfrm>
            <a:off x="8372475" y="4962525"/>
            <a:ext cx="76200" cy="76200"/>
          </a:xfrm>
          <a:prstGeom prst="ellipse">
            <a:avLst/>
          </a:prstGeom>
          <a:solidFill>
            <a:srgbClr val="78B6C3"/>
          </a:solidFill>
          <a:ln w="0">
            <a:noFill/>
            <a:prstDash val="solid"/>
          </a:ln>
        </p:spPr>
      </p:sp>
      <p:sp>
        <p:nvSpPr>
          <p:cNvPr id="18" name="矩形 17">
            <a:extLst>
              <a:ext uri="{FF2B5EF4-FFF2-40B4-BE49-F238E27FC236}">
                <a16:creationId xmlns:a16="http://schemas.microsoft.com/office/drawing/2014/main" id="{7D58353B-08A9-4ED2-A34B-B7AA1B170579}"/>
              </a:ext>
            </a:extLst>
          </p:cNvPr>
          <p:cNvSpPr>
            <a:spLocks noGrp="1"/>
          </p:cNvSpPr>
          <p:nvPr/>
        </p:nvSpPr>
        <p:spPr>
          <a:xfrm>
            <a:off x="8334375" y="5400675"/>
            <a:ext cx="2286000" cy="314325"/>
          </a:xfrm>
          <a:prstGeom prst="rect">
            <a:avLst/>
          </a:prstGeom>
          <a:noFill/>
          <a:ln w="0">
            <a:noFill/>
            <a:prstDash val="solid"/>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75" b="1">
                <a:solidFill>
                  <a:srgbClr val="9FC5D0"/>
                </a:solidFill>
                <a:latin typeface="Arial"/>
                <a:ea typeface="Arial"/>
                <a:cs typeface="Arial"/>
              </a:defRPr>
            </a:pPr>
            <a:r>
              <a:rPr kumimoji="0" sz="1275" b="1" i="0" u="none" strike="noStrike" kern="1200" cap="none" spc="0" normalizeH="0" baseline="0" noProof="0">
                <a:ln>
                  <a:noFill/>
                </a:ln>
                <a:solidFill>
                  <a:srgbClr val="9FC5D0"/>
                </a:solidFill>
                <a:effectLst/>
                <a:uLnTx/>
                <a:uFillTx/>
                <a:latin typeface="Arial"/>
                <a:ea typeface="Arial"/>
                <a:cs typeface="Arial"/>
              </a:rPr>
              <a:t>THANK YOU</a:t>
            </a:r>
          </a:p>
        </p:txBody>
      </p:sp>
    </p:spTree>
    <p:extLst>
      <p:ext uri="{BB962C8B-B14F-4D97-AF65-F5344CB8AC3E}">
        <p14:creationId xmlns:p14="http://schemas.microsoft.com/office/powerpoint/2010/main" val="124885226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1147</Words>
  <Application>Microsoft Office PowerPoint</Application>
  <PresentationFormat>宽屏</PresentationFormat>
  <Paragraphs>122</Paragraphs>
  <Slides>12</Slides>
  <Notes>12</Notes>
  <HiddenSlides>0</HiddenSlides>
  <MMClips>0</MMClips>
  <ScaleCrop>false</ScaleCrop>
  <HeadingPairs>
    <vt:vector size="6" baseType="variant">
      <vt:variant>
        <vt:lpstr>已用的字体</vt:lpstr>
      </vt:variant>
      <vt:variant>
        <vt:i4>5</vt:i4>
      </vt:variant>
      <vt:variant>
        <vt:lpstr>主题</vt:lpstr>
      </vt:variant>
      <vt:variant>
        <vt:i4>2</vt:i4>
      </vt:variant>
      <vt:variant>
        <vt:lpstr>幻灯片标题</vt:lpstr>
      </vt:variant>
      <vt:variant>
        <vt:i4>12</vt:i4>
      </vt:variant>
    </vt:vector>
  </HeadingPairs>
  <TitlesOfParts>
    <vt:vector size="19" baseType="lpstr">
      <vt:lpstr>Aptos</vt:lpstr>
      <vt:lpstr>等线</vt:lpstr>
      <vt:lpstr>等线 Light</vt:lpstr>
      <vt:lpstr>Arial</vt:lpstr>
      <vt:lpstr>Cambria Math</vt:lpstr>
      <vt:lpstr>Office 主题​​</vt:lpstr>
      <vt:lpstr>ChatGPT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wenchao 李</dc:creator>
  <cp:lastModifiedBy>demo</cp:lastModifiedBy>
  <cp:revision>2</cp:revision>
  <dcterms:created xsi:type="dcterms:W3CDTF">2026-09-28T05:44:17Z</dcterms:created>
  <dcterms:modified xsi:type="dcterms:W3CDTF">2026-10-22T02:17:36Z</dcterms:modified>
</cp:coreProperties>
</file>