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3" r:id="rId1"/>
  </p:sldMasterIdLst>
  <p:notesMasterIdLst>
    <p:notesMasterId r:id="rId3"/>
  </p:notesMasterIdLst>
  <p:sldIdLst>
    <p:sldId id="256" r:id="rId2"/>
  </p:sldIdLst>
  <p:sldSz cx="30275213" cy="4280376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30" d="100"/>
          <a:sy n="30" d="100"/>
        </p:scale>
        <p:origin x="372" y="-474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howGuides="1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>
            <a:extLst>
              <a:ext uri="{FF2B5EF4-FFF2-40B4-BE49-F238E27FC236}">
                <a16:creationId xmlns:a16="http://schemas.microsoft.com/office/drawing/2014/main" id="{D776072D-9A7A-4F25-BEBE-4D0F243FF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099" name="Text Box 2">
            <a:extLst>
              <a:ext uri="{FF2B5EF4-FFF2-40B4-BE49-F238E27FC236}">
                <a16:creationId xmlns:a16="http://schemas.microsoft.com/office/drawing/2014/main" id="{8AF3F399-D878-4A37-B1C9-9011973B6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4479E015-E95A-43E4-B659-B9A5BE0B519E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383088" algn="l"/>
                <a:tab pos="8767763" algn="l"/>
              </a:tabLst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4">
            <a:extLst>
              <a:ext uri="{FF2B5EF4-FFF2-40B4-BE49-F238E27FC236}">
                <a16:creationId xmlns:a16="http://schemas.microsoft.com/office/drawing/2014/main" id="{61CE3681-8954-41D5-8264-45D9687AB5A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85800"/>
            <a:ext cx="2570163" cy="3427413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5C75C31D-AEFB-4128-B72B-A50A47198D1A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  <p:sp>
        <p:nvSpPr>
          <p:cNvPr id="4103" name="Text Box 6">
            <a:extLst>
              <a:ext uri="{FF2B5EF4-FFF2-40B4-BE49-F238E27FC236}">
                <a16:creationId xmlns:a16="http://schemas.microsoft.com/office/drawing/2014/main" id="{29BD7956-E6BF-4944-B651-7DCDC31A7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DDB7F7CF-10F6-48B0-B147-FE354D0F727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383088" algn="l"/>
                <a:tab pos="8767763" algn="l"/>
              </a:tabLst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6BD327A5-8640-4163-B057-7AF64A6049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43011201-D668-496E-B3A8-75AE048595F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B6D2D7-15AB-48A5-B029-00B753E0BD12}" type="slidenum">
              <a:rPr lang="en-US" altLang="en-US" smtClean="0">
                <a:solidFill>
                  <a:srgbClr val="000000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147" name="Rectangle 1">
            <a:extLst>
              <a:ext uri="{FF2B5EF4-FFF2-40B4-BE49-F238E27FC236}">
                <a16:creationId xmlns:a16="http://schemas.microsoft.com/office/drawing/2014/main" id="{08584A9B-37B2-4755-AF70-53393584E9C7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16150" y="685800"/>
            <a:ext cx="24257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8" name="Rectangle 2">
            <a:extLst>
              <a:ext uri="{FF2B5EF4-FFF2-40B4-BE49-F238E27FC236}">
                <a16:creationId xmlns:a16="http://schemas.microsoft.com/office/drawing/2014/main" id="{AC6D5277-9B44-4C0F-9A8A-B5B7B4F5C9B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149" name="Text Box 3">
            <a:extLst>
              <a:ext uri="{FF2B5EF4-FFF2-40B4-BE49-F238E27FC236}">
                <a16:creationId xmlns:a16="http://schemas.microsoft.com/office/drawing/2014/main" id="{AC8284E6-32FF-4553-916A-62038B7C4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/>
            <a:fld id="{ABB05C75-03C1-4E5C-88B0-0987DC06BD13}" type="slidenum"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pPr algn="r" eaLnBrk="1" hangingPunct="1"/>
              <a:t>1</a:t>
            </a:fld>
            <a:endParaRPr lang="en-US" altLang="en-US" sz="12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1A106B3-CBC0-42E5-A288-AA015BA7664C}"/>
              </a:ext>
            </a:extLst>
          </p:cNvPr>
          <p:cNvSpPr/>
          <p:nvPr/>
        </p:nvSpPr>
        <p:spPr>
          <a:xfrm>
            <a:off x="604838" y="1141413"/>
            <a:ext cx="29065537" cy="40520937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3D38306-3614-477A-A90B-DF2BCCD8877F}"/>
              </a:ext>
            </a:extLst>
          </p:cNvPr>
          <p:cNvCxnSpPr/>
          <p:nvPr/>
        </p:nvCxnSpPr>
        <p:spPr>
          <a:xfrm>
            <a:off x="4913313" y="23304500"/>
            <a:ext cx="20435887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56306" y="5507293"/>
            <a:ext cx="24749987" cy="18262939"/>
          </a:xfrm>
        </p:spPr>
        <p:txBody>
          <a:bodyPr anchor="b"/>
          <a:lstStyle>
            <a:lvl1pPr algn="ctr">
              <a:lnSpc>
                <a:spcPct val="85000"/>
              </a:lnSpc>
              <a:defRPr sz="19865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45113" y="24152079"/>
            <a:ext cx="21772378" cy="8664142"/>
          </a:xfrm>
        </p:spPr>
        <p:txBody>
          <a:bodyPr/>
          <a:lstStyle>
            <a:lvl1pPr marL="0" indent="0" algn="ctr">
              <a:spcBef>
                <a:spcPts val="3311"/>
              </a:spcBef>
              <a:buNone/>
              <a:defRPr sz="5960">
                <a:solidFill>
                  <a:srgbClr val="FFFFFF"/>
                </a:solidFill>
              </a:defRPr>
            </a:lvl1pPr>
            <a:lvl2pPr marL="1135308" indent="0" algn="ctr">
              <a:buNone/>
              <a:defRPr sz="5960"/>
            </a:lvl2pPr>
            <a:lvl3pPr marL="2270615" indent="0" algn="ctr">
              <a:buNone/>
              <a:defRPr sz="5960"/>
            </a:lvl3pPr>
            <a:lvl4pPr marL="3405923" indent="0" algn="ctr">
              <a:buNone/>
              <a:defRPr sz="4966"/>
            </a:lvl4pPr>
            <a:lvl5pPr marL="4541230" indent="0" algn="ctr">
              <a:buNone/>
              <a:defRPr sz="4966"/>
            </a:lvl5pPr>
            <a:lvl6pPr marL="5676538" indent="0" algn="ctr">
              <a:buNone/>
              <a:defRPr sz="4966"/>
            </a:lvl6pPr>
            <a:lvl7pPr marL="6811846" indent="0" algn="ctr">
              <a:buNone/>
              <a:defRPr sz="4966"/>
            </a:lvl7pPr>
            <a:lvl8pPr marL="7947153" indent="0" algn="ctr">
              <a:buNone/>
              <a:defRPr sz="4966"/>
            </a:lvl8pPr>
            <a:lvl9pPr marL="9082461" indent="0" algn="ctr">
              <a:buNone/>
              <a:defRPr sz="496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CE613B2-10EA-46BC-8FE4-90647781A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D9C2B94-6486-4A30-8FE0-FFF3E729B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97C73D1-38F2-4B73-A993-2A5DD69A2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BEDA79C-2281-4693-9FD2-3A0C4ADE1D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097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62C0F-943F-4133-B922-C0F53751F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038A4-4460-4A8C-B2C9-F8DE47542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1A273-9D06-49EB-B857-9BF55A31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BCFF5-8AD1-489C-A379-D7A4A9B50C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830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4755974"/>
            <a:ext cx="5771212" cy="337674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8303" y="4755974"/>
            <a:ext cx="18448958" cy="337674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B943F-8A06-45CD-8802-C57369DDB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D241E-639A-40B1-BB14-23289991A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F0F1F-680E-497D-BE84-18CDEDE50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58B18-A498-4DC8-90F0-24622EB811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3559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3311"/>
              </a:spcBef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83C59-46C5-453B-A36B-EE52BBB06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A07413-062D-4A00-A723-CF866649B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09F3D-5A38-4C83-92C8-4F89A15F6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251D3-D9DB-45D5-AB74-95C8173B82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9199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6515791-3FD9-468A-807B-1781CC7780FE}"/>
              </a:ext>
            </a:extLst>
          </p:cNvPr>
          <p:cNvCxnSpPr/>
          <p:nvPr/>
        </p:nvCxnSpPr>
        <p:spPr>
          <a:xfrm>
            <a:off x="4919663" y="25093613"/>
            <a:ext cx="2043588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7475" y="7324792"/>
            <a:ext cx="24749987" cy="18262939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19865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099" y="25930168"/>
            <a:ext cx="21775447" cy="8512107"/>
          </a:xfrm>
        </p:spPr>
        <p:txBody>
          <a:bodyPr anchor="t"/>
          <a:lstStyle>
            <a:lvl1pPr marL="0" indent="0" algn="ctr">
              <a:buNone/>
              <a:defRPr sz="5960">
                <a:solidFill>
                  <a:schemeClr val="accent1"/>
                </a:solidFill>
              </a:defRPr>
            </a:lvl1pPr>
            <a:lvl2pPr marL="1135308" indent="0">
              <a:buNone/>
              <a:defRPr sz="4470">
                <a:solidFill>
                  <a:schemeClr val="tx1">
                    <a:tint val="75000"/>
                  </a:schemeClr>
                </a:solidFill>
              </a:defRPr>
            </a:lvl2pPr>
            <a:lvl3pPr marL="2270615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3pPr>
            <a:lvl4pPr marL="3405923" indent="0">
              <a:buNone/>
              <a:defRPr sz="3476">
                <a:solidFill>
                  <a:schemeClr val="tx1">
                    <a:tint val="75000"/>
                  </a:schemeClr>
                </a:solidFill>
              </a:defRPr>
            </a:lvl4pPr>
            <a:lvl5pPr marL="4541230" indent="0">
              <a:buNone/>
              <a:defRPr sz="3476">
                <a:solidFill>
                  <a:schemeClr val="tx1">
                    <a:tint val="75000"/>
                  </a:schemeClr>
                </a:solidFill>
              </a:defRPr>
            </a:lvl5pPr>
            <a:lvl6pPr marL="5676538" indent="0">
              <a:buNone/>
              <a:defRPr sz="3476">
                <a:solidFill>
                  <a:schemeClr val="tx1">
                    <a:tint val="75000"/>
                  </a:schemeClr>
                </a:solidFill>
              </a:defRPr>
            </a:lvl6pPr>
            <a:lvl7pPr marL="6811846" indent="0">
              <a:buNone/>
              <a:defRPr sz="3476">
                <a:solidFill>
                  <a:schemeClr val="tx1">
                    <a:tint val="75000"/>
                  </a:schemeClr>
                </a:solidFill>
              </a:defRPr>
            </a:lvl7pPr>
            <a:lvl8pPr marL="7947153" indent="0">
              <a:buNone/>
              <a:defRPr sz="3476">
                <a:solidFill>
                  <a:schemeClr val="tx1">
                    <a:tint val="75000"/>
                  </a:schemeClr>
                </a:solidFill>
              </a:defRPr>
            </a:lvl8pPr>
            <a:lvl9pPr marL="9082461" indent="0">
              <a:buNone/>
              <a:defRPr sz="34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F47C773-B76D-43AA-8890-65856E716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1ACC08-8BEF-4900-84D0-24E6CAF35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85D871C-6E29-4ADC-8A5E-477D39153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974B3-238B-4366-9CDC-E907A8B8F4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218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8301" y="12841123"/>
            <a:ext cx="11807333" cy="25111541"/>
          </a:xfrm>
        </p:spPr>
        <p:txBody>
          <a:bodyPr/>
          <a:lstStyle>
            <a:lvl1pPr>
              <a:defRPr sz="5463"/>
            </a:lvl1pPr>
            <a:lvl2pPr>
              <a:defRPr sz="4966"/>
            </a:lvl2pPr>
            <a:lvl3pPr>
              <a:defRPr sz="4470"/>
            </a:lvl3pPr>
            <a:lvl4pPr>
              <a:defRPr sz="3973"/>
            </a:lvl4pPr>
            <a:lvl5pPr>
              <a:defRPr sz="3973"/>
            </a:lvl5pPr>
            <a:lvl6pPr>
              <a:defRPr sz="3973"/>
            </a:lvl6pPr>
            <a:lvl7pPr>
              <a:defRPr sz="3973"/>
            </a:lvl7pPr>
            <a:lvl8pPr>
              <a:defRPr sz="3973"/>
            </a:lvl8pPr>
            <a:lvl9pPr>
              <a:defRPr sz="397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563754" y="12841129"/>
            <a:ext cx="11807333" cy="25111541"/>
          </a:xfrm>
        </p:spPr>
        <p:txBody>
          <a:bodyPr/>
          <a:lstStyle>
            <a:lvl1pPr>
              <a:defRPr sz="5463"/>
            </a:lvl1pPr>
            <a:lvl2pPr>
              <a:defRPr sz="4966"/>
            </a:lvl2pPr>
            <a:lvl3pPr>
              <a:defRPr sz="4470"/>
            </a:lvl3pPr>
            <a:lvl4pPr>
              <a:defRPr sz="3973"/>
            </a:lvl4pPr>
            <a:lvl5pPr>
              <a:defRPr sz="3973"/>
            </a:lvl5pPr>
            <a:lvl6pPr>
              <a:defRPr sz="3973"/>
            </a:lvl6pPr>
            <a:lvl7pPr>
              <a:defRPr sz="3973"/>
            </a:lvl7pPr>
            <a:lvl8pPr>
              <a:defRPr sz="3973"/>
            </a:lvl8pPr>
            <a:lvl9pPr>
              <a:defRPr sz="397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EB5FC6A-0C21-4EE6-9A04-69D34EBCD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A713F0-4EB3-4FC6-B5A3-2E7B3CCD1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1BDAC86-B800-4B2D-8125-43C7788C0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BF805-1167-491A-8847-09F99E2809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438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38301" y="12492301"/>
            <a:ext cx="11807333" cy="4851093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5960" b="1"/>
            </a:lvl1pPr>
            <a:lvl2pPr marL="1135308" indent="0">
              <a:buNone/>
              <a:defRPr sz="4966" b="1"/>
            </a:lvl2pPr>
            <a:lvl3pPr marL="2270615" indent="0">
              <a:buNone/>
              <a:defRPr sz="4470" b="1"/>
            </a:lvl3pPr>
            <a:lvl4pPr marL="3405923" indent="0">
              <a:buNone/>
              <a:defRPr sz="3973" b="1"/>
            </a:lvl4pPr>
            <a:lvl5pPr marL="4541230" indent="0">
              <a:buNone/>
              <a:defRPr sz="3973" b="1"/>
            </a:lvl5pPr>
            <a:lvl6pPr marL="5676538" indent="0">
              <a:buNone/>
              <a:defRPr sz="3973" b="1"/>
            </a:lvl6pPr>
            <a:lvl7pPr marL="6811846" indent="0">
              <a:buNone/>
              <a:defRPr sz="3973" b="1"/>
            </a:lvl7pPr>
            <a:lvl8pPr marL="7947153" indent="0">
              <a:buNone/>
              <a:defRPr sz="3973" b="1"/>
            </a:lvl8pPr>
            <a:lvl9pPr marL="9082461" indent="0">
              <a:buNone/>
              <a:defRPr sz="397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38301" y="16985960"/>
            <a:ext cx="11807333" cy="21116523"/>
          </a:xfrm>
        </p:spPr>
        <p:txBody>
          <a:bodyPr/>
          <a:lstStyle>
            <a:lvl1pPr>
              <a:defRPr sz="5463"/>
            </a:lvl1pPr>
            <a:lvl2pPr>
              <a:defRPr sz="4966"/>
            </a:lvl2pPr>
            <a:lvl3pPr>
              <a:defRPr sz="4470"/>
            </a:lvl3pPr>
            <a:lvl4pPr>
              <a:defRPr sz="3973"/>
            </a:lvl4pPr>
            <a:lvl5pPr>
              <a:defRPr sz="3973"/>
            </a:lvl5pPr>
            <a:lvl6pPr>
              <a:defRPr sz="3973"/>
            </a:lvl6pPr>
            <a:lvl7pPr>
              <a:defRPr sz="3973"/>
            </a:lvl7pPr>
            <a:lvl8pPr>
              <a:defRPr sz="3973"/>
            </a:lvl8pPr>
            <a:lvl9pPr>
              <a:defRPr sz="397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567631" y="12476829"/>
            <a:ext cx="11807333" cy="4851093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5960" b="1"/>
            </a:lvl1pPr>
            <a:lvl2pPr marL="1135308" indent="0">
              <a:buNone/>
              <a:defRPr sz="4966" b="1"/>
            </a:lvl2pPr>
            <a:lvl3pPr marL="2270615" indent="0">
              <a:buNone/>
              <a:defRPr sz="4470" b="1"/>
            </a:lvl3pPr>
            <a:lvl4pPr marL="3405923" indent="0">
              <a:buNone/>
              <a:defRPr sz="3973" b="1"/>
            </a:lvl4pPr>
            <a:lvl5pPr marL="4541230" indent="0">
              <a:buNone/>
              <a:defRPr sz="3973" b="1"/>
            </a:lvl5pPr>
            <a:lvl6pPr marL="5676538" indent="0">
              <a:buNone/>
              <a:defRPr sz="3973" b="1"/>
            </a:lvl6pPr>
            <a:lvl7pPr marL="6811846" indent="0">
              <a:buNone/>
              <a:defRPr sz="3973" b="1"/>
            </a:lvl7pPr>
            <a:lvl8pPr marL="7947153" indent="0">
              <a:buNone/>
              <a:defRPr sz="3973" b="1"/>
            </a:lvl8pPr>
            <a:lvl9pPr marL="9082461" indent="0">
              <a:buNone/>
              <a:defRPr sz="397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567631" y="16972472"/>
            <a:ext cx="11807333" cy="21116523"/>
          </a:xfrm>
        </p:spPr>
        <p:txBody>
          <a:bodyPr/>
          <a:lstStyle>
            <a:lvl1pPr>
              <a:defRPr sz="5463"/>
            </a:lvl1pPr>
            <a:lvl2pPr>
              <a:defRPr sz="4966"/>
            </a:lvl2pPr>
            <a:lvl3pPr>
              <a:defRPr sz="4470"/>
            </a:lvl3pPr>
            <a:lvl4pPr>
              <a:defRPr sz="3973"/>
            </a:lvl4pPr>
            <a:lvl5pPr>
              <a:defRPr sz="3973"/>
            </a:lvl5pPr>
            <a:lvl6pPr>
              <a:defRPr sz="3973"/>
            </a:lvl6pPr>
            <a:lvl7pPr>
              <a:defRPr sz="3973"/>
            </a:lvl7pPr>
            <a:lvl8pPr>
              <a:defRPr sz="3973"/>
            </a:lvl8pPr>
            <a:lvl9pPr>
              <a:defRPr sz="397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152D8D4-83C7-46C0-88DE-40D5F1C7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54F4F04-951A-4FFC-8ACF-7013BF827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CD6CF43-81A1-453C-9E0E-54D04777E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4305F-CF6D-4CEB-9031-56F75FFEDE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095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AF8B940-0083-406D-9429-8426C774E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3B76CD0-0789-4846-B5A9-D371E3484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E73DE73-9C55-4BFA-814F-D9EEE796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37C93-E63B-44F3-AFEE-D7CA284B90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0355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403F95B-D2EC-4E2F-8AFA-42AC35847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20C562D-4747-4217-AAB5-5B89C0F76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177A248-B258-4C61-BFCC-C7D6B85C6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793C2-1D3E-4A08-9F12-0F8C4498A2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8896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8301" y="6848602"/>
            <a:ext cx="9385316" cy="1084362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9933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71901" y="6848602"/>
            <a:ext cx="13739192" cy="29106559"/>
          </a:xfrm>
        </p:spPr>
        <p:txBody>
          <a:bodyPr/>
          <a:lstStyle>
            <a:lvl1pPr>
              <a:defRPr sz="7946"/>
            </a:lvl1pPr>
            <a:lvl2pPr>
              <a:defRPr sz="6953"/>
            </a:lvl2pPr>
            <a:lvl3pPr>
              <a:defRPr sz="5960"/>
            </a:lvl3pPr>
            <a:lvl4pPr>
              <a:defRPr sz="4966"/>
            </a:lvl4pPr>
            <a:lvl5pPr>
              <a:defRPr sz="4966"/>
            </a:lvl5pPr>
            <a:lvl6pPr>
              <a:defRPr sz="4966"/>
            </a:lvl6pPr>
            <a:lvl7pPr>
              <a:defRPr sz="4966"/>
            </a:lvl7pPr>
            <a:lvl8pPr>
              <a:defRPr sz="4966"/>
            </a:lvl8pPr>
            <a:lvl9pPr>
              <a:defRPr sz="496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8301" y="17692222"/>
            <a:ext cx="9385316" cy="1826293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2649"/>
              </a:spcBef>
              <a:buNone/>
              <a:defRPr sz="4221"/>
            </a:lvl1pPr>
            <a:lvl2pPr marL="1135308" indent="0">
              <a:buNone/>
              <a:defRPr sz="2980"/>
            </a:lvl2pPr>
            <a:lvl3pPr marL="2270615" indent="0">
              <a:buNone/>
              <a:defRPr sz="2483"/>
            </a:lvl3pPr>
            <a:lvl4pPr marL="3405923" indent="0">
              <a:buNone/>
              <a:defRPr sz="2235"/>
            </a:lvl4pPr>
            <a:lvl5pPr marL="4541230" indent="0">
              <a:buNone/>
              <a:defRPr sz="2235"/>
            </a:lvl5pPr>
            <a:lvl6pPr marL="5676538" indent="0">
              <a:buNone/>
              <a:defRPr sz="2235"/>
            </a:lvl6pPr>
            <a:lvl7pPr marL="6811846" indent="0">
              <a:buNone/>
              <a:defRPr sz="2235"/>
            </a:lvl7pPr>
            <a:lvl8pPr marL="7947153" indent="0">
              <a:buNone/>
              <a:defRPr sz="2235"/>
            </a:lvl8pPr>
            <a:lvl9pPr marL="9082461" indent="0">
              <a:buNone/>
              <a:defRPr sz="223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73505D4-EE89-4CF6-A981-0AC709EAE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5E37A8-8EB5-40FC-9D7F-8A994E809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9546545-057D-4F60-A030-DDD65D315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54EBD-740A-49BE-8D53-C895ACFEA2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52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8301" y="6848602"/>
            <a:ext cx="9385316" cy="1084362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9933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307014" y="6677384"/>
            <a:ext cx="14096989" cy="28992422"/>
          </a:xfrm>
        </p:spPr>
        <p:txBody>
          <a:bodyPr lIns="274320" tIns="182880" anchor="t"/>
          <a:lstStyle>
            <a:lvl1pPr marL="0" indent="0">
              <a:buNone/>
              <a:defRPr sz="6953"/>
            </a:lvl1pPr>
            <a:lvl2pPr marL="1135308" indent="0">
              <a:buNone/>
              <a:defRPr sz="6953"/>
            </a:lvl2pPr>
            <a:lvl3pPr marL="2270615" indent="0">
              <a:buNone/>
              <a:defRPr sz="5960"/>
            </a:lvl3pPr>
            <a:lvl4pPr marL="3405923" indent="0">
              <a:buNone/>
              <a:defRPr sz="4966"/>
            </a:lvl4pPr>
            <a:lvl5pPr marL="4541230" indent="0">
              <a:buNone/>
              <a:defRPr sz="4966"/>
            </a:lvl5pPr>
            <a:lvl6pPr marL="5676538" indent="0">
              <a:buNone/>
              <a:defRPr sz="4966"/>
            </a:lvl6pPr>
            <a:lvl7pPr marL="6811846" indent="0">
              <a:buNone/>
              <a:defRPr sz="4966"/>
            </a:lvl7pPr>
            <a:lvl8pPr marL="7947153" indent="0">
              <a:buNone/>
              <a:defRPr sz="4966"/>
            </a:lvl8pPr>
            <a:lvl9pPr marL="9082461" indent="0">
              <a:buNone/>
              <a:defRPr sz="4966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8301" y="17692222"/>
            <a:ext cx="9385316" cy="1797758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2649"/>
              </a:spcBef>
              <a:buNone/>
              <a:defRPr sz="4221"/>
            </a:lvl1pPr>
            <a:lvl2pPr marL="1135308" indent="0">
              <a:buNone/>
              <a:defRPr sz="2980"/>
            </a:lvl2pPr>
            <a:lvl3pPr marL="2270615" indent="0">
              <a:buNone/>
              <a:defRPr sz="2483"/>
            </a:lvl3pPr>
            <a:lvl4pPr marL="3405923" indent="0">
              <a:buNone/>
              <a:defRPr sz="2235"/>
            </a:lvl4pPr>
            <a:lvl5pPr marL="4541230" indent="0">
              <a:buNone/>
              <a:defRPr sz="2235"/>
            </a:lvl5pPr>
            <a:lvl6pPr marL="5676538" indent="0">
              <a:buNone/>
              <a:defRPr sz="2235"/>
            </a:lvl6pPr>
            <a:lvl7pPr marL="6811846" indent="0">
              <a:buNone/>
              <a:defRPr sz="2235"/>
            </a:lvl7pPr>
            <a:lvl8pPr marL="7947153" indent="0">
              <a:buNone/>
              <a:defRPr sz="2235"/>
            </a:lvl8pPr>
            <a:lvl9pPr marL="9082461" indent="0">
              <a:buNone/>
              <a:defRPr sz="223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97EC249-BDDF-4B7F-A7CD-1E0EFB8B8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B31E8B6-A5C1-4B48-B330-57F5C7B96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D8E223B-7B29-44D8-8388-93B925D4E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5DD1D-8124-464D-A514-33D8995AF5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2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5E8E5C3-4066-495F-88CA-B62892EF3EA7}"/>
              </a:ext>
            </a:extLst>
          </p:cNvPr>
          <p:cNvSpPr/>
          <p:nvPr/>
        </p:nvSpPr>
        <p:spPr>
          <a:xfrm>
            <a:off x="604838" y="1141413"/>
            <a:ext cx="29065537" cy="4052093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805316-2C6A-415A-BA31-70F856D60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8450" y="3805238"/>
            <a:ext cx="24522113" cy="8464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76DFE-B533-42AC-BF22-8C953B4D4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38450" y="12841288"/>
            <a:ext cx="24515763" cy="25206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9C66B-84B7-48D2-99C7-FB3A5DD811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838450" y="38846125"/>
            <a:ext cx="5783263" cy="2278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3311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6388B-2C23-4A01-ABD5-0F5F7858B6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05988" y="38846125"/>
            <a:ext cx="11715750" cy="2278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3311" dirty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07B5E-0408-4075-B81C-7931150894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166388" y="38846125"/>
            <a:ext cx="4237037" cy="2278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3311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5F48DDD5-9A2F-4F96-A20D-0D0E036CF8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47" r:id="rId2"/>
    <p:sldLayoutId id="214748385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32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3200">
          <a:solidFill>
            <a:schemeClr val="accent1"/>
          </a:solidFill>
          <a:latin typeface="Corbel" panose="020B0503020204020204" pitchFamily="34" charset="0"/>
        </a:defRPr>
      </a:lvl2pPr>
      <a:lvl3pPr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3200">
          <a:solidFill>
            <a:schemeClr val="accent1"/>
          </a:solidFill>
          <a:latin typeface="Corbel" panose="020B0503020204020204" pitchFamily="34" charset="0"/>
        </a:defRPr>
      </a:lvl3pPr>
      <a:lvl4pPr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3200">
          <a:solidFill>
            <a:schemeClr val="accent1"/>
          </a:solidFill>
          <a:latin typeface="Corbel" panose="020B0503020204020204" pitchFamily="34" charset="0"/>
        </a:defRPr>
      </a:lvl4pPr>
      <a:lvl5pPr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3200">
          <a:solidFill>
            <a:schemeClr val="accent1"/>
          </a:solidFill>
          <a:latin typeface="Corbel" panose="020B0503020204020204" pitchFamily="34" charset="0"/>
        </a:defRPr>
      </a:lvl5pPr>
      <a:lvl6pPr marL="457200"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3200">
          <a:solidFill>
            <a:schemeClr val="accent1"/>
          </a:solidFill>
          <a:latin typeface="Corbel" panose="020B0503020204020204" pitchFamily="34" charset="0"/>
        </a:defRPr>
      </a:lvl6pPr>
      <a:lvl7pPr marL="914400"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3200">
          <a:solidFill>
            <a:schemeClr val="accent1"/>
          </a:solidFill>
          <a:latin typeface="Corbel" panose="020B0503020204020204" pitchFamily="34" charset="0"/>
        </a:defRPr>
      </a:lvl7pPr>
      <a:lvl8pPr marL="1371600"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3200">
          <a:solidFill>
            <a:schemeClr val="accent1"/>
          </a:solidFill>
          <a:latin typeface="Corbel" panose="020B0503020204020204" pitchFamily="34" charset="0"/>
        </a:defRPr>
      </a:lvl8pPr>
      <a:lvl9pPr marL="1828800"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3200">
          <a:solidFill>
            <a:schemeClr val="accent1"/>
          </a:solidFill>
          <a:latin typeface="Corbel" panose="020B0503020204020204" pitchFamily="34" charset="0"/>
        </a:defRPr>
      </a:lvl9pPr>
    </p:titleStyle>
    <p:bodyStyle>
      <a:lvl1pPr marL="566738" indent="-454025" algn="l" defTabSz="2270125" rtl="0" fontAlgn="base">
        <a:lnSpc>
          <a:spcPct val="90000"/>
        </a:lnSpc>
        <a:spcBef>
          <a:spcPts val="3313"/>
        </a:spcBef>
        <a:spcAft>
          <a:spcPct val="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6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135063" indent="-454025" algn="l" defTabSz="2270125" rtl="0" fontAlgn="base">
        <a:lnSpc>
          <a:spcPct val="90000"/>
        </a:lnSpc>
        <a:spcBef>
          <a:spcPts val="500"/>
        </a:spcBef>
        <a:spcAft>
          <a:spcPts val="988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59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816100" indent="-454025" algn="l" defTabSz="2270125" rtl="0" fontAlgn="base">
        <a:lnSpc>
          <a:spcPct val="90000"/>
        </a:lnSpc>
        <a:spcBef>
          <a:spcPts val="500"/>
        </a:spcBef>
        <a:spcAft>
          <a:spcPts val="988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52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2497138" indent="-454025" algn="l" defTabSz="2270125" rtl="0" fontAlgn="base">
        <a:lnSpc>
          <a:spcPct val="90000"/>
        </a:lnSpc>
        <a:spcBef>
          <a:spcPts val="500"/>
        </a:spcBef>
        <a:spcAft>
          <a:spcPts val="988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4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3046413" indent="-454025" algn="l" defTabSz="2270125" rtl="0" fontAlgn="base">
        <a:lnSpc>
          <a:spcPct val="90000"/>
        </a:lnSpc>
        <a:spcBef>
          <a:spcPts val="500"/>
        </a:spcBef>
        <a:spcAft>
          <a:spcPts val="988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4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3641990" indent="-567654" algn="l" defTabSz="2270615" rtl="0" eaLnBrk="1" latinLnBrk="0" hangingPunct="1">
        <a:lnSpc>
          <a:spcPct val="90000"/>
        </a:lnSpc>
        <a:spcBef>
          <a:spcPts val="497"/>
        </a:spcBef>
        <a:spcAft>
          <a:spcPts val="993"/>
        </a:spcAft>
        <a:buClr>
          <a:schemeClr val="accent1"/>
        </a:buClr>
        <a:buSzPct val="80000"/>
        <a:buFont typeface="Corbel" pitchFamily="34" charset="0"/>
        <a:buChar char="•"/>
        <a:defRPr sz="4635" kern="1200">
          <a:solidFill>
            <a:schemeClr val="accent1"/>
          </a:solidFill>
          <a:latin typeface="+mn-lt"/>
          <a:ea typeface="+mn-ea"/>
          <a:cs typeface="+mn-cs"/>
        </a:defRPr>
      </a:lvl6pPr>
      <a:lvl7pPr marL="4304170" indent="-567654" algn="l" defTabSz="2270615" rtl="0" eaLnBrk="1" latinLnBrk="0" hangingPunct="1">
        <a:lnSpc>
          <a:spcPct val="90000"/>
        </a:lnSpc>
        <a:spcBef>
          <a:spcPts val="497"/>
        </a:spcBef>
        <a:spcAft>
          <a:spcPts val="993"/>
        </a:spcAft>
        <a:buClr>
          <a:schemeClr val="accent1"/>
        </a:buClr>
        <a:buSzPct val="80000"/>
        <a:buFont typeface="Corbel" pitchFamily="34" charset="0"/>
        <a:buChar char="•"/>
        <a:defRPr sz="4635" kern="1200">
          <a:solidFill>
            <a:schemeClr val="accent1"/>
          </a:solidFill>
          <a:latin typeface="+mn-lt"/>
          <a:ea typeface="+mn-ea"/>
          <a:cs typeface="+mn-cs"/>
        </a:defRPr>
      </a:lvl7pPr>
      <a:lvl8pPr marL="4966350" indent="-567654" algn="l" defTabSz="2270615" rtl="0" eaLnBrk="1" latinLnBrk="0" hangingPunct="1">
        <a:lnSpc>
          <a:spcPct val="90000"/>
        </a:lnSpc>
        <a:spcBef>
          <a:spcPts val="497"/>
        </a:spcBef>
        <a:spcAft>
          <a:spcPts val="993"/>
        </a:spcAft>
        <a:buClr>
          <a:schemeClr val="accent1"/>
        </a:buClr>
        <a:buSzPct val="80000"/>
        <a:buFont typeface="Corbel" pitchFamily="34" charset="0"/>
        <a:buChar char="•"/>
        <a:defRPr sz="4635" kern="1200">
          <a:solidFill>
            <a:schemeClr val="accent1"/>
          </a:solidFill>
          <a:latin typeface="+mn-lt"/>
          <a:ea typeface="+mn-ea"/>
          <a:cs typeface="+mn-cs"/>
        </a:defRPr>
      </a:lvl8pPr>
      <a:lvl9pPr marL="5628530" indent="-567654" algn="l" defTabSz="2270615" rtl="0" eaLnBrk="1" latinLnBrk="0" hangingPunct="1">
        <a:lnSpc>
          <a:spcPct val="90000"/>
        </a:lnSpc>
        <a:spcBef>
          <a:spcPts val="497"/>
        </a:spcBef>
        <a:spcAft>
          <a:spcPts val="993"/>
        </a:spcAft>
        <a:buClr>
          <a:schemeClr val="accent1"/>
        </a:buClr>
        <a:buSzPct val="80000"/>
        <a:buFont typeface="Corbel" pitchFamily="34" charset="0"/>
        <a:buChar char="•"/>
        <a:defRPr sz="4635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70615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1pPr>
      <a:lvl2pPr marL="1135308" algn="l" defTabSz="2270615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2pPr>
      <a:lvl3pPr marL="2270615" algn="l" defTabSz="2270615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3pPr>
      <a:lvl4pPr marL="3405923" algn="l" defTabSz="2270615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4541230" algn="l" defTabSz="2270615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5676538" algn="l" defTabSz="2270615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6811846" algn="l" defTabSz="2270615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7947153" algn="l" defTabSz="2270615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082461" algn="l" defTabSz="2270615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png"/><Relationship Id="rId5" Type="http://schemas.openxmlformats.org/officeDocument/2006/relationships/image" Target="../media/image1.emf"/><Relationship Id="rId10" Type="http://schemas.openxmlformats.org/officeDocument/2006/relationships/image" Target="../media/image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>
            <a:extLst>
              <a:ext uri="{FF2B5EF4-FFF2-40B4-BE49-F238E27FC236}">
                <a16:creationId xmlns:a16="http://schemas.microsoft.com/office/drawing/2014/main" id="{155BB200-B322-4E6C-823B-516CA6A53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2444" y="7086093"/>
            <a:ext cx="12642850" cy="1061829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6000" cap="small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INTRODUCTION: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en-US" altLang="en-US" sz="48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Black-oil simulators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 are commonly used in </a:t>
            </a:r>
            <a:r>
              <a:rPr lang="en-US" altLang="en-US" sz="48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petroleum reservoir engineering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 for the prediction of oil production, especially during the earlier stages of oil-field exploitation, while also serving to guide pressure maintenance strategies in the longer term. They account for </a:t>
            </a:r>
            <a:r>
              <a:rPr lang="en-US" altLang="en-US" sz="48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fluid flow in porous media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, where it is assumed that there are </a:t>
            </a:r>
            <a:r>
              <a:rPr lang="en-US" altLang="en-US" sz="48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three distinct phases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: </a:t>
            </a:r>
            <a:r>
              <a:rPr lang="en-US" altLang="en-US" sz="48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water (w), oil (o), gas (g)</a:t>
            </a:r>
            <a:r>
              <a:rPr lang="en-US" altLang="en-US" sz="4800" baseline="300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1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.</a:t>
            </a:r>
          </a:p>
          <a:p>
            <a:pPr algn="just" eaLnBrk="1" hangingPunct="1"/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A numerically stable formulation of the black-oil model is developed and its performance during three common </a:t>
            </a:r>
            <a:r>
              <a:rPr lang="en-US" altLang="en-US" sz="48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oil-recovery processes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 in a </a:t>
            </a:r>
            <a:r>
              <a:rPr lang="en-US" altLang="en-US" sz="48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homogeneous, anisotropic petroleum reservoir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 is evaluated.</a:t>
            </a:r>
          </a:p>
        </p:txBody>
      </p:sp>
      <p:sp>
        <p:nvSpPr>
          <p:cNvPr id="5123" name="Text Box 2">
            <a:extLst>
              <a:ext uri="{FF2B5EF4-FFF2-40B4-BE49-F238E27FC236}">
                <a16:creationId xmlns:a16="http://schemas.microsoft.com/office/drawing/2014/main" id="{B323D197-A4D1-40A2-91CA-3E2AA88A4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4223" y="17704384"/>
            <a:ext cx="12461875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60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Calibri" panose="020F0502020204030204" pitchFamily="34" charset="0"/>
                <a:ea typeface="ＭＳ Ｐゴシック" panose="020B0600070205080204" pitchFamily="34" charset="-128"/>
              </a:rPr>
              <a:t>COMPUTATIONAL METHODS: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The </a:t>
            </a:r>
            <a:r>
              <a:rPr lang="en-US" altLang="en-US" sz="48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phase formulation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based on oil pressure and total velocity with </a:t>
            </a:r>
            <a:r>
              <a:rPr lang="en-US" altLang="en-US" sz="48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negligible capillary forces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is applied</a:t>
            </a:r>
            <a:r>
              <a:rPr lang="en-US" altLang="en-US" sz="4800" baseline="300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2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</a:t>
            </a:r>
          </a:p>
        </p:txBody>
      </p:sp>
      <p:sp>
        <p:nvSpPr>
          <p:cNvPr id="5124" name="Text Box 3">
            <a:extLst>
              <a:ext uri="{FF2B5EF4-FFF2-40B4-BE49-F238E27FC236}">
                <a16:creationId xmlns:a16="http://schemas.microsoft.com/office/drawing/2014/main" id="{662C4ABB-FD5B-4CE7-95D8-C29449566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28975" y="7076281"/>
            <a:ext cx="126428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en-US" altLang="en-US" sz="60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Calibri" panose="020F0502020204030204" pitchFamily="34" charset="0"/>
                <a:ea typeface="ＭＳ Ｐゴシック" panose="020B0600070205080204" pitchFamily="34" charset="-128"/>
              </a:rPr>
              <a:t>RESULTS:</a:t>
            </a:r>
          </a:p>
        </p:txBody>
      </p:sp>
      <p:sp>
        <p:nvSpPr>
          <p:cNvPr id="5126" name="Text Box 5">
            <a:extLst>
              <a:ext uri="{FF2B5EF4-FFF2-40B4-BE49-F238E27FC236}">
                <a16:creationId xmlns:a16="http://schemas.microsoft.com/office/drawing/2014/main" id="{9D25FD76-382E-4457-BD0B-6812CA793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26594" y="32082313"/>
            <a:ext cx="12642850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60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CONCLUSIONS:</a:t>
            </a:r>
            <a:r>
              <a:rPr lang="en-US" altLang="en-US" sz="48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 Successful description of the physical phenomenon and  accurate estimation of recoveries. Simulation of more complex problems in EOR by implementing the appropriate PDEs.</a:t>
            </a:r>
          </a:p>
        </p:txBody>
      </p:sp>
      <p:sp>
        <p:nvSpPr>
          <p:cNvPr id="5127" name="Text Box 6">
            <a:extLst>
              <a:ext uri="{FF2B5EF4-FFF2-40B4-BE49-F238E27FC236}">
                <a16:creationId xmlns:a16="http://schemas.microsoft.com/office/drawing/2014/main" id="{A7DE39F6-3380-40F5-AE59-31D72FA25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7875" y="35833442"/>
            <a:ext cx="1264285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en-US" alt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REFERENCES</a:t>
            </a:r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:</a:t>
            </a:r>
          </a:p>
          <a:p>
            <a:pPr eaLnBrk="1" hangingPunct="1">
              <a:buFont typeface="Times New Roman" panose="02020603050405020304" pitchFamily="18" charset="0"/>
              <a:buAutoNum type="arabicPeriod"/>
            </a:pPr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D. </a:t>
            </a:r>
            <a:r>
              <a:rPr lang="en-US" altLang="en-US" sz="3600" dirty="0" err="1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Peaceman</a:t>
            </a:r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, Fundamentals of Numerical Reservoir Simulation, (1977)</a:t>
            </a:r>
          </a:p>
          <a:p>
            <a:pPr eaLnBrk="1" hangingPunct="1"/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2.  Z. Chen, Formulations and Numerical Methods of the Black Oil Model in Porous Media, Society for Industrial and Applied Mathematics, 38, 489-514 (2000)</a:t>
            </a:r>
          </a:p>
        </p:txBody>
      </p:sp>
      <p:sp>
        <p:nvSpPr>
          <p:cNvPr id="5128" name="Text Box 7">
            <a:extLst>
              <a:ext uri="{FF2B5EF4-FFF2-40B4-BE49-F238E27FC236}">
                <a16:creationId xmlns:a16="http://schemas.microsoft.com/office/drawing/2014/main" id="{B67096D5-E62F-484C-944C-2DC115143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75722" y="14597066"/>
            <a:ext cx="5656263" cy="173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Figure 2</a:t>
            </a:r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. Production rates</a:t>
            </a:r>
          </a:p>
          <a:p>
            <a:pPr algn="just" eaLnBrk="1" hangingPunct="1"/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at standard conditions during</a:t>
            </a:r>
          </a:p>
          <a:p>
            <a:pPr algn="just" eaLnBrk="1" hangingPunct="1"/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primary recovery</a:t>
            </a:r>
          </a:p>
        </p:txBody>
      </p:sp>
      <p:sp>
        <p:nvSpPr>
          <p:cNvPr id="5129" name="Text Box 8">
            <a:extLst>
              <a:ext uri="{FF2B5EF4-FFF2-40B4-BE49-F238E27FC236}">
                <a16:creationId xmlns:a16="http://schemas.microsoft.com/office/drawing/2014/main" id="{4B6BB179-4C3E-4F63-BF7B-50B8EA1B3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1909" y="22231183"/>
            <a:ext cx="5649912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Figure 3</a:t>
            </a:r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. Oil phase saturation</a:t>
            </a:r>
          </a:p>
          <a:p>
            <a:pPr algn="just" eaLnBrk="1" hangingPunct="1"/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at the end of waterflooding</a:t>
            </a:r>
          </a:p>
        </p:txBody>
      </p:sp>
      <p:sp>
        <p:nvSpPr>
          <p:cNvPr id="5130" name="Text Box 9">
            <a:extLst>
              <a:ext uri="{FF2B5EF4-FFF2-40B4-BE49-F238E27FC236}">
                <a16:creationId xmlns:a16="http://schemas.microsoft.com/office/drawing/2014/main" id="{8DABF567-C519-4891-9EF8-087ACA348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20315" y="22249205"/>
            <a:ext cx="5656263" cy="173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Figure 4</a:t>
            </a:r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. Production rates</a:t>
            </a:r>
          </a:p>
          <a:p>
            <a:pPr algn="just" eaLnBrk="1" hangingPunct="1"/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at standard conditions during</a:t>
            </a:r>
          </a:p>
          <a:p>
            <a:pPr algn="just" eaLnBrk="1" hangingPunct="1"/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waterflooding</a:t>
            </a:r>
          </a:p>
        </p:txBody>
      </p:sp>
      <p:sp>
        <p:nvSpPr>
          <p:cNvPr id="5133" name="Text Box 12">
            <a:extLst>
              <a:ext uri="{FF2B5EF4-FFF2-40B4-BE49-F238E27FC236}">
                <a16:creationId xmlns:a16="http://schemas.microsoft.com/office/drawing/2014/main" id="{0E147D5D-E453-4382-9672-E51D72140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4975" y="1768475"/>
            <a:ext cx="26866850" cy="4501232"/>
          </a:xfrm>
          <a:prstGeom prst="rect">
            <a:avLst/>
          </a:prstGeom>
          <a:ln w="57150"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  <a:tab pos="19659600" algn="l"/>
                <a:tab pos="20116800" algn="l"/>
                <a:tab pos="20574000" algn="l"/>
                <a:tab pos="21031200" algn="l"/>
                <a:tab pos="21488400" algn="l"/>
                <a:tab pos="2194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  <a:tab pos="19659600" algn="l"/>
                <a:tab pos="20116800" algn="l"/>
                <a:tab pos="20574000" algn="l"/>
                <a:tab pos="21031200" algn="l"/>
                <a:tab pos="21488400" algn="l"/>
                <a:tab pos="2194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  <a:tab pos="19659600" algn="l"/>
                <a:tab pos="20116800" algn="l"/>
                <a:tab pos="20574000" algn="l"/>
                <a:tab pos="21031200" algn="l"/>
                <a:tab pos="21488400" algn="l"/>
                <a:tab pos="2194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  <a:tab pos="19659600" algn="l"/>
                <a:tab pos="20116800" algn="l"/>
                <a:tab pos="20574000" algn="l"/>
                <a:tab pos="21031200" algn="l"/>
                <a:tab pos="21488400" algn="l"/>
                <a:tab pos="2194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  <a:tab pos="19659600" algn="l"/>
                <a:tab pos="20116800" algn="l"/>
                <a:tab pos="20574000" algn="l"/>
                <a:tab pos="21031200" algn="l"/>
                <a:tab pos="21488400" algn="l"/>
                <a:tab pos="2194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  <a:tab pos="19659600" algn="l"/>
                <a:tab pos="20116800" algn="l"/>
                <a:tab pos="20574000" algn="l"/>
                <a:tab pos="21031200" algn="l"/>
                <a:tab pos="21488400" algn="l"/>
                <a:tab pos="2194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  <a:tab pos="19659600" algn="l"/>
                <a:tab pos="20116800" algn="l"/>
                <a:tab pos="20574000" algn="l"/>
                <a:tab pos="21031200" algn="l"/>
                <a:tab pos="21488400" algn="l"/>
                <a:tab pos="2194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  <a:tab pos="19659600" algn="l"/>
                <a:tab pos="20116800" algn="l"/>
                <a:tab pos="20574000" algn="l"/>
                <a:tab pos="21031200" algn="l"/>
                <a:tab pos="21488400" algn="l"/>
                <a:tab pos="2194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  <a:tab pos="19659600" algn="l"/>
                <a:tab pos="20116800" algn="l"/>
                <a:tab pos="20574000" algn="l"/>
                <a:tab pos="21031200" algn="l"/>
                <a:tab pos="21488400" algn="l"/>
                <a:tab pos="2194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en-US" altLang="en-US" sz="72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 Black-oil Model for Primary and Secondary Oil-Recovery in Stratified Petroleum Reservoirs</a:t>
            </a:r>
          </a:p>
          <a:p>
            <a:pPr algn="ctr" eaLnBrk="1" hangingPunct="1">
              <a:lnSpc>
                <a:spcPct val="150000"/>
              </a:lnSpc>
            </a:pPr>
            <a:endParaRPr lang="en-US" altLang="en-US" sz="1500" dirty="0">
              <a:solidFill>
                <a:srgbClr val="000000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40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A. Dollari*, Ch. </a:t>
            </a:r>
            <a:r>
              <a:rPr lang="en-US" altLang="en-US" sz="4000" dirty="0" err="1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Chatzichristos</a:t>
            </a:r>
            <a:r>
              <a:rPr lang="en-US" altLang="en-US" sz="40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 and A. G. </a:t>
            </a:r>
            <a:r>
              <a:rPr lang="en-US" altLang="en-US" sz="4000" dirty="0" err="1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Yiotis</a:t>
            </a:r>
            <a:endParaRPr lang="en-US" altLang="en-US" sz="4000" baseline="30000" dirty="0">
              <a:solidFill>
                <a:srgbClr val="000000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40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Environmental Research Laboratory, NCSR "</a:t>
            </a:r>
            <a:r>
              <a:rPr lang="en-US" altLang="en-US" sz="4000" dirty="0" err="1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Demokritos</a:t>
            </a:r>
            <a:r>
              <a:rPr lang="en-US" altLang="en-US" sz="40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", Athens, Greece</a:t>
            </a:r>
          </a:p>
          <a:p>
            <a:pPr algn="ctr" eaLnBrk="1" hangingPunct="1"/>
            <a:r>
              <a:rPr lang="en-US" altLang="en-US" sz="40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*Email: natasa@ipta.demokritos.gr</a:t>
            </a:r>
          </a:p>
        </p:txBody>
      </p:sp>
      <p:graphicFrame>
        <p:nvGraphicFramePr>
          <p:cNvPr id="5134" name="Object 13">
            <a:extLst>
              <a:ext uri="{FF2B5EF4-FFF2-40B4-BE49-F238E27FC236}">
                <a16:creationId xmlns:a16="http://schemas.microsoft.com/office/drawing/2014/main" id="{9AE24127-F8DA-4290-A873-C153CF03FCA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799175" y="19951700"/>
          <a:ext cx="61913" cy="13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" r:id="rId4" imgW="73152" imgH="142281" progId="">
                  <p:embed/>
                </p:oleObj>
              </mc:Choice>
              <mc:Fallback>
                <p:oleObj r:id="rId4" imgW="73152" imgH="142281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99175" y="19951700"/>
                        <a:ext cx="61913" cy="13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5" name="Object 14">
            <a:extLst>
              <a:ext uri="{FF2B5EF4-FFF2-40B4-BE49-F238E27FC236}">
                <a16:creationId xmlns:a16="http://schemas.microsoft.com/office/drawing/2014/main" id="{73691F65-37BE-44C2-AE00-EE26D5C834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105188" y="21897975"/>
          <a:ext cx="71437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" r:id="rId6" imgW="73152" imgH="142281" progId="">
                  <p:embed/>
                </p:oleObj>
              </mc:Choice>
              <mc:Fallback>
                <p:oleObj r:id="rId6" imgW="73152" imgH="142281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05188" y="21897975"/>
                        <a:ext cx="71437" cy="13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6" name="Text Box 16">
            <a:extLst>
              <a:ext uri="{FF2B5EF4-FFF2-40B4-BE49-F238E27FC236}">
                <a16:creationId xmlns:a16="http://schemas.microsoft.com/office/drawing/2014/main" id="{5DF25683-D089-4F50-B689-81973E311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032" y="21208493"/>
            <a:ext cx="10647362" cy="8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48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1 Pressure Equation       General form PDE </a:t>
            </a:r>
          </a:p>
        </p:txBody>
      </p:sp>
      <p:sp>
        <p:nvSpPr>
          <p:cNvPr id="5137" name="Text Box 17">
            <a:extLst>
              <a:ext uri="{FF2B5EF4-FFF2-40B4-BE49-F238E27FC236}">
                <a16:creationId xmlns:a16="http://schemas.microsoft.com/office/drawing/2014/main" id="{50A470CE-CA26-496A-8220-8E8EEDF82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032" y="28441583"/>
            <a:ext cx="11949112" cy="82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48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2 Saturation Equations       Coefficient form PDE</a:t>
            </a:r>
          </a:p>
        </p:txBody>
      </p:sp>
      <p:sp>
        <p:nvSpPr>
          <p:cNvPr id="5140" name="Text Box 21">
            <a:extLst>
              <a:ext uri="{FF2B5EF4-FFF2-40B4-BE49-F238E27FC236}">
                <a16:creationId xmlns:a16="http://schemas.microsoft.com/office/drawing/2014/main" id="{27B9B089-A46E-4848-8D14-E409264B6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74200" y="14597066"/>
            <a:ext cx="58642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Figure 1</a:t>
            </a:r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. Oil phase saturation</a:t>
            </a:r>
          </a:p>
          <a:p>
            <a:pPr algn="just" eaLnBrk="1" hangingPunct="1"/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at the end of primary recovery</a:t>
            </a:r>
          </a:p>
        </p:txBody>
      </p:sp>
      <p:sp>
        <p:nvSpPr>
          <p:cNvPr id="5143" name="Text Box 24">
            <a:extLst>
              <a:ext uri="{FF2B5EF4-FFF2-40B4-BE49-F238E27FC236}">
                <a16:creationId xmlns:a16="http://schemas.microsoft.com/office/drawing/2014/main" id="{320E5CB3-BF3B-430E-B541-600E4C9AB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81355" y="29731195"/>
            <a:ext cx="56499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Figure 5</a:t>
            </a:r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. Oil phase saturation</a:t>
            </a:r>
          </a:p>
          <a:p>
            <a:pPr algn="just" eaLnBrk="1" hangingPunct="1"/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at the end of gas injection</a:t>
            </a:r>
          </a:p>
        </p:txBody>
      </p:sp>
      <p:sp>
        <p:nvSpPr>
          <p:cNvPr id="5144" name="Text Box 25">
            <a:extLst>
              <a:ext uri="{FF2B5EF4-FFF2-40B4-BE49-F238E27FC236}">
                <a16:creationId xmlns:a16="http://schemas.microsoft.com/office/drawing/2014/main" id="{91EB8817-E981-4C40-BAF7-C6E7D573D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98856" y="29731195"/>
            <a:ext cx="5656263" cy="173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Figure 6</a:t>
            </a:r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. Production rates</a:t>
            </a:r>
          </a:p>
          <a:p>
            <a:pPr algn="just" eaLnBrk="1" hangingPunct="1"/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at standard conditions during</a:t>
            </a:r>
          </a:p>
          <a:p>
            <a:pPr algn="just" eaLnBrk="1" hangingPunct="1"/>
            <a:r>
              <a:rPr lang="en-US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gas injection</a:t>
            </a:r>
          </a:p>
        </p:txBody>
      </p:sp>
      <p:sp>
        <p:nvSpPr>
          <p:cNvPr id="5147" name="TextBox 6">
            <a:extLst>
              <a:ext uri="{FF2B5EF4-FFF2-40B4-BE49-F238E27FC236}">
                <a16:creationId xmlns:a16="http://schemas.microsoft.com/office/drawing/2014/main" id="{7DA28761-712E-458B-9F6D-E9849C8DDB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145" y="34725447"/>
            <a:ext cx="1264761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/>
            <a:r>
              <a:rPr lang="en-US" altLang="en-US" sz="4800" b="1" dirty="0">
                <a:latin typeface="Calibri" panose="020F0502020204030204" pitchFamily="34" charset="0"/>
              </a:rPr>
              <a:t>Initially: </a:t>
            </a:r>
            <a:r>
              <a:rPr lang="en-US" altLang="en-US" sz="4800" dirty="0">
                <a:latin typeface="Calibri" panose="020F0502020204030204" pitchFamily="34" charset="0"/>
              </a:rPr>
              <a:t>Reservoir in </a:t>
            </a:r>
            <a:r>
              <a:rPr lang="en-US" altLang="en-US" sz="4800" u="sng" dirty="0">
                <a:latin typeface="Calibri" panose="020F0502020204030204" pitchFamily="34" charset="0"/>
              </a:rPr>
              <a:t>undersaturated state</a:t>
            </a:r>
            <a:r>
              <a:rPr lang="en-US" altLang="en-US" sz="4800" dirty="0">
                <a:latin typeface="Calibri" panose="020F0502020204030204" pitchFamily="34" charset="0"/>
              </a:rPr>
              <a:t> with prevailing </a:t>
            </a:r>
            <a:r>
              <a:rPr lang="en-US" altLang="en-US" sz="4800" u="sng" dirty="0">
                <a:latin typeface="Calibri" panose="020F0502020204030204" pitchFamily="34" charset="0"/>
              </a:rPr>
              <a:t>hydrostatic pressure</a:t>
            </a:r>
            <a:r>
              <a:rPr lang="en-US" altLang="en-US" sz="4800" dirty="0">
                <a:latin typeface="Calibri" panose="020F0502020204030204" pitchFamily="34" charset="0"/>
              </a:rPr>
              <a:t>, saturated with </a:t>
            </a:r>
            <a:r>
              <a:rPr lang="en-US" altLang="en-US" sz="4800" u="sng" dirty="0">
                <a:latin typeface="Calibri" panose="020F0502020204030204" pitchFamily="34" charset="0"/>
              </a:rPr>
              <a:t>90% PV oil</a:t>
            </a:r>
            <a:r>
              <a:rPr lang="en-US" altLang="en-US" sz="4800" dirty="0">
                <a:latin typeface="Calibri" panose="020F0502020204030204" pitchFamily="34" charset="0"/>
              </a:rPr>
              <a:t> and 20% PV water</a:t>
            </a:r>
            <a:endParaRPr lang="en-US" altLang="en-US" sz="4800" b="1" dirty="0">
              <a:latin typeface="Calibri" panose="020F0502020204030204" pitchFamily="34" charset="0"/>
            </a:endParaRPr>
          </a:p>
          <a:p>
            <a:pPr algn="just" eaLnBrk="1" hangingPunct="1"/>
            <a:r>
              <a:rPr lang="en-US" altLang="en-US" sz="4800" b="1" dirty="0">
                <a:latin typeface="Calibri" panose="020F0502020204030204" pitchFamily="34" charset="0"/>
              </a:rPr>
              <a:t>Primary recovery:</a:t>
            </a:r>
            <a:r>
              <a:rPr lang="en-US" altLang="en-US" sz="4800" dirty="0">
                <a:latin typeface="Calibri" panose="020F0502020204030204" pitchFamily="34" charset="0"/>
              </a:rPr>
              <a:t> Pressure reduction BC at outlet</a:t>
            </a:r>
            <a:endParaRPr lang="en-US" altLang="en-US" sz="4800" b="1" dirty="0">
              <a:latin typeface="Calibri" panose="020F0502020204030204" pitchFamily="34" charset="0"/>
            </a:endParaRPr>
          </a:p>
          <a:p>
            <a:pPr algn="just" eaLnBrk="1" hangingPunct="1"/>
            <a:r>
              <a:rPr lang="en-US" altLang="en-US" sz="4800" b="1" dirty="0">
                <a:latin typeface="Calibri" panose="020F0502020204030204" pitchFamily="34" charset="0"/>
              </a:rPr>
              <a:t>Water- &amp; Gas-flooding: </a:t>
            </a:r>
            <a:r>
              <a:rPr lang="en-US" altLang="en-US" sz="4800" dirty="0">
                <a:latin typeface="Calibri" panose="020F0502020204030204" pitchFamily="34" charset="0"/>
              </a:rPr>
              <a:t>Constant rate BD at inlet &amp; Constant pressure BC at outlet</a:t>
            </a:r>
            <a:endParaRPr lang="en-US" altLang="en-US" sz="4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4887847-2BF7-4639-9D3A-10249C43D392}"/>
                  </a:ext>
                </a:extLst>
              </p:cNvPr>
              <p:cNvSpPr/>
              <p:nvPr/>
            </p:nvSpPr>
            <p:spPr>
              <a:xfrm>
                <a:off x="1775620" y="21984823"/>
                <a:ext cx="12639674" cy="63282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4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4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𝒖</m:t>
                      </m:r>
                      <m:r>
                        <a:rPr lang="en-US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4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l-GR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l-GR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  <m:r>
                            <a:rPr lang="en-US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l-GR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  <m: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sSub>
                                <m:sSubPr>
                                  <m:ctrlPr>
                                    <a:rPr lang="en-US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4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l-GR" sz="4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β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4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num>
                                <m:den>
                                  <m:r>
                                    <a:rPr lang="en-US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4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4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4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4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l-GR" sz="4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4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el-GR" sz="4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</m:sub>
                              </m:sSub>
                              <m: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d>
                                <m:dPr>
                                  <m:ctrlPr>
                                    <a:rPr lang="el-GR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4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4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4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4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l-GR" sz="4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sz="48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US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4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4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sub>
                    </m:sSub>
                    <m:d>
                      <m:dPr>
                        <m:ctrlPr>
                          <a:rPr lang="en-US" sz="4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4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so</m:t>
                            </m:r>
                          </m:sub>
                        </m:sSub>
                        <m:sSub>
                          <m:sSubPr>
                            <m:ctrlP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q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4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o</m:t>
                            </m:r>
                          </m:sub>
                        </m:sSub>
                        <m:r>
                          <a:rPr lang="en-US" sz="4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  <m:sSub>
                              <m:sSubPr>
                                <m:ctrlPr>
                                  <a:rPr lang="en-US" sz="4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4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4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𝑜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4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4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4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𝑜</m:t>
                                </m:r>
                              </m:sub>
                            </m:sSub>
                            <m: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den>
                        </m:f>
                        <m:f>
                          <m:fPr>
                            <m:ctrlP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sz="4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48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R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48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so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4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4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4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4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𝑜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en-US" sz="4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en-US" sz="4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𝒐</m:t>
                            </m:r>
                          </m:sub>
                        </m:sSub>
                        <m:r>
                          <a:rPr lang="en-US" sz="4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4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sSub>
                          <m:sSubPr>
                            <m:ctrlP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4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𝑠𝑜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4800" b="1" dirty="0"/>
                  <a:t>,</a:t>
                </a:r>
                <a14:m>
                  <m:oMath xmlns:m="http://schemas.openxmlformats.org/officeDocument/2006/math">
                    <m:r>
                      <a:rPr lang="en-US" sz="4800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4800" b="1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4800" b="1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800" b="1" i="1">
                          <a:latin typeface="Cambria Math" panose="02040503050406030204" pitchFamily="18" charset="0"/>
                        </a:rPr>
                        <m:t>𝒖</m:t>
                      </m:r>
                      <m:r>
                        <a:rPr lang="en-US" sz="48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4800" b="1" i="1"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l-GR" sz="4800" i="1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4800">
                              <a:latin typeface="Cambria Math" panose="02040503050406030204" pitchFamily="18" charset="0"/>
                            </a:rPr>
                            <m:t>∇</m:t>
                          </m:r>
                          <m:sSub>
                            <m:sSubPr>
                              <m:ctrlPr>
                                <a:rPr 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l-GR" sz="48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l-GR" sz="4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48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  <m:sub>
                              <m:r>
                                <a:rPr lang="el-GR" sz="48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sub>
                          </m:sSub>
                        </m:e>
                      </m:d>
                      <m:r>
                        <a:rPr lang="en-US" sz="4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4800" i="1" dirty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l-GR" sz="4800" i="1"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l-GR" sz="4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4800" b="1" i="1">
                          <a:latin typeface="Cambria Math" panose="02040503050406030204" pitchFamily="18" charset="0"/>
                        </a:rPr>
                        <m:t>𝒈</m:t>
                      </m:r>
                      <m:r>
                        <a:rPr lang="de-DE" sz="4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∑</m:t>
                      </m:r>
                      <m:sSub>
                        <m:sSubPr>
                          <m:ctrlPr>
                            <a:rPr lang="en-US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sSub>
                        <m:sSubPr>
                          <m:ctrlP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en-US" sz="4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en-US" sz="48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4800" b="0" dirty="0">
                    <a:ea typeface="Cambria Math" panose="02040503050406030204" pitchFamily="18" charset="0"/>
                  </a:rPr>
                  <a:t>																		</a:t>
                </a:r>
                <a14:m>
                  <m:oMath xmlns:m="http://schemas.openxmlformats.org/officeDocument/2006/math">
                    <m:r>
                      <a:rPr lang="en-US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𝑓𝑜𝑟</m:t>
                    </m:r>
                    <m:r>
                      <a:rPr lang="en-US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l-GR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lang="el-GR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4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𝑜</m:t>
                    </m:r>
                    <m:r>
                      <a:rPr lang="en-US" sz="4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4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4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en-US" sz="4800" dirty="0"/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4887847-2BF7-4639-9D3A-10249C43D3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620" y="21984823"/>
                <a:ext cx="12639674" cy="6328271"/>
              </a:xfrm>
              <a:prstGeom prst="rect">
                <a:avLst/>
              </a:prstGeom>
              <a:blipFill>
                <a:blip r:embed="rId7"/>
                <a:stretch>
                  <a:fillRect l="-9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6B2947AE-51C9-465A-BFBD-DA23C68B0B05}"/>
              </a:ext>
            </a:extLst>
          </p:cNvPr>
          <p:cNvSpPr/>
          <p:nvPr/>
        </p:nvSpPr>
        <p:spPr>
          <a:xfrm>
            <a:off x="7097713" y="21484905"/>
            <a:ext cx="449262" cy="2679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724E365E-4BBB-4D1A-803A-8C4C097279A6}"/>
              </a:ext>
            </a:extLst>
          </p:cNvPr>
          <p:cNvSpPr/>
          <p:nvPr/>
        </p:nvSpPr>
        <p:spPr>
          <a:xfrm>
            <a:off x="7869238" y="28700018"/>
            <a:ext cx="449262" cy="2679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B29E85E-89FB-43BE-A7F4-15EC20E03482}"/>
                  </a:ext>
                </a:extLst>
              </p:cNvPr>
              <p:cNvSpPr/>
              <p:nvPr/>
            </p:nvSpPr>
            <p:spPr>
              <a:xfrm>
                <a:off x="1767682" y="29262321"/>
                <a:ext cx="12647612" cy="49850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l-GR" sz="4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f>
                        <m:fPr>
                          <m:ctrlPr>
                            <a:rPr lang="en-US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num>
                        <m:den>
                          <m:r>
                            <a:rPr lang="en-US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l-GR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l-GR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l-GR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4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el-GR" sz="4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sub>
                      </m:sSub>
                    </m:oMath>
                  </m:oMathPara>
                </a14:m>
                <a:endParaRPr lang="en-US" sz="48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l-GR" sz="4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4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Β</m:t>
                          </m:r>
                        </m:e>
                        <m:sub>
                          <m: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l-GR" sz="4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4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4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d>
                            <m:dPr>
                              <m:ctrlPr>
                                <a:rPr lang="en-US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4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l-GR" sz="4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4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el-GR" sz="4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𝜶</m:t>
                              </m:r>
                            </m:sub>
                          </m:sSub>
                          <m:r>
                            <a:rPr lang="en-US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d>
                            <m:dPr>
                              <m:ctrlP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4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4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l-GR" sz="4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  <m:r>
                        <a:rPr lang="en-US" sz="4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4800" b="1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b="1" i="1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en-US" sz="48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US" sz="4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4800" b="1" i="1" smtClean="0">
                          <a:latin typeface="Cambria Math" panose="02040503050406030204" pitchFamily="18" charset="0"/>
                        </a:rPr>
                        <m:t>𝒖</m:t>
                      </m:r>
                      <m:r>
                        <a:rPr lang="en-US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4800" b="1" i="1">
                          <a:latin typeface="Cambria Math" panose="02040503050406030204" pitchFamily="18" charset="0"/>
                        </a:rPr>
                        <m:t>𝑲</m:t>
                      </m:r>
                      <m:sSub>
                        <m:sSub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∑</m:t>
                      </m:r>
                      <m:sSub>
                        <m:sSubPr>
                          <m:ctrlP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d>
                        <m:dPr>
                          <m:ctrlPr>
                            <a:rPr lang="en-US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l-GR" sz="4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l-GR" sz="4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e>
                      </m:d>
                      <m:r>
                        <a:rPr lang="en-US" sz="4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𝒈</m:t>
                      </m:r>
                      <m:r>
                        <a:rPr lang="en-US" sz="4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48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4800" b="0" dirty="0">
                    <a:ea typeface="Cambria Math" panose="02040503050406030204" pitchFamily="18" charset="0"/>
                  </a:rPr>
                  <a:t>																			</a:t>
                </a:r>
                <a14:m>
                  <m:oMath xmlns:m="http://schemas.openxmlformats.org/officeDocument/2006/math">
                    <m:r>
                      <a:rPr lang="en-US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𝑓𝑜𝑟</m:t>
                    </m:r>
                    <m:r>
                      <a:rPr lang="en-US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</m:t>
                    </m:r>
                    <m:r>
                      <a:rPr lang="en-US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l-GR" dirty="0"/>
                  <a:t>,</a:t>
                </a:r>
                <a:endParaRPr lang="en-US" dirty="0"/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B29E85E-89FB-43BE-A7F4-15EC20E034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682" y="29262321"/>
                <a:ext cx="12647612" cy="498501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 Box 3">
            <a:extLst>
              <a:ext uri="{FF2B5EF4-FFF2-40B4-BE49-F238E27FC236}">
                <a16:creationId xmlns:a16="http://schemas.microsoft.com/office/drawing/2014/main" id="{0548C68B-AD24-42E5-B7F2-683F6F566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53594" y="8246615"/>
            <a:ext cx="1264285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en-US" altLang="en-US" sz="4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ＭＳ Ｐゴシック" panose="020B0600070205080204" pitchFamily="34" charset="-128"/>
              </a:rPr>
              <a:t>Process: Pressure Depletion, Solution-gas Drive Mechanism</a:t>
            </a:r>
          </a:p>
        </p:txBody>
      </p:sp>
      <p:sp>
        <p:nvSpPr>
          <p:cNvPr id="40" name="Text Box 3">
            <a:extLst>
              <a:ext uri="{FF2B5EF4-FFF2-40B4-BE49-F238E27FC236}">
                <a16:creationId xmlns:a16="http://schemas.microsoft.com/office/drawing/2014/main" id="{76D5F6FB-F606-46A9-A2C5-B239B64C7D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17217" y="16605015"/>
            <a:ext cx="126428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en-US" altLang="en-US" sz="4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ＭＳ Ｐゴシック" panose="020B0600070205080204" pitchFamily="34" charset="-128"/>
              </a:rPr>
              <a:t>Process: Waterflooding</a:t>
            </a:r>
          </a:p>
        </p:txBody>
      </p:sp>
      <p:sp>
        <p:nvSpPr>
          <p:cNvPr id="41" name="Text Box 3">
            <a:extLst>
              <a:ext uri="{FF2B5EF4-FFF2-40B4-BE49-F238E27FC236}">
                <a16:creationId xmlns:a16="http://schemas.microsoft.com/office/drawing/2014/main" id="{C21AE809-9092-43E3-893C-B547B5F15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54297" y="24106698"/>
            <a:ext cx="126428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83088" algn="l"/>
                <a:tab pos="8767763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en-US" altLang="en-US" sz="4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ＭＳ Ｐゴシック" panose="020B0600070205080204" pitchFamily="34" charset="-128"/>
              </a:rPr>
              <a:t>Process: Gas Injection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5A9254-C2A5-4FBC-BEE1-067497BFBE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5019" y="9955292"/>
            <a:ext cx="6096012" cy="45720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056124-069B-4F44-B8AC-E906C569BFF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875" y="9929912"/>
            <a:ext cx="6096012" cy="45720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F8069B-F245-4589-934E-EBE3DEBC49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8642" y="24971933"/>
            <a:ext cx="6096012" cy="45720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30B21D-901E-4D6A-A221-903BA98F53F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9007" y="24938217"/>
            <a:ext cx="6096012" cy="45720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8EA508D-2B55-4B29-904E-6E862706EDC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0315" y="17489647"/>
            <a:ext cx="6096012" cy="457200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E947E1-AF34-464C-86FF-A9E36888123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3594" y="17489648"/>
            <a:ext cx="6096012" cy="457200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is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</TotalTime>
  <Words>430</Words>
  <Application>Microsoft Office PowerPoint</Application>
  <PresentationFormat>Custom</PresentationFormat>
  <Paragraphs>47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Cambria Math</vt:lpstr>
      <vt:lpstr>Corbel</vt:lpstr>
      <vt:lpstr>Times New Roman</vt:lpstr>
      <vt:lpstr>Basis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Anastasia Dollari</dc:creator>
  <cp:lastModifiedBy>Anastasia Dollari</cp:lastModifiedBy>
  <cp:revision>44</cp:revision>
  <cp:lastPrinted>1601-01-01T00:00:00Z</cp:lastPrinted>
  <dcterms:created xsi:type="dcterms:W3CDTF">2012-02-06T09:32:21Z</dcterms:created>
  <dcterms:modified xsi:type="dcterms:W3CDTF">2018-10-02T10:09:17Z</dcterms:modified>
</cp:coreProperties>
</file>