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32918400" cy="43891200"/>
  <p:notesSz cx="6858000" cy="9144000"/>
  <p:defaultTextStyle>
    <a:defPPr>
      <a:defRPr lang="en-US"/>
    </a:defPPr>
    <a:lvl1pPr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2190750" indent="-1733550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4384675" indent="-3470275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6580505" indent="-5208905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8774430" indent="-6945630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26">
          <p15:clr>
            <a:srgbClr val="A4A3A4"/>
          </p15:clr>
        </p15:guide>
        <p15:guide id="2" pos="10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1"/>
    <a:srgbClr val="DEEBF8"/>
    <a:srgbClr val="CADDF8"/>
    <a:srgbClr val="D9F8F4"/>
    <a:srgbClr val="D0F8F7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3" autoAdjust="0"/>
    <p:restoredTop sz="94711" autoAdjust="0"/>
  </p:normalViewPr>
  <p:slideViewPr>
    <p:cSldViewPr>
      <p:cViewPr>
        <p:scale>
          <a:sx n="30" d="100"/>
          <a:sy n="30" d="100"/>
        </p:scale>
        <p:origin x="2004" y="-2748"/>
      </p:cViewPr>
      <p:guideLst>
        <p:guide orient="horz" pos="13826"/>
        <p:guide pos="10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t>10/15/2019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defTabSz="4173855" eaLnBrk="1" hangingPunct="1">
              <a:defRPr sz="120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t>10/15/2019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defTabSz="4173855" eaLnBrk="1" hangingPunct="1">
              <a:defRPr sz="120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313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1pPr>
    <a:lvl2pPr marL="455930" algn="l" defTabSz="91313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3130" algn="l" defTabSz="91313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0330" algn="l" defTabSz="91313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7530" algn="l" defTabSz="91313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it-IT" altLang="en-US" dirty="0">
              <a:ea typeface="MS PGothic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2" y="13634725"/>
            <a:ext cx="27980640" cy="9408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1" y="24871680"/>
            <a:ext cx="23042881" cy="11216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8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6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1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54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0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3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t>10/15/2019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t>10/15/2019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919312" y="11247125"/>
            <a:ext cx="26660477" cy="239684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26461" y="11247125"/>
            <a:ext cx="79444213" cy="239684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t>10/15/2019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t>10/15/2019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7" y="28204165"/>
            <a:ext cx="27980640" cy="871728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7" y="18602967"/>
            <a:ext cx="27980640" cy="9601197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8485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04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697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153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545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001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39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t>10/15/2019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26459" y="65542163"/>
            <a:ext cx="53052343" cy="185389517"/>
          </a:xfrm>
        </p:spPr>
        <p:txBody>
          <a:bodyPr/>
          <a:lstStyle>
            <a:lvl1pPr>
              <a:defRPr sz="135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27444" y="65542163"/>
            <a:ext cx="53052347" cy="185389517"/>
          </a:xfrm>
        </p:spPr>
        <p:txBody>
          <a:bodyPr/>
          <a:lstStyle>
            <a:lvl1pPr>
              <a:defRPr sz="135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t>10/15/2019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757683"/>
            <a:ext cx="29626561" cy="7315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0" y="9824723"/>
            <a:ext cx="14544677" cy="409447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8485" indent="0">
              <a:buNone/>
              <a:defRPr sz="8600" b="1"/>
            </a:lvl3pPr>
            <a:lvl4pPr marL="6583045" indent="0">
              <a:buNone/>
              <a:defRPr sz="7700" b="1"/>
            </a:lvl4pPr>
            <a:lvl5pPr marL="8776970" indent="0">
              <a:buNone/>
              <a:defRPr sz="7700" b="1"/>
            </a:lvl5pPr>
            <a:lvl6pPr marL="10971530" indent="0">
              <a:buNone/>
              <a:defRPr sz="7700" b="1"/>
            </a:lvl6pPr>
            <a:lvl7pPr marL="13165455" indent="0">
              <a:buNone/>
              <a:defRPr sz="7700" b="1"/>
            </a:lvl7pPr>
            <a:lvl8pPr marL="15360015" indent="0">
              <a:buNone/>
              <a:defRPr sz="7700" b="1"/>
            </a:lvl8pPr>
            <a:lvl9pPr marL="1755394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0" y="13919200"/>
            <a:ext cx="14544677" cy="25288243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091" y="9824723"/>
            <a:ext cx="14550391" cy="409447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8485" indent="0">
              <a:buNone/>
              <a:defRPr sz="8600" b="1"/>
            </a:lvl3pPr>
            <a:lvl4pPr marL="6583045" indent="0">
              <a:buNone/>
              <a:defRPr sz="7700" b="1"/>
            </a:lvl4pPr>
            <a:lvl5pPr marL="8776970" indent="0">
              <a:buNone/>
              <a:defRPr sz="7700" b="1"/>
            </a:lvl5pPr>
            <a:lvl6pPr marL="10971530" indent="0">
              <a:buNone/>
              <a:defRPr sz="7700" b="1"/>
            </a:lvl6pPr>
            <a:lvl7pPr marL="13165455" indent="0">
              <a:buNone/>
              <a:defRPr sz="7700" b="1"/>
            </a:lvl7pPr>
            <a:lvl8pPr marL="15360015" indent="0">
              <a:buNone/>
              <a:defRPr sz="7700" b="1"/>
            </a:lvl8pPr>
            <a:lvl9pPr marL="1755394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091" y="13919200"/>
            <a:ext cx="14550391" cy="25288243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t>10/15/2019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t>10/15/2019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t>10/15/2019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4" y="1747520"/>
            <a:ext cx="10829927" cy="743712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180" y="1747525"/>
            <a:ext cx="18402300" cy="37459923"/>
          </a:xfrm>
        </p:spPr>
        <p:txBody>
          <a:bodyPr/>
          <a:lstStyle>
            <a:lvl1pPr>
              <a:defRPr sz="15400"/>
            </a:lvl1pPr>
            <a:lvl2pPr>
              <a:defRPr sz="135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4" y="9184645"/>
            <a:ext cx="10829927" cy="30022803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8485" indent="0">
              <a:buNone/>
              <a:defRPr sz="4800"/>
            </a:lvl3pPr>
            <a:lvl4pPr marL="6583045" indent="0">
              <a:buNone/>
              <a:defRPr sz="4300"/>
            </a:lvl4pPr>
            <a:lvl5pPr marL="8776970" indent="0">
              <a:buNone/>
              <a:defRPr sz="4300"/>
            </a:lvl5pPr>
            <a:lvl6pPr marL="10971530" indent="0">
              <a:buNone/>
              <a:defRPr sz="4300"/>
            </a:lvl6pPr>
            <a:lvl7pPr marL="13165455" indent="0">
              <a:buNone/>
              <a:defRPr sz="4300"/>
            </a:lvl7pPr>
            <a:lvl8pPr marL="15360015" indent="0">
              <a:buNone/>
              <a:defRPr sz="4300"/>
            </a:lvl8pPr>
            <a:lvl9pPr marL="1755394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t>10/15/2019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2237" y="30723842"/>
            <a:ext cx="19751040" cy="3627123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2237" y="3921762"/>
            <a:ext cx="19751040" cy="26334720"/>
          </a:xfrm>
        </p:spPr>
        <p:txBody>
          <a:bodyPr rtlCol="0">
            <a:normAutofit/>
          </a:bodyPr>
          <a:lstStyle>
            <a:lvl1pPr marL="0" indent="0">
              <a:buNone/>
              <a:defRPr sz="15400"/>
            </a:lvl1pPr>
            <a:lvl2pPr marL="2194560" indent="0">
              <a:buNone/>
              <a:defRPr sz="13500"/>
            </a:lvl2pPr>
            <a:lvl3pPr marL="4388485" indent="0">
              <a:buNone/>
              <a:defRPr sz="11500"/>
            </a:lvl3pPr>
            <a:lvl4pPr marL="6583045" indent="0">
              <a:buNone/>
              <a:defRPr sz="9600"/>
            </a:lvl4pPr>
            <a:lvl5pPr marL="8776970" indent="0">
              <a:buNone/>
              <a:defRPr sz="9600"/>
            </a:lvl5pPr>
            <a:lvl6pPr marL="10971530" indent="0">
              <a:buNone/>
              <a:defRPr sz="9600"/>
            </a:lvl6pPr>
            <a:lvl7pPr marL="13165455" indent="0">
              <a:buNone/>
              <a:defRPr sz="9600"/>
            </a:lvl7pPr>
            <a:lvl8pPr marL="15360015" indent="0">
              <a:buNone/>
              <a:defRPr sz="9600"/>
            </a:lvl8pPr>
            <a:lvl9pPr marL="17553940" indent="0">
              <a:buNone/>
              <a:defRPr sz="96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2237" y="34350965"/>
            <a:ext cx="19751040" cy="5151117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8485" indent="0">
              <a:buNone/>
              <a:defRPr sz="4800"/>
            </a:lvl3pPr>
            <a:lvl4pPr marL="6583045" indent="0">
              <a:buNone/>
              <a:defRPr sz="4300"/>
            </a:lvl4pPr>
            <a:lvl5pPr marL="8776970" indent="0">
              <a:buNone/>
              <a:defRPr sz="4300"/>
            </a:lvl5pPr>
            <a:lvl6pPr marL="10971530" indent="0">
              <a:buNone/>
              <a:defRPr sz="4300"/>
            </a:lvl6pPr>
            <a:lvl7pPr marL="13165455" indent="0">
              <a:buNone/>
              <a:defRPr sz="4300"/>
            </a:lvl7pPr>
            <a:lvl8pPr marL="15360015" indent="0">
              <a:buNone/>
              <a:defRPr sz="4300"/>
            </a:lvl8pPr>
            <a:lvl9pPr marL="1755394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t>10/15/2019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46238" y="1757363"/>
            <a:ext cx="29625925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/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646238" y="10240963"/>
            <a:ext cx="29625925" cy="2896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/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6238" y="40681275"/>
            <a:ext cx="76803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/>
          <a:lstStyle>
            <a:lvl1pPr eaLnBrk="1" hangingPunct="1">
              <a:defRPr sz="58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t>10/15/2019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47438" y="40681275"/>
            <a:ext cx="104235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/>
          <a:lstStyle>
            <a:lvl1pPr algn="ctr" eaLnBrk="1" hangingPunct="1">
              <a:defRPr sz="58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591838" y="40681275"/>
            <a:ext cx="76803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/>
          <a:lstStyle>
            <a:lvl1pPr algn="r" eaLnBrk="1" hangingPunct="1">
              <a:defRPr sz="58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4675" rtl="0" eaLnBrk="0" fontAlgn="base" hangingPunct="0">
        <a:spcBef>
          <a:spcPct val="0"/>
        </a:spcBef>
        <a:spcAft>
          <a:spcPct val="0"/>
        </a:spcAft>
        <a:defRPr sz="21100" kern="1200">
          <a:solidFill>
            <a:schemeClr val="tx1"/>
          </a:solidFill>
          <a:latin typeface="+mj-lt"/>
          <a:ea typeface="MS PGothic" panose="020B0600070205080204" pitchFamily="34" charset="-128"/>
          <a:cs typeface="+mj-cs"/>
        </a:defRPr>
      </a:lvl1pPr>
      <a:lvl2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2pPr>
      <a:lvl3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3pPr>
      <a:lvl4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4pPr>
      <a:lvl5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5pPr>
      <a:lvl6pPr marL="457200" algn="ctr" defTabSz="4387215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387215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387215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387215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1643380" indent="-1643380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5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3562350" indent="-1370330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35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5485130" indent="-1095375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15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7679055" indent="-1095375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6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9871075" indent="-1095375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6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12068175" indent="-1097280" algn="l" defTabSz="4388485" rtl="0" eaLnBrk="1" latinLnBrk="0" hangingPunct="1">
        <a:spcBef>
          <a:spcPct val="200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2735" indent="-1097280" algn="l" defTabSz="4388485" rtl="0" eaLnBrk="1" latinLnBrk="0" hangingPunct="1">
        <a:spcBef>
          <a:spcPct val="200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6660" indent="-1097280" algn="l" defTabSz="4388485" rtl="0" eaLnBrk="1" latinLnBrk="0" hangingPunct="1">
        <a:spcBef>
          <a:spcPct val="200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1220" indent="-1097280" algn="l" defTabSz="4388485" rtl="0" eaLnBrk="1" latinLnBrk="0" hangingPunct="1">
        <a:spcBef>
          <a:spcPct val="200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485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8485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8485" algn="l" defTabSz="4388485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045" algn="l" defTabSz="4388485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6970" algn="l" defTabSz="4388485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1530" algn="l" defTabSz="4388485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5455" algn="l" defTabSz="4388485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0015" algn="l" defTabSz="4388485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3940" algn="l" defTabSz="4388485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/>
          <a:srcRect l="33021" t="26744" r="30721" b="22721"/>
          <a:stretch/>
        </p:blipFill>
        <p:spPr>
          <a:xfrm>
            <a:off x="17178984" y="18070343"/>
            <a:ext cx="14759701" cy="11571592"/>
          </a:xfrm>
          <a:prstGeom prst="rect">
            <a:avLst/>
          </a:prstGeom>
        </p:spPr>
      </p:pic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2351088" y="5486400"/>
            <a:ext cx="13193712" cy="3046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zh-CN" altLang="en-US" sz="4800" b="1" dirty="0">
                <a:latin typeface="等线" panose="02010600030101010101" pitchFamily="2" charset="-122"/>
                <a:ea typeface="等线" panose="02010600030101010101" pitchFamily="2" charset="-122"/>
              </a:rPr>
              <a:t>简介</a:t>
            </a:r>
            <a:r>
              <a:rPr lang="en-US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: </a:t>
            </a:r>
            <a:r>
              <a:rPr lang="zh-CN" altLang="zh-CN" sz="4800" dirty="0" smtClean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光</a:t>
            </a:r>
            <a:r>
              <a:rPr lang="zh-CN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反射会带来光电子器件能量转换效率低、眩光污染等问题。</a:t>
            </a:r>
            <a:r>
              <a:rPr lang="zh-CN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我们设计仿真</a:t>
            </a:r>
            <a:r>
              <a:rPr lang="zh-CN" altLang="en-US" sz="4800" dirty="0" smtClean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了单层纳米介质球</a:t>
            </a:r>
            <a:r>
              <a:rPr lang="zh-CN" altLang="zh-CN" sz="4800" dirty="0" smtClean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减</a:t>
            </a:r>
            <a:r>
              <a:rPr lang="zh-CN" altLang="zh-CN" sz="4800" dirty="0" smtClean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反结构</a:t>
            </a:r>
            <a:r>
              <a:rPr lang="zh-CN" altLang="zh-CN" sz="4800" dirty="0" smtClean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，探讨</a:t>
            </a:r>
            <a:r>
              <a:rPr lang="zh-CN" altLang="en-US" sz="4800" dirty="0" smtClean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了</a:t>
            </a:r>
            <a:r>
              <a:rPr lang="en-US" altLang="zh-CN" sz="4800" dirty="0" smtClean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SiO</a:t>
            </a:r>
            <a:r>
              <a:rPr lang="en-US" altLang="zh-CN" sz="4800" baseline="-25000" dirty="0" smtClean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2</a:t>
            </a:r>
            <a:r>
              <a:rPr lang="zh-CN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纳米微球</a:t>
            </a:r>
            <a:r>
              <a:rPr lang="zh-CN" altLang="zh-CN" sz="4800" dirty="0" smtClean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半径</a:t>
            </a:r>
            <a:r>
              <a:rPr lang="zh-CN" altLang="zh-CN" sz="4800" dirty="0" smtClean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、均匀度</a:t>
            </a:r>
            <a:r>
              <a:rPr lang="zh-CN" altLang="zh-CN" sz="4800" dirty="0" smtClean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、入射光波长以及偏振态对反射率透射率的影响。</a:t>
            </a:r>
            <a:endParaRPr lang="en-US" altLang="en-US" sz="48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2299200" y="18561902"/>
            <a:ext cx="13928725" cy="18557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zh-CN" altLang="en-US" sz="4800" b="1" dirty="0">
                <a:latin typeface="等线" panose="02010600030101010101" pitchFamily="2" charset="-122"/>
                <a:ea typeface="等线" panose="02010600030101010101" pitchFamily="2" charset="-122"/>
              </a:rPr>
              <a:t>计算方法</a:t>
            </a:r>
            <a:r>
              <a:rPr lang="en-US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: 应用COMSOL Multiphysics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中的波动光学模块基于麦克斯韦方程</a:t>
            </a:r>
            <a:r>
              <a:rPr lang="en-US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进行研究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。建立了一个三维长方体</a:t>
            </a:r>
            <a:r>
              <a:rPr lang="zh-CN" altLang="en-US" sz="4800" dirty="0" smtClean="0">
                <a:latin typeface="等线" panose="02010600030101010101" pitchFamily="2" charset="-122"/>
                <a:ea typeface="等线" panose="02010600030101010101" pitchFamily="2" charset="-122"/>
              </a:rPr>
              <a:t>作为模拟单元，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上下底面设为端口，四周设为周期性条件。在二分之一处设置平面作为上下不同介质的分界面，将上面部分设为空气，中间设置球体阵列，下面部分设置为玻璃基底。通过改变</a:t>
            </a:r>
            <a:r>
              <a:rPr lang="zh-CN" altLang="zh-CN" sz="4800" dirty="0" smtClean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纳米</a:t>
            </a:r>
            <a:r>
              <a:rPr lang="en-US" altLang="zh-CN" sz="4800" dirty="0" smtClean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SiO</a:t>
            </a:r>
            <a:r>
              <a:rPr lang="en-US" altLang="zh-CN" sz="4800" baseline="-25000" dirty="0" smtClean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2</a:t>
            </a:r>
            <a:r>
              <a:rPr lang="zh-CN" altLang="zh-CN" sz="4800" dirty="0" smtClean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微球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尺寸大小、间隔周期、下陷均匀度、入射光波长、入射角度</a:t>
            </a:r>
            <a:r>
              <a:rPr lang="zh-CN" altLang="zh-CN" sz="4800" dirty="0" smtClean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以及偏振态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，理论上探究氧化纳米膜抗反射规律。</a:t>
            </a:r>
            <a:endParaRPr lang="en-US" altLang="en-US" sz="48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zh-CN" sz="48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zh-CN" sz="48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en-US" sz="48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17349470" y="33124140"/>
            <a:ext cx="14631035" cy="5999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zh-CN" altLang="en-US" sz="4800" b="1" dirty="0">
                <a:latin typeface="等线" panose="02010600030101010101" pitchFamily="2" charset="-122"/>
                <a:ea typeface="等线" panose="02010600030101010101" pitchFamily="2" charset="-122"/>
              </a:rPr>
              <a:t>结论</a:t>
            </a:r>
            <a:r>
              <a:rPr lang="en-US" altLang="en-US" sz="4800" b="1" dirty="0">
                <a:latin typeface="等线" panose="02010600030101010101" pitchFamily="2" charset="-122"/>
                <a:ea typeface="等线" panose="02010600030101010101" pitchFamily="2" charset="-122"/>
              </a:rPr>
              <a:t>: </a:t>
            </a:r>
            <a:r>
              <a:rPr lang="zh-CN" altLang="zh-CN" sz="4800" dirty="0" smtClean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当</a:t>
            </a:r>
            <a:r>
              <a:rPr lang="zh-CN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小球半径为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70nm</a:t>
            </a:r>
            <a:r>
              <a:rPr lang="zh-CN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时在入射角小于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1.4399rad</a:t>
            </a:r>
            <a:r>
              <a:rPr lang="zh-CN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时</a:t>
            </a:r>
            <a:r>
              <a:rPr lang="zh-CN" altLang="zh-CN" sz="4800" dirty="0" smtClean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，微球透射率最佳</a:t>
            </a:r>
            <a:r>
              <a:rPr lang="zh-CN" altLang="zh-CN" sz="4800" dirty="0" smtClean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。对应</a:t>
            </a:r>
            <a:r>
              <a:rPr lang="zh-CN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透射率最佳微球半径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70nm</a:t>
            </a:r>
            <a:r>
              <a:rPr lang="zh-CN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，确定偏振态在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s:p</a:t>
            </a:r>
            <a:r>
              <a:rPr lang="zh-CN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为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0</a:t>
            </a:r>
            <a:r>
              <a:rPr lang="zh-CN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：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1</a:t>
            </a:r>
            <a:r>
              <a:rPr lang="zh-CN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及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1</a:t>
            </a:r>
            <a:r>
              <a:rPr lang="zh-CN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：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0</a:t>
            </a:r>
            <a:r>
              <a:rPr lang="zh-CN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时反射率调控的两种边界。可以通过增加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P</a:t>
            </a:r>
            <a:r>
              <a:rPr lang="zh-CN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偏振光的比例提高透射率</a:t>
            </a:r>
            <a:r>
              <a:rPr lang="zh-CN" altLang="zh-CN" sz="4800" dirty="0" smtClean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。在</a:t>
            </a:r>
            <a:r>
              <a:rPr lang="zh-CN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凹陷为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20%d</a:t>
            </a:r>
            <a:r>
              <a:rPr lang="zh-CN" altLang="zh-CN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时，透射率均达到最大值</a:t>
            </a:r>
            <a:r>
              <a:rPr lang="zh-CN" altLang="zh-CN" sz="4800" dirty="0" smtClean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  <a:sym typeface="+mn-ea"/>
              </a:rPr>
              <a:t>。</a:t>
            </a:r>
            <a:r>
              <a:rPr lang="zh-CN" altLang="en-US" sz="4800" dirty="0" smtClean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氧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化纳米膜抗反射规律</a:t>
            </a:r>
            <a:r>
              <a:rPr lang="en-US" altLang="en-US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rPr>
              <a:t>在太阳能电池、发光二极管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rPr>
              <a:t>、透镜</a:t>
            </a:r>
            <a:r>
              <a:rPr lang="en-US" altLang="en-US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rPr>
              <a:t>、</a:t>
            </a:r>
            <a:r>
              <a:rPr lang="en-US" altLang="en-US" sz="4800" dirty="0" err="1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rPr>
              <a:t>柔性移动显示设备、红外隐身伪装</a:t>
            </a:r>
            <a:r>
              <a:rPr lang="en-US" altLang="en-US" sz="4800" dirty="0" err="1" smtClean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rPr>
              <a:t>、交通工具显示元件等方面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rPr>
              <a:t>有</a:t>
            </a:r>
            <a:r>
              <a:rPr lang="en-US" altLang="en-US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rPr>
              <a:t>很大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rPr>
              <a:t>的应用</a:t>
            </a:r>
            <a:r>
              <a:rPr lang="en-US" altLang="en-US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rPr>
              <a:t>价值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rPr>
              <a:t>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7512665" y="39832280"/>
            <a:ext cx="14304645" cy="2123646"/>
          </a:xfrm>
          <a:prstGeom prst="rect">
            <a:avLst/>
          </a:prstGeom>
          <a:noFill/>
        </p:spPr>
        <p:txBody>
          <a:bodyPr wrap="square" lIns="91427" tIns="45714" rIns="91427" bIns="45714">
            <a:spAutoFit/>
          </a:bodyPr>
          <a:lstStyle/>
          <a:p>
            <a:pPr defTabSz="4388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参考文献：</a:t>
            </a:r>
            <a:endParaRPr lang="en-US" sz="4800" b="1" dirty="0">
              <a:latin typeface="等线" panose="02010600030101010101" pitchFamily="2" charset="-122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1143000" indent="-1143000" defTabSz="4388485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altLang="zh-CN" sz="2800" dirty="0" err="1" smtClean="0"/>
              <a:t>Yuxiao</a:t>
            </a:r>
            <a:r>
              <a:rPr lang="en-US" altLang="zh-CN" sz="2800" dirty="0" smtClean="0"/>
              <a:t> </a:t>
            </a:r>
            <a:r>
              <a:rPr lang="en-US" altLang="zh-CN" sz="2800" dirty="0" err="1" smtClean="0"/>
              <a:t>Hou</a:t>
            </a:r>
            <a:r>
              <a:rPr lang="en-US" altLang="zh-CN" sz="2800" dirty="0" smtClean="0"/>
              <a:t>, Xiaohong Li, Hang Luo, Wei Lei, and Hong Lei, </a:t>
            </a:r>
            <a:r>
              <a:rPr lang="zh-CN" altLang="en-US" sz="2800" dirty="0" smtClean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“</a:t>
            </a:r>
            <a:r>
              <a:rPr lang="zh-CN" altLang="en-US" sz="2800" dirty="0">
                <a:ea typeface="宋体" panose="02010600030101010101" pitchFamily="2" charset="-122"/>
                <a:cs typeface="Arial" panose="020B0604020202020204" pitchFamily="34" charset="0"/>
              </a:rPr>
              <a:t>Simulation on antireflection of the oxide nanosphere monolayer </a:t>
            </a:r>
            <a:r>
              <a:rPr lang="zh-CN" altLang="en-US" sz="2800" dirty="0" smtClean="0">
                <a:ea typeface="宋体" panose="02010600030101010101" pitchFamily="2" charset="-122"/>
                <a:cs typeface="Arial" panose="020B0604020202020204" pitchFamily="34" charset="0"/>
              </a:rPr>
              <a:t>film</a:t>
            </a:r>
            <a:r>
              <a:rPr lang="en-US" altLang="zh-CN" sz="2800" dirty="0" smtClean="0">
                <a:ea typeface="宋体" panose="02010600030101010101" pitchFamily="2" charset="-122"/>
                <a:cs typeface="Arial" panose="020B0604020202020204" pitchFamily="34" charset="0"/>
              </a:rPr>
              <a:t>”, </a:t>
            </a:r>
            <a:r>
              <a:rPr lang="en-US" altLang="zh-CN" sz="2800" dirty="0" smtClean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Applied Optics</a:t>
            </a:r>
            <a:r>
              <a:rPr lang="zh-CN" altLang="en-US" sz="2800" dirty="0" smtClean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en-US" altLang="zh-CN" sz="2800" dirty="0" smtClean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2019, 58(18): 4926-4932.</a:t>
            </a:r>
            <a:endParaRPr lang="en-US" altLang="zh-CN" sz="2800" dirty="0">
              <a:latin typeface="等线" panose="02010600030101010101" pitchFamily="2" charset="-122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137" name="TextBox 26"/>
          <p:cNvSpPr txBox="1">
            <a:spLocks noChangeArrowheads="1"/>
          </p:cNvSpPr>
          <p:nvPr/>
        </p:nvSpPr>
        <p:spPr bwMode="auto">
          <a:xfrm>
            <a:off x="17609570" y="15029818"/>
            <a:ext cx="13530580" cy="28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Fig. </a:t>
            </a:r>
            <a:r>
              <a:rPr lang="en-US" altLang="en-US" sz="36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3</a:t>
            </a:r>
            <a:r>
              <a:rPr lang="en-US" altLang="en-US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r>
              <a:rPr lang="en-US" altLang="en-US" sz="3600" dirty="0">
                <a:latin typeface="等线" panose="02010600030101010101" pitchFamily="2" charset="-122"/>
                <a:ea typeface="等线" panose="02010600030101010101" pitchFamily="2" charset="-122"/>
              </a:rPr>
              <a:t>Effects of the surface depressions’degree and uniformity. (a),(c) Uniform depression’s effect on the reflectance. (b),(d)Random depression’s </a:t>
            </a:r>
            <a:r>
              <a:rPr lang="zh-CN" altLang="en-US" sz="3600" dirty="0">
                <a:latin typeface="等线" panose="02010600030101010101" pitchFamily="2" charset="-122"/>
                <a:ea typeface="等线" panose="02010600030101010101" pitchFamily="2" charset="-122"/>
              </a:rPr>
              <a:t>effect on the reflectance. (c) Reflectance distribution of (a) in two dimension. (d) Reflectance distribution of (b) in two dimension.</a:t>
            </a:r>
            <a:endParaRPr lang="en-US" altLang="en-US" sz="36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143" name="TextBox 33"/>
          <p:cNvSpPr txBox="1">
            <a:spLocks noChangeArrowheads="1"/>
          </p:cNvSpPr>
          <p:nvPr/>
        </p:nvSpPr>
        <p:spPr bwMode="auto">
          <a:xfrm>
            <a:off x="2362200" y="16540694"/>
            <a:ext cx="13950950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sz="3600" b="1" dirty="0">
                <a:latin typeface="等线" panose="02010600030101010101" pitchFamily="2" charset="-122"/>
                <a:ea typeface="等线" panose="02010600030101010101" pitchFamily="2" charset="-122"/>
              </a:rPr>
              <a:t>Fig. 1</a:t>
            </a:r>
            <a:r>
              <a:rPr sz="3600" dirty="0">
                <a:latin typeface="等线" panose="02010600030101010101" pitchFamily="2" charset="-122"/>
                <a:ea typeface="等线" panose="02010600030101010101" pitchFamily="2" charset="-122"/>
              </a:rPr>
              <a:t>. (a) Model of the nanosphere coating film. (b) Uniform depression on the surface of the nanosphere film. (c) Random depression on the surface of the nanosphere film.</a:t>
            </a: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1886742" y="1149505"/>
            <a:ext cx="29144913" cy="29238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27" tIns="45714" rIns="91427" bIns="45714" anchor="ctr" anchorCtr="0">
            <a:spAutoFit/>
          </a:bodyPr>
          <a:lstStyle/>
          <a:p>
            <a:pPr algn="ctr" eaLnBrk="1" hangingPunct="1"/>
            <a:r>
              <a:rPr lang="zh-CN" altLang="en-US" sz="7200" dirty="0">
                <a:ea typeface="宋体" panose="02010600030101010101" pitchFamily="2" charset="-122"/>
                <a:cs typeface="Arial" panose="020B0604020202020204" pitchFamily="34" charset="0"/>
              </a:rPr>
              <a:t>Simulation on antireflection of the oxide nanosphere monolayer film </a:t>
            </a:r>
          </a:p>
          <a:p>
            <a:pPr algn="ctr" eaLnBrk="1" hangingPunct="1"/>
            <a:r>
              <a:rPr lang="en-US" altLang="zh-CN" sz="3200" dirty="0"/>
              <a:t>YUXIAO </a:t>
            </a:r>
            <a:r>
              <a:rPr lang="en-US" altLang="zh-CN" sz="3200" dirty="0" smtClean="0"/>
              <a:t>HOU</a:t>
            </a:r>
            <a:r>
              <a:rPr lang="en-US" altLang="zh-CN" sz="3200" baseline="30000" dirty="0" smtClean="0"/>
              <a:t>1</a:t>
            </a:r>
            <a:r>
              <a:rPr lang="en-US" altLang="zh-CN" sz="3200" dirty="0" smtClean="0"/>
              <a:t>  XIAOHONG LI</a:t>
            </a:r>
            <a:r>
              <a:rPr lang="en-US" altLang="zh-CN" sz="3200" baseline="30000" dirty="0" smtClean="0"/>
              <a:t>1</a:t>
            </a:r>
            <a:r>
              <a:rPr lang="en-US" altLang="zh-CN" sz="3200" dirty="0" smtClean="0"/>
              <a:t> </a:t>
            </a:r>
            <a:r>
              <a:rPr lang="en-US" altLang="zh-CN" sz="3200" dirty="0"/>
              <a:t>HANG </a:t>
            </a:r>
            <a:r>
              <a:rPr lang="en-US" altLang="zh-CN" sz="3200" dirty="0" smtClean="0"/>
              <a:t>LUO</a:t>
            </a:r>
            <a:r>
              <a:rPr lang="en-US" altLang="zh-CN" sz="3200" baseline="30000" dirty="0"/>
              <a:t>1</a:t>
            </a:r>
            <a:r>
              <a:rPr lang="en-US" altLang="zh-CN" sz="3200" dirty="0"/>
              <a:t> </a:t>
            </a:r>
            <a:r>
              <a:rPr lang="en-US" altLang="zh-CN" sz="3200" dirty="0" smtClean="0"/>
              <a:t> </a:t>
            </a:r>
            <a:r>
              <a:rPr lang="en-US" altLang="zh-CN" sz="3200" dirty="0"/>
              <a:t>WEI </a:t>
            </a:r>
            <a:r>
              <a:rPr lang="en-US" altLang="zh-CN" sz="3200" dirty="0" smtClean="0"/>
              <a:t>LEI</a:t>
            </a:r>
            <a:r>
              <a:rPr lang="en-US" altLang="zh-CN" sz="3200" baseline="30000" dirty="0"/>
              <a:t>1</a:t>
            </a:r>
            <a:r>
              <a:rPr lang="en-US" altLang="zh-CN" sz="3200" dirty="0"/>
              <a:t> </a:t>
            </a:r>
            <a:r>
              <a:rPr lang="en-US" altLang="zh-CN" sz="3200" dirty="0" smtClean="0"/>
              <a:t> </a:t>
            </a:r>
            <a:r>
              <a:rPr lang="en-US" altLang="zh-CN" sz="3200" dirty="0"/>
              <a:t>AND HONG </a:t>
            </a:r>
            <a:r>
              <a:rPr lang="en-US" altLang="zh-CN" sz="3200" dirty="0" smtClean="0"/>
              <a:t>LEI</a:t>
            </a:r>
            <a:r>
              <a:rPr lang="en-US" altLang="zh-CN" sz="3200" baseline="30000" dirty="0" smtClean="0"/>
              <a:t>2</a:t>
            </a:r>
            <a:r>
              <a:rPr lang="en-US" altLang="zh-CN" sz="3200" dirty="0" smtClean="0"/>
              <a:t>  </a:t>
            </a:r>
            <a:r>
              <a:rPr lang="en-US" altLang="zh-CN" sz="3200" dirty="0"/>
              <a:t/>
            </a:r>
            <a:br>
              <a:rPr lang="en-US" altLang="zh-CN" sz="3200" dirty="0"/>
            </a:br>
            <a:r>
              <a:rPr lang="en-US" altLang="zh-CN" sz="4000" dirty="0" smtClean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        </a:t>
            </a:r>
            <a:r>
              <a:rPr lang="en-US" altLang="zh-CN" sz="4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1.</a:t>
            </a:r>
            <a:r>
              <a:rPr lang="zh-CN" altLang="en-US" sz="4000" dirty="0">
                <a:latin typeface="等线" panose="02010600030101010101" pitchFamily="2" charset="-122"/>
                <a:ea typeface="等线" panose="02010600030101010101" pitchFamily="2" charset="-122"/>
              </a:rPr>
              <a:t>School of Science, Southwest University of Science and Technology, Mianyang 621010, China</a:t>
            </a:r>
          </a:p>
          <a:p>
            <a:pPr algn="l" eaLnBrk="1" hangingPunct="1"/>
            <a:r>
              <a:rPr lang="en-US" altLang="zh-CN" sz="4000" dirty="0">
                <a:latin typeface="等线" panose="02010600030101010101" pitchFamily="2" charset="-122"/>
                <a:ea typeface="等线" panose="02010600030101010101" pitchFamily="2" charset="-122"/>
              </a:rPr>
              <a:t>  </a:t>
            </a:r>
            <a:r>
              <a:rPr lang="en-US" altLang="zh-CN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2.</a:t>
            </a:r>
            <a:r>
              <a:rPr lang="zh-CN" altLang="en-US" sz="3600" dirty="0">
                <a:latin typeface="等线" panose="02010600030101010101" pitchFamily="2" charset="-122"/>
                <a:ea typeface="等线" panose="02010600030101010101" pitchFamily="2" charset="-122"/>
              </a:rPr>
              <a:t>State Key Laboratory for Environment-friendly Energy Materials, Southwest University of Science and Technology, Mianyang 621010, China</a:t>
            </a:r>
          </a:p>
        </p:txBody>
      </p:sp>
      <p:sp>
        <p:nvSpPr>
          <p:cNvPr id="2" name="Rectangle 1"/>
          <p:cNvSpPr/>
          <p:nvPr/>
        </p:nvSpPr>
        <p:spPr>
          <a:xfrm>
            <a:off x="914399" y="765175"/>
            <a:ext cx="31089600" cy="4206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和</a:t>
            </a:r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914399" y="4572000"/>
            <a:ext cx="3108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117034" y="43096818"/>
            <a:ext cx="214005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B</a:t>
            </a:r>
            <a:r>
              <a:rPr lang="en-US" altLang="zh-CN" sz="4000" dirty="0">
                <a:solidFill>
                  <a:srgbClr val="0079C1"/>
                </a:solidFill>
                <a:latin typeface="Calibri" panose="020F0502020204030204" pitchFamily="34" charset="0"/>
              </a:rPr>
              <a:t>eijing</a:t>
            </a:r>
            <a:endParaRPr lang="en-US" sz="4000" dirty="0">
              <a:solidFill>
                <a:srgbClr val="0079C1"/>
              </a:solidFill>
              <a:latin typeface="Calibri" panose="020F0502020204030204" pitchFamily="34" charset="0"/>
            </a:endParaRPr>
          </a:p>
        </p:txBody>
      </p:sp>
      <p:cxnSp>
        <p:nvCxnSpPr>
          <p:cNvPr id="102" name="直接连接符 101"/>
          <p:cNvCxnSpPr/>
          <p:nvPr/>
        </p:nvCxnSpPr>
        <p:spPr>
          <a:xfrm>
            <a:off x="1981200" y="9059545"/>
            <a:ext cx="14478000" cy="84455"/>
          </a:xfrm>
          <a:prstGeom prst="line">
            <a:avLst/>
          </a:prstGeom>
          <a:ln>
            <a:noFill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8" name="图片 107"/>
          <p:cNvPicPr>
            <a:picLocks noChangeAspect="1"/>
          </p:cNvPicPr>
          <p:nvPr/>
        </p:nvPicPr>
        <p:blipFill rotWithShape="1">
          <a:blip r:embed="rId4"/>
          <a:srcRect l="33459" t="52100" r="53428" b="24794"/>
          <a:stretch>
            <a:fillRect/>
          </a:stretch>
        </p:blipFill>
        <p:spPr>
          <a:xfrm>
            <a:off x="2329815" y="25582452"/>
            <a:ext cx="4559300" cy="4520565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336" y="25801209"/>
            <a:ext cx="6313170" cy="4083050"/>
          </a:xfrm>
          <a:prstGeom prst="rect">
            <a:avLst/>
          </a:prstGeom>
        </p:spPr>
      </p:pic>
      <p:pic>
        <p:nvPicPr>
          <p:cNvPr id="110" name="图片 10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5599" y="25689132"/>
            <a:ext cx="3136265" cy="4307205"/>
          </a:xfrm>
          <a:prstGeom prst="rect">
            <a:avLst/>
          </a:prstGeom>
        </p:spPr>
      </p:pic>
      <p:pic>
        <p:nvPicPr>
          <p:cNvPr id="113" name="图片 1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08421" y="8714636"/>
            <a:ext cx="12679045" cy="7784465"/>
          </a:xfrm>
          <a:prstGeom prst="rect">
            <a:avLst/>
          </a:prstGeom>
        </p:spPr>
      </p:pic>
      <p:pic>
        <p:nvPicPr>
          <p:cNvPr id="115" name="图片 1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512665" y="4928870"/>
            <a:ext cx="13982065" cy="9831705"/>
          </a:xfrm>
          <a:prstGeom prst="rect">
            <a:avLst/>
          </a:prstGeom>
        </p:spPr>
      </p:pic>
      <p:sp>
        <p:nvSpPr>
          <p:cNvPr id="27" name="TextBox 15"/>
          <p:cNvSpPr txBox="1">
            <a:spLocks noChangeArrowheads="1"/>
          </p:cNvSpPr>
          <p:nvPr/>
        </p:nvSpPr>
        <p:spPr bwMode="auto">
          <a:xfrm>
            <a:off x="2167437" y="30326351"/>
            <a:ext cx="13454063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zh-CN" altLang="en-US" sz="4800" b="1" dirty="0">
                <a:latin typeface="等线" panose="02010600030101010101" pitchFamily="2" charset="-122"/>
                <a:ea typeface="等线" panose="02010600030101010101" pitchFamily="2" charset="-122"/>
              </a:rPr>
              <a:t>结果</a:t>
            </a:r>
            <a:r>
              <a:rPr lang="en-US" altLang="en-US" sz="4800" b="1" dirty="0">
                <a:latin typeface="等线" panose="02010600030101010101" pitchFamily="2" charset="-122"/>
                <a:ea typeface="等线" panose="02010600030101010101" pitchFamily="2" charset="-122"/>
              </a:rPr>
              <a:t>: </a:t>
            </a:r>
            <a:endParaRPr lang="en-US" altLang="en-US" sz="48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68286" y="31095456"/>
            <a:ext cx="12746078" cy="9596982"/>
          </a:xfrm>
          <a:prstGeom prst="rect">
            <a:avLst/>
          </a:prstGeom>
        </p:spPr>
      </p:pic>
      <p:sp>
        <p:nvSpPr>
          <p:cNvPr id="32" name="TextBox 25"/>
          <p:cNvSpPr txBox="1">
            <a:spLocks noChangeArrowheads="1"/>
          </p:cNvSpPr>
          <p:nvPr/>
        </p:nvSpPr>
        <p:spPr bwMode="auto">
          <a:xfrm>
            <a:off x="1742305" y="40505380"/>
            <a:ext cx="14260195" cy="2305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sz="36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Fig.2 </a:t>
            </a:r>
            <a:r>
              <a:rPr lang="zh-CN" altLang="en-US" sz="3600" dirty="0">
                <a:latin typeface="等线" panose="02010600030101010101" pitchFamily="2" charset="-122"/>
                <a:ea typeface="等线" panose="02010600030101010101" pitchFamily="2" charset="-122"/>
              </a:rPr>
              <a:t>Effects of radius and wavelength on reflectance. (a) Nanosphere radius’s effect on the reflectance when θ </a:t>
            </a:r>
            <a:r>
              <a:rPr lang="en-US" altLang="zh-CN" sz="3600" dirty="0">
                <a:latin typeface="等线" panose="02010600030101010101" pitchFamily="2" charset="-122"/>
                <a:ea typeface="等线" panose="02010600030101010101" pitchFamily="2" charset="-122"/>
              </a:rPr>
              <a:t>=</a:t>
            </a:r>
            <a:r>
              <a:rPr lang="zh-CN" altLang="en-US" sz="3600" dirty="0">
                <a:latin typeface="等线" panose="02010600030101010101" pitchFamily="2" charset="-122"/>
                <a:ea typeface="等线" panose="02010600030101010101" pitchFamily="2" charset="-122"/>
              </a:rPr>
              <a:t> 0°–45°. (b) Nanosphere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zh-CN" altLang="en-US" sz="3600" dirty="0">
                <a:latin typeface="等线" panose="02010600030101010101" pitchFamily="2" charset="-122"/>
                <a:ea typeface="等线" panose="02010600030101010101" pitchFamily="2" charset="-122"/>
              </a:rPr>
              <a:t>radius’s effect on the reflectance when θ </a:t>
            </a:r>
            <a:r>
              <a:rPr lang="en-US" altLang="zh-CN" sz="3600" dirty="0">
                <a:latin typeface="等线" panose="02010600030101010101" pitchFamily="2" charset="-122"/>
                <a:ea typeface="等线" panose="02010600030101010101" pitchFamily="2" charset="-122"/>
              </a:rPr>
              <a:t>=</a:t>
            </a:r>
            <a:r>
              <a:rPr lang="zh-CN" altLang="en-US" sz="3600" dirty="0">
                <a:latin typeface="等线" panose="02010600030101010101" pitchFamily="2" charset="-122"/>
                <a:ea typeface="等线" panose="02010600030101010101" pitchFamily="2" charset="-122"/>
              </a:rPr>
              <a:t> 45°–90°. (c),(d)Wavelength’s effect on the reflectance when θ </a:t>
            </a:r>
            <a:r>
              <a:rPr lang="en-US" altLang="zh-CN" sz="3600" dirty="0">
                <a:latin typeface="等线" panose="02010600030101010101" pitchFamily="2" charset="-122"/>
                <a:ea typeface="等线" panose="02010600030101010101" pitchFamily="2" charset="-122"/>
              </a:rPr>
              <a:t>=</a:t>
            </a:r>
            <a:r>
              <a:rPr lang="zh-CN" altLang="en-US" sz="3600" dirty="0">
                <a:latin typeface="等线" panose="02010600030101010101" pitchFamily="2" charset="-122"/>
                <a:ea typeface="等线" panose="02010600030101010101" pitchFamily="2" charset="-122"/>
              </a:rPr>
              <a:t> 45°–90°.</a:t>
            </a:r>
            <a:endParaRPr lang="en-US" altLang="en-US" sz="36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4" name="TextBox 26"/>
          <p:cNvSpPr txBox="1">
            <a:spLocks noChangeArrowheads="1"/>
          </p:cNvSpPr>
          <p:nvPr/>
        </p:nvSpPr>
        <p:spPr bwMode="auto">
          <a:xfrm>
            <a:off x="17609570" y="29840851"/>
            <a:ext cx="13885160" cy="286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Fig. </a:t>
            </a:r>
            <a:r>
              <a:rPr lang="en-US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4</a:t>
            </a:r>
            <a:r>
              <a:rPr lang="en-US" altLang="en-US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r>
              <a:rPr lang="en-US" altLang="zh-CN" sz="3600" dirty="0">
                <a:latin typeface="等线" panose="02010600030101010101" pitchFamily="2" charset="-122"/>
                <a:ea typeface="等线" panose="02010600030101010101" pitchFamily="2" charset="-122"/>
              </a:rPr>
              <a:t>Fittings of the results. (a) Radius effect on reflectance with incident angle </a:t>
            </a:r>
            <a:r>
              <a:rPr lang="en-US" altLang="zh-CN" sz="3600" dirty="0">
                <a:latin typeface="等线" panose="02010600030101010101" pitchFamily="2" charset="-122"/>
                <a:ea typeface="等线" panose="02010600030101010101" pitchFamily="2" charset="-122"/>
              </a:rPr>
              <a:t> θ = </a:t>
            </a:r>
            <a:r>
              <a:rPr lang="en-US" altLang="zh-CN" sz="3600" dirty="0">
                <a:latin typeface="等线" panose="02010600030101010101" pitchFamily="2" charset="-122"/>
                <a:ea typeface="等线" panose="02010600030101010101" pitchFamily="2" charset="-122"/>
              </a:rPr>
              <a:t>15°, 30°, 45°, and 75°. (b) Wavelengths’ effect on reflectance. (c) Reflectance comparison between uniform and random depression. Both (b) and (c) are under 75° incidence. </a:t>
            </a:r>
            <a:r>
              <a:rPr lang="en-US" altLang="zh-CN" sz="3600" dirty="0">
                <a:latin typeface="等线" panose="02010600030101010101" pitchFamily="2" charset="-122"/>
                <a:ea typeface="等线" panose="02010600030101010101" pitchFamily="2" charset="-122"/>
              </a:rPr>
              <a:t>All incidence </a:t>
            </a:r>
            <a:r>
              <a:rPr lang="en-US" altLang="zh-CN" sz="3600" dirty="0">
                <a:latin typeface="等线" panose="02010600030101010101" pitchFamily="2" charset="-122"/>
                <a:ea typeface="等线" panose="02010600030101010101" pitchFamily="2" charset="-122"/>
              </a:rPr>
              <a:t>with polarization </a:t>
            </a:r>
            <a:r>
              <a:rPr lang="en-US" altLang="zh-CN" sz="3600" dirty="0">
                <a:latin typeface="等线" panose="02010600030101010101" pitchFamily="2" charset="-122"/>
                <a:ea typeface="等线" panose="02010600030101010101" pitchFamily="2" charset="-122"/>
              </a:rPr>
              <a:t>state s:p </a:t>
            </a:r>
            <a:r>
              <a:rPr lang="en-US" altLang="zh-CN" sz="3600" dirty="0">
                <a:latin typeface="等线" panose="02010600030101010101" pitchFamily="2" charset="-122"/>
                <a:ea typeface="等线" panose="02010600030101010101" pitchFamily="2" charset="-122"/>
              </a:rPr>
              <a:t>= </a:t>
            </a:r>
            <a:r>
              <a:rPr lang="en-US" altLang="zh-CN" sz="3600" dirty="0">
                <a:latin typeface="等线" panose="02010600030101010101" pitchFamily="2" charset="-122"/>
                <a:ea typeface="等线" panose="02010600030101010101" pitchFamily="2" charset="-122"/>
              </a:rPr>
              <a:t>1:1. </a:t>
            </a:r>
            <a:endParaRPr lang="en-US" altLang="en-US" sz="36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558</Words>
  <Application>Microsoft Office PowerPoint</Application>
  <PresentationFormat>自定义</PresentationFormat>
  <Paragraphs>31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MS PGothic</vt:lpstr>
      <vt:lpstr>等线</vt:lpstr>
      <vt:lpstr>宋体</vt:lpstr>
      <vt:lpstr>Arial</vt:lpstr>
      <vt:lpstr>Calibri</vt:lpstr>
      <vt:lpstr>Office Theme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2012-02-06T09:32:00Z</dcterms:created>
  <dcterms:modified xsi:type="dcterms:W3CDTF">2019-10-15T00:33:56Z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