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2918400" cy="43891200"/>
  <p:notesSz cx="6858000" cy="9144000"/>
  <p:defaultTextStyle>
    <a:defPPr>
      <a:defRPr lang="en-US"/>
    </a:defPPr>
    <a:lvl1pPr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190750" indent="-1733550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384675" indent="-3470275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580188" indent="-5208588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774113" indent="-6945313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39" d="100"/>
          <a:sy n="39" d="100"/>
        </p:scale>
        <p:origin x="38" y="34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10/16/2019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686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24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61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97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2" y="13634725"/>
            <a:ext cx="27980640" cy="9408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1" y="24871680"/>
            <a:ext cx="23042881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2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919312" y="11247125"/>
            <a:ext cx="26660477" cy="239684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26461" y="11247125"/>
            <a:ext cx="79444213" cy="239684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5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25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8517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2777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703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459" y="65542163"/>
            <a:ext cx="53052343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27444" y="65542163"/>
            <a:ext cx="53052347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1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200"/>
            <a:ext cx="14550391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4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5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5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4" y="9184645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2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259" indent="0">
              <a:buNone/>
              <a:defRPr sz="13500"/>
            </a:lvl2pPr>
            <a:lvl3pPr marL="4388517" indent="0">
              <a:buNone/>
              <a:defRPr sz="11500"/>
            </a:lvl3pPr>
            <a:lvl4pPr marL="6582777" indent="0">
              <a:buNone/>
              <a:defRPr sz="9600"/>
            </a:lvl4pPr>
            <a:lvl5pPr marL="8777035" indent="0">
              <a:buNone/>
              <a:defRPr sz="9600"/>
            </a:lvl5pPr>
            <a:lvl6pPr marL="10971294" indent="0">
              <a:buNone/>
              <a:defRPr sz="9600"/>
            </a:lvl6pPr>
            <a:lvl7pPr marL="13165552" indent="0">
              <a:buNone/>
              <a:defRPr sz="9600"/>
            </a:lvl7pPr>
            <a:lvl8pPr marL="15359811" indent="0">
              <a:buNone/>
              <a:defRPr sz="9600"/>
            </a:lvl8pPr>
            <a:lvl9pPr marL="17554070" indent="0">
              <a:buNone/>
              <a:defRPr sz="96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5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5800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10/16/2019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800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8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4675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137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276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411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548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3063" indent="-164306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562350" indent="-137001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84813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678738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871075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68422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268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94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1200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259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51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277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035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1294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5552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59811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407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2351088" y="5486400"/>
            <a:ext cx="13193712" cy="378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简介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了解山地峡谷的风场特性是进行山区建筑规划、桥梁和风力涡轮机的选址等的重要前提。然而，目前国内外的研究主要集中在理想化简单山体模型对应的风场特性，对实际复杂山体的风场特性的研究还较为缺乏。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344739" y="19205575"/>
            <a:ext cx="13928725" cy="1191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计算方法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本研究利用</a:t>
            </a:r>
            <a:r>
              <a:rPr lang="en-US" altLang="zh-CN" sz="4800" dirty="0" err="1">
                <a:latin typeface="等线" panose="02010600030101010101" pitchFamily="2" charset="-122"/>
                <a:ea typeface="等线" panose="02010600030101010101" pitchFamily="2" charset="-122"/>
              </a:rPr>
              <a:t>Comsol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 Multiphysics 5.2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软件导入高程数据并参数化曲面生成实际山地峡谷模型，再利用湍流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k-ε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接口模拟三种不同类型的实际峡谷（平行型，不平行型（包括前窄后宽型，前宽后窄型））在相同进口风速 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v=10m/s 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条件下对应的稳态风速场，分析并对比其风场特性。（模拟前宽后窄型峡谷，即调换前窄后宽型峡谷风的进出口）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zh-CN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zh-CN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17373600" y="5486400"/>
            <a:ext cx="13454063" cy="526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结果</a:t>
            </a:r>
            <a:r>
              <a:rPr lang="en-US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至图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9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展示了三种不同类型峡谷对应的风速场。可以看出，峡谷内的风速分布十分复杂。山的迎风面的风速较背风面大，山顶的风速较山谷大。当风通过平行峡谷和前窄后宽型峡谷后风速有所衰减，且前窄后宽型峡谷风速衰减最大，而当风通过前宽后窄型峡谷后风速有所增大，这体现了风的狭管效应。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17255329" y="31260187"/>
            <a:ext cx="13928726" cy="304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结论</a:t>
            </a:r>
            <a:r>
              <a:rPr lang="en-US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风力涡轮机适合建设在迎风坡及山顶等风速大的地方；前宽后窄型峡谷具有较明显的风力加速作用，因此建设桥梁及房屋选址时应避免此类峡谷。下一步工作将用实测数据来验证模拟结果。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251261" y="37159653"/>
            <a:ext cx="13366501" cy="3724084"/>
          </a:xfrm>
          <a:prstGeom prst="rect">
            <a:avLst/>
          </a:prstGeom>
          <a:noFill/>
        </p:spPr>
        <p:txBody>
          <a:bodyPr wrap="square" lIns="91427" tIns="45714" rIns="91427" bIns="45714">
            <a:spAutoFit/>
          </a:bodyPr>
          <a:lstStyle/>
          <a:p>
            <a:pPr defTabSz="43885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参考文献：</a:t>
            </a:r>
            <a:endParaRPr lang="en-US" altLang="zh-CN" sz="4800" b="1" dirty="0">
              <a:latin typeface="等线" panose="02010600030101010101" pitchFamily="2" charset="-122"/>
              <a:ea typeface="等线" panose="02010600030101010101" pitchFamily="2" charset="-122"/>
              <a:cs typeface="Arial" pitchFamily="34" charset="0"/>
            </a:endParaRPr>
          </a:p>
          <a:p>
            <a:pPr defTabSz="43885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4800" b="1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1142843" indent="-1142843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CFD simulation of wind flow over natural complex terrain: Case study with validation by field measurements for Ria de Ferrol, Galicia, Spain[J]. Journal of Wind Engineering and Industrial Aerodynamics, 2015, 147:43-57.</a:t>
            </a:r>
          </a:p>
          <a:p>
            <a:pPr marL="1142843" indent="-1142843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zh-CN" altLang="en-US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程雪玲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, </a:t>
            </a:r>
            <a:r>
              <a:rPr lang="zh-CN" altLang="en-US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胡非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, </a:t>
            </a:r>
            <a:r>
              <a:rPr lang="zh-CN" altLang="en-US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曾庆存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. </a:t>
            </a:r>
            <a:r>
              <a:rPr lang="zh-CN" altLang="en-US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复杂地形风场的精细数值模拟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[J]. </a:t>
            </a:r>
            <a:r>
              <a:rPr lang="zh-CN" altLang="en-US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气候与环境研究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, 2015, 20(1):1-10.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886742" y="1395725"/>
            <a:ext cx="29144913" cy="243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ctr" anchorCtr="0">
            <a:spAutoFit/>
          </a:bodyPr>
          <a:lstStyle/>
          <a:p>
            <a:pPr algn="ctr" eaLnBrk="1" hangingPunct="1"/>
            <a:r>
              <a:rPr lang="zh-CN" altLang="en-US" sz="7200" dirty="0">
                <a:ea typeface="宋体" panose="02010600030101010101" pitchFamily="2" charset="-122"/>
                <a:cs typeface="Arial" panose="020B0604020202020204" pitchFamily="34" charset="0"/>
              </a:rPr>
              <a:t>不同类型山地峡谷的风场特性研究</a:t>
            </a:r>
            <a:endParaRPr lang="en-US" altLang="zh-CN" sz="7200" dirty="0"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algn="ctr" eaLnBrk="1" hangingPunct="1"/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易旭憧</a:t>
            </a:r>
            <a:r>
              <a:rPr lang="en-US" altLang="zh-CN" sz="4000" baseline="30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张双喜</a:t>
            </a:r>
            <a:r>
              <a:rPr lang="en-US" altLang="zh-CN" sz="4000" baseline="30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</a:t>
            </a:r>
          </a:p>
          <a:p>
            <a:pPr algn="ctr" eaLnBrk="1" hangingPunct="1"/>
            <a:r>
              <a:rPr lang="en-US" altLang="zh-CN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1.</a:t>
            </a: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</a:rPr>
              <a:t>测绘学院，武汉大学，湖北，武汉</a:t>
            </a: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728664" y="807850"/>
            <a:ext cx="31089600" cy="4206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14399" y="4572000"/>
            <a:ext cx="3108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17034" y="43096818"/>
            <a:ext cx="21400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B</a:t>
            </a:r>
            <a:r>
              <a:rPr lang="en-US" altLang="zh-CN" sz="4000" dirty="0">
                <a:solidFill>
                  <a:srgbClr val="0079C1"/>
                </a:solidFill>
                <a:latin typeface="Calibri" panose="020F0502020204030204" pitchFamily="34" charset="0"/>
              </a:rPr>
              <a:t>eijing</a:t>
            </a:r>
            <a:endParaRPr lang="en-US" sz="4000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019" y="7794625"/>
            <a:ext cx="800219" cy="2719461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zh-CN" altLang="en-US" sz="4000" i="1" dirty="0">
                <a:latin typeface="等线" panose="02010600030101010101" pitchFamily="2" charset="-122"/>
                <a:ea typeface="等线" panose="02010600030101010101" pitchFamily="2" charset="-122"/>
              </a:rPr>
              <a:t>请勿在此处添加任何内容。提交海报前请删除此文本框</a:t>
            </a:r>
            <a:endParaRPr lang="en-US" sz="4000" i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09634" y="73095"/>
            <a:ext cx="31019931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000" i="1" dirty="0">
                <a:latin typeface="等线" panose="02010600030101010101" pitchFamily="2" charset="-122"/>
                <a:ea typeface="等线" panose="02010600030101010101" pitchFamily="2" charset="-122"/>
              </a:rPr>
              <a:t>请勿在此处添加任何内容。提交海报前请删除此文本框</a:t>
            </a:r>
            <a:endParaRPr lang="en-US" sz="4000" i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82C8AF36-15E5-437D-AF52-6935639B9CC9}"/>
              </a:ext>
            </a:extLst>
          </p:cNvPr>
          <p:cNvGrpSpPr/>
          <p:nvPr/>
        </p:nvGrpSpPr>
        <p:grpSpPr>
          <a:xfrm>
            <a:off x="3656270" y="9418165"/>
            <a:ext cx="10847815" cy="9329096"/>
            <a:chOff x="3343275" y="9395526"/>
            <a:chExt cx="10847815" cy="9329096"/>
          </a:xfrm>
        </p:grpSpPr>
        <p:sp>
          <p:nvSpPr>
            <p:cNvPr id="4143" name="TextBox 33"/>
            <p:cNvSpPr txBox="1">
              <a:spLocks noChangeArrowheads="1"/>
            </p:cNvSpPr>
            <p:nvPr/>
          </p:nvSpPr>
          <p:spPr bwMode="auto">
            <a:xfrm>
              <a:off x="3574107" y="18078303"/>
              <a:ext cx="10616983" cy="646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图</a:t>
              </a:r>
              <a:r>
                <a:rPr lang="en-US" altLang="en-US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 1</a:t>
              </a:r>
              <a:r>
                <a:rPr lang="en-US" altLang="en-US" sz="3600" dirty="0">
                  <a:latin typeface="等线" panose="02010600030101010101" pitchFamily="2" charset="-122"/>
                  <a:ea typeface="等线" panose="02010600030101010101" pitchFamily="2" charset="-122"/>
                </a:rPr>
                <a:t>. </a:t>
              </a:r>
              <a:r>
                <a:rPr lang="zh-CN" altLang="en-US" sz="3600" dirty="0">
                  <a:latin typeface="等线" panose="02010600030101010101" pitchFamily="2" charset="-122"/>
                  <a:ea typeface="等线" panose="02010600030101010101" pitchFamily="2" charset="-122"/>
                </a:rPr>
                <a:t>研究区域地形图。黄色方框内为所选研究区域</a:t>
              </a:r>
              <a:r>
                <a:rPr lang="en-US" altLang="en-US" sz="3600" dirty="0">
                  <a:latin typeface="等线" panose="02010600030101010101" pitchFamily="2" charset="-122"/>
                  <a:ea typeface="等线" panose="02010600030101010101" pitchFamily="2" charset="-122"/>
                </a:rPr>
                <a:t> </a:t>
              </a: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BD288921-85C1-4E37-B54F-24B7864AF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275" y="9395526"/>
              <a:ext cx="10563225" cy="8353425"/>
            </a:xfrm>
            <a:prstGeom prst="rect">
              <a:avLst/>
            </a:prstGeom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098C5C47-5506-4E25-BFD1-FAAA715D598C}"/>
                </a:ext>
              </a:extLst>
            </p:cNvPr>
            <p:cNvSpPr/>
            <p:nvPr/>
          </p:nvSpPr>
          <p:spPr>
            <a:xfrm>
              <a:off x="9753804" y="11873935"/>
              <a:ext cx="1218995" cy="819956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53E76426-3F18-4A30-8826-52085F6F33D1}"/>
                </a:ext>
              </a:extLst>
            </p:cNvPr>
            <p:cNvSpPr/>
            <p:nvPr/>
          </p:nvSpPr>
          <p:spPr>
            <a:xfrm>
              <a:off x="5093443" y="12539734"/>
              <a:ext cx="951544" cy="849999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F038B6A7-2A49-4DF2-A7BB-F8E706F5F2C2}"/>
              </a:ext>
            </a:extLst>
          </p:cNvPr>
          <p:cNvGrpSpPr/>
          <p:nvPr/>
        </p:nvGrpSpPr>
        <p:grpSpPr>
          <a:xfrm>
            <a:off x="4056577" y="33657394"/>
            <a:ext cx="10162918" cy="8130740"/>
            <a:chOff x="4114134" y="33843063"/>
            <a:chExt cx="10162918" cy="813074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E7CAF9D4-67E7-450D-9BEB-F57715E523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467" t="12398" r="12235" b="15354"/>
            <a:stretch/>
          </p:blipFill>
          <p:spPr>
            <a:xfrm>
              <a:off x="4114134" y="33843063"/>
              <a:ext cx="10162918" cy="7315200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1FBD95E6-3846-4C7F-B71C-84F638CEEF3E}"/>
                </a:ext>
              </a:extLst>
            </p:cNvPr>
            <p:cNvSpPr/>
            <p:nvPr/>
          </p:nvSpPr>
          <p:spPr>
            <a:xfrm>
              <a:off x="6986062" y="41327472"/>
              <a:ext cx="49011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eaLnBrk="1" hangingPunct="1"/>
              <a:r>
                <a:rPr lang="zh-CN" altLang="en-US" sz="3600" b="1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图</a:t>
              </a:r>
              <a:r>
                <a:rPr lang="en-US" altLang="en-US" sz="3600" b="1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 3</a:t>
              </a:r>
              <a:r>
                <a:rPr lang="en-US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. </a:t>
              </a:r>
              <a:r>
                <a:rPr lang="zh-CN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不平行峡谷模型</a:t>
              </a:r>
              <a:endParaRPr lang="en-US" altLang="en-US" sz="36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0BEAD38F-11F0-4002-80A8-1FB8E1656446}"/>
              </a:ext>
            </a:extLst>
          </p:cNvPr>
          <p:cNvGrpSpPr/>
          <p:nvPr/>
        </p:nvGrpSpPr>
        <p:grpSpPr>
          <a:xfrm>
            <a:off x="3724973" y="24786313"/>
            <a:ext cx="11078648" cy="7788966"/>
            <a:chOff x="3408620" y="25169215"/>
            <a:chExt cx="11078648" cy="7788966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A6C09B1D-D64B-4BF1-851E-551A8FB941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409" t="15582" r="9508" b="14981"/>
            <a:stretch/>
          </p:blipFill>
          <p:spPr>
            <a:xfrm>
              <a:off x="3408620" y="25169215"/>
              <a:ext cx="11078648" cy="7030598"/>
            </a:xfrm>
            <a:prstGeom prst="rect">
              <a:avLst/>
            </a:prstGeom>
          </p:spPr>
        </p:pic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B04BC9AF-8382-479A-9B59-A3073A8BFA00}"/>
                </a:ext>
              </a:extLst>
            </p:cNvPr>
            <p:cNvSpPr/>
            <p:nvPr/>
          </p:nvSpPr>
          <p:spPr>
            <a:xfrm>
              <a:off x="6745024" y="32311850"/>
              <a:ext cx="49011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eaLnBrk="1" hangingPunct="1"/>
              <a:r>
                <a:rPr lang="zh-CN" altLang="en-US" sz="3600" b="1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图</a:t>
              </a:r>
              <a:r>
                <a:rPr lang="en-US" altLang="en-US" sz="3600" b="1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 </a:t>
              </a:r>
              <a:r>
                <a:rPr lang="en-US" altLang="zh-CN" sz="3600" b="1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2</a:t>
              </a:r>
              <a:r>
                <a:rPr lang="en-US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. </a:t>
              </a:r>
              <a:r>
                <a:rPr lang="zh-CN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平行峡谷模型</a:t>
              </a:r>
              <a:endParaRPr lang="en-US" altLang="en-US" sz="36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D869C527-7478-43EB-97CD-F8988E319308}"/>
              </a:ext>
            </a:extLst>
          </p:cNvPr>
          <p:cNvGrpSpPr/>
          <p:nvPr/>
        </p:nvGrpSpPr>
        <p:grpSpPr>
          <a:xfrm>
            <a:off x="23966675" y="11287088"/>
            <a:ext cx="7665855" cy="4137608"/>
            <a:chOff x="24027005" y="11287088"/>
            <a:chExt cx="7665855" cy="4137608"/>
          </a:xfrm>
        </p:grpSpPr>
        <p:sp>
          <p:nvSpPr>
            <p:cNvPr id="4137" name="TextBox 26"/>
            <p:cNvSpPr txBox="1">
              <a:spLocks noChangeArrowheads="1"/>
            </p:cNvSpPr>
            <p:nvPr/>
          </p:nvSpPr>
          <p:spPr bwMode="auto">
            <a:xfrm>
              <a:off x="24027005" y="14778377"/>
              <a:ext cx="7665855" cy="646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图</a:t>
              </a:r>
              <a:r>
                <a:rPr lang="en-US" altLang="en-US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 </a:t>
              </a:r>
              <a:r>
                <a:rPr lang="en-US" altLang="zh-CN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5</a:t>
              </a:r>
              <a:r>
                <a:rPr lang="en-US" altLang="en-US" sz="3600" dirty="0">
                  <a:latin typeface="等线" panose="02010600030101010101" pitchFamily="2" charset="-122"/>
                  <a:ea typeface="等线" panose="02010600030101010101" pitchFamily="2" charset="-122"/>
                </a:rPr>
                <a:t>.  </a:t>
              </a:r>
              <a:r>
                <a:rPr lang="zh-CN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平行峡谷空间三维风速场分布</a:t>
              </a:r>
              <a:endParaRPr lang="en-US" altLang="en-US" sz="36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74414541-1F5A-45FD-BDEA-575429CDCC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2147"/>
            <a:stretch/>
          </p:blipFill>
          <p:spPr>
            <a:xfrm>
              <a:off x="25189815" y="11287088"/>
              <a:ext cx="5605394" cy="3240634"/>
            </a:xfrm>
            <a:prstGeom prst="rect">
              <a:avLst/>
            </a:prstGeom>
          </p:spPr>
        </p:pic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EC2EA1CC-5474-4E66-976E-CBADE36BF581}"/>
              </a:ext>
            </a:extLst>
          </p:cNvPr>
          <p:cNvGrpSpPr/>
          <p:nvPr/>
        </p:nvGrpSpPr>
        <p:grpSpPr>
          <a:xfrm>
            <a:off x="17154194" y="11287088"/>
            <a:ext cx="6335361" cy="4137608"/>
            <a:chOff x="17204710" y="10831136"/>
            <a:chExt cx="6335361" cy="4137608"/>
          </a:xfrm>
        </p:grpSpPr>
        <p:sp>
          <p:nvSpPr>
            <p:cNvPr id="4136" name="TextBox 25"/>
            <p:cNvSpPr txBox="1">
              <a:spLocks noChangeArrowheads="1"/>
            </p:cNvSpPr>
            <p:nvPr/>
          </p:nvSpPr>
          <p:spPr bwMode="auto">
            <a:xfrm>
              <a:off x="17204710" y="14322425"/>
              <a:ext cx="6335361" cy="646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zh-CN" altLang="en-US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图</a:t>
              </a:r>
              <a:r>
                <a:rPr lang="en-US" altLang="en-US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 </a:t>
              </a:r>
              <a:r>
                <a:rPr lang="en-US" altLang="zh-CN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4</a:t>
              </a:r>
              <a:r>
                <a:rPr lang="en-US" altLang="en-US" sz="3600" dirty="0">
                  <a:latin typeface="等线" panose="02010600030101010101" pitchFamily="2" charset="-122"/>
                  <a:ea typeface="等线" panose="02010600030101010101" pitchFamily="2" charset="-122"/>
                </a:rPr>
                <a:t>. </a:t>
              </a:r>
              <a:r>
                <a:rPr lang="zh-CN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平行峡谷表面风速场分布</a:t>
              </a:r>
              <a:endParaRPr lang="en-US" altLang="en-US" sz="36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73562AFB-E884-435F-AADF-075B90DA4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81644" y="10831136"/>
              <a:ext cx="5399532" cy="3240024"/>
            </a:xfrm>
            <a:prstGeom prst="rect">
              <a:avLst/>
            </a:prstGeom>
          </p:spPr>
        </p:pic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F9556470-55AB-4CF9-861F-52B307737735}"/>
              </a:ext>
            </a:extLst>
          </p:cNvPr>
          <p:cNvGrpSpPr/>
          <p:nvPr/>
        </p:nvGrpSpPr>
        <p:grpSpPr>
          <a:xfrm>
            <a:off x="24893339" y="17437143"/>
            <a:ext cx="5899969" cy="4722622"/>
            <a:chOff x="24927694" y="17428535"/>
            <a:chExt cx="5899969" cy="4722622"/>
          </a:xfrm>
        </p:grpSpPr>
        <p:sp>
          <p:nvSpPr>
            <p:cNvPr id="4139" name="TextBox 28"/>
            <p:cNvSpPr txBox="1">
              <a:spLocks noChangeArrowheads="1"/>
            </p:cNvSpPr>
            <p:nvPr/>
          </p:nvSpPr>
          <p:spPr bwMode="auto">
            <a:xfrm>
              <a:off x="24927694" y="20950841"/>
              <a:ext cx="5899969" cy="120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600" b="1" dirty="0">
                  <a:ea typeface="宋体" panose="02010600030101010101" pitchFamily="2" charset="-122"/>
                </a:rPr>
                <a:t>图</a:t>
              </a:r>
              <a:r>
                <a:rPr lang="en-US" altLang="en-US" sz="3600" b="1" dirty="0">
                  <a:ea typeface="宋体" panose="02010600030101010101" pitchFamily="2" charset="-122"/>
                </a:rPr>
                <a:t> </a:t>
              </a:r>
              <a:r>
                <a:rPr lang="en-US" altLang="zh-CN" sz="3600" b="1" dirty="0">
                  <a:ea typeface="宋体" panose="02010600030101010101" pitchFamily="2" charset="-122"/>
                </a:rPr>
                <a:t>7</a:t>
              </a:r>
              <a:r>
                <a:rPr lang="en-US" altLang="en-US" sz="3600" dirty="0">
                  <a:ea typeface="宋体" panose="02010600030101010101" pitchFamily="2" charset="-122"/>
                </a:rPr>
                <a:t>.</a:t>
              </a:r>
              <a:r>
                <a:rPr lang="zh-CN" altLang="en-US" sz="3600" dirty="0">
                  <a:latin typeface="等线" panose="02010600030101010101" pitchFamily="2" charset="-122"/>
                  <a:ea typeface="等线" panose="02010600030101010101" pitchFamily="2" charset="-122"/>
                </a:rPr>
                <a:t> </a:t>
              </a:r>
              <a:r>
                <a:rPr lang="zh-CN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前窄后宽型峡谷空间三维风速场分布</a:t>
              </a:r>
              <a:endParaRPr lang="en-US" altLang="en-US" sz="36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69517AC7-E26F-44E5-8C8E-2E0F585F15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93"/>
            <a:stretch/>
          </p:blipFill>
          <p:spPr>
            <a:xfrm>
              <a:off x="25165717" y="17428535"/>
              <a:ext cx="5486400" cy="3239008"/>
            </a:xfrm>
            <a:prstGeom prst="rect">
              <a:avLst/>
            </a:prstGeom>
          </p:spPr>
        </p:pic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25115B08-A2C2-42A8-B335-881C60863954}"/>
              </a:ext>
            </a:extLst>
          </p:cNvPr>
          <p:cNvGrpSpPr/>
          <p:nvPr/>
        </p:nvGrpSpPr>
        <p:grpSpPr>
          <a:xfrm>
            <a:off x="17598591" y="17236710"/>
            <a:ext cx="5899969" cy="4870530"/>
            <a:chOff x="17598591" y="17254852"/>
            <a:chExt cx="5899969" cy="4870530"/>
          </a:xfrm>
        </p:grpSpPr>
        <p:sp>
          <p:nvSpPr>
            <p:cNvPr id="3115" name="TextBox 27"/>
            <p:cNvSpPr txBox="1">
              <a:spLocks noChangeArrowheads="1"/>
            </p:cNvSpPr>
            <p:nvPr/>
          </p:nvSpPr>
          <p:spPr bwMode="auto">
            <a:xfrm>
              <a:off x="17598591" y="20925066"/>
              <a:ext cx="5899969" cy="120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15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135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115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96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图</a:t>
              </a:r>
              <a:r>
                <a:rPr lang="en-US" altLang="zh-CN" sz="36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6</a:t>
              </a:r>
              <a:r>
                <a:rPr lang="en-US" altLang="en-US" sz="3600" dirty="0">
                  <a:latin typeface="等线" panose="02010600030101010101" pitchFamily="2" charset="-122"/>
                  <a:ea typeface="等线" panose="02010600030101010101" pitchFamily="2" charset="-122"/>
                </a:rPr>
                <a:t>. </a:t>
              </a:r>
              <a:r>
                <a:rPr lang="zh-CN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前窄后宽峡谷表面风速场分布</a:t>
              </a:r>
              <a:endParaRPr lang="en-US" altLang="en-US" sz="36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5409CBA6-9013-411D-8EA4-323BA5070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29204" y="17254852"/>
              <a:ext cx="5399532" cy="3240024"/>
            </a:xfrm>
            <a:prstGeom prst="rect">
              <a:avLst/>
            </a:prstGeom>
          </p:spPr>
        </p:pic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E390C610-F8A5-43ED-8541-BB9352CA57A0}"/>
              </a:ext>
            </a:extLst>
          </p:cNvPr>
          <p:cNvGrpSpPr/>
          <p:nvPr/>
        </p:nvGrpSpPr>
        <p:grpSpPr>
          <a:xfrm>
            <a:off x="17373600" y="23746245"/>
            <a:ext cx="6335361" cy="4914193"/>
            <a:chOff x="17373600" y="23930074"/>
            <a:chExt cx="6335361" cy="4914193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4E795D0A-03AF-49E6-A07B-393A64E0B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49564" y="23930074"/>
              <a:ext cx="5399532" cy="3240024"/>
            </a:xfrm>
            <a:prstGeom prst="rect">
              <a:avLst/>
            </a:prstGeom>
          </p:spPr>
        </p:pic>
        <p:sp>
          <p:nvSpPr>
            <p:cNvPr id="55" name="TextBox 28">
              <a:extLst>
                <a:ext uri="{FF2B5EF4-FFF2-40B4-BE49-F238E27FC236}">
                  <a16:creationId xmlns:a16="http://schemas.microsoft.com/office/drawing/2014/main" id="{98457B68-3B82-4F15-B9B6-5386F4867C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73600" y="27643951"/>
              <a:ext cx="6335361" cy="120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600" b="1" dirty="0">
                  <a:ea typeface="宋体" panose="02010600030101010101" pitchFamily="2" charset="-122"/>
                </a:rPr>
                <a:t>图</a:t>
              </a:r>
              <a:r>
                <a:rPr lang="en-US" altLang="en-US" sz="3600" b="1" dirty="0">
                  <a:ea typeface="宋体" panose="02010600030101010101" pitchFamily="2" charset="-122"/>
                </a:rPr>
                <a:t> </a:t>
              </a:r>
              <a:r>
                <a:rPr lang="en-US" altLang="zh-CN" sz="3600" b="1" dirty="0">
                  <a:ea typeface="宋体" panose="02010600030101010101" pitchFamily="2" charset="-122"/>
                </a:rPr>
                <a:t>8</a:t>
              </a:r>
              <a:r>
                <a:rPr lang="en-US" altLang="en-US" sz="3600" dirty="0">
                  <a:ea typeface="宋体" panose="02010600030101010101" pitchFamily="2" charset="-122"/>
                </a:rPr>
                <a:t>.</a:t>
              </a:r>
              <a:r>
                <a:rPr lang="zh-CN" altLang="en-US" sz="3600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前宽后窄型峡谷表面风速场分布</a:t>
              </a:r>
              <a:endParaRPr lang="en-US" altLang="en-US" sz="36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0AFAC07A-1EE4-4DC5-A565-7E156A17A84D}"/>
              </a:ext>
            </a:extLst>
          </p:cNvPr>
          <p:cNvGrpSpPr/>
          <p:nvPr/>
        </p:nvGrpSpPr>
        <p:grpSpPr>
          <a:xfrm>
            <a:off x="25117343" y="23867071"/>
            <a:ext cx="6066712" cy="4865465"/>
            <a:chOff x="25048786" y="23938493"/>
            <a:chExt cx="6066712" cy="4865465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A89ADADD-333B-4D94-83B2-88390442D6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5006"/>
            <a:stretch/>
          </p:blipFill>
          <p:spPr>
            <a:xfrm>
              <a:off x="25048786" y="23938493"/>
              <a:ext cx="5399532" cy="3240634"/>
            </a:xfrm>
            <a:prstGeom prst="rect">
              <a:avLst/>
            </a:prstGeom>
          </p:spPr>
        </p:pic>
        <p:sp>
          <p:nvSpPr>
            <p:cNvPr id="56" name="TextBox 28">
              <a:extLst>
                <a:ext uri="{FF2B5EF4-FFF2-40B4-BE49-F238E27FC236}">
                  <a16:creationId xmlns:a16="http://schemas.microsoft.com/office/drawing/2014/main" id="{F435E6D4-387B-4757-8601-0D6983E30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48786" y="27603642"/>
              <a:ext cx="6066712" cy="120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600" b="1" dirty="0">
                  <a:ea typeface="宋体" panose="02010600030101010101" pitchFamily="2" charset="-122"/>
                </a:rPr>
                <a:t>图</a:t>
              </a:r>
              <a:r>
                <a:rPr lang="en-US" altLang="en-US" sz="3600" b="1" dirty="0">
                  <a:ea typeface="宋体" panose="02010600030101010101" pitchFamily="2" charset="-122"/>
                </a:rPr>
                <a:t> </a:t>
              </a:r>
              <a:r>
                <a:rPr lang="en-US" altLang="zh-CN" sz="3600" b="1" dirty="0">
                  <a:ea typeface="宋体" panose="02010600030101010101" pitchFamily="2" charset="-122"/>
                </a:rPr>
                <a:t>9</a:t>
              </a:r>
              <a:r>
                <a:rPr lang="en-US" altLang="en-US" sz="3600" dirty="0">
                  <a:ea typeface="宋体" panose="02010600030101010101" pitchFamily="2" charset="-122"/>
                </a:rPr>
                <a:t>.</a:t>
              </a:r>
              <a:r>
                <a:rPr lang="zh-CN" altLang="en-US" sz="3600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3600" dirty="0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前宽后窄型峡谷空间三维风速场分布</a:t>
              </a:r>
              <a:endParaRPr lang="en-US" altLang="en-US" sz="36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Microsoft Office PowerPoint</Application>
  <PresentationFormat>自定义</PresentationFormat>
  <Paragraphs>31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宋体</vt:lpstr>
      <vt:lpstr>Arial</vt:lpstr>
      <vt:lpstr>Calibri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2019-10-16T13:32:50Z</dcterms:modified>
</cp:coreProperties>
</file>