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669088" cy="9872663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F8F7"/>
    <a:srgbClr val="0079C1"/>
    <a:srgbClr val="DEEBF8"/>
    <a:srgbClr val="CADDF8"/>
    <a:srgbClr val="D9F8F4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80" d="100"/>
          <a:sy n="80" d="100"/>
        </p:scale>
        <p:origin x="1608" y="-214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2638" y="739775"/>
            <a:ext cx="256381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052638" y="739775"/>
            <a:ext cx="25638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66067" y="1602289"/>
            <a:ext cx="2909386" cy="162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defTabSz="1008063" eaLnBrk="1" hangingPunct="1">
              <a:buNone/>
              <a:tabLst>
                <a:tab pos="534988" algn="l"/>
              </a:tabLst>
              <a:defRPr/>
            </a:pPr>
            <a:r>
              <a:rPr lang="en-US" sz="1000" kern="0" dirty="0" smtClean="0">
                <a:sym typeface="Symbol"/>
              </a:rPr>
              <a:t>Operando </a:t>
            </a:r>
            <a:r>
              <a:rPr lang="en-US" sz="1000" kern="0" dirty="0">
                <a:sym typeface="Symbol"/>
              </a:rPr>
              <a:t>scanning tunneling </a:t>
            </a:r>
            <a:r>
              <a:rPr lang="en-US" sz="1000" kern="0" dirty="0" smtClean="0">
                <a:sym typeface="Symbol"/>
              </a:rPr>
              <a:t>microscopy (STM) of </a:t>
            </a:r>
            <a:r>
              <a:rPr lang="en-US" sz="1000" kern="0" dirty="0">
                <a:sym typeface="Symbol"/>
              </a:rPr>
              <a:t>catalyst by </a:t>
            </a:r>
            <a:r>
              <a:rPr lang="en-US" sz="1050" b="1" kern="0" dirty="0">
                <a:solidFill>
                  <a:srgbClr val="00B050"/>
                </a:solidFill>
                <a:sym typeface="Symbol"/>
              </a:rPr>
              <a:t>new ReactorSTM</a:t>
            </a:r>
            <a:r>
              <a:rPr lang="en-US" sz="1000" kern="0" dirty="0">
                <a:sym typeface="Symbol"/>
              </a:rPr>
              <a:t>, why</a:t>
            </a:r>
            <a:r>
              <a:rPr lang="en-US" sz="1000" kern="0" dirty="0" smtClean="0">
                <a:sym typeface="Symbol"/>
              </a:rPr>
              <a:t>?</a:t>
            </a:r>
            <a:endParaRPr lang="en-US" sz="1000" kern="0" dirty="0">
              <a:solidFill>
                <a:srgbClr val="7030A0"/>
              </a:solidFill>
              <a:sym typeface="Symbol"/>
            </a:endParaRPr>
          </a:p>
          <a:p>
            <a:pPr algn="just" defTabSz="1008063" eaLnBrk="1" hangingPunct="1">
              <a:buNone/>
              <a:tabLst>
                <a:tab pos="534988" algn="l"/>
              </a:tabLst>
              <a:defRPr/>
            </a:pPr>
            <a:r>
              <a:rPr lang="en-US" sz="1000" kern="0" dirty="0" smtClean="0">
                <a:sym typeface="Symbol"/>
              </a:rPr>
              <a:t>(</a:t>
            </a:r>
            <a:r>
              <a:rPr lang="en-US" sz="1000" kern="0" dirty="0">
                <a:sym typeface="Symbol"/>
              </a:rPr>
              <a:t>1) </a:t>
            </a:r>
            <a:r>
              <a:rPr lang="en-US" sz="1000" kern="0" dirty="0">
                <a:solidFill>
                  <a:srgbClr val="0000FF"/>
                </a:solidFill>
                <a:sym typeface="Symbol"/>
              </a:rPr>
              <a:t>Imaging active sites of catalyst</a:t>
            </a:r>
          </a:p>
          <a:p>
            <a:pPr algn="just" defTabSz="1008063">
              <a:buNone/>
              <a:tabLst>
                <a:tab pos="534988" algn="l"/>
              </a:tabLst>
              <a:defRPr/>
            </a:pPr>
            <a:r>
              <a:rPr lang="en-US" sz="1000" kern="0" dirty="0" smtClean="0">
                <a:sym typeface="Symbol"/>
              </a:rPr>
              <a:t>(</a:t>
            </a:r>
            <a:r>
              <a:rPr lang="en-US" sz="1000" kern="0" dirty="0">
                <a:sym typeface="Symbol"/>
              </a:rPr>
              <a:t>2) </a:t>
            </a:r>
            <a:r>
              <a:rPr lang="en-US" sz="1000" kern="0" dirty="0">
                <a:solidFill>
                  <a:srgbClr val="0000FF"/>
                </a:solidFill>
                <a:sym typeface="Symbol"/>
              </a:rPr>
              <a:t>Investigating catalysis in situ under </a:t>
            </a: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industrial</a:t>
            </a:r>
          </a:p>
          <a:p>
            <a:pPr algn="just" defTabSz="1008063">
              <a:buNone/>
              <a:tabLst>
                <a:tab pos="534988" algn="l"/>
              </a:tabLst>
              <a:defRPr/>
            </a:pPr>
            <a:r>
              <a:rPr lang="en-US" sz="1000" kern="0" dirty="0">
                <a:solidFill>
                  <a:srgbClr val="0000FF"/>
                </a:solidFill>
                <a:sym typeface="Symbol"/>
              </a:rPr>
              <a:t> </a:t>
            </a: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     conditions </a:t>
            </a:r>
            <a:r>
              <a:rPr lang="en-US" sz="1000" kern="0" dirty="0">
                <a:solidFill>
                  <a:srgbClr val="0000FF"/>
                </a:solidFill>
                <a:sym typeface="Symbol"/>
              </a:rPr>
              <a:t>(current version since 2010</a:t>
            </a: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)</a:t>
            </a:r>
          </a:p>
          <a:p>
            <a:pPr algn="just" defTabSz="1008063">
              <a:buNone/>
              <a:tabLst>
                <a:tab pos="534988" algn="l"/>
              </a:tabLst>
              <a:defRPr/>
            </a:pPr>
            <a:r>
              <a:rPr lang="en-US" sz="1000" kern="0" dirty="0" smtClean="0">
                <a:sym typeface="Symbol"/>
              </a:rPr>
              <a:t>(</a:t>
            </a:r>
            <a:r>
              <a:rPr lang="en-US" sz="1000" kern="0" dirty="0">
                <a:sym typeface="Symbol"/>
              </a:rPr>
              <a:t>3) </a:t>
            </a:r>
            <a:r>
              <a:rPr lang="en-US" sz="1000" kern="0" dirty="0">
                <a:solidFill>
                  <a:srgbClr val="0000FF"/>
                </a:solidFill>
                <a:sym typeface="Symbol"/>
              </a:rPr>
              <a:t>New version of this instrument to </a:t>
            </a: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enable</a:t>
            </a:r>
          </a:p>
          <a:p>
            <a:pPr algn="just" defTabSz="1008063">
              <a:buNone/>
              <a:tabLst>
                <a:tab pos="534988" algn="l"/>
              </a:tabLst>
              <a:defRPr/>
            </a:pP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      catalysis </a:t>
            </a:r>
            <a:r>
              <a:rPr lang="en-US" sz="1000" kern="0" dirty="0">
                <a:solidFill>
                  <a:srgbClr val="0000FF"/>
                </a:solidFill>
                <a:sym typeface="Symbol"/>
              </a:rPr>
              <a:t>research at higher </a:t>
            </a: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temperature </a:t>
            </a:r>
            <a:r>
              <a:rPr lang="en-US" sz="1000" kern="0" dirty="0">
                <a:solidFill>
                  <a:srgbClr val="0000FF"/>
                </a:solidFill>
                <a:sym typeface="Symbol"/>
              </a:rPr>
              <a:t>&amp; pressure</a:t>
            </a:r>
            <a:endParaRPr lang="en-US" sz="1000" kern="0" dirty="0">
              <a:solidFill>
                <a:srgbClr val="0000FF"/>
              </a:solidFill>
            </a:endParaRPr>
          </a:p>
          <a:p>
            <a:pPr algn="just" defTabSz="1008063">
              <a:buNone/>
              <a:tabLst>
                <a:tab pos="534988" algn="l"/>
              </a:tabLst>
              <a:defRPr/>
            </a:pPr>
            <a:endParaRPr lang="en-US" sz="1000" kern="0" dirty="0" smtClean="0">
              <a:solidFill>
                <a:srgbClr val="0000FF"/>
              </a:solidFill>
              <a:sym typeface="Symbol"/>
            </a:endParaRPr>
          </a:p>
          <a:p>
            <a:pPr algn="just" defTabSz="1008063">
              <a:buNone/>
              <a:tabLst>
                <a:tab pos="534988" algn="l"/>
              </a:tabLst>
              <a:defRPr/>
            </a:pPr>
            <a:r>
              <a:rPr lang="en-US" sz="1000" kern="0" dirty="0">
                <a:solidFill>
                  <a:srgbClr val="0000FF"/>
                </a:solidFill>
                <a:sym typeface="Symbol"/>
              </a:rPr>
              <a:t> </a:t>
            </a:r>
            <a:r>
              <a:rPr lang="en-US" sz="1000" kern="0" dirty="0" smtClean="0">
                <a:solidFill>
                  <a:srgbClr val="0000FF"/>
                </a:solidFill>
                <a:sym typeface="Symbol"/>
              </a:rPr>
              <a:t>     </a:t>
            </a:r>
            <a:endParaRPr lang="en-US" sz="1000" kern="0" dirty="0">
              <a:solidFill>
                <a:srgbClr val="0000FF"/>
              </a:solidFill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513821" y="4404086"/>
            <a:ext cx="2901818" cy="432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Continuing previous work [1,2] we are developing a new version of ReactorSTM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which is micro reactor (0.5 ml) equipped with STM to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enable catalysis research at more elevated temperatures and pressures (1200 K and 20 bar), opening up the possibility to investigate a larger range of interesting relevant catalytic chemical processes, e.g. partial oxidation of methane.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5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6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heat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transfer simulations and temperature profiles in our ReactorSTM, heat transfer in solid and fluid coupled with the surface-to-surface radiation module in a 2D axisymmetric dimension and under stationary conditions has been used.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25067" y="1593872"/>
            <a:ext cx="2900126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In current design of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ReactorSTM,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piezo tube of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STM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can operate in maximum temperature of 423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K,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which based on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simulation it reaches to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444 K while catalyst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has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been set in 600 K. If catalyst temperature has been set in 1200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K, piezo temperature reaches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to 641 K which is beyond operation temperature of piezo.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67130" y="7010114"/>
            <a:ext cx="2880723" cy="171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Since the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max.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operational temperature of Piezo is lower than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temperature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which has been predicted by simulation, considering thermal stability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&amp;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geometry in the new design is necessary.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By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reason of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reactor operational conditions,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while cold gas flows on the top of the reactor, it seems it may improve active cooling, while in prediction it shows the reverse.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ReactorSTM 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is cylindrically symmetric but in/outlets of gas are not designed cylindrically symmetric, in this case, 3D model will predict the temperature profile more accurately.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26506" y="8903693"/>
            <a:ext cx="2965811" cy="736866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M.A. van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Spronsen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G.J.C. van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Baarle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C.T.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Herbschleb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J.W.M.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Frenken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I.M.N. Groot, High-pressure operando STM studies giving insight in CO oxidation and NO reduction over Pt(1 1 0), Catalysis </a:t>
            </a: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Today, 244, </a:t>
            </a:r>
            <a:r>
              <a:rPr lang="en-US" sz="583" dirty="0" smtClean="0">
                <a:latin typeface="Calibri" panose="020F0502020204030204" pitchFamily="34" charset="0"/>
                <a:cs typeface="Arial" panose="020B0604020202020204" pitchFamily="34" charset="0"/>
              </a:rPr>
              <a:t>85–95</a:t>
            </a: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2015)</a:t>
            </a:r>
            <a:endParaRPr lang="en-US" sz="58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C. T.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Herbschleb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P. C. van der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Tuijn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S. B.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Roobol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V. Navarro, J. W. Bakker, Q. Liu, D. Stoltz, M. E.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Cañas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-Ventura, G.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Verdoes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A. van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Spronsen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Bergman, L.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Crama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I.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Taminiau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Ofitserov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G. J. C. van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Baarle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and J. W. M.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Frenken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The ReactorSTM: Atomically resolved scanning tunneling microscopy under high-pressure, high-temperature catalytic reaction conditions, Review of Scientific Instruments 85, 083703 (2014</a:t>
            </a:r>
            <a:r>
              <a:rPr lang="en-US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).</a:t>
            </a:r>
            <a:endParaRPr lang="en-US" sz="58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1312839" y="7641438"/>
            <a:ext cx="140743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 </a:t>
            </a:r>
            <a:r>
              <a:rPr lang="en-US" altLang="en-US" sz="750" dirty="0" smtClean="0">
                <a:cs typeface="Arial" panose="020B0604020202020204" pitchFamily="34" charset="0"/>
              </a:rPr>
              <a:t>2D model of ReactorST</a:t>
            </a:r>
            <a:r>
              <a:rPr lang="en-US" altLang="en-US" sz="750" dirty="0">
                <a:cs typeface="Arial" panose="020B0604020202020204" pitchFamily="34" charset="0"/>
              </a:rPr>
              <a:t>M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940951" y="3714804"/>
            <a:ext cx="2268358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Catalyst </a:t>
            </a:r>
            <a:r>
              <a:rPr lang="en-US" altLang="en-US" sz="750" dirty="0">
                <a:cs typeface="Arial" panose="020B0604020202020204" pitchFamily="34" charset="0"/>
              </a:rPr>
              <a:t>Temperature: 1200 K, </a:t>
            </a:r>
            <a:endParaRPr lang="en-US" altLang="en-US" sz="750" dirty="0" smtClean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Gas Reactants: </a:t>
            </a:r>
            <a:r>
              <a:rPr lang="en-US" altLang="en-US" sz="750" dirty="0">
                <a:cs typeface="Arial" panose="020B0604020202020204" pitchFamily="34" charset="0"/>
              </a:rPr>
              <a:t>CH</a:t>
            </a:r>
            <a:r>
              <a:rPr lang="en-US" altLang="en-US" sz="750" baseline="-25000" dirty="0">
                <a:cs typeface="Arial" panose="020B0604020202020204" pitchFamily="34" charset="0"/>
              </a:rPr>
              <a:t>4</a:t>
            </a:r>
            <a:r>
              <a:rPr lang="en-US" altLang="en-US" sz="750" dirty="0">
                <a:cs typeface="Arial" panose="020B0604020202020204" pitchFamily="34" charset="0"/>
              </a:rPr>
              <a:t> + O</a:t>
            </a:r>
            <a:r>
              <a:rPr lang="en-US" altLang="en-US" sz="750" baseline="-25000" dirty="0">
                <a:cs typeface="Arial" panose="020B0604020202020204" pitchFamily="34" charset="0"/>
              </a:rPr>
              <a:t>2</a:t>
            </a:r>
            <a:r>
              <a:rPr lang="en-US" altLang="en-US" sz="750" dirty="0">
                <a:cs typeface="Arial" panose="020B0604020202020204" pitchFamily="34" charset="0"/>
              </a:rPr>
              <a:t> 1 bar with </a:t>
            </a:r>
            <a:r>
              <a:rPr lang="en-US" altLang="en-US" sz="750" dirty="0" smtClean="0">
                <a:cs typeface="Arial" panose="020B0604020202020204" pitchFamily="34" charset="0"/>
              </a:rPr>
              <a:t>1.3 </a:t>
            </a:r>
            <a:r>
              <a:rPr lang="en-US" altLang="en-US" sz="750" dirty="0">
                <a:cs typeface="Arial" panose="020B0604020202020204" pitchFamily="34" charset="0"/>
              </a:rPr>
              <a:t>m/s </a:t>
            </a:r>
            <a:r>
              <a:rPr lang="en-US" altLang="en-US" sz="750" dirty="0" smtClean="0">
                <a:cs typeface="Arial" panose="020B0604020202020204" pitchFamily="34" charset="0"/>
              </a:rPr>
              <a:t>velocity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4266483" y="4015988"/>
            <a:ext cx="1912377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Temperature Prediction in ReactorSTM</a:t>
            </a:r>
            <a:endParaRPr lang="en-US" altLang="en-US" sz="75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1174093" y="4237622"/>
            <a:ext cx="1399416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Schematic of ReactorSTM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05376" y="272633"/>
            <a:ext cx="6237993" cy="121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Heat Transfer Simulation for Heat Management </a:t>
            </a:r>
            <a:endParaRPr lang="en-US" sz="18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r>
              <a:rPr lang="en-US" sz="1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 </a:t>
            </a: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 Design of a New ReactorSTM</a:t>
            </a:r>
          </a:p>
          <a:p>
            <a:pPr marL="252000" indent="-325112" algn="ctr" defTabSz="3704486"/>
            <a:r>
              <a:rPr lang="en-US" sz="830" dirty="0">
                <a:latin typeface="+mj-lt"/>
              </a:rPr>
              <a:t>Elahe Motaee</a:t>
            </a:r>
            <a:r>
              <a:rPr lang="en-US" sz="830" baseline="30000" dirty="0">
                <a:latin typeface="+mj-lt"/>
              </a:rPr>
              <a:t>1</a:t>
            </a:r>
            <a:r>
              <a:rPr lang="en-US" sz="830" dirty="0">
                <a:latin typeface="+mj-lt"/>
              </a:rPr>
              <a:t>, </a:t>
            </a:r>
            <a:r>
              <a:rPr lang="en-US" sz="830" dirty="0" err="1" smtClean="0">
                <a:latin typeface="+mj-lt"/>
              </a:rPr>
              <a:t>Freek</a:t>
            </a:r>
            <a:r>
              <a:rPr lang="en-US" sz="830" b="1" dirty="0">
                <a:latin typeface="+mj-lt"/>
              </a:rPr>
              <a:t> </a:t>
            </a:r>
            <a:r>
              <a:rPr lang="en-US" sz="830" dirty="0" err="1" smtClean="0">
                <a:latin typeface="+mj-lt"/>
              </a:rPr>
              <a:t>Groenewoud</a:t>
            </a:r>
            <a:r>
              <a:rPr lang="nl-NL" sz="830" baseline="30000" dirty="0" smtClean="0">
                <a:latin typeface="+mj-lt"/>
              </a:rPr>
              <a:t>1</a:t>
            </a:r>
            <a:r>
              <a:rPr lang="nl-NL" sz="830" dirty="0" smtClean="0">
                <a:latin typeface="+mj-lt"/>
              </a:rPr>
              <a:t>, </a:t>
            </a:r>
            <a:r>
              <a:rPr lang="en-US" sz="830" dirty="0" err="1">
                <a:latin typeface="+mj-lt"/>
              </a:rPr>
              <a:t>Gijsbert</a:t>
            </a:r>
            <a:r>
              <a:rPr lang="en-US" sz="830" dirty="0">
                <a:latin typeface="+mj-lt"/>
              </a:rPr>
              <a:t> </a:t>
            </a:r>
            <a:r>
              <a:rPr lang="en-US" sz="830" dirty="0" smtClean="0">
                <a:latin typeface="+mj-lt"/>
              </a:rPr>
              <a:t>Verdoes</a:t>
            </a:r>
            <a:r>
              <a:rPr lang="en-US" sz="830" baseline="30000" dirty="0" smtClean="0">
                <a:latin typeface="+mj-lt"/>
              </a:rPr>
              <a:t>1</a:t>
            </a:r>
            <a:r>
              <a:rPr lang="en-US" sz="830" dirty="0" smtClean="0">
                <a:latin typeface="+mj-lt"/>
              </a:rPr>
              <a:t>,</a:t>
            </a:r>
            <a:r>
              <a:rPr lang="nl-NL" sz="830" dirty="0" smtClean="0">
                <a:latin typeface="+mj-lt"/>
              </a:rPr>
              <a:t> </a:t>
            </a:r>
            <a:r>
              <a:rPr lang="nl-NL" sz="830" dirty="0">
                <a:latin typeface="+mj-lt"/>
              </a:rPr>
              <a:t>Peter van der Tuijn</a:t>
            </a:r>
            <a:r>
              <a:rPr lang="nl-NL" sz="830" baseline="30000" dirty="0">
                <a:latin typeface="+mj-lt"/>
              </a:rPr>
              <a:t>2</a:t>
            </a:r>
            <a:r>
              <a:rPr lang="nl-NL" sz="830" dirty="0">
                <a:latin typeface="+mj-lt"/>
              </a:rPr>
              <a:t>,</a:t>
            </a:r>
          </a:p>
          <a:p>
            <a:pPr marL="252000" indent="-325112" algn="ctr" defTabSz="3704486"/>
            <a:r>
              <a:rPr lang="nl-NL" sz="830" dirty="0">
                <a:latin typeface="+mj-lt"/>
              </a:rPr>
              <a:t> Gertjan van Baarle</a:t>
            </a:r>
            <a:r>
              <a:rPr lang="nl-NL" sz="830" baseline="30000" dirty="0">
                <a:latin typeface="+mj-lt"/>
              </a:rPr>
              <a:t>2</a:t>
            </a:r>
            <a:r>
              <a:rPr lang="en-US" sz="830" dirty="0">
                <a:latin typeface="+mj-lt"/>
              </a:rPr>
              <a:t> </a:t>
            </a:r>
            <a:r>
              <a:rPr lang="en-US" sz="830" dirty="0">
                <a:latin typeface="+mj-lt"/>
                <a:cs typeface="Arial" panose="020B0604020202020204" pitchFamily="34" charset="0"/>
              </a:rPr>
              <a:t>and Irene </a:t>
            </a:r>
            <a:r>
              <a:rPr lang="en-US" sz="830" dirty="0" smtClean="0">
                <a:latin typeface="+mj-lt"/>
                <a:cs typeface="Arial" panose="020B0604020202020204" pitchFamily="34" charset="0"/>
              </a:rPr>
              <a:t>Groot</a:t>
            </a:r>
            <a:r>
              <a:rPr lang="en-US" sz="830" baseline="30000" dirty="0" smtClean="0">
                <a:latin typeface="+mj-lt"/>
              </a:rPr>
              <a:t>1</a:t>
            </a:r>
          </a:p>
          <a:p>
            <a:pPr marL="252000" indent="-325112" algn="ctr" defTabSz="3704486"/>
            <a:r>
              <a:rPr lang="nl-NL" sz="833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nl-NL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Catalysis</a:t>
            </a:r>
            <a:r>
              <a:rPr lang="nl-NL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833" dirty="0" err="1">
                <a:latin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nl-NL" sz="833" dirty="0">
                <a:latin typeface="Calibri" panose="020F0502020204030204" pitchFamily="34" charset="0"/>
                <a:cs typeface="Arial" panose="020B0604020202020204" pitchFamily="34" charset="0"/>
              </a:rPr>
              <a:t> Surface Chemistry, Leiden </a:t>
            </a:r>
            <a:r>
              <a:rPr lang="nl-NL" sz="833" dirty="0" err="1">
                <a:latin typeface="Calibri" panose="020F0502020204030204" pitchFamily="34" charset="0"/>
                <a:cs typeface="Arial" panose="020B0604020202020204" pitchFamily="34" charset="0"/>
              </a:rPr>
              <a:t>Institute</a:t>
            </a:r>
            <a:r>
              <a:rPr lang="nl-NL" sz="833" dirty="0">
                <a:latin typeface="Calibri" panose="020F0502020204030204" pitchFamily="34" charset="0"/>
                <a:cs typeface="Arial" panose="020B0604020202020204" pitchFamily="34" charset="0"/>
              </a:rPr>
              <a:t> of Chemistry,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Leiden, the Netherlands</a:t>
            </a:r>
          </a:p>
          <a:p>
            <a:pPr marL="252000" indent="-325112" algn="ctr" defTabSz="3704486"/>
            <a:r>
              <a:rPr lang="en-US" sz="833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Leiden </a:t>
            </a:r>
            <a:r>
              <a:rPr lang="nl-NL" sz="833" dirty="0" err="1">
                <a:latin typeface="Calibri" panose="020F0502020204030204" pitchFamily="34" charset="0"/>
                <a:cs typeface="Arial" panose="020B0604020202020204" pitchFamily="34" charset="0"/>
              </a:rPr>
              <a:t>Probe</a:t>
            </a:r>
            <a:r>
              <a:rPr lang="nl-NL" sz="833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833" dirty="0" err="1">
                <a:latin typeface="Calibri" panose="020F0502020204030204" pitchFamily="34" charset="0"/>
                <a:cs typeface="Arial" panose="020B0604020202020204" pitchFamily="34" charset="0"/>
              </a:rPr>
              <a:t>Microscopy</a:t>
            </a:r>
            <a:r>
              <a:rPr lang="nl-NL" sz="833" dirty="0">
                <a:latin typeface="Calibri" panose="020F0502020204030204" pitchFamily="34" charset="0"/>
                <a:cs typeface="Arial" panose="020B0604020202020204" pitchFamily="34" charset="0"/>
              </a:rPr>
              <a:t> B.V</a:t>
            </a:r>
            <a:r>
              <a:rPr lang="nl-NL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.,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Leiden, the Netherlands</a:t>
            </a:r>
          </a:p>
          <a:p>
            <a:pPr marL="325112" indent="-325112" algn="ctr" defTabSz="3704486"/>
            <a:endParaRPr lang="en-US" sz="830" dirty="0">
              <a:latin typeface="+mj-lt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</a:t>
            </a:r>
            <a:r>
              <a:rPr lang="en-US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52252" y="1376528"/>
            <a:ext cx="2937017" cy="216000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 lIns="78739" tIns="39370" rIns="78739" bIns="39370">
            <a:spAutoFit/>
          </a:bodyPr>
          <a:lstStyle/>
          <a:p>
            <a:pPr algn="just"/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INTRODUCTION: 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6"/>
          <a:stretch/>
        </p:blipFill>
        <p:spPr>
          <a:xfrm>
            <a:off x="1348396" y="2883736"/>
            <a:ext cx="943546" cy="134002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357475" y="3258322"/>
            <a:ext cx="347288" cy="100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16377" y="3112973"/>
            <a:ext cx="654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+mj-lt"/>
              </a:rPr>
              <a:t>Catalyst</a:t>
            </a:r>
            <a:endParaRPr lang="nl-NL" sz="900" b="1" dirty="0"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196498" y="3512335"/>
            <a:ext cx="2952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15969" y="3355014"/>
            <a:ext cx="895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+mj-lt"/>
              </a:rPr>
              <a:t>Reactant (g)</a:t>
            </a:r>
            <a:endParaRPr lang="nl-NL" sz="900" b="1" dirty="0">
              <a:latin typeface="+mj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976105" y="3514400"/>
            <a:ext cx="2952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177980" y="3383660"/>
            <a:ext cx="895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smtClean="0">
                <a:latin typeface="+mj-lt"/>
              </a:rPr>
              <a:t>Product (g)</a:t>
            </a:r>
            <a:endParaRPr lang="nl-NL" sz="900" b="1" dirty="0"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941613" y="3890222"/>
            <a:ext cx="408587" cy="159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88838" y="3943005"/>
            <a:ext cx="9527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+mj-lt"/>
              </a:rPr>
              <a:t>Piezo &amp; Scanner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13784" y="3919806"/>
            <a:ext cx="895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+mj-lt"/>
              </a:rPr>
              <a:t>Reactor Wall</a:t>
            </a:r>
            <a:endParaRPr lang="nl-NL" sz="900" b="1" dirty="0">
              <a:latin typeface="+mj-lt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1294946" y="3874415"/>
            <a:ext cx="457618" cy="1589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5"/>
          <p:cNvSpPr txBox="1">
            <a:spLocks noChangeArrowheads="1"/>
          </p:cNvSpPr>
          <p:nvPr/>
        </p:nvSpPr>
        <p:spPr bwMode="auto">
          <a:xfrm>
            <a:off x="452252" y="5489678"/>
            <a:ext cx="2937600" cy="216000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 lIns="78739" tIns="39370" rIns="78739" bIns="39370">
            <a:spAutoFit/>
          </a:bodyPr>
          <a:lstStyle/>
          <a:p>
            <a:pPr algn="just"/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HEAT TRANSFER SIMULATION: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00" y="312463"/>
            <a:ext cx="745730" cy="591849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691" t="31543" r="11365" b="44094"/>
          <a:stretch/>
        </p:blipFill>
        <p:spPr>
          <a:xfrm>
            <a:off x="5832676" y="345180"/>
            <a:ext cx="798388" cy="598792"/>
          </a:xfrm>
          <a:prstGeom prst="rect">
            <a:avLst/>
          </a:prstGeom>
        </p:spPr>
      </p:pic>
      <p:sp>
        <p:nvSpPr>
          <p:cNvPr id="85" name="Text Box 5"/>
          <p:cNvSpPr txBox="1">
            <a:spLocks noChangeArrowheads="1"/>
          </p:cNvSpPr>
          <p:nvPr/>
        </p:nvSpPr>
        <p:spPr bwMode="auto">
          <a:xfrm>
            <a:off x="3638963" y="6764990"/>
            <a:ext cx="2937600" cy="233397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 lIns="78739" tIns="39370" rIns="78739" bIns="39370">
            <a:spAutoFit/>
          </a:bodyPr>
          <a:lstStyle/>
          <a:p>
            <a:pPr algn="just"/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CONCLUSIONS: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6" name="Text Box 5"/>
          <p:cNvSpPr txBox="1">
            <a:spLocks noChangeArrowheads="1"/>
          </p:cNvSpPr>
          <p:nvPr/>
        </p:nvSpPr>
        <p:spPr bwMode="auto">
          <a:xfrm>
            <a:off x="3588176" y="1369077"/>
            <a:ext cx="2937017" cy="216000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 lIns="78739" tIns="39370" rIns="78739" bIns="39370">
            <a:spAutoFit/>
          </a:bodyPr>
          <a:lstStyle/>
          <a:p>
            <a:pPr algn="just"/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RESULTS: 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358283"/>
              </p:ext>
            </p:extLst>
          </p:nvPr>
        </p:nvGraphicFramePr>
        <p:xfrm>
          <a:off x="3720686" y="4159741"/>
          <a:ext cx="2791803" cy="257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03">
                  <a:extLst>
                    <a:ext uri="{9D8B030D-6E8A-4147-A177-3AD203B41FA5}">
                      <a16:colId xmlns:a16="http://schemas.microsoft.com/office/drawing/2014/main" val="3753387333"/>
                    </a:ext>
                  </a:extLst>
                </a:gridCol>
                <a:gridCol w="980650">
                  <a:extLst>
                    <a:ext uri="{9D8B030D-6E8A-4147-A177-3AD203B41FA5}">
                      <a16:colId xmlns:a16="http://schemas.microsoft.com/office/drawing/2014/main" val="2290246246"/>
                    </a:ext>
                  </a:extLst>
                </a:gridCol>
                <a:gridCol w="980650">
                  <a:extLst>
                    <a:ext uri="{9D8B030D-6E8A-4147-A177-3AD203B41FA5}">
                      <a16:colId xmlns:a16="http://schemas.microsoft.com/office/drawing/2014/main" val="3200342746"/>
                    </a:ext>
                  </a:extLst>
                </a:gridCol>
              </a:tblGrid>
              <a:tr h="381928">
                <a:tc gridSpan="2"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Assumption in Simulation</a:t>
                      </a:r>
                      <a:endParaRPr kumimoji="0" lang="nl-NL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endParaRPr kumimoji="0" lang="nl-NL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r>
                        <a:rPr kumimoji="0" lang="nl-NL" sz="7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Max. Temperature Piezo (K)</a:t>
                      </a:r>
                      <a:endParaRPr kumimoji="0" lang="nl-NL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929730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Metal Catalyst Temperature</a:t>
                      </a:r>
                      <a:endParaRPr kumimoji="0" lang="nl-NL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600 K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444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57259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1200 K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641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45067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Gas Reactant Component</a:t>
                      </a:r>
                      <a:endParaRPr kumimoji="0" lang="nl-NL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70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647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570711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70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+ O</a:t>
                      </a:r>
                      <a:r>
                        <a:rPr lang="en-US" sz="70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nl-NL" sz="7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641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810250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Reactor Pressure</a:t>
                      </a:r>
                      <a:endParaRPr kumimoji="0" lang="nl-NL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1 bar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641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396813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10 bar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781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05862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908685" algn="l"/>
                        </a:tabLst>
                        <a:defRPr/>
                      </a:pPr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Gas Velocity</a:t>
                      </a:r>
                      <a:endParaRPr kumimoji="0" lang="nl-NL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7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= 1.3 m/s,</a:t>
                      </a:r>
                    </a:p>
                    <a:p>
                      <a:pPr marL="0" marR="0" lvl="0" indent="0" algn="ctr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7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= -0.1 m/s</a:t>
                      </a:r>
                      <a:endParaRPr lang="nl-NL" sz="7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428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464911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7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= 1.3 m/s,</a:t>
                      </a:r>
                    </a:p>
                    <a:p>
                      <a:pPr marL="0" marR="0" lvl="0" indent="0" algn="ctr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7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7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= -1.3 m/s</a:t>
                      </a:r>
                      <a:endParaRPr lang="nl-NL" sz="7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641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998036"/>
                  </a:ext>
                </a:extLst>
              </a:tr>
              <a:tr h="187093">
                <a:tc rowSpan="2">
                  <a:txBody>
                    <a:bodyPr/>
                    <a:lstStyle/>
                    <a:p>
                      <a:pPr algn="ctr"/>
                      <a:r>
                        <a:rPr kumimoji="0" lang="en-US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Radiation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Not Considered</a:t>
                      </a:r>
                      <a:endParaRPr lang="nl-NL" sz="7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629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347407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Considered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641</a:t>
                      </a:r>
                      <a:endParaRPr lang="en-US" sz="700" dirty="0"/>
                    </a:p>
                  </a:txBody>
                  <a:tcPr anchor="ctr">
                    <a:solidFill>
                      <a:srgbClr val="D0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344753"/>
                  </a:ext>
                </a:extLst>
              </a:tr>
            </a:tbl>
          </a:graphicData>
        </a:graphic>
      </p:graphicFrame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629088" y="8694309"/>
            <a:ext cx="2937600" cy="216000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 lIns="78739" tIns="39370" rIns="78739" bIns="39370">
            <a:spAutoFit/>
          </a:bodyPr>
          <a:lstStyle/>
          <a:p>
            <a:pPr algn="just"/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REFERENCES: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452252" y="7789361"/>
            <a:ext cx="2937600" cy="233397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 lIns="78739" tIns="39370" rIns="78739" bIns="39370">
            <a:spAutoFit/>
          </a:bodyPr>
          <a:lstStyle/>
          <a:p>
            <a:pPr algn="just"/>
            <a:r>
              <a:rPr lang="en-US" altLang="en-US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COMPUTATIONAL</a:t>
            </a:r>
            <a:r>
              <a:rPr lang="en-US" altLang="en-US" sz="1000" b="1" dirty="0">
                <a:solidFill>
                  <a:srgbClr val="7030A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METHODS: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491527" y="8062428"/>
            <a:ext cx="2802930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Simulation approach to solving the problem was based on following equations: (Eq.1) Heat transfer in solid &amp; fluid &amp; (Eq.2) Surface to surface radiation: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Eq.1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Eq.2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70526" y="8607602"/>
                <a:ext cx="1132874" cy="165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1000" i="1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l-GR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0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𝜵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𝜵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1000" i="1" dirty="0">
                    <a:latin typeface="Cambria Math" panose="02040503050406030204" pitchFamily="18" charset="0"/>
                  </a:rPr>
                  <a:t> = Q</a:t>
                </a: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526" y="8607602"/>
                <a:ext cx="1132874" cy="165751"/>
              </a:xfrm>
              <a:prstGeom prst="rect">
                <a:avLst/>
              </a:prstGeom>
              <a:blipFill>
                <a:blip r:embed="rId9"/>
                <a:stretch>
                  <a:fillRect l="-3763" t="-25926" r="-5376" b="-40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87142" y="9137221"/>
                <a:ext cx="101848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000" i="1" smtClean="0">
                          <a:latin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l-GR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J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42" y="9137221"/>
                <a:ext cx="1018484" cy="153888"/>
              </a:xfrm>
              <a:prstGeom prst="rect">
                <a:avLst/>
              </a:prstGeom>
              <a:blipFill>
                <a:blip r:embed="rId10"/>
                <a:stretch>
                  <a:fillRect l="-1198" r="-2994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270211" y="8840139"/>
            <a:ext cx="89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  <a:latin typeface="+mj-lt"/>
              </a:rPr>
              <a:t>Convection</a:t>
            </a:r>
            <a:endParaRPr lang="nl-NL" sz="8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Brace 12"/>
          <p:cNvSpPr/>
          <p:nvPr/>
        </p:nvSpPr>
        <p:spPr>
          <a:xfrm rot="5400000">
            <a:off x="638412" y="8567796"/>
            <a:ext cx="117995" cy="493767"/>
          </a:xfrm>
          <a:prstGeom prst="rightBrac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ight Brace 61"/>
          <p:cNvSpPr/>
          <p:nvPr/>
        </p:nvSpPr>
        <p:spPr>
          <a:xfrm rot="5400000">
            <a:off x="1171978" y="8721532"/>
            <a:ext cx="120339" cy="227004"/>
          </a:xfrm>
          <a:prstGeom prst="rightBrac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865277" y="8840442"/>
            <a:ext cx="89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  <a:latin typeface="+mj-lt"/>
              </a:rPr>
              <a:t>Conduction</a:t>
            </a:r>
            <a:endParaRPr lang="nl-NL" sz="9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543257" y="8795971"/>
            <a:ext cx="89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  <a:latin typeface="+mj-lt"/>
              </a:rPr>
              <a:t>Heat Source</a:t>
            </a:r>
            <a:endParaRPr lang="nl-NL" sz="800" b="1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622394" y="8712836"/>
            <a:ext cx="196062" cy="124202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ight Brace 66"/>
          <p:cNvSpPr/>
          <p:nvPr/>
        </p:nvSpPr>
        <p:spPr>
          <a:xfrm rot="5400000">
            <a:off x="615664" y="9134106"/>
            <a:ext cx="117995" cy="432000"/>
          </a:xfrm>
          <a:prstGeom prst="rightBrac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270211" y="9365596"/>
            <a:ext cx="89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  <a:latin typeface="+mj-lt"/>
              </a:rPr>
              <a:t>Emitted energy</a:t>
            </a:r>
            <a:endParaRPr lang="nl-NL" sz="8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70" name="Right Brace 69"/>
          <p:cNvSpPr/>
          <p:nvPr/>
        </p:nvSpPr>
        <p:spPr>
          <a:xfrm rot="5400000">
            <a:off x="1080947" y="9246391"/>
            <a:ext cx="120339" cy="227004"/>
          </a:xfrm>
          <a:prstGeom prst="rightBrac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1018217" y="9376318"/>
            <a:ext cx="89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  <a:latin typeface="+mj-lt"/>
              </a:rPr>
              <a:t>Incident energy</a:t>
            </a:r>
            <a:endParaRPr lang="nl-NL" sz="800" b="1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578332" y="9225904"/>
            <a:ext cx="196062" cy="124202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578332" y="9271875"/>
            <a:ext cx="16160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  <a:latin typeface="+mj-lt"/>
              </a:rPr>
              <a:t>Energy leaving from surface</a:t>
            </a:r>
            <a:endParaRPr lang="nl-NL" sz="8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26890" y="6542093"/>
            <a:ext cx="713747" cy="1097643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2128057" y="6526054"/>
            <a:ext cx="10624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+mj-lt"/>
              </a:rPr>
              <a:t>Catalyst at 1200 K</a:t>
            </a:r>
            <a:endParaRPr lang="nl-NL" sz="900" b="1" dirty="0">
              <a:latin typeface="+mj-lt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977906" y="6605640"/>
            <a:ext cx="188918" cy="1882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517972" y="6693346"/>
            <a:ext cx="27820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51501" y="6542093"/>
            <a:ext cx="895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00B050"/>
                </a:solidFill>
                <a:latin typeface="+mj-lt"/>
              </a:rPr>
              <a:t>Gas Domain</a:t>
            </a:r>
            <a:endParaRPr lang="nl-NL" sz="900" b="1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387149" y="7284200"/>
            <a:ext cx="387463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45329" y="7085732"/>
            <a:ext cx="895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0070C0"/>
                </a:solidFill>
                <a:latin typeface="+mj-lt"/>
              </a:rPr>
              <a:t>UHV Domain</a:t>
            </a:r>
            <a:endParaRPr lang="nl-NL" sz="9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71290" y="2784069"/>
            <a:ext cx="494605" cy="8019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6272"/>
          <a:stretch/>
        </p:blipFill>
        <p:spPr>
          <a:xfrm>
            <a:off x="4798464" y="2536436"/>
            <a:ext cx="1586170" cy="15021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37667" y="3652097"/>
            <a:ext cx="227948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 smtClean="0"/>
              <a:t>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Microsoft Office PowerPoint</Application>
  <PresentationFormat>A4 Paper (210x297 mm)</PresentationFormat>
  <Paragraphs>100</Paragraphs>
  <Slides>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 Math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2020-09-17T07:12:16Z</dcterms:modified>
</cp:coreProperties>
</file>