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9AF5"/>
    <a:srgbClr val="0079C1"/>
    <a:srgbClr val="DEEBF8"/>
    <a:srgbClr val="CADDF8"/>
    <a:srgbClr val="D9F8F4"/>
    <a:srgbClr val="D0F8F7"/>
    <a:srgbClr val="AEE6F8"/>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160" d="100"/>
          <a:sy n="160" d="100"/>
        </p:scale>
        <p:origin x="1584" y="114"/>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9/18/2020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9/18/2020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9/18/2020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9/18/2020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9/18/2020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25030870-A461-42FD-BB20-85AEF45835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6282" y="1866729"/>
            <a:ext cx="2596894" cy="2797721"/>
          </a:xfrm>
          <a:prstGeom prst="rect">
            <a:avLst/>
          </a:prstGeom>
        </p:spPr>
      </p:pic>
      <p:pic>
        <p:nvPicPr>
          <p:cNvPr id="18" name="Picture 17" descr="A close up of a map&#10;&#10;Description automatically generated">
            <a:extLst>
              <a:ext uri="{FF2B5EF4-FFF2-40B4-BE49-F238E27FC236}">
                <a16:creationId xmlns:a16="http://schemas.microsoft.com/office/drawing/2014/main" id="{FBCC4AFF-1835-4D2B-AE53-4306E5B0AC0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545" t="14448" r="10001" b="9637"/>
          <a:stretch/>
        </p:blipFill>
        <p:spPr>
          <a:xfrm>
            <a:off x="5048804" y="5041599"/>
            <a:ext cx="1686621" cy="1704206"/>
          </a:xfrm>
          <a:prstGeom prst="rect">
            <a:avLst/>
          </a:prstGeom>
        </p:spPr>
      </p:pic>
      <p:pic>
        <p:nvPicPr>
          <p:cNvPr id="16" name="Picture 15" descr="A close up of a map&#10;&#10;Description automatically generated">
            <a:extLst>
              <a:ext uri="{FF2B5EF4-FFF2-40B4-BE49-F238E27FC236}">
                <a16:creationId xmlns:a16="http://schemas.microsoft.com/office/drawing/2014/main" id="{D6C15AEB-7D60-486B-A26D-E66CBB8970D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0405" t="15371" r="11954" b="9140"/>
          <a:stretch/>
        </p:blipFill>
        <p:spPr>
          <a:xfrm>
            <a:off x="3645444" y="5057317"/>
            <a:ext cx="1512464" cy="1672770"/>
          </a:xfrm>
          <a:prstGeom prst="rect">
            <a:avLst/>
          </a:prstGeom>
        </p:spPr>
      </p:pic>
      <p:pic>
        <p:nvPicPr>
          <p:cNvPr id="9" name="Picture 8">
            <a:extLst>
              <a:ext uri="{FF2B5EF4-FFF2-40B4-BE49-F238E27FC236}">
                <a16:creationId xmlns:a16="http://schemas.microsoft.com/office/drawing/2014/main" id="{B411BCDC-6AAF-41E5-AEB9-0F5DDBF4B007}"/>
              </a:ext>
            </a:extLst>
          </p:cNvPr>
          <p:cNvPicPr>
            <a:picLocks noChangeAspect="1"/>
          </p:cNvPicPr>
          <p:nvPr/>
        </p:nvPicPr>
        <p:blipFill>
          <a:blip r:embed="rId6"/>
          <a:stretch>
            <a:fillRect/>
          </a:stretch>
        </p:blipFill>
        <p:spPr>
          <a:xfrm>
            <a:off x="511984" y="3630153"/>
            <a:ext cx="2649736" cy="1255347"/>
          </a:xfrm>
          <a:prstGeom prst="rect">
            <a:avLst/>
          </a:prstGeom>
        </p:spPr>
      </p:pic>
      <p:sp>
        <p:nvSpPr>
          <p:cNvPr id="3075" name="TextBox 6"/>
          <p:cNvSpPr txBox="1">
            <a:spLocks noChangeArrowheads="1"/>
          </p:cNvSpPr>
          <p:nvPr/>
        </p:nvSpPr>
        <p:spPr bwMode="auto">
          <a:xfrm>
            <a:off x="488218" y="1466507"/>
            <a:ext cx="2748690" cy="2327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a:t>
            </a:r>
            <a:r>
              <a:rPr lang="en-US" altLang="en-US" sz="1000" dirty="0" err="1">
                <a:latin typeface="Calibri" panose="020F0502020204030204" pitchFamily="34" charset="0"/>
                <a:ea typeface="Cambria" charset="0"/>
                <a:cs typeface="Arial" panose="020B0604020202020204" pitchFamily="34" charset="0"/>
              </a:rPr>
              <a:t>Kejako</a:t>
            </a:r>
            <a:r>
              <a:rPr lang="en-US" altLang="en-US" sz="1000" dirty="0">
                <a:latin typeface="Calibri" panose="020F0502020204030204" pitchFamily="34" charset="0"/>
                <a:ea typeface="Cambria" charset="0"/>
                <a:cs typeface="Arial" panose="020B0604020202020204" pitchFamily="34" charset="0"/>
              </a:rPr>
              <a:t> SA develops an </a:t>
            </a:r>
            <a:r>
              <a:rPr lang="en-US" altLang="en-US" sz="1000">
                <a:latin typeface="Calibri" panose="020F0502020204030204" pitchFamily="34" charset="0"/>
                <a:ea typeface="Cambria" charset="0"/>
                <a:cs typeface="Arial" panose="020B0604020202020204" pitchFamily="34" charset="0"/>
              </a:rPr>
              <a:t>innovative femtosecond-laser-based </a:t>
            </a:r>
            <a:r>
              <a:rPr lang="en-US" altLang="en-US" sz="1000" dirty="0">
                <a:latin typeface="Calibri" panose="020F0502020204030204" pitchFamily="34" charset="0"/>
                <a:ea typeface="Cambria" charset="0"/>
                <a:cs typeface="Arial" panose="020B0604020202020204" pitchFamily="34" charset="0"/>
              </a:rPr>
              <a:t>solution for presbyopia. Femtosecond (10</a:t>
            </a:r>
            <a:r>
              <a:rPr lang="en-US" altLang="en-US" sz="1000" baseline="30000" dirty="0">
                <a:latin typeface="Calibri" panose="020F0502020204030204" pitchFamily="34" charset="0"/>
                <a:ea typeface="+mn-ea"/>
                <a:cs typeface="Arial" panose="020B0604020202020204" pitchFamily="34" charset="0"/>
              </a:rPr>
              <a:t>-15</a:t>
            </a:r>
            <a:r>
              <a:rPr lang="en-US" altLang="en-US" sz="1000" dirty="0">
                <a:latin typeface="Calibri" panose="020F0502020204030204" pitchFamily="34" charset="0"/>
                <a:ea typeface="Cambria" charset="0"/>
                <a:cs typeface="Arial" panose="020B0604020202020204" pitchFamily="34" charset="0"/>
              </a:rPr>
              <a:t>s) lasers uses ultra-short pulses to interact with tissues and produce a wide range of effects, depending, for example, on interaction time and energy density</a:t>
            </a:r>
            <a:r>
              <a:rPr lang="en-US" sz="1000" baseline="30000" dirty="0">
                <a:latin typeface="Calibri" panose="020F0502020204030204" pitchFamily="34" charset="0"/>
                <a:ea typeface="+mn-ea"/>
                <a:cs typeface="Arial" panose="020B0604020202020204" pitchFamily="34" charset="0"/>
              </a:rPr>
              <a:t>1</a:t>
            </a:r>
            <a:r>
              <a:rPr lang="en-US" altLang="en-US" sz="1000" dirty="0">
                <a:latin typeface="Calibri" panose="020F0502020204030204" pitchFamily="34" charset="0"/>
                <a:ea typeface="Cambria" charset="0"/>
                <a:cs typeface="Arial" panose="020B0604020202020204" pitchFamily="34" charset="0"/>
              </a:rPr>
              <a:t>. For its ex-vivo testing, </a:t>
            </a:r>
            <a:r>
              <a:rPr lang="en-US" altLang="en-US" sz="1000" dirty="0" err="1">
                <a:latin typeface="Calibri" panose="020F0502020204030204" pitchFamily="34" charset="0"/>
                <a:ea typeface="Cambria" charset="0"/>
                <a:cs typeface="Arial" panose="020B0604020202020204" pitchFamily="34" charset="0"/>
              </a:rPr>
              <a:t>Kejako</a:t>
            </a:r>
            <a:r>
              <a:rPr lang="en-US" altLang="en-US" sz="1000" dirty="0">
                <a:latin typeface="Calibri" panose="020F0502020204030204" pitchFamily="34" charset="0"/>
                <a:ea typeface="Cambria" charset="0"/>
                <a:cs typeface="Arial" panose="020B0604020202020204" pitchFamily="34" charset="0"/>
              </a:rPr>
              <a:t> has developed an enclosure </a:t>
            </a:r>
            <a:r>
              <a:rPr lang="en-US" altLang="en-US" sz="1000" i="1" dirty="0">
                <a:latin typeface="Calibri" panose="020F0502020204030204" pitchFamily="34" charset="0"/>
                <a:ea typeface="Cambria" charset="0"/>
                <a:cs typeface="Arial" panose="020B0604020202020204" pitchFamily="34" charset="0"/>
              </a:rPr>
              <a:t>(fig. 2) </a:t>
            </a:r>
            <a:r>
              <a:rPr lang="en-US" altLang="en-US" sz="1000" dirty="0">
                <a:latin typeface="Calibri" panose="020F0502020204030204" pitchFamily="34" charset="0"/>
                <a:ea typeface="Cambria" charset="0"/>
                <a:cs typeface="Arial" panose="020B0604020202020204" pitchFamily="34" charset="0"/>
              </a:rPr>
              <a:t>to test various laser parameters on ex vivo pig lenses and understand the laser tissue interaction.</a:t>
            </a:r>
          </a:p>
          <a:p>
            <a:pPr algn="just" eaLnBrk="1" hangingPunct="1">
              <a:spcBef>
                <a:spcPct val="0"/>
              </a:spcBef>
              <a:buFontTx/>
              <a:buNone/>
              <a:defRPr/>
            </a:pPr>
            <a:br>
              <a:rPr lang="en-US" altLang="en-US" sz="1000" dirty="0">
                <a:latin typeface="Calibri" panose="020F0502020204030204" pitchFamily="34" charset="0"/>
                <a:ea typeface="Cambria" charset="0"/>
                <a:cs typeface="Arial" panose="020B0604020202020204" pitchFamily="34" charset="0"/>
              </a:rPr>
            </a:br>
            <a:r>
              <a:rPr lang="en-US" altLang="en-US" sz="1000" dirty="0">
                <a:latin typeface="Calibri" panose="020F0502020204030204" pitchFamily="34" charset="0"/>
                <a:ea typeface="Cambria" charset="0"/>
                <a:cs typeface="Arial" panose="020B0604020202020204" pitchFamily="34" charset="0"/>
              </a:rPr>
              <a:t>First experimental results have showed that </a:t>
            </a:r>
            <a:r>
              <a:rPr lang="en-US" altLang="en-US" sz="1000" b="1" dirty="0">
                <a:latin typeface="Calibri" panose="020F0502020204030204" pitchFamily="34" charset="0"/>
                <a:ea typeface="Cambria" charset="0"/>
                <a:cs typeface="Arial" panose="020B0604020202020204" pitchFamily="34" charset="0"/>
              </a:rPr>
              <a:t>the lens is not responding homogeneously to laser pulse </a:t>
            </a:r>
            <a:r>
              <a:rPr lang="en-US" altLang="en-US" sz="1000" i="1" dirty="0">
                <a:latin typeface="Calibri" panose="020F0502020204030204" pitchFamily="34" charset="0"/>
                <a:ea typeface="Cambria" charset="0"/>
                <a:cs typeface="Arial" panose="020B0604020202020204" pitchFamily="34" charset="0"/>
              </a:rPr>
              <a:t>(fig. 1) </a:t>
            </a:r>
            <a:r>
              <a:rPr lang="en-US" altLang="en-US" sz="1000" dirty="0">
                <a:latin typeface="Calibri" panose="020F0502020204030204" pitchFamily="34" charset="0"/>
                <a:ea typeface="Cambria" charset="0"/>
                <a:cs typeface="Arial" panose="020B0604020202020204" pitchFamily="34" charset="0"/>
              </a:rPr>
              <a:t>that’s why we use simulation to understand how the laser beam shape is affected by focusing through different lens areas.</a:t>
            </a:r>
          </a:p>
        </p:txBody>
      </p:sp>
      <p:sp>
        <p:nvSpPr>
          <p:cNvPr id="3076" name="TextBox 7"/>
          <p:cNvSpPr txBox="1">
            <a:spLocks noChangeArrowheads="1"/>
          </p:cNvSpPr>
          <p:nvPr/>
        </p:nvSpPr>
        <p:spPr bwMode="auto">
          <a:xfrm>
            <a:off x="506213" y="5209945"/>
            <a:ext cx="2901818" cy="109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COMPUTATIONAL METHODS</a:t>
            </a:r>
            <a:r>
              <a:rPr lang="en-US" altLang="en-US" sz="1000" dirty="0">
                <a:latin typeface="Calibri" panose="020F0502020204030204" pitchFamily="34" charset="0"/>
                <a:cs typeface="Arial" panose="020B0604020202020204" pitchFamily="34" charset="0"/>
              </a:rPr>
              <a:t>: Using the geometric optic module, the laser beam is considered as perfectly sharp and focused ray emission in the air, and the lens is modelled with a simplified gradient of refractive index </a:t>
            </a:r>
            <a:r>
              <a:rPr lang="en-US" altLang="en-US" sz="1000" i="1" dirty="0">
                <a:latin typeface="Calibri" panose="020F0502020204030204" pitchFamily="34" charset="0"/>
                <a:cs typeface="Arial" panose="020B0604020202020204" pitchFamily="34" charset="0"/>
              </a:rPr>
              <a:t>(fig. 3). </a:t>
            </a:r>
            <a:r>
              <a:rPr lang="en-US" altLang="en-US" sz="1000" dirty="0">
                <a:latin typeface="Calibri" panose="020F0502020204030204" pitchFamily="34" charset="0"/>
                <a:cs typeface="Arial" panose="020B0604020202020204" pitchFamily="34" charset="0"/>
              </a:rPr>
              <a:t>No absorption or diffraction of the tissue is considered</a:t>
            </a: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p:txBody>
      </p:sp>
      <p:sp>
        <p:nvSpPr>
          <p:cNvPr id="3082" name="TextBox 15"/>
          <p:cNvSpPr txBox="1">
            <a:spLocks noChangeArrowheads="1"/>
          </p:cNvSpPr>
          <p:nvPr/>
        </p:nvSpPr>
        <p:spPr bwMode="auto">
          <a:xfrm>
            <a:off x="3619500" y="1524000"/>
            <a:ext cx="2802930" cy="480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a:t>
            </a:r>
            <a:r>
              <a:rPr lang="en-US" altLang="en-US" sz="1000" i="1" dirty="0">
                <a:latin typeface="Calibri" panose="020F0502020204030204" pitchFamily="34" charset="0"/>
                <a:cs typeface="Arial" panose="020B0604020202020204" pitchFamily="34" charset="0"/>
              </a:rPr>
              <a:t>Fig.4</a:t>
            </a:r>
            <a:r>
              <a:rPr lang="en-US" altLang="en-US" sz="1000" dirty="0">
                <a:latin typeface="Calibri" panose="020F0502020204030204" pitchFamily="34" charset="0"/>
                <a:cs typeface="Arial" panose="020B0604020202020204" pitchFamily="34" charset="0"/>
              </a:rPr>
              <a:t> displays the cross-sectional area of laser spot shapes for different target in the lens (</a:t>
            </a:r>
            <a:r>
              <a:rPr lang="en-US" altLang="en-US" sz="1000" dirty="0" err="1">
                <a:latin typeface="Calibri" panose="020F0502020204030204" pitchFamily="34" charset="0"/>
                <a:cs typeface="Arial" panose="020B0604020202020204" pitchFamily="34" charset="0"/>
              </a:rPr>
              <a:t>Zc</a:t>
            </a:r>
            <a:r>
              <a:rPr lang="en-US" altLang="en-US" sz="1000" dirty="0">
                <a:latin typeface="Calibri" panose="020F0502020204030204" pitchFamily="34" charset="0"/>
                <a:cs typeface="Arial" panose="020B0604020202020204" pitchFamily="34" charset="0"/>
              </a:rPr>
              <a:t>, </a:t>
            </a:r>
            <a:r>
              <a:rPr lang="en-US" altLang="en-US" sz="1000" dirty="0" err="1">
                <a:latin typeface="Calibri" panose="020F0502020204030204" pitchFamily="34" charset="0"/>
                <a:cs typeface="Arial" panose="020B0604020202020204" pitchFamily="34" charset="0"/>
              </a:rPr>
              <a:t>Xc</a:t>
            </a:r>
            <a:r>
              <a:rPr lang="en-US" altLang="en-US" sz="1000" dirty="0">
                <a:latin typeface="Calibri" panose="020F0502020204030204" pitchFamily="34" charset="0"/>
                <a:cs typeface="Arial" panose="020B0604020202020204" pitchFamily="34" charset="0"/>
              </a:rPr>
              <a:t>)</a:t>
            </a:r>
          </a:p>
        </p:txBody>
      </p:sp>
      <p:sp>
        <p:nvSpPr>
          <p:cNvPr id="3110" name="TextBox 22"/>
          <p:cNvSpPr txBox="1">
            <a:spLocks noChangeArrowheads="1"/>
          </p:cNvSpPr>
          <p:nvPr/>
        </p:nvSpPr>
        <p:spPr bwMode="auto">
          <a:xfrm>
            <a:off x="3615368" y="6982488"/>
            <a:ext cx="2833357" cy="2019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The </a:t>
            </a:r>
            <a:r>
              <a:rPr lang="en-US" altLang="en-US" sz="1000" b="1" dirty="0">
                <a:latin typeface="Calibri" panose="020F0502020204030204" pitchFamily="34" charset="0"/>
                <a:cs typeface="Arial" panose="020B0604020202020204" pitchFamily="34" charset="0"/>
              </a:rPr>
              <a:t>laser shape is strongly affected by  the location</a:t>
            </a:r>
            <a:r>
              <a:rPr lang="en-US" altLang="en-US" sz="1000" dirty="0">
                <a:latin typeface="Calibri" panose="020F0502020204030204" pitchFamily="34" charset="0"/>
                <a:cs typeface="Arial" panose="020B0604020202020204" pitchFamily="34" charset="0"/>
              </a:rPr>
              <a:t> targeted in the lens. This is only the result of the refraction of the lens shape in this simplified model as it’s not taking into account the fiber orientation, the diffraction or the absorption of the lens. The </a:t>
            </a:r>
            <a:r>
              <a:rPr lang="en-US" altLang="en-US" sz="1000" b="1" dirty="0">
                <a:latin typeface="Calibri" panose="020F0502020204030204" pitchFamily="34" charset="0"/>
                <a:cs typeface="Arial" panose="020B0604020202020204" pitchFamily="34" charset="0"/>
              </a:rPr>
              <a:t>central and anterior part of the lens receive a concentrated amount of energy 600 times higher than the periphery</a:t>
            </a:r>
            <a:r>
              <a:rPr lang="en-US" altLang="en-US" sz="1000" dirty="0">
                <a:latin typeface="Calibri" panose="020F0502020204030204" pitchFamily="34" charset="0"/>
                <a:cs typeface="Arial" panose="020B0604020202020204" pitchFamily="34" charset="0"/>
              </a:rPr>
              <a:t>, explaining the difference of the lens response observed in the experiment. This highlight the need to take into account the lens shape in the development of a laser surgery such as FLACS* and of a specific optical system to achieve a controlled and homogeneous treatment.</a:t>
            </a:r>
          </a:p>
        </p:txBody>
      </p:sp>
      <p:sp>
        <p:nvSpPr>
          <p:cNvPr id="24" name="TextBox 23"/>
          <p:cNvSpPr txBox="1"/>
          <p:nvPr/>
        </p:nvSpPr>
        <p:spPr>
          <a:xfrm>
            <a:off x="3645443" y="9123257"/>
            <a:ext cx="2896557" cy="388566"/>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fr-FR" sz="700" dirty="0">
                <a:latin typeface="+mj-lt"/>
              </a:rPr>
              <a:t>M. </a:t>
            </a:r>
            <a:r>
              <a:rPr lang="fr-FR" sz="700" dirty="0" err="1">
                <a:latin typeface="+mj-lt"/>
              </a:rPr>
              <a:t>H.Niemz</a:t>
            </a:r>
            <a:r>
              <a:rPr lang="fr-FR" sz="700" i="1" dirty="0">
                <a:latin typeface="+mj-lt"/>
              </a:rPr>
              <a:t>, Laser Tissus Interactions, Fundamentals and Applications</a:t>
            </a:r>
            <a:r>
              <a:rPr lang="fr-FR" sz="700" dirty="0">
                <a:latin typeface="+mj-lt"/>
              </a:rPr>
              <a:t>. Springer, 2007.</a:t>
            </a:r>
            <a:endParaRPr lang="en-US" sz="100" dirty="0">
              <a:latin typeface="+mj-lt"/>
              <a:ea typeface="+mn-ea"/>
              <a:cs typeface="Arial" panose="020B0604020202020204" pitchFamily="34" charset="0"/>
            </a:endParaRPr>
          </a:p>
        </p:txBody>
      </p:sp>
      <p:sp>
        <p:nvSpPr>
          <p:cNvPr id="25" name="TextBox 3"/>
          <p:cNvSpPr txBox="1">
            <a:spLocks noChangeArrowheads="1"/>
          </p:cNvSpPr>
          <p:nvPr/>
        </p:nvSpPr>
        <p:spPr bwMode="auto">
          <a:xfrm>
            <a:off x="393071" y="297482"/>
            <a:ext cx="6071857" cy="947501"/>
          </a:xfrm>
          <a:prstGeom prst="rect">
            <a:avLst/>
          </a:prstGeom>
          <a:noFill/>
          <a:ln w="9525">
            <a:noFill/>
            <a:miter lim="800000"/>
            <a:headEnd/>
            <a:tailEnd/>
          </a:ln>
        </p:spPr>
        <p:txBody>
          <a:bodyPr lIns="19047" tIns="9524" rIns="19047" bIns="9524" anchor="ctr" anchorCtr="0">
            <a:spAutoFit/>
          </a:bodyPr>
          <a:lstStyle/>
          <a:p>
            <a:pPr algn="ctr" defTabSz="913916" eaLnBrk="1" hangingPunct="1">
              <a:lnSpc>
                <a:spcPct val="150000"/>
              </a:lnSpc>
              <a:defRPr/>
            </a:pPr>
            <a:r>
              <a:rPr lang="en-US" sz="1800" b="1" dirty="0">
                <a:effectLst/>
                <a:latin typeface="Calibri Light" panose="020F0302020204030204" pitchFamily="34" charset="0"/>
                <a:ea typeface="Calibri" panose="020F0502020204030204" pitchFamily="34" charset="0"/>
              </a:rPr>
              <a:t>Crystalline Lens aberration during Laser Surgery</a:t>
            </a:r>
          </a:p>
          <a:p>
            <a:pPr algn="ctr" defTabSz="913916" eaLnBrk="1" hangingPunct="1">
              <a:lnSpc>
                <a:spcPct val="150000"/>
              </a:lnSpc>
              <a:defRPr/>
            </a:pPr>
            <a:r>
              <a:rPr lang="en-US" sz="833" dirty="0">
                <a:latin typeface="Calibri" panose="020F0502020204030204" pitchFamily="34" charset="0"/>
                <a:ea typeface="+mn-ea"/>
                <a:cs typeface="Arial" panose="020B0604020202020204" pitchFamily="34" charset="0"/>
              </a:rPr>
              <a:t>J. Minardi</a:t>
            </a:r>
            <a:r>
              <a:rPr lang="en-US" sz="833" baseline="30000" dirty="0">
                <a:latin typeface="Calibri" panose="020F0502020204030204" pitchFamily="34" charset="0"/>
                <a:ea typeface="+mn-ea"/>
                <a:cs typeface="Arial" panose="020B0604020202020204" pitchFamily="34" charset="0"/>
              </a:rPr>
              <a:t>1</a:t>
            </a:r>
            <a:r>
              <a:rPr lang="en-US" sz="833" dirty="0">
                <a:latin typeface="Calibri" panose="020F0502020204030204" pitchFamily="34" charset="0"/>
                <a:ea typeface="+mn-ea"/>
                <a:cs typeface="Arial" panose="020B0604020202020204" pitchFamily="34" charset="0"/>
              </a:rPr>
              <a:t>, </a:t>
            </a:r>
            <a:r>
              <a:rPr lang="en-US" sz="833" dirty="0">
                <a:latin typeface="Calibri" panose="020F0502020204030204" pitchFamily="34" charset="0"/>
                <a:cs typeface="Arial" panose="020B0604020202020204" pitchFamily="34" charset="0"/>
              </a:rPr>
              <a:t>A. Maurer</a:t>
            </a:r>
            <a:r>
              <a:rPr lang="en-US" sz="833" baseline="30000" dirty="0">
                <a:latin typeface="Calibri" panose="020F0502020204030204" pitchFamily="34" charset="0"/>
                <a:ea typeface="+mn-ea"/>
                <a:cs typeface="Arial" panose="020B0604020202020204" pitchFamily="34" charset="0"/>
              </a:rPr>
              <a:t>2</a:t>
            </a:r>
            <a:r>
              <a:rPr lang="en-US" sz="833" dirty="0">
                <a:latin typeface="Calibri" panose="020F0502020204030204" pitchFamily="34" charset="0"/>
                <a:ea typeface="+mn-ea"/>
                <a:cs typeface="Arial" panose="020B0604020202020204" pitchFamily="34" charset="0"/>
              </a:rPr>
              <a:t>, R. Rozsnyo</a:t>
            </a:r>
            <a:r>
              <a:rPr lang="en-US" sz="833" baseline="30000" dirty="0">
                <a:latin typeface="Calibri" panose="020F0502020204030204" pitchFamily="34" charset="0"/>
                <a:ea typeface="+mn-ea"/>
                <a:cs typeface="Arial" panose="020B0604020202020204" pitchFamily="34" charset="0"/>
              </a:rPr>
              <a:t>1</a:t>
            </a:r>
            <a:r>
              <a:rPr lang="en-US" sz="833" dirty="0">
                <a:latin typeface="Calibri" panose="020F0502020204030204" pitchFamily="34" charset="0"/>
                <a:ea typeface="+mn-ea"/>
                <a:cs typeface="Arial" panose="020B0604020202020204" pitchFamily="34" charset="0"/>
              </a:rPr>
              <a:t>, R. Boulandet</a:t>
            </a:r>
            <a:r>
              <a:rPr lang="en-US" sz="833" baseline="30000" dirty="0">
                <a:latin typeface="Calibri" panose="020F0502020204030204" pitchFamily="34" charset="0"/>
                <a:ea typeface="+mn-ea"/>
                <a:cs typeface="Arial" panose="020B0604020202020204" pitchFamily="34" charset="0"/>
              </a:rPr>
              <a:t>1</a:t>
            </a:r>
            <a:r>
              <a:rPr lang="en-US" sz="833" dirty="0">
                <a:latin typeface="Calibri" panose="020F0502020204030204" pitchFamily="34" charset="0"/>
                <a:ea typeface="+mn-ea"/>
                <a:cs typeface="Arial" panose="020B0604020202020204" pitchFamily="34" charset="0"/>
              </a:rPr>
              <a:t>, D. Enfrun</a:t>
            </a:r>
            <a:r>
              <a:rPr lang="en-US" sz="833" baseline="30000" dirty="0">
                <a:latin typeface="Calibri" panose="020F0502020204030204" pitchFamily="34" charset="0"/>
                <a:ea typeface="+mn-ea"/>
                <a:cs typeface="Arial" panose="020B0604020202020204" pitchFamily="34" charset="0"/>
              </a:rPr>
              <a:t>2</a:t>
            </a:r>
          </a:p>
          <a:p>
            <a:pPr algn="ctr" defTabSz="913916" eaLnBrk="1" hangingPunct="1">
              <a:lnSpc>
                <a:spcPct val="150000"/>
              </a:lnSpc>
              <a:defRPr/>
            </a:pPr>
            <a:r>
              <a:rPr lang="en-US" sz="833" dirty="0">
                <a:latin typeface="Calibri" panose="020F0502020204030204" pitchFamily="34" charset="0"/>
                <a:ea typeface="+mn-ea"/>
                <a:cs typeface="Arial" panose="020B0604020202020204" pitchFamily="34" charset="0"/>
              </a:rPr>
              <a:t>1. </a:t>
            </a:r>
            <a:r>
              <a:rPr lang="en-US" sz="833" dirty="0">
                <a:latin typeface="Calibri" panose="020F0502020204030204" pitchFamily="34" charset="0"/>
                <a:cs typeface="Arial" panose="020B0604020202020204" pitchFamily="34" charset="0"/>
              </a:rPr>
              <a:t>HEPIA, </a:t>
            </a:r>
            <a:r>
              <a:rPr lang="en-US" sz="833" dirty="0">
                <a:latin typeface="Calibri" panose="020F0502020204030204" pitchFamily="34" charset="0"/>
                <a:ea typeface="+mn-ea"/>
                <a:cs typeface="Arial" panose="020B0604020202020204" pitchFamily="34" charset="0"/>
              </a:rPr>
              <a:t>HES-SO, Geneva, GE, Switzerland </a:t>
            </a:r>
          </a:p>
          <a:p>
            <a:pPr marL="190455" indent="-190455" algn="ctr" defTabSz="913916" eaLnBrk="1" hangingPunct="1">
              <a:defRPr/>
            </a:pPr>
            <a:r>
              <a:rPr lang="en-US" sz="833" dirty="0">
                <a:latin typeface="Calibri" panose="020F0502020204030204" pitchFamily="34" charset="0"/>
                <a:ea typeface="+mn-ea"/>
                <a:cs typeface="Arial" panose="020B0604020202020204" pitchFamily="34" charset="0"/>
              </a:rPr>
              <a:t>2. </a:t>
            </a:r>
            <a:r>
              <a:rPr lang="en-US" sz="833" dirty="0">
                <a:latin typeface="Calibri" panose="020F0502020204030204" pitchFamily="34" charset="0"/>
                <a:cs typeface="Arial" panose="020B0604020202020204" pitchFamily="34" charset="0"/>
              </a:rPr>
              <a:t>R&amp;D, </a:t>
            </a:r>
            <a:r>
              <a:rPr lang="en-US" sz="833" dirty="0" err="1">
                <a:latin typeface="Calibri" panose="020F0502020204030204" pitchFamily="34" charset="0"/>
                <a:cs typeface="Arial" panose="020B0604020202020204" pitchFamily="34" charset="0"/>
              </a:rPr>
              <a:t>Kejako</a:t>
            </a:r>
            <a:r>
              <a:rPr lang="en-US" sz="833" dirty="0">
                <a:latin typeface="Calibri" panose="020F0502020204030204" pitchFamily="34" charset="0"/>
                <a:cs typeface="Arial" panose="020B0604020202020204" pitchFamily="34" charset="0"/>
              </a:rPr>
              <a:t> SA, Geneva, GE, Switzerland</a:t>
            </a:r>
            <a:endParaRPr lang="en-US" sz="833" dirty="0">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sp>
        <p:nvSpPr>
          <p:cNvPr id="4143" name="TextBox 33"/>
          <p:cNvSpPr txBox="1">
            <a:spLocks noChangeArrowheads="1"/>
          </p:cNvSpPr>
          <p:nvPr/>
        </p:nvSpPr>
        <p:spPr bwMode="auto">
          <a:xfrm>
            <a:off x="393071" y="7404739"/>
            <a:ext cx="2996235"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2</a:t>
            </a:r>
            <a:r>
              <a:rPr lang="en-US" altLang="en-US" sz="750" dirty="0">
                <a:cs typeface="Arial" panose="020B0604020202020204" pitchFamily="34" charset="0"/>
              </a:rPr>
              <a:t>. Experimental set up. The lens is contained in a close water filled </a:t>
            </a:r>
          </a:p>
          <a:p>
            <a:pPr algn="ctr" eaLnBrk="1" hangingPunct="1">
              <a:spcBef>
                <a:spcPct val="0"/>
              </a:spcBef>
              <a:buFontTx/>
              <a:buNone/>
            </a:pPr>
            <a:r>
              <a:rPr lang="en-US" altLang="en-US" sz="750" dirty="0">
                <a:cs typeface="Arial" panose="020B0604020202020204" pitchFamily="34" charset="0"/>
              </a:rPr>
              <a:t>transparent enclosure, and the laser is swept through an f-theta lens</a:t>
            </a:r>
          </a:p>
          <a:p>
            <a:pPr algn="ctr" eaLnBrk="1" hangingPunct="1">
              <a:spcBef>
                <a:spcPct val="0"/>
              </a:spcBef>
              <a:buFontTx/>
              <a:buNone/>
            </a:pPr>
            <a:endParaRPr lang="en-US" altLang="en-US" sz="750" dirty="0">
              <a:cs typeface="Arial" panose="020B0604020202020204" pitchFamily="34" charset="0"/>
            </a:endParaRPr>
          </a:p>
        </p:txBody>
      </p:sp>
      <p:sp>
        <p:nvSpPr>
          <p:cNvPr id="7" name="TextBox 33">
            <a:extLst>
              <a:ext uri="{FF2B5EF4-FFF2-40B4-BE49-F238E27FC236}">
                <a16:creationId xmlns:a16="http://schemas.microsoft.com/office/drawing/2014/main" id="{799127B8-6C36-4EF0-BB90-C42961708F2E}"/>
              </a:ext>
            </a:extLst>
          </p:cNvPr>
          <p:cNvSpPr txBox="1">
            <a:spLocks noChangeArrowheads="1"/>
          </p:cNvSpPr>
          <p:nvPr/>
        </p:nvSpPr>
        <p:spPr bwMode="auto">
          <a:xfrm>
            <a:off x="393071" y="9269870"/>
            <a:ext cx="2996236"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The setup modelled in COMSOL (a) with the gradient of refractive index (b)</a:t>
            </a:r>
          </a:p>
          <a:p>
            <a:pPr algn="ctr" eaLnBrk="1" hangingPunct="1">
              <a:spcBef>
                <a:spcPct val="0"/>
              </a:spcBef>
              <a:buFontTx/>
              <a:buNone/>
            </a:pPr>
            <a:endParaRPr lang="en-US" altLang="en-US" sz="750" dirty="0">
              <a:cs typeface="Arial" panose="020B0604020202020204" pitchFamily="34" charset="0"/>
            </a:endParaRPr>
          </a:p>
        </p:txBody>
      </p:sp>
      <p:sp>
        <p:nvSpPr>
          <p:cNvPr id="8" name="TextBox 33">
            <a:extLst>
              <a:ext uri="{FF2B5EF4-FFF2-40B4-BE49-F238E27FC236}">
                <a16:creationId xmlns:a16="http://schemas.microsoft.com/office/drawing/2014/main" id="{C14E05EB-0296-4BE1-86D9-BA44254EB5DF}"/>
              </a:ext>
            </a:extLst>
          </p:cNvPr>
          <p:cNvSpPr txBox="1">
            <a:spLocks noChangeArrowheads="1"/>
          </p:cNvSpPr>
          <p:nvPr/>
        </p:nvSpPr>
        <p:spPr bwMode="auto">
          <a:xfrm>
            <a:off x="437110" y="4827011"/>
            <a:ext cx="2775448" cy="480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The lens is submitted to homogeneously spaced impact on different planes (a). The lens cross section response to the laser show non homogenous reaction (b)</a:t>
            </a:r>
          </a:p>
          <a:p>
            <a:pPr algn="ctr" eaLnBrk="1" hangingPunct="1">
              <a:spcBef>
                <a:spcPct val="0"/>
              </a:spcBef>
              <a:buFontTx/>
              <a:buNone/>
            </a:pPr>
            <a:endParaRPr lang="en-US" altLang="en-US" sz="750" dirty="0">
              <a:cs typeface="Arial" panose="020B0604020202020204" pitchFamily="34" charset="0"/>
            </a:endParaRPr>
          </a:p>
        </p:txBody>
      </p:sp>
      <p:pic>
        <p:nvPicPr>
          <p:cNvPr id="11" name="Picture 10">
            <a:extLst>
              <a:ext uri="{FF2B5EF4-FFF2-40B4-BE49-F238E27FC236}">
                <a16:creationId xmlns:a16="http://schemas.microsoft.com/office/drawing/2014/main" id="{EAAFA11F-0375-4A6C-8104-D1F30B94A6F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r="12770"/>
          <a:stretch>
            <a:fillRect/>
          </a:stretch>
        </p:blipFill>
        <p:spPr bwMode="auto">
          <a:xfrm>
            <a:off x="1807263" y="7659887"/>
            <a:ext cx="1695074" cy="1566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33">
            <a:extLst>
              <a:ext uri="{FF2B5EF4-FFF2-40B4-BE49-F238E27FC236}">
                <a16:creationId xmlns:a16="http://schemas.microsoft.com/office/drawing/2014/main" id="{A6CC9576-09A4-4249-B5A1-43C5DA57111F}"/>
              </a:ext>
            </a:extLst>
          </p:cNvPr>
          <p:cNvSpPr txBox="1">
            <a:spLocks noChangeArrowheads="1"/>
          </p:cNvSpPr>
          <p:nvPr/>
        </p:nvSpPr>
        <p:spPr bwMode="auto">
          <a:xfrm>
            <a:off x="3645443" y="4643176"/>
            <a:ext cx="2915857"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4</a:t>
            </a:r>
            <a:r>
              <a:rPr lang="en-US" altLang="en-US" sz="750" dirty="0">
                <a:cs typeface="Arial" panose="020B0604020202020204" pitchFamily="34" charset="0"/>
              </a:rPr>
              <a:t>. Aberration map in the lens created using the spot diagram</a:t>
            </a:r>
          </a:p>
          <a:p>
            <a:pPr algn="ctr" eaLnBrk="1" hangingPunct="1">
              <a:spcBef>
                <a:spcPct val="0"/>
              </a:spcBef>
              <a:buFontTx/>
              <a:buNone/>
            </a:pPr>
            <a:r>
              <a:rPr lang="en-US" altLang="en-US" sz="750" dirty="0">
                <a:cs typeface="Arial" panose="020B0604020202020204" pitchFamily="34" charset="0"/>
              </a:rPr>
              <a:t> map at the min RMS diameter location. Circles containing 50% and 87% </a:t>
            </a:r>
          </a:p>
          <a:p>
            <a:pPr algn="ctr" eaLnBrk="1" hangingPunct="1">
              <a:spcBef>
                <a:spcPct val="0"/>
              </a:spcBef>
              <a:buFontTx/>
              <a:buNone/>
            </a:pPr>
            <a:r>
              <a:rPr lang="en-US" altLang="en-US" sz="750" dirty="0">
                <a:cs typeface="Arial" panose="020B0604020202020204" pitchFamily="34" charset="0"/>
              </a:rPr>
              <a:t>of the energy are displayed.</a:t>
            </a:r>
          </a:p>
        </p:txBody>
      </p:sp>
      <p:sp>
        <p:nvSpPr>
          <p:cNvPr id="19" name="Rectangle 18">
            <a:extLst>
              <a:ext uri="{FF2B5EF4-FFF2-40B4-BE49-F238E27FC236}">
                <a16:creationId xmlns:a16="http://schemas.microsoft.com/office/drawing/2014/main" id="{5CA91D9C-80DB-45A6-93E4-EEB95782272A}"/>
              </a:ext>
            </a:extLst>
          </p:cNvPr>
          <p:cNvSpPr/>
          <p:nvPr/>
        </p:nvSpPr>
        <p:spPr>
          <a:xfrm>
            <a:off x="5601765" y="3150363"/>
            <a:ext cx="235744" cy="239301"/>
          </a:xfrm>
          <a:custGeom>
            <a:avLst/>
            <a:gdLst>
              <a:gd name="connsiteX0" fmla="*/ 0 w 914400"/>
              <a:gd name="connsiteY0" fmla="*/ 0 h 258159"/>
              <a:gd name="connsiteX1" fmla="*/ 914400 w 914400"/>
              <a:gd name="connsiteY1" fmla="*/ 0 h 258159"/>
              <a:gd name="connsiteX2" fmla="*/ 914400 w 914400"/>
              <a:gd name="connsiteY2" fmla="*/ 258159 h 258159"/>
              <a:gd name="connsiteX3" fmla="*/ 0 w 914400"/>
              <a:gd name="connsiteY3" fmla="*/ 258159 h 258159"/>
              <a:gd name="connsiteX4" fmla="*/ 0 w 914400"/>
              <a:gd name="connsiteY4" fmla="*/ 0 h 258159"/>
              <a:gd name="connsiteX0" fmla="*/ 0 w 914400"/>
              <a:gd name="connsiteY0" fmla="*/ 0 h 258159"/>
              <a:gd name="connsiteX1" fmla="*/ 504825 w 914400"/>
              <a:gd name="connsiteY1" fmla="*/ 40481 h 258159"/>
              <a:gd name="connsiteX2" fmla="*/ 914400 w 914400"/>
              <a:gd name="connsiteY2" fmla="*/ 258159 h 258159"/>
              <a:gd name="connsiteX3" fmla="*/ 0 w 914400"/>
              <a:gd name="connsiteY3" fmla="*/ 258159 h 258159"/>
              <a:gd name="connsiteX4" fmla="*/ 0 w 914400"/>
              <a:gd name="connsiteY4" fmla="*/ 0 h 258159"/>
              <a:gd name="connsiteX0" fmla="*/ 0 w 504825"/>
              <a:gd name="connsiteY0" fmla="*/ 0 h 258159"/>
              <a:gd name="connsiteX1" fmla="*/ 504825 w 504825"/>
              <a:gd name="connsiteY1" fmla="*/ 40481 h 258159"/>
              <a:gd name="connsiteX2" fmla="*/ 504825 w 504825"/>
              <a:gd name="connsiteY2" fmla="*/ 248634 h 258159"/>
              <a:gd name="connsiteX3" fmla="*/ 0 w 504825"/>
              <a:gd name="connsiteY3" fmla="*/ 258159 h 258159"/>
              <a:gd name="connsiteX4" fmla="*/ 0 w 504825"/>
              <a:gd name="connsiteY4" fmla="*/ 0 h 258159"/>
              <a:gd name="connsiteX0" fmla="*/ 269082 w 504825"/>
              <a:gd name="connsiteY0" fmla="*/ 0 h 224822"/>
              <a:gd name="connsiteX1" fmla="*/ 504825 w 504825"/>
              <a:gd name="connsiteY1" fmla="*/ 7144 h 224822"/>
              <a:gd name="connsiteX2" fmla="*/ 504825 w 504825"/>
              <a:gd name="connsiteY2" fmla="*/ 215297 h 224822"/>
              <a:gd name="connsiteX3" fmla="*/ 0 w 504825"/>
              <a:gd name="connsiteY3" fmla="*/ 224822 h 224822"/>
              <a:gd name="connsiteX4" fmla="*/ 269082 w 504825"/>
              <a:gd name="connsiteY4" fmla="*/ 0 h 224822"/>
              <a:gd name="connsiteX0" fmla="*/ 1 w 235744"/>
              <a:gd name="connsiteY0" fmla="*/ 0 h 220059"/>
              <a:gd name="connsiteX1" fmla="*/ 235744 w 235744"/>
              <a:gd name="connsiteY1" fmla="*/ 7144 h 220059"/>
              <a:gd name="connsiteX2" fmla="*/ 235744 w 235744"/>
              <a:gd name="connsiteY2" fmla="*/ 215297 h 220059"/>
              <a:gd name="connsiteX3" fmla="*/ 0 w 235744"/>
              <a:gd name="connsiteY3" fmla="*/ 220059 h 220059"/>
              <a:gd name="connsiteX4" fmla="*/ 1 w 235744"/>
              <a:gd name="connsiteY4" fmla="*/ 0 h 220059"/>
              <a:gd name="connsiteX0" fmla="*/ 1 w 240507"/>
              <a:gd name="connsiteY0" fmla="*/ 4762 h 224821"/>
              <a:gd name="connsiteX1" fmla="*/ 240507 w 240507"/>
              <a:gd name="connsiteY1" fmla="*/ 0 h 224821"/>
              <a:gd name="connsiteX2" fmla="*/ 235744 w 240507"/>
              <a:gd name="connsiteY2" fmla="*/ 220059 h 224821"/>
              <a:gd name="connsiteX3" fmla="*/ 0 w 240507"/>
              <a:gd name="connsiteY3" fmla="*/ 224821 h 224821"/>
              <a:gd name="connsiteX4" fmla="*/ 1 w 240507"/>
              <a:gd name="connsiteY4" fmla="*/ 4762 h 224821"/>
              <a:gd name="connsiteX0" fmla="*/ 1 w 235744"/>
              <a:gd name="connsiteY0" fmla="*/ 0 h 220059"/>
              <a:gd name="connsiteX1" fmla="*/ 233363 w 235744"/>
              <a:gd name="connsiteY1" fmla="*/ 2382 h 220059"/>
              <a:gd name="connsiteX2" fmla="*/ 235744 w 235744"/>
              <a:gd name="connsiteY2" fmla="*/ 215297 h 220059"/>
              <a:gd name="connsiteX3" fmla="*/ 0 w 235744"/>
              <a:gd name="connsiteY3" fmla="*/ 220059 h 220059"/>
              <a:gd name="connsiteX4" fmla="*/ 1 w 235744"/>
              <a:gd name="connsiteY4" fmla="*/ 0 h 220059"/>
              <a:gd name="connsiteX0" fmla="*/ 1 w 235744"/>
              <a:gd name="connsiteY0" fmla="*/ 0 h 220059"/>
              <a:gd name="connsiteX1" fmla="*/ 233363 w 235744"/>
              <a:gd name="connsiteY1" fmla="*/ 2382 h 220059"/>
              <a:gd name="connsiteX2" fmla="*/ 235744 w 235744"/>
              <a:gd name="connsiteY2" fmla="*/ 220059 h 220059"/>
              <a:gd name="connsiteX3" fmla="*/ 0 w 235744"/>
              <a:gd name="connsiteY3" fmla="*/ 220059 h 220059"/>
              <a:gd name="connsiteX4" fmla="*/ 1 w 235744"/>
              <a:gd name="connsiteY4" fmla="*/ 0 h 2200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744" h="220059">
                <a:moveTo>
                  <a:pt x="1" y="0"/>
                </a:moveTo>
                <a:lnTo>
                  <a:pt x="233363" y="2382"/>
                </a:lnTo>
                <a:cubicBezTo>
                  <a:pt x="234157" y="73354"/>
                  <a:pt x="234950" y="149087"/>
                  <a:pt x="235744" y="220059"/>
                </a:cubicBezTo>
                <a:lnTo>
                  <a:pt x="0" y="220059"/>
                </a:lnTo>
                <a:cubicBezTo>
                  <a:pt x="0" y="146706"/>
                  <a:pt x="1" y="73353"/>
                  <a:pt x="1" y="0"/>
                </a:cubicBezTo>
                <a:close/>
              </a:path>
            </a:pathLst>
          </a:cu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8">
            <a:extLst>
              <a:ext uri="{FF2B5EF4-FFF2-40B4-BE49-F238E27FC236}">
                <a16:creationId xmlns:a16="http://schemas.microsoft.com/office/drawing/2014/main" id="{8DED3661-91FC-45F7-A280-5B71153425DF}"/>
              </a:ext>
            </a:extLst>
          </p:cNvPr>
          <p:cNvSpPr/>
          <p:nvPr/>
        </p:nvSpPr>
        <p:spPr>
          <a:xfrm>
            <a:off x="3978354" y="3159411"/>
            <a:ext cx="235744" cy="220059"/>
          </a:xfrm>
          <a:custGeom>
            <a:avLst/>
            <a:gdLst>
              <a:gd name="connsiteX0" fmla="*/ 0 w 914400"/>
              <a:gd name="connsiteY0" fmla="*/ 0 h 258159"/>
              <a:gd name="connsiteX1" fmla="*/ 914400 w 914400"/>
              <a:gd name="connsiteY1" fmla="*/ 0 h 258159"/>
              <a:gd name="connsiteX2" fmla="*/ 914400 w 914400"/>
              <a:gd name="connsiteY2" fmla="*/ 258159 h 258159"/>
              <a:gd name="connsiteX3" fmla="*/ 0 w 914400"/>
              <a:gd name="connsiteY3" fmla="*/ 258159 h 258159"/>
              <a:gd name="connsiteX4" fmla="*/ 0 w 914400"/>
              <a:gd name="connsiteY4" fmla="*/ 0 h 258159"/>
              <a:gd name="connsiteX0" fmla="*/ 0 w 914400"/>
              <a:gd name="connsiteY0" fmla="*/ 0 h 258159"/>
              <a:gd name="connsiteX1" fmla="*/ 504825 w 914400"/>
              <a:gd name="connsiteY1" fmla="*/ 40481 h 258159"/>
              <a:gd name="connsiteX2" fmla="*/ 914400 w 914400"/>
              <a:gd name="connsiteY2" fmla="*/ 258159 h 258159"/>
              <a:gd name="connsiteX3" fmla="*/ 0 w 914400"/>
              <a:gd name="connsiteY3" fmla="*/ 258159 h 258159"/>
              <a:gd name="connsiteX4" fmla="*/ 0 w 914400"/>
              <a:gd name="connsiteY4" fmla="*/ 0 h 258159"/>
              <a:gd name="connsiteX0" fmla="*/ 0 w 504825"/>
              <a:gd name="connsiteY0" fmla="*/ 0 h 258159"/>
              <a:gd name="connsiteX1" fmla="*/ 504825 w 504825"/>
              <a:gd name="connsiteY1" fmla="*/ 40481 h 258159"/>
              <a:gd name="connsiteX2" fmla="*/ 504825 w 504825"/>
              <a:gd name="connsiteY2" fmla="*/ 248634 h 258159"/>
              <a:gd name="connsiteX3" fmla="*/ 0 w 504825"/>
              <a:gd name="connsiteY3" fmla="*/ 258159 h 258159"/>
              <a:gd name="connsiteX4" fmla="*/ 0 w 504825"/>
              <a:gd name="connsiteY4" fmla="*/ 0 h 258159"/>
              <a:gd name="connsiteX0" fmla="*/ 269082 w 504825"/>
              <a:gd name="connsiteY0" fmla="*/ 0 h 224822"/>
              <a:gd name="connsiteX1" fmla="*/ 504825 w 504825"/>
              <a:gd name="connsiteY1" fmla="*/ 7144 h 224822"/>
              <a:gd name="connsiteX2" fmla="*/ 504825 w 504825"/>
              <a:gd name="connsiteY2" fmla="*/ 215297 h 224822"/>
              <a:gd name="connsiteX3" fmla="*/ 0 w 504825"/>
              <a:gd name="connsiteY3" fmla="*/ 224822 h 224822"/>
              <a:gd name="connsiteX4" fmla="*/ 269082 w 504825"/>
              <a:gd name="connsiteY4" fmla="*/ 0 h 224822"/>
              <a:gd name="connsiteX0" fmla="*/ 1 w 235744"/>
              <a:gd name="connsiteY0" fmla="*/ 0 h 220059"/>
              <a:gd name="connsiteX1" fmla="*/ 235744 w 235744"/>
              <a:gd name="connsiteY1" fmla="*/ 7144 h 220059"/>
              <a:gd name="connsiteX2" fmla="*/ 235744 w 235744"/>
              <a:gd name="connsiteY2" fmla="*/ 215297 h 220059"/>
              <a:gd name="connsiteX3" fmla="*/ 0 w 235744"/>
              <a:gd name="connsiteY3" fmla="*/ 220059 h 220059"/>
              <a:gd name="connsiteX4" fmla="*/ 1 w 235744"/>
              <a:gd name="connsiteY4" fmla="*/ 0 h 220059"/>
              <a:gd name="connsiteX0" fmla="*/ 1 w 240507"/>
              <a:gd name="connsiteY0" fmla="*/ 4762 h 224821"/>
              <a:gd name="connsiteX1" fmla="*/ 240507 w 240507"/>
              <a:gd name="connsiteY1" fmla="*/ 0 h 224821"/>
              <a:gd name="connsiteX2" fmla="*/ 235744 w 240507"/>
              <a:gd name="connsiteY2" fmla="*/ 220059 h 224821"/>
              <a:gd name="connsiteX3" fmla="*/ 0 w 240507"/>
              <a:gd name="connsiteY3" fmla="*/ 224821 h 224821"/>
              <a:gd name="connsiteX4" fmla="*/ 1 w 240507"/>
              <a:gd name="connsiteY4" fmla="*/ 4762 h 224821"/>
              <a:gd name="connsiteX0" fmla="*/ 1 w 235744"/>
              <a:gd name="connsiteY0" fmla="*/ 0 h 220059"/>
              <a:gd name="connsiteX1" fmla="*/ 233363 w 235744"/>
              <a:gd name="connsiteY1" fmla="*/ 2382 h 220059"/>
              <a:gd name="connsiteX2" fmla="*/ 235744 w 235744"/>
              <a:gd name="connsiteY2" fmla="*/ 215297 h 220059"/>
              <a:gd name="connsiteX3" fmla="*/ 0 w 235744"/>
              <a:gd name="connsiteY3" fmla="*/ 220059 h 220059"/>
              <a:gd name="connsiteX4" fmla="*/ 1 w 235744"/>
              <a:gd name="connsiteY4" fmla="*/ 0 h 220059"/>
              <a:gd name="connsiteX0" fmla="*/ 1 w 235744"/>
              <a:gd name="connsiteY0" fmla="*/ 0 h 220059"/>
              <a:gd name="connsiteX1" fmla="*/ 233363 w 235744"/>
              <a:gd name="connsiteY1" fmla="*/ 2382 h 220059"/>
              <a:gd name="connsiteX2" fmla="*/ 235744 w 235744"/>
              <a:gd name="connsiteY2" fmla="*/ 220059 h 220059"/>
              <a:gd name="connsiteX3" fmla="*/ 0 w 235744"/>
              <a:gd name="connsiteY3" fmla="*/ 220059 h 220059"/>
              <a:gd name="connsiteX4" fmla="*/ 1 w 235744"/>
              <a:gd name="connsiteY4" fmla="*/ 0 h 2200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744" h="220059">
                <a:moveTo>
                  <a:pt x="1" y="0"/>
                </a:moveTo>
                <a:lnTo>
                  <a:pt x="233363" y="2382"/>
                </a:lnTo>
                <a:cubicBezTo>
                  <a:pt x="234157" y="73354"/>
                  <a:pt x="234950" y="149087"/>
                  <a:pt x="235744" y="220059"/>
                </a:cubicBezTo>
                <a:lnTo>
                  <a:pt x="0" y="220059"/>
                </a:lnTo>
                <a:cubicBezTo>
                  <a:pt x="0" y="146706"/>
                  <a:pt x="1" y="73353"/>
                  <a:pt x="1" y="0"/>
                </a:cubicBezTo>
                <a:close/>
              </a:path>
            </a:pathLst>
          </a:custGeom>
          <a:noFill/>
          <a:ln w="12700">
            <a:solidFill>
              <a:srgbClr val="2B9A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3" name="Connector: Elbow 22">
            <a:extLst>
              <a:ext uri="{FF2B5EF4-FFF2-40B4-BE49-F238E27FC236}">
                <a16:creationId xmlns:a16="http://schemas.microsoft.com/office/drawing/2014/main" id="{48E4223A-8DFD-4FF9-B8EA-9711B69A4FAF}"/>
              </a:ext>
            </a:extLst>
          </p:cNvPr>
          <p:cNvCxnSpPr>
            <a:cxnSpLocks/>
          </p:cNvCxnSpPr>
          <p:nvPr/>
        </p:nvCxnSpPr>
        <p:spPr>
          <a:xfrm flipH="1">
            <a:off x="3833581" y="3159319"/>
            <a:ext cx="142515" cy="1830289"/>
          </a:xfrm>
          <a:prstGeom prst="bentConnector4">
            <a:avLst>
              <a:gd name="adj1" fmla="val 209608"/>
              <a:gd name="adj2" fmla="val 93827"/>
            </a:avLst>
          </a:prstGeom>
          <a:ln>
            <a:solidFill>
              <a:srgbClr val="2B9AF5"/>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B2E382D0-2D89-454D-9090-7E551FE43931}"/>
              </a:ext>
            </a:extLst>
          </p:cNvPr>
          <p:cNvCxnSpPr>
            <a:cxnSpLocks/>
          </p:cNvCxnSpPr>
          <p:nvPr/>
        </p:nvCxnSpPr>
        <p:spPr>
          <a:xfrm rot="16200000" flipH="1">
            <a:off x="5278476" y="3682276"/>
            <a:ext cx="1793081" cy="735993"/>
          </a:xfrm>
          <a:prstGeom prst="bentConnector3">
            <a:avLst>
              <a:gd name="adj1" fmla="val -99"/>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33">
            <a:extLst>
              <a:ext uri="{FF2B5EF4-FFF2-40B4-BE49-F238E27FC236}">
                <a16:creationId xmlns:a16="http://schemas.microsoft.com/office/drawing/2014/main" id="{72092289-6041-4DDB-AC03-238FF22CCB4C}"/>
              </a:ext>
            </a:extLst>
          </p:cNvPr>
          <p:cNvSpPr txBox="1">
            <a:spLocks noChangeArrowheads="1"/>
          </p:cNvSpPr>
          <p:nvPr/>
        </p:nvSpPr>
        <p:spPr bwMode="auto">
          <a:xfrm>
            <a:off x="3603721" y="6763027"/>
            <a:ext cx="2664185"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5</a:t>
            </a:r>
            <a:r>
              <a:rPr lang="en-US" altLang="en-US" sz="750" dirty="0">
                <a:cs typeface="Arial" panose="020B0604020202020204" pitchFamily="34" charset="0"/>
              </a:rPr>
              <a:t>. Laser shape map reconstruction in 3D around the spot at </a:t>
            </a:r>
          </a:p>
          <a:p>
            <a:pPr algn="ctr" eaLnBrk="1" hangingPunct="1">
              <a:spcBef>
                <a:spcPct val="0"/>
              </a:spcBef>
              <a:buFontTx/>
              <a:buNone/>
            </a:pPr>
            <a:r>
              <a:rPr lang="en-US" altLang="en-US" sz="750" dirty="0">
                <a:cs typeface="Arial" panose="020B0604020202020204" pitchFamily="34" charset="0"/>
              </a:rPr>
              <a:t>two different locations.</a:t>
            </a:r>
          </a:p>
        </p:txBody>
      </p:sp>
      <p:sp>
        <p:nvSpPr>
          <p:cNvPr id="82" name="TextBox 81">
            <a:extLst>
              <a:ext uri="{FF2B5EF4-FFF2-40B4-BE49-F238E27FC236}">
                <a16:creationId xmlns:a16="http://schemas.microsoft.com/office/drawing/2014/main" id="{2D3EB210-6A52-47EF-8397-4AB1EE2466CD}"/>
              </a:ext>
            </a:extLst>
          </p:cNvPr>
          <p:cNvSpPr txBox="1"/>
          <p:nvPr/>
        </p:nvSpPr>
        <p:spPr>
          <a:xfrm>
            <a:off x="437109" y="9475405"/>
            <a:ext cx="3430402" cy="169277"/>
          </a:xfrm>
          <a:prstGeom prst="rect">
            <a:avLst/>
          </a:prstGeom>
          <a:noFill/>
        </p:spPr>
        <p:txBody>
          <a:bodyPr wrap="square">
            <a:spAutoFit/>
          </a:bodyPr>
          <a:lstStyle/>
          <a:p>
            <a:pPr defTabSz="914181" eaLnBrk="1" fontAlgn="auto" hangingPunct="1">
              <a:spcBef>
                <a:spcPts val="0"/>
              </a:spcBef>
              <a:spcAft>
                <a:spcPts val="0"/>
              </a:spcAft>
              <a:defRPr/>
            </a:pPr>
            <a:r>
              <a:rPr lang="en-US" sz="500" i="1" dirty="0">
                <a:latin typeface="Calibri" panose="020F0502020204030204" pitchFamily="34" charset="0"/>
                <a:ea typeface="+mn-ea"/>
                <a:cs typeface="Arial" panose="020B0604020202020204" pitchFamily="34" charset="0"/>
              </a:rPr>
              <a:t>* FLACS : Femtosecond Laser Assisted Cataract Surgery</a:t>
            </a:r>
          </a:p>
        </p:txBody>
      </p:sp>
      <p:pic>
        <p:nvPicPr>
          <p:cNvPr id="4" name="Image 3" descr="Une image contenant assis, homme&#10;&#10;Description générée automatiquement">
            <a:extLst>
              <a:ext uri="{FF2B5EF4-FFF2-40B4-BE49-F238E27FC236}">
                <a16:creationId xmlns:a16="http://schemas.microsoft.com/office/drawing/2014/main" id="{52024BE2-2A20-44E5-9E06-C6952CDB299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3160" y="7621100"/>
            <a:ext cx="1556933" cy="1641049"/>
          </a:xfrm>
          <a:prstGeom prst="rect">
            <a:avLst/>
          </a:prstGeom>
        </p:spPr>
      </p:pic>
      <p:sp>
        <p:nvSpPr>
          <p:cNvPr id="29" name="Rectangle 28">
            <a:extLst>
              <a:ext uri="{FF2B5EF4-FFF2-40B4-BE49-F238E27FC236}">
                <a16:creationId xmlns:a16="http://schemas.microsoft.com/office/drawing/2014/main" id="{8DA793B6-C909-446C-9E63-DE6C15E6DEB7}"/>
              </a:ext>
            </a:extLst>
          </p:cNvPr>
          <p:cNvSpPr/>
          <p:nvPr/>
        </p:nvSpPr>
        <p:spPr>
          <a:xfrm>
            <a:off x="995242" y="3787029"/>
            <a:ext cx="538167" cy="1115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 dirty="0" err="1">
                <a:solidFill>
                  <a:schemeClr val="tx1"/>
                </a:solidFill>
              </a:rPr>
              <a:t>Anterior</a:t>
            </a:r>
            <a:r>
              <a:rPr lang="fr-FR" sz="400" dirty="0">
                <a:solidFill>
                  <a:schemeClr val="tx1"/>
                </a:solidFill>
              </a:rPr>
              <a:t> surface</a:t>
            </a:r>
          </a:p>
        </p:txBody>
      </p:sp>
      <p:sp>
        <p:nvSpPr>
          <p:cNvPr id="39" name="Rectangle 38">
            <a:extLst>
              <a:ext uri="{FF2B5EF4-FFF2-40B4-BE49-F238E27FC236}">
                <a16:creationId xmlns:a16="http://schemas.microsoft.com/office/drawing/2014/main" id="{F7ECEF16-A091-4EB4-B38F-6D89FE2ACB72}"/>
              </a:ext>
            </a:extLst>
          </p:cNvPr>
          <p:cNvSpPr/>
          <p:nvPr/>
        </p:nvSpPr>
        <p:spPr>
          <a:xfrm>
            <a:off x="803421" y="4524210"/>
            <a:ext cx="914400" cy="1387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 dirty="0" err="1">
                <a:solidFill>
                  <a:schemeClr val="tx1"/>
                </a:solidFill>
              </a:rPr>
              <a:t>Posterior</a:t>
            </a:r>
            <a:r>
              <a:rPr lang="fr-FR" sz="400" dirty="0">
                <a:solidFill>
                  <a:schemeClr val="tx1"/>
                </a:solidFill>
              </a:rPr>
              <a:t> surface</a:t>
            </a:r>
          </a:p>
          <a:p>
            <a:pPr algn="ctr"/>
            <a:endParaRPr lang="fr-FR" sz="400" dirty="0">
              <a:solidFill>
                <a:schemeClr val="tx1"/>
              </a:solidFill>
            </a:endParaRPr>
          </a:p>
          <a:p>
            <a:pPr algn="ctr"/>
            <a:r>
              <a:rPr lang="fr-FR" sz="300" b="1" u="sng" dirty="0">
                <a:solidFill>
                  <a:schemeClr val="tx1"/>
                </a:solidFill>
              </a:rPr>
              <a:t>Laser Pattern in crystalline </a:t>
            </a:r>
            <a:r>
              <a:rPr lang="fr-FR" sz="300" b="1" u="sng" dirty="0" err="1">
                <a:solidFill>
                  <a:schemeClr val="tx1"/>
                </a:solidFill>
              </a:rPr>
              <a:t>lens</a:t>
            </a:r>
            <a:endParaRPr lang="fr-FR" sz="300" b="1" u="sng" dirty="0">
              <a:solidFill>
                <a:schemeClr val="tx1"/>
              </a:solidFill>
            </a:endParaRPr>
          </a:p>
        </p:txBody>
      </p:sp>
      <p:sp>
        <p:nvSpPr>
          <p:cNvPr id="40" name="Rectangle 39">
            <a:extLst>
              <a:ext uri="{FF2B5EF4-FFF2-40B4-BE49-F238E27FC236}">
                <a16:creationId xmlns:a16="http://schemas.microsoft.com/office/drawing/2014/main" id="{E8B32E5E-84C2-4067-AC94-08755B583C71}"/>
              </a:ext>
            </a:extLst>
          </p:cNvPr>
          <p:cNvSpPr/>
          <p:nvPr/>
        </p:nvSpPr>
        <p:spPr>
          <a:xfrm>
            <a:off x="2119832" y="3703128"/>
            <a:ext cx="538167" cy="1115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 dirty="0" err="1">
                <a:solidFill>
                  <a:srgbClr val="FF0000"/>
                </a:solidFill>
              </a:rPr>
              <a:t>Femtosecond</a:t>
            </a:r>
            <a:r>
              <a:rPr lang="fr-FR" sz="400" dirty="0">
                <a:solidFill>
                  <a:srgbClr val="FF0000"/>
                </a:solidFill>
              </a:rPr>
              <a:t> Laser Direction</a:t>
            </a:r>
          </a:p>
        </p:txBody>
      </p:sp>
      <p:sp>
        <p:nvSpPr>
          <p:cNvPr id="3" name="Rectangle 2">
            <a:extLst>
              <a:ext uri="{FF2B5EF4-FFF2-40B4-BE49-F238E27FC236}">
                <a16:creationId xmlns:a16="http://schemas.microsoft.com/office/drawing/2014/main" id="{20C4860A-5E0A-461A-840D-82438C627B34}"/>
              </a:ext>
            </a:extLst>
          </p:cNvPr>
          <p:cNvSpPr/>
          <p:nvPr/>
        </p:nvSpPr>
        <p:spPr>
          <a:xfrm>
            <a:off x="2861697" y="4065154"/>
            <a:ext cx="408535" cy="14763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400" dirty="0">
                <a:solidFill>
                  <a:srgbClr val="FFFF00"/>
                </a:solidFill>
              </a:rPr>
              <a:t>LASER MARKS</a:t>
            </a:r>
          </a:p>
        </p:txBody>
      </p:sp>
      <p:sp>
        <p:nvSpPr>
          <p:cNvPr id="10" name="Rectangle 9">
            <a:extLst>
              <a:ext uri="{FF2B5EF4-FFF2-40B4-BE49-F238E27FC236}">
                <a16:creationId xmlns:a16="http://schemas.microsoft.com/office/drawing/2014/main" id="{E3CECFF5-4C21-40AF-B486-6C5304DC9E91}"/>
              </a:ext>
            </a:extLst>
          </p:cNvPr>
          <p:cNvSpPr/>
          <p:nvPr/>
        </p:nvSpPr>
        <p:spPr>
          <a:xfrm>
            <a:off x="1583866" y="4375582"/>
            <a:ext cx="376145" cy="14763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400" dirty="0">
                <a:solidFill>
                  <a:srgbClr val="FFFF00"/>
                </a:solidFill>
              </a:rPr>
              <a:t>LASER MARKS</a:t>
            </a:r>
          </a:p>
        </p:txBody>
      </p:sp>
      <p:sp>
        <p:nvSpPr>
          <p:cNvPr id="12" name="Rectangle 11">
            <a:extLst>
              <a:ext uri="{FF2B5EF4-FFF2-40B4-BE49-F238E27FC236}">
                <a16:creationId xmlns:a16="http://schemas.microsoft.com/office/drawing/2014/main" id="{DFD72B4F-1889-4A0E-886E-558B2E299CBA}"/>
              </a:ext>
            </a:extLst>
          </p:cNvPr>
          <p:cNvSpPr/>
          <p:nvPr/>
        </p:nvSpPr>
        <p:spPr>
          <a:xfrm>
            <a:off x="263160" y="4154345"/>
            <a:ext cx="473032" cy="94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 dirty="0">
                <a:solidFill>
                  <a:schemeClr val="tx1"/>
                </a:solidFill>
              </a:rPr>
              <a:t>Lens </a:t>
            </a:r>
            <a:r>
              <a:rPr lang="fr-FR" sz="400" dirty="0" err="1">
                <a:solidFill>
                  <a:schemeClr val="tx1"/>
                </a:solidFill>
              </a:rPr>
              <a:t>Equator</a:t>
            </a:r>
            <a:endParaRPr lang="fr-FR" sz="300" dirty="0">
              <a:solidFill>
                <a:schemeClr val="tx1"/>
              </a:solidFill>
            </a:endParaRPr>
          </a:p>
        </p:txBody>
      </p:sp>
      <p:sp>
        <p:nvSpPr>
          <p:cNvPr id="17" name="ZoneTexte 16">
            <a:extLst>
              <a:ext uri="{FF2B5EF4-FFF2-40B4-BE49-F238E27FC236}">
                <a16:creationId xmlns:a16="http://schemas.microsoft.com/office/drawing/2014/main" id="{1472B7A4-C3FE-4721-A601-D65645D80305}"/>
              </a:ext>
            </a:extLst>
          </p:cNvPr>
          <p:cNvSpPr txBox="1"/>
          <p:nvPr/>
        </p:nvSpPr>
        <p:spPr>
          <a:xfrm>
            <a:off x="978293" y="9123395"/>
            <a:ext cx="288862" cy="207749"/>
          </a:xfrm>
          <a:prstGeom prst="rect">
            <a:avLst/>
          </a:prstGeom>
          <a:noFill/>
        </p:spPr>
        <p:txBody>
          <a:bodyPr wrap="none" rtlCol="0">
            <a:spAutoFit/>
          </a:bodyPr>
          <a:lstStyle/>
          <a:p>
            <a:r>
              <a:rPr lang="fr-FR" sz="750" dirty="0">
                <a:latin typeface="+mj-lt"/>
              </a:rPr>
              <a:t>(a)</a:t>
            </a:r>
          </a:p>
        </p:txBody>
      </p:sp>
      <p:sp>
        <p:nvSpPr>
          <p:cNvPr id="36" name="ZoneTexte 35">
            <a:extLst>
              <a:ext uri="{FF2B5EF4-FFF2-40B4-BE49-F238E27FC236}">
                <a16:creationId xmlns:a16="http://schemas.microsoft.com/office/drawing/2014/main" id="{ACB24908-291D-4778-9EE9-FCF04C00E2EB}"/>
              </a:ext>
            </a:extLst>
          </p:cNvPr>
          <p:cNvSpPr txBox="1"/>
          <p:nvPr/>
        </p:nvSpPr>
        <p:spPr>
          <a:xfrm>
            <a:off x="2460244" y="9123395"/>
            <a:ext cx="301686" cy="207749"/>
          </a:xfrm>
          <a:prstGeom prst="rect">
            <a:avLst/>
          </a:prstGeom>
          <a:noFill/>
        </p:spPr>
        <p:txBody>
          <a:bodyPr wrap="none" rtlCol="0">
            <a:spAutoFit/>
          </a:bodyPr>
          <a:lstStyle/>
          <a:p>
            <a:r>
              <a:rPr lang="fr-FR" sz="750" dirty="0">
                <a:latin typeface="+mj-lt"/>
              </a:rPr>
              <a:t>(b)</a:t>
            </a:r>
          </a:p>
        </p:txBody>
      </p:sp>
      <p:pic>
        <p:nvPicPr>
          <p:cNvPr id="21" name="Image 20" descr="Une image contenant carte, texte&#10;&#10;Description générée automatiquement">
            <a:extLst>
              <a:ext uri="{FF2B5EF4-FFF2-40B4-BE49-F238E27FC236}">
                <a16:creationId xmlns:a16="http://schemas.microsoft.com/office/drawing/2014/main" id="{FA6A4020-2F3B-4742-B2F7-C68C1DE3DBA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0094" y="6169505"/>
            <a:ext cx="2753274" cy="1220053"/>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557</Words>
  <Application>Microsoft Office PowerPoint</Application>
  <PresentationFormat>A4 Paper (210x297 mm)</PresentationFormat>
  <Paragraphs>33</Paragraphs>
  <Slides>1</Slides>
  <Notes>1</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2020-09-18T06:45:39Z</dcterms:modified>
</cp:coreProperties>
</file>