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  <p:sldMasterId id="2147483687" r:id="rId3"/>
  </p:sldMasterIdLst>
  <p:notesMasterIdLst>
    <p:notesMasterId r:id="rId6"/>
  </p:notesMasterIdLst>
  <p:handoutMasterIdLst>
    <p:handoutMasterId r:id="rId7"/>
  </p:handoutMasterIdLst>
  <p:sldIdLst>
    <p:sldId id="355" r:id="rId4"/>
    <p:sldId id="357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66" autoAdjust="0"/>
    <p:restoredTop sz="92810" autoAdjust="0"/>
  </p:normalViewPr>
  <p:slideViewPr>
    <p:cSldViewPr>
      <p:cViewPr varScale="1">
        <p:scale>
          <a:sx n="150" d="100"/>
          <a:sy n="150" d="100"/>
        </p:scale>
        <p:origin x="400" y="1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3/31/21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3/31/21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9705045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8579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7610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560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23462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259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95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8397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120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E94707-88D6-BB47-9D93-2EB6F1BCF42A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557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64230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831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7359454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067132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66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35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3816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893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shaping-the-design-of-noninvasive-cosmetic-procedures-with-multiphysics-simulati-9828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shaping-the-design-of-noninvasive-cosmetic-procedures-with-multiphysics-simulati-98281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8CB7607-BAD4-AC40-A787-9D444506B0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261" r="15508"/>
          <a:stretch/>
        </p:blipFill>
        <p:spPr>
          <a:xfrm>
            <a:off x="5103025" y="666750"/>
            <a:ext cx="3429000" cy="339112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332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ALLERGAN AESTHETICS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Shaping the Design </a:t>
            </a:r>
            <a:br>
              <a:rPr lang="en-US" dirty="0"/>
            </a:br>
            <a:r>
              <a:rPr lang="en-US" dirty="0"/>
              <a:t>of Nonsurgical Procedures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7" y="1885950"/>
            <a:ext cx="3941763" cy="29718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Allergan Aesthetics designs and develops technology for popular medical aesthetic procedures, including: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900" dirty="0" err="1"/>
              <a:t>CoolSculpting</a:t>
            </a:r>
            <a:r>
              <a:rPr lang="en-US" sz="900" baseline="30000" dirty="0"/>
              <a:t>®</a:t>
            </a:r>
            <a:r>
              <a:rPr lang="en-US" sz="900" dirty="0"/>
              <a:t>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900" dirty="0" err="1"/>
              <a:t>CoolTone</a:t>
            </a:r>
            <a:r>
              <a:rPr lang="en-US" sz="900" baseline="30000" dirty="0"/>
              <a:t>®</a:t>
            </a:r>
            <a:r>
              <a:rPr lang="en-US" sz="900" dirty="0"/>
              <a:t>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/>
              <a:t>CoolSculpting</a:t>
            </a:r>
            <a:r>
              <a:rPr lang="en-US" sz="1050" baseline="30000" dirty="0"/>
              <a:t>®</a:t>
            </a:r>
            <a:endParaRPr lang="en-US" sz="1050" dirty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900" dirty="0"/>
              <a:t>Noninvasive fat reduction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900" dirty="0"/>
              <a:t>Uses a fat-freezing method known as </a:t>
            </a:r>
            <a:r>
              <a:rPr lang="en-US" sz="900" dirty="0" err="1"/>
              <a:t>cryolipolysis</a:t>
            </a:r>
            <a:endParaRPr lang="en-US" sz="900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050" dirty="0" err="1"/>
              <a:t>CoolTone</a:t>
            </a:r>
            <a:r>
              <a:rPr lang="en-US" sz="1050" baseline="30000" dirty="0"/>
              <a:t>®</a:t>
            </a:r>
            <a:endParaRPr lang="en-US" sz="1050" dirty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900" dirty="0"/>
              <a:t>Nonsurgical body contouring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900" dirty="0"/>
              <a:t>Designed to help strengthen and tone muscles with magnetic muscle stimulation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endParaRPr lang="en-US" sz="900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5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500" dirty="0">
                <a:hlinkClick r:id="rId3"/>
              </a:rPr>
              <a:t>Shaping the Design of Noninvasive Cosmetic Procedures with Multiphysics Simulation</a:t>
            </a:r>
            <a:r>
              <a:rPr lang="en-US" sz="500" i="1" dirty="0"/>
              <a:t>”</a:t>
            </a:r>
            <a:br>
              <a:rPr lang="en-US" sz="500" i="1" dirty="0"/>
            </a:br>
            <a:r>
              <a:rPr lang="en-US" sz="500" dirty="0"/>
              <a:t>Joel Jimenez Lozano, </a:t>
            </a:r>
            <a:r>
              <a:rPr lang="en-US" sz="500" i="1" dirty="0"/>
              <a:t>Allergan Aesthetics, </a:t>
            </a:r>
            <a:r>
              <a:rPr lang="en-US" sz="500" dirty="0"/>
              <a:t>California, USA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0225" y="3959376"/>
            <a:ext cx="2286000" cy="533400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err="1"/>
              <a:t>CoolSculpting</a:t>
            </a:r>
            <a:r>
              <a:rPr lang="en-US" baseline="30000" dirty="0"/>
              <a:t>®</a:t>
            </a:r>
            <a:r>
              <a:rPr lang="en-US" dirty="0"/>
              <a:t> Elite System is composed of a portable control unit with a user interface</a:t>
            </a:r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2559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ALLERGAN AESTHETICS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Shaping the Design </a:t>
            </a:r>
            <a:br>
              <a:rPr lang="en-US" dirty="0"/>
            </a:br>
            <a:r>
              <a:rPr lang="en-US" dirty="0"/>
              <a:t>of Nonsurgical Procedures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57800" y="3945009"/>
            <a:ext cx="3429000" cy="533400"/>
          </a:xfrm>
        </p:spPr>
        <p:txBody>
          <a:bodyPr>
            <a:normAutofit/>
          </a:bodyPr>
          <a:lstStyle/>
          <a:p>
            <a:r>
              <a:rPr lang="en-US" dirty="0"/>
              <a:t>Peak magnetic field (curved lines) and induced electric field in the abdominal muscles during the </a:t>
            </a:r>
            <a:r>
              <a:rPr lang="en-US" dirty="0" err="1"/>
              <a:t>CoolTone</a:t>
            </a:r>
            <a:r>
              <a:rPr lang="en-US" baseline="30000" dirty="0"/>
              <a:t>®</a:t>
            </a:r>
            <a:r>
              <a:rPr lang="en-US" dirty="0"/>
              <a:t> treatment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B870484-C50B-C949-873B-49F55207F8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0" y="971550"/>
            <a:ext cx="3057144" cy="2897259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885950"/>
            <a:ext cx="3941762" cy="28194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200" dirty="0"/>
              <a:t>Multiphysics simulation used to: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Study tissue temperatures and transient changes during CoolSculpting</a:t>
            </a:r>
            <a:r>
              <a:rPr lang="en-US" sz="3600" baseline="30000" dirty="0"/>
              <a:t>®</a:t>
            </a:r>
            <a:r>
              <a:rPr lang="en-US" sz="3600" dirty="0"/>
              <a:t> treatment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Understand physics behind electromagnetic muscle stimulation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Analyze effect of electrical currents on tissue during </a:t>
            </a:r>
            <a:r>
              <a:rPr lang="en-US" sz="3600" dirty="0" err="1"/>
              <a:t>CoolTone</a:t>
            </a:r>
            <a:r>
              <a:rPr lang="en-US" sz="3600" baseline="30000" dirty="0"/>
              <a:t>®</a:t>
            </a:r>
            <a:r>
              <a:rPr lang="en-US" sz="3600" dirty="0"/>
              <a:t> treatment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Design optimized applicators for both CoolSculpting</a:t>
            </a:r>
            <a:r>
              <a:rPr lang="en-US" sz="3600" baseline="30000" dirty="0"/>
              <a:t>®</a:t>
            </a:r>
            <a:r>
              <a:rPr lang="en-US" sz="3600" dirty="0"/>
              <a:t> and </a:t>
            </a:r>
            <a:r>
              <a:rPr lang="en-US" sz="3600" dirty="0" err="1"/>
              <a:t>CoolTone</a:t>
            </a:r>
            <a:r>
              <a:rPr lang="en-US" sz="3600" baseline="30000" dirty="0"/>
              <a:t>®</a:t>
            </a:r>
            <a:r>
              <a:rPr lang="en-US" sz="3600" dirty="0"/>
              <a:t> treatments</a:t>
            </a:r>
          </a:p>
          <a:p>
            <a:pPr>
              <a:lnSpc>
                <a:spcPct val="120000"/>
              </a:lnSpc>
            </a:pPr>
            <a:r>
              <a:rPr lang="en-US" sz="4200" dirty="0"/>
              <a:t>Built and distributed simulation applications to: 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Showcase simulations at conferences</a:t>
            </a:r>
          </a:p>
          <a:p>
            <a:pPr lvl="1">
              <a:lnSpc>
                <a:spcPct val="120000"/>
              </a:lnSpc>
            </a:pPr>
            <a:r>
              <a:rPr lang="en-US" sz="3600" dirty="0"/>
              <a:t>Provide supporting data for regulatory agency submissions</a:t>
            </a:r>
          </a:p>
          <a:p>
            <a:pPr marL="292100" lvl="1" indent="0">
              <a:lnSpc>
                <a:spcPct val="120000"/>
              </a:lnSpc>
              <a:buNone/>
            </a:pPr>
            <a:endParaRPr lang="en-US" sz="1500" dirty="0"/>
          </a:p>
          <a:p>
            <a:pPr marL="292100" lvl="1" indent="0">
              <a:lnSpc>
                <a:spcPct val="120000"/>
              </a:lnSpc>
              <a:buNone/>
            </a:pPr>
            <a:endParaRPr lang="en-US" sz="1500" dirty="0"/>
          </a:p>
          <a:p>
            <a:pPr marL="292100" lvl="1" indent="0">
              <a:lnSpc>
                <a:spcPct val="120000"/>
              </a:lnSpc>
              <a:buNone/>
            </a:pPr>
            <a:endParaRPr lang="en-US" sz="1500" dirty="0"/>
          </a:p>
          <a:p>
            <a:pPr marL="0" indent="-46037">
              <a:lnSpc>
                <a:spcPct val="120000"/>
              </a:lnSpc>
              <a:buNone/>
            </a:pPr>
            <a:r>
              <a:rPr lang="en-US" sz="20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000" dirty="0">
                <a:hlinkClick r:id="rId3"/>
              </a:rPr>
              <a:t>Shaping the Design of Noninvasive Cosmetic Procedures with Multiphysics Simulation</a:t>
            </a:r>
            <a:r>
              <a:rPr lang="en-US" sz="2000" i="1" dirty="0"/>
              <a:t>”</a:t>
            </a:r>
            <a:br>
              <a:rPr lang="en-US" sz="2000" i="1" dirty="0"/>
            </a:br>
            <a:r>
              <a:rPr lang="en-US" sz="2000" dirty="0"/>
              <a:t>Joel Jimenez Lozano, </a:t>
            </a:r>
            <a:r>
              <a:rPr lang="en-US" sz="2000" i="1" dirty="0"/>
              <a:t>Allergan Aesthetics, </a:t>
            </a:r>
            <a:r>
              <a:rPr lang="en-US" sz="2000" dirty="0"/>
              <a:t>California, USA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F0CA9D-1330-CB47-B359-AC05DB05B1AA}"/>
              </a:ext>
            </a:extLst>
          </p:cNvPr>
          <p:cNvSpPr/>
          <p:nvPr/>
        </p:nvSpPr>
        <p:spPr>
          <a:xfrm>
            <a:off x="8229600" y="819150"/>
            <a:ext cx="21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43990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414</TotalTime>
  <Words>209</Words>
  <Application>Microsoft Macintosh PowerPoint</Application>
  <PresentationFormat>On-screen Show (16:9)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2_comsol-slide-template-NEW</vt:lpstr>
      <vt:lpstr>ALLERGAN AESTHETICS Shaping the Design  of Nonsurgical Procedures</vt:lpstr>
      <vt:lpstr>ALLERGAN AESTHETICS Shaping the Design  of Nonsurgical Procedures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Brianne Christopher</cp:lastModifiedBy>
  <cp:revision>47</cp:revision>
  <dcterms:created xsi:type="dcterms:W3CDTF">2020-01-17T16:41:45Z</dcterms:created>
  <dcterms:modified xsi:type="dcterms:W3CDTF">2021-03-31T20:30:10Z</dcterms:modified>
</cp:coreProperties>
</file>