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3" r:id="rId1"/>
    <p:sldMasterId id="2147483669" r:id="rId2"/>
    <p:sldMasterId id="2147483687" r:id="rId3"/>
  </p:sldMasterIdLst>
  <p:notesMasterIdLst>
    <p:notesMasterId r:id="rId6"/>
  </p:notesMasterIdLst>
  <p:handoutMasterIdLst>
    <p:handoutMasterId r:id="rId7"/>
  </p:handoutMasterIdLst>
  <p:sldIdLst>
    <p:sldId id="355" r:id="rId4"/>
    <p:sldId id="356" r:id="rId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81B7"/>
    <a:srgbClr val="1B4D81"/>
    <a:srgbClr val="393A39"/>
    <a:srgbClr val="D3E2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1" autoAdjust="0"/>
    <p:restoredTop sz="92810" autoAdjust="0"/>
  </p:normalViewPr>
  <p:slideViewPr>
    <p:cSldViewPr>
      <p:cViewPr varScale="1">
        <p:scale>
          <a:sx n="175" d="100"/>
          <a:sy n="175" d="100"/>
        </p:scale>
        <p:origin x="256" y="16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2358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7FA67C2-FD61-4BDB-BA56-68E14006BD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8DF31E-F369-46E7-AD55-3E1E3E7F3E8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B7DFBB-723A-4C70-937C-7B7B9979FA7A}" type="datetimeFigureOut">
              <a:rPr lang="en-US" smtClean="0">
                <a:latin typeface="Lato" panose="020F0502020204030203" pitchFamily="34" charset="0"/>
              </a:rPr>
              <a:t>5/10/21</a:t>
            </a:fld>
            <a:endParaRPr lang="en-US">
              <a:latin typeface="Lato" panose="020F0502020204030203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3D6E8A-A1BA-467E-A5B5-87A09F91CC2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Lato" panose="020F0502020204030203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DB582D-556F-4C5D-960D-31BDE35EC72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EAD82E-7F1E-418B-975C-83A08072A0C7}" type="slidenum">
              <a:rPr lang="en-US" smtClean="0">
                <a:latin typeface="Lato" panose="020F0502020204030203" pitchFamily="34" charset="0"/>
              </a:rPr>
              <a:t>‹#›</a:t>
            </a:fld>
            <a:endParaRPr lang="en-US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287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6C6E9356-AC72-409D-90D8-8C02829E7BF8}" type="datetimeFigureOut">
              <a:rPr lang="en-US" smtClean="0"/>
              <a:pPr/>
              <a:t>5/10/21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88B3A9A2-A8E6-44B9-B8F3-91C5FB4F6B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427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4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29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79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77332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21542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29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79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4161117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4278806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4551856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5811038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038424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483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061332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04677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60195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672276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9655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62454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F6CCB43-D289-7D44-B51B-91558C551CE4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8857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233007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190905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04800" y="4469785"/>
            <a:ext cx="2133600" cy="923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304800" y="401955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12458043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4267200" y="142875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4267200" y="2156996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1600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38270789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457200" y="1"/>
            <a:ext cx="8686800" cy="47053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17352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533399" y="0"/>
            <a:ext cx="8610601" cy="47815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76600" y="2114550"/>
            <a:ext cx="24384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661542" y="2114550"/>
            <a:ext cx="251460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3200400" y="3333750"/>
            <a:ext cx="25146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10418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428493327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6192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6192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97050451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60329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6191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6191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785792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818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6761003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56060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2346270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982593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979502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3839776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212075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1E94707-88D6-BB47-9D93-2EB6F1BCF42A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45575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5642303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958313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8225948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04800" y="4469785"/>
            <a:ext cx="2133600" cy="923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304800" y="401955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173594545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4267200" y="142875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4267200" y="2156996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1600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306713244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457200" y="1"/>
            <a:ext cx="8686800" cy="47053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66608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533399" y="0"/>
            <a:ext cx="8610601" cy="47815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76600" y="2114550"/>
            <a:ext cx="24384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661542" y="2114550"/>
            <a:ext cx="251460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3200400" y="3333750"/>
            <a:ext cx="25146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23519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238168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324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164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750" i="1">
                <a:solidFill>
                  <a:srgbClr val="393A39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610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9654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4155856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1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29.xml"/><Relationship Id="rId16" Type="http://schemas.openxmlformats.org/officeDocument/2006/relationships/slideLayout" Target="../slideLayouts/slideLayout43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37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17351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7" r:id="rId2"/>
    <p:sldLayoutId id="2147483654" r:id="rId3"/>
    <p:sldLayoutId id="2147483655" r:id="rId4"/>
    <p:sldLayoutId id="2147483657" r:id="rId5"/>
    <p:sldLayoutId id="2147483658" r:id="rId6"/>
    <p:sldLayoutId id="2147483666" r:id="rId7"/>
    <p:sldLayoutId id="2147483660" r:id="rId8"/>
    <p:sldLayoutId id="2147483668" r:id="rId9"/>
    <p:sldLayoutId id="2147483664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STIXGeneral-Regular" pitchFamily="2" charset="2"/>
        <a:buChar char="⎯"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928939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13" indent="-176213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50" indent="-222250" algn="l" defTabSz="914400" rtl="0" eaLnBrk="1" latinLnBrk="0" hangingPunct="1">
        <a:lnSpc>
          <a:spcPct val="100000"/>
        </a:lnSpc>
        <a:spcBef>
          <a:spcPts val="500"/>
        </a:spcBef>
        <a:buFontTx/>
        <a:buBlip>
          <a:blip r:embed="rId20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25" indent="-169863" algn="l" defTabSz="80645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58939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13" indent="-176213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50" indent="-222250" algn="l" defTabSz="914400" rtl="0" eaLnBrk="1" latinLnBrk="0" hangingPunct="1">
        <a:lnSpc>
          <a:spcPct val="100000"/>
        </a:lnSpc>
        <a:spcBef>
          <a:spcPts val="500"/>
        </a:spcBef>
        <a:buFontTx/>
        <a:buBlip>
          <a:blip r:embed="rId20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25" indent="-169863" algn="l" defTabSz="80645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msol.com/story/abb-s-electromagnetic-flowmeter-digital-twin-drives-performance-84331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ww.comsol.com/story/abb-s-electromagnetic-flowmeter-digital-twin-drives-performance-84331" TargetMode="External"/><Relationship Id="rId1" Type="http://schemas.openxmlformats.org/officeDocument/2006/relationships/slideLayout" Target="../slideLayouts/slideLayout4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F3D5B7F-AAFD-B84F-86F9-E7FF14DC6FB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43400" y="688438"/>
            <a:ext cx="4800600" cy="3766624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88FF7C9-709C-6B44-9423-1A14C60B3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971550"/>
            <a:ext cx="3332162" cy="800100"/>
          </a:xfrm>
        </p:spPr>
        <p:txBody>
          <a:bodyPr anchor="b">
            <a:noAutofit/>
          </a:bodyPr>
          <a:lstStyle/>
          <a:p>
            <a:r>
              <a:rPr lang="en-US" sz="1200" spc="27" dirty="0">
                <a:solidFill>
                  <a:srgbClr val="E7937F"/>
                </a:solidFill>
                <a:latin typeface="Lato Black" panose="020F0502020204030203" pitchFamily="34" charset="77"/>
              </a:rPr>
              <a:t>ABB</a:t>
            </a:r>
            <a:br>
              <a:rPr lang="en-US" sz="1200" spc="20" dirty="0">
                <a:solidFill>
                  <a:srgbClr val="E7937F"/>
                </a:solidFill>
                <a:latin typeface="Lato Black" panose="020F0502020204030203" pitchFamily="34" charset="77"/>
              </a:rPr>
            </a:br>
            <a:r>
              <a:rPr lang="en-US" sz="2200" dirty="0"/>
              <a:t>Predicting Flowmeter Performance with a </a:t>
            </a:r>
            <a:br>
              <a:rPr lang="en-US" sz="2200" dirty="0"/>
            </a:br>
            <a:r>
              <a:rPr lang="en-US" sz="2200" dirty="0"/>
              <a:t>Digital Twin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A23170A-E3EF-C54C-A88D-5F43A54D16A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38992" y="4458683"/>
            <a:ext cx="3583775" cy="5334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Meshed model of an EM flowmeter used to create a digital twin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6C1B286-E360-4DC3-A03F-3408B785C60A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7" y="1771650"/>
            <a:ext cx="3570289" cy="2630488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3600" dirty="0"/>
              <a:t>Electromagnetic flowmeters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sz="3200" dirty="0">
                <a:solidFill>
                  <a:srgbClr val="585858"/>
                </a:solidFill>
                <a:latin typeface="Lato" panose="020F0502020204030203" pitchFamily="34" charset="77"/>
              </a:rPr>
              <a:t>Simplicity of installation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sz="3200" dirty="0">
                <a:solidFill>
                  <a:srgbClr val="585858"/>
                </a:solidFill>
                <a:latin typeface="Lato" panose="020F0502020204030203" pitchFamily="34" charset="77"/>
              </a:rPr>
              <a:t>Negligible impact on pressure drop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sz="3200" dirty="0">
                <a:solidFill>
                  <a:srgbClr val="585858"/>
                </a:solidFill>
                <a:latin typeface="Lato" panose="020F0502020204030203" pitchFamily="34" charset="77"/>
              </a:rPr>
              <a:t>High accuracy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sz="3200" dirty="0">
                <a:solidFill>
                  <a:srgbClr val="585858"/>
                </a:solidFill>
                <a:latin typeface="Lato" panose="020F0502020204030203" pitchFamily="34" charset="77"/>
              </a:rPr>
              <a:t>Enable accurate measurement at low flow rates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3600" dirty="0">
                <a:solidFill>
                  <a:srgbClr val="585858"/>
                </a:solidFill>
                <a:latin typeface="Lato" panose="020F0502020204030203" pitchFamily="34" charset="77"/>
              </a:rPr>
              <a:t>ABB seeks to improve flowmeter designs to meet: 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sz="3600" dirty="0">
                <a:solidFill>
                  <a:srgbClr val="585858"/>
                </a:solidFill>
                <a:latin typeface="Lato" panose="020F0502020204030203" pitchFamily="34" charset="77"/>
              </a:rPr>
              <a:t>High performance standards 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sz="3600" dirty="0">
                <a:solidFill>
                  <a:srgbClr val="585858"/>
                </a:solidFill>
                <a:latin typeface="Lato" panose="020F0502020204030203" pitchFamily="34" charset="77"/>
              </a:rPr>
              <a:t>Cost optimization demands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3600" dirty="0">
                <a:solidFill>
                  <a:srgbClr val="585858"/>
                </a:solidFill>
                <a:latin typeface="Lato" panose="020F0502020204030203" pitchFamily="34" charset="77"/>
              </a:rPr>
              <a:t>Digital twin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sz="3200" dirty="0">
                <a:solidFill>
                  <a:srgbClr val="585858"/>
                </a:solidFill>
                <a:latin typeface="Lato" panose="020F0502020204030203" pitchFamily="34" charset="77"/>
              </a:rPr>
              <a:t>Based on predictive model 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sz="3200" dirty="0">
                <a:solidFill>
                  <a:srgbClr val="585858"/>
                </a:solidFill>
                <a:latin typeface="Lato" panose="020F0502020204030203" pitchFamily="34" charset="77"/>
              </a:rPr>
              <a:t>Can predict flowmeter performance 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sz="3200" dirty="0">
                <a:solidFill>
                  <a:srgbClr val="585858"/>
                </a:solidFill>
                <a:latin typeface="Lato" panose="020F0502020204030203" pitchFamily="34" charset="77"/>
              </a:rPr>
              <a:t>Minimizes the need for testing</a:t>
            </a:r>
            <a:endParaRPr lang="en-US" sz="3200" dirty="0"/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br>
              <a:rPr lang="en-US" sz="4000" i="1" dirty="0">
                <a:solidFill>
                  <a:schemeClr val="tx1"/>
                </a:solidFill>
                <a:latin typeface="Lato" panose="020F0502020204030203" pitchFamily="34" charset="77"/>
              </a:rPr>
            </a:br>
            <a:r>
              <a:rPr lang="en-US" sz="2000" i="1" dirty="0">
                <a:solidFill>
                  <a:schemeClr val="tx1"/>
                </a:solidFill>
                <a:latin typeface="Lato" panose="020F0502020204030203" pitchFamily="34" charset="77"/>
              </a:rPr>
              <a:t>“</a:t>
            </a:r>
            <a:r>
              <a:rPr lang="en-US" sz="2000" dirty="0">
                <a:solidFill>
                  <a:srgbClr val="3B81B7"/>
                </a:solidFill>
                <a:latin typeface="Lato" panose="020F0502020204030203" pitchFamily="34" charset="77"/>
                <a:hlinkClick r:id="rId3"/>
              </a:rPr>
              <a:t>ABB’s Electromagnetic Flowmeter Digital Twin Drives Performance</a:t>
            </a:r>
            <a:r>
              <a:rPr lang="en-US" sz="2000" i="1" dirty="0"/>
              <a:t>”</a:t>
            </a:r>
            <a:br>
              <a:rPr lang="en-US" sz="2000" i="1" dirty="0"/>
            </a:br>
            <a:r>
              <a:rPr lang="en-US" sz="2000" i="1" dirty="0"/>
              <a:t>COMSOL News </a:t>
            </a:r>
            <a:r>
              <a:rPr lang="en-US" sz="2000" dirty="0"/>
              <a:t>2019, </a:t>
            </a:r>
            <a:r>
              <a:rPr lang="en-US" sz="2000" dirty="0">
                <a:solidFill>
                  <a:schemeClr val="tx2"/>
                </a:solidFill>
                <a:latin typeface="Lato" panose="020F0502020204030203" pitchFamily="34" charset="77"/>
              </a:rPr>
              <a:t>Subhashish Dasgupta and Vinay </a:t>
            </a:r>
            <a:r>
              <a:rPr lang="en-US" sz="2000" dirty="0" err="1">
                <a:solidFill>
                  <a:schemeClr val="tx2"/>
                </a:solidFill>
                <a:latin typeface="Lato" panose="020F0502020204030203" pitchFamily="34" charset="77"/>
              </a:rPr>
              <a:t>Kariwala</a:t>
            </a:r>
            <a:r>
              <a:rPr lang="en-US" sz="2000" dirty="0">
                <a:solidFill>
                  <a:schemeClr val="tx2"/>
                </a:solidFill>
                <a:latin typeface="Lato" panose="020F0502020204030203" pitchFamily="34" charset="77"/>
              </a:rPr>
              <a:t>, ABB, India</a:t>
            </a:r>
            <a:endParaRPr lang="en-US" sz="2000" dirty="0">
              <a:solidFill>
                <a:schemeClr val="tx2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endParaRPr lang="en-US" dirty="0"/>
          </a:p>
          <a:p>
            <a:pPr>
              <a:spcBef>
                <a:spcPts val="60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418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88FF7C9-709C-6B44-9423-1A14C60B3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971550"/>
            <a:ext cx="3332162" cy="800100"/>
          </a:xfrm>
        </p:spPr>
        <p:txBody>
          <a:bodyPr anchor="b">
            <a:noAutofit/>
          </a:bodyPr>
          <a:lstStyle/>
          <a:p>
            <a:r>
              <a:rPr lang="en-US" sz="1200" spc="27" dirty="0">
                <a:solidFill>
                  <a:srgbClr val="E7937F"/>
                </a:solidFill>
                <a:latin typeface="Lato Black" panose="020F0502020204030203" pitchFamily="34" charset="77"/>
              </a:rPr>
              <a:t>ABB</a:t>
            </a:r>
            <a:br>
              <a:rPr lang="en-US" sz="1200" spc="20" dirty="0">
                <a:solidFill>
                  <a:srgbClr val="E7937F"/>
                </a:solidFill>
                <a:latin typeface="Lato Black" panose="020F0502020204030203" pitchFamily="34" charset="77"/>
              </a:rPr>
            </a:br>
            <a:r>
              <a:rPr lang="en-US" sz="2200" dirty="0"/>
              <a:t>Predicting Flowmeter Performance with a </a:t>
            </a:r>
            <a:br>
              <a:rPr lang="en-US" sz="2200" dirty="0"/>
            </a:br>
            <a:r>
              <a:rPr lang="en-US" sz="2200" dirty="0"/>
              <a:t>Digital Twin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A23170A-E3EF-C54C-A88D-5F43A54D16A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19600" y="4274090"/>
            <a:ext cx="3126575" cy="5334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Hydraulic stress field in an electromagnetic flowmeter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6C1B286-E360-4DC3-A03F-3408B785C60A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7" y="1771650"/>
            <a:ext cx="3570289" cy="303584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3600" dirty="0"/>
              <a:t>Multiphysics model of an electromagnetic flowmeter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sz="3200" dirty="0">
                <a:solidFill>
                  <a:srgbClr val="585858"/>
                </a:solidFill>
                <a:latin typeface="Lato" panose="020F0502020204030203" pitchFamily="34" charset="77"/>
              </a:rPr>
              <a:t>Electromagnetism 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sz="3200" dirty="0">
                <a:solidFill>
                  <a:srgbClr val="585858"/>
                </a:solidFill>
                <a:latin typeface="Lato" panose="020F0502020204030203" pitchFamily="34" charset="77"/>
              </a:rPr>
              <a:t>Fluid dynamics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sz="3100" dirty="0">
                <a:solidFill>
                  <a:srgbClr val="585858"/>
                </a:solidFill>
                <a:latin typeface="Lato" panose="020F0502020204030203" pitchFamily="34" charset="77"/>
              </a:rPr>
              <a:t>Thermal propagation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sz="3100" dirty="0">
                <a:solidFill>
                  <a:srgbClr val="585858"/>
                </a:solidFill>
                <a:latin typeface="Lato" panose="020F0502020204030203" pitchFamily="34" charset="77"/>
              </a:rPr>
              <a:t>Structural dynamics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3700" dirty="0"/>
              <a:t>95% agreement between model results and field tests for calculated sensitivities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3700" dirty="0"/>
              <a:t>Digital twin based on multiphysics model enables ABB to: 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sz="3000" dirty="0">
                <a:solidFill>
                  <a:srgbClr val="585858"/>
                </a:solidFill>
                <a:latin typeface="Lato" panose="020F0502020204030203" pitchFamily="34" charset="77"/>
              </a:rPr>
              <a:t>Predict flowmeter performance 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sz="3000" dirty="0">
                <a:solidFill>
                  <a:srgbClr val="585858"/>
                </a:solidFill>
                <a:latin typeface="Lato" panose="020F0502020204030203" pitchFamily="34" charset="77"/>
              </a:rPr>
              <a:t>Improve the design of flowmeters</a:t>
            </a:r>
            <a:endParaRPr lang="en-US" sz="3000" dirty="0"/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br>
              <a:rPr lang="en-US" sz="4000" i="1" dirty="0">
                <a:solidFill>
                  <a:schemeClr val="tx1"/>
                </a:solidFill>
                <a:latin typeface="Lato" panose="020F0502020204030203" pitchFamily="34" charset="77"/>
              </a:rPr>
            </a:br>
            <a:r>
              <a:rPr lang="en-US" sz="2000" i="1" dirty="0">
                <a:solidFill>
                  <a:schemeClr val="tx1"/>
                </a:solidFill>
                <a:latin typeface="Lato" panose="020F0502020204030203" pitchFamily="34" charset="77"/>
              </a:rPr>
              <a:t>“</a:t>
            </a:r>
            <a:r>
              <a:rPr lang="en-US" sz="2000" dirty="0">
                <a:solidFill>
                  <a:srgbClr val="3B81B7"/>
                </a:solidFill>
                <a:latin typeface="Lato" panose="020F0502020204030203" pitchFamily="34" charset="77"/>
                <a:hlinkClick r:id="rId2"/>
              </a:rPr>
              <a:t>ABB’s Electromagnetic Flowmeter Digital Twin Drives Performance</a:t>
            </a:r>
            <a:r>
              <a:rPr lang="en-US" sz="2000" i="1" dirty="0"/>
              <a:t>”</a:t>
            </a:r>
            <a:br>
              <a:rPr lang="en-US" sz="2000" i="1" dirty="0"/>
            </a:br>
            <a:r>
              <a:rPr lang="en-US" sz="2000" i="1" dirty="0"/>
              <a:t>COMSOL News </a:t>
            </a:r>
            <a:r>
              <a:rPr lang="en-US" sz="2000" dirty="0"/>
              <a:t>2019, </a:t>
            </a:r>
            <a:r>
              <a:rPr lang="en-US" sz="2000" dirty="0">
                <a:solidFill>
                  <a:schemeClr val="tx2"/>
                </a:solidFill>
                <a:latin typeface="Lato" panose="020F0502020204030203" pitchFamily="34" charset="77"/>
              </a:rPr>
              <a:t>Subhashish Dasgupta and Vinay </a:t>
            </a:r>
            <a:r>
              <a:rPr lang="en-US" sz="2000" dirty="0" err="1">
                <a:solidFill>
                  <a:schemeClr val="tx2"/>
                </a:solidFill>
                <a:latin typeface="Lato" panose="020F0502020204030203" pitchFamily="34" charset="77"/>
              </a:rPr>
              <a:t>Kariwala</a:t>
            </a:r>
            <a:r>
              <a:rPr lang="en-US" sz="2000" dirty="0">
                <a:solidFill>
                  <a:schemeClr val="tx2"/>
                </a:solidFill>
                <a:latin typeface="Lato" panose="020F0502020204030203" pitchFamily="34" charset="77"/>
              </a:rPr>
              <a:t>, ABB, India</a:t>
            </a:r>
            <a:endParaRPr lang="en-US" sz="2000" dirty="0">
              <a:solidFill>
                <a:schemeClr val="tx2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endParaRPr lang="en-US" dirty="0"/>
          </a:p>
          <a:p>
            <a:pPr>
              <a:spcBef>
                <a:spcPts val="600"/>
              </a:spcBef>
            </a:pP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7BB2EA6-1D54-B148-8794-F4053BD332AE}"/>
              </a:ext>
            </a:extLst>
          </p:cNvPr>
          <p:cNvSpPr/>
          <p:nvPr/>
        </p:nvSpPr>
        <p:spPr>
          <a:xfrm>
            <a:off x="4764887" y="3353397"/>
            <a:ext cx="609602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0486A8D-2570-B942-9F14-828674F8F4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419600" y="869410"/>
            <a:ext cx="4800600" cy="3404680"/>
          </a:xfrm>
        </p:spPr>
      </p:pic>
    </p:spTree>
    <p:extLst>
      <p:ext uri="{BB962C8B-B14F-4D97-AF65-F5344CB8AC3E}">
        <p14:creationId xmlns:p14="http://schemas.microsoft.com/office/powerpoint/2010/main" val="4232349077"/>
      </p:ext>
    </p:extLst>
  </p:cSld>
  <p:clrMapOvr>
    <a:masterClrMapping/>
  </p:clrMapOvr>
</p:sld>
</file>

<file path=ppt/theme/theme1.xml><?xml version="1.0" encoding="utf-8"?>
<a:theme xmlns:a="http://schemas.openxmlformats.org/drawingml/2006/main" name="comsol-slide-template-NEW">
  <a:themeElements>
    <a:clrScheme name="COMSOL I">
      <a:dk1>
        <a:srgbClr val="393A39"/>
      </a:dk1>
      <a:lt1>
        <a:srgbClr val="FFFEFE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AE2956"/>
      </a:accent3>
      <a:accent4>
        <a:srgbClr val="DF5F2C"/>
      </a:accent4>
      <a:accent5>
        <a:srgbClr val="6AA743"/>
      </a:accent5>
      <a:accent6>
        <a:srgbClr val="F0B129"/>
      </a:accent6>
      <a:hlink>
        <a:srgbClr val="3B80B6"/>
      </a:hlink>
      <a:folHlink>
        <a:srgbClr val="651C3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0CB335BB-5F7D-6F44-B760-85E67ECBFC1D}" vid="{4B311E28-DD42-4E48-BF76-C24FC01BE0D5}"/>
    </a:ext>
  </a:extLst>
</a:theme>
</file>

<file path=ppt/theme/theme2.xml><?xml version="1.0" encoding="utf-8"?>
<a:theme xmlns:a="http://schemas.openxmlformats.org/drawingml/2006/main" name="1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6" id="{58E45BB7-3D30-044C-A3A4-7E6233A49E5C}" vid="{3EE5D14E-7671-4D46-82E6-06377E825DA2}"/>
    </a:ext>
  </a:extLst>
</a:theme>
</file>

<file path=ppt/theme/theme3.xml><?xml version="1.0" encoding="utf-8"?>
<a:theme xmlns:a="http://schemas.openxmlformats.org/drawingml/2006/main" name="2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15442784-ABB1-324E-B08C-81406058CECA}" vid="{A17E31C8-A74B-E54B-9D1C-BF65E6B8E941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comsol-slide-template-NEW</Template>
  <TotalTime>499</TotalTime>
  <Words>179</Words>
  <Application>Microsoft Macintosh PowerPoint</Application>
  <PresentationFormat>On-screen Show (16:9)</PresentationFormat>
  <Paragraphs>27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11" baseType="lpstr">
      <vt:lpstr>Arial</vt:lpstr>
      <vt:lpstr>Lato</vt:lpstr>
      <vt:lpstr>Lato Black</vt:lpstr>
      <vt:lpstr>Lato Light</vt:lpstr>
      <vt:lpstr>STIXGeneral-Regular</vt:lpstr>
      <vt:lpstr>Wingdings</vt:lpstr>
      <vt:lpstr>comsol-slide-template-NEW</vt:lpstr>
      <vt:lpstr>1_comsol-slide-template-NEW</vt:lpstr>
      <vt:lpstr>2_comsol-slide-template-NEW</vt:lpstr>
      <vt:lpstr>ABB Predicting Flowmeter Performance with a  Digital Twin</vt:lpstr>
      <vt:lpstr>ABB Predicting Flowmeter Performance with a  Digital Twin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Simulation and Applications Enhance Loudspeaker Design</dc:title>
  <dc:creator>Microsoft Office User</dc:creator>
  <cp:lastModifiedBy>Microsoft Office User</cp:lastModifiedBy>
  <cp:revision>66</cp:revision>
  <dcterms:created xsi:type="dcterms:W3CDTF">2020-01-17T16:41:45Z</dcterms:created>
  <dcterms:modified xsi:type="dcterms:W3CDTF">2021-05-10T13:59:04Z</dcterms:modified>
</cp:coreProperties>
</file>